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notesSlides/notesSlide36.xml" ContentType="application/vnd.openxmlformats-officedocument.presentationml.notesSlide+xml"/>
  <Override PartName="/ppt/diagrams/data8.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9.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1">
  <p:sldMasterIdLst>
    <p:sldMasterId id="2147483660" r:id="rId1"/>
  </p:sldMasterIdLst>
  <p:notesMasterIdLst>
    <p:notesMasterId r:id="rId80"/>
  </p:notesMasterIdLst>
  <p:sldIdLst>
    <p:sldId id="256" r:id="rId2"/>
    <p:sldId id="259" r:id="rId3"/>
    <p:sldId id="258" r:id="rId4"/>
    <p:sldId id="295" r:id="rId5"/>
    <p:sldId id="285" r:id="rId6"/>
    <p:sldId id="286" r:id="rId7"/>
    <p:sldId id="340" r:id="rId8"/>
    <p:sldId id="343" r:id="rId9"/>
    <p:sldId id="344" r:id="rId10"/>
    <p:sldId id="270" r:id="rId11"/>
    <p:sldId id="345" r:id="rId12"/>
    <p:sldId id="346" r:id="rId13"/>
    <p:sldId id="347" r:id="rId14"/>
    <p:sldId id="348" r:id="rId15"/>
    <p:sldId id="349" r:id="rId16"/>
    <p:sldId id="350" r:id="rId17"/>
    <p:sldId id="351" r:id="rId18"/>
    <p:sldId id="352" r:id="rId19"/>
    <p:sldId id="353" r:id="rId20"/>
    <p:sldId id="355" r:id="rId21"/>
    <p:sldId id="267" r:id="rId22"/>
    <p:sldId id="359" r:id="rId23"/>
    <p:sldId id="356" r:id="rId24"/>
    <p:sldId id="357" r:id="rId25"/>
    <p:sldId id="358" r:id="rId26"/>
    <p:sldId id="360" r:id="rId27"/>
    <p:sldId id="361" r:id="rId28"/>
    <p:sldId id="362" r:id="rId29"/>
    <p:sldId id="363" r:id="rId30"/>
    <p:sldId id="364" r:id="rId31"/>
    <p:sldId id="365" r:id="rId32"/>
    <p:sldId id="366" r:id="rId33"/>
    <p:sldId id="367" r:id="rId34"/>
    <p:sldId id="368" r:id="rId35"/>
    <p:sldId id="293" r:id="rId36"/>
    <p:sldId id="369" r:id="rId37"/>
    <p:sldId id="370" r:id="rId38"/>
    <p:sldId id="371" r:id="rId39"/>
    <p:sldId id="372" r:id="rId40"/>
    <p:sldId id="373" r:id="rId41"/>
    <p:sldId id="266" r:id="rId42"/>
    <p:sldId id="374" r:id="rId43"/>
    <p:sldId id="375" r:id="rId44"/>
    <p:sldId id="376" r:id="rId45"/>
    <p:sldId id="377" r:id="rId46"/>
    <p:sldId id="378" r:id="rId47"/>
    <p:sldId id="379" r:id="rId48"/>
    <p:sldId id="380" r:id="rId49"/>
    <p:sldId id="381" r:id="rId50"/>
    <p:sldId id="382" r:id="rId51"/>
    <p:sldId id="383" r:id="rId52"/>
    <p:sldId id="384" r:id="rId53"/>
    <p:sldId id="385" r:id="rId54"/>
    <p:sldId id="386" r:id="rId55"/>
    <p:sldId id="387" r:id="rId56"/>
    <p:sldId id="388" r:id="rId57"/>
    <p:sldId id="389" r:id="rId58"/>
    <p:sldId id="390" r:id="rId59"/>
    <p:sldId id="391" r:id="rId60"/>
    <p:sldId id="392" r:id="rId61"/>
    <p:sldId id="393" r:id="rId62"/>
    <p:sldId id="394" r:id="rId63"/>
    <p:sldId id="395" r:id="rId64"/>
    <p:sldId id="396" r:id="rId65"/>
    <p:sldId id="397" r:id="rId66"/>
    <p:sldId id="398" r:id="rId67"/>
    <p:sldId id="399" r:id="rId68"/>
    <p:sldId id="400" r:id="rId69"/>
    <p:sldId id="401" r:id="rId70"/>
    <p:sldId id="402" r:id="rId71"/>
    <p:sldId id="289" r:id="rId72"/>
    <p:sldId id="403" r:id="rId73"/>
    <p:sldId id="404" r:id="rId74"/>
    <p:sldId id="290" r:id="rId75"/>
    <p:sldId id="405" r:id="rId76"/>
    <p:sldId id="291" r:id="rId77"/>
    <p:sldId id="292" r:id="rId78"/>
    <p:sldId id="294"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44" autoAdjust="0"/>
    <p:restoredTop sz="85817" autoAdjust="0"/>
  </p:normalViewPr>
  <p:slideViewPr>
    <p:cSldViewPr>
      <p:cViewPr varScale="1">
        <p:scale>
          <a:sx n="64" d="100"/>
          <a:sy n="64" d="100"/>
        </p:scale>
        <p:origin x="1530" y="78"/>
      </p:cViewPr>
      <p:guideLst>
        <p:guide orient="horz" pos="2160"/>
        <p:guide pos="2880"/>
      </p:guideLst>
    </p:cSldViewPr>
  </p:slideViewPr>
  <p:outlineViewPr>
    <p:cViewPr>
      <p:scale>
        <a:sx n="33" d="100"/>
        <a:sy n="33" d="100"/>
      </p:scale>
      <p:origin x="0" y="1202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78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_rels/data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image" Target="../media/image75.png"/></Relationships>
</file>

<file path=ppt/diagrams/_rels/data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image" Target="../media/image75.png"/><Relationship Id="rId4" Type="http://schemas.openxmlformats.org/officeDocument/2006/relationships/image" Target="../media/image78.png"/></Relationships>
</file>

<file path=ppt/diagrams/_rels/data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image" Target="../media/image79.png"/><Relationship Id="rId4" Type="http://schemas.openxmlformats.org/officeDocument/2006/relationships/image" Target="../media/image82.png"/></Relationships>
</file>

<file path=ppt/diagrams/_rels/data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image" Target="../media/image92.png"/></Relationships>
</file>

<file path=ppt/diagrams/_rels/drawing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image" Target="../media/image75.png"/></Relationships>
</file>

<file path=ppt/diagrams/_rels/drawing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image" Target="../media/image79.png"/><Relationship Id="rId4" Type="http://schemas.openxmlformats.org/officeDocument/2006/relationships/image" Target="../media/image82.png"/></Relationships>
</file>

<file path=ppt/diagrams/_rels/drawing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image" Target="../media/image9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4DD9EE-DCF3-4A3A-B535-51000716DB1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US"/>
        </a:p>
      </dgm:t>
    </dgm:pt>
    <dgm:pt modelId="{186710EE-DBA3-4CF0-A0E6-FEEF7A9F42DE}">
      <dgm:prSet phldrT="[Texto]"/>
      <dgm:spPr/>
      <dgm:t>
        <a:bodyPr/>
        <a:lstStyle/>
        <a:p>
          <a:r>
            <a:rPr lang="es-US" b="1" dirty="0" smtClean="0"/>
            <a:t>Banda “X”</a:t>
          </a:r>
          <a:endParaRPr lang="es-US" dirty="0"/>
        </a:p>
      </dgm:t>
    </dgm:pt>
    <dgm:pt modelId="{44D82585-CF05-49AD-85D3-7ACF76804BC0}" type="parTrans" cxnId="{524D2B0B-B9F7-4025-BE79-90B52D01997E}">
      <dgm:prSet/>
      <dgm:spPr/>
      <dgm:t>
        <a:bodyPr/>
        <a:lstStyle/>
        <a:p>
          <a:endParaRPr lang="es-US"/>
        </a:p>
      </dgm:t>
    </dgm:pt>
    <dgm:pt modelId="{D339E8E0-131A-4A5F-814C-3AE175565ABA}" type="sibTrans" cxnId="{524D2B0B-B9F7-4025-BE79-90B52D01997E}">
      <dgm:prSet/>
      <dgm:spPr/>
      <dgm:t>
        <a:bodyPr/>
        <a:lstStyle/>
        <a:p>
          <a:endParaRPr lang="es-US"/>
        </a:p>
      </dgm:t>
    </dgm:pt>
    <dgm:pt modelId="{F54F4185-9652-4DB6-8583-063DC43000EF}">
      <dgm:prSet phldrT="[Texto]"/>
      <dgm:spPr/>
      <dgm:t>
        <a:bodyPr/>
        <a:lstStyle/>
        <a:p>
          <a:pPr algn="just"/>
          <a:r>
            <a:rPr lang="es-US" dirty="0" smtClean="0"/>
            <a:t>Es una </a:t>
          </a:r>
          <a:r>
            <a:rPr lang="es-US" dirty="0" err="1" smtClean="0"/>
            <a:t>porc</a:t>
          </a:r>
          <a:r>
            <a:rPr lang="es-EC" dirty="0" err="1" smtClean="0"/>
            <a:t>ión</a:t>
          </a:r>
          <a:r>
            <a:rPr lang="es-EC" dirty="0" smtClean="0"/>
            <a:t> del espectro electromagnético que contiene las frecuencias de 8-12 GHz  y operan en una longitud de onda de 2.5-4 cm,  se encuentra</a:t>
          </a:r>
          <a:r>
            <a:rPr lang="es-US" dirty="0" smtClean="0"/>
            <a:t> dentro de la porción SHF del espectro electromagnético. </a:t>
          </a:r>
          <a:endParaRPr lang="es-US" dirty="0"/>
        </a:p>
      </dgm:t>
    </dgm:pt>
    <dgm:pt modelId="{73BB4044-54FE-41BE-B19D-54FA6710D4CA}" type="parTrans" cxnId="{60E26768-08D0-405F-83C2-8B2A17F4A451}">
      <dgm:prSet/>
      <dgm:spPr/>
      <dgm:t>
        <a:bodyPr/>
        <a:lstStyle/>
        <a:p>
          <a:endParaRPr lang="es-US"/>
        </a:p>
      </dgm:t>
    </dgm:pt>
    <dgm:pt modelId="{32B3BCCC-8D04-4660-9289-1D3523DFF325}" type="sibTrans" cxnId="{60E26768-08D0-405F-83C2-8B2A17F4A451}">
      <dgm:prSet/>
      <dgm:spPr/>
      <dgm:t>
        <a:bodyPr/>
        <a:lstStyle/>
        <a:p>
          <a:endParaRPr lang="es-US"/>
        </a:p>
      </dgm:t>
    </dgm:pt>
    <dgm:pt modelId="{5329E366-3A01-402A-8292-5912A7514369}">
      <dgm:prSet phldrT="[Texto]"/>
      <dgm:spPr/>
      <dgm:t>
        <a:bodyPr/>
        <a:lstStyle/>
        <a:p>
          <a:r>
            <a:rPr lang="es-US" b="1" dirty="0" smtClean="0"/>
            <a:t>Servicios de la banda “X”</a:t>
          </a:r>
          <a:endParaRPr lang="es-US" dirty="0"/>
        </a:p>
      </dgm:t>
    </dgm:pt>
    <dgm:pt modelId="{C25F70B9-4E94-49E4-A1AC-69E01885F689}" type="parTrans" cxnId="{FFE6A41E-6C37-4D41-A672-83E723D2902D}">
      <dgm:prSet/>
      <dgm:spPr/>
      <dgm:t>
        <a:bodyPr/>
        <a:lstStyle/>
        <a:p>
          <a:endParaRPr lang="es-US"/>
        </a:p>
      </dgm:t>
    </dgm:pt>
    <dgm:pt modelId="{044D6837-C597-44C0-92C0-5A2094D0FA7F}" type="sibTrans" cxnId="{FFE6A41E-6C37-4D41-A672-83E723D2902D}">
      <dgm:prSet/>
      <dgm:spPr/>
      <dgm:t>
        <a:bodyPr/>
        <a:lstStyle/>
        <a:p>
          <a:endParaRPr lang="es-US"/>
        </a:p>
      </dgm:t>
    </dgm:pt>
    <dgm:pt modelId="{7F876DF1-5617-4854-B1C8-9AFEC4EE7454}">
      <dgm:prSet phldrT="[Texto]"/>
      <dgm:spPr/>
      <dgm:t>
        <a:bodyPr/>
        <a:lstStyle/>
        <a:p>
          <a:pPr algn="just"/>
          <a:r>
            <a:rPr lang="es-US" b="1" dirty="0" smtClean="0"/>
            <a:t>Radar: </a:t>
          </a:r>
          <a:r>
            <a:rPr lang="es-US" dirty="0" smtClean="0"/>
            <a:t>Las sub-bandas</a:t>
          </a:r>
          <a:r>
            <a:rPr lang="es-US" b="1" dirty="0" smtClean="0"/>
            <a:t> </a:t>
          </a:r>
          <a:r>
            <a:rPr lang="es-US" dirty="0" smtClean="0"/>
            <a:t>de frecuencia de radar de banda “X” son empleadas para monitoreo meteorológico, control de tráfico aéreo y marítimo, y en control policial para detección de velocidad de vehículos.</a:t>
          </a:r>
          <a:endParaRPr lang="es-US" dirty="0"/>
        </a:p>
      </dgm:t>
    </dgm:pt>
    <dgm:pt modelId="{5C7473F9-E4A3-413C-B24C-F5A98804156E}" type="parTrans" cxnId="{BE8CB660-CD79-4BED-999F-B55E5FC00D98}">
      <dgm:prSet/>
      <dgm:spPr/>
      <dgm:t>
        <a:bodyPr/>
        <a:lstStyle/>
        <a:p>
          <a:endParaRPr lang="es-US"/>
        </a:p>
      </dgm:t>
    </dgm:pt>
    <dgm:pt modelId="{3BB6AD52-3622-451A-96CB-C9A878CBF465}" type="sibTrans" cxnId="{BE8CB660-CD79-4BED-999F-B55E5FC00D98}">
      <dgm:prSet/>
      <dgm:spPr/>
      <dgm:t>
        <a:bodyPr/>
        <a:lstStyle/>
        <a:p>
          <a:endParaRPr lang="es-US"/>
        </a:p>
      </dgm:t>
    </dgm:pt>
    <dgm:pt modelId="{549BC11C-0723-45E5-9296-3AB2579B8AA9}">
      <dgm:prSet/>
      <dgm:spPr/>
      <dgm:t>
        <a:bodyPr/>
        <a:lstStyle/>
        <a:p>
          <a:pPr algn="just"/>
          <a:r>
            <a:rPr lang="es-US" b="1" dirty="0" smtClean="0"/>
            <a:t>Comunicaciones por satélite: </a:t>
          </a:r>
          <a:r>
            <a:rPr lang="es-US" dirty="0" smtClean="0"/>
            <a:t>Dentro de esta categoría se encuentran los satélites de exploración terrestre, satélites meteorológicos, satélites móviles y satélites estacionarios.</a:t>
          </a:r>
          <a:endParaRPr lang="es-US" dirty="0"/>
        </a:p>
      </dgm:t>
    </dgm:pt>
    <dgm:pt modelId="{8493D61E-FF3B-4C22-A848-62DC29824A3F}" type="parTrans" cxnId="{61073EE8-ABCA-40D4-8F7A-BD708AD701C8}">
      <dgm:prSet/>
      <dgm:spPr/>
      <dgm:t>
        <a:bodyPr/>
        <a:lstStyle/>
        <a:p>
          <a:endParaRPr lang="es-US"/>
        </a:p>
      </dgm:t>
    </dgm:pt>
    <dgm:pt modelId="{E7A42363-81D8-4403-9B21-319F3A681AFF}" type="sibTrans" cxnId="{61073EE8-ABCA-40D4-8F7A-BD708AD701C8}">
      <dgm:prSet/>
      <dgm:spPr/>
      <dgm:t>
        <a:bodyPr/>
        <a:lstStyle/>
        <a:p>
          <a:endParaRPr lang="es-US"/>
        </a:p>
      </dgm:t>
    </dgm:pt>
    <dgm:pt modelId="{9E7999CF-811B-404D-8936-DFDA2BAAD44B}">
      <dgm:prSet/>
      <dgm:spPr/>
      <dgm:t>
        <a:bodyPr/>
        <a:lstStyle/>
        <a:p>
          <a:pPr algn="just"/>
          <a:r>
            <a:rPr lang="es-US" b="1" dirty="0" smtClean="0"/>
            <a:t>Radioaficionado: </a:t>
          </a:r>
          <a:r>
            <a:rPr lang="es-US" dirty="0" smtClean="0"/>
            <a:t>La  UIT permite la operación de un radioaficionado en el rango de frecuencia de 10-10.5 GHz.</a:t>
          </a:r>
          <a:endParaRPr lang="es-US" dirty="0"/>
        </a:p>
      </dgm:t>
    </dgm:pt>
    <dgm:pt modelId="{CBF141BB-57B9-408D-8DE2-AF3A32DF6E9E}" type="parTrans" cxnId="{D3989722-1887-41D0-ABFB-0DDDC212CB5F}">
      <dgm:prSet/>
      <dgm:spPr/>
      <dgm:t>
        <a:bodyPr/>
        <a:lstStyle/>
        <a:p>
          <a:endParaRPr lang="es-US"/>
        </a:p>
      </dgm:t>
    </dgm:pt>
    <dgm:pt modelId="{BDFB5745-58BB-478C-B820-83362E3CE658}" type="sibTrans" cxnId="{D3989722-1887-41D0-ABFB-0DDDC212CB5F}">
      <dgm:prSet/>
      <dgm:spPr/>
      <dgm:t>
        <a:bodyPr/>
        <a:lstStyle/>
        <a:p>
          <a:endParaRPr lang="es-US"/>
        </a:p>
      </dgm:t>
    </dgm:pt>
    <dgm:pt modelId="{3D15E483-3708-4E8B-A072-575BAC489DD9}" type="pres">
      <dgm:prSet presAssocID="{004DD9EE-DCF3-4A3A-B535-51000716DB1F}" presName="linear" presStyleCnt="0">
        <dgm:presLayoutVars>
          <dgm:animLvl val="lvl"/>
          <dgm:resizeHandles val="exact"/>
        </dgm:presLayoutVars>
      </dgm:prSet>
      <dgm:spPr/>
      <dgm:t>
        <a:bodyPr/>
        <a:lstStyle/>
        <a:p>
          <a:endParaRPr lang="es-US"/>
        </a:p>
      </dgm:t>
    </dgm:pt>
    <dgm:pt modelId="{86AA7206-509B-4A7B-B27F-E96B1F7569ED}" type="pres">
      <dgm:prSet presAssocID="{186710EE-DBA3-4CF0-A0E6-FEEF7A9F42DE}" presName="parentText" presStyleLbl="node1" presStyleIdx="0" presStyleCnt="2">
        <dgm:presLayoutVars>
          <dgm:chMax val="0"/>
          <dgm:bulletEnabled val="1"/>
        </dgm:presLayoutVars>
      </dgm:prSet>
      <dgm:spPr/>
      <dgm:t>
        <a:bodyPr/>
        <a:lstStyle/>
        <a:p>
          <a:endParaRPr lang="es-US"/>
        </a:p>
      </dgm:t>
    </dgm:pt>
    <dgm:pt modelId="{D4B10FE4-C65F-4005-8C70-592BF706F8B2}" type="pres">
      <dgm:prSet presAssocID="{186710EE-DBA3-4CF0-A0E6-FEEF7A9F42DE}" presName="childText" presStyleLbl="revTx" presStyleIdx="0" presStyleCnt="2">
        <dgm:presLayoutVars>
          <dgm:bulletEnabled val="1"/>
        </dgm:presLayoutVars>
      </dgm:prSet>
      <dgm:spPr/>
      <dgm:t>
        <a:bodyPr/>
        <a:lstStyle/>
        <a:p>
          <a:endParaRPr lang="es-US"/>
        </a:p>
      </dgm:t>
    </dgm:pt>
    <dgm:pt modelId="{F1E3D088-DE35-4EFA-8CC7-54BD62FB83F1}" type="pres">
      <dgm:prSet presAssocID="{5329E366-3A01-402A-8292-5912A7514369}" presName="parentText" presStyleLbl="node1" presStyleIdx="1" presStyleCnt="2">
        <dgm:presLayoutVars>
          <dgm:chMax val="0"/>
          <dgm:bulletEnabled val="1"/>
        </dgm:presLayoutVars>
      </dgm:prSet>
      <dgm:spPr/>
      <dgm:t>
        <a:bodyPr/>
        <a:lstStyle/>
        <a:p>
          <a:endParaRPr lang="es-US"/>
        </a:p>
      </dgm:t>
    </dgm:pt>
    <dgm:pt modelId="{BF71D657-B78A-4A60-A7AF-3181E6F552F5}" type="pres">
      <dgm:prSet presAssocID="{5329E366-3A01-402A-8292-5912A7514369}" presName="childText" presStyleLbl="revTx" presStyleIdx="1" presStyleCnt="2">
        <dgm:presLayoutVars>
          <dgm:bulletEnabled val="1"/>
        </dgm:presLayoutVars>
      </dgm:prSet>
      <dgm:spPr/>
      <dgm:t>
        <a:bodyPr/>
        <a:lstStyle/>
        <a:p>
          <a:endParaRPr lang="es-US"/>
        </a:p>
      </dgm:t>
    </dgm:pt>
  </dgm:ptLst>
  <dgm:cxnLst>
    <dgm:cxn modelId="{8478421C-0493-4192-9BB3-088CC4C78F5F}" type="presOf" srcId="{9E7999CF-811B-404D-8936-DFDA2BAAD44B}" destId="{BF71D657-B78A-4A60-A7AF-3181E6F552F5}" srcOrd="0" destOrd="2" presId="urn:microsoft.com/office/officeart/2005/8/layout/vList2"/>
    <dgm:cxn modelId="{641618F3-521F-404D-8386-193864439EBB}" type="presOf" srcId="{7F876DF1-5617-4854-B1C8-9AFEC4EE7454}" destId="{BF71D657-B78A-4A60-A7AF-3181E6F552F5}" srcOrd="0" destOrd="0" presId="urn:microsoft.com/office/officeart/2005/8/layout/vList2"/>
    <dgm:cxn modelId="{61073EE8-ABCA-40D4-8F7A-BD708AD701C8}" srcId="{5329E366-3A01-402A-8292-5912A7514369}" destId="{549BC11C-0723-45E5-9296-3AB2579B8AA9}" srcOrd="1" destOrd="0" parTransId="{8493D61E-FF3B-4C22-A848-62DC29824A3F}" sibTransId="{E7A42363-81D8-4403-9B21-319F3A681AFF}"/>
    <dgm:cxn modelId="{8AFCAE00-FD8E-41BF-894D-5B55CBD18CC7}" type="presOf" srcId="{186710EE-DBA3-4CF0-A0E6-FEEF7A9F42DE}" destId="{86AA7206-509B-4A7B-B27F-E96B1F7569ED}" srcOrd="0" destOrd="0" presId="urn:microsoft.com/office/officeart/2005/8/layout/vList2"/>
    <dgm:cxn modelId="{503CBD21-955D-4A80-AA59-FBA878C23874}" type="presOf" srcId="{004DD9EE-DCF3-4A3A-B535-51000716DB1F}" destId="{3D15E483-3708-4E8B-A072-575BAC489DD9}" srcOrd="0" destOrd="0" presId="urn:microsoft.com/office/officeart/2005/8/layout/vList2"/>
    <dgm:cxn modelId="{1DD7C5D1-C086-4931-9424-241A9DAF0197}" type="presOf" srcId="{F54F4185-9652-4DB6-8583-063DC43000EF}" destId="{D4B10FE4-C65F-4005-8C70-592BF706F8B2}" srcOrd="0" destOrd="0" presId="urn:microsoft.com/office/officeart/2005/8/layout/vList2"/>
    <dgm:cxn modelId="{BE8CB660-CD79-4BED-999F-B55E5FC00D98}" srcId="{5329E366-3A01-402A-8292-5912A7514369}" destId="{7F876DF1-5617-4854-B1C8-9AFEC4EE7454}" srcOrd="0" destOrd="0" parTransId="{5C7473F9-E4A3-413C-B24C-F5A98804156E}" sibTransId="{3BB6AD52-3622-451A-96CB-C9A878CBF465}"/>
    <dgm:cxn modelId="{D3989722-1887-41D0-ABFB-0DDDC212CB5F}" srcId="{5329E366-3A01-402A-8292-5912A7514369}" destId="{9E7999CF-811B-404D-8936-DFDA2BAAD44B}" srcOrd="2" destOrd="0" parTransId="{CBF141BB-57B9-408D-8DE2-AF3A32DF6E9E}" sibTransId="{BDFB5745-58BB-478C-B820-83362E3CE658}"/>
    <dgm:cxn modelId="{ADDC8F81-1588-4D21-8348-B6EC5E03420D}" type="presOf" srcId="{549BC11C-0723-45E5-9296-3AB2579B8AA9}" destId="{BF71D657-B78A-4A60-A7AF-3181E6F552F5}" srcOrd="0" destOrd="1" presId="urn:microsoft.com/office/officeart/2005/8/layout/vList2"/>
    <dgm:cxn modelId="{60E26768-08D0-405F-83C2-8B2A17F4A451}" srcId="{186710EE-DBA3-4CF0-A0E6-FEEF7A9F42DE}" destId="{F54F4185-9652-4DB6-8583-063DC43000EF}" srcOrd="0" destOrd="0" parTransId="{73BB4044-54FE-41BE-B19D-54FA6710D4CA}" sibTransId="{32B3BCCC-8D04-4660-9289-1D3523DFF325}"/>
    <dgm:cxn modelId="{FFE6A41E-6C37-4D41-A672-83E723D2902D}" srcId="{004DD9EE-DCF3-4A3A-B535-51000716DB1F}" destId="{5329E366-3A01-402A-8292-5912A7514369}" srcOrd="1" destOrd="0" parTransId="{C25F70B9-4E94-49E4-A1AC-69E01885F689}" sibTransId="{044D6837-C597-44C0-92C0-5A2094D0FA7F}"/>
    <dgm:cxn modelId="{524D2B0B-B9F7-4025-BE79-90B52D01997E}" srcId="{004DD9EE-DCF3-4A3A-B535-51000716DB1F}" destId="{186710EE-DBA3-4CF0-A0E6-FEEF7A9F42DE}" srcOrd="0" destOrd="0" parTransId="{44D82585-CF05-49AD-85D3-7ACF76804BC0}" sibTransId="{D339E8E0-131A-4A5F-814C-3AE175565ABA}"/>
    <dgm:cxn modelId="{55BA0261-CAC1-4E05-9E26-419E390DFC84}" type="presOf" srcId="{5329E366-3A01-402A-8292-5912A7514369}" destId="{F1E3D088-DE35-4EFA-8CC7-54BD62FB83F1}" srcOrd="0" destOrd="0" presId="urn:microsoft.com/office/officeart/2005/8/layout/vList2"/>
    <dgm:cxn modelId="{C0A3E1EB-32F1-4EC2-BCFC-7D73E35A8AFA}" type="presParOf" srcId="{3D15E483-3708-4E8B-A072-575BAC489DD9}" destId="{86AA7206-509B-4A7B-B27F-E96B1F7569ED}" srcOrd="0" destOrd="0" presId="urn:microsoft.com/office/officeart/2005/8/layout/vList2"/>
    <dgm:cxn modelId="{083C0955-C8C2-4148-B5BB-C90553DAC186}" type="presParOf" srcId="{3D15E483-3708-4E8B-A072-575BAC489DD9}" destId="{D4B10FE4-C65F-4005-8C70-592BF706F8B2}" srcOrd="1" destOrd="0" presId="urn:microsoft.com/office/officeart/2005/8/layout/vList2"/>
    <dgm:cxn modelId="{A75FF93E-F0AE-4DCA-A1A4-3B34CDC066F4}" type="presParOf" srcId="{3D15E483-3708-4E8B-A072-575BAC489DD9}" destId="{F1E3D088-DE35-4EFA-8CC7-54BD62FB83F1}" srcOrd="2" destOrd="0" presId="urn:microsoft.com/office/officeart/2005/8/layout/vList2"/>
    <dgm:cxn modelId="{E838ED0B-3D63-43A8-81C5-16FDA3B2F2C9}" type="presParOf" srcId="{3D15E483-3708-4E8B-A072-575BAC489DD9}" destId="{BF71D657-B78A-4A60-A7AF-3181E6F552F5}"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2873C8-3EDE-4525-B596-28F17BE5E0A8}" type="doc">
      <dgm:prSet loTypeId="urn:microsoft.com/office/officeart/2005/8/layout/vList3" loCatId="picture" qsTypeId="urn:microsoft.com/office/officeart/2005/8/quickstyle/simple1" qsCatId="simple" csTypeId="urn:microsoft.com/office/officeart/2005/8/colors/colorful1" csCatId="colorful" phldr="1"/>
      <dgm:spPr/>
      <dgm:t>
        <a:bodyPr/>
        <a:lstStyle/>
        <a:p>
          <a:endParaRPr lang="es-US"/>
        </a:p>
      </dgm:t>
    </dgm:pt>
    <dgm:pt modelId="{AED2A8A7-8B76-487A-A3DD-24B08153A74D}">
      <dgm:prSet phldrT="[Texto]"/>
      <dgm:spPr/>
      <dgm:t>
        <a:bodyPr/>
        <a:lstStyle/>
        <a:p>
          <a:r>
            <a:rPr lang="es-US" dirty="0" smtClean="0">
              <a:solidFill>
                <a:schemeClr val="tx1"/>
              </a:solidFill>
            </a:rPr>
            <a:t>El uso de antenas de abertura, o guías de onda, como elementos radiadores permiten alcanzar una directividad moderada.</a:t>
          </a:r>
          <a:endParaRPr lang="es-US" dirty="0">
            <a:solidFill>
              <a:schemeClr val="tx1"/>
            </a:solidFill>
          </a:endParaRPr>
        </a:p>
      </dgm:t>
    </dgm:pt>
    <dgm:pt modelId="{B63A2FA9-6438-439C-9B4E-7D66BB770E4A}" type="parTrans" cxnId="{CE175D91-A68F-433C-B7FB-D4109092C674}">
      <dgm:prSet/>
      <dgm:spPr/>
      <dgm:t>
        <a:bodyPr/>
        <a:lstStyle/>
        <a:p>
          <a:endParaRPr lang="es-US"/>
        </a:p>
      </dgm:t>
    </dgm:pt>
    <dgm:pt modelId="{C695128E-52F8-4FC4-936C-E773B22F7A47}" type="sibTrans" cxnId="{CE175D91-A68F-433C-B7FB-D4109092C674}">
      <dgm:prSet/>
      <dgm:spPr/>
      <dgm:t>
        <a:bodyPr/>
        <a:lstStyle/>
        <a:p>
          <a:endParaRPr lang="es-US"/>
        </a:p>
      </dgm:t>
    </dgm:pt>
    <dgm:pt modelId="{A9E2FEFB-B85B-4760-8A26-6816ABEBE080}">
      <dgm:prSet phldrT="[Texto]"/>
      <dgm:spPr/>
      <dgm:t>
        <a:bodyPr/>
        <a:lstStyle/>
        <a:p>
          <a:r>
            <a:rPr lang="es-US" dirty="0" smtClean="0">
              <a:solidFill>
                <a:schemeClr val="tx1"/>
              </a:solidFill>
            </a:rPr>
            <a:t>Sin embargo presentan una desadaptación en la boca de la guía. </a:t>
          </a:r>
          <a:endParaRPr lang="es-US" dirty="0">
            <a:solidFill>
              <a:schemeClr val="tx1"/>
            </a:solidFill>
          </a:endParaRPr>
        </a:p>
      </dgm:t>
    </dgm:pt>
    <dgm:pt modelId="{CB15B226-50F9-434B-BAD6-7A796E6D414C}" type="parTrans" cxnId="{71EE9AEA-4CE5-48DC-9214-E2EAE40A80FA}">
      <dgm:prSet/>
      <dgm:spPr/>
      <dgm:t>
        <a:bodyPr/>
        <a:lstStyle/>
        <a:p>
          <a:endParaRPr lang="es-US"/>
        </a:p>
      </dgm:t>
    </dgm:pt>
    <dgm:pt modelId="{C6170CBA-4D3E-4622-8EB1-8EA04A47D6C1}" type="sibTrans" cxnId="{71EE9AEA-4CE5-48DC-9214-E2EAE40A80FA}">
      <dgm:prSet/>
      <dgm:spPr/>
      <dgm:t>
        <a:bodyPr/>
        <a:lstStyle/>
        <a:p>
          <a:endParaRPr lang="es-US"/>
        </a:p>
      </dgm:t>
    </dgm:pt>
    <dgm:pt modelId="{87522F59-321A-4744-95D1-981AEF3FD4C1}">
      <dgm:prSet phldrT="[Texto]"/>
      <dgm:spPr/>
      <dgm:t>
        <a:bodyPr/>
        <a:lstStyle/>
        <a:p>
          <a:r>
            <a:rPr lang="es-US" dirty="0" smtClean="0">
              <a:solidFill>
                <a:schemeClr val="tx1"/>
              </a:solidFill>
            </a:rPr>
            <a:t>Para mejorar su directividad y adaptación es necesario aumentar sus dimensiones eléctricas, el aumento de dichas mediciones  tiene que hacerse gradualmente, en forma de bocina.</a:t>
          </a:r>
          <a:endParaRPr lang="es-US" dirty="0">
            <a:solidFill>
              <a:schemeClr val="tx1"/>
            </a:solidFill>
          </a:endParaRPr>
        </a:p>
      </dgm:t>
    </dgm:pt>
    <dgm:pt modelId="{B4649DDC-E024-47EE-8DAD-FF5E115255A8}" type="parTrans" cxnId="{1F12FF6A-489C-4B09-A605-7F3A1CEA0949}">
      <dgm:prSet/>
      <dgm:spPr/>
      <dgm:t>
        <a:bodyPr/>
        <a:lstStyle/>
        <a:p>
          <a:endParaRPr lang="es-US"/>
        </a:p>
      </dgm:t>
    </dgm:pt>
    <dgm:pt modelId="{897C02A4-DB31-482A-90C9-09F46C586B7C}" type="sibTrans" cxnId="{1F12FF6A-489C-4B09-A605-7F3A1CEA0949}">
      <dgm:prSet/>
      <dgm:spPr/>
      <dgm:t>
        <a:bodyPr/>
        <a:lstStyle/>
        <a:p>
          <a:endParaRPr lang="es-US"/>
        </a:p>
      </dgm:t>
    </dgm:pt>
    <dgm:pt modelId="{3CD90172-858D-4104-8802-CDD1DC1F3FC1}" type="pres">
      <dgm:prSet presAssocID="{FE2873C8-3EDE-4525-B596-28F17BE5E0A8}" presName="linearFlow" presStyleCnt="0">
        <dgm:presLayoutVars>
          <dgm:dir/>
          <dgm:resizeHandles val="exact"/>
        </dgm:presLayoutVars>
      </dgm:prSet>
      <dgm:spPr/>
      <dgm:t>
        <a:bodyPr/>
        <a:lstStyle/>
        <a:p>
          <a:endParaRPr lang="es-US"/>
        </a:p>
      </dgm:t>
    </dgm:pt>
    <dgm:pt modelId="{6EA056F4-D303-49CB-812F-957421404F15}" type="pres">
      <dgm:prSet presAssocID="{AED2A8A7-8B76-487A-A3DD-24B08153A74D}" presName="composite" presStyleCnt="0"/>
      <dgm:spPr/>
    </dgm:pt>
    <dgm:pt modelId="{E1C7687C-4746-4332-A350-1E8285BC3687}" type="pres">
      <dgm:prSet presAssocID="{AED2A8A7-8B76-487A-A3DD-24B08153A74D}" presName="imgShp" presStyleLbl="fgImgPlace1" presStyleIdx="0" presStyleCnt="3"/>
      <dgm:spPr/>
    </dgm:pt>
    <dgm:pt modelId="{199FDB42-458D-40D0-AADB-9236723187A1}" type="pres">
      <dgm:prSet presAssocID="{AED2A8A7-8B76-487A-A3DD-24B08153A74D}" presName="txShp" presStyleLbl="node1" presStyleIdx="0" presStyleCnt="3">
        <dgm:presLayoutVars>
          <dgm:bulletEnabled val="1"/>
        </dgm:presLayoutVars>
      </dgm:prSet>
      <dgm:spPr/>
      <dgm:t>
        <a:bodyPr/>
        <a:lstStyle/>
        <a:p>
          <a:endParaRPr lang="es-US"/>
        </a:p>
      </dgm:t>
    </dgm:pt>
    <dgm:pt modelId="{4916DF2D-F26F-4DF2-A09F-DD2AE2106C4A}" type="pres">
      <dgm:prSet presAssocID="{C695128E-52F8-4FC4-936C-E773B22F7A47}" presName="spacing" presStyleCnt="0"/>
      <dgm:spPr/>
    </dgm:pt>
    <dgm:pt modelId="{53CC94B4-0F8C-4AB0-BDEA-B860184A5C0D}" type="pres">
      <dgm:prSet presAssocID="{A9E2FEFB-B85B-4760-8A26-6816ABEBE080}" presName="composite" presStyleCnt="0"/>
      <dgm:spPr/>
    </dgm:pt>
    <dgm:pt modelId="{78890D2E-D3C1-4E5E-BDC4-CD14DE122709}" type="pres">
      <dgm:prSet presAssocID="{A9E2FEFB-B85B-4760-8A26-6816ABEBE080}" presName="imgShp" presStyleLbl="fgImgPlace1" presStyleIdx="1" presStyleCnt="3"/>
      <dgm:spPr/>
    </dgm:pt>
    <dgm:pt modelId="{757A818E-F9F6-4DA3-8B00-E2AD529344AE}" type="pres">
      <dgm:prSet presAssocID="{A9E2FEFB-B85B-4760-8A26-6816ABEBE080}" presName="txShp" presStyleLbl="node1" presStyleIdx="1" presStyleCnt="3">
        <dgm:presLayoutVars>
          <dgm:bulletEnabled val="1"/>
        </dgm:presLayoutVars>
      </dgm:prSet>
      <dgm:spPr/>
      <dgm:t>
        <a:bodyPr/>
        <a:lstStyle/>
        <a:p>
          <a:endParaRPr lang="es-US"/>
        </a:p>
      </dgm:t>
    </dgm:pt>
    <dgm:pt modelId="{CC0C5824-8A29-436F-98EF-177D75B40905}" type="pres">
      <dgm:prSet presAssocID="{C6170CBA-4D3E-4622-8EB1-8EA04A47D6C1}" presName="spacing" presStyleCnt="0"/>
      <dgm:spPr/>
    </dgm:pt>
    <dgm:pt modelId="{BEE3F16F-966F-4AE8-A239-DAE557C47528}" type="pres">
      <dgm:prSet presAssocID="{87522F59-321A-4744-95D1-981AEF3FD4C1}" presName="composite" presStyleCnt="0"/>
      <dgm:spPr/>
    </dgm:pt>
    <dgm:pt modelId="{11C16E89-FD42-44AC-9A30-7473D8AFA629}" type="pres">
      <dgm:prSet presAssocID="{87522F59-321A-4744-95D1-981AEF3FD4C1}" presName="imgShp" presStyleLbl="fgImgPlace1" presStyleIdx="2" presStyleCnt="3"/>
      <dgm:spPr/>
    </dgm:pt>
    <dgm:pt modelId="{0411998F-DFA0-4B1D-9BF8-D20A90644526}" type="pres">
      <dgm:prSet presAssocID="{87522F59-321A-4744-95D1-981AEF3FD4C1}" presName="txShp" presStyleLbl="node1" presStyleIdx="2" presStyleCnt="3">
        <dgm:presLayoutVars>
          <dgm:bulletEnabled val="1"/>
        </dgm:presLayoutVars>
      </dgm:prSet>
      <dgm:spPr/>
      <dgm:t>
        <a:bodyPr/>
        <a:lstStyle/>
        <a:p>
          <a:endParaRPr lang="es-US"/>
        </a:p>
      </dgm:t>
    </dgm:pt>
  </dgm:ptLst>
  <dgm:cxnLst>
    <dgm:cxn modelId="{D5CEC346-3688-438E-97E9-9EAED57668C7}" type="presOf" srcId="{FE2873C8-3EDE-4525-B596-28F17BE5E0A8}" destId="{3CD90172-858D-4104-8802-CDD1DC1F3FC1}" srcOrd="0" destOrd="0" presId="urn:microsoft.com/office/officeart/2005/8/layout/vList3"/>
    <dgm:cxn modelId="{71EE9AEA-4CE5-48DC-9214-E2EAE40A80FA}" srcId="{FE2873C8-3EDE-4525-B596-28F17BE5E0A8}" destId="{A9E2FEFB-B85B-4760-8A26-6816ABEBE080}" srcOrd="1" destOrd="0" parTransId="{CB15B226-50F9-434B-BAD6-7A796E6D414C}" sibTransId="{C6170CBA-4D3E-4622-8EB1-8EA04A47D6C1}"/>
    <dgm:cxn modelId="{1F12FF6A-489C-4B09-A605-7F3A1CEA0949}" srcId="{FE2873C8-3EDE-4525-B596-28F17BE5E0A8}" destId="{87522F59-321A-4744-95D1-981AEF3FD4C1}" srcOrd="2" destOrd="0" parTransId="{B4649DDC-E024-47EE-8DAD-FF5E115255A8}" sibTransId="{897C02A4-DB31-482A-90C9-09F46C586B7C}"/>
    <dgm:cxn modelId="{F3C67D32-4575-4607-A3D4-BFF0D011DA4A}" type="presOf" srcId="{87522F59-321A-4744-95D1-981AEF3FD4C1}" destId="{0411998F-DFA0-4B1D-9BF8-D20A90644526}" srcOrd="0" destOrd="0" presId="urn:microsoft.com/office/officeart/2005/8/layout/vList3"/>
    <dgm:cxn modelId="{88A15FC6-CC4E-43E9-931D-EE6579DA7F44}" type="presOf" srcId="{AED2A8A7-8B76-487A-A3DD-24B08153A74D}" destId="{199FDB42-458D-40D0-AADB-9236723187A1}" srcOrd="0" destOrd="0" presId="urn:microsoft.com/office/officeart/2005/8/layout/vList3"/>
    <dgm:cxn modelId="{CE175D91-A68F-433C-B7FB-D4109092C674}" srcId="{FE2873C8-3EDE-4525-B596-28F17BE5E0A8}" destId="{AED2A8A7-8B76-487A-A3DD-24B08153A74D}" srcOrd="0" destOrd="0" parTransId="{B63A2FA9-6438-439C-9B4E-7D66BB770E4A}" sibTransId="{C695128E-52F8-4FC4-936C-E773B22F7A47}"/>
    <dgm:cxn modelId="{64F043E5-9F74-4BA9-A6C9-C6C7C8B22733}" type="presOf" srcId="{A9E2FEFB-B85B-4760-8A26-6816ABEBE080}" destId="{757A818E-F9F6-4DA3-8B00-E2AD529344AE}" srcOrd="0" destOrd="0" presId="urn:microsoft.com/office/officeart/2005/8/layout/vList3"/>
    <dgm:cxn modelId="{9A3BAB9A-5E15-4865-8D8C-772758BD07B2}" type="presParOf" srcId="{3CD90172-858D-4104-8802-CDD1DC1F3FC1}" destId="{6EA056F4-D303-49CB-812F-957421404F15}" srcOrd="0" destOrd="0" presId="urn:microsoft.com/office/officeart/2005/8/layout/vList3"/>
    <dgm:cxn modelId="{D2E00818-D6BB-45E0-8B01-24F40431B0E9}" type="presParOf" srcId="{6EA056F4-D303-49CB-812F-957421404F15}" destId="{E1C7687C-4746-4332-A350-1E8285BC3687}" srcOrd="0" destOrd="0" presId="urn:microsoft.com/office/officeart/2005/8/layout/vList3"/>
    <dgm:cxn modelId="{115770BB-8B01-4F13-92B6-A2A7B1508C23}" type="presParOf" srcId="{6EA056F4-D303-49CB-812F-957421404F15}" destId="{199FDB42-458D-40D0-AADB-9236723187A1}" srcOrd="1" destOrd="0" presId="urn:microsoft.com/office/officeart/2005/8/layout/vList3"/>
    <dgm:cxn modelId="{626FAACF-0962-4F0F-A2FF-9B0FCF966113}" type="presParOf" srcId="{3CD90172-858D-4104-8802-CDD1DC1F3FC1}" destId="{4916DF2D-F26F-4DF2-A09F-DD2AE2106C4A}" srcOrd="1" destOrd="0" presId="urn:microsoft.com/office/officeart/2005/8/layout/vList3"/>
    <dgm:cxn modelId="{A01E05F9-74F0-4E69-B02F-022BB67AA928}" type="presParOf" srcId="{3CD90172-858D-4104-8802-CDD1DC1F3FC1}" destId="{53CC94B4-0F8C-4AB0-BDEA-B860184A5C0D}" srcOrd="2" destOrd="0" presId="urn:microsoft.com/office/officeart/2005/8/layout/vList3"/>
    <dgm:cxn modelId="{41592331-EFB9-4366-ACE1-22721D6C3A85}" type="presParOf" srcId="{53CC94B4-0F8C-4AB0-BDEA-B860184A5C0D}" destId="{78890D2E-D3C1-4E5E-BDC4-CD14DE122709}" srcOrd="0" destOrd="0" presId="urn:microsoft.com/office/officeart/2005/8/layout/vList3"/>
    <dgm:cxn modelId="{F211942D-C821-488A-A6EC-78FFA9FB6B3C}" type="presParOf" srcId="{53CC94B4-0F8C-4AB0-BDEA-B860184A5C0D}" destId="{757A818E-F9F6-4DA3-8B00-E2AD529344AE}" srcOrd="1" destOrd="0" presId="urn:microsoft.com/office/officeart/2005/8/layout/vList3"/>
    <dgm:cxn modelId="{BBEC0499-E0F2-4A18-86BC-2490E5EF6FEC}" type="presParOf" srcId="{3CD90172-858D-4104-8802-CDD1DC1F3FC1}" destId="{CC0C5824-8A29-436F-98EF-177D75B40905}" srcOrd="3" destOrd="0" presId="urn:microsoft.com/office/officeart/2005/8/layout/vList3"/>
    <dgm:cxn modelId="{EEB80010-F950-40CC-8D13-16F83C7C3412}" type="presParOf" srcId="{3CD90172-858D-4104-8802-CDD1DC1F3FC1}" destId="{BEE3F16F-966F-4AE8-A239-DAE557C47528}" srcOrd="4" destOrd="0" presId="urn:microsoft.com/office/officeart/2005/8/layout/vList3"/>
    <dgm:cxn modelId="{1FC5AB0B-97D9-41B0-AC67-DB6C69442CD2}" type="presParOf" srcId="{BEE3F16F-966F-4AE8-A239-DAE557C47528}" destId="{11C16E89-FD42-44AC-9A30-7473D8AFA629}" srcOrd="0" destOrd="0" presId="urn:microsoft.com/office/officeart/2005/8/layout/vList3"/>
    <dgm:cxn modelId="{866C38E0-6081-4E77-A06E-D7CC542DBAEF}" type="presParOf" srcId="{BEE3F16F-966F-4AE8-A239-DAE557C47528}" destId="{0411998F-DFA0-4B1D-9BF8-D20A9064452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F54265-FDC8-4FA5-9C05-3C1D1D9F0A8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US"/>
        </a:p>
      </dgm:t>
    </dgm:pt>
    <dgm:pt modelId="{2168EA21-ADE8-4AC5-8A47-326FFDD44A7B}">
      <dgm:prSet phldrT="[Texto]" phldr="1"/>
      <dgm:spPr/>
      <dgm:t>
        <a:bodyPr/>
        <a:lstStyle/>
        <a:p>
          <a:endParaRPr lang="es-US"/>
        </a:p>
      </dgm:t>
    </dgm:pt>
    <dgm:pt modelId="{CD871460-6B8C-41C6-8B2B-14EE08C95914}" type="parTrans" cxnId="{D2E79DE2-9239-4FBC-A664-E50868AE0CC6}">
      <dgm:prSet/>
      <dgm:spPr/>
      <dgm:t>
        <a:bodyPr/>
        <a:lstStyle/>
        <a:p>
          <a:endParaRPr lang="es-US"/>
        </a:p>
      </dgm:t>
    </dgm:pt>
    <dgm:pt modelId="{295EB2D1-BFB0-4310-83D1-028E8D74A2C3}" type="sibTrans" cxnId="{D2E79DE2-9239-4FBC-A664-E50868AE0CC6}">
      <dgm:prSet/>
      <dgm:spPr/>
      <dgm:t>
        <a:bodyPr/>
        <a:lstStyle/>
        <a:p>
          <a:endParaRPr lang="es-US"/>
        </a:p>
      </dgm:t>
    </dgm:pt>
    <dgm:pt modelId="{546C3401-DD43-43C1-9B84-07886DBAA82D}">
      <dgm:prSet phldrT="[Texto]"/>
      <dgm:spPr/>
      <dgm:t>
        <a:bodyPr/>
        <a:lstStyle/>
        <a:p>
          <a:r>
            <a:rPr lang="es-US" i="1" dirty="0" smtClean="0"/>
            <a:t>CST </a:t>
          </a:r>
          <a:r>
            <a:rPr lang="es-US" i="1" dirty="0" err="1" smtClean="0"/>
            <a:t>Microwave</a:t>
          </a:r>
          <a:r>
            <a:rPr lang="es-US" i="1" dirty="0" smtClean="0"/>
            <a:t> Studio </a:t>
          </a:r>
          <a:r>
            <a:rPr lang="es-US" dirty="0" smtClean="0"/>
            <a:t>es un paquete de simulación electromagnética basada en técnica de integración finita (FIT).</a:t>
          </a:r>
          <a:endParaRPr lang="es-US" dirty="0"/>
        </a:p>
      </dgm:t>
    </dgm:pt>
    <dgm:pt modelId="{1E7043CF-9232-460E-93ED-E1BA346EC80D}" type="parTrans" cxnId="{B592CDBF-198B-44C7-A1F9-1C25FB00DB78}">
      <dgm:prSet/>
      <dgm:spPr/>
      <dgm:t>
        <a:bodyPr/>
        <a:lstStyle/>
        <a:p>
          <a:endParaRPr lang="es-US"/>
        </a:p>
      </dgm:t>
    </dgm:pt>
    <dgm:pt modelId="{AB15DE27-E3C6-4F40-8196-BEE26CBD4144}" type="sibTrans" cxnId="{B592CDBF-198B-44C7-A1F9-1C25FB00DB78}">
      <dgm:prSet/>
      <dgm:spPr/>
      <dgm:t>
        <a:bodyPr/>
        <a:lstStyle/>
        <a:p>
          <a:endParaRPr lang="es-US"/>
        </a:p>
      </dgm:t>
    </dgm:pt>
    <dgm:pt modelId="{EA594C09-6F72-4EC3-AFD7-400FD27D794A}">
      <dgm:prSet/>
      <dgm:spPr/>
      <dgm:t>
        <a:bodyPr/>
        <a:lstStyle/>
        <a:p>
          <a:r>
            <a:rPr lang="es-US" dirty="0" smtClean="0"/>
            <a:t>S emplea el método de simulación transitorio ya que  es un solucionador en dominio de tiempo, muy útil para simulaciones de banda ancha.  </a:t>
          </a:r>
          <a:endParaRPr lang="es-US" dirty="0"/>
        </a:p>
      </dgm:t>
    </dgm:pt>
    <dgm:pt modelId="{FABEF4BC-8447-46C4-B0CF-24E561F9D0AB}" type="parTrans" cxnId="{D7FACF38-8062-4B91-ABF6-6E04B8118C54}">
      <dgm:prSet/>
      <dgm:spPr/>
      <dgm:t>
        <a:bodyPr/>
        <a:lstStyle/>
        <a:p>
          <a:endParaRPr lang="es-US"/>
        </a:p>
      </dgm:t>
    </dgm:pt>
    <dgm:pt modelId="{B59B7F4B-E9C5-44C1-A8DC-183DD3F99F23}" type="sibTrans" cxnId="{D7FACF38-8062-4B91-ABF6-6E04B8118C54}">
      <dgm:prSet/>
      <dgm:spPr/>
      <dgm:t>
        <a:bodyPr/>
        <a:lstStyle/>
        <a:p>
          <a:endParaRPr lang="es-US"/>
        </a:p>
      </dgm:t>
    </dgm:pt>
    <dgm:pt modelId="{EF8CD3BF-ABD9-4DB2-875C-BE86035AA8A3}">
      <dgm:prSet/>
      <dgm:spPr/>
      <dgm:t>
        <a:bodyPr/>
        <a:lstStyle/>
        <a:p>
          <a:r>
            <a:rPr lang="es-US" dirty="0" smtClean="0"/>
            <a:t>Al configurar una simulación en CST el primer paso es crear una representación en 3D de la estructura que se desea modelar. </a:t>
          </a:r>
          <a:endParaRPr lang="es-US" dirty="0"/>
        </a:p>
      </dgm:t>
    </dgm:pt>
    <dgm:pt modelId="{46D78475-C200-4FE5-B749-181D473D368B}" type="parTrans" cxnId="{E3DB4E05-5AC3-472F-B938-18628AECF8EA}">
      <dgm:prSet/>
      <dgm:spPr/>
      <dgm:t>
        <a:bodyPr/>
        <a:lstStyle/>
        <a:p>
          <a:endParaRPr lang="es-US"/>
        </a:p>
      </dgm:t>
    </dgm:pt>
    <dgm:pt modelId="{1DD48679-EA57-4BDE-94E9-B9F88F28C21E}" type="sibTrans" cxnId="{E3DB4E05-5AC3-472F-B938-18628AECF8EA}">
      <dgm:prSet/>
      <dgm:spPr/>
      <dgm:t>
        <a:bodyPr/>
        <a:lstStyle/>
        <a:p>
          <a:endParaRPr lang="es-US"/>
        </a:p>
      </dgm:t>
    </dgm:pt>
    <dgm:pt modelId="{49B74798-103E-45ED-9838-88C5063AA25A}">
      <dgm:prSet phldrT="[Texto]"/>
      <dgm:spPr/>
      <dgm:t>
        <a:bodyPr/>
        <a:lstStyle/>
        <a:p>
          <a:endParaRPr lang="es-US" dirty="0"/>
        </a:p>
      </dgm:t>
    </dgm:pt>
    <dgm:pt modelId="{BA78448F-6E6B-4D9B-87CA-0C5F23FBFFE5}" type="parTrans" cxnId="{8FFDF605-FE5E-4F56-870D-6C2FDAC553AE}">
      <dgm:prSet/>
      <dgm:spPr/>
      <dgm:t>
        <a:bodyPr/>
        <a:lstStyle/>
        <a:p>
          <a:endParaRPr lang="es-US"/>
        </a:p>
      </dgm:t>
    </dgm:pt>
    <dgm:pt modelId="{0ECB8D30-D01C-4E3C-BF5E-275D9D8817FC}" type="sibTrans" cxnId="{8FFDF605-FE5E-4F56-870D-6C2FDAC553AE}">
      <dgm:prSet/>
      <dgm:spPr/>
      <dgm:t>
        <a:bodyPr/>
        <a:lstStyle/>
        <a:p>
          <a:endParaRPr lang="es-US"/>
        </a:p>
      </dgm:t>
    </dgm:pt>
    <dgm:pt modelId="{2965C758-A5C2-4DE6-93B3-A0ACD45D8F6E}">
      <dgm:prSet/>
      <dgm:spPr/>
      <dgm:t>
        <a:bodyPr/>
        <a:lstStyle/>
        <a:p>
          <a:r>
            <a:rPr lang="es-US" dirty="0" smtClean="0"/>
            <a:t>Al modelar una antena se debe tomar en cuenta las propiedades de campo lejano o campo cercano de la antena.</a:t>
          </a:r>
          <a:endParaRPr lang="es-US" dirty="0"/>
        </a:p>
      </dgm:t>
    </dgm:pt>
    <dgm:pt modelId="{6E4BBB00-2C39-4AE1-BA7D-D81EDF09BEA6}" type="parTrans" cxnId="{DE54AB7E-297F-4BE2-ADBE-F3CB020EAF1B}">
      <dgm:prSet/>
      <dgm:spPr/>
      <dgm:t>
        <a:bodyPr/>
        <a:lstStyle/>
        <a:p>
          <a:endParaRPr lang="es-US"/>
        </a:p>
      </dgm:t>
    </dgm:pt>
    <dgm:pt modelId="{EB955C71-FD76-46EB-A902-969DD0E5F0B1}" type="sibTrans" cxnId="{DE54AB7E-297F-4BE2-ADBE-F3CB020EAF1B}">
      <dgm:prSet/>
      <dgm:spPr/>
      <dgm:t>
        <a:bodyPr/>
        <a:lstStyle/>
        <a:p>
          <a:endParaRPr lang="es-US"/>
        </a:p>
      </dgm:t>
    </dgm:pt>
    <dgm:pt modelId="{F81F9622-0D88-4405-B1F5-748751778214}">
      <dgm:prSet/>
      <dgm:spPr/>
      <dgm:t>
        <a:bodyPr/>
        <a:lstStyle/>
        <a:p>
          <a:r>
            <a:rPr lang="es-US" dirty="0" smtClean="0"/>
            <a:t> El monitor de campo lejano calculará y graficará el patrón de radiación de la antena, esto es de mucha utilidad ya que en base a este parámetro se puede caracterizar a la antena en cuestión. </a:t>
          </a:r>
          <a:endParaRPr lang="es-US" dirty="0"/>
        </a:p>
      </dgm:t>
    </dgm:pt>
    <dgm:pt modelId="{B5BEC33A-A3F1-49B2-A0F1-76C596A164C6}" type="parTrans" cxnId="{C86C640F-CAAD-4652-A4C5-62DDFAF9F598}">
      <dgm:prSet/>
      <dgm:spPr/>
      <dgm:t>
        <a:bodyPr/>
        <a:lstStyle/>
        <a:p>
          <a:endParaRPr lang="es-US"/>
        </a:p>
      </dgm:t>
    </dgm:pt>
    <dgm:pt modelId="{B1F5E92E-7F46-488A-AC53-178C8AEC73C2}" type="sibTrans" cxnId="{C86C640F-CAAD-4652-A4C5-62DDFAF9F598}">
      <dgm:prSet/>
      <dgm:spPr/>
      <dgm:t>
        <a:bodyPr/>
        <a:lstStyle/>
        <a:p>
          <a:endParaRPr lang="es-US"/>
        </a:p>
      </dgm:t>
    </dgm:pt>
    <dgm:pt modelId="{3CBCABAD-DDEB-49F4-BF66-0377F63C18E7}">
      <dgm:prSet/>
      <dgm:spPr/>
      <dgm:t>
        <a:bodyPr/>
        <a:lstStyle/>
        <a:p>
          <a:endParaRPr lang="es-US" dirty="0"/>
        </a:p>
      </dgm:t>
    </dgm:pt>
    <dgm:pt modelId="{7A06FD6F-437C-44AE-A794-737419F9E79A}" type="parTrans" cxnId="{A7940EFC-099A-408B-A16B-9AC852205DA0}">
      <dgm:prSet/>
      <dgm:spPr/>
      <dgm:t>
        <a:bodyPr/>
        <a:lstStyle/>
        <a:p>
          <a:endParaRPr lang="es-US"/>
        </a:p>
      </dgm:t>
    </dgm:pt>
    <dgm:pt modelId="{4207D064-E3E7-4708-A61C-1B417FC82889}" type="sibTrans" cxnId="{A7940EFC-099A-408B-A16B-9AC852205DA0}">
      <dgm:prSet/>
      <dgm:spPr/>
      <dgm:t>
        <a:bodyPr/>
        <a:lstStyle/>
        <a:p>
          <a:endParaRPr lang="es-US"/>
        </a:p>
      </dgm:t>
    </dgm:pt>
    <dgm:pt modelId="{6069AB51-BE15-4161-9766-E632EBD90896}">
      <dgm:prSet/>
      <dgm:spPr/>
      <dgm:t>
        <a:bodyPr/>
        <a:lstStyle/>
        <a:p>
          <a:endParaRPr lang="es-US" dirty="0"/>
        </a:p>
      </dgm:t>
    </dgm:pt>
    <dgm:pt modelId="{27DB1112-DF83-4637-B223-AB884ED083FD}" type="parTrans" cxnId="{4F3643B5-E564-4F46-AB2D-8D3970ED4606}">
      <dgm:prSet/>
      <dgm:spPr/>
      <dgm:t>
        <a:bodyPr/>
        <a:lstStyle/>
        <a:p>
          <a:endParaRPr lang="es-US"/>
        </a:p>
      </dgm:t>
    </dgm:pt>
    <dgm:pt modelId="{2C5A8583-D100-468C-8602-79CF8828F230}" type="sibTrans" cxnId="{4F3643B5-E564-4F46-AB2D-8D3970ED4606}">
      <dgm:prSet/>
      <dgm:spPr/>
      <dgm:t>
        <a:bodyPr/>
        <a:lstStyle/>
        <a:p>
          <a:endParaRPr lang="es-US"/>
        </a:p>
      </dgm:t>
    </dgm:pt>
    <dgm:pt modelId="{59827B8B-7379-49C7-8589-824744F07EA2}">
      <dgm:prSet/>
      <dgm:spPr/>
      <dgm:t>
        <a:bodyPr/>
        <a:lstStyle/>
        <a:p>
          <a:endParaRPr lang="es-US" dirty="0"/>
        </a:p>
      </dgm:t>
    </dgm:pt>
    <dgm:pt modelId="{BBF376B4-B4A6-4159-A9AA-1C862595BCA0}" type="parTrans" cxnId="{C7002AE1-32AC-411D-BD7C-B0C26335C7AD}">
      <dgm:prSet/>
      <dgm:spPr/>
      <dgm:t>
        <a:bodyPr/>
        <a:lstStyle/>
        <a:p>
          <a:endParaRPr lang="es-US"/>
        </a:p>
      </dgm:t>
    </dgm:pt>
    <dgm:pt modelId="{882FB825-E6BC-40B4-A475-A1181331FF0D}" type="sibTrans" cxnId="{C7002AE1-32AC-411D-BD7C-B0C26335C7AD}">
      <dgm:prSet/>
      <dgm:spPr/>
      <dgm:t>
        <a:bodyPr/>
        <a:lstStyle/>
        <a:p>
          <a:endParaRPr lang="es-US"/>
        </a:p>
      </dgm:t>
    </dgm:pt>
    <dgm:pt modelId="{420E712F-FB7C-45E7-81E1-A976E724DBB4}" type="pres">
      <dgm:prSet presAssocID="{F9F54265-FDC8-4FA5-9C05-3C1D1D9F0A8B}" presName="linearFlow" presStyleCnt="0">
        <dgm:presLayoutVars>
          <dgm:dir/>
          <dgm:animLvl val="lvl"/>
          <dgm:resizeHandles val="exact"/>
        </dgm:presLayoutVars>
      </dgm:prSet>
      <dgm:spPr/>
      <dgm:t>
        <a:bodyPr/>
        <a:lstStyle/>
        <a:p>
          <a:endParaRPr lang="es-US"/>
        </a:p>
      </dgm:t>
    </dgm:pt>
    <dgm:pt modelId="{4E2D1037-17A1-4CA4-A799-6FF910EA4AEF}" type="pres">
      <dgm:prSet presAssocID="{2168EA21-ADE8-4AC5-8A47-326FFDD44A7B}" presName="composite" presStyleCnt="0"/>
      <dgm:spPr/>
    </dgm:pt>
    <dgm:pt modelId="{06D6A1D4-96F6-4C58-B20D-89EB8B620A21}" type="pres">
      <dgm:prSet presAssocID="{2168EA21-ADE8-4AC5-8A47-326FFDD44A7B}" presName="parentText" presStyleLbl="alignNode1" presStyleIdx="0" presStyleCnt="5">
        <dgm:presLayoutVars>
          <dgm:chMax val="1"/>
          <dgm:bulletEnabled val="1"/>
        </dgm:presLayoutVars>
      </dgm:prSet>
      <dgm:spPr/>
      <dgm:t>
        <a:bodyPr/>
        <a:lstStyle/>
        <a:p>
          <a:endParaRPr lang="es-US"/>
        </a:p>
      </dgm:t>
    </dgm:pt>
    <dgm:pt modelId="{1971555F-8D64-46FD-98CB-82171C0516D1}" type="pres">
      <dgm:prSet presAssocID="{2168EA21-ADE8-4AC5-8A47-326FFDD44A7B}" presName="descendantText" presStyleLbl="alignAcc1" presStyleIdx="0" presStyleCnt="5">
        <dgm:presLayoutVars>
          <dgm:bulletEnabled val="1"/>
        </dgm:presLayoutVars>
      </dgm:prSet>
      <dgm:spPr/>
      <dgm:t>
        <a:bodyPr/>
        <a:lstStyle/>
        <a:p>
          <a:endParaRPr lang="es-US"/>
        </a:p>
      </dgm:t>
    </dgm:pt>
    <dgm:pt modelId="{A1FE8162-A845-48BE-A1BC-A686F404A42E}" type="pres">
      <dgm:prSet presAssocID="{295EB2D1-BFB0-4310-83D1-028E8D74A2C3}" presName="sp" presStyleCnt="0"/>
      <dgm:spPr/>
    </dgm:pt>
    <dgm:pt modelId="{02D073F4-A6F5-43FC-9A37-796930123E63}" type="pres">
      <dgm:prSet presAssocID="{49B74798-103E-45ED-9838-88C5063AA25A}" presName="composite" presStyleCnt="0"/>
      <dgm:spPr/>
    </dgm:pt>
    <dgm:pt modelId="{68E8B16A-21C6-4EEC-BA90-5343EC1143F0}" type="pres">
      <dgm:prSet presAssocID="{49B74798-103E-45ED-9838-88C5063AA25A}" presName="parentText" presStyleLbl="alignNode1" presStyleIdx="1" presStyleCnt="5">
        <dgm:presLayoutVars>
          <dgm:chMax val="1"/>
          <dgm:bulletEnabled val="1"/>
        </dgm:presLayoutVars>
      </dgm:prSet>
      <dgm:spPr/>
      <dgm:t>
        <a:bodyPr/>
        <a:lstStyle/>
        <a:p>
          <a:endParaRPr lang="es-US"/>
        </a:p>
      </dgm:t>
    </dgm:pt>
    <dgm:pt modelId="{0B3B4880-F887-4003-B4CA-0E5B0CE90B5A}" type="pres">
      <dgm:prSet presAssocID="{49B74798-103E-45ED-9838-88C5063AA25A}" presName="descendantText" presStyleLbl="alignAcc1" presStyleIdx="1" presStyleCnt="5">
        <dgm:presLayoutVars>
          <dgm:bulletEnabled val="1"/>
        </dgm:presLayoutVars>
      </dgm:prSet>
      <dgm:spPr/>
      <dgm:t>
        <a:bodyPr/>
        <a:lstStyle/>
        <a:p>
          <a:endParaRPr lang="es-US"/>
        </a:p>
      </dgm:t>
    </dgm:pt>
    <dgm:pt modelId="{799FA330-E490-40ED-A38E-7B5FC9F89DE4}" type="pres">
      <dgm:prSet presAssocID="{0ECB8D30-D01C-4E3C-BF5E-275D9D8817FC}" presName="sp" presStyleCnt="0"/>
      <dgm:spPr/>
    </dgm:pt>
    <dgm:pt modelId="{0060F9F2-9176-421B-9553-DACE4838FAF5}" type="pres">
      <dgm:prSet presAssocID="{3CBCABAD-DDEB-49F4-BF66-0377F63C18E7}" presName="composite" presStyleCnt="0"/>
      <dgm:spPr/>
    </dgm:pt>
    <dgm:pt modelId="{C53365EB-8671-4B1C-9168-5BB6755BB4B7}" type="pres">
      <dgm:prSet presAssocID="{3CBCABAD-DDEB-49F4-BF66-0377F63C18E7}" presName="parentText" presStyleLbl="alignNode1" presStyleIdx="2" presStyleCnt="5">
        <dgm:presLayoutVars>
          <dgm:chMax val="1"/>
          <dgm:bulletEnabled val="1"/>
        </dgm:presLayoutVars>
      </dgm:prSet>
      <dgm:spPr/>
      <dgm:t>
        <a:bodyPr/>
        <a:lstStyle/>
        <a:p>
          <a:endParaRPr lang="es-US"/>
        </a:p>
      </dgm:t>
    </dgm:pt>
    <dgm:pt modelId="{D7453354-92D1-4743-958E-EE7017958F95}" type="pres">
      <dgm:prSet presAssocID="{3CBCABAD-DDEB-49F4-BF66-0377F63C18E7}" presName="descendantText" presStyleLbl="alignAcc1" presStyleIdx="2" presStyleCnt="5">
        <dgm:presLayoutVars>
          <dgm:bulletEnabled val="1"/>
        </dgm:presLayoutVars>
      </dgm:prSet>
      <dgm:spPr/>
      <dgm:t>
        <a:bodyPr/>
        <a:lstStyle/>
        <a:p>
          <a:endParaRPr lang="es-US"/>
        </a:p>
      </dgm:t>
    </dgm:pt>
    <dgm:pt modelId="{6CFA712E-D5C6-47EE-BBB7-E1A40463CB07}" type="pres">
      <dgm:prSet presAssocID="{4207D064-E3E7-4708-A61C-1B417FC82889}" presName="sp" presStyleCnt="0"/>
      <dgm:spPr/>
    </dgm:pt>
    <dgm:pt modelId="{A2EFA78B-95BC-4C6B-B840-4C0E9D8CEFB7}" type="pres">
      <dgm:prSet presAssocID="{6069AB51-BE15-4161-9766-E632EBD90896}" presName="composite" presStyleCnt="0"/>
      <dgm:spPr/>
    </dgm:pt>
    <dgm:pt modelId="{E5EE25B0-0E1B-4D3F-A02D-FA707AD7F051}" type="pres">
      <dgm:prSet presAssocID="{6069AB51-BE15-4161-9766-E632EBD90896}" presName="parentText" presStyleLbl="alignNode1" presStyleIdx="3" presStyleCnt="5">
        <dgm:presLayoutVars>
          <dgm:chMax val="1"/>
          <dgm:bulletEnabled val="1"/>
        </dgm:presLayoutVars>
      </dgm:prSet>
      <dgm:spPr/>
      <dgm:t>
        <a:bodyPr/>
        <a:lstStyle/>
        <a:p>
          <a:endParaRPr lang="es-US"/>
        </a:p>
      </dgm:t>
    </dgm:pt>
    <dgm:pt modelId="{C2666F20-5913-4D4A-A5B0-A573AAD61B7A}" type="pres">
      <dgm:prSet presAssocID="{6069AB51-BE15-4161-9766-E632EBD90896}" presName="descendantText" presStyleLbl="alignAcc1" presStyleIdx="3" presStyleCnt="5">
        <dgm:presLayoutVars>
          <dgm:bulletEnabled val="1"/>
        </dgm:presLayoutVars>
      </dgm:prSet>
      <dgm:spPr/>
      <dgm:t>
        <a:bodyPr/>
        <a:lstStyle/>
        <a:p>
          <a:endParaRPr lang="es-US"/>
        </a:p>
      </dgm:t>
    </dgm:pt>
    <dgm:pt modelId="{6AB2B302-6F5E-4D8E-ABEF-7DB184142C80}" type="pres">
      <dgm:prSet presAssocID="{2C5A8583-D100-468C-8602-79CF8828F230}" presName="sp" presStyleCnt="0"/>
      <dgm:spPr/>
    </dgm:pt>
    <dgm:pt modelId="{BB2F00B4-12C9-4BA8-B8CC-0BB9A3A36397}" type="pres">
      <dgm:prSet presAssocID="{59827B8B-7379-49C7-8589-824744F07EA2}" presName="composite" presStyleCnt="0"/>
      <dgm:spPr/>
    </dgm:pt>
    <dgm:pt modelId="{7D8795DE-0860-4891-8588-269EB232F6AF}" type="pres">
      <dgm:prSet presAssocID="{59827B8B-7379-49C7-8589-824744F07EA2}" presName="parentText" presStyleLbl="alignNode1" presStyleIdx="4" presStyleCnt="5">
        <dgm:presLayoutVars>
          <dgm:chMax val="1"/>
          <dgm:bulletEnabled val="1"/>
        </dgm:presLayoutVars>
      </dgm:prSet>
      <dgm:spPr/>
      <dgm:t>
        <a:bodyPr/>
        <a:lstStyle/>
        <a:p>
          <a:endParaRPr lang="es-US"/>
        </a:p>
      </dgm:t>
    </dgm:pt>
    <dgm:pt modelId="{0B029028-9D3D-434A-98ED-AA543D810BCE}" type="pres">
      <dgm:prSet presAssocID="{59827B8B-7379-49C7-8589-824744F07EA2}" presName="descendantText" presStyleLbl="alignAcc1" presStyleIdx="4" presStyleCnt="5">
        <dgm:presLayoutVars>
          <dgm:bulletEnabled val="1"/>
        </dgm:presLayoutVars>
      </dgm:prSet>
      <dgm:spPr/>
      <dgm:t>
        <a:bodyPr/>
        <a:lstStyle/>
        <a:p>
          <a:endParaRPr lang="es-US"/>
        </a:p>
      </dgm:t>
    </dgm:pt>
  </dgm:ptLst>
  <dgm:cxnLst>
    <dgm:cxn modelId="{8154AC0A-9387-433D-B3E8-77AA34D3D246}" type="presOf" srcId="{EA594C09-6F72-4EC3-AFD7-400FD27D794A}" destId="{0B3B4880-F887-4003-B4CA-0E5B0CE90B5A}" srcOrd="0" destOrd="0" presId="urn:microsoft.com/office/officeart/2005/8/layout/chevron2"/>
    <dgm:cxn modelId="{7C66755D-BB17-4D61-8733-3B7897F663BD}" type="presOf" srcId="{F9F54265-FDC8-4FA5-9C05-3C1D1D9F0A8B}" destId="{420E712F-FB7C-45E7-81E1-A976E724DBB4}" srcOrd="0" destOrd="0" presId="urn:microsoft.com/office/officeart/2005/8/layout/chevron2"/>
    <dgm:cxn modelId="{FCEF895F-7595-4BE1-94FD-2CBCB5874B9D}" type="presOf" srcId="{546C3401-DD43-43C1-9B84-07886DBAA82D}" destId="{1971555F-8D64-46FD-98CB-82171C0516D1}" srcOrd="0" destOrd="0" presId="urn:microsoft.com/office/officeart/2005/8/layout/chevron2"/>
    <dgm:cxn modelId="{D3D971ED-F39A-445C-849E-17F2920315B8}" type="presOf" srcId="{F81F9622-0D88-4405-B1F5-748751778214}" destId="{0B029028-9D3D-434A-98ED-AA543D810BCE}" srcOrd="0" destOrd="0" presId="urn:microsoft.com/office/officeart/2005/8/layout/chevron2"/>
    <dgm:cxn modelId="{9A110F57-ACE4-4D65-B292-C9B98C3B7D17}" type="presOf" srcId="{59827B8B-7379-49C7-8589-824744F07EA2}" destId="{7D8795DE-0860-4891-8588-269EB232F6AF}" srcOrd="0" destOrd="0" presId="urn:microsoft.com/office/officeart/2005/8/layout/chevron2"/>
    <dgm:cxn modelId="{C7002AE1-32AC-411D-BD7C-B0C26335C7AD}" srcId="{F9F54265-FDC8-4FA5-9C05-3C1D1D9F0A8B}" destId="{59827B8B-7379-49C7-8589-824744F07EA2}" srcOrd="4" destOrd="0" parTransId="{BBF376B4-B4A6-4159-A9AA-1C862595BCA0}" sibTransId="{882FB825-E6BC-40B4-A475-A1181331FF0D}"/>
    <dgm:cxn modelId="{F569F442-D3D3-4C58-B6FD-643ADE5C2688}" type="presOf" srcId="{49B74798-103E-45ED-9838-88C5063AA25A}" destId="{68E8B16A-21C6-4EEC-BA90-5343EC1143F0}" srcOrd="0" destOrd="0" presId="urn:microsoft.com/office/officeart/2005/8/layout/chevron2"/>
    <dgm:cxn modelId="{D2E79DE2-9239-4FBC-A664-E50868AE0CC6}" srcId="{F9F54265-FDC8-4FA5-9C05-3C1D1D9F0A8B}" destId="{2168EA21-ADE8-4AC5-8A47-326FFDD44A7B}" srcOrd="0" destOrd="0" parTransId="{CD871460-6B8C-41C6-8B2B-14EE08C95914}" sibTransId="{295EB2D1-BFB0-4310-83D1-028E8D74A2C3}"/>
    <dgm:cxn modelId="{4F3643B5-E564-4F46-AB2D-8D3970ED4606}" srcId="{F9F54265-FDC8-4FA5-9C05-3C1D1D9F0A8B}" destId="{6069AB51-BE15-4161-9766-E632EBD90896}" srcOrd="3" destOrd="0" parTransId="{27DB1112-DF83-4637-B223-AB884ED083FD}" sibTransId="{2C5A8583-D100-468C-8602-79CF8828F230}"/>
    <dgm:cxn modelId="{60C5799C-E1BF-4AD4-8822-8F8F504CC6AC}" type="presOf" srcId="{2168EA21-ADE8-4AC5-8A47-326FFDD44A7B}" destId="{06D6A1D4-96F6-4C58-B20D-89EB8B620A21}" srcOrd="0" destOrd="0" presId="urn:microsoft.com/office/officeart/2005/8/layout/chevron2"/>
    <dgm:cxn modelId="{DE54AB7E-297F-4BE2-ADBE-F3CB020EAF1B}" srcId="{6069AB51-BE15-4161-9766-E632EBD90896}" destId="{2965C758-A5C2-4DE6-93B3-A0ACD45D8F6E}" srcOrd="0" destOrd="0" parTransId="{6E4BBB00-2C39-4AE1-BA7D-D81EDF09BEA6}" sibTransId="{EB955C71-FD76-46EB-A902-969DD0E5F0B1}"/>
    <dgm:cxn modelId="{2F985E6B-A088-4258-A199-7F800D0B3F9E}" type="presOf" srcId="{6069AB51-BE15-4161-9766-E632EBD90896}" destId="{E5EE25B0-0E1B-4D3F-A02D-FA707AD7F051}" srcOrd="0" destOrd="0" presId="urn:microsoft.com/office/officeart/2005/8/layout/chevron2"/>
    <dgm:cxn modelId="{B5ECA379-9101-46B9-B3D5-45DD8C5236ED}" type="presOf" srcId="{3CBCABAD-DDEB-49F4-BF66-0377F63C18E7}" destId="{C53365EB-8671-4B1C-9168-5BB6755BB4B7}" srcOrd="0" destOrd="0" presId="urn:microsoft.com/office/officeart/2005/8/layout/chevron2"/>
    <dgm:cxn modelId="{C86C640F-CAAD-4652-A4C5-62DDFAF9F598}" srcId="{59827B8B-7379-49C7-8589-824744F07EA2}" destId="{F81F9622-0D88-4405-B1F5-748751778214}" srcOrd="0" destOrd="0" parTransId="{B5BEC33A-A3F1-49B2-A0F1-76C596A164C6}" sibTransId="{B1F5E92E-7F46-488A-AC53-178C8AEC73C2}"/>
    <dgm:cxn modelId="{3EA4D4F5-1237-4AF3-917F-45ED01943E39}" type="presOf" srcId="{EF8CD3BF-ABD9-4DB2-875C-BE86035AA8A3}" destId="{D7453354-92D1-4743-958E-EE7017958F95}" srcOrd="0" destOrd="0" presId="urn:microsoft.com/office/officeart/2005/8/layout/chevron2"/>
    <dgm:cxn modelId="{B85D476B-0F4F-4DBA-8189-3F4E03A2FD6D}" type="presOf" srcId="{2965C758-A5C2-4DE6-93B3-A0ACD45D8F6E}" destId="{C2666F20-5913-4D4A-A5B0-A573AAD61B7A}" srcOrd="0" destOrd="0" presId="urn:microsoft.com/office/officeart/2005/8/layout/chevron2"/>
    <dgm:cxn modelId="{8FFDF605-FE5E-4F56-870D-6C2FDAC553AE}" srcId="{F9F54265-FDC8-4FA5-9C05-3C1D1D9F0A8B}" destId="{49B74798-103E-45ED-9838-88C5063AA25A}" srcOrd="1" destOrd="0" parTransId="{BA78448F-6E6B-4D9B-87CA-0C5F23FBFFE5}" sibTransId="{0ECB8D30-D01C-4E3C-BF5E-275D9D8817FC}"/>
    <dgm:cxn modelId="{E3DB4E05-5AC3-472F-B938-18628AECF8EA}" srcId="{3CBCABAD-DDEB-49F4-BF66-0377F63C18E7}" destId="{EF8CD3BF-ABD9-4DB2-875C-BE86035AA8A3}" srcOrd="0" destOrd="0" parTransId="{46D78475-C200-4FE5-B749-181D473D368B}" sibTransId="{1DD48679-EA57-4BDE-94E9-B9F88F28C21E}"/>
    <dgm:cxn modelId="{B592CDBF-198B-44C7-A1F9-1C25FB00DB78}" srcId="{2168EA21-ADE8-4AC5-8A47-326FFDD44A7B}" destId="{546C3401-DD43-43C1-9B84-07886DBAA82D}" srcOrd="0" destOrd="0" parTransId="{1E7043CF-9232-460E-93ED-E1BA346EC80D}" sibTransId="{AB15DE27-E3C6-4F40-8196-BEE26CBD4144}"/>
    <dgm:cxn modelId="{A7940EFC-099A-408B-A16B-9AC852205DA0}" srcId="{F9F54265-FDC8-4FA5-9C05-3C1D1D9F0A8B}" destId="{3CBCABAD-DDEB-49F4-BF66-0377F63C18E7}" srcOrd="2" destOrd="0" parTransId="{7A06FD6F-437C-44AE-A794-737419F9E79A}" sibTransId="{4207D064-E3E7-4708-A61C-1B417FC82889}"/>
    <dgm:cxn modelId="{D7FACF38-8062-4B91-ABF6-6E04B8118C54}" srcId="{49B74798-103E-45ED-9838-88C5063AA25A}" destId="{EA594C09-6F72-4EC3-AFD7-400FD27D794A}" srcOrd="0" destOrd="0" parTransId="{FABEF4BC-8447-46C4-B0CF-24E561F9D0AB}" sibTransId="{B59B7F4B-E9C5-44C1-A8DC-183DD3F99F23}"/>
    <dgm:cxn modelId="{A5480CBA-89A2-42F3-BAF5-5571BA8A2B3E}" type="presParOf" srcId="{420E712F-FB7C-45E7-81E1-A976E724DBB4}" destId="{4E2D1037-17A1-4CA4-A799-6FF910EA4AEF}" srcOrd="0" destOrd="0" presId="urn:microsoft.com/office/officeart/2005/8/layout/chevron2"/>
    <dgm:cxn modelId="{57DD6B79-5D6D-4625-9112-FA5BB4B61754}" type="presParOf" srcId="{4E2D1037-17A1-4CA4-A799-6FF910EA4AEF}" destId="{06D6A1D4-96F6-4C58-B20D-89EB8B620A21}" srcOrd="0" destOrd="0" presId="urn:microsoft.com/office/officeart/2005/8/layout/chevron2"/>
    <dgm:cxn modelId="{A1948506-A2E6-4CCA-A543-B7E39B0FA982}" type="presParOf" srcId="{4E2D1037-17A1-4CA4-A799-6FF910EA4AEF}" destId="{1971555F-8D64-46FD-98CB-82171C0516D1}" srcOrd="1" destOrd="0" presId="urn:microsoft.com/office/officeart/2005/8/layout/chevron2"/>
    <dgm:cxn modelId="{E8ECA7A8-27AD-4AD4-9664-DDEB05FFF360}" type="presParOf" srcId="{420E712F-FB7C-45E7-81E1-A976E724DBB4}" destId="{A1FE8162-A845-48BE-A1BC-A686F404A42E}" srcOrd="1" destOrd="0" presId="urn:microsoft.com/office/officeart/2005/8/layout/chevron2"/>
    <dgm:cxn modelId="{03AA1D12-77D9-4992-A049-03346CEB24C0}" type="presParOf" srcId="{420E712F-FB7C-45E7-81E1-A976E724DBB4}" destId="{02D073F4-A6F5-43FC-9A37-796930123E63}" srcOrd="2" destOrd="0" presId="urn:microsoft.com/office/officeart/2005/8/layout/chevron2"/>
    <dgm:cxn modelId="{6023648B-B5D5-4DFC-94C4-2E9AEFA3284F}" type="presParOf" srcId="{02D073F4-A6F5-43FC-9A37-796930123E63}" destId="{68E8B16A-21C6-4EEC-BA90-5343EC1143F0}" srcOrd="0" destOrd="0" presId="urn:microsoft.com/office/officeart/2005/8/layout/chevron2"/>
    <dgm:cxn modelId="{859FA66B-6953-4A53-88D4-D198E45A348B}" type="presParOf" srcId="{02D073F4-A6F5-43FC-9A37-796930123E63}" destId="{0B3B4880-F887-4003-B4CA-0E5B0CE90B5A}" srcOrd="1" destOrd="0" presId="urn:microsoft.com/office/officeart/2005/8/layout/chevron2"/>
    <dgm:cxn modelId="{F64104E7-D2F4-4B3B-94B5-94A398D5569D}" type="presParOf" srcId="{420E712F-FB7C-45E7-81E1-A976E724DBB4}" destId="{799FA330-E490-40ED-A38E-7B5FC9F89DE4}" srcOrd="3" destOrd="0" presId="urn:microsoft.com/office/officeart/2005/8/layout/chevron2"/>
    <dgm:cxn modelId="{0598DCA9-5287-4C0A-8840-282F7CE2BD06}" type="presParOf" srcId="{420E712F-FB7C-45E7-81E1-A976E724DBB4}" destId="{0060F9F2-9176-421B-9553-DACE4838FAF5}" srcOrd="4" destOrd="0" presId="urn:microsoft.com/office/officeart/2005/8/layout/chevron2"/>
    <dgm:cxn modelId="{DCA956CF-58EF-4C43-9AB6-0EF863D8E105}" type="presParOf" srcId="{0060F9F2-9176-421B-9553-DACE4838FAF5}" destId="{C53365EB-8671-4B1C-9168-5BB6755BB4B7}" srcOrd="0" destOrd="0" presId="urn:microsoft.com/office/officeart/2005/8/layout/chevron2"/>
    <dgm:cxn modelId="{42DEC8A9-872A-4BFA-A3AC-2624DDC1EAA4}" type="presParOf" srcId="{0060F9F2-9176-421B-9553-DACE4838FAF5}" destId="{D7453354-92D1-4743-958E-EE7017958F95}" srcOrd="1" destOrd="0" presId="urn:microsoft.com/office/officeart/2005/8/layout/chevron2"/>
    <dgm:cxn modelId="{6B8D7C32-77D5-4FC5-995C-2A1229E25B4B}" type="presParOf" srcId="{420E712F-FB7C-45E7-81E1-A976E724DBB4}" destId="{6CFA712E-D5C6-47EE-BBB7-E1A40463CB07}" srcOrd="5" destOrd="0" presId="urn:microsoft.com/office/officeart/2005/8/layout/chevron2"/>
    <dgm:cxn modelId="{489724B1-0CB0-4B17-A91E-413F89018722}" type="presParOf" srcId="{420E712F-FB7C-45E7-81E1-A976E724DBB4}" destId="{A2EFA78B-95BC-4C6B-B840-4C0E9D8CEFB7}" srcOrd="6" destOrd="0" presId="urn:microsoft.com/office/officeart/2005/8/layout/chevron2"/>
    <dgm:cxn modelId="{C36E57B7-FBAB-4633-9035-249D4D3632C8}" type="presParOf" srcId="{A2EFA78B-95BC-4C6B-B840-4C0E9D8CEFB7}" destId="{E5EE25B0-0E1B-4D3F-A02D-FA707AD7F051}" srcOrd="0" destOrd="0" presId="urn:microsoft.com/office/officeart/2005/8/layout/chevron2"/>
    <dgm:cxn modelId="{547F74BC-8D4C-4469-B7F1-6E116ECB5E3F}" type="presParOf" srcId="{A2EFA78B-95BC-4C6B-B840-4C0E9D8CEFB7}" destId="{C2666F20-5913-4D4A-A5B0-A573AAD61B7A}" srcOrd="1" destOrd="0" presId="urn:microsoft.com/office/officeart/2005/8/layout/chevron2"/>
    <dgm:cxn modelId="{B7ECD92E-1C1C-4013-AC41-AEBF6C10EDC7}" type="presParOf" srcId="{420E712F-FB7C-45E7-81E1-A976E724DBB4}" destId="{6AB2B302-6F5E-4D8E-ABEF-7DB184142C80}" srcOrd="7" destOrd="0" presId="urn:microsoft.com/office/officeart/2005/8/layout/chevron2"/>
    <dgm:cxn modelId="{E9192CA6-2065-4DAB-8E82-4FA9DF37524D}" type="presParOf" srcId="{420E712F-FB7C-45E7-81E1-A976E724DBB4}" destId="{BB2F00B4-12C9-4BA8-B8CC-0BB9A3A36397}" srcOrd="8" destOrd="0" presId="urn:microsoft.com/office/officeart/2005/8/layout/chevron2"/>
    <dgm:cxn modelId="{B365B569-6488-4FE9-A471-5E41FD7CB737}" type="presParOf" srcId="{BB2F00B4-12C9-4BA8-B8CC-0BB9A3A36397}" destId="{7D8795DE-0860-4891-8588-269EB232F6AF}" srcOrd="0" destOrd="0" presId="urn:microsoft.com/office/officeart/2005/8/layout/chevron2"/>
    <dgm:cxn modelId="{8AFDFDC9-7287-40C2-92E7-D72CF8BB8A44}" type="presParOf" srcId="{BB2F00B4-12C9-4BA8-B8CC-0BB9A3A36397}" destId="{0B029028-9D3D-434A-98ED-AA543D810BC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39E6DF-9CC4-46F5-99C5-EBB5F37D17A2}" type="doc">
      <dgm:prSet loTypeId="urn:microsoft.com/office/officeart/2005/8/layout/radial4" loCatId="relationship" qsTypeId="urn:microsoft.com/office/officeart/2005/8/quickstyle/simple1" qsCatId="simple" csTypeId="urn:microsoft.com/office/officeart/2005/8/colors/accent1_1" csCatId="accent1" phldr="1"/>
      <dgm:spPr/>
      <dgm:t>
        <a:bodyPr/>
        <a:lstStyle/>
        <a:p>
          <a:endParaRPr lang="es-US"/>
        </a:p>
      </dgm:t>
    </dgm:pt>
    <dgm:pt modelId="{3B0A0C7E-3B11-41B5-B1AA-7E9C5A4C01E7}">
      <dgm:prSet phldrT="[Texto]" custT="1"/>
      <dgm:spPr/>
      <dgm:t>
        <a:bodyPr/>
        <a:lstStyle/>
        <a:p>
          <a:r>
            <a:rPr lang="es-EC" sz="1800" dirty="0" smtClean="0"/>
            <a:t>Sistema MAT20</a:t>
          </a:r>
          <a:endParaRPr lang="es-US" sz="1800" dirty="0"/>
        </a:p>
      </dgm:t>
    </dgm:pt>
    <dgm:pt modelId="{B42E765A-2166-446A-98AF-70988646956C}" type="parTrans" cxnId="{12138176-9584-43FC-872C-511E4D0D591A}">
      <dgm:prSet/>
      <dgm:spPr/>
      <dgm:t>
        <a:bodyPr/>
        <a:lstStyle/>
        <a:p>
          <a:endParaRPr lang="es-US"/>
        </a:p>
      </dgm:t>
    </dgm:pt>
    <dgm:pt modelId="{7CCD29CD-B4A5-435F-8B1C-BE4D67BF1D0D}" type="sibTrans" cxnId="{12138176-9584-43FC-872C-511E4D0D591A}">
      <dgm:prSet/>
      <dgm:spPr/>
      <dgm:t>
        <a:bodyPr/>
        <a:lstStyle/>
        <a:p>
          <a:endParaRPr lang="es-US"/>
        </a:p>
      </dgm:t>
    </dgm:pt>
    <dgm:pt modelId="{FE791252-D4F3-4801-86C3-7A43244371E1}">
      <dgm:prSet phldrT="[Texto]" custT="1"/>
      <dgm:spPr/>
      <dgm:t>
        <a:bodyPr/>
        <a:lstStyle/>
        <a:p>
          <a:r>
            <a:rPr lang="es-EC" sz="1600" dirty="0" smtClean="0"/>
            <a:t>Software</a:t>
          </a:r>
          <a:endParaRPr lang="es-US" sz="1600" dirty="0"/>
        </a:p>
      </dgm:t>
    </dgm:pt>
    <dgm:pt modelId="{502AB914-46E4-4EFD-98EC-9D7AB21FEC7E}" type="parTrans" cxnId="{A925E225-079B-4F67-AF61-B938E5CE32B9}">
      <dgm:prSet/>
      <dgm:spPr/>
      <dgm:t>
        <a:bodyPr/>
        <a:lstStyle/>
        <a:p>
          <a:endParaRPr lang="es-US"/>
        </a:p>
      </dgm:t>
    </dgm:pt>
    <dgm:pt modelId="{53B1ECE5-C6A6-4F7D-B29F-DB58BCDBB635}" type="sibTrans" cxnId="{A925E225-079B-4F67-AF61-B938E5CE32B9}">
      <dgm:prSet/>
      <dgm:spPr/>
      <dgm:t>
        <a:bodyPr/>
        <a:lstStyle/>
        <a:p>
          <a:endParaRPr lang="es-US"/>
        </a:p>
      </dgm:t>
    </dgm:pt>
    <dgm:pt modelId="{59A482BB-B537-4238-88A8-6E52166D1247}">
      <dgm:prSet phldrT="[Texto]" custT="1"/>
      <dgm:spPr/>
      <dgm:t>
        <a:bodyPr/>
        <a:lstStyle/>
        <a:p>
          <a:r>
            <a:rPr lang="es-EC" sz="1600" dirty="0" smtClean="0"/>
            <a:t>Hardware</a:t>
          </a:r>
          <a:endParaRPr lang="es-US" sz="1600" dirty="0"/>
        </a:p>
      </dgm:t>
    </dgm:pt>
    <dgm:pt modelId="{5E862786-9098-4E00-8B34-B01D135852D9}" type="parTrans" cxnId="{D58430E0-2EF0-4326-8EE1-879327DFEBCC}">
      <dgm:prSet/>
      <dgm:spPr/>
      <dgm:t>
        <a:bodyPr/>
        <a:lstStyle/>
        <a:p>
          <a:endParaRPr lang="es-US"/>
        </a:p>
      </dgm:t>
    </dgm:pt>
    <dgm:pt modelId="{C6D5A74E-703C-43AF-9E9D-DF4FE89AF26C}" type="sibTrans" cxnId="{D58430E0-2EF0-4326-8EE1-879327DFEBCC}">
      <dgm:prSet/>
      <dgm:spPr/>
      <dgm:t>
        <a:bodyPr/>
        <a:lstStyle/>
        <a:p>
          <a:endParaRPr lang="es-US"/>
        </a:p>
      </dgm:t>
    </dgm:pt>
    <dgm:pt modelId="{D4FEC931-9A70-4B1C-93D7-FAB6EB5A659D}" type="pres">
      <dgm:prSet presAssocID="{F739E6DF-9CC4-46F5-99C5-EBB5F37D17A2}" presName="cycle" presStyleCnt="0">
        <dgm:presLayoutVars>
          <dgm:chMax val="1"/>
          <dgm:dir/>
          <dgm:animLvl val="ctr"/>
          <dgm:resizeHandles val="exact"/>
        </dgm:presLayoutVars>
      </dgm:prSet>
      <dgm:spPr/>
    </dgm:pt>
    <dgm:pt modelId="{CA413480-E14B-47B6-A96B-166AB1936028}" type="pres">
      <dgm:prSet presAssocID="{3B0A0C7E-3B11-41B5-B1AA-7E9C5A4C01E7}" presName="centerShape" presStyleLbl="node0" presStyleIdx="0" presStyleCnt="1"/>
      <dgm:spPr/>
      <dgm:t>
        <a:bodyPr/>
        <a:lstStyle/>
        <a:p>
          <a:endParaRPr lang="es-US"/>
        </a:p>
      </dgm:t>
    </dgm:pt>
    <dgm:pt modelId="{55AEA2B0-5EE9-45DB-9B88-4479A2C3EB59}" type="pres">
      <dgm:prSet presAssocID="{502AB914-46E4-4EFD-98EC-9D7AB21FEC7E}" presName="parTrans" presStyleLbl="bgSibTrans2D1" presStyleIdx="0" presStyleCnt="2"/>
      <dgm:spPr/>
    </dgm:pt>
    <dgm:pt modelId="{2B8983E5-B886-4093-AC7F-5476ECB0CF30}" type="pres">
      <dgm:prSet presAssocID="{FE791252-D4F3-4801-86C3-7A43244371E1}" presName="node" presStyleLbl="node1" presStyleIdx="0" presStyleCnt="2">
        <dgm:presLayoutVars>
          <dgm:bulletEnabled val="1"/>
        </dgm:presLayoutVars>
      </dgm:prSet>
      <dgm:spPr/>
    </dgm:pt>
    <dgm:pt modelId="{E50B3FF7-3F67-400E-AF21-E6818468905E}" type="pres">
      <dgm:prSet presAssocID="{5E862786-9098-4E00-8B34-B01D135852D9}" presName="parTrans" presStyleLbl="bgSibTrans2D1" presStyleIdx="1" presStyleCnt="2"/>
      <dgm:spPr/>
    </dgm:pt>
    <dgm:pt modelId="{5E6F2443-764C-40D3-91F7-3FFC9DACA692}" type="pres">
      <dgm:prSet presAssocID="{59A482BB-B537-4238-88A8-6E52166D1247}" presName="node" presStyleLbl="node1" presStyleIdx="1" presStyleCnt="2">
        <dgm:presLayoutVars>
          <dgm:bulletEnabled val="1"/>
        </dgm:presLayoutVars>
      </dgm:prSet>
      <dgm:spPr/>
    </dgm:pt>
  </dgm:ptLst>
  <dgm:cxnLst>
    <dgm:cxn modelId="{5F2315E9-B706-4CD4-BFF7-507EB5EE9470}" type="presOf" srcId="{FE791252-D4F3-4801-86C3-7A43244371E1}" destId="{2B8983E5-B886-4093-AC7F-5476ECB0CF30}" srcOrd="0" destOrd="0" presId="urn:microsoft.com/office/officeart/2005/8/layout/radial4"/>
    <dgm:cxn modelId="{40B4ECE6-4FC7-403B-8192-8D54741D7ACC}" type="presOf" srcId="{5E862786-9098-4E00-8B34-B01D135852D9}" destId="{E50B3FF7-3F67-400E-AF21-E6818468905E}" srcOrd="0" destOrd="0" presId="urn:microsoft.com/office/officeart/2005/8/layout/radial4"/>
    <dgm:cxn modelId="{12138176-9584-43FC-872C-511E4D0D591A}" srcId="{F739E6DF-9CC4-46F5-99C5-EBB5F37D17A2}" destId="{3B0A0C7E-3B11-41B5-B1AA-7E9C5A4C01E7}" srcOrd="0" destOrd="0" parTransId="{B42E765A-2166-446A-98AF-70988646956C}" sibTransId="{7CCD29CD-B4A5-435F-8B1C-BE4D67BF1D0D}"/>
    <dgm:cxn modelId="{232F1CAA-27EB-4E8B-BC10-B2E198298321}" type="presOf" srcId="{59A482BB-B537-4238-88A8-6E52166D1247}" destId="{5E6F2443-764C-40D3-91F7-3FFC9DACA692}" srcOrd="0" destOrd="0" presId="urn:microsoft.com/office/officeart/2005/8/layout/radial4"/>
    <dgm:cxn modelId="{2B99D4AD-CBF4-471F-BC1F-9FF2FC5578C6}" type="presOf" srcId="{F739E6DF-9CC4-46F5-99C5-EBB5F37D17A2}" destId="{D4FEC931-9A70-4B1C-93D7-FAB6EB5A659D}" srcOrd="0" destOrd="0" presId="urn:microsoft.com/office/officeart/2005/8/layout/radial4"/>
    <dgm:cxn modelId="{A930E9D1-385D-4026-8E8D-4EE44DC69030}" type="presOf" srcId="{502AB914-46E4-4EFD-98EC-9D7AB21FEC7E}" destId="{55AEA2B0-5EE9-45DB-9B88-4479A2C3EB59}" srcOrd="0" destOrd="0" presId="urn:microsoft.com/office/officeart/2005/8/layout/radial4"/>
    <dgm:cxn modelId="{D58430E0-2EF0-4326-8EE1-879327DFEBCC}" srcId="{3B0A0C7E-3B11-41B5-B1AA-7E9C5A4C01E7}" destId="{59A482BB-B537-4238-88A8-6E52166D1247}" srcOrd="1" destOrd="0" parTransId="{5E862786-9098-4E00-8B34-B01D135852D9}" sibTransId="{C6D5A74E-703C-43AF-9E9D-DF4FE89AF26C}"/>
    <dgm:cxn modelId="{3D39321E-D563-4A6B-A058-A7377671F7F1}" type="presOf" srcId="{3B0A0C7E-3B11-41B5-B1AA-7E9C5A4C01E7}" destId="{CA413480-E14B-47B6-A96B-166AB1936028}" srcOrd="0" destOrd="0" presId="urn:microsoft.com/office/officeart/2005/8/layout/radial4"/>
    <dgm:cxn modelId="{A925E225-079B-4F67-AF61-B938E5CE32B9}" srcId="{3B0A0C7E-3B11-41B5-B1AA-7E9C5A4C01E7}" destId="{FE791252-D4F3-4801-86C3-7A43244371E1}" srcOrd="0" destOrd="0" parTransId="{502AB914-46E4-4EFD-98EC-9D7AB21FEC7E}" sibTransId="{53B1ECE5-C6A6-4F7D-B29F-DB58BCDBB635}"/>
    <dgm:cxn modelId="{8E37D034-834C-4569-AA49-169E487784FD}" type="presParOf" srcId="{D4FEC931-9A70-4B1C-93D7-FAB6EB5A659D}" destId="{CA413480-E14B-47B6-A96B-166AB1936028}" srcOrd="0" destOrd="0" presId="urn:microsoft.com/office/officeart/2005/8/layout/radial4"/>
    <dgm:cxn modelId="{8A3B75C1-5E58-48C1-A05A-2090F829920A}" type="presParOf" srcId="{D4FEC931-9A70-4B1C-93D7-FAB6EB5A659D}" destId="{55AEA2B0-5EE9-45DB-9B88-4479A2C3EB59}" srcOrd="1" destOrd="0" presId="urn:microsoft.com/office/officeart/2005/8/layout/radial4"/>
    <dgm:cxn modelId="{9518928C-C85E-4BCD-A4A8-AF2E571220A2}" type="presParOf" srcId="{D4FEC931-9A70-4B1C-93D7-FAB6EB5A659D}" destId="{2B8983E5-B886-4093-AC7F-5476ECB0CF30}" srcOrd="2" destOrd="0" presId="urn:microsoft.com/office/officeart/2005/8/layout/radial4"/>
    <dgm:cxn modelId="{B766FE38-EFC6-4BEF-8A44-BD9547E918D6}" type="presParOf" srcId="{D4FEC931-9A70-4B1C-93D7-FAB6EB5A659D}" destId="{E50B3FF7-3F67-400E-AF21-E6818468905E}" srcOrd="3" destOrd="0" presId="urn:microsoft.com/office/officeart/2005/8/layout/radial4"/>
    <dgm:cxn modelId="{705709DB-952B-44A6-9FF5-21EC1F8A8BF6}" type="presParOf" srcId="{D4FEC931-9A70-4B1C-93D7-FAB6EB5A659D}" destId="{5E6F2443-764C-40D3-91F7-3FFC9DACA692}"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DB761E-2AF7-4FAA-A780-83AEB90ACC99}"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es-US"/>
        </a:p>
      </dgm:t>
    </dgm:pt>
    <dgm:pt modelId="{E37C58E4-8D5B-4F43-BEAD-279F4A99C332}">
      <dgm:prSet phldrT="[Texto]"/>
      <dgm:spPr/>
      <dgm:t>
        <a:bodyPr/>
        <a:lstStyle/>
        <a:p>
          <a:r>
            <a:rPr lang="es-US" dirty="0" smtClean="0"/>
            <a:t>Dibujar el patrón de radiación de las antenas de bocina (</a:t>
          </a:r>
          <a:r>
            <a:rPr lang="es-EC" dirty="0" smtClean="0"/>
            <a:t>sectorial de plano E, sectorial de plano H, piramidal y cónica</a:t>
          </a:r>
          <a:r>
            <a:rPr lang="es-US" dirty="0" smtClean="0"/>
            <a:t>) en los planos E y H, en gráfica polar.</a:t>
          </a:r>
          <a:endParaRPr lang="es-US" dirty="0"/>
        </a:p>
      </dgm:t>
    </dgm:pt>
    <dgm:pt modelId="{36DFE65A-F358-4262-B955-1B487BA84AE2}" type="parTrans" cxnId="{F1FFAE13-8FF3-4D83-A04A-3ABF32517F56}">
      <dgm:prSet/>
      <dgm:spPr/>
      <dgm:t>
        <a:bodyPr/>
        <a:lstStyle/>
        <a:p>
          <a:endParaRPr lang="es-US"/>
        </a:p>
      </dgm:t>
    </dgm:pt>
    <dgm:pt modelId="{93CFDFA9-373C-46DE-84F4-EC4934CBC9DF}" type="sibTrans" cxnId="{F1FFAE13-8FF3-4D83-A04A-3ABF32517F56}">
      <dgm:prSet/>
      <dgm:spPr/>
      <dgm:t>
        <a:bodyPr/>
        <a:lstStyle/>
        <a:p>
          <a:endParaRPr lang="es-US"/>
        </a:p>
      </dgm:t>
    </dgm:pt>
    <dgm:pt modelId="{F9193341-0470-403A-AC27-79BBDFC66A14}">
      <dgm:prSet/>
      <dgm:spPr/>
      <dgm:t>
        <a:bodyPr/>
        <a:lstStyle/>
        <a:p>
          <a:r>
            <a:rPr lang="es-US" dirty="0" smtClean="0"/>
            <a:t>Medir en ancho de haz (-3dB), relación frente espalda (RFE), directividad y ganancia de las antenas de bocina.</a:t>
          </a:r>
          <a:endParaRPr lang="es-US" dirty="0"/>
        </a:p>
      </dgm:t>
    </dgm:pt>
    <dgm:pt modelId="{E08C6D59-7B44-414A-B0B4-02C1385A98CA}" type="parTrans" cxnId="{7354B6D4-0A9A-474E-B7A9-8111889511B2}">
      <dgm:prSet/>
      <dgm:spPr/>
      <dgm:t>
        <a:bodyPr/>
        <a:lstStyle/>
        <a:p>
          <a:endParaRPr lang="es-US"/>
        </a:p>
      </dgm:t>
    </dgm:pt>
    <dgm:pt modelId="{780FA1DC-977F-41E9-8A4E-072C67AE8D42}" type="sibTrans" cxnId="{7354B6D4-0A9A-474E-B7A9-8111889511B2}">
      <dgm:prSet/>
      <dgm:spPr/>
      <dgm:t>
        <a:bodyPr/>
        <a:lstStyle/>
        <a:p>
          <a:endParaRPr lang="es-US"/>
        </a:p>
      </dgm:t>
    </dgm:pt>
    <dgm:pt modelId="{4B7C946F-FCF1-4086-B098-E6C42B83C247}">
      <dgm:prSet/>
      <dgm:spPr/>
      <dgm:t>
        <a:bodyPr/>
        <a:lstStyle/>
        <a:p>
          <a:r>
            <a:rPr lang="es-US" dirty="0" smtClean="0"/>
            <a:t>Medir la pérdida de retorno y VSWR empleando el acoplador direccional.</a:t>
          </a:r>
          <a:endParaRPr lang="es-US" dirty="0"/>
        </a:p>
      </dgm:t>
    </dgm:pt>
    <dgm:pt modelId="{0A3CCB67-8F4C-48E8-9567-13E5C20BC600}" type="parTrans" cxnId="{2269A81E-FD38-4214-A14F-B0F5C7C0BE56}">
      <dgm:prSet/>
      <dgm:spPr/>
      <dgm:t>
        <a:bodyPr/>
        <a:lstStyle/>
        <a:p>
          <a:endParaRPr lang="es-US"/>
        </a:p>
      </dgm:t>
    </dgm:pt>
    <dgm:pt modelId="{A63B7427-8662-4F29-81F9-9CA6D266A11D}" type="sibTrans" cxnId="{2269A81E-FD38-4214-A14F-B0F5C7C0BE56}">
      <dgm:prSet/>
      <dgm:spPr/>
      <dgm:t>
        <a:bodyPr/>
        <a:lstStyle/>
        <a:p>
          <a:endParaRPr lang="es-US"/>
        </a:p>
      </dgm:t>
    </dgm:pt>
    <dgm:pt modelId="{1321B96D-53AE-4F94-AF7A-E6A2D0869365}" type="pres">
      <dgm:prSet presAssocID="{39DB761E-2AF7-4FAA-A780-83AEB90ACC99}" presName="Name0" presStyleCnt="0">
        <dgm:presLayoutVars>
          <dgm:chMax val="7"/>
          <dgm:chPref val="7"/>
          <dgm:dir/>
        </dgm:presLayoutVars>
      </dgm:prSet>
      <dgm:spPr/>
    </dgm:pt>
    <dgm:pt modelId="{6DF0521E-DFE1-4353-8F86-4ED66D4051ED}" type="pres">
      <dgm:prSet presAssocID="{39DB761E-2AF7-4FAA-A780-83AEB90ACC99}" presName="Name1" presStyleCnt="0"/>
      <dgm:spPr/>
    </dgm:pt>
    <dgm:pt modelId="{B5B3D3AD-FBE7-4902-9AD8-E21EEFD797D6}" type="pres">
      <dgm:prSet presAssocID="{39DB761E-2AF7-4FAA-A780-83AEB90ACC99}" presName="cycle" presStyleCnt="0"/>
      <dgm:spPr/>
    </dgm:pt>
    <dgm:pt modelId="{287D5684-0A85-4510-9EF6-BB745096C3FB}" type="pres">
      <dgm:prSet presAssocID="{39DB761E-2AF7-4FAA-A780-83AEB90ACC99}" presName="srcNode" presStyleLbl="node1" presStyleIdx="0" presStyleCnt="3"/>
      <dgm:spPr/>
    </dgm:pt>
    <dgm:pt modelId="{01030ACC-2C84-4C5E-9B12-2260D4A06E9F}" type="pres">
      <dgm:prSet presAssocID="{39DB761E-2AF7-4FAA-A780-83AEB90ACC99}" presName="conn" presStyleLbl="parChTrans1D2" presStyleIdx="0" presStyleCnt="1"/>
      <dgm:spPr/>
    </dgm:pt>
    <dgm:pt modelId="{7533BF98-E129-4AAF-80CC-4B03FD406963}" type="pres">
      <dgm:prSet presAssocID="{39DB761E-2AF7-4FAA-A780-83AEB90ACC99}" presName="extraNode" presStyleLbl="node1" presStyleIdx="0" presStyleCnt="3"/>
      <dgm:spPr/>
    </dgm:pt>
    <dgm:pt modelId="{A7BD1021-1973-46DA-B6B9-B67AFD25F198}" type="pres">
      <dgm:prSet presAssocID="{39DB761E-2AF7-4FAA-A780-83AEB90ACC99}" presName="dstNode" presStyleLbl="node1" presStyleIdx="0" presStyleCnt="3"/>
      <dgm:spPr/>
    </dgm:pt>
    <dgm:pt modelId="{498259E2-DC40-4509-BC3F-73B4C3DBD6A5}" type="pres">
      <dgm:prSet presAssocID="{E37C58E4-8D5B-4F43-BEAD-279F4A99C332}" presName="text_1" presStyleLbl="node1" presStyleIdx="0" presStyleCnt="3">
        <dgm:presLayoutVars>
          <dgm:bulletEnabled val="1"/>
        </dgm:presLayoutVars>
      </dgm:prSet>
      <dgm:spPr/>
      <dgm:t>
        <a:bodyPr/>
        <a:lstStyle/>
        <a:p>
          <a:endParaRPr lang="es-US"/>
        </a:p>
      </dgm:t>
    </dgm:pt>
    <dgm:pt modelId="{052BE480-15BA-4A09-9905-C898908B5749}" type="pres">
      <dgm:prSet presAssocID="{E37C58E4-8D5B-4F43-BEAD-279F4A99C332}" presName="accent_1" presStyleCnt="0"/>
      <dgm:spPr/>
    </dgm:pt>
    <dgm:pt modelId="{F0453298-4D43-46EB-A85C-4F929ED4FF5F}" type="pres">
      <dgm:prSet presAssocID="{E37C58E4-8D5B-4F43-BEAD-279F4A99C332}" presName="accentRepeatNode" presStyleLbl="solidFgAcc1" presStyleIdx="0" presStyleCnt="3"/>
      <dgm:spPr/>
    </dgm:pt>
    <dgm:pt modelId="{0F2E5480-4BC5-40EE-9A92-597211BDB79A}" type="pres">
      <dgm:prSet presAssocID="{F9193341-0470-403A-AC27-79BBDFC66A14}" presName="text_2" presStyleLbl="node1" presStyleIdx="1" presStyleCnt="3">
        <dgm:presLayoutVars>
          <dgm:bulletEnabled val="1"/>
        </dgm:presLayoutVars>
      </dgm:prSet>
      <dgm:spPr/>
    </dgm:pt>
    <dgm:pt modelId="{2FC98008-2F85-43F4-AF3E-1D78EC9B587C}" type="pres">
      <dgm:prSet presAssocID="{F9193341-0470-403A-AC27-79BBDFC66A14}" presName="accent_2" presStyleCnt="0"/>
      <dgm:spPr/>
    </dgm:pt>
    <dgm:pt modelId="{7436BF78-1DDC-46DA-9066-EC458D43A02E}" type="pres">
      <dgm:prSet presAssocID="{F9193341-0470-403A-AC27-79BBDFC66A14}" presName="accentRepeatNode" presStyleLbl="solidFgAcc1" presStyleIdx="1" presStyleCnt="3"/>
      <dgm:spPr/>
    </dgm:pt>
    <dgm:pt modelId="{AAEB69D9-2968-4638-A10E-2648EB92CB39}" type="pres">
      <dgm:prSet presAssocID="{4B7C946F-FCF1-4086-B098-E6C42B83C247}" presName="text_3" presStyleLbl="node1" presStyleIdx="2" presStyleCnt="3">
        <dgm:presLayoutVars>
          <dgm:bulletEnabled val="1"/>
        </dgm:presLayoutVars>
      </dgm:prSet>
      <dgm:spPr/>
    </dgm:pt>
    <dgm:pt modelId="{5B61DC5D-116C-4EAC-B758-514170378B44}" type="pres">
      <dgm:prSet presAssocID="{4B7C946F-FCF1-4086-B098-E6C42B83C247}" presName="accent_3" presStyleCnt="0"/>
      <dgm:spPr/>
    </dgm:pt>
    <dgm:pt modelId="{63222C14-DF95-4606-B98C-3243FBBA583A}" type="pres">
      <dgm:prSet presAssocID="{4B7C946F-FCF1-4086-B098-E6C42B83C247}" presName="accentRepeatNode" presStyleLbl="solidFgAcc1" presStyleIdx="2" presStyleCnt="3"/>
      <dgm:spPr/>
    </dgm:pt>
  </dgm:ptLst>
  <dgm:cxnLst>
    <dgm:cxn modelId="{00EB5CA0-D04E-4C80-BB56-85AD5DAD1531}" type="presOf" srcId="{4B7C946F-FCF1-4086-B098-E6C42B83C247}" destId="{AAEB69D9-2968-4638-A10E-2648EB92CB39}" srcOrd="0" destOrd="0" presId="urn:microsoft.com/office/officeart/2008/layout/VerticalCurvedList"/>
    <dgm:cxn modelId="{54D83E44-CEAE-40E9-9C03-38D4B42EBDC5}" type="presOf" srcId="{E37C58E4-8D5B-4F43-BEAD-279F4A99C332}" destId="{498259E2-DC40-4509-BC3F-73B4C3DBD6A5}" srcOrd="0" destOrd="0" presId="urn:microsoft.com/office/officeart/2008/layout/VerticalCurvedList"/>
    <dgm:cxn modelId="{971E98A0-939A-431B-9066-5229A90B3FA0}" type="presOf" srcId="{39DB761E-2AF7-4FAA-A780-83AEB90ACC99}" destId="{1321B96D-53AE-4F94-AF7A-E6A2D0869365}" srcOrd="0" destOrd="0" presId="urn:microsoft.com/office/officeart/2008/layout/VerticalCurvedList"/>
    <dgm:cxn modelId="{20DEBCFE-6746-4FA7-BBD3-E04536D6E87E}" type="presOf" srcId="{93CFDFA9-373C-46DE-84F4-EC4934CBC9DF}" destId="{01030ACC-2C84-4C5E-9B12-2260D4A06E9F}" srcOrd="0" destOrd="0" presId="urn:microsoft.com/office/officeart/2008/layout/VerticalCurvedList"/>
    <dgm:cxn modelId="{7354B6D4-0A9A-474E-B7A9-8111889511B2}" srcId="{39DB761E-2AF7-4FAA-A780-83AEB90ACC99}" destId="{F9193341-0470-403A-AC27-79BBDFC66A14}" srcOrd="1" destOrd="0" parTransId="{E08C6D59-7B44-414A-B0B4-02C1385A98CA}" sibTransId="{780FA1DC-977F-41E9-8A4E-072C67AE8D42}"/>
    <dgm:cxn modelId="{F1FFAE13-8FF3-4D83-A04A-3ABF32517F56}" srcId="{39DB761E-2AF7-4FAA-A780-83AEB90ACC99}" destId="{E37C58E4-8D5B-4F43-BEAD-279F4A99C332}" srcOrd="0" destOrd="0" parTransId="{36DFE65A-F358-4262-B955-1B487BA84AE2}" sibTransId="{93CFDFA9-373C-46DE-84F4-EC4934CBC9DF}"/>
    <dgm:cxn modelId="{A6AE0A5D-F23F-4005-90ED-3AFB4AAE5031}" type="presOf" srcId="{F9193341-0470-403A-AC27-79BBDFC66A14}" destId="{0F2E5480-4BC5-40EE-9A92-597211BDB79A}" srcOrd="0" destOrd="0" presId="urn:microsoft.com/office/officeart/2008/layout/VerticalCurvedList"/>
    <dgm:cxn modelId="{2269A81E-FD38-4214-A14F-B0F5C7C0BE56}" srcId="{39DB761E-2AF7-4FAA-A780-83AEB90ACC99}" destId="{4B7C946F-FCF1-4086-B098-E6C42B83C247}" srcOrd="2" destOrd="0" parTransId="{0A3CCB67-8F4C-48E8-9567-13E5C20BC600}" sibTransId="{A63B7427-8662-4F29-81F9-9CA6D266A11D}"/>
    <dgm:cxn modelId="{C3E0ADCB-7838-410A-A5FE-246FA9DA5671}" type="presParOf" srcId="{1321B96D-53AE-4F94-AF7A-E6A2D0869365}" destId="{6DF0521E-DFE1-4353-8F86-4ED66D4051ED}" srcOrd="0" destOrd="0" presId="urn:microsoft.com/office/officeart/2008/layout/VerticalCurvedList"/>
    <dgm:cxn modelId="{BDAA8AD3-CC49-41A9-9D56-83DB4CB79216}" type="presParOf" srcId="{6DF0521E-DFE1-4353-8F86-4ED66D4051ED}" destId="{B5B3D3AD-FBE7-4902-9AD8-E21EEFD797D6}" srcOrd="0" destOrd="0" presId="urn:microsoft.com/office/officeart/2008/layout/VerticalCurvedList"/>
    <dgm:cxn modelId="{641FBB19-265D-4BCF-A76B-A316BB075FA5}" type="presParOf" srcId="{B5B3D3AD-FBE7-4902-9AD8-E21EEFD797D6}" destId="{287D5684-0A85-4510-9EF6-BB745096C3FB}" srcOrd="0" destOrd="0" presId="urn:microsoft.com/office/officeart/2008/layout/VerticalCurvedList"/>
    <dgm:cxn modelId="{D61F26E9-CC47-4C07-8FF4-209F2D3316E4}" type="presParOf" srcId="{B5B3D3AD-FBE7-4902-9AD8-E21EEFD797D6}" destId="{01030ACC-2C84-4C5E-9B12-2260D4A06E9F}" srcOrd="1" destOrd="0" presId="urn:microsoft.com/office/officeart/2008/layout/VerticalCurvedList"/>
    <dgm:cxn modelId="{2574808D-B167-4DEF-AE77-46F296D71771}" type="presParOf" srcId="{B5B3D3AD-FBE7-4902-9AD8-E21EEFD797D6}" destId="{7533BF98-E129-4AAF-80CC-4B03FD406963}" srcOrd="2" destOrd="0" presId="urn:microsoft.com/office/officeart/2008/layout/VerticalCurvedList"/>
    <dgm:cxn modelId="{DF44E989-4B1A-4586-8376-42B7F8A0FDCC}" type="presParOf" srcId="{B5B3D3AD-FBE7-4902-9AD8-E21EEFD797D6}" destId="{A7BD1021-1973-46DA-B6B9-B67AFD25F198}" srcOrd="3" destOrd="0" presId="urn:microsoft.com/office/officeart/2008/layout/VerticalCurvedList"/>
    <dgm:cxn modelId="{A1C96D97-6E64-4F98-9801-48A5B26247EF}" type="presParOf" srcId="{6DF0521E-DFE1-4353-8F86-4ED66D4051ED}" destId="{498259E2-DC40-4509-BC3F-73B4C3DBD6A5}" srcOrd="1" destOrd="0" presId="urn:microsoft.com/office/officeart/2008/layout/VerticalCurvedList"/>
    <dgm:cxn modelId="{54B3BF45-66FF-453B-8BE6-9DB617EEF95B}" type="presParOf" srcId="{6DF0521E-DFE1-4353-8F86-4ED66D4051ED}" destId="{052BE480-15BA-4A09-9905-C898908B5749}" srcOrd="2" destOrd="0" presId="urn:microsoft.com/office/officeart/2008/layout/VerticalCurvedList"/>
    <dgm:cxn modelId="{609167F7-76E9-4CFE-9FCD-6DEBE5667CA3}" type="presParOf" srcId="{052BE480-15BA-4A09-9905-C898908B5749}" destId="{F0453298-4D43-46EB-A85C-4F929ED4FF5F}" srcOrd="0" destOrd="0" presId="urn:microsoft.com/office/officeart/2008/layout/VerticalCurvedList"/>
    <dgm:cxn modelId="{F1B64269-1433-4194-A19B-CC7F76CD289F}" type="presParOf" srcId="{6DF0521E-DFE1-4353-8F86-4ED66D4051ED}" destId="{0F2E5480-4BC5-40EE-9A92-597211BDB79A}" srcOrd="3" destOrd="0" presId="urn:microsoft.com/office/officeart/2008/layout/VerticalCurvedList"/>
    <dgm:cxn modelId="{7BF56108-E06D-4DAE-8DAF-963F889BF53E}" type="presParOf" srcId="{6DF0521E-DFE1-4353-8F86-4ED66D4051ED}" destId="{2FC98008-2F85-43F4-AF3E-1D78EC9B587C}" srcOrd="4" destOrd="0" presId="urn:microsoft.com/office/officeart/2008/layout/VerticalCurvedList"/>
    <dgm:cxn modelId="{71ECCEA2-22E6-4D26-ADDB-B54659B141B1}" type="presParOf" srcId="{2FC98008-2F85-43F4-AF3E-1D78EC9B587C}" destId="{7436BF78-1DDC-46DA-9066-EC458D43A02E}" srcOrd="0" destOrd="0" presId="urn:microsoft.com/office/officeart/2008/layout/VerticalCurvedList"/>
    <dgm:cxn modelId="{67AB64DA-DD4C-4473-B30D-B882FD3BB963}" type="presParOf" srcId="{6DF0521E-DFE1-4353-8F86-4ED66D4051ED}" destId="{AAEB69D9-2968-4638-A10E-2648EB92CB39}" srcOrd="5" destOrd="0" presId="urn:microsoft.com/office/officeart/2008/layout/VerticalCurvedList"/>
    <dgm:cxn modelId="{74CE8815-026E-4036-840B-0BB477301BA3}" type="presParOf" srcId="{6DF0521E-DFE1-4353-8F86-4ED66D4051ED}" destId="{5B61DC5D-116C-4EAC-B758-514170378B44}" srcOrd="6" destOrd="0" presId="urn:microsoft.com/office/officeart/2008/layout/VerticalCurvedList"/>
    <dgm:cxn modelId="{DCF3C347-2A14-4D71-BF02-D74F08BE183C}" type="presParOf" srcId="{5B61DC5D-116C-4EAC-B758-514170378B44}" destId="{63222C14-DF95-4606-B98C-3243FBBA583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22DE3E-FF2E-4D6C-8302-482EBE051804}" type="doc">
      <dgm:prSet loTypeId="urn:microsoft.com/office/officeart/2005/8/layout/bProcess3" loCatId="process" qsTypeId="urn:microsoft.com/office/officeart/2005/8/quickstyle/simple1" qsCatId="simple" csTypeId="urn:microsoft.com/office/officeart/2005/8/colors/accent3_5" csCatId="accent3" phldr="1"/>
      <dgm:spPr/>
      <dgm:t>
        <a:bodyPr/>
        <a:lstStyle/>
        <a:p>
          <a:endParaRPr lang="es-US"/>
        </a:p>
      </dgm:t>
    </dgm:pt>
    <dgm:pt modelId="{F91136B3-3ECC-4533-BC3E-C98B3555E3E7}">
      <dgm:prSet phldrT="[Texto]"/>
      <dgm:spPr/>
      <dgm:t>
        <a:bodyPr/>
        <a:lstStyle/>
        <a:p>
          <a:r>
            <a:rPr lang="es-US" dirty="0" smtClean="0">
              <a:solidFill>
                <a:schemeClr val="tx1"/>
              </a:solidFill>
            </a:rPr>
            <a:t>Trazar un diagrama polar es medir y registrar la intensidad de la señal recibida en varias posiciones angulares.</a:t>
          </a:r>
          <a:endParaRPr lang="es-US" dirty="0">
            <a:solidFill>
              <a:schemeClr val="tx1"/>
            </a:solidFill>
          </a:endParaRPr>
        </a:p>
      </dgm:t>
    </dgm:pt>
    <dgm:pt modelId="{133481E1-5069-4FB0-ABEC-8919EBE18A63}" type="parTrans" cxnId="{3F9CAE01-A558-496C-BFCD-EAFECFCB448D}">
      <dgm:prSet/>
      <dgm:spPr/>
      <dgm:t>
        <a:bodyPr/>
        <a:lstStyle/>
        <a:p>
          <a:endParaRPr lang="es-US"/>
        </a:p>
      </dgm:t>
    </dgm:pt>
    <dgm:pt modelId="{6BE9A6CC-3A76-4B97-9266-07229EAF676A}" type="sibTrans" cxnId="{3F9CAE01-A558-496C-BFCD-EAFECFCB448D}">
      <dgm:prSet/>
      <dgm:spPr/>
      <dgm:t>
        <a:bodyPr/>
        <a:lstStyle/>
        <a:p>
          <a:endParaRPr lang="es-US"/>
        </a:p>
      </dgm:t>
    </dgm:pt>
    <dgm:pt modelId="{AA236F33-E7D4-49C2-A8AE-6B9DDBAA7976}">
      <dgm:prSet phldrT="[Texto]" phldr="1"/>
      <dgm:spPr>
        <a:blipFill rotWithShape="0">
          <a:blip xmlns:r="http://schemas.openxmlformats.org/officeDocument/2006/relationships" r:embed="rId1"/>
          <a:stretch>
            <a:fillRect/>
          </a:stretch>
        </a:blipFill>
      </dgm:spPr>
      <dgm:t>
        <a:bodyPr/>
        <a:lstStyle/>
        <a:p>
          <a:endParaRPr lang="es-US" dirty="0">
            <a:solidFill>
              <a:schemeClr val="tx1"/>
            </a:solidFill>
          </a:endParaRPr>
        </a:p>
      </dgm:t>
    </dgm:pt>
    <dgm:pt modelId="{A9ABA44F-612E-470B-805D-222C1AFE426A}" type="parTrans" cxnId="{1D8317E8-5B4E-4DA1-B432-CF1820AB3B36}">
      <dgm:prSet/>
      <dgm:spPr/>
      <dgm:t>
        <a:bodyPr/>
        <a:lstStyle/>
        <a:p>
          <a:endParaRPr lang="es-US"/>
        </a:p>
      </dgm:t>
    </dgm:pt>
    <dgm:pt modelId="{0394918A-7A0C-4165-8620-76964A2E45BA}" type="sibTrans" cxnId="{1D8317E8-5B4E-4DA1-B432-CF1820AB3B36}">
      <dgm:prSet/>
      <dgm:spPr/>
      <dgm:t>
        <a:bodyPr/>
        <a:lstStyle/>
        <a:p>
          <a:endParaRPr lang="es-US"/>
        </a:p>
      </dgm:t>
    </dgm:pt>
    <dgm:pt modelId="{AC360239-BB81-470C-A5CB-AE2DF3CFB37F}">
      <dgm:prSet phldrT="[Texto]" phldr="1"/>
      <dgm:spPr>
        <a:blipFill rotWithShape="0">
          <a:blip xmlns:r="http://schemas.openxmlformats.org/officeDocument/2006/relationships" r:embed="rId2"/>
          <a:stretch>
            <a:fillRect/>
          </a:stretch>
        </a:blipFill>
      </dgm:spPr>
      <dgm:t>
        <a:bodyPr/>
        <a:lstStyle/>
        <a:p>
          <a:endParaRPr lang="es-US">
            <a:solidFill>
              <a:schemeClr val="tx1"/>
            </a:solidFill>
          </a:endParaRPr>
        </a:p>
      </dgm:t>
    </dgm:pt>
    <dgm:pt modelId="{80494353-2C16-4533-9123-8D5ACAB0F63C}" type="parTrans" cxnId="{4116F74C-40E7-4C81-8A7E-45BD6A24EF2B}">
      <dgm:prSet/>
      <dgm:spPr/>
      <dgm:t>
        <a:bodyPr/>
        <a:lstStyle/>
        <a:p>
          <a:endParaRPr lang="es-US"/>
        </a:p>
      </dgm:t>
    </dgm:pt>
    <dgm:pt modelId="{5A202A22-E6E6-4E5D-83FC-58CC0897F472}" type="sibTrans" cxnId="{4116F74C-40E7-4C81-8A7E-45BD6A24EF2B}">
      <dgm:prSet/>
      <dgm:spPr/>
      <dgm:t>
        <a:bodyPr/>
        <a:lstStyle/>
        <a:p>
          <a:endParaRPr lang="es-US"/>
        </a:p>
      </dgm:t>
    </dgm:pt>
    <dgm:pt modelId="{359B9F2E-F058-4361-B13E-F3D9AAADAA7C}">
      <dgm:prSet phldrT="[Texto]" phldr="1"/>
      <dgm:spPr>
        <a:blipFill rotWithShape="0">
          <a:blip xmlns:r="http://schemas.openxmlformats.org/officeDocument/2006/relationships" r:embed="rId3"/>
          <a:stretch>
            <a:fillRect/>
          </a:stretch>
        </a:blipFill>
      </dgm:spPr>
      <dgm:t>
        <a:bodyPr/>
        <a:lstStyle/>
        <a:p>
          <a:endParaRPr lang="es-US" dirty="0">
            <a:solidFill>
              <a:schemeClr val="tx1"/>
            </a:solidFill>
          </a:endParaRPr>
        </a:p>
      </dgm:t>
    </dgm:pt>
    <dgm:pt modelId="{DE6196E2-8CBF-4DF4-A0A8-8F9D0977A887}" type="parTrans" cxnId="{6BF97635-AF0D-4D1E-A94F-10DA5C137CB8}">
      <dgm:prSet/>
      <dgm:spPr/>
      <dgm:t>
        <a:bodyPr/>
        <a:lstStyle/>
        <a:p>
          <a:endParaRPr lang="es-US"/>
        </a:p>
      </dgm:t>
    </dgm:pt>
    <dgm:pt modelId="{E0DE73CA-C9EF-4919-81CE-3A670AF3F89F}" type="sibTrans" cxnId="{6BF97635-AF0D-4D1E-A94F-10DA5C137CB8}">
      <dgm:prSet/>
      <dgm:spPr/>
      <dgm:t>
        <a:bodyPr/>
        <a:lstStyle/>
        <a:p>
          <a:endParaRPr lang="es-US"/>
        </a:p>
      </dgm:t>
    </dgm:pt>
    <dgm:pt modelId="{8619874B-07C8-4D4B-AEB7-89FDA9190A65}">
      <dgm:prSet phldrT="[Texto]"/>
      <dgm:spPr/>
      <dgm:t>
        <a:bodyPr/>
        <a:lstStyle/>
        <a:p>
          <a:r>
            <a:rPr lang="es-US" dirty="0" err="1" smtClean="0">
              <a:solidFill>
                <a:schemeClr val="tx1"/>
              </a:solidFill>
            </a:rPr>
            <a:t>Lla</a:t>
          </a:r>
          <a:r>
            <a:rPr lang="es-US" dirty="0" smtClean="0">
              <a:solidFill>
                <a:schemeClr val="tx1"/>
              </a:solidFill>
            </a:rPr>
            <a:t> antena de referencia permanece fija y la antena de la estación receptora gira en sentido horario.</a:t>
          </a:r>
          <a:endParaRPr lang="es-US" dirty="0">
            <a:solidFill>
              <a:schemeClr val="tx1"/>
            </a:solidFill>
          </a:endParaRPr>
        </a:p>
      </dgm:t>
    </dgm:pt>
    <dgm:pt modelId="{0D6A959D-58DF-48DE-8DE6-F5B779379377}" type="parTrans" cxnId="{E1E9020A-2AC3-40B2-91F2-92B9CE403C19}">
      <dgm:prSet/>
      <dgm:spPr/>
      <dgm:t>
        <a:bodyPr/>
        <a:lstStyle/>
        <a:p>
          <a:endParaRPr lang="es-US"/>
        </a:p>
      </dgm:t>
    </dgm:pt>
    <dgm:pt modelId="{E5FC42AF-A8B0-42D8-9ABA-C238D6076D19}" type="sibTrans" cxnId="{E1E9020A-2AC3-40B2-91F2-92B9CE403C19}">
      <dgm:prSet/>
      <dgm:spPr/>
      <dgm:t>
        <a:bodyPr/>
        <a:lstStyle/>
        <a:p>
          <a:endParaRPr lang="es-US"/>
        </a:p>
      </dgm:t>
    </dgm:pt>
    <dgm:pt modelId="{3599DCF0-16CA-4D1A-8107-4BF1D437669D}">
      <dgm:prSet/>
      <dgm:spPr/>
      <dgm:t>
        <a:bodyPr/>
        <a:lstStyle/>
        <a:p>
          <a:r>
            <a:rPr lang="es-US" dirty="0" smtClean="0">
              <a:solidFill>
                <a:schemeClr val="tx1"/>
              </a:solidFill>
            </a:rPr>
            <a:t>Se necesita de una señal RF y de un receptor. </a:t>
          </a:r>
          <a:endParaRPr lang="es-US" dirty="0">
            <a:solidFill>
              <a:schemeClr val="tx1"/>
            </a:solidFill>
          </a:endParaRPr>
        </a:p>
      </dgm:t>
    </dgm:pt>
    <dgm:pt modelId="{7B384C50-1D4E-44CE-96C3-2E216C68EDB5}" type="parTrans" cxnId="{7E51621E-AF40-47B5-952E-C4C68987A5D7}">
      <dgm:prSet/>
      <dgm:spPr/>
      <dgm:t>
        <a:bodyPr/>
        <a:lstStyle/>
        <a:p>
          <a:endParaRPr lang="es-US"/>
        </a:p>
      </dgm:t>
    </dgm:pt>
    <dgm:pt modelId="{15DF1A4A-CEF1-4ECE-8AB7-0949184B2B6A}" type="sibTrans" cxnId="{7E51621E-AF40-47B5-952E-C4C68987A5D7}">
      <dgm:prSet/>
      <dgm:spPr/>
      <dgm:t>
        <a:bodyPr/>
        <a:lstStyle/>
        <a:p>
          <a:endParaRPr lang="es-US"/>
        </a:p>
      </dgm:t>
    </dgm:pt>
    <mc:AlternateContent xmlns:mc="http://schemas.openxmlformats.org/markup-compatibility/2006">
      <mc:Choice xmlns:a14="http://schemas.microsoft.com/office/drawing/2010/main" Requires="a14">
        <dgm:pt modelId="{9492FF1C-F4D9-480E-AB45-62E2D50451C5}">
          <dgm:prSet/>
          <dgm:spPr/>
          <dgm:t>
            <a:bodyPr/>
            <a:lstStyle/>
            <a:p>
              <a:r>
                <a:rPr lang="es-US" dirty="0" smtClean="0">
                  <a:solidFill>
                    <a:schemeClr val="tx1"/>
                  </a:solidFill>
                </a:rPr>
                <a:t>La distancia mínima entre el transmisor y receptor es </a:t>
              </a:r>
              <a14:m>
                <m:oMath xmlns:m="http://schemas.openxmlformats.org/officeDocument/2006/math">
                  <m:r>
                    <a:rPr lang="es-US">
                      <a:solidFill>
                        <a:schemeClr val="tx1"/>
                      </a:solidFill>
                    </a:rPr>
                    <m:t>2</m:t>
                  </m:r>
                  <m:sSup>
                    <m:sSupPr>
                      <m:ctrlPr>
                        <a:rPr lang="es-US" i="1">
                          <a:solidFill>
                            <a:schemeClr val="tx1"/>
                          </a:solidFill>
                        </a:rPr>
                      </m:ctrlPr>
                    </m:sSupPr>
                    <m:e>
                      <m:r>
                        <m:rPr>
                          <m:sty m:val="p"/>
                        </m:rPr>
                        <a:rPr lang="es-US">
                          <a:solidFill>
                            <a:schemeClr val="tx1"/>
                          </a:solidFill>
                        </a:rPr>
                        <m:t>D</m:t>
                      </m:r>
                    </m:e>
                    <m:sup>
                      <m:r>
                        <a:rPr lang="es-US">
                          <a:solidFill>
                            <a:schemeClr val="tx1"/>
                          </a:solidFill>
                        </a:rPr>
                        <m:t>2</m:t>
                      </m:r>
                    </m:sup>
                  </m:sSup>
                  <m:r>
                    <a:rPr lang="es-US">
                      <a:solidFill>
                        <a:schemeClr val="tx1"/>
                      </a:solidFill>
                    </a:rPr>
                    <m:t>/</m:t>
                  </m:r>
                  <m:r>
                    <m:rPr>
                      <m:sty m:val="p"/>
                    </m:rPr>
                    <a:rPr lang="es-US">
                      <a:solidFill>
                        <a:schemeClr val="tx1"/>
                      </a:solidFill>
                    </a:rPr>
                    <m:t>λ</m:t>
                  </m:r>
                </m:oMath>
              </a14:m>
              <a:r>
                <a:rPr lang="es-EC" dirty="0" smtClean="0">
                  <a:solidFill>
                    <a:schemeClr val="tx1"/>
                  </a:solidFill>
                </a:rPr>
                <a:t>.</a:t>
              </a:r>
              <a:endParaRPr lang="es-US" dirty="0">
                <a:solidFill>
                  <a:schemeClr val="tx1"/>
                </a:solidFill>
              </a:endParaRPr>
            </a:p>
          </dgm:t>
        </dgm:pt>
      </mc:Choice>
      <mc:Fallback>
        <dgm:pt modelId="{9492FF1C-F4D9-480E-AB45-62E2D50451C5}">
          <dgm:prSet/>
          <dgm:spPr/>
          <dgm:t>
            <a:bodyPr/>
            <a:lstStyle/>
            <a:p>
              <a:r>
                <a:rPr lang="es-US" dirty="0" smtClean="0">
                  <a:solidFill>
                    <a:schemeClr val="tx1"/>
                  </a:solidFill>
                </a:rPr>
                <a:t>La distancia mínima entre el transmisor y receptor es </a:t>
              </a:r>
              <a:r>
                <a:rPr lang="es-US" i="0">
                  <a:solidFill>
                    <a:schemeClr val="tx1"/>
                  </a:solidFill>
                </a:rPr>
                <a:t>2D^2/λ</a:t>
              </a:r>
              <a:r>
                <a:rPr lang="es-EC" dirty="0" smtClean="0">
                  <a:solidFill>
                    <a:schemeClr val="tx1"/>
                  </a:solidFill>
                </a:rPr>
                <a:t>.</a:t>
              </a:r>
              <a:endParaRPr lang="es-US" dirty="0">
                <a:solidFill>
                  <a:schemeClr val="tx1"/>
                </a:solidFill>
              </a:endParaRPr>
            </a:p>
          </dgm:t>
        </dgm:pt>
      </mc:Fallback>
    </mc:AlternateContent>
    <dgm:pt modelId="{04343B61-08FC-44E7-80D5-B18B3A57B2A3}" type="parTrans" cxnId="{785D48DE-2C36-4016-83CF-8A15DD2937B8}">
      <dgm:prSet/>
      <dgm:spPr/>
      <dgm:t>
        <a:bodyPr/>
        <a:lstStyle/>
        <a:p>
          <a:endParaRPr lang="es-US"/>
        </a:p>
      </dgm:t>
    </dgm:pt>
    <dgm:pt modelId="{DD3B78A8-E5AF-4E4D-8608-EE359372D1CC}" type="sibTrans" cxnId="{785D48DE-2C36-4016-83CF-8A15DD2937B8}">
      <dgm:prSet/>
      <dgm:spPr/>
      <dgm:t>
        <a:bodyPr/>
        <a:lstStyle/>
        <a:p>
          <a:endParaRPr lang="es-US"/>
        </a:p>
      </dgm:t>
    </dgm:pt>
    <dgm:pt modelId="{18829109-5337-4924-9E76-8C39ED7E9310}">
      <dgm:prSet/>
      <dgm:spPr/>
      <dgm:t>
        <a:bodyPr/>
        <a:lstStyle/>
        <a:p>
          <a:r>
            <a:rPr lang="es-EC" dirty="0" smtClean="0">
              <a:solidFill>
                <a:schemeClr val="tx1"/>
              </a:solidFill>
            </a:rPr>
            <a:t>Como antena de referencia se empleó una bocina piramidal.</a:t>
          </a:r>
          <a:endParaRPr lang="es-US" dirty="0">
            <a:solidFill>
              <a:schemeClr val="tx1"/>
            </a:solidFill>
          </a:endParaRPr>
        </a:p>
      </dgm:t>
    </dgm:pt>
    <dgm:pt modelId="{E42CC346-D15A-4B89-9102-01C6542ED0AE}" type="parTrans" cxnId="{68F73536-3032-4A65-B4D4-7C160F6D6568}">
      <dgm:prSet/>
      <dgm:spPr/>
      <dgm:t>
        <a:bodyPr/>
        <a:lstStyle/>
        <a:p>
          <a:endParaRPr lang="es-US"/>
        </a:p>
      </dgm:t>
    </dgm:pt>
    <dgm:pt modelId="{B30550E5-A13E-45A0-8833-FA01288233FC}" type="sibTrans" cxnId="{68F73536-3032-4A65-B4D4-7C160F6D6568}">
      <dgm:prSet/>
      <dgm:spPr/>
      <dgm:t>
        <a:bodyPr/>
        <a:lstStyle/>
        <a:p>
          <a:endParaRPr lang="es-US"/>
        </a:p>
      </dgm:t>
    </dgm:pt>
    <dgm:pt modelId="{109DA976-BC18-4365-933D-F7E03CC0C232}">
      <dgm:prSet/>
      <dgm:spPr/>
      <dgm:t>
        <a:bodyPr/>
        <a:lstStyle/>
        <a:p>
          <a:r>
            <a:rPr lang="es-US" dirty="0" smtClean="0">
              <a:solidFill>
                <a:schemeClr val="tx1"/>
              </a:solidFill>
            </a:rPr>
            <a:t>La salida RS-232 del receptor está conectada con el puerto DB9 de una PC.</a:t>
          </a:r>
          <a:endParaRPr lang="es-US" dirty="0">
            <a:solidFill>
              <a:schemeClr val="tx1"/>
            </a:solidFill>
          </a:endParaRPr>
        </a:p>
      </dgm:t>
    </dgm:pt>
    <dgm:pt modelId="{4A7462B6-D75D-466A-AA18-E29808BE4D8C}" type="parTrans" cxnId="{EDD82A75-229C-4526-960A-27E43336A9D8}">
      <dgm:prSet/>
      <dgm:spPr/>
      <dgm:t>
        <a:bodyPr/>
        <a:lstStyle/>
        <a:p>
          <a:endParaRPr lang="es-US"/>
        </a:p>
      </dgm:t>
    </dgm:pt>
    <dgm:pt modelId="{711465E1-3AE5-4D10-BCE6-EE16C831CE2F}" type="sibTrans" cxnId="{EDD82A75-229C-4526-960A-27E43336A9D8}">
      <dgm:prSet/>
      <dgm:spPr/>
      <dgm:t>
        <a:bodyPr/>
        <a:lstStyle/>
        <a:p>
          <a:endParaRPr lang="es-US"/>
        </a:p>
      </dgm:t>
    </dgm:pt>
    <dgm:pt modelId="{A3651075-1C55-4EC6-9C9C-8C1D31D81D1C}" type="pres">
      <dgm:prSet presAssocID="{8022DE3E-FF2E-4D6C-8302-482EBE051804}" presName="Name0" presStyleCnt="0">
        <dgm:presLayoutVars>
          <dgm:dir/>
          <dgm:resizeHandles val="exact"/>
        </dgm:presLayoutVars>
      </dgm:prSet>
      <dgm:spPr/>
    </dgm:pt>
    <dgm:pt modelId="{B822FAB4-F600-4478-93D7-5550CF253FE5}" type="pres">
      <dgm:prSet presAssocID="{F91136B3-3ECC-4533-BC3E-C98B3555E3E7}" presName="node" presStyleLbl="node1" presStyleIdx="0" presStyleCnt="9">
        <dgm:presLayoutVars>
          <dgm:bulletEnabled val="1"/>
        </dgm:presLayoutVars>
      </dgm:prSet>
      <dgm:spPr/>
      <dgm:t>
        <a:bodyPr/>
        <a:lstStyle/>
        <a:p>
          <a:endParaRPr lang="es-US"/>
        </a:p>
      </dgm:t>
    </dgm:pt>
    <dgm:pt modelId="{AF3D007A-63F7-46DB-8FA1-A414A9928CD9}" type="pres">
      <dgm:prSet presAssocID="{6BE9A6CC-3A76-4B97-9266-07229EAF676A}" presName="sibTrans" presStyleLbl="sibTrans1D1" presStyleIdx="0" presStyleCnt="8"/>
      <dgm:spPr/>
    </dgm:pt>
    <dgm:pt modelId="{5377F8BC-286F-4F4F-917A-5658B63C3EA8}" type="pres">
      <dgm:prSet presAssocID="{6BE9A6CC-3A76-4B97-9266-07229EAF676A}" presName="connectorText" presStyleLbl="sibTrans1D1" presStyleIdx="0" presStyleCnt="8"/>
      <dgm:spPr/>
    </dgm:pt>
    <dgm:pt modelId="{ADB58925-C7D5-432E-82AC-0244FA9E1EB1}" type="pres">
      <dgm:prSet presAssocID="{3599DCF0-16CA-4D1A-8107-4BF1D437669D}" presName="node" presStyleLbl="node1" presStyleIdx="1" presStyleCnt="9">
        <dgm:presLayoutVars>
          <dgm:bulletEnabled val="1"/>
        </dgm:presLayoutVars>
      </dgm:prSet>
      <dgm:spPr/>
      <dgm:t>
        <a:bodyPr/>
        <a:lstStyle/>
        <a:p>
          <a:endParaRPr lang="es-US"/>
        </a:p>
      </dgm:t>
    </dgm:pt>
    <dgm:pt modelId="{BBA578CE-7D43-4ED0-A74B-5A589CB8D0BA}" type="pres">
      <dgm:prSet presAssocID="{15DF1A4A-CEF1-4ECE-8AB7-0949184B2B6A}" presName="sibTrans" presStyleLbl="sibTrans1D1" presStyleIdx="1" presStyleCnt="8"/>
      <dgm:spPr/>
    </dgm:pt>
    <dgm:pt modelId="{927A3352-DC6E-44AB-A5B4-897E1E1D87F8}" type="pres">
      <dgm:prSet presAssocID="{15DF1A4A-CEF1-4ECE-8AB7-0949184B2B6A}" presName="connectorText" presStyleLbl="sibTrans1D1" presStyleIdx="1" presStyleCnt="8"/>
      <dgm:spPr/>
    </dgm:pt>
    <dgm:pt modelId="{764B8D1E-B47B-4551-BC1D-4B5132A88306}" type="pres">
      <dgm:prSet presAssocID="{109DA976-BC18-4365-933D-F7E03CC0C232}" presName="node" presStyleLbl="node1" presStyleIdx="2" presStyleCnt="9">
        <dgm:presLayoutVars>
          <dgm:bulletEnabled val="1"/>
        </dgm:presLayoutVars>
      </dgm:prSet>
      <dgm:spPr/>
    </dgm:pt>
    <dgm:pt modelId="{B9DFCEF8-A90B-4FB1-A35A-3905DBA4D7AA}" type="pres">
      <dgm:prSet presAssocID="{711465E1-3AE5-4D10-BCE6-EE16C831CE2F}" presName="sibTrans" presStyleLbl="sibTrans1D1" presStyleIdx="2" presStyleCnt="8"/>
      <dgm:spPr/>
    </dgm:pt>
    <dgm:pt modelId="{C1A82110-434A-467C-8C77-23984F04574D}" type="pres">
      <dgm:prSet presAssocID="{711465E1-3AE5-4D10-BCE6-EE16C831CE2F}" presName="connectorText" presStyleLbl="sibTrans1D1" presStyleIdx="2" presStyleCnt="8"/>
      <dgm:spPr/>
    </dgm:pt>
    <dgm:pt modelId="{9E2C1AB6-32B6-4938-B882-6E50BA9756BD}" type="pres">
      <dgm:prSet presAssocID="{9492FF1C-F4D9-480E-AB45-62E2D50451C5}" presName="node" presStyleLbl="node1" presStyleIdx="3" presStyleCnt="9">
        <dgm:presLayoutVars>
          <dgm:bulletEnabled val="1"/>
        </dgm:presLayoutVars>
      </dgm:prSet>
      <dgm:spPr/>
    </dgm:pt>
    <dgm:pt modelId="{A4634A22-42BA-4B14-BE65-F41F6AC58D6D}" type="pres">
      <dgm:prSet presAssocID="{DD3B78A8-E5AF-4E4D-8608-EE359372D1CC}" presName="sibTrans" presStyleLbl="sibTrans1D1" presStyleIdx="3" presStyleCnt="8"/>
      <dgm:spPr/>
    </dgm:pt>
    <dgm:pt modelId="{88797182-C376-4253-888A-E4703E7C5A97}" type="pres">
      <dgm:prSet presAssocID="{DD3B78A8-E5AF-4E4D-8608-EE359372D1CC}" presName="connectorText" presStyleLbl="sibTrans1D1" presStyleIdx="3" presStyleCnt="8"/>
      <dgm:spPr/>
    </dgm:pt>
    <dgm:pt modelId="{56D20266-E247-4610-B0D7-6A12F2CE4022}" type="pres">
      <dgm:prSet presAssocID="{18829109-5337-4924-9E76-8C39ED7E9310}" presName="node" presStyleLbl="node1" presStyleIdx="4" presStyleCnt="9">
        <dgm:presLayoutVars>
          <dgm:bulletEnabled val="1"/>
        </dgm:presLayoutVars>
      </dgm:prSet>
      <dgm:spPr/>
      <dgm:t>
        <a:bodyPr/>
        <a:lstStyle/>
        <a:p>
          <a:endParaRPr lang="es-US"/>
        </a:p>
      </dgm:t>
    </dgm:pt>
    <dgm:pt modelId="{7CA3F947-0D0B-452D-A892-8B4B07F4855D}" type="pres">
      <dgm:prSet presAssocID="{B30550E5-A13E-45A0-8833-FA01288233FC}" presName="sibTrans" presStyleLbl="sibTrans1D1" presStyleIdx="4" presStyleCnt="8"/>
      <dgm:spPr/>
    </dgm:pt>
    <dgm:pt modelId="{AA25371E-1975-42AC-A13D-DAB1F35DDE8E}" type="pres">
      <dgm:prSet presAssocID="{B30550E5-A13E-45A0-8833-FA01288233FC}" presName="connectorText" presStyleLbl="sibTrans1D1" presStyleIdx="4" presStyleCnt="8"/>
      <dgm:spPr/>
    </dgm:pt>
    <dgm:pt modelId="{10992B21-0EB6-4330-88AC-115558306C73}" type="pres">
      <dgm:prSet presAssocID="{AA236F33-E7D4-49C2-A8AE-6B9DDBAA7976}" presName="node" presStyleLbl="node1" presStyleIdx="5" presStyleCnt="9">
        <dgm:presLayoutVars>
          <dgm:bulletEnabled val="1"/>
        </dgm:presLayoutVars>
      </dgm:prSet>
      <dgm:spPr/>
    </dgm:pt>
    <dgm:pt modelId="{608A3D0F-E752-4DFB-9588-DE492B0D2F14}" type="pres">
      <dgm:prSet presAssocID="{0394918A-7A0C-4165-8620-76964A2E45BA}" presName="sibTrans" presStyleLbl="sibTrans1D1" presStyleIdx="5" presStyleCnt="8"/>
      <dgm:spPr/>
    </dgm:pt>
    <dgm:pt modelId="{228EFFEA-BE2D-44BD-AC6D-AA57F5B16944}" type="pres">
      <dgm:prSet presAssocID="{0394918A-7A0C-4165-8620-76964A2E45BA}" presName="connectorText" presStyleLbl="sibTrans1D1" presStyleIdx="5" presStyleCnt="8"/>
      <dgm:spPr/>
    </dgm:pt>
    <dgm:pt modelId="{9EC0C193-9871-45B0-A12D-DC7D793D1498}" type="pres">
      <dgm:prSet presAssocID="{AC360239-BB81-470C-A5CB-AE2DF3CFB37F}" presName="node" presStyleLbl="node1" presStyleIdx="6" presStyleCnt="9">
        <dgm:presLayoutVars>
          <dgm:bulletEnabled val="1"/>
        </dgm:presLayoutVars>
      </dgm:prSet>
      <dgm:spPr/>
    </dgm:pt>
    <dgm:pt modelId="{F01E0203-550F-401C-9C22-25AE97A0FDC0}" type="pres">
      <dgm:prSet presAssocID="{5A202A22-E6E6-4E5D-83FC-58CC0897F472}" presName="sibTrans" presStyleLbl="sibTrans1D1" presStyleIdx="6" presStyleCnt="8"/>
      <dgm:spPr/>
    </dgm:pt>
    <dgm:pt modelId="{130EB8AD-1F47-46B6-B4A4-D0DCBD2B1385}" type="pres">
      <dgm:prSet presAssocID="{5A202A22-E6E6-4E5D-83FC-58CC0897F472}" presName="connectorText" presStyleLbl="sibTrans1D1" presStyleIdx="6" presStyleCnt="8"/>
      <dgm:spPr/>
    </dgm:pt>
    <dgm:pt modelId="{E7B6149D-EE8A-4604-948B-18C95423E1B0}" type="pres">
      <dgm:prSet presAssocID="{359B9F2E-F058-4361-B13E-F3D9AAADAA7C}" presName="node" presStyleLbl="node1" presStyleIdx="7" presStyleCnt="9">
        <dgm:presLayoutVars>
          <dgm:bulletEnabled val="1"/>
        </dgm:presLayoutVars>
      </dgm:prSet>
      <dgm:spPr/>
    </dgm:pt>
    <dgm:pt modelId="{0579AE9A-D4A2-44A4-9FF8-F7D54D9CE92A}" type="pres">
      <dgm:prSet presAssocID="{E0DE73CA-C9EF-4919-81CE-3A670AF3F89F}" presName="sibTrans" presStyleLbl="sibTrans1D1" presStyleIdx="7" presStyleCnt="8"/>
      <dgm:spPr/>
    </dgm:pt>
    <dgm:pt modelId="{65C14473-7379-4B2D-A959-236123DB797E}" type="pres">
      <dgm:prSet presAssocID="{E0DE73CA-C9EF-4919-81CE-3A670AF3F89F}" presName="connectorText" presStyleLbl="sibTrans1D1" presStyleIdx="7" presStyleCnt="8"/>
      <dgm:spPr/>
    </dgm:pt>
    <dgm:pt modelId="{040AAFAD-C924-4017-AD89-2F1135628172}" type="pres">
      <dgm:prSet presAssocID="{8619874B-07C8-4D4B-AEB7-89FDA9190A65}" presName="node" presStyleLbl="node1" presStyleIdx="8" presStyleCnt="9">
        <dgm:presLayoutVars>
          <dgm:bulletEnabled val="1"/>
        </dgm:presLayoutVars>
      </dgm:prSet>
      <dgm:spPr/>
      <dgm:t>
        <a:bodyPr/>
        <a:lstStyle/>
        <a:p>
          <a:endParaRPr lang="es-US"/>
        </a:p>
      </dgm:t>
    </dgm:pt>
  </dgm:ptLst>
  <dgm:cxnLst>
    <dgm:cxn modelId="{EDD82A75-229C-4526-960A-27E43336A9D8}" srcId="{8022DE3E-FF2E-4D6C-8302-482EBE051804}" destId="{109DA976-BC18-4365-933D-F7E03CC0C232}" srcOrd="2" destOrd="0" parTransId="{4A7462B6-D75D-466A-AA18-E29808BE4D8C}" sibTransId="{711465E1-3AE5-4D10-BCE6-EE16C831CE2F}"/>
    <dgm:cxn modelId="{3F9CAE01-A558-496C-BFCD-EAFECFCB448D}" srcId="{8022DE3E-FF2E-4D6C-8302-482EBE051804}" destId="{F91136B3-3ECC-4533-BC3E-C98B3555E3E7}" srcOrd="0" destOrd="0" parTransId="{133481E1-5069-4FB0-ABEC-8919EBE18A63}" sibTransId="{6BE9A6CC-3A76-4B97-9266-07229EAF676A}"/>
    <dgm:cxn modelId="{5F12094A-B33A-4164-A90D-50E0068BA8F6}" type="presOf" srcId="{F91136B3-3ECC-4533-BC3E-C98B3555E3E7}" destId="{B822FAB4-F600-4478-93D7-5550CF253FE5}" srcOrd="0" destOrd="0" presId="urn:microsoft.com/office/officeart/2005/8/layout/bProcess3"/>
    <dgm:cxn modelId="{C212CC9B-C75B-4A67-BBA7-AAF9A35168AE}" type="presOf" srcId="{6BE9A6CC-3A76-4B97-9266-07229EAF676A}" destId="{AF3D007A-63F7-46DB-8FA1-A414A9928CD9}" srcOrd="0" destOrd="0" presId="urn:microsoft.com/office/officeart/2005/8/layout/bProcess3"/>
    <dgm:cxn modelId="{4116F74C-40E7-4C81-8A7E-45BD6A24EF2B}" srcId="{8022DE3E-FF2E-4D6C-8302-482EBE051804}" destId="{AC360239-BB81-470C-A5CB-AE2DF3CFB37F}" srcOrd="6" destOrd="0" parTransId="{80494353-2C16-4533-9123-8D5ACAB0F63C}" sibTransId="{5A202A22-E6E6-4E5D-83FC-58CC0897F472}"/>
    <dgm:cxn modelId="{EC8F7E75-43AA-465D-A13A-84A770CF21C3}" type="presOf" srcId="{15DF1A4A-CEF1-4ECE-8AB7-0949184B2B6A}" destId="{BBA578CE-7D43-4ED0-A74B-5A589CB8D0BA}" srcOrd="0" destOrd="0" presId="urn:microsoft.com/office/officeart/2005/8/layout/bProcess3"/>
    <dgm:cxn modelId="{68F73536-3032-4A65-B4D4-7C160F6D6568}" srcId="{8022DE3E-FF2E-4D6C-8302-482EBE051804}" destId="{18829109-5337-4924-9E76-8C39ED7E9310}" srcOrd="4" destOrd="0" parTransId="{E42CC346-D15A-4B89-9102-01C6542ED0AE}" sibTransId="{B30550E5-A13E-45A0-8833-FA01288233FC}"/>
    <dgm:cxn modelId="{6DC9718E-37F2-49E0-BC5A-B5068EE0C72A}" type="presOf" srcId="{0394918A-7A0C-4165-8620-76964A2E45BA}" destId="{228EFFEA-BE2D-44BD-AC6D-AA57F5B16944}" srcOrd="1" destOrd="0" presId="urn:microsoft.com/office/officeart/2005/8/layout/bProcess3"/>
    <dgm:cxn modelId="{1E193F6A-EE38-475F-AC02-25EB342DB14C}" type="presOf" srcId="{15DF1A4A-CEF1-4ECE-8AB7-0949184B2B6A}" destId="{927A3352-DC6E-44AB-A5B4-897E1E1D87F8}" srcOrd="1" destOrd="0" presId="urn:microsoft.com/office/officeart/2005/8/layout/bProcess3"/>
    <dgm:cxn modelId="{A0FF5D04-88C5-44D5-9B88-459B3DB765B9}" type="presOf" srcId="{0394918A-7A0C-4165-8620-76964A2E45BA}" destId="{608A3D0F-E752-4DFB-9588-DE492B0D2F14}" srcOrd="0" destOrd="0" presId="urn:microsoft.com/office/officeart/2005/8/layout/bProcess3"/>
    <dgm:cxn modelId="{88DCB7AD-10FE-4087-AFF0-8E547BD36140}" type="presOf" srcId="{9492FF1C-F4D9-480E-AB45-62E2D50451C5}" destId="{9E2C1AB6-32B6-4938-B882-6E50BA9756BD}" srcOrd="0" destOrd="0" presId="urn:microsoft.com/office/officeart/2005/8/layout/bProcess3"/>
    <dgm:cxn modelId="{873DD10F-918E-47DC-A447-B58086596037}" type="presOf" srcId="{18829109-5337-4924-9E76-8C39ED7E9310}" destId="{56D20266-E247-4610-B0D7-6A12F2CE4022}" srcOrd="0" destOrd="0" presId="urn:microsoft.com/office/officeart/2005/8/layout/bProcess3"/>
    <dgm:cxn modelId="{44368A01-11A8-4F1B-AC40-901351BBAB2E}" type="presOf" srcId="{359B9F2E-F058-4361-B13E-F3D9AAADAA7C}" destId="{E7B6149D-EE8A-4604-948B-18C95423E1B0}" srcOrd="0" destOrd="0" presId="urn:microsoft.com/office/officeart/2005/8/layout/bProcess3"/>
    <dgm:cxn modelId="{A417BC08-A232-4CCF-952B-E6725CD00AB3}" type="presOf" srcId="{DD3B78A8-E5AF-4E4D-8608-EE359372D1CC}" destId="{88797182-C376-4253-888A-E4703E7C5A97}" srcOrd="1" destOrd="0" presId="urn:microsoft.com/office/officeart/2005/8/layout/bProcess3"/>
    <dgm:cxn modelId="{783C974D-AD61-48B8-92E7-7F9DD995EF1F}" type="presOf" srcId="{711465E1-3AE5-4D10-BCE6-EE16C831CE2F}" destId="{C1A82110-434A-467C-8C77-23984F04574D}" srcOrd="1" destOrd="0" presId="urn:microsoft.com/office/officeart/2005/8/layout/bProcess3"/>
    <dgm:cxn modelId="{FD325415-FC16-458F-BE9A-0BB4C52E62A6}" type="presOf" srcId="{E0DE73CA-C9EF-4919-81CE-3A670AF3F89F}" destId="{65C14473-7379-4B2D-A959-236123DB797E}" srcOrd="1" destOrd="0" presId="urn:microsoft.com/office/officeart/2005/8/layout/bProcess3"/>
    <dgm:cxn modelId="{4714A2DC-3757-4AEA-986A-D63B34A260B0}" type="presOf" srcId="{8022DE3E-FF2E-4D6C-8302-482EBE051804}" destId="{A3651075-1C55-4EC6-9C9C-8C1D31D81D1C}" srcOrd="0" destOrd="0" presId="urn:microsoft.com/office/officeart/2005/8/layout/bProcess3"/>
    <dgm:cxn modelId="{54DE449A-0C33-46AB-A744-99F4BFE4C6DF}" type="presOf" srcId="{6BE9A6CC-3A76-4B97-9266-07229EAF676A}" destId="{5377F8BC-286F-4F4F-917A-5658B63C3EA8}" srcOrd="1" destOrd="0" presId="urn:microsoft.com/office/officeart/2005/8/layout/bProcess3"/>
    <dgm:cxn modelId="{2B24D62A-C7BA-4E75-8EF8-4929A65DFB1D}" type="presOf" srcId="{B30550E5-A13E-45A0-8833-FA01288233FC}" destId="{7CA3F947-0D0B-452D-A892-8B4B07F4855D}" srcOrd="0" destOrd="0" presId="urn:microsoft.com/office/officeart/2005/8/layout/bProcess3"/>
    <dgm:cxn modelId="{EC863E09-3177-4862-9A59-A81B77A78773}" type="presOf" srcId="{711465E1-3AE5-4D10-BCE6-EE16C831CE2F}" destId="{B9DFCEF8-A90B-4FB1-A35A-3905DBA4D7AA}" srcOrd="0" destOrd="0" presId="urn:microsoft.com/office/officeart/2005/8/layout/bProcess3"/>
    <dgm:cxn modelId="{6519BEFC-7F5E-4F47-A65B-4BE4B2DA22BC}" type="presOf" srcId="{3599DCF0-16CA-4D1A-8107-4BF1D437669D}" destId="{ADB58925-C7D5-432E-82AC-0244FA9E1EB1}" srcOrd="0" destOrd="0" presId="urn:microsoft.com/office/officeart/2005/8/layout/bProcess3"/>
    <dgm:cxn modelId="{B58510F4-2535-4031-A28A-689B77263682}" type="presOf" srcId="{B30550E5-A13E-45A0-8833-FA01288233FC}" destId="{AA25371E-1975-42AC-A13D-DAB1F35DDE8E}" srcOrd="1" destOrd="0" presId="urn:microsoft.com/office/officeart/2005/8/layout/bProcess3"/>
    <dgm:cxn modelId="{E1E9020A-2AC3-40B2-91F2-92B9CE403C19}" srcId="{8022DE3E-FF2E-4D6C-8302-482EBE051804}" destId="{8619874B-07C8-4D4B-AEB7-89FDA9190A65}" srcOrd="8" destOrd="0" parTransId="{0D6A959D-58DF-48DE-8DE6-F5B779379377}" sibTransId="{E5FC42AF-A8B0-42D8-9ABA-C238D6076D19}"/>
    <dgm:cxn modelId="{EBC312F2-C22F-4F4A-B3A4-8A9F12694C05}" type="presOf" srcId="{AA236F33-E7D4-49C2-A8AE-6B9DDBAA7976}" destId="{10992B21-0EB6-4330-88AC-115558306C73}" srcOrd="0" destOrd="0" presId="urn:microsoft.com/office/officeart/2005/8/layout/bProcess3"/>
    <dgm:cxn modelId="{75E32417-7B59-41F2-BB41-816C9E2C0891}" type="presOf" srcId="{AC360239-BB81-470C-A5CB-AE2DF3CFB37F}" destId="{9EC0C193-9871-45B0-A12D-DC7D793D1498}" srcOrd="0" destOrd="0" presId="urn:microsoft.com/office/officeart/2005/8/layout/bProcess3"/>
    <dgm:cxn modelId="{872EBFD0-D8CB-45F9-B00A-9ACF37AE6965}" type="presOf" srcId="{E0DE73CA-C9EF-4919-81CE-3A670AF3F89F}" destId="{0579AE9A-D4A2-44A4-9FF8-F7D54D9CE92A}" srcOrd="0" destOrd="0" presId="urn:microsoft.com/office/officeart/2005/8/layout/bProcess3"/>
    <dgm:cxn modelId="{1D8317E8-5B4E-4DA1-B432-CF1820AB3B36}" srcId="{8022DE3E-FF2E-4D6C-8302-482EBE051804}" destId="{AA236F33-E7D4-49C2-A8AE-6B9DDBAA7976}" srcOrd="5" destOrd="0" parTransId="{A9ABA44F-612E-470B-805D-222C1AFE426A}" sibTransId="{0394918A-7A0C-4165-8620-76964A2E45BA}"/>
    <dgm:cxn modelId="{6BF97635-AF0D-4D1E-A94F-10DA5C137CB8}" srcId="{8022DE3E-FF2E-4D6C-8302-482EBE051804}" destId="{359B9F2E-F058-4361-B13E-F3D9AAADAA7C}" srcOrd="7" destOrd="0" parTransId="{DE6196E2-8CBF-4DF4-A0A8-8F9D0977A887}" sibTransId="{E0DE73CA-C9EF-4919-81CE-3A670AF3F89F}"/>
    <dgm:cxn modelId="{A1F377C2-2B90-4D1D-94A0-7C66640A9562}" type="presOf" srcId="{5A202A22-E6E6-4E5D-83FC-58CC0897F472}" destId="{130EB8AD-1F47-46B6-B4A4-D0DCBD2B1385}" srcOrd="1" destOrd="0" presId="urn:microsoft.com/office/officeart/2005/8/layout/bProcess3"/>
    <dgm:cxn modelId="{73DFBA16-A588-40B3-A221-A8E3871FC33E}" type="presOf" srcId="{DD3B78A8-E5AF-4E4D-8608-EE359372D1CC}" destId="{A4634A22-42BA-4B14-BE65-F41F6AC58D6D}" srcOrd="0" destOrd="0" presId="urn:microsoft.com/office/officeart/2005/8/layout/bProcess3"/>
    <dgm:cxn modelId="{785D48DE-2C36-4016-83CF-8A15DD2937B8}" srcId="{8022DE3E-FF2E-4D6C-8302-482EBE051804}" destId="{9492FF1C-F4D9-480E-AB45-62E2D50451C5}" srcOrd="3" destOrd="0" parTransId="{04343B61-08FC-44E7-80D5-B18B3A57B2A3}" sibTransId="{DD3B78A8-E5AF-4E4D-8608-EE359372D1CC}"/>
    <dgm:cxn modelId="{7E51621E-AF40-47B5-952E-C4C68987A5D7}" srcId="{8022DE3E-FF2E-4D6C-8302-482EBE051804}" destId="{3599DCF0-16CA-4D1A-8107-4BF1D437669D}" srcOrd="1" destOrd="0" parTransId="{7B384C50-1D4E-44CE-96C3-2E216C68EDB5}" sibTransId="{15DF1A4A-CEF1-4ECE-8AB7-0949184B2B6A}"/>
    <dgm:cxn modelId="{075E6121-4D2C-4CD8-A83C-76BE4E386189}" type="presOf" srcId="{109DA976-BC18-4365-933D-F7E03CC0C232}" destId="{764B8D1E-B47B-4551-BC1D-4B5132A88306}" srcOrd="0" destOrd="0" presId="urn:microsoft.com/office/officeart/2005/8/layout/bProcess3"/>
    <dgm:cxn modelId="{F6722487-293B-4677-BF83-F80F9DC3A973}" type="presOf" srcId="{5A202A22-E6E6-4E5D-83FC-58CC0897F472}" destId="{F01E0203-550F-401C-9C22-25AE97A0FDC0}" srcOrd="0" destOrd="0" presId="urn:microsoft.com/office/officeart/2005/8/layout/bProcess3"/>
    <dgm:cxn modelId="{2684729B-CCD9-4A80-B4B4-902FAF62FAE8}" type="presOf" srcId="{8619874B-07C8-4D4B-AEB7-89FDA9190A65}" destId="{040AAFAD-C924-4017-AD89-2F1135628172}" srcOrd="0" destOrd="0" presId="urn:microsoft.com/office/officeart/2005/8/layout/bProcess3"/>
    <dgm:cxn modelId="{77B9597F-C97A-4E40-A1FD-2BB6873AB35F}" type="presParOf" srcId="{A3651075-1C55-4EC6-9C9C-8C1D31D81D1C}" destId="{B822FAB4-F600-4478-93D7-5550CF253FE5}" srcOrd="0" destOrd="0" presId="urn:microsoft.com/office/officeart/2005/8/layout/bProcess3"/>
    <dgm:cxn modelId="{749FEE5E-3A34-49B9-BCC0-FEDA0ABC271C}" type="presParOf" srcId="{A3651075-1C55-4EC6-9C9C-8C1D31D81D1C}" destId="{AF3D007A-63F7-46DB-8FA1-A414A9928CD9}" srcOrd="1" destOrd="0" presId="urn:microsoft.com/office/officeart/2005/8/layout/bProcess3"/>
    <dgm:cxn modelId="{E5C54FA3-C8D3-47DF-936C-84E238D4401D}" type="presParOf" srcId="{AF3D007A-63F7-46DB-8FA1-A414A9928CD9}" destId="{5377F8BC-286F-4F4F-917A-5658B63C3EA8}" srcOrd="0" destOrd="0" presId="urn:microsoft.com/office/officeart/2005/8/layout/bProcess3"/>
    <dgm:cxn modelId="{88FA93A6-671F-4341-BD41-90EE87CE8C4F}" type="presParOf" srcId="{A3651075-1C55-4EC6-9C9C-8C1D31D81D1C}" destId="{ADB58925-C7D5-432E-82AC-0244FA9E1EB1}" srcOrd="2" destOrd="0" presId="urn:microsoft.com/office/officeart/2005/8/layout/bProcess3"/>
    <dgm:cxn modelId="{666BBA81-E698-4DE5-A18B-32DDEC86A525}" type="presParOf" srcId="{A3651075-1C55-4EC6-9C9C-8C1D31D81D1C}" destId="{BBA578CE-7D43-4ED0-A74B-5A589CB8D0BA}" srcOrd="3" destOrd="0" presId="urn:microsoft.com/office/officeart/2005/8/layout/bProcess3"/>
    <dgm:cxn modelId="{967EC47D-98AA-4AFA-9754-B3364A3E254A}" type="presParOf" srcId="{BBA578CE-7D43-4ED0-A74B-5A589CB8D0BA}" destId="{927A3352-DC6E-44AB-A5B4-897E1E1D87F8}" srcOrd="0" destOrd="0" presId="urn:microsoft.com/office/officeart/2005/8/layout/bProcess3"/>
    <dgm:cxn modelId="{EEE0D747-FED3-41C4-8762-C5FF422DC836}" type="presParOf" srcId="{A3651075-1C55-4EC6-9C9C-8C1D31D81D1C}" destId="{764B8D1E-B47B-4551-BC1D-4B5132A88306}" srcOrd="4" destOrd="0" presId="urn:microsoft.com/office/officeart/2005/8/layout/bProcess3"/>
    <dgm:cxn modelId="{B364879C-66CA-401D-9D66-E994B1D75137}" type="presParOf" srcId="{A3651075-1C55-4EC6-9C9C-8C1D31D81D1C}" destId="{B9DFCEF8-A90B-4FB1-A35A-3905DBA4D7AA}" srcOrd="5" destOrd="0" presId="urn:microsoft.com/office/officeart/2005/8/layout/bProcess3"/>
    <dgm:cxn modelId="{8145286A-4EDB-42A2-8F10-393294798D75}" type="presParOf" srcId="{B9DFCEF8-A90B-4FB1-A35A-3905DBA4D7AA}" destId="{C1A82110-434A-467C-8C77-23984F04574D}" srcOrd="0" destOrd="0" presId="urn:microsoft.com/office/officeart/2005/8/layout/bProcess3"/>
    <dgm:cxn modelId="{6337E4B6-8455-4FF2-A670-CD996FB1DECC}" type="presParOf" srcId="{A3651075-1C55-4EC6-9C9C-8C1D31D81D1C}" destId="{9E2C1AB6-32B6-4938-B882-6E50BA9756BD}" srcOrd="6" destOrd="0" presId="urn:microsoft.com/office/officeart/2005/8/layout/bProcess3"/>
    <dgm:cxn modelId="{3F6BBF71-142D-4E81-AB2A-ACCE6F7485A3}" type="presParOf" srcId="{A3651075-1C55-4EC6-9C9C-8C1D31D81D1C}" destId="{A4634A22-42BA-4B14-BE65-F41F6AC58D6D}" srcOrd="7" destOrd="0" presId="urn:microsoft.com/office/officeart/2005/8/layout/bProcess3"/>
    <dgm:cxn modelId="{74FE1718-9F42-42DB-AB0D-1285C283F4D4}" type="presParOf" srcId="{A4634A22-42BA-4B14-BE65-F41F6AC58D6D}" destId="{88797182-C376-4253-888A-E4703E7C5A97}" srcOrd="0" destOrd="0" presId="urn:microsoft.com/office/officeart/2005/8/layout/bProcess3"/>
    <dgm:cxn modelId="{CA88CB64-2832-4D7A-8983-B39940B2BA1D}" type="presParOf" srcId="{A3651075-1C55-4EC6-9C9C-8C1D31D81D1C}" destId="{56D20266-E247-4610-B0D7-6A12F2CE4022}" srcOrd="8" destOrd="0" presId="urn:microsoft.com/office/officeart/2005/8/layout/bProcess3"/>
    <dgm:cxn modelId="{653256F8-12F3-4B11-95A6-1E351CD926FE}" type="presParOf" srcId="{A3651075-1C55-4EC6-9C9C-8C1D31D81D1C}" destId="{7CA3F947-0D0B-452D-A892-8B4B07F4855D}" srcOrd="9" destOrd="0" presId="urn:microsoft.com/office/officeart/2005/8/layout/bProcess3"/>
    <dgm:cxn modelId="{04DBFC24-2C3E-4EA2-A138-5021A14787F6}" type="presParOf" srcId="{7CA3F947-0D0B-452D-A892-8B4B07F4855D}" destId="{AA25371E-1975-42AC-A13D-DAB1F35DDE8E}" srcOrd="0" destOrd="0" presId="urn:microsoft.com/office/officeart/2005/8/layout/bProcess3"/>
    <dgm:cxn modelId="{A06DE1E6-E5C5-402F-8E35-70E0A1E90609}" type="presParOf" srcId="{A3651075-1C55-4EC6-9C9C-8C1D31D81D1C}" destId="{10992B21-0EB6-4330-88AC-115558306C73}" srcOrd="10" destOrd="0" presId="urn:microsoft.com/office/officeart/2005/8/layout/bProcess3"/>
    <dgm:cxn modelId="{A2012F85-9A64-400D-8685-6FDCD6AD857F}" type="presParOf" srcId="{A3651075-1C55-4EC6-9C9C-8C1D31D81D1C}" destId="{608A3D0F-E752-4DFB-9588-DE492B0D2F14}" srcOrd="11" destOrd="0" presId="urn:microsoft.com/office/officeart/2005/8/layout/bProcess3"/>
    <dgm:cxn modelId="{19EFB000-96A1-45D2-878B-B297D842AFA1}" type="presParOf" srcId="{608A3D0F-E752-4DFB-9588-DE492B0D2F14}" destId="{228EFFEA-BE2D-44BD-AC6D-AA57F5B16944}" srcOrd="0" destOrd="0" presId="urn:microsoft.com/office/officeart/2005/8/layout/bProcess3"/>
    <dgm:cxn modelId="{07729C74-E954-4994-8671-4872F0022FFD}" type="presParOf" srcId="{A3651075-1C55-4EC6-9C9C-8C1D31D81D1C}" destId="{9EC0C193-9871-45B0-A12D-DC7D793D1498}" srcOrd="12" destOrd="0" presId="urn:microsoft.com/office/officeart/2005/8/layout/bProcess3"/>
    <dgm:cxn modelId="{4D135421-797F-4A64-ABE2-A083D8FA3EB5}" type="presParOf" srcId="{A3651075-1C55-4EC6-9C9C-8C1D31D81D1C}" destId="{F01E0203-550F-401C-9C22-25AE97A0FDC0}" srcOrd="13" destOrd="0" presId="urn:microsoft.com/office/officeart/2005/8/layout/bProcess3"/>
    <dgm:cxn modelId="{B617C64E-15F8-4FE7-9B60-A55145476774}" type="presParOf" srcId="{F01E0203-550F-401C-9C22-25AE97A0FDC0}" destId="{130EB8AD-1F47-46B6-B4A4-D0DCBD2B1385}" srcOrd="0" destOrd="0" presId="urn:microsoft.com/office/officeart/2005/8/layout/bProcess3"/>
    <dgm:cxn modelId="{FE98634B-AFC1-45A8-9885-04503D0C4EE6}" type="presParOf" srcId="{A3651075-1C55-4EC6-9C9C-8C1D31D81D1C}" destId="{E7B6149D-EE8A-4604-948B-18C95423E1B0}" srcOrd="14" destOrd="0" presId="urn:microsoft.com/office/officeart/2005/8/layout/bProcess3"/>
    <dgm:cxn modelId="{F8CCA6CE-9393-43F7-940A-C93FC1E5DF9A}" type="presParOf" srcId="{A3651075-1C55-4EC6-9C9C-8C1D31D81D1C}" destId="{0579AE9A-D4A2-44A4-9FF8-F7D54D9CE92A}" srcOrd="15" destOrd="0" presId="urn:microsoft.com/office/officeart/2005/8/layout/bProcess3"/>
    <dgm:cxn modelId="{2BF3B423-867D-43C4-A072-92EC0272475B}" type="presParOf" srcId="{0579AE9A-D4A2-44A4-9FF8-F7D54D9CE92A}" destId="{65C14473-7379-4B2D-A959-236123DB797E}" srcOrd="0" destOrd="0" presId="urn:microsoft.com/office/officeart/2005/8/layout/bProcess3"/>
    <dgm:cxn modelId="{2BBE555F-BDC5-4C09-ADFD-C5DB6DDBF7D5}" type="presParOf" srcId="{A3651075-1C55-4EC6-9C9C-8C1D31D81D1C}" destId="{040AAFAD-C924-4017-AD89-2F1135628172}" srcOrd="1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022DE3E-FF2E-4D6C-8302-482EBE051804}" type="doc">
      <dgm:prSet loTypeId="urn:microsoft.com/office/officeart/2005/8/layout/bProcess3" loCatId="process" qsTypeId="urn:microsoft.com/office/officeart/2005/8/quickstyle/simple1" qsCatId="simple" csTypeId="urn:microsoft.com/office/officeart/2005/8/colors/accent3_5" csCatId="accent3" phldr="1"/>
      <dgm:spPr/>
      <dgm:t>
        <a:bodyPr/>
        <a:lstStyle/>
        <a:p>
          <a:endParaRPr lang="es-US"/>
        </a:p>
      </dgm:t>
    </dgm:pt>
    <dgm:pt modelId="{F91136B3-3ECC-4533-BC3E-C98B3555E3E7}">
      <dgm:prSet phldrT="[Texto]"/>
      <dgm:spPr/>
      <dgm:t>
        <a:bodyPr/>
        <a:lstStyle/>
        <a:p>
          <a:r>
            <a:rPr lang="es-US" dirty="0" smtClean="0">
              <a:solidFill>
                <a:schemeClr val="tx1"/>
              </a:solidFill>
            </a:rPr>
            <a:t>Trazar un diagrama polar es medir y registrar la intensidad de la señal recibida en varias posiciones angulares.</a:t>
          </a:r>
          <a:endParaRPr lang="es-US" dirty="0">
            <a:solidFill>
              <a:schemeClr val="tx1"/>
            </a:solidFill>
          </a:endParaRPr>
        </a:p>
      </dgm:t>
    </dgm:pt>
    <dgm:pt modelId="{133481E1-5069-4FB0-ABEC-8919EBE18A63}" type="parTrans" cxnId="{3F9CAE01-A558-496C-BFCD-EAFECFCB448D}">
      <dgm:prSet/>
      <dgm:spPr/>
      <dgm:t>
        <a:bodyPr/>
        <a:lstStyle/>
        <a:p>
          <a:endParaRPr lang="es-US"/>
        </a:p>
      </dgm:t>
    </dgm:pt>
    <dgm:pt modelId="{6BE9A6CC-3A76-4B97-9266-07229EAF676A}" type="sibTrans" cxnId="{3F9CAE01-A558-496C-BFCD-EAFECFCB448D}">
      <dgm:prSet/>
      <dgm:spPr/>
      <dgm:t>
        <a:bodyPr/>
        <a:lstStyle/>
        <a:p>
          <a:endParaRPr lang="es-US"/>
        </a:p>
      </dgm:t>
    </dgm:pt>
    <dgm:pt modelId="{AA236F33-E7D4-49C2-A8AE-6B9DDBAA7976}">
      <dgm:prSet phldrT="[Texto]" phldr="1"/>
      <dgm:spPr>
        <a:blipFill rotWithShape="0">
          <a:blip xmlns:r="http://schemas.openxmlformats.org/officeDocument/2006/relationships" r:embed="rId1"/>
          <a:stretch>
            <a:fillRect/>
          </a:stretch>
        </a:blipFill>
      </dgm:spPr>
      <dgm:t>
        <a:bodyPr/>
        <a:lstStyle/>
        <a:p>
          <a:endParaRPr lang="es-US" dirty="0">
            <a:solidFill>
              <a:schemeClr val="tx1"/>
            </a:solidFill>
          </a:endParaRPr>
        </a:p>
      </dgm:t>
    </dgm:pt>
    <dgm:pt modelId="{A9ABA44F-612E-470B-805D-222C1AFE426A}" type="parTrans" cxnId="{1D8317E8-5B4E-4DA1-B432-CF1820AB3B36}">
      <dgm:prSet/>
      <dgm:spPr/>
      <dgm:t>
        <a:bodyPr/>
        <a:lstStyle/>
        <a:p>
          <a:endParaRPr lang="es-US"/>
        </a:p>
      </dgm:t>
    </dgm:pt>
    <dgm:pt modelId="{0394918A-7A0C-4165-8620-76964A2E45BA}" type="sibTrans" cxnId="{1D8317E8-5B4E-4DA1-B432-CF1820AB3B36}">
      <dgm:prSet/>
      <dgm:spPr/>
      <dgm:t>
        <a:bodyPr/>
        <a:lstStyle/>
        <a:p>
          <a:endParaRPr lang="es-US"/>
        </a:p>
      </dgm:t>
    </dgm:pt>
    <dgm:pt modelId="{AC360239-BB81-470C-A5CB-AE2DF3CFB37F}">
      <dgm:prSet phldrT="[Texto]" phldr="1"/>
      <dgm:spPr>
        <a:blipFill rotWithShape="0">
          <a:blip xmlns:r="http://schemas.openxmlformats.org/officeDocument/2006/relationships" r:embed="rId2"/>
          <a:stretch>
            <a:fillRect/>
          </a:stretch>
        </a:blipFill>
      </dgm:spPr>
      <dgm:t>
        <a:bodyPr/>
        <a:lstStyle/>
        <a:p>
          <a:endParaRPr lang="es-US">
            <a:solidFill>
              <a:schemeClr val="tx1"/>
            </a:solidFill>
          </a:endParaRPr>
        </a:p>
      </dgm:t>
    </dgm:pt>
    <dgm:pt modelId="{80494353-2C16-4533-9123-8D5ACAB0F63C}" type="parTrans" cxnId="{4116F74C-40E7-4C81-8A7E-45BD6A24EF2B}">
      <dgm:prSet/>
      <dgm:spPr/>
      <dgm:t>
        <a:bodyPr/>
        <a:lstStyle/>
        <a:p>
          <a:endParaRPr lang="es-US"/>
        </a:p>
      </dgm:t>
    </dgm:pt>
    <dgm:pt modelId="{5A202A22-E6E6-4E5D-83FC-58CC0897F472}" type="sibTrans" cxnId="{4116F74C-40E7-4C81-8A7E-45BD6A24EF2B}">
      <dgm:prSet/>
      <dgm:spPr/>
      <dgm:t>
        <a:bodyPr/>
        <a:lstStyle/>
        <a:p>
          <a:endParaRPr lang="es-US"/>
        </a:p>
      </dgm:t>
    </dgm:pt>
    <dgm:pt modelId="{359B9F2E-F058-4361-B13E-F3D9AAADAA7C}">
      <dgm:prSet phldrT="[Texto]" phldr="1"/>
      <dgm:spPr>
        <a:blipFill rotWithShape="0">
          <a:blip xmlns:r="http://schemas.openxmlformats.org/officeDocument/2006/relationships" r:embed="rId3"/>
          <a:stretch>
            <a:fillRect/>
          </a:stretch>
        </a:blipFill>
      </dgm:spPr>
      <dgm:t>
        <a:bodyPr/>
        <a:lstStyle/>
        <a:p>
          <a:endParaRPr lang="es-US" dirty="0">
            <a:solidFill>
              <a:schemeClr val="tx1"/>
            </a:solidFill>
          </a:endParaRPr>
        </a:p>
      </dgm:t>
    </dgm:pt>
    <dgm:pt modelId="{DE6196E2-8CBF-4DF4-A0A8-8F9D0977A887}" type="parTrans" cxnId="{6BF97635-AF0D-4D1E-A94F-10DA5C137CB8}">
      <dgm:prSet/>
      <dgm:spPr/>
      <dgm:t>
        <a:bodyPr/>
        <a:lstStyle/>
        <a:p>
          <a:endParaRPr lang="es-US"/>
        </a:p>
      </dgm:t>
    </dgm:pt>
    <dgm:pt modelId="{E0DE73CA-C9EF-4919-81CE-3A670AF3F89F}" type="sibTrans" cxnId="{6BF97635-AF0D-4D1E-A94F-10DA5C137CB8}">
      <dgm:prSet/>
      <dgm:spPr/>
      <dgm:t>
        <a:bodyPr/>
        <a:lstStyle/>
        <a:p>
          <a:endParaRPr lang="es-US"/>
        </a:p>
      </dgm:t>
    </dgm:pt>
    <dgm:pt modelId="{8619874B-07C8-4D4B-AEB7-89FDA9190A65}">
      <dgm:prSet phldrT="[Texto]"/>
      <dgm:spPr/>
      <dgm:t>
        <a:bodyPr/>
        <a:lstStyle/>
        <a:p>
          <a:r>
            <a:rPr lang="es-US" dirty="0" err="1" smtClean="0">
              <a:solidFill>
                <a:schemeClr val="tx1"/>
              </a:solidFill>
            </a:rPr>
            <a:t>Lla</a:t>
          </a:r>
          <a:r>
            <a:rPr lang="es-US" dirty="0" smtClean="0">
              <a:solidFill>
                <a:schemeClr val="tx1"/>
              </a:solidFill>
            </a:rPr>
            <a:t> antena de referencia permanece fija y la antena de la estación receptora gira en sentido horario.</a:t>
          </a:r>
          <a:endParaRPr lang="es-US" dirty="0">
            <a:solidFill>
              <a:schemeClr val="tx1"/>
            </a:solidFill>
          </a:endParaRPr>
        </a:p>
      </dgm:t>
    </dgm:pt>
    <dgm:pt modelId="{0D6A959D-58DF-48DE-8DE6-F5B779379377}" type="parTrans" cxnId="{E1E9020A-2AC3-40B2-91F2-92B9CE403C19}">
      <dgm:prSet/>
      <dgm:spPr/>
      <dgm:t>
        <a:bodyPr/>
        <a:lstStyle/>
        <a:p>
          <a:endParaRPr lang="es-US"/>
        </a:p>
      </dgm:t>
    </dgm:pt>
    <dgm:pt modelId="{E5FC42AF-A8B0-42D8-9ABA-C238D6076D19}" type="sibTrans" cxnId="{E1E9020A-2AC3-40B2-91F2-92B9CE403C19}">
      <dgm:prSet/>
      <dgm:spPr/>
      <dgm:t>
        <a:bodyPr/>
        <a:lstStyle/>
        <a:p>
          <a:endParaRPr lang="es-US"/>
        </a:p>
      </dgm:t>
    </dgm:pt>
    <dgm:pt modelId="{3599DCF0-16CA-4D1A-8107-4BF1D437669D}">
      <dgm:prSet/>
      <dgm:spPr/>
      <dgm:t>
        <a:bodyPr/>
        <a:lstStyle/>
        <a:p>
          <a:r>
            <a:rPr lang="es-US" dirty="0" smtClean="0">
              <a:solidFill>
                <a:schemeClr val="tx1"/>
              </a:solidFill>
            </a:rPr>
            <a:t>Se necesita de una señal RF y de un receptor. </a:t>
          </a:r>
          <a:endParaRPr lang="es-US" dirty="0">
            <a:solidFill>
              <a:schemeClr val="tx1"/>
            </a:solidFill>
          </a:endParaRPr>
        </a:p>
      </dgm:t>
    </dgm:pt>
    <dgm:pt modelId="{7B384C50-1D4E-44CE-96C3-2E216C68EDB5}" type="parTrans" cxnId="{7E51621E-AF40-47B5-952E-C4C68987A5D7}">
      <dgm:prSet/>
      <dgm:spPr/>
      <dgm:t>
        <a:bodyPr/>
        <a:lstStyle/>
        <a:p>
          <a:endParaRPr lang="es-US"/>
        </a:p>
      </dgm:t>
    </dgm:pt>
    <dgm:pt modelId="{15DF1A4A-CEF1-4ECE-8AB7-0949184B2B6A}" type="sibTrans" cxnId="{7E51621E-AF40-47B5-952E-C4C68987A5D7}">
      <dgm:prSet/>
      <dgm:spPr/>
      <dgm:t>
        <a:bodyPr/>
        <a:lstStyle/>
        <a:p>
          <a:endParaRPr lang="es-US"/>
        </a:p>
      </dgm:t>
    </dgm:pt>
    <dgm:pt modelId="{9492FF1C-F4D9-480E-AB45-62E2D50451C5}">
      <dgm:prSet/>
      <dgm:spPr>
        <a:blipFill rotWithShape="0">
          <a:blip xmlns:r="http://schemas.openxmlformats.org/officeDocument/2006/relationships" r:embed="rId4"/>
          <a:stretch>
            <a:fillRect/>
          </a:stretch>
        </a:blipFill>
      </dgm:spPr>
      <dgm:t>
        <a:bodyPr/>
        <a:lstStyle/>
        <a:p>
          <a:r>
            <a:rPr lang="es-US">
              <a:noFill/>
            </a:rPr>
            <a:t> </a:t>
          </a:r>
        </a:p>
      </dgm:t>
    </dgm:pt>
    <dgm:pt modelId="{04343B61-08FC-44E7-80D5-B18B3A57B2A3}" type="parTrans" cxnId="{785D48DE-2C36-4016-83CF-8A15DD2937B8}">
      <dgm:prSet/>
      <dgm:spPr/>
      <dgm:t>
        <a:bodyPr/>
        <a:lstStyle/>
        <a:p>
          <a:endParaRPr lang="es-US"/>
        </a:p>
      </dgm:t>
    </dgm:pt>
    <dgm:pt modelId="{DD3B78A8-E5AF-4E4D-8608-EE359372D1CC}" type="sibTrans" cxnId="{785D48DE-2C36-4016-83CF-8A15DD2937B8}">
      <dgm:prSet/>
      <dgm:spPr/>
      <dgm:t>
        <a:bodyPr/>
        <a:lstStyle/>
        <a:p>
          <a:endParaRPr lang="es-US"/>
        </a:p>
      </dgm:t>
    </dgm:pt>
    <dgm:pt modelId="{18829109-5337-4924-9E76-8C39ED7E9310}">
      <dgm:prSet/>
      <dgm:spPr/>
      <dgm:t>
        <a:bodyPr/>
        <a:lstStyle/>
        <a:p>
          <a:r>
            <a:rPr lang="es-EC" dirty="0" smtClean="0">
              <a:solidFill>
                <a:schemeClr val="tx1"/>
              </a:solidFill>
            </a:rPr>
            <a:t>Como antena de referencia se empleó una bocina piramidal.</a:t>
          </a:r>
          <a:endParaRPr lang="es-US" dirty="0">
            <a:solidFill>
              <a:schemeClr val="tx1"/>
            </a:solidFill>
          </a:endParaRPr>
        </a:p>
      </dgm:t>
    </dgm:pt>
    <dgm:pt modelId="{E42CC346-D15A-4B89-9102-01C6542ED0AE}" type="parTrans" cxnId="{68F73536-3032-4A65-B4D4-7C160F6D6568}">
      <dgm:prSet/>
      <dgm:spPr/>
      <dgm:t>
        <a:bodyPr/>
        <a:lstStyle/>
        <a:p>
          <a:endParaRPr lang="es-US"/>
        </a:p>
      </dgm:t>
    </dgm:pt>
    <dgm:pt modelId="{B30550E5-A13E-45A0-8833-FA01288233FC}" type="sibTrans" cxnId="{68F73536-3032-4A65-B4D4-7C160F6D6568}">
      <dgm:prSet/>
      <dgm:spPr/>
      <dgm:t>
        <a:bodyPr/>
        <a:lstStyle/>
        <a:p>
          <a:endParaRPr lang="es-US"/>
        </a:p>
      </dgm:t>
    </dgm:pt>
    <dgm:pt modelId="{109DA976-BC18-4365-933D-F7E03CC0C232}">
      <dgm:prSet/>
      <dgm:spPr/>
      <dgm:t>
        <a:bodyPr/>
        <a:lstStyle/>
        <a:p>
          <a:r>
            <a:rPr lang="es-US" dirty="0" smtClean="0">
              <a:solidFill>
                <a:schemeClr val="tx1"/>
              </a:solidFill>
            </a:rPr>
            <a:t>La salida RS-232 del receptor está conectada con el puerto DB9 de una PC.</a:t>
          </a:r>
          <a:endParaRPr lang="es-US" dirty="0">
            <a:solidFill>
              <a:schemeClr val="tx1"/>
            </a:solidFill>
          </a:endParaRPr>
        </a:p>
      </dgm:t>
    </dgm:pt>
    <dgm:pt modelId="{4A7462B6-D75D-466A-AA18-E29808BE4D8C}" type="parTrans" cxnId="{EDD82A75-229C-4526-960A-27E43336A9D8}">
      <dgm:prSet/>
      <dgm:spPr/>
      <dgm:t>
        <a:bodyPr/>
        <a:lstStyle/>
        <a:p>
          <a:endParaRPr lang="es-US"/>
        </a:p>
      </dgm:t>
    </dgm:pt>
    <dgm:pt modelId="{711465E1-3AE5-4D10-BCE6-EE16C831CE2F}" type="sibTrans" cxnId="{EDD82A75-229C-4526-960A-27E43336A9D8}">
      <dgm:prSet/>
      <dgm:spPr/>
      <dgm:t>
        <a:bodyPr/>
        <a:lstStyle/>
        <a:p>
          <a:endParaRPr lang="es-US"/>
        </a:p>
      </dgm:t>
    </dgm:pt>
    <dgm:pt modelId="{A3651075-1C55-4EC6-9C9C-8C1D31D81D1C}" type="pres">
      <dgm:prSet presAssocID="{8022DE3E-FF2E-4D6C-8302-482EBE051804}" presName="Name0" presStyleCnt="0">
        <dgm:presLayoutVars>
          <dgm:dir/>
          <dgm:resizeHandles val="exact"/>
        </dgm:presLayoutVars>
      </dgm:prSet>
      <dgm:spPr/>
    </dgm:pt>
    <dgm:pt modelId="{B822FAB4-F600-4478-93D7-5550CF253FE5}" type="pres">
      <dgm:prSet presAssocID="{F91136B3-3ECC-4533-BC3E-C98B3555E3E7}" presName="node" presStyleLbl="node1" presStyleIdx="0" presStyleCnt="9">
        <dgm:presLayoutVars>
          <dgm:bulletEnabled val="1"/>
        </dgm:presLayoutVars>
      </dgm:prSet>
      <dgm:spPr/>
      <dgm:t>
        <a:bodyPr/>
        <a:lstStyle/>
        <a:p>
          <a:endParaRPr lang="es-US"/>
        </a:p>
      </dgm:t>
    </dgm:pt>
    <dgm:pt modelId="{AF3D007A-63F7-46DB-8FA1-A414A9928CD9}" type="pres">
      <dgm:prSet presAssocID="{6BE9A6CC-3A76-4B97-9266-07229EAF676A}" presName="sibTrans" presStyleLbl="sibTrans1D1" presStyleIdx="0" presStyleCnt="8"/>
      <dgm:spPr/>
    </dgm:pt>
    <dgm:pt modelId="{5377F8BC-286F-4F4F-917A-5658B63C3EA8}" type="pres">
      <dgm:prSet presAssocID="{6BE9A6CC-3A76-4B97-9266-07229EAF676A}" presName="connectorText" presStyleLbl="sibTrans1D1" presStyleIdx="0" presStyleCnt="8"/>
      <dgm:spPr/>
    </dgm:pt>
    <dgm:pt modelId="{ADB58925-C7D5-432E-82AC-0244FA9E1EB1}" type="pres">
      <dgm:prSet presAssocID="{3599DCF0-16CA-4D1A-8107-4BF1D437669D}" presName="node" presStyleLbl="node1" presStyleIdx="1" presStyleCnt="9">
        <dgm:presLayoutVars>
          <dgm:bulletEnabled val="1"/>
        </dgm:presLayoutVars>
      </dgm:prSet>
      <dgm:spPr/>
      <dgm:t>
        <a:bodyPr/>
        <a:lstStyle/>
        <a:p>
          <a:endParaRPr lang="es-US"/>
        </a:p>
      </dgm:t>
    </dgm:pt>
    <dgm:pt modelId="{BBA578CE-7D43-4ED0-A74B-5A589CB8D0BA}" type="pres">
      <dgm:prSet presAssocID="{15DF1A4A-CEF1-4ECE-8AB7-0949184B2B6A}" presName="sibTrans" presStyleLbl="sibTrans1D1" presStyleIdx="1" presStyleCnt="8"/>
      <dgm:spPr/>
    </dgm:pt>
    <dgm:pt modelId="{927A3352-DC6E-44AB-A5B4-897E1E1D87F8}" type="pres">
      <dgm:prSet presAssocID="{15DF1A4A-CEF1-4ECE-8AB7-0949184B2B6A}" presName="connectorText" presStyleLbl="sibTrans1D1" presStyleIdx="1" presStyleCnt="8"/>
      <dgm:spPr/>
    </dgm:pt>
    <dgm:pt modelId="{764B8D1E-B47B-4551-BC1D-4B5132A88306}" type="pres">
      <dgm:prSet presAssocID="{109DA976-BC18-4365-933D-F7E03CC0C232}" presName="node" presStyleLbl="node1" presStyleIdx="2" presStyleCnt="9">
        <dgm:presLayoutVars>
          <dgm:bulletEnabled val="1"/>
        </dgm:presLayoutVars>
      </dgm:prSet>
      <dgm:spPr/>
    </dgm:pt>
    <dgm:pt modelId="{B9DFCEF8-A90B-4FB1-A35A-3905DBA4D7AA}" type="pres">
      <dgm:prSet presAssocID="{711465E1-3AE5-4D10-BCE6-EE16C831CE2F}" presName="sibTrans" presStyleLbl="sibTrans1D1" presStyleIdx="2" presStyleCnt="8"/>
      <dgm:spPr/>
    </dgm:pt>
    <dgm:pt modelId="{C1A82110-434A-467C-8C77-23984F04574D}" type="pres">
      <dgm:prSet presAssocID="{711465E1-3AE5-4D10-BCE6-EE16C831CE2F}" presName="connectorText" presStyleLbl="sibTrans1D1" presStyleIdx="2" presStyleCnt="8"/>
      <dgm:spPr/>
    </dgm:pt>
    <dgm:pt modelId="{9E2C1AB6-32B6-4938-B882-6E50BA9756BD}" type="pres">
      <dgm:prSet presAssocID="{9492FF1C-F4D9-480E-AB45-62E2D50451C5}" presName="node" presStyleLbl="node1" presStyleIdx="3" presStyleCnt="9">
        <dgm:presLayoutVars>
          <dgm:bulletEnabled val="1"/>
        </dgm:presLayoutVars>
      </dgm:prSet>
      <dgm:spPr/>
    </dgm:pt>
    <dgm:pt modelId="{A4634A22-42BA-4B14-BE65-F41F6AC58D6D}" type="pres">
      <dgm:prSet presAssocID="{DD3B78A8-E5AF-4E4D-8608-EE359372D1CC}" presName="sibTrans" presStyleLbl="sibTrans1D1" presStyleIdx="3" presStyleCnt="8"/>
      <dgm:spPr/>
    </dgm:pt>
    <dgm:pt modelId="{88797182-C376-4253-888A-E4703E7C5A97}" type="pres">
      <dgm:prSet presAssocID="{DD3B78A8-E5AF-4E4D-8608-EE359372D1CC}" presName="connectorText" presStyleLbl="sibTrans1D1" presStyleIdx="3" presStyleCnt="8"/>
      <dgm:spPr/>
    </dgm:pt>
    <dgm:pt modelId="{56D20266-E247-4610-B0D7-6A12F2CE4022}" type="pres">
      <dgm:prSet presAssocID="{18829109-5337-4924-9E76-8C39ED7E9310}" presName="node" presStyleLbl="node1" presStyleIdx="4" presStyleCnt="9">
        <dgm:presLayoutVars>
          <dgm:bulletEnabled val="1"/>
        </dgm:presLayoutVars>
      </dgm:prSet>
      <dgm:spPr/>
      <dgm:t>
        <a:bodyPr/>
        <a:lstStyle/>
        <a:p>
          <a:endParaRPr lang="es-US"/>
        </a:p>
      </dgm:t>
    </dgm:pt>
    <dgm:pt modelId="{7CA3F947-0D0B-452D-A892-8B4B07F4855D}" type="pres">
      <dgm:prSet presAssocID="{B30550E5-A13E-45A0-8833-FA01288233FC}" presName="sibTrans" presStyleLbl="sibTrans1D1" presStyleIdx="4" presStyleCnt="8"/>
      <dgm:spPr/>
    </dgm:pt>
    <dgm:pt modelId="{AA25371E-1975-42AC-A13D-DAB1F35DDE8E}" type="pres">
      <dgm:prSet presAssocID="{B30550E5-A13E-45A0-8833-FA01288233FC}" presName="connectorText" presStyleLbl="sibTrans1D1" presStyleIdx="4" presStyleCnt="8"/>
      <dgm:spPr/>
    </dgm:pt>
    <dgm:pt modelId="{10992B21-0EB6-4330-88AC-115558306C73}" type="pres">
      <dgm:prSet presAssocID="{AA236F33-E7D4-49C2-A8AE-6B9DDBAA7976}" presName="node" presStyleLbl="node1" presStyleIdx="5" presStyleCnt="9">
        <dgm:presLayoutVars>
          <dgm:bulletEnabled val="1"/>
        </dgm:presLayoutVars>
      </dgm:prSet>
      <dgm:spPr/>
    </dgm:pt>
    <dgm:pt modelId="{608A3D0F-E752-4DFB-9588-DE492B0D2F14}" type="pres">
      <dgm:prSet presAssocID="{0394918A-7A0C-4165-8620-76964A2E45BA}" presName="sibTrans" presStyleLbl="sibTrans1D1" presStyleIdx="5" presStyleCnt="8"/>
      <dgm:spPr/>
    </dgm:pt>
    <dgm:pt modelId="{228EFFEA-BE2D-44BD-AC6D-AA57F5B16944}" type="pres">
      <dgm:prSet presAssocID="{0394918A-7A0C-4165-8620-76964A2E45BA}" presName="connectorText" presStyleLbl="sibTrans1D1" presStyleIdx="5" presStyleCnt="8"/>
      <dgm:spPr/>
    </dgm:pt>
    <dgm:pt modelId="{9EC0C193-9871-45B0-A12D-DC7D793D1498}" type="pres">
      <dgm:prSet presAssocID="{AC360239-BB81-470C-A5CB-AE2DF3CFB37F}" presName="node" presStyleLbl="node1" presStyleIdx="6" presStyleCnt="9">
        <dgm:presLayoutVars>
          <dgm:bulletEnabled val="1"/>
        </dgm:presLayoutVars>
      </dgm:prSet>
      <dgm:spPr/>
    </dgm:pt>
    <dgm:pt modelId="{F01E0203-550F-401C-9C22-25AE97A0FDC0}" type="pres">
      <dgm:prSet presAssocID="{5A202A22-E6E6-4E5D-83FC-58CC0897F472}" presName="sibTrans" presStyleLbl="sibTrans1D1" presStyleIdx="6" presStyleCnt="8"/>
      <dgm:spPr/>
    </dgm:pt>
    <dgm:pt modelId="{130EB8AD-1F47-46B6-B4A4-D0DCBD2B1385}" type="pres">
      <dgm:prSet presAssocID="{5A202A22-E6E6-4E5D-83FC-58CC0897F472}" presName="connectorText" presStyleLbl="sibTrans1D1" presStyleIdx="6" presStyleCnt="8"/>
      <dgm:spPr/>
    </dgm:pt>
    <dgm:pt modelId="{E7B6149D-EE8A-4604-948B-18C95423E1B0}" type="pres">
      <dgm:prSet presAssocID="{359B9F2E-F058-4361-B13E-F3D9AAADAA7C}" presName="node" presStyleLbl="node1" presStyleIdx="7" presStyleCnt="9">
        <dgm:presLayoutVars>
          <dgm:bulletEnabled val="1"/>
        </dgm:presLayoutVars>
      </dgm:prSet>
      <dgm:spPr/>
    </dgm:pt>
    <dgm:pt modelId="{0579AE9A-D4A2-44A4-9FF8-F7D54D9CE92A}" type="pres">
      <dgm:prSet presAssocID="{E0DE73CA-C9EF-4919-81CE-3A670AF3F89F}" presName="sibTrans" presStyleLbl="sibTrans1D1" presStyleIdx="7" presStyleCnt="8"/>
      <dgm:spPr/>
    </dgm:pt>
    <dgm:pt modelId="{65C14473-7379-4B2D-A959-236123DB797E}" type="pres">
      <dgm:prSet presAssocID="{E0DE73CA-C9EF-4919-81CE-3A670AF3F89F}" presName="connectorText" presStyleLbl="sibTrans1D1" presStyleIdx="7" presStyleCnt="8"/>
      <dgm:spPr/>
    </dgm:pt>
    <dgm:pt modelId="{040AAFAD-C924-4017-AD89-2F1135628172}" type="pres">
      <dgm:prSet presAssocID="{8619874B-07C8-4D4B-AEB7-89FDA9190A65}" presName="node" presStyleLbl="node1" presStyleIdx="8" presStyleCnt="9">
        <dgm:presLayoutVars>
          <dgm:bulletEnabled val="1"/>
        </dgm:presLayoutVars>
      </dgm:prSet>
      <dgm:spPr/>
      <dgm:t>
        <a:bodyPr/>
        <a:lstStyle/>
        <a:p>
          <a:endParaRPr lang="es-US"/>
        </a:p>
      </dgm:t>
    </dgm:pt>
  </dgm:ptLst>
  <dgm:cxnLst>
    <dgm:cxn modelId="{EDD82A75-229C-4526-960A-27E43336A9D8}" srcId="{8022DE3E-FF2E-4D6C-8302-482EBE051804}" destId="{109DA976-BC18-4365-933D-F7E03CC0C232}" srcOrd="2" destOrd="0" parTransId="{4A7462B6-D75D-466A-AA18-E29808BE4D8C}" sibTransId="{711465E1-3AE5-4D10-BCE6-EE16C831CE2F}"/>
    <dgm:cxn modelId="{3F9CAE01-A558-496C-BFCD-EAFECFCB448D}" srcId="{8022DE3E-FF2E-4D6C-8302-482EBE051804}" destId="{F91136B3-3ECC-4533-BC3E-C98B3555E3E7}" srcOrd="0" destOrd="0" parTransId="{133481E1-5069-4FB0-ABEC-8919EBE18A63}" sibTransId="{6BE9A6CC-3A76-4B97-9266-07229EAF676A}"/>
    <dgm:cxn modelId="{5F12094A-B33A-4164-A90D-50E0068BA8F6}" type="presOf" srcId="{F91136B3-3ECC-4533-BC3E-C98B3555E3E7}" destId="{B822FAB4-F600-4478-93D7-5550CF253FE5}" srcOrd="0" destOrd="0" presId="urn:microsoft.com/office/officeart/2005/8/layout/bProcess3"/>
    <dgm:cxn modelId="{C212CC9B-C75B-4A67-BBA7-AAF9A35168AE}" type="presOf" srcId="{6BE9A6CC-3A76-4B97-9266-07229EAF676A}" destId="{AF3D007A-63F7-46DB-8FA1-A414A9928CD9}" srcOrd="0" destOrd="0" presId="urn:microsoft.com/office/officeart/2005/8/layout/bProcess3"/>
    <dgm:cxn modelId="{4116F74C-40E7-4C81-8A7E-45BD6A24EF2B}" srcId="{8022DE3E-FF2E-4D6C-8302-482EBE051804}" destId="{AC360239-BB81-470C-A5CB-AE2DF3CFB37F}" srcOrd="6" destOrd="0" parTransId="{80494353-2C16-4533-9123-8D5ACAB0F63C}" sibTransId="{5A202A22-E6E6-4E5D-83FC-58CC0897F472}"/>
    <dgm:cxn modelId="{EC8F7E75-43AA-465D-A13A-84A770CF21C3}" type="presOf" srcId="{15DF1A4A-CEF1-4ECE-8AB7-0949184B2B6A}" destId="{BBA578CE-7D43-4ED0-A74B-5A589CB8D0BA}" srcOrd="0" destOrd="0" presId="urn:microsoft.com/office/officeart/2005/8/layout/bProcess3"/>
    <dgm:cxn modelId="{68F73536-3032-4A65-B4D4-7C160F6D6568}" srcId="{8022DE3E-FF2E-4D6C-8302-482EBE051804}" destId="{18829109-5337-4924-9E76-8C39ED7E9310}" srcOrd="4" destOrd="0" parTransId="{E42CC346-D15A-4B89-9102-01C6542ED0AE}" sibTransId="{B30550E5-A13E-45A0-8833-FA01288233FC}"/>
    <dgm:cxn modelId="{6DC9718E-37F2-49E0-BC5A-B5068EE0C72A}" type="presOf" srcId="{0394918A-7A0C-4165-8620-76964A2E45BA}" destId="{228EFFEA-BE2D-44BD-AC6D-AA57F5B16944}" srcOrd="1" destOrd="0" presId="urn:microsoft.com/office/officeart/2005/8/layout/bProcess3"/>
    <dgm:cxn modelId="{1E193F6A-EE38-475F-AC02-25EB342DB14C}" type="presOf" srcId="{15DF1A4A-CEF1-4ECE-8AB7-0949184B2B6A}" destId="{927A3352-DC6E-44AB-A5B4-897E1E1D87F8}" srcOrd="1" destOrd="0" presId="urn:microsoft.com/office/officeart/2005/8/layout/bProcess3"/>
    <dgm:cxn modelId="{A0FF5D04-88C5-44D5-9B88-459B3DB765B9}" type="presOf" srcId="{0394918A-7A0C-4165-8620-76964A2E45BA}" destId="{608A3D0F-E752-4DFB-9588-DE492B0D2F14}" srcOrd="0" destOrd="0" presId="urn:microsoft.com/office/officeart/2005/8/layout/bProcess3"/>
    <dgm:cxn modelId="{88DCB7AD-10FE-4087-AFF0-8E547BD36140}" type="presOf" srcId="{9492FF1C-F4D9-480E-AB45-62E2D50451C5}" destId="{9E2C1AB6-32B6-4938-B882-6E50BA9756BD}" srcOrd="0" destOrd="0" presId="urn:microsoft.com/office/officeart/2005/8/layout/bProcess3"/>
    <dgm:cxn modelId="{873DD10F-918E-47DC-A447-B58086596037}" type="presOf" srcId="{18829109-5337-4924-9E76-8C39ED7E9310}" destId="{56D20266-E247-4610-B0D7-6A12F2CE4022}" srcOrd="0" destOrd="0" presId="urn:microsoft.com/office/officeart/2005/8/layout/bProcess3"/>
    <dgm:cxn modelId="{44368A01-11A8-4F1B-AC40-901351BBAB2E}" type="presOf" srcId="{359B9F2E-F058-4361-B13E-F3D9AAADAA7C}" destId="{E7B6149D-EE8A-4604-948B-18C95423E1B0}" srcOrd="0" destOrd="0" presId="urn:microsoft.com/office/officeart/2005/8/layout/bProcess3"/>
    <dgm:cxn modelId="{A417BC08-A232-4CCF-952B-E6725CD00AB3}" type="presOf" srcId="{DD3B78A8-E5AF-4E4D-8608-EE359372D1CC}" destId="{88797182-C376-4253-888A-E4703E7C5A97}" srcOrd="1" destOrd="0" presId="urn:microsoft.com/office/officeart/2005/8/layout/bProcess3"/>
    <dgm:cxn modelId="{783C974D-AD61-48B8-92E7-7F9DD995EF1F}" type="presOf" srcId="{711465E1-3AE5-4D10-BCE6-EE16C831CE2F}" destId="{C1A82110-434A-467C-8C77-23984F04574D}" srcOrd="1" destOrd="0" presId="urn:microsoft.com/office/officeart/2005/8/layout/bProcess3"/>
    <dgm:cxn modelId="{FD325415-FC16-458F-BE9A-0BB4C52E62A6}" type="presOf" srcId="{E0DE73CA-C9EF-4919-81CE-3A670AF3F89F}" destId="{65C14473-7379-4B2D-A959-236123DB797E}" srcOrd="1" destOrd="0" presId="urn:microsoft.com/office/officeart/2005/8/layout/bProcess3"/>
    <dgm:cxn modelId="{4714A2DC-3757-4AEA-986A-D63B34A260B0}" type="presOf" srcId="{8022DE3E-FF2E-4D6C-8302-482EBE051804}" destId="{A3651075-1C55-4EC6-9C9C-8C1D31D81D1C}" srcOrd="0" destOrd="0" presId="urn:microsoft.com/office/officeart/2005/8/layout/bProcess3"/>
    <dgm:cxn modelId="{54DE449A-0C33-46AB-A744-99F4BFE4C6DF}" type="presOf" srcId="{6BE9A6CC-3A76-4B97-9266-07229EAF676A}" destId="{5377F8BC-286F-4F4F-917A-5658B63C3EA8}" srcOrd="1" destOrd="0" presId="urn:microsoft.com/office/officeart/2005/8/layout/bProcess3"/>
    <dgm:cxn modelId="{2B24D62A-C7BA-4E75-8EF8-4929A65DFB1D}" type="presOf" srcId="{B30550E5-A13E-45A0-8833-FA01288233FC}" destId="{7CA3F947-0D0B-452D-A892-8B4B07F4855D}" srcOrd="0" destOrd="0" presId="urn:microsoft.com/office/officeart/2005/8/layout/bProcess3"/>
    <dgm:cxn modelId="{EC863E09-3177-4862-9A59-A81B77A78773}" type="presOf" srcId="{711465E1-3AE5-4D10-BCE6-EE16C831CE2F}" destId="{B9DFCEF8-A90B-4FB1-A35A-3905DBA4D7AA}" srcOrd="0" destOrd="0" presId="urn:microsoft.com/office/officeart/2005/8/layout/bProcess3"/>
    <dgm:cxn modelId="{6519BEFC-7F5E-4F47-A65B-4BE4B2DA22BC}" type="presOf" srcId="{3599DCF0-16CA-4D1A-8107-4BF1D437669D}" destId="{ADB58925-C7D5-432E-82AC-0244FA9E1EB1}" srcOrd="0" destOrd="0" presId="urn:microsoft.com/office/officeart/2005/8/layout/bProcess3"/>
    <dgm:cxn modelId="{B58510F4-2535-4031-A28A-689B77263682}" type="presOf" srcId="{B30550E5-A13E-45A0-8833-FA01288233FC}" destId="{AA25371E-1975-42AC-A13D-DAB1F35DDE8E}" srcOrd="1" destOrd="0" presId="urn:microsoft.com/office/officeart/2005/8/layout/bProcess3"/>
    <dgm:cxn modelId="{E1E9020A-2AC3-40B2-91F2-92B9CE403C19}" srcId="{8022DE3E-FF2E-4D6C-8302-482EBE051804}" destId="{8619874B-07C8-4D4B-AEB7-89FDA9190A65}" srcOrd="8" destOrd="0" parTransId="{0D6A959D-58DF-48DE-8DE6-F5B779379377}" sibTransId="{E5FC42AF-A8B0-42D8-9ABA-C238D6076D19}"/>
    <dgm:cxn modelId="{EBC312F2-C22F-4F4A-B3A4-8A9F12694C05}" type="presOf" srcId="{AA236F33-E7D4-49C2-A8AE-6B9DDBAA7976}" destId="{10992B21-0EB6-4330-88AC-115558306C73}" srcOrd="0" destOrd="0" presId="urn:microsoft.com/office/officeart/2005/8/layout/bProcess3"/>
    <dgm:cxn modelId="{75E32417-7B59-41F2-BB41-816C9E2C0891}" type="presOf" srcId="{AC360239-BB81-470C-A5CB-AE2DF3CFB37F}" destId="{9EC0C193-9871-45B0-A12D-DC7D793D1498}" srcOrd="0" destOrd="0" presId="urn:microsoft.com/office/officeart/2005/8/layout/bProcess3"/>
    <dgm:cxn modelId="{872EBFD0-D8CB-45F9-B00A-9ACF37AE6965}" type="presOf" srcId="{E0DE73CA-C9EF-4919-81CE-3A670AF3F89F}" destId="{0579AE9A-D4A2-44A4-9FF8-F7D54D9CE92A}" srcOrd="0" destOrd="0" presId="urn:microsoft.com/office/officeart/2005/8/layout/bProcess3"/>
    <dgm:cxn modelId="{1D8317E8-5B4E-4DA1-B432-CF1820AB3B36}" srcId="{8022DE3E-FF2E-4D6C-8302-482EBE051804}" destId="{AA236F33-E7D4-49C2-A8AE-6B9DDBAA7976}" srcOrd="5" destOrd="0" parTransId="{A9ABA44F-612E-470B-805D-222C1AFE426A}" sibTransId="{0394918A-7A0C-4165-8620-76964A2E45BA}"/>
    <dgm:cxn modelId="{6BF97635-AF0D-4D1E-A94F-10DA5C137CB8}" srcId="{8022DE3E-FF2E-4D6C-8302-482EBE051804}" destId="{359B9F2E-F058-4361-B13E-F3D9AAADAA7C}" srcOrd="7" destOrd="0" parTransId="{DE6196E2-8CBF-4DF4-A0A8-8F9D0977A887}" sibTransId="{E0DE73CA-C9EF-4919-81CE-3A670AF3F89F}"/>
    <dgm:cxn modelId="{A1F377C2-2B90-4D1D-94A0-7C66640A9562}" type="presOf" srcId="{5A202A22-E6E6-4E5D-83FC-58CC0897F472}" destId="{130EB8AD-1F47-46B6-B4A4-D0DCBD2B1385}" srcOrd="1" destOrd="0" presId="urn:microsoft.com/office/officeart/2005/8/layout/bProcess3"/>
    <dgm:cxn modelId="{73DFBA16-A588-40B3-A221-A8E3871FC33E}" type="presOf" srcId="{DD3B78A8-E5AF-4E4D-8608-EE359372D1CC}" destId="{A4634A22-42BA-4B14-BE65-F41F6AC58D6D}" srcOrd="0" destOrd="0" presId="urn:microsoft.com/office/officeart/2005/8/layout/bProcess3"/>
    <dgm:cxn modelId="{785D48DE-2C36-4016-83CF-8A15DD2937B8}" srcId="{8022DE3E-FF2E-4D6C-8302-482EBE051804}" destId="{9492FF1C-F4D9-480E-AB45-62E2D50451C5}" srcOrd="3" destOrd="0" parTransId="{04343B61-08FC-44E7-80D5-B18B3A57B2A3}" sibTransId="{DD3B78A8-E5AF-4E4D-8608-EE359372D1CC}"/>
    <dgm:cxn modelId="{7E51621E-AF40-47B5-952E-C4C68987A5D7}" srcId="{8022DE3E-FF2E-4D6C-8302-482EBE051804}" destId="{3599DCF0-16CA-4D1A-8107-4BF1D437669D}" srcOrd="1" destOrd="0" parTransId="{7B384C50-1D4E-44CE-96C3-2E216C68EDB5}" sibTransId="{15DF1A4A-CEF1-4ECE-8AB7-0949184B2B6A}"/>
    <dgm:cxn modelId="{075E6121-4D2C-4CD8-A83C-76BE4E386189}" type="presOf" srcId="{109DA976-BC18-4365-933D-F7E03CC0C232}" destId="{764B8D1E-B47B-4551-BC1D-4B5132A88306}" srcOrd="0" destOrd="0" presId="urn:microsoft.com/office/officeart/2005/8/layout/bProcess3"/>
    <dgm:cxn modelId="{F6722487-293B-4677-BF83-F80F9DC3A973}" type="presOf" srcId="{5A202A22-E6E6-4E5D-83FC-58CC0897F472}" destId="{F01E0203-550F-401C-9C22-25AE97A0FDC0}" srcOrd="0" destOrd="0" presId="urn:microsoft.com/office/officeart/2005/8/layout/bProcess3"/>
    <dgm:cxn modelId="{2684729B-CCD9-4A80-B4B4-902FAF62FAE8}" type="presOf" srcId="{8619874B-07C8-4D4B-AEB7-89FDA9190A65}" destId="{040AAFAD-C924-4017-AD89-2F1135628172}" srcOrd="0" destOrd="0" presId="urn:microsoft.com/office/officeart/2005/8/layout/bProcess3"/>
    <dgm:cxn modelId="{77B9597F-C97A-4E40-A1FD-2BB6873AB35F}" type="presParOf" srcId="{A3651075-1C55-4EC6-9C9C-8C1D31D81D1C}" destId="{B822FAB4-F600-4478-93D7-5550CF253FE5}" srcOrd="0" destOrd="0" presId="urn:microsoft.com/office/officeart/2005/8/layout/bProcess3"/>
    <dgm:cxn modelId="{749FEE5E-3A34-49B9-BCC0-FEDA0ABC271C}" type="presParOf" srcId="{A3651075-1C55-4EC6-9C9C-8C1D31D81D1C}" destId="{AF3D007A-63F7-46DB-8FA1-A414A9928CD9}" srcOrd="1" destOrd="0" presId="urn:microsoft.com/office/officeart/2005/8/layout/bProcess3"/>
    <dgm:cxn modelId="{E5C54FA3-C8D3-47DF-936C-84E238D4401D}" type="presParOf" srcId="{AF3D007A-63F7-46DB-8FA1-A414A9928CD9}" destId="{5377F8BC-286F-4F4F-917A-5658B63C3EA8}" srcOrd="0" destOrd="0" presId="urn:microsoft.com/office/officeart/2005/8/layout/bProcess3"/>
    <dgm:cxn modelId="{88FA93A6-671F-4341-BD41-90EE87CE8C4F}" type="presParOf" srcId="{A3651075-1C55-4EC6-9C9C-8C1D31D81D1C}" destId="{ADB58925-C7D5-432E-82AC-0244FA9E1EB1}" srcOrd="2" destOrd="0" presId="urn:microsoft.com/office/officeart/2005/8/layout/bProcess3"/>
    <dgm:cxn modelId="{666BBA81-E698-4DE5-A18B-32DDEC86A525}" type="presParOf" srcId="{A3651075-1C55-4EC6-9C9C-8C1D31D81D1C}" destId="{BBA578CE-7D43-4ED0-A74B-5A589CB8D0BA}" srcOrd="3" destOrd="0" presId="urn:microsoft.com/office/officeart/2005/8/layout/bProcess3"/>
    <dgm:cxn modelId="{967EC47D-98AA-4AFA-9754-B3364A3E254A}" type="presParOf" srcId="{BBA578CE-7D43-4ED0-A74B-5A589CB8D0BA}" destId="{927A3352-DC6E-44AB-A5B4-897E1E1D87F8}" srcOrd="0" destOrd="0" presId="urn:microsoft.com/office/officeart/2005/8/layout/bProcess3"/>
    <dgm:cxn modelId="{EEE0D747-FED3-41C4-8762-C5FF422DC836}" type="presParOf" srcId="{A3651075-1C55-4EC6-9C9C-8C1D31D81D1C}" destId="{764B8D1E-B47B-4551-BC1D-4B5132A88306}" srcOrd="4" destOrd="0" presId="urn:microsoft.com/office/officeart/2005/8/layout/bProcess3"/>
    <dgm:cxn modelId="{B364879C-66CA-401D-9D66-E994B1D75137}" type="presParOf" srcId="{A3651075-1C55-4EC6-9C9C-8C1D31D81D1C}" destId="{B9DFCEF8-A90B-4FB1-A35A-3905DBA4D7AA}" srcOrd="5" destOrd="0" presId="urn:microsoft.com/office/officeart/2005/8/layout/bProcess3"/>
    <dgm:cxn modelId="{8145286A-4EDB-42A2-8F10-393294798D75}" type="presParOf" srcId="{B9DFCEF8-A90B-4FB1-A35A-3905DBA4D7AA}" destId="{C1A82110-434A-467C-8C77-23984F04574D}" srcOrd="0" destOrd="0" presId="urn:microsoft.com/office/officeart/2005/8/layout/bProcess3"/>
    <dgm:cxn modelId="{6337E4B6-8455-4FF2-A670-CD996FB1DECC}" type="presParOf" srcId="{A3651075-1C55-4EC6-9C9C-8C1D31D81D1C}" destId="{9E2C1AB6-32B6-4938-B882-6E50BA9756BD}" srcOrd="6" destOrd="0" presId="urn:microsoft.com/office/officeart/2005/8/layout/bProcess3"/>
    <dgm:cxn modelId="{3F6BBF71-142D-4E81-AB2A-ACCE6F7485A3}" type="presParOf" srcId="{A3651075-1C55-4EC6-9C9C-8C1D31D81D1C}" destId="{A4634A22-42BA-4B14-BE65-F41F6AC58D6D}" srcOrd="7" destOrd="0" presId="urn:microsoft.com/office/officeart/2005/8/layout/bProcess3"/>
    <dgm:cxn modelId="{74FE1718-9F42-42DB-AB0D-1285C283F4D4}" type="presParOf" srcId="{A4634A22-42BA-4B14-BE65-F41F6AC58D6D}" destId="{88797182-C376-4253-888A-E4703E7C5A97}" srcOrd="0" destOrd="0" presId="urn:microsoft.com/office/officeart/2005/8/layout/bProcess3"/>
    <dgm:cxn modelId="{CA88CB64-2832-4D7A-8983-B39940B2BA1D}" type="presParOf" srcId="{A3651075-1C55-4EC6-9C9C-8C1D31D81D1C}" destId="{56D20266-E247-4610-B0D7-6A12F2CE4022}" srcOrd="8" destOrd="0" presId="urn:microsoft.com/office/officeart/2005/8/layout/bProcess3"/>
    <dgm:cxn modelId="{653256F8-12F3-4B11-95A6-1E351CD926FE}" type="presParOf" srcId="{A3651075-1C55-4EC6-9C9C-8C1D31D81D1C}" destId="{7CA3F947-0D0B-452D-A892-8B4B07F4855D}" srcOrd="9" destOrd="0" presId="urn:microsoft.com/office/officeart/2005/8/layout/bProcess3"/>
    <dgm:cxn modelId="{04DBFC24-2C3E-4EA2-A138-5021A14787F6}" type="presParOf" srcId="{7CA3F947-0D0B-452D-A892-8B4B07F4855D}" destId="{AA25371E-1975-42AC-A13D-DAB1F35DDE8E}" srcOrd="0" destOrd="0" presId="urn:microsoft.com/office/officeart/2005/8/layout/bProcess3"/>
    <dgm:cxn modelId="{A06DE1E6-E5C5-402F-8E35-70E0A1E90609}" type="presParOf" srcId="{A3651075-1C55-4EC6-9C9C-8C1D31D81D1C}" destId="{10992B21-0EB6-4330-88AC-115558306C73}" srcOrd="10" destOrd="0" presId="urn:microsoft.com/office/officeart/2005/8/layout/bProcess3"/>
    <dgm:cxn modelId="{A2012F85-9A64-400D-8685-6FDCD6AD857F}" type="presParOf" srcId="{A3651075-1C55-4EC6-9C9C-8C1D31D81D1C}" destId="{608A3D0F-E752-4DFB-9588-DE492B0D2F14}" srcOrd="11" destOrd="0" presId="urn:microsoft.com/office/officeart/2005/8/layout/bProcess3"/>
    <dgm:cxn modelId="{19EFB000-96A1-45D2-878B-B297D842AFA1}" type="presParOf" srcId="{608A3D0F-E752-4DFB-9588-DE492B0D2F14}" destId="{228EFFEA-BE2D-44BD-AC6D-AA57F5B16944}" srcOrd="0" destOrd="0" presId="urn:microsoft.com/office/officeart/2005/8/layout/bProcess3"/>
    <dgm:cxn modelId="{07729C74-E954-4994-8671-4872F0022FFD}" type="presParOf" srcId="{A3651075-1C55-4EC6-9C9C-8C1D31D81D1C}" destId="{9EC0C193-9871-45B0-A12D-DC7D793D1498}" srcOrd="12" destOrd="0" presId="urn:microsoft.com/office/officeart/2005/8/layout/bProcess3"/>
    <dgm:cxn modelId="{4D135421-797F-4A64-ABE2-A083D8FA3EB5}" type="presParOf" srcId="{A3651075-1C55-4EC6-9C9C-8C1D31D81D1C}" destId="{F01E0203-550F-401C-9C22-25AE97A0FDC0}" srcOrd="13" destOrd="0" presId="urn:microsoft.com/office/officeart/2005/8/layout/bProcess3"/>
    <dgm:cxn modelId="{B617C64E-15F8-4FE7-9B60-A55145476774}" type="presParOf" srcId="{F01E0203-550F-401C-9C22-25AE97A0FDC0}" destId="{130EB8AD-1F47-46B6-B4A4-D0DCBD2B1385}" srcOrd="0" destOrd="0" presId="urn:microsoft.com/office/officeart/2005/8/layout/bProcess3"/>
    <dgm:cxn modelId="{FE98634B-AFC1-45A8-9885-04503D0C4EE6}" type="presParOf" srcId="{A3651075-1C55-4EC6-9C9C-8C1D31D81D1C}" destId="{E7B6149D-EE8A-4604-948B-18C95423E1B0}" srcOrd="14" destOrd="0" presId="urn:microsoft.com/office/officeart/2005/8/layout/bProcess3"/>
    <dgm:cxn modelId="{F8CCA6CE-9393-43F7-940A-C93FC1E5DF9A}" type="presParOf" srcId="{A3651075-1C55-4EC6-9C9C-8C1D31D81D1C}" destId="{0579AE9A-D4A2-44A4-9FF8-F7D54D9CE92A}" srcOrd="15" destOrd="0" presId="urn:microsoft.com/office/officeart/2005/8/layout/bProcess3"/>
    <dgm:cxn modelId="{2BF3B423-867D-43C4-A072-92EC0272475B}" type="presParOf" srcId="{0579AE9A-D4A2-44A4-9FF8-F7D54D9CE92A}" destId="{65C14473-7379-4B2D-A959-236123DB797E}" srcOrd="0" destOrd="0" presId="urn:microsoft.com/office/officeart/2005/8/layout/bProcess3"/>
    <dgm:cxn modelId="{2BBE555F-BDC5-4C09-ADFD-C5DB6DDBF7D5}" type="presParOf" srcId="{A3651075-1C55-4EC6-9C9C-8C1D31D81D1C}" destId="{040AAFAD-C924-4017-AD89-2F1135628172}" srcOrd="1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9D7FF8F-17E6-41D2-9100-624CA2C6110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s-US"/>
        </a:p>
      </dgm:t>
    </dgm:pt>
    <dgm:pt modelId="{E0469D41-5648-446D-B942-F9A57C112C56}">
      <dgm:prSet phldrT="[Texto]" phldr="1"/>
      <dgm:spPr>
        <a:blipFill rotWithShape="0">
          <a:blip xmlns:r="http://schemas.openxmlformats.org/officeDocument/2006/relationships" r:embed="rId1"/>
          <a:stretch>
            <a:fillRect/>
          </a:stretch>
        </a:blipFill>
      </dgm:spPr>
      <dgm:t>
        <a:bodyPr/>
        <a:lstStyle/>
        <a:p>
          <a:endParaRPr lang="es-US" dirty="0"/>
        </a:p>
      </dgm:t>
    </dgm:pt>
    <dgm:pt modelId="{4E50B101-9E4F-4F39-A68F-448C172C737F}" type="parTrans" cxnId="{6E9F252E-BA2B-4E11-A1E6-BF3CD9685E1C}">
      <dgm:prSet/>
      <dgm:spPr/>
      <dgm:t>
        <a:bodyPr/>
        <a:lstStyle/>
        <a:p>
          <a:endParaRPr lang="es-US"/>
        </a:p>
      </dgm:t>
    </dgm:pt>
    <dgm:pt modelId="{4A1ADA96-0103-4CB5-A14F-7484D94F8DDD}" type="sibTrans" cxnId="{6E9F252E-BA2B-4E11-A1E6-BF3CD9685E1C}">
      <dgm:prSet/>
      <dgm:spPr/>
      <dgm:t>
        <a:bodyPr/>
        <a:lstStyle/>
        <a:p>
          <a:endParaRPr lang="es-US"/>
        </a:p>
      </dgm:t>
    </dgm:pt>
    <dgm:pt modelId="{BFA5572E-604E-4EEA-86D5-381716537101}">
      <dgm:prSet phldrT="[Texto]" phldr="1"/>
      <dgm:spPr>
        <a:blipFill rotWithShape="0">
          <a:blip xmlns:r="http://schemas.openxmlformats.org/officeDocument/2006/relationships" r:embed="rId2"/>
          <a:stretch>
            <a:fillRect/>
          </a:stretch>
        </a:blipFill>
      </dgm:spPr>
      <dgm:t>
        <a:bodyPr/>
        <a:lstStyle/>
        <a:p>
          <a:endParaRPr lang="es-US" dirty="0"/>
        </a:p>
      </dgm:t>
    </dgm:pt>
    <dgm:pt modelId="{714F4E82-5799-473F-92B1-1524968DA479}" type="parTrans" cxnId="{53175793-C951-4A5F-B9D2-AC616A4B999E}">
      <dgm:prSet/>
      <dgm:spPr/>
      <dgm:t>
        <a:bodyPr/>
        <a:lstStyle/>
        <a:p>
          <a:endParaRPr lang="es-US"/>
        </a:p>
      </dgm:t>
    </dgm:pt>
    <dgm:pt modelId="{7B172869-B749-4BF7-B85F-063BEB0E283E}" type="sibTrans" cxnId="{53175793-C951-4A5F-B9D2-AC616A4B999E}">
      <dgm:prSet/>
      <dgm:spPr/>
      <dgm:t>
        <a:bodyPr/>
        <a:lstStyle/>
        <a:p>
          <a:endParaRPr lang="es-US"/>
        </a:p>
      </dgm:t>
    </dgm:pt>
    <dgm:pt modelId="{4F0B67A3-0D30-4684-8F8E-82822AC2FE93}">
      <dgm:prSet phldrT="[Texto]" phldr="1"/>
      <dgm:spPr>
        <a:blipFill rotWithShape="0">
          <a:blip xmlns:r="http://schemas.openxmlformats.org/officeDocument/2006/relationships" r:embed="rId3"/>
          <a:stretch>
            <a:fillRect/>
          </a:stretch>
        </a:blipFill>
      </dgm:spPr>
      <dgm:t>
        <a:bodyPr/>
        <a:lstStyle/>
        <a:p>
          <a:endParaRPr lang="es-US" dirty="0"/>
        </a:p>
      </dgm:t>
    </dgm:pt>
    <dgm:pt modelId="{B7327847-759F-4B63-BE44-7878C61034C2}" type="parTrans" cxnId="{5BC597BB-3704-46F0-8260-A42F8797F8C4}">
      <dgm:prSet/>
      <dgm:spPr/>
      <dgm:t>
        <a:bodyPr/>
        <a:lstStyle/>
        <a:p>
          <a:endParaRPr lang="es-US"/>
        </a:p>
      </dgm:t>
    </dgm:pt>
    <dgm:pt modelId="{9EEB474F-6681-43BE-AE45-6B0299B0A981}" type="sibTrans" cxnId="{5BC597BB-3704-46F0-8260-A42F8797F8C4}">
      <dgm:prSet/>
      <dgm:spPr/>
      <dgm:t>
        <a:bodyPr/>
        <a:lstStyle/>
        <a:p>
          <a:endParaRPr lang="es-US"/>
        </a:p>
      </dgm:t>
    </dgm:pt>
    <dgm:pt modelId="{A11488BB-1C46-49A3-944B-E625774BFCCF}">
      <dgm:prSet phldrT="[Texto]" phldr="1"/>
      <dgm:spPr>
        <a:blipFill rotWithShape="0">
          <a:blip xmlns:r="http://schemas.openxmlformats.org/officeDocument/2006/relationships" r:embed="rId4"/>
          <a:stretch>
            <a:fillRect/>
          </a:stretch>
        </a:blipFill>
      </dgm:spPr>
      <dgm:t>
        <a:bodyPr/>
        <a:lstStyle/>
        <a:p>
          <a:endParaRPr lang="es-US" dirty="0"/>
        </a:p>
      </dgm:t>
    </dgm:pt>
    <dgm:pt modelId="{19B75ECC-878F-46D3-B879-5FB47A7AE1A6}" type="parTrans" cxnId="{00247861-7E06-465D-9AE1-4F9991798C92}">
      <dgm:prSet/>
      <dgm:spPr/>
      <dgm:t>
        <a:bodyPr/>
        <a:lstStyle/>
        <a:p>
          <a:endParaRPr lang="es-US"/>
        </a:p>
      </dgm:t>
    </dgm:pt>
    <dgm:pt modelId="{409F1BAC-8606-4F28-818A-E2E53AA25993}" type="sibTrans" cxnId="{00247861-7E06-465D-9AE1-4F9991798C92}">
      <dgm:prSet/>
      <dgm:spPr/>
      <dgm:t>
        <a:bodyPr/>
        <a:lstStyle/>
        <a:p>
          <a:endParaRPr lang="es-US"/>
        </a:p>
      </dgm:t>
    </dgm:pt>
    <dgm:pt modelId="{70D8765A-5515-418A-A796-17C64E9D8202}" type="pres">
      <dgm:prSet presAssocID="{A9D7FF8F-17E6-41D2-9100-624CA2C6110A}" presName="diagram" presStyleCnt="0">
        <dgm:presLayoutVars>
          <dgm:dir/>
          <dgm:resizeHandles val="exact"/>
        </dgm:presLayoutVars>
      </dgm:prSet>
      <dgm:spPr/>
    </dgm:pt>
    <dgm:pt modelId="{268B848C-D70E-4F0F-9FE9-9C439257958A}" type="pres">
      <dgm:prSet presAssocID="{E0469D41-5648-446D-B942-F9A57C112C56}" presName="node" presStyleLbl="node1" presStyleIdx="0" presStyleCnt="4" custScaleX="185673" custScaleY="197021">
        <dgm:presLayoutVars>
          <dgm:bulletEnabled val="1"/>
        </dgm:presLayoutVars>
      </dgm:prSet>
      <dgm:spPr/>
    </dgm:pt>
    <dgm:pt modelId="{4BFAEED6-0FBA-4AB7-BAE5-1EC5F82CE79F}" type="pres">
      <dgm:prSet presAssocID="{4A1ADA96-0103-4CB5-A14F-7484D94F8DDD}" presName="sibTrans" presStyleLbl="sibTrans2D1" presStyleIdx="0" presStyleCnt="3"/>
      <dgm:spPr/>
    </dgm:pt>
    <dgm:pt modelId="{BAC0C6EE-6B43-4B58-BF2D-A7457205DB18}" type="pres">
      <dgm:prSet presAssocID="{4A1ADA96-0103-4CB5-A14F-7484D94F8DDD}" presName="connectorText" presStyleLbl="sibTrans2D1" presStyleIdx="0" presStyleCnt="3"/>
      <dgm:spPr/>
    </dgm:pt>
    <dgm:pt modelId="{F981CF1D-8B3A-4394-BA35-2909E3351693}" type="pres">
      <dgm:prSet presAssocID="{BFA5572E-604E-4EEA-86D5-381716537101}" presName="node" presStyleLbl="node1" presStyleIdx="1" presStyleCnt="4" custScaleX="165646" custScaleY="182598">
        <dgm:presLayoutVars>
          <dgm:bulletEnabled val="1"/>
        </dgm:presLayoutVars>
      </dgm:prSet>
      <dgm:spPr/>
    </dgm:pt>
    <dgm:pt modelId="{77B90063-C645-4E33-ACBA-F56F7DC96BCB}" type="pres">
      <dgm:prSet presAssocID="{7B172869-B749-4BF7-B85F-063BEB0E283E}" presName="sibTrans" presStyleLbl="sibTrans2D1" presStyleIdx="1" presStyleCnt="3"/>
      <dgm:spPr/>
    </dgm:pt>
    <dgm:pt modelId="{DB211C45-DBFE-4CF1-9EE0-230100ED91D8}" type="pres">
      <dgm:prSet presAssocID="{7B172869-B749-4BF7-B85F-063BEB0E283E}" presName="connectorText" presStyleLbl="sibTrans2D1" presStyleIdx="1" presStyleCnt="3"/>
      <dgm:spPr/>
    </dgm:pt>
    <dgm:pt modelId="{1F06DFAC-2563-467E-81F1-B5F7D44DD9F3}" type="pres">
      <dgm:prSet presAssocID="{4F0B67A3-0D30-4684-8F8E-82822AC2FE93}" presName="node" presStyleLbl="node1" presStyleIdx="2" presStyleCnt="4" custScaleX="156756" custScaleY="173375">
        <dgm:presLayoutVars>
          <dgm:bulletEnabled val="1"/>
        </dgm:presLayoutVars>
      </dgm:prSet>
      <dgm:spPr/>
    </dgm:pt>
    <dgm:pt modelId="{A1C35FFD-1261-4262-84C5-77D36AC49021}" type="pres">
      <dgm:prSet presAssocID="{9EEB474F-6681-43BE-AE45-6B0299B0A981}" presName="sibTrans" presStyleLbl="sibTrans2D1" presStyleIdx="2" presStyleCnt="3"/>
      <dgm:spPr/>
    </dgm:pt>
    <dgm:pt modelId="{50498E27-03FA-4EB4-A145-92DF51FB4831}" type="pres">
      <dgm:prSet presAssocID="{9EEB474F-6681-43BE-AE45-6B0299B0A981}" presName="connectorText" presStyleLbl="sibTrans2D1" presStyleIdx="2" presStyleCnt="3"/>
      <dgm:spPr/>
    </dgm:pt>
    <dgm:pt modelId="{E14A97EC-7CE4-4E34-A584-74298F48357C}" type="pres">
      <dgm:prSet presAssocID="{A11488BB-1C46-49A3-944B-E625774BFCCF}" presName="node" presStyleLbl="node1" presStyleIdx="3" presStyleCnt="4" custScaleX="189107" custScaleY="156374">
        <dgm:presLayoutVars>
          <dgm:bulletEnabled val="1"/>
        </dgm:presLayoutVars>
      </dgm:prSet>
      <dgm:spPr/>
    </dgm:pt>
  </dgm:ptLst>
  <dgm:cxnLst>
    <dgm:cxn modelId="{2E93F735-C144-4B8B-962B-382C8E4FBE71}" type="presOf" srcId="{4F0B67A3-0D30-4684-8F8E-82822AC2FE93}" destId="{1F06DFAC-2563-467E-81F1-B5F7D44DD9F3}" srcOrd="0" destOrd="0" presId="urn:microsoft.com/office/officeart/2005/8/layout/process5"/>
    <dgm:cxn modelId="{B1148558-39BB-44FF-AA86-1403C7697231}" type="presOf" srcId="{4A1ADA96-0103-4CB5-A14F-7484D94F8DDD}" destId="{4BFAEED6-0FBA-4AB7-BAE5-1EC5F82CE79F}" srcOrd="0" destOrd="0" presId="urn:microsoft.com/office/officeart/2005/8/layout/process5"/>
    <dgm:cxn modelId="{7C7103F1-3CB2-472D-A630-BEF2CAF57B40}" type="presOf" srcId="{7B172869-B749-4BF7-B85F-063BEB0E283E}" destId="{77B90063-C645-4E33-ACBA-F56F7DC96BCB}" srcOrd="0" destOrd="0" presId="urn:microsoft.com/office/officeart/2005/8/layout/process5"/>
    <dgm:cxn modelId="{21263FC9-F8CA-4F05-9AA7-CB54AB1C73B7}" type="presOf" srcId="{9EEB474F-6681-43BE-AE45-6B0299B0A981}" destId="{A1C35FFD-1261-4262-84C5-77D36AC49021}" srcOrd="0" destOrd="0" presId="urn:microsoft.com/office/officeart/2005/8/layout/process5"/>
    <dgm:cxn modelId="{5BC597BB-3704-46F0-8260-A42F8797F8C4}" srcId="{A9D7FF8F-17E6-41D2-9100-624CA2C6110A}" destId="{4F0B67A3-0D30-4684-8F8E-82822AC2FE93}" srcOrd="2" destOrd="0" parTransId="{B7327847-759F-4B63-BE44-7878C61034C2}" sibTransId="{9EEB474F-6681-43BE-AE45-6B0299B0A981}"/>
    <dgm:cxn modelId="{832E0101-C486-4634-8164-374801568921}" type="presOf" srcId="{A9D7FF8F-17E6-41D2-9100-624CA2C6110A}" destId="{70D8765A-5515-418A-A796-17C64E9D8202}" srcOrd="0" destOrd="0" presId="urn:microsoft.com/office/officeart/2005/8/layout/process5"/>
    <dgm:cxn modelId="{8A574C4E-F2AA-497D-98ED-D7BA1B85E0CA}" type="presOf" srcId="{E0469D41-5648-446D-B942-F9A57C112C56}" destId="{268B848C-D70E-4F0F-9FE9-9C439257958A}" srcOrd="0" destOrd="0" presId="urn:microsoft.com/office/officeart/2005/8/layout/process5"/>
    <dgm:cxn modelId="{A33F431B-E867-427C-979A-A5B489457CCE}" type="presOf" srcId="{A11488BB-1C46-49A3-944B-E625774BFCCF}" destId="{E14A97EC-7CE4-4E34-A584-74298F48357C}" srcOrd="0" destOrd="0" presId="urn:microsoft.com/office/officeart/2005/8/layout/process5"/>
    <dgm:cxn modelId="{20587DE7-18C8-45A3-B858-FC5F8201A6EC}" type="presOf" srcId="{7B172869-B749-4BF7-B85F-063BEB0E283E}" destId="{DB211C45-DBFE-4CF1-9EE0-230100ED91D8}" srcOrd="1" destOrd="0" presId="urn:microsoft.com/office/officeart/2005/8/layout/process5"/>
    <dgm:cxn modelId="{00247861-7E06-465D-9AE1-4F9991798C92}" srcId="{A9D7FF8F-17E6-41D2-9100-624CA2C6110A}" destId="{A11488BB-1C46-49A3-944B-E625774BFCCF}" srcOrd="3" destOrd="0" parTransId="{19B75ECC-878F-46D3-B879-5FB47A7AE1A6}" sibTransId="{409F1BAC-8606-4F28-818A-E2E53AA25993}"/>
    <dgm:cxn modelId="{53175793-C951-4A5F-B9D2-AC616A4B999E}" srcId="{A9D7FF8F-17E6-41D2-9100-624CA2C6110A}" destId="{BFA5572E-604E-4EEA-86D5-381716537101}" srcOrd="1" destOrd="0" parTransId="{714F4E82-5799-473F-92B1-1524968DA479}" sibTransId="{7B172869-B749-4BF7-B85F-063BEB0E283E}"/>
    <dgm:cxn modelId="{6E9F252E-BA2B-4E11-A1E6-BF3CD9685E1C}" srcId="{A9D7FF8F-17E6-41D2-9100-624CA2C6110A}" destId="{E0469D41-5648-446D-B942-F9A57C112C56}" srcOrd="0" destOrd="0" parTransId="{4E50B101-9E4F-4F39-A68F-448C172C737F}" sibTransId="{4A1ADA96-0103-4CB5-A14F-7484D94F8DDD}"/>
    <dgm:cxn modelId="{92DDE777-CE12-4DC2-AC8B-6CF533D24532}" type="presOf" srcId="{BFA5572E-604E-4EEA-86D5-381716537101}" destId="{F981CF1D-8B3A-4394-BA35-2909E3351693}" srcOrd="0" destOrd="0" presId="urn:microsoft.com/office/officeart/2005/8/layout/process5"/>
    <dgm:cxn modelId="{895236A5-D0BB-4DB4-ACC0-1A9EEFF00FD1}" type="presOf" srcId="{9EEB474F-6681-43BE-AE45-6B0299B0A981}" destId="{50498E27-03FA-4EB4-A145-92DF51FB4831}" srcOrd="1" destOrd="0" presId="urn:microsoft.com/office/officeart/2005/8/layout/process5"/>
    <dgm:cxn modelId="{937ED196-22D4-43D9-B719-715620DF4C84}" type="presOf" srcId="{4A1ADA96-0103-4CB5-A14F-7484D94F8DDD}" destId="{BAC0C6EE-6B43-4B58-BF2D-A7457205DB18}" srcOrd="1" destOrd="0" presId="urn:microsoft.com/office/officeart/2005/8/layout/process5"/>
    <dgm:cxn modelId="{9A48D72E-ABAB-4984-8BE2-100CC6CDB40D}" type="presParOf" srcId="{70D8765A-5515-418A-A796-17C64E9D8202}" destId="{268B848C-D70E-4F0F-9FE9-9C439257958A}" srcOrd="0" destOrd="0" presId="urn:microsoft.com/office/officeart/2005/8/layout/process5"/>
    <dgm:cxn modelId="{18570E55-292D-47CA-848E-8568289E3F66}" type="presParOf" srcId="{70D8765A-5515-418A-A796-17C64E9D8202}" destId="{4BFAEED6-0FBA-4AB7-BAE5-1EC5F82CE79F}" srcOrd="1" destOrd="0" presId="urn:microsoft.com/office/officeart/2005/8/layout/process5"/>
    <dgm:cxn modelId="{0BD33BFA-7C4F-4ED5-B86B-DDAEEFB9C6B1}" type="presParOf" srcId="{4BFAEED6-0FBA-4AB7-BAE5-1EC5F82CE79F}" destId="{BAC0C6EE-6B43-4B58-BF2D-A7457205DB18}" srcOrd="0" destOrd="0" presId="urn:microsoft.com/office/officeart/2005/8/layout/process5"/>
    <dgm:cxn modelId="{8232DF8C-AD49-4F5E-A81A-370A620E4DCF}" type="presParOf" srcId="{70D8765A-5515-418A-A796-17C64E9D8202}" destId="{F981CF1D-8B3A-4394-BA35-2909E3351693}" srcOrd="2" destOrd="0" presId="urn:microsoft.com/office/officeart/2005/8/layout/process5"/>
    <dgm:cxn modelId="{1EC6D6BA-183F-48B4-BDCD-1DD420ABDF0A}" type="presParOf" srcId="{70D8765A-5515-418A-A796-17C64E9D8202}" destId="{77B90063-C645-4E33-ACBA-F56F7DC96BCB}" srcOrd="3" destOrd="0" presId="urn:microsoft.com/office/officeart/2005/8/layout/process5"/>
    <dgm:cxn modelId="{791962B1-2A4C-4E17-8DC9-DA6F4A991D51}" type="presParOf" srcId="{77B90063-C645-4E33-ACBA-F56F7DC96BCB}" destId="{DB211C45-DBFE-4CF1-9EE0-230100ED91D8}" srcOrd="0" destOrd="0" presId="urn:microsoft.com/office/officeart/2005/8/layout/process5"/>
    <dgm:cxn modelId="{E3B50121-CD97-41BC-B664-DA241AE4FEB0}" type="presParOf" srcId="{70D8765A-5515-418A-A796-17C64E9D8202}" destId="{1F06DFAC-2563-467E-81F1-B5F7D44DD9F3}" srcOrd="4" destOrd="0" presId="urn:microsoft.com/office/officeart/2005/8/layout/process5"/>
    <dgm:cxn modelId="{C2258AC6-CE03-42E7-9742-F8927DA4E590}" type="presParOf" srcId="{70D8765A-5515-418A-A796-17C64E9D8202}" destId="{A1C35FFD-1261-4262-84C5-77D36AC49021}" srcOrd="5" destOrd="0" presId="urn:microsoft.com/office/officeart/2005/8/layout/process5"/>
    <dgm:cxn modelId="{E092F770-7317-44B8-86AE-93D7BC5BC97E}" type="presParOf" srcId="{A1C35FFD-1261-4262-84C5-77D36AC49021}" destId="{50498E27-03FA-4EB4-A145-92DF51FB4831}" srcOrd="0" destOrd="0" presId="urn:microsoft.com/office/officeart/2005/8/layout/process5"/>
    <dgm:cxn modelId="{2D01AD30-373A-4F6F-ABCE-C2334C60752A}" type="presParOf" srcId="{70D8765A-5515-418A-A796-17C64E9D8202}" destId="{E14A97EC-7CE4-4E34-A584-74298F48357C}"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567778E-A752-432A-8AFD-A4C7ECC2B117}" type="doc">
      <dgm:prSet loTypeId="urn:microsoft.com/office/officeart/2005/8/layout/hProcess9" loCatId="process" qsTypeId="urn:microsoft.com/office/officeart/2005/8/quickstyle/simple1" qsCatId="simple" csTypeId="urn:microsoft.com/office/officeart/2005/8/colors/accent1_2" csCatId="accent1" phldr="1"/>
      <dgm:spPr/>
    </dgm:pt>
    <dgm:pt modelId="{B0B51EBC-5176-4564-B60A-31072B187E4E}">
      <dgm:prSet phldrT="[Texto]" phldr="1"/>
      <dgm:spPr>
        <a:blipFill rotWithShape="0">
          <a:blip xmlns:r="http://schemas.openxmlformats.org/officeDocument/2006/relationships" r:embed="rId1"/>
          <a:stretch>
            <a:fillRect/>
          </a:stretch>
        </a:blipFill>
      </dgm:spPr>
      <dgm:t>
        <a:bodyPr/>
        <a:lstStyle/>
        <a:p>
          <a:endParaRPr lang="es-US" dirty="0"/>
        </a:p>
      </dgm:t>
    </dgm:pt>
    <dgm:pt modelId="{A494ACF4-5E9E-4005-834F-C2119C9C8025}" type="parTrans" cxnId="{1C2CDFD8-3D10-4C7D-A326-21780FF73A1E}">
      <dgm:prSet/>
      <dgm:spPr/>
      <dgm:t>
        <a:bodyPr/>
        <a:lstStyle/>
        <a:p>
          <a:endParaRPr lang="es-US"/>
        </a:p>
      </dgm:t>
    </dgm:pt>
    <dgm:pt modelId="{A6A18E51-C250-412D-B3B1-10849C4D4BE8}" type="sibTrans" cxnId="{1C2CDFD8-3D10-4C7D-A326-21780FF73A1E}">
      <dgm:prSet/>
      <dgm:spPr/>
      <dgm:t>
        <a:bodyPr/>
        <a:lstStyle/>
        <a:p>
          <a:endParaRPr lang="es-US"/>
        </a:p>
      </dgm:t>
    </dgm:pt>
    <dgm:pt modelId="{385BB499-006A-4F1D-864B-8E0EAF43D388}">
      <dgm:prSet phldrT="[Texto]" phldr="1"/>
      <dgm:spPr>
        <a:blipFill rotWithShape="0">
          <a:blip xmlns:r="http://schemas.openxmlformats.org/officeDocument/2006/relationships" r:embed="rId2"/>
          <a:stretch>
            <a:fillRect/>
          </a:stretch>
        </a:blipFill>
      </dgm:spPr>
      <dgm:t>
        <a:bodyPr/>
        <a:lstStyle/>
        <a:p>
          <a:endParaRPr lang="es-US" dirty="0"/>
        </a:p>
      </dgm:t>
    </dgm:pt>
    <dgm:pt modelId="{7EC77CA1-CF4D-4BAC-AD88-406315C14E8E}" type="parTrans" cxnId="{9D39F92D-C60D-4737-A735-AC63A34EAE9A}">
      <dgm:prSet/>
      <dgm:spPr/>
      <dgm:t>
        <a:bodyPr/>
        <a:lstStyle/>
        <a:p>
          <a:endParaRPr lang="es-US"/>
        </a:p>
      </dgm:t>
    </dgm:pt>
    <dgm:pt modelId="{84916126-85FD-4416-8443-F72B66BDA674}" type="sibTrans" cxnId="{9D39F92D-C60D-4737-A735-AC63A34EAE9A}">
      <dgm:prSet/>
      <dgm:spPr/>
      <dgm:t>
        <a:bodyPr/>
        <a:lstStyle/>
        <a:p>
          <a:endParaRPr lang="es-US"/>
        </a:p>
      </dgm:t>
    </dgm:pt>
    <dgm:pt modelId="{1DF4EDBA-684C-4F93-8231-CE0E28AC77F6}">
      <dgm:prSet phldrT="[Texto]" phldr="1"/>
      <dgm:spPr>
        <a:blipFill rotWithShape="0">
          <a:blip xmlns:r="http://schemas.openxmlformats.org/officeDocument/2006/relationships" r:embed="rId3"/>
          <a:stretch>
            <a:fillRect/>
          </a:stretch>
        </a:blipFill>
      </dgm:spPr>
      <dgm:t>
        <a:bodyPr/>
        <a:lstStyle/>
        <a:p>
          <a:endParaRPr lang="es-US" dirty="0"/>
        </a:p>
      </dgm:t>
    </dgm:pt>
    <dgm:pt modelId="{F9BD5D17-766E-4341-8C25-4DEA26449DBF}" type="parTrans" cxnId="{A6616102-A397-4A40-8FE4-DB0BAE211786}">
      <dgm:prSet/>
      <dgm:spPr/>
      <dgm:t>
        <a:bodyPr/>
        <a:lstStyle/>
        <a:p>
          <a:endParaRPr lang="es-US"/>
        </a:p>
      </dgm:t>
    </dgm:pt>
    <dgm:pt modelId="{55CFA9EB-BD46-46D9-B992-C500C474A795}" type="sibTrans" cxnId="{A6616102-A397-4A40-8FE4-DB0BAE211786}">
      <dgm:prSet/>
      <dgm:spPr/>
      <dgm:t>
        <a:bodyPr/>
        <a:lstStyle/>
        <a:p>
          <a:endParaRPr lang="es-US"/>
        </a:p>
      </dgm:t>
    </dgm:pt>
    <dgm:pt modelId="{E82ADFC4-5D4F-4226-A77D-E2C45EA62255}" type="pres">
      <dgm:prSet presAssocID="{8567778E-A752-432A-8AFD-A4C7ECC2B117}" presName="CompostProcess" presStyleCnt="0">
        <dgm:presLayoutVars>
          <dgm:dir/>
          <dgm:resizeHandles val="exact"/>
        </dgm:presLayoutVars>
      </dgm:prSet>
      <dgm:spPr/>
    </dgm:pt>
    <dgm:pt modelId="{30E26115-6AAD-45F6-AC33-BB1E56F8B5CF}" type="pres">
      <dgm:prSet presAssocID="{8567778E-A752-432A-8AFD-A4C7ECC2B117}" presName="arrow" presStyleLbl="bgShp" presStyleIdx="0" presStyleCnt="1"/>
      <dgm:spPr/>
    </dgm:pt>
    <dgm:pt modelId="{7E632780-3E0A-4E65-AEAA-492D2FBECA88}" type="pres">
      <dgm:prSet presAssocID="{8567778E-A752-432A-8AFD-A4C7ECC2B117}" presName="linearProcess" presStyleCnt="0"/>
      <dgm:spPr/>
    </dgm:pt>
    <dgm:pt modelId="{60072640-5F82-423E-AA56-44A217781455}" type="pres">
      <dgm:prSet presAssocID="{B0B51EBC-5176-4564-B60A-31072B187E4E}" presName="textNode" presStyleLbl="node1" presStyleIdx="0" presStyleCnt="3" custScaleX="144489" custScaleY="148196">
        <dgm:presLayoutVars>
          <dgm:bulletEnabled val="1"/>
        </dgm:presLayoutVars>
      </dgm:prSet>
      <dgm:spPr/>
    </dgm:pt>
    <dgm:pt modelId="{05CFCAD5-3F2F-4049-B534-2EE55DC944BB}" type="pres">
      <dgm:prSet presAssocID="{A6A18E51-C250-412D-B3B1-10849C4D4BE8}" presName="sibTrans" presStyleCnt="0"/>
      <dgm:spPr/>
    </dgm:pt>
    <dgm:pt modelId="{27D86C67-77B9-4968-95C8-D9A76A50C567}" type="pres">
      <dgm:prSet presAssocID="{385BB499-006A-4F1D-864B-8E0EAF43D388}" presName="textNode" presStyleLbl="node1" presStyleIdx="1" presStyleCnt="3" custScaleX="154137" custScaleY="148196" custLinFactNeighborX="-27890">
        <dgm:presLayoutVars>
          <dgm:bulletEnabled val="1"/>
        </dgm:presLayoutVars>
      </dgm:prSet>
      <dgm:spPr/>
    </dgm:pt>
    <dgm:pt modelId="{4B49ACD0-6A2A-41C2-B8C7-C91F57159897}" type="pres">
      <dgm:prSet presAssocID="{84916126-85FD-4416-8443-F72B66BDA674}" presName="sibTrans" presStyleCnt="0"/>
      <dgm:spPr/>
    </dgm:pt>
    <dgm:pt modelId="{F223F8E8-62A1-4BAA-B030-ADA506FD14DF}" type="pres">
      <dgm:prSet presAssocID="{1DF4EDBA-684C-4F93-8231-CE0E28AC77F6}" presName="textNode" presStyleLbl="node1" presStyleIdx="2" presStyleCnt="3" custScaleX="133376" custScaleY="136926" custLinFactNeighborX="-34573" custLinFactNeighborY="-5635">
        <dgm:presLayoutVars>
          <dgm:bulletEnabled val="1"/>
        </dgm:presLayoutVars>
      </dgm:prSet>
      <dgm:spPr/>
    </dgm:pt>
  </dgm:ptLst>
  <dgm:cxnLst>
    <dgm:cxn modelId="{9D39F92D-C60D-4737-A735-AC63A34EAE9A}" srcId="{8567778E-A752-432A-8AFD-A4C7ECC2B117}" destId="{385BB499-006A-4F1D-864B-8E0EAF43D388}" srcOrd="1" destOrd="0" parTransId="{7EC77CA1-CF4D-4BAC-AD88-406315C14E8E}" sibTransId="{84916126-85FD-4416-8443-F72B66BDA674}"/>
    <dgm:cxn modelId="{1C2CDFD8-3D10-4C7D-A326-21780FF73A1E}" srcId="{8567778E-A752-432A-8AFD-A4C7ECC2B117}" destId="{B0B51EBC-5176-4564-B60A-31072B187E4E}" srcOrd="0" destOrd="0" parTransId="{A494ACF4-5E9E-4005-834F-C2119C9C8025}" sibTransId="{A6A18E51-C250-412D-B3B1-10849C4D4BE8}"/>
    <dgm:cxn modelId="{4708D31A-D89E-447C-86CF-C3A015099DB2}" type="presOf" srcId="{8567778E-A752-432A-8AFD-A4C7ECC2B117}" destId="{E82ADFC4-5D4F-4226-A77D-E2C45EA62255}" srcOrd="0" destOrd="0" presId="urn:microsoft.com/office/officeart/2005/8/layout/hProcess9"/>
    <dgm:cxn modelId="{A6616102-A397-4A40-8FE4-DB0BAE211786}" srcId="{8567778E-A752-432A-8AFD-A4C7ECC2B117}" destId="{1DF4EDBA-684C-4F93-8231-CE0E28AC77F6}" srcOrd="2" destOrd="0" parTransId="{F9BD5D17-766E-4341-8C25-4DEA26449DBF}" sibTransId="{55CFA9EB-BD46-46D9-B992-C500C474A795}"/>
    <dgm:cxn modelId="{8C8D1E6C-FD6F-4312-A8EB-D189E19760C9}" type="presOf" srcId="{1DF4EDBA-684C-4F93-8231-CE0E28AC77F6}" destId="{F223F8E8-62A1-4BAA-B030-ADA506FD14DF}" srcOrd="0" destOrd="0" presId="urn:microsoft.com/office/officeart/2005/8/layout/hProcess9"/>
    <dgm:cxn modelId="{464F36E4-5257-4029-BE20-D1B9DD3712B7}" type="presOf" srcId="{385BB499-006A-4F1D-864B-8E0EAF43D388}" destId="{27D86C67-77B9-4968-95C8-D9A76A50C567}" srcOrd="0" destOrd="0" presId="urn:microsoft.com/office/officeart/2005/8/layout/hProcess9"/>
    <dgm:cxn modelId="{A617787D-7525-4BC5-B84B-3BFEFF8B63F7}" type="presOf" srcId="{B0B51EBC-5176-4564-B60A-31072B187E4E}" destId="{60072640-5F82-423E-AA56-44A217781455}" srcOrd="0" destOrd="0" presId="urn:microsoft.com/office/officeart/2005/8/layout/hProcess9"/>
    <dgm:cxn modelId="{DBE1DBFF-BF23-45FF-9AF2-CA3AFEF16AD1}" type="presParOf" srcId="{E82ADFC4-5D4F-4226-A77D-E2C45EA62255}" destId="{30E26115-6AAD-45F6-AC33-BB1E56F8B5CF}" srcOrd="0" destOrd="0" presId="urn:microsoft.com/office/officeart/2005/8/layout/hProcess9"/>
    <dgm:cxn modelId="{346BE76F-6F24-4E46-8BBE-CF19B33E5772}" type="presParOf" srcId="{E82ADFC4-5D4F-4226-A77D-E2C45EA62255}" destId="{7E632780-3E0A-4E65-AEAA-492D2FBECA88}" srcOrd="1" destOrd="0" presId="urn:microsoft.com/office/officeart/2005/8/layout/hProcess9"/>
    <dgm:cxn modelId="{75724423-BFAC-475D-A736-706AFB02AD76}" type="presParOf" srcId="{7E632780-3E0A-4E65-AEAA-492D2FBECA88}" destId="{60072640-5F82-423E-AA56-44A217781455}" srcOrd="0" destOrd="0" presId="urn:microsoft.com/office/officeart/2005/8/layout/hProcess9"/>
    <dgm:cxn modelId="{E1677680-0D2B-433D-82D1-E87DEBF536A3}" type="presParOf" srcId="{7E632780-3E0A-4E65-AEAA-492D2FBECA88}" destId="{05CFCAD5-3F2F-4049-B534-2EE55DC944BB}" srcOrd="1" destOrd="0" presId="urn:microsoft.com/office/officeart/2005/8/layout/hProcess9"/>
    <dgm:cxn modelId="{711DF210-5245-4C6A-8B4A-D33B9ACC1288}" type="presParOf" srcId="{7E632780-3E0A-4E65-AEAA-492D2FBECA88}" destId="{27D86C67-77B9-4968-95C8-D9A76A50C567}" srcOrd="2" destOrd="0" presId="urn:microsoft.com/office/officeart/2005/8/layout/hProcess9"/>
    <dgm:cxn modelId="{1E23C800-5E4D-49B3-A7DE-04A905ED79E4}" type="presParOf" srcId="{7E632780-3E0A-4E65-AEAA-492D2FBECA88}" destId="{4B49ACD0-6A2A-41C2-B8C7-C91F57159897}" srcOrd="3" destOrd="0" presId="urn:microsoft.com/office/officeart/2005/8/layout/hProcess9"/>
    <dgm:cxn modelId="{59417347-BEA6-4B9E-8D27-7A82EC680FF3}" type="presParOf" srcId="{7E632780-3E0A-4E65-AEAA-492D2FBECA88}" destId="{F223F8E8-62A1-4BAA-B030-ADA506FD14DF}" srcOrd="4"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A7206-509B-4A7B-B27F-E96B1F7569ED}">
      <dsp:nvSpPr>
        <dsp:cNvPr id="0" name=""/>
        <dsp:cNvSpPr/>
      </dsp:nvSpPr>
      <dsp:spPr>
        <a:xfrm>
          <a:off x="0" y="90431"/>
          <a:ext cx="8064896" cy="575639"/>
        </a:xfrm>
        <a:prstGeom prst="roundRec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US" sz="2400" b="1" kern="1200" dirty="0" smtClean="0"/>
            <a:t>Banda “X”</a:t>
          </a:r>
          <a:endParaRPr lang="es-US" sz="2400" kern="1200" dirty="0"/>
        </a:p>
      </dsp:txBody>
      <dsp:txXfrm>
        <a:off x="28100" y="118531"/>
        <a:ext cx="8008696" cy="519439"/>
      </dsp:txXfrm>
    </dsp:sp>
    <dsp:sp modelId="{D4B10FE4-C65F-4005-8C70-592BF706F8B2}">
      <dsp:nvSpPr>
        <dsp:cNvPr id="0" name=""/>
        <dsp:cNvSpPr/>
      </dsp:nvSpPr>
      <dsp:spPr>
        <a:xfrm>
          <a:off x="0" y="666071"/>
          <a:ext cx="8064896" cy="86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0" tIns="30480" rIns="170688" bIns="30480" numCol="1" spcCol="1270" anchor="t" anchorCtr="0">
          <a:noAutofit/>
        </a:bodyPr>
        <a:lstStyle/>
        <a:p>
          <a:pPr marL="171450" lvl="1" indent="-171450" algn="just" defTabSz="844550">
            <a:lnSpc>
              <a:spcPct val="90000"/>
            </a:lnSpc>
            <a:spcBef>
              <a:spcPct val="0"/>
            </a:spcBef>
            <a:spcAft>
              <a:spcPct val="20000"/>
            </a:spcAft>
            <a:buChar char="••"/>
          </a:pPr>
          <a:r>
            <a:rPr lang="es-US" sz="1900" kern="1200" dirty="0" smtClean="0"/>
            <a:t>Es una </a:t>
          </a:r>
          <a:r>
            <a:rPr lang="es-US" sz="1900" kern="1200" dirty="0" err="1" smtClean="0"/>
            <a:t>porc</a:t>
          </a:r>
          <a:r>
            <a:rPr lang="es-EC" sz="1900" kern="1200" dirty="0" err="1" smtClean="0"/>
            <a:t>ión</a:t>
          </a:r>
          <a:r>
            <a:rPr lang="es-EC" sz="1900" kern="1200" dirty="0" smtClean="0"/>
            <a:t> del espectro electromagnético que contiene las frecuencias de 8-12 GHz  y operan en una longitud de onda de 2.5-4 cm,  se encuentra</a:t>
          </a:r>
          <a:r>
            <a:rPr lang="es-US" sz="1900" kern="1200" dirty="0" smtClean="0"/>
            <a:t> dentro de la porción SHF del espectro electromagnético. </a:t>
          </a:r>
          <a:endParaRPr lang="es-US" sz="1900" kern="1200" dirty="0"/>
        </a:p>
      </dsp:txBody>
      <dsp:txXfrm>
        <a:off x="0" y="666071"/>
        <a:ext cx="8064896" cy="869400"/>
      </dsp:txXfrm>
    </dsp:sp>
    <dsp:sp modelId="{F1E3D088-DE35-4EFA-8CC7-54BD62FB83F1}">
      <dsp:nvSpPr>
        <dsp:cNvPr id="0" name=""/>
        <dsp:cNvSpPr/>
      </dsp:nvSpPr>
      <dsp:spPr>
        <a:xfrm>
          <a:off x="0" y="1535471"/>
          <a:ext cx="8064896" cy="575639"/>
        </a:xfrm>
        <a:prstGeom prst="roundRec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US" sz="2400" b="1" kern="1200" dirty="0" smtClean="0"/>
            <a:t>Servicios de la banda “X”</a:t>
          </a:r>
          <a:endParaRPr lang="es-US" sz="2400" kern="1200" dirty="0"/>
        </a:p>
      </dsp:txBody>
      <dsp:txXfrm>
        <a:off x="28100" y="1563571"/>
        <a:ext cx="8008696" cy="519439"/>
      </dsp:txXfrm>
    </dsp:sp>
    <dsp:sp modelId="{BF71D657-B78A-4A60-A7AF-3181E6F552F5}">
      <dsp:nvSpPr>
        <dsp:cNvPr id="0" name=""/>
        <dsp:cNvSpPr/>
      </dsp:nvSpPr>
      <dsp:spPr>
        <a:xfrm>
          <a:off x="0" y="2111111"/>
          <a:ext cx="8064896" cy="233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0" tIns="30480" rIns="170688" bIns="30480" numCol="1" spcCol="1270" anchor="t" anchorCtr="0">
          <a:noAutofit/>
        </a:bodyPr>
        <a:lstStyle/>
        <a:p>
          <a:pPr marL="171450" lvl="1" indent="-171450" algn="just" defTabSz="844550">
            <a:lnSpc>
              <a:spcPct val="90000"/>
            </a:lnSpc>
            <a:spcBef>
              <a:spcPct val="0"/>
            </a:spcBef>
            <a:spcAft>
              <a:spcPct val="20000"/>
            </a:spcAft>
            <a:buChar char="••"/>
          </a:pPr>
          <a:r>
            <a:rPr lang="es-US" sz="1900" b="1" kern="1200" dirty="0" smtClean="0"/>
            <a:t>Radar: </a:t>
          </a:r>
          <a:r>
            <a:rPr lang="es-US" sz="1900" kern="1200" dirty="0" smtClean="0"/>
            <a:t>Las sub-bandas</a:t>
          </a:r>
          <a:r>
            <a:rPr lang="es-US" sz="1900" b="1" kern="1200" dirty="0" smtClean="0"/>
            <a:t> </a:t>
          </a:r>
          <a:r>
            <a:rPr lang="es-US" sz="1900" kern="1200" dirty="0" smtClean="0"/>
            <a:t>de frecuencia de radar de banda “X” son empleadas para monitoreo meteorológico, control de tráfico aéreo y marítimo, y en control policial para detección de velocidad de vehículos.</a:t>
          </a:r>
          <a:endParaRPr lang="es-US" sz="1900" kern="1200" dirty="0"/>
        </a:p>
        <a:p>
          <a:pPr marL="171450" lvl="1" indent="-171450" algn="just" defTabSz="844550">
            <a:lnSpc>
              <a:spcPct val="90000"/>
            </a:lnSpc>
            <a:spcBef>
              <a:spcPct val="0"/>
            </a:spcBef>
            <a:spcAft>
              <a:spcPct val="20000"/>
            </a:spcAft>
            <a:buChar char="••"/>
          </a:pPr>
          <a:r>
            <a:rPr lang="es-US" sz="1900" b="1" kern="1200" dirty="0" smtClean="0"/>
            <a:t>Comunicaciones por satélite: </a:t>
          </a:r>
          <a:r>
            <a:rPr lang="es-US" sz="1900" kern="1200" dirty="0" smtClean="0"/>
            <a:t>Dentro de esta categoría se encuentran los satélites de exploración terrestre, satélites meteorológicos, satélites móviles y satélites estacionarios.</a:t>
          </a:r>
          <a:endParaRPr lang="es-US" sz="1900" kern="1200" dirty="0"/>
        </a:p>
        <a:p>
          <a:pPr marL="171450" lvl="1" indent="-171450" algn="just" defTabSz="844550">
            <a:lnSpc>
              <a:spcPct val="90000"/>
            </a:lnSpc>
            <a:spcBef>
              <a:spcPct val="0"/>
            </a:spcBef>
            <a:spcAft>
              <a:spcPct val="20000"/>
            </a:spcAft>
            <a:buChar char="••"/>
          </a:pPr>
          <a:r>
            <a:rPr lang="es-US" sz="1900" b="1" kern="1200" dirty="0" smtClean="0"/>
            <a:t>Radioaficionado: </a:t>
          </a:r>
          <a:r>
            <a:rPr lang="es-US" sz="1900" kern="1200" dirty="0" smtClean="0"/>
            <a:t>La  UIT permite la operación de un radioaficionado en el rango de frecuencia de 10-10.5 GHz.</a:t>
          </a:r>
          <a:endParaRPr lang="es-US" sz="1900" kern="1200" dirty="0"/>
        </a:p>
      </dsp:txBody>
      <dsp:txXfrm>
        <a:off x="0" y="2111111"/>
        <a:ext cx="8064896" cy="2334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FDB42-458D-40D0-AADB-9236723187A1}">
      <dsp:nvSpPr>
        <dsp:cNvPr id="0" name=""/>
        <dsp:cNvSpPr/>
      </dsp:nvSpPr>
      <dsp:spPr>
        <a:xfrm rot="10800000">
          <a:off x="1737450" y="325"/>
          <a:ext cx="5776722" cy="1129644"/>
        </a:xfrm>
        <a:prstGeom prst="homePlate">
          <a:avLst/>
        </a:prstGeom>
        <a:solidFill>
          <a:schemeClr val="accent2">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8142" tIns="64770" rIns="120904" bIns="64770" numCol="1" spcCol="1270" anchor="ctr" anchorCtr="0">
          <a:noAutofit/>
        </a:bodyPr>
        <a:lstStyle/>
        <a:p>
          <a:pPr lvl="0" algn="ctr" defTabSz="755650">
            <a:lnSpc>
              <a:spcPct val="90000"/>
            </a:lnSpc>
            <a:spcBef>
              <a:spcPct val="0"/>
            </a:spcBef>
            <a:spcAft>
              <a:spcPct val="35000"/>
            </a:spcAft>
          </a:pPr>
          <a:r>
            <a:rPr lang="es-US" sz="1700" kern="1200" dirty="0" smtClean="0">
              <a:solidFill>
                <a:schemeClr val="tx1"/>
              </a:solidFill>
            </a:rPr>
            <a:t>El uso de antenas de abertura, o guías de onda, como elementos radiadores permiten alcanzar una directividad moderada.</a:t>
          </a:r>
          <a:endParaRPr lang="es-US" sz="1700" kern="1200" dirty="0">
            <a:solidFill>
              <a:schemeClr val="tx1"/>
            </a:solidFill>
          </a:endParaRPr>
        </a:p>
      </dsp:txBody>
      <dsp:txXfrm rot="10800000">
        <a:off x="2019861" y="325"/>
        <a:ext cx="5494311" cy="1129644"/>
      </dsp:txXfrm>
    </dsp:sp>
    <dsp:sp modelId="{E1C7687C-4746-4332-A350-1E8285BC3687}">
      <dsp:nvSpPr>
        <dsp:cNvPr id="0" name=""/>
        <dsp:cNvSpPr/>
      </dsp:nvSpPr>
      <dsp:spPr>
        <a:xfrm>
          <a:off x="1172627" y="325"/>
          <a:ext cx="1129644" cy="1129644"/>
        </a:xfrm>
        <a:prstGeom prst="ellipse">
          <a:avLst/>
        </a:prstGeom>
        <a:solidFill>
          <a:schemeClr val="accent2">
            <a:tint val="50000"/>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7A818E-F9F6-4DA3-8B00-E2AD529344AE}">
      <dsp:nvSpPr>
        <dsp:cNvPr id="0" name=""/>
        <dsp:cNvSpPr/>
      </dsp:nvSpPr>
      <dsp:spPr>
        <a:xfrm rot="10800000">
          <a:off x="1737450" y="1467177"/>
          <a:ext cx="5776722" cy="1129644"/>
        </a:xfrm>
        <a:prstGeom prst="homePlate">
          <a:avLst/>
        </a:prstGeom>
        <a:solidFill>
          <a:schemeClr val="accent3">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8142" tIns="64770" rIns="120904" bIns="64770" numCol="1" spcCol="1270" anchor="ctr" anchorCtr="0">
          <a:noAutofit/>
        </a:bodyPr>
        <a:lstStyle/>
        <a:p>
          <a:pPr lvl="0" algn="ctr" defTabSz="755650">
            <a:lnSpc>
              <a:spcPct val="90000"/>
            </a:lnSpc>
            <a:spcBef>
              <a:spcPct val="0"/>
            </a:spcBef>
            <a:spcAft>
              <a:spcPct val="35000"/>
            </a:spcAft>
          </a:pPr>
          <a:r>
            <a:rPr lang="es-US" sz="1700" kern="1200" dirty="0" smtClean="0">
              <a:solidFill>
                <a:schemeClr val="tx1"/>
              </a:solidFill>
            </a:rPr>
            <a:t>Sin embargo presentan una desadaptación en la boca de la guía. </a:t>
          </a:r>
          <a:endParaRPr lang="es-US" sz="1700" kern="1200" dirty="0">
            <a:solidFill>
              <a:schemeClr val="tx1"/>
            </a:solidFill>
          </a:endParaRPr>
        </a:p>
      </dsp:txBody>
      <dsp:txXfrm rot="10800000">
        <a:off x="2019861" y="1467177"/>
        <a:ext cx="5494311" cy="1129644"/>
      </dsp:txXfrm>
    </dsp:sp>
    <dsp:sp modelId="{78890D2E-D3C1-4E5E-BDC4-CD14DE122709}">
      <dsp:nvSpPr>
        <dsp:cNvPr id="0" name=""/>
        <dsp:cNvSpPr/>
      </dsp:nvSpPr>
      <dsp:spPr>
        <a:xfrm>
          <a:off x="1172627" y="1467177"/>
          <a:ext cx="1129644" cy="1129644"/>
        </a:xfrm>
        <a:prstGeom prst="ellipse">
          <a:avLst/>
        </a:prstGeom>
        <a:solidFill>
          <a:schemeClr val="accent3">
            <a:tint val="50000"/>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11998F-DFA0-4B1D-9BF8-D20A90644526}">
      <dsp:nvSpPr>
        <dsp:cNvPr id="0" name=""/>
        <dsp:cNvSpPr/>
      </dsp:nvSpPr>
      <dsp:spPr>
        <a:xfrm rot="10800000">
          <a:off x="1737450" y="2934029"/>
          <a:ext cx="5776722" cy="1129644"/>
        </a:xfrm>
        <a:prstGeom prst="homePlate">
          <a:avLst/>
        </a:prstGeom>
        <a:solidFill>
          <a:schemeClr val="accent4">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8142" tIns="64770" rIns="120904" bIns="64770" numCol="1" spcCol="1270" anchor="ctr" anchorCtr="0">
          <a:noAutofit/>
        </a:bodyPr>
        <a:lstStyle/>
        <a:p>
          <a:pPr lvl="0" algn="ctr" defTabSz="755650">
            <a:lnSpc>
              <a:spcPct val="90000"/>
            </a:lnSpc>
            <a:spcBef>
              <a:spcPct val="0"/>
            </a:spcBef>
            <a:spcAft>
              <a:spcPct val="35000"/>
            </a:spcAft>
          </a:pPr>
          <a:r>
            <a:rPr lang="es-US" sz="1700" kern="1200" dirty="0" smtClean="0">
              <a:solidFill>
                <a:schemeClr val="tx1"/>
              </a:solidFill>
            </a:rPr>
            <a:t>Para mejorar su directividad y adaptación es necesario aumentar sus dimensiones eléctricas, el aumento de dichas mediciones  tiene que hacerse gradualmente, en forma de bocina.</a:t>
          </a:r>
          <a:endParaRPr lang="es-US" sz="1700" kern="1200" dirty="0">
            <a:solidFill>
              <a:schemeClr val="tx1"/>
            </a:solidFill>
          </a:endParaRPr>
        </a:p>
      </dsp:txBody>
      <dsp:txXfrm rot="10800000">
        <a:off x="2019861" y="2934029"/>
        <a:ext cx="5494311" cy="1129644"/>
      </dsp:txXfrm>
    </dsp:sp>
    <dsp:sp modelId="{11C16E89-FD42-44AC-9A30-7473D8AFA629}">
      <dsp:nvSpPr>
        <dsp:cNvPr id="0" name=""/>
        <dsp:cNvSpPr/>
      </dsp:nvSpPr>
      <dsp:spPr>
        <a:xfrm>
          <a:off x="1172627" y="2934029"/>
          <a:ext cx="1129644" cy="1129644"/>
        </a:xfrm>
        <a:prstGeom prst="ellipse">
          <a:avLst/>
        </a:prstGeom>
        <a:solidFill>
          <a:schemeClr val="accent4">
            <a:tint val="50000"/>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6A1D4-96F6-4C58-B20D-89EB8B620A21}">
      <dsp:nvSpPr>
        <dsp:cNvPr id="0" name=""/>
        <dsp:cNvSpPr/>
      </dsp:nvSpPr>
      <dsp:spPr>
        <a:xfrm rot="5400000">
          <a:off x="-157158" y="157409"/>
          <a:ext cx="1047723" cy="733406"/>
        </a:xfrm>
        <a:prstGeom prst="chevron">
          <a:avLst/>
        </a:prstGeom>
        <a:solidFill>
          <a:schemeClr val="accent1">
            <a:hueOff val="0"/>
            <a:satOff val="0"/>
            <a:lumOff val="0"/>
            <a:alphaOff val="0"/>
          </a:schemeClr>
        </a:solidFill>
        <a:ln w="508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s-US" sz="2000" kern="1200"/>
        </a:p>
      </dsp:txBody>
      <dsp:txXfrm rot="-5400000">
        <a:off x="1" y="366953"/>
        <a:ext cx="733406" cy="314317"/>
      </dsp:txXfrm>
    </dsp:sp>
    <dsp:sp modelId="{1971555F-8D64-46FD-98CB-82171C0516D1}">
      <dsp:nvSpPr>
        <dsp:cNvPr id="0" name=""/>
        <dsp:cNvSpPr/>
      </dsp:nvSpPr>
      <dsp:spPr>
        <a:xfrm rot="5400000">
          <a:off x="4274665" y="-3541008"/>
          <a:ext cx="681019" cy="7763537"/>
        </a:xfrm>
        <a:prstGeom prst="round2SameRect">
          <a:avLst/>
        </a:prstGeom>
        <a:solidFill>
          <a:schemeClr val="lt1">
            <a:alpha val="90000"/>
            <a:hueOff val="0"/>
            <a:satOff val="0"/>
            <a:lumOff val="0"/>
            <a:alphaOff val="0"/>
          </a:schemeClr>
        </a:solidFill>
        <a:ln w="508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US" sz="1500" i="1" kern="1200" dirty="0" smtClean="0"/>
            <a:t>CST </a:t>
          </a:r>
          <a:r>
            <a:rPr lang="es-US" sz="1500" i="1" kern="1200" dirty="0" err="1" smtClean="0"/>
            <a:t>Microwave</a:t>
          </a:r>
          <a:r>
            <a:rPr lang="es-US" sz="1500" i="1" kern="1200" dirty="0" smtClean="0"/>
            <a:t> Studio </a:t>
          </a:r>
          <a:r>
            <a:rPr lang="es-US" sz="1500" kern="1200" dirty="0" smtClean="0"/>
            <a:t>es un paquete de simulación electromagnética basada en técnica de integración finita (FIT).</a:t>
          </a:r>
          <a:endParaRPr lang="es-US" sz="1500" kern="1200" dirty="0"/>
        </a:p>
      </dsp:txBody>
      <dsp:txXfrm rot="-5400000">
        <a:off x="733407" y="33495"/>
        <a:ext cx="7730292" cy="614529"/>
      </dsp:txXfrm>
    </dsp:sp>
    <dsp:sp modelId="{68E8B16A-21C6-4EEC-BA90-5343EC1143F0}">
      <dsp:nvSpPr>
        <dsp:cNvPr id="0" name=""/>
        <dsp:cNvSpPr/>
      </dsp:nvSpPr>
      <dsp:spPr>
        <a:xfrm rot="5400000">
          <a:off x="-157158" y="1087429"/>
          <a:ext cx="1047723" cy="733406"/>
        </a:xfrm>
        <a:prstGeom prst="chevron">
          <a:avLst/>
        </a:prstGeom>
        <a:solidFill>
          <a:schemeClr val="accent1">
            <a:hueOff val="0"/>
            <a:satOff val="0"/>
            <a:lumOff val="0"/>
            <a:alphaOff val="0"/>
          </a:schemeClr>
        </a:solidFill>
        <a:ln w="508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s-US" sz="2000" kern="1200" dirty="0"/>
        </a:p>
      </dsp:txBody>
      <dsp:txXfrm rot="-5400000">
        <a:off x="1" y="1296973"/>
        <a:ext cx="733406" cy="314317"/>
      </dsp:txXfrm>
    </dsp:sp>
    <dsp:sp modelId="{0B3B4880-F887-4003-B4CA-0E5B0CE90B5A}">
      <dsp:nvSpPr>
        <dsp:cNvPr id="0" name=""/>
        <dsp:cNvSpPr/>
      </dsp:nvSpPr>
      <dsp:spPr>
        <a:xfrm rot="5400000">
          <a:off x="4274665" y="-2610988"/>
          <a:ext cx="681019" cy="7763537"/>
        </a:xfrm>
        <a:prstGeom prst="round2SameRect">
          <a:avLst/>
        </a:prstGeom>
        <a:solidFill>
          <a:schemeClr val="lt1">
            <a:alpha val="90000"/>
            <a:hueOff val="0"/>
            <a:satOff val="0"/>
            <a:lumOff val="0"/>
            <a:alphaOff val="0"/>
          </a:schemeClr>
        </a:solidFill>
        <a:ln w="508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US" sz="1500" kern="1200" dirty="0" smtClean="0"/>
            <a:t>S emplea el método de simulación transitorio ya que  es un solucionador en dominio de tiempo, muy útil para simulaciones de banda ancha.  </a:t>
          </a:r>
          <a:endParaRPr lang="es-US" sz="1500" kern="1200" dirty="0"/>
        </a:p>
      </dsp:txBody>
      <dsp:txXfrm rot="-5400000">
        <a:off x="733407" y="963515"/>
        <a:ext cx="7730292" cy="614529"/>
      </dsp:txXfrm>
    </dsp:sp>
    <dsp:sp modelId="{C53365EB-8671-4B1C-9168-5BB6755BB4B7}">
      <dsp:nvSpPr>
        <dsp:cNvPr id="0" name=""/>
        <dsp:cNvSpPr/>
      </dsp:nvSpPr>
      <dsp:spPr>
        <a:xfrm rot="5400000">
          <a:off x="-157158" y="2017448"/>
          <a:ext cx="1047723" cy="733406"/>
        </a:xfrm>
        <a:prstGeom prst="chevron">
          <a:avLst/>
        </a:prstGeom>
        <a:solidFill>
          <a:schemeClr val="accent1">
            <a:hueOff val="0"/>
            <a:satOff val="0"/>
            <a:lumOff val="0"/>
            <a:alphaOff val="0"/>
          </a:schemeClr>
        </a:solidFill>
        <a:ln w="508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s-US" sz="2000" kern="1200" dirty="0"/>
        </a:p>
      </dsp:txBody>
      <dsp:txXfrm rot="-5400000">
        <a:off x="1" y="2226992"/>
        <a:ext cx="733406" cy="314317"/>
      </dsp:txXfrm>
    </dsp:sp>
    <dsp:sp modelId="{D7453354-92D1-4743-958E-EE7017958F95}">
      <dsp:nvSpPr>
        <dsp:cNvPr id="0" name=""/>
        <dsp:cNvSpPr/>
      </dsp:nvSpPr>
      <dsp:spPr>
        <a:xfrm rot="5400000">
          <a:off x="4274665" y="-1680968"/>
          <a:ext cx="681019" cy="7763537"/>
        </a:xfrm>
        <a:prstGeom prst="round2SameRect">
          <a:avLst/>
        </a:prstGeom>
        <a:solidFill>
          <a:schemeClr val="lt1">
            <a:alpha val="90000"/>
            <a:hueOff val="0"/>
            <a:satOff val="0"/>
            <a:lumOff val="0"/>
            <a:alphaOff val="0"/>
          </a:schemeClr>
        </a:solidFill>
        <a:ln w="508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US" sz="1500" kern="1200" dirty="0" smtClean="0"/>
            <a:t>Al configurar una simulación en CST el primer paso es crear una representación en 3D de la estructura que se desea modelar. </a:t>
          </a:r>
          <a:endParaRPr lang="es-US" sz="1500" kern="1200" dirty="0"/>
        </a:p>
      </dsp:txBody>
      <dsp:txXfrm rot="-5400000">
        <a:off x="733407" y="1893535"/>
        <a:ext cx="7730292" cy="614529"/>
      </dsp:txXfrm>
    </dsp:sp>
    <dsp:sp modelId="{E5EE25B0-0E1B-4D3F-A02D-FA707AD7F051}">
      <dsp:nvSpPr>
        <dsp:cNvPr id="0" name=""/>
        <dsp:cNvSpPr/>
      </dsp:nvSpPr>
      <dsp:spPr>
        <a:xfrm rot="5400000">
          <a:off x="-157158" y="2947468"/>
          <a:ext cx="1047723" cy="733406"/>
        </a:xfrm>
        <a:prstGeom prst="chevron">
          <a:avLst/>
        </a:prstGeom>
        <a:solidFill>
          <a:schemeClr val="accent1">
            <a:hueOff val="0"/>
            <a:satOff val="0"/>
            <a:lumOff val="0"/>
            <a:alphaOff val="0"/>
          </a:schemeClr>
        </a:solidFill>
        <a:ln w="508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s-US" sz="2000" kern="1200" dirty="0"/>
        </a:p>
      </dsp:txBody>
      <dsp:txXfrm rot="-5400000">
        <a:off x="1" y="3157012"/>
        <a:ext cx="733406" cy="314317"/>
      </dsp:txXfrm>
    </dsp:sp>
    <dsp:sp modelId="{C2666F20-5913-4D4A-A5B0-A573AAD61B7A}">
      <dsp:nvSpPr>
        <dsp:cNvPr id="0" name=""/>
        <dsp:cNvSpPr/>
      </dsp:nvSpPr>
      <dsp:spPr>
        <a:xfrm rot="5400000">
          <a:off x="4274665" y="-750948"/>
          <a:ext cx="681019" cy="7763537"/>
        </a:xfrm>
        <a:prstGeom prst="round2SameRect">
          <a:avLst/>
        </a:prstGeom>
        <a:solidFill>
          <a:schemeClr val="lt1">
            <a:alpha val="90000"/>
            <a:hueOff val="0"/>
            <a:satOff val="0"/>
            <a:lumOff val="0"/>
            <a:alphaOff val="0"/>
          </a:schemeClr>
        </a:solidFill>
        <a:ln w="508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US" sz="1500" kern="1200" dirty="0" smtClean="0"/>
            <a:t>Al modelar una antena se debe tomar en cuenta las propiedades de campo lejano o campo cercano de la antena.</a:t>
          </a:r>
          <a:endParaRPr lang="es-US" sz="1500" kern="1200" dirty="0"/>
        </a:p>
      </dsp:txBody>
      <dsp:txXfrm rot="-5400000">
        <a:off x="733407" y="2823555"/>
        <a:ext cx="7730292" cy="614529"/>
      </dsp:txXfrm>
    </dsp:sp>
    <dsp:sp modelId="{7D8795DE-0860-4891-8588-269EB232F6AF}">
      <dsp:nvSpPr>
        <dsp:cNvPr id="0" name=""/>
        <dsp:cNvSpPr/>
      </dsp:nvSpPr>
      <dsp:spPr>
        <a:xfrm rot="5400000">
          <a:off x="-157158" y="3877488"/>
          <a:ext cx="1047723" cy="733406"/>
        </a:xfrm>
        <a:prstGeom prst="chevron">
          <a:avLst/>
        </a:prstGeom>
        <a:solidFill>
          <a:schemeClr val="accent1">
            <a:hueOff val="0"/>
            <a:satOff val="0"/>
            <a:lumOff val="0"/>
            <a:alphaOff val="0"/>
          </a:schemeClr>
        </a:solidFill>
        <a:ln w="508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s-US" sz="2000" kern="1200" dirty="0"/>
        </a:p>
      </dsp:txBody>
      <dsp:txXfrm rot="-5400000">
        <a:off x="1" y="4087032"/>
        <a:ext cx="733406" cy="314317"/>
      </dsp:txXfrm>
    </dsp:sp>
    <dsp:sp modelId="{0B029028-9D3D-434A-98ED-AA543D810BCE}">
      <dsp:nvSpPr>
        <dsp:cNvPr id="0" name=""/>
        <dsp:cNvSpPr/>
      </dsp:nvSpPr>
      <dsp:spPr>
        <a:xfrm rot="5400000">
          <a:off x="4274665" y="179071"/>
          <a:ext cx="681019" cy="7763537"/>
        </a:xfrm>
        <a:prstGeom prst="round2SameRect">
          <a:avLst/>
        </a:prstGeom>
        <a:solidFill>
          <a:schemeClr val="lt1">
            <a:alpha val="90000"/>
            <a:hueOff val="0"/>
            <a:satOff val="0"/>
            <a:lumOff val="0"/>
            <a:alphaOff val="0"/>
          </a:schemeClr>
        </a:solidFill>
        <a:ln w="508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US" sz="1500" kern="1200" dirty="0" smtClean="0"/>
            <a:t> El monitor de campo lejano calculará y graficará el patrón de radiación de la antena, esto es de mucha utilidad ya que en base a este parámetro se puede caracterizar a la antena en cuestión. </a:t>
          </a:r>
          <a:endParaRPr lang="es-US" sz="1500" kern="1200" dirty="0"/>
        </a:p>
      </dsp:txBody>
      <dsp:txXfrm rot="-5400000">
        <a:off x="733407" y="3753575"/>
        <a:ext cx="7730292" cy="6145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13480-E14B-47B6-A96B-166AB1936028}">
      <dsp:nvSpPr>
        <dsp:cNvPr id="0" name=""/>
        <dsp:cNvSpPr/>
      </dsp:nvSpPr>
      <dsp:spPr>
        <a:xfrm>
          <a:off x="2299840" y="689192"/>
          <a:ext cx="1088950" cy="1088950"/>
        </a:xfrm>
        <a:prstGeom prst="ellipse">
          <a:avLst/>
        </a:prstGeom>
        <a:solidFill>
          <a:schemeClr val="lt1">
            <a:hueOff val="0"/>
            <a:satOff val="0"/>
            <a:lumOff val="0"/>
            <a:alphaOff val="0"/>
          </a:schemeClr>
        </a:solidFill>
        <a:ln w="508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Sistema MAT20</a:t>
          </a:r>
          <a:endParaRPr lang="es-US" sz="1800" kern="1200" dirty="0"/>
        </a:p>
      </dsp:txBody>
      <dsp:txXfrm>
        <a:off x="2459313" y="848665"/>
        <a:ext cx="770004" cy="770004"/>
      </dsp:txXfrm>
    </dsp:sp>
    <dsp:sp modelId="{55AEA2B0-5EE9-45DB-9B88-4479A2C3EB59}">
      <dsp:nvSpPr>
        <dsp:cNvPr id="0" name=""/>
        <dsp:cNvSpPr/>
      </dsp:nvSpPr>
      <dsp:spPr>
        <a:xfrm rot="12900000">
          <a:off x="1597870" y="498472"/>
          <a:ext cx="836183" cy="31035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8983E5-B886-4093-AC7F-5476ECB0CF30}">
      <dsp:nvSpPr>
        <dsp:cNvPr id="0" name=""/>
        <dsp:cNvSpPr/>
      </dsp:nvSpPr>
      <dsp:spPr>
        <a:xfrm>
          <a:off x="1156229" y="39"/>
          <a:ext cx="1034503" cy="827602"/>
        </a:xfrm>
        <a:prstGeom prst="roundRect">
          <a:avLst>
            <a:gd name="adj" fmla="val 10000"/>
          </a:avLst>
        </a:prstGeom>
        <a:solidFill>
          <a:schemeClr val="lt1">
            <a:hueOff val="0"/>
            <a:satOff val="0"/>
            <a:lumOff val="0"/>
            <a:alphaOff val="0"/>
          </a:schemeClr>
        </a:solidFill>
        <a:ln w="508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EC" sz="1600" kern="1200" dirty="0" smtClean="0"/>
            <a:t>Software</a:t>
          </a:r>
          <a:endParaRPr lang="es-US" sz="1600" kern="1200" dirty="0"/>
        </a:p>
      </dsp:txBody>
      <dsp:txXfrm>
        <a:off x="1180469" y="24279"/>
        <a:ext cx="986023" cy="779122"/>
      </dsp:txXfrm>
    </dsp:sp>
    <dsp:sp modelId="{E50B3FF7-3F67-400E-AF21-E6818468905E}">
      <dsp:nvSpPr>
        <dsp:cNvPr id="0" name=""/>
        <dsp:cNvSpPr/>
      </dsp:nvSpPr>
      <dsp:spPr>
        <a:xfrm rot="19500000">
          <a:off x="3254578" y="498472"/>
          <a:ext cx="836183" cy="31035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6F2443-764C-40D3-91F7-3FFC9DACA692}">
      <dsp:nvSpPr>
        <dsp:cNvPr id="0" name=""/>
        <dsp:cNvSpPr/>
      </dsp:nvSpPr>
      <dsp:spPr>
        <a:xfrm>
          <a:off x="3497899" y="39"/>
          <a:ext cx="1034503" cy="827602"/>
        </a:xfrm>
        <a:prstGeom prst="roundRect">
          <a:avLst>
            <a:gd name="adj" fmla="val 10000"/>
          </a:avLst>
        </a:prstGeom>
        <a:solidFill>
          <a:schemeClr val="lt1">
            <a:hueOff val="0"/>
            <a:satOff val="0"/>
            <a:lumOff val="0"/>
            <a:alphaOff val="0"/>
          </a:schemeClr>
        </a:solidFill>
        <a:ln w="508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EC" sz="1600" kern="1200" dirty="0" smtClean="0"/>
            <a:t>Hardware</a:t>
          </a:r>
          <a:endParaRPr lang="es-US" sz="1600" kern="1200" dirty="0"/>
        </a:p>
      </dsp:txBody>
      <dsp:txXfrm>
        <a:off x="3522139" y="24279"/>
        <a:ext cx="986023" cy="7791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30ACC-2C84-4C5E-9B12-2260D4A06E9F}">
      <dsp:nvSpPr>
        <dsp:cNvPr id="0" name=""/>
        <dsp:cNvSpPr/>
      </dsp:nvSpPr>
      <dsp:spPr>
        <a:xfrm>
          <a:off x="-2766330" y="-426502"/>
          <a:ext cx="3301277" cy="3301277"/>
        </a:xfrm>
        <a:prstGeom prst="blockArc">
          <a:avLst>
            <a:gd name="adj1" fmla="val 18900000"/>
            <a:gd name="adj2" fmla="val 2700000"/>
            <a:gd name="adj3" fmla="val 654"/>
          </a:avLst>
        </a:prstGeom>
        <a:noFill/>
        <a:ln w="508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8259E2-DC40-4509-BC3F-73B4C3DBD6A5}">
      <dsp:nvSpPr>
        <dsp:cNvPr id="0" name=""/>
        <dsp:cNvSpPr/>
      </dsp:nvSpPr>
      <dsp:spPr>
        <a:xfrm>
          <a:off x="343938" y="244827"/>
          <a:ext cx="6539161" cy="489654"/>
        </a:xfrm>
        <a:prstGeom prst="rect">
          <a:avLst/>
        </a:prstGeom>
        <a:solidFill>
          <a:schemeClr val="lt1">
            <a:hueOff val="0"/>
            <a:satOff val="0"/>
            <a:lumOff val="0"/>
            <a:alphaOff val="0"/>
          </a:schemeClr>
        </a:solidFill>
        <a:ln w="508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8663" tIns="35560" rIns="35560" bIns="35560" numCol="1" spcCol="1270" anchor="ctr" anchorCtr="0">
          <a:noAutofit/>
        </a:bodyPr>
        <a:lstStyle/>
        <a:p>
          <a:pPr lvl="0" algn="l" defTabSz="622300">
            <a:lnSpc>
              <a:spcPct val="90000"/>
            </a:lnSpc>
            <a:spcBef>
              <a:spcPct val="0"/>
            </a:spcBef>
            <a:spcAft>
              <a:spcPct val="35000"/>
            </a:spcAft>
          </a:pPr>
          <a:r>
            <a:rPr lang="es-US" sz="1400" kern="1200" dirty="0" smtClean="0"/>
            <a:t>Dibujar el patrón de radiación de las antenas de bocina (</a:t>
          </a:r>
          <a:r>
            <a:rPr lang="es-EC" sz="1400" kern="1200" dirty="0" smtClean="0"/>
            <a:t>sectorial de plano E, sectorial de plano H, piramidal y cónica</a:t>
          </a:r>
          <a:r>
            <a:rPr lang="es-US" sz="1400" kern="1200" dirty="0" smtClean="0"/>
            <a:t>) en los planos E y H, en gráfica polar.</a:t>
          </a:r>
          <a:endParaRPr lang="es-US" sz="1400" kern="1200" dirty="0"/>
        </a:p>
      </dsp:txBody>
      <dsp:txXfrm>
        <a:off x="343938" y="244827"/>
        <a:ext cx="6539161" cy="489654"/>
      </dsp:txXfrm>
    </dsp:sp>
    <dsp:sp modelId="{F0453298-4D43-46EB-A85C-4F929ED4FF5F}">
      <dsp:nvSpPr>
        <dsp:cNvPr id="0" name=""/>
        <dsp:cNvSpPr/>
      </dsp:nvSpPr>
      <dsp:spPr>
        <a:xfrm>
          <a:off x="37904" y="183620"/>
          <a:ext cx="612068" cy="612068"/>
        </a:xfrm>
        <a:prstGeom prst="ellipse">
          <a:avLst/>
        </a:prstGeom>
        <a:solidFill>
          <a:schemeClr val="lt1">
            <a:hueOff val="0"/>
            <a:satOff val="0"/>
            <a:lumOff val="0"/>
            <a:alphaOff val="0"/>
          </a:schemeClr>
        </a:solidFill>
        <a:ln w="508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2E5480-4BC5-40EE-9A92-597211BDB79A}">
      <dsp:nvSpPr>
        <dsp:cNvPr id="0" name=""/>
        <dsp:cNvSpPr/>
      </dsp:nvSpPr>
      <dsp:spPr>
        <a:xfrm>
          <a:off x="521927" y="979308"/>
          <a:ext cx="6361172" cy="489654"/>
        </a:xfrm>
        <a:prstGeom prst="rect">
          <a:avLst/>
        </a:prstGeom>
        <a:solidFill>
          <a:schemeClr val="lt1">
            <a:hueOff val="0"/>
            <a:satOff val="0"/>
            <a:lumOff val="0"/>
            <a:alphaOff val="0"/>
          </a:schemeClr>
        </a:solidFill>
        <a:ln w="508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8663" tIns="35560" rIns="35560" bIns="35560" numCol="1" spcCol="1270" anchor="ctr" anchorCtr="0">
          <a:noAutofit/>
        </a:bodyPr>
        <a:lstStyle/>
        <a:p>
          <a:pPr lvl="0" algn="l" defTabSz="622300">
            <a:lnSpc>
              <a:spcPct val="90000"/>
            </a:lnSpc>
            <a:spcBef>
              <a:spcPct val="0"/>
            </a:spcBef>
            <a:spcAft>
              <a:spcPct val="35000"/>
            </a:spcAft>
          </a:pPr>
          <a:r>
            <a:rPr lang="es-US" sz="1400" kern="1200" dirty="0" smtClean="0"/>
            <a:t>Medir en ancho de haz (-3dB), relación frente espalda (RFE), directividad y ganancia de las antenas de bocina.</a:t>
          </a:r>
          <a:endParaRPr lang="es-US" sz="1400" kern="1200" dirty="0"/>
        </a:p>
      </dsp:txBody>
      <dsp:txXfrm>
        <a:off x="521927" y="979308"/>
        <a:ext cx="6361172" cy="489654"/>
      </dsp:txXfrm>
    </dsp:sp>
    <dsp:sp modelId="{7436BF78-1DDC-46DA-9066-EC458D43A02E}">
      <dsp:nvSpPr>
        <dsp:cNvPr id="0" name=""/>
        <dsp:cNvSpPr/>
      </dsp:nvSpPr>
      <dsp:spPr>
        <a:xfrm>
          <a:off x="215893" y="918102"/>
          <a:ext cx="612068" cy="612068"/>
        </a:xfrm>
        <a:prstGeom prst="ellipse">
          <a:avLst/>
        </a:prstGeom>
        <a:solidFill>
          <a:schemeClr val="lt1">
            <a:hueOff val="0"/>
            <a:satOff val="0"/>
            <a:lumOff val="0"/>
            <a:alphaOff val="0"/>
          </a:schemeClr>
        </a:solidFill>
        <a:ln w="508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EB69D9-2968-4638-A10E-2648EB92CB39}">
      <dsp:nvSpPr>
        <dsp:cNvPr id="0" name=""/>
        <dsp:cNvSpPr/>
      </dsp:nvSpPr>
      <dsp:spPr>
        <a:xfrm>
          <a:off x="343938" y="1713790"/>
          <a:ext cx="6539161" cy="489654"/>
        </a:xfrm>
        <a:prstGeom prst="rect">
          <a:avLst/>
        </a:prstGeom>
        <a:solidFill>
          <a:schemeClr val="lt1">
            <a:hueOff val="0"/>
            <a:satOff val="0"/>
            <a:lumOff val="0"/>
            <a:alphaOff val="0"/>
          </a:schemeClr>
        </a:solidFill>
        <a:ln w="508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8663" tIns="35560" rIns="35560" bIns="35560" numCol="1" spcCol="1270" anchor="ctr" anchorCtr="0">
          <a:noAutofit/>
        </a:bodyPr>
        <a:lstStyle/>
        <a:p>
          <a:pPr lvl="0" algn="l" defTabSz="622300">
            <a:lnSpc>
              <a:spcPct val="90000"/>
            </a:lnSpc>
            <a:spcBef>
              <a:spcPct val="0"/>
            </a:spcBef>
            <a:spcAft>
              <a:spcPct val="35000"/>
            </a:spcAft>
          </a:pPr>
          <a:r>
            <a:rPr lang="es-US" sz="1400" kern="1200" dirty="0" smtClean="0"/>
            <a:t>Medir la pérdida de retorno y VSWR empleando el acoplador direccional.</a:t>
          </a:r>
          <a:endParaRPr lang="es-US" sz="1400" kern="1200" dirty="0"/>
        </a:p>
      </dsp:txBody>
      <dsp:txXfrm>
        <a:off x="343938" y="1713790"/>
        <a:ext cx="6539161" cy="489654"/>
      </dsp:txXfrm>
    </dsp:sp>
    <dsp:sp modelId="{63222C14-DF95-4606-B98C-3243FBBA583A}">
      <dsp:nvSpPr>
        <dsp:cNvPr id="0" name=""/>
        <dsp:cNvSpPr/>
      </dsp:nvSpPr>
      <dsp:spPr>
        <a:xfrm>
          <a:off x="37904" y="1652583"/>
          <a:ext cx="612068" cy="612068"/>
        </a:xfrm>
        <a:prstGeom prst="ellipse">
          <a:avLst/>
        </a:prstGeom>
        <a:solidFill>
          <a:schemeClr val="lt1">
            <a:hueOff val="0"/>
            <a:satOff val="0"/>
            <a:lumOff val="0"/>
            <a:alphaOff val="0"/>
          </a:schemeClr>
        </a:solidFill>
        <a:ln w="508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D007A-63F7-46DB-8FA1-A414A9928CD9}">
      <dsp:nvSpPr>
        <dsp:cNvPr id="0" name=""/>
        <dsp:cNvSpPr/>
      </dsp:nvSpPr>
      <dsp:spPr>
        <a:xfrm>
          <a:off x="2225512" y="494492"/>
          <a:ext cx="382786" cy="91440"/>
        </a:xfrm>
        <a:custGeom>
          <a:avLst/>
          <a:gdLst/>
          <a:ahLst/>
          <a:cxnLst/>
          <a:rect l="0" t="0" r="0" b="0"/>
          <a:pathLst>
            <a:path>
              <a:moveTo>
                <a:pt x="0" y="45720"/>
              </a:moveTo>
              <a:lnTo>
                <a:pt x="382786" y="45720"/>
              </a:lnTo>
            </a:path>
          </a:pathLst>
        </a:custGeom>
        <a:noFill/>
        <a:ln w="9525" cap="flat" cmpd="sng" algn="ctr">
          <a:solidFill>
            <a:schemeClr val="accent3">
              <a:shade val="90000"/>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US" sz="500" kern="1200"/>
        </a:p>
      </dsp:txBody>
      <dsp:txXfrm>
        <a:off x="2406571" y="538145"/>
        <a:ext cx="20669" cy="4133"/>
      </dsp:txXfrm>
    </dsp:sp>
    <dsp:sp modelId="{B822FAB4-F600-4478-93D7-5550CF253FE5}">
      <dsp:nvSpPr>
        <dsp:cNvPr id="0" name=""/>
        <dsp:cNvSpPr/>
      </dsp:nvSpPr>
      <dsp:spPr>
        <a:xfrm>
          <a:off x="429977" y="1011"/>
          <a:ext cx="1797334" cy="1078400"/>
        </a:xfrm>
        <a:prstGeom prst="rect">
          <a:avLst/>
        </a:prstGeom>
        <a:solidFill>
          <a:schemeClr val="accent3">
            <a:alpha val="90000"/>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US" sz="1200" kern="1200" dirty="0" smtClean="0">
              <a:solidFill>
                <a:schemeClr val="tx1"/>
              </a:solidFill>
            </a:rPr>
            <a:t>Trazar un diagrama polar es medir y registrar la intensidad de la señal recibida en varias posiciones angulares.</a:t>
          </a:r>
          <a:endParaRPr lang="es-US" sz="1200" kern="1200" dirty="0">
            <a:solidFill>
              <a:schemeClr val="tx1"/>
            </a:solidFill>
          </a:endParaRPr>
        </a:p>
      </dsp:txBody>
      <dsp:txXfrm>
        <a:off x="429977" y="1011"/>
        <a:ext cx="1797334" cy="1078400"/>
      </dsp:txXfrm>
    </dsp:sp>
    <dsp:sp modelId="{BBA578CE-7D43-4ED0-A74B-5A589CB8D0BA}">
      <dsp:nvSpPr>
        <dsp:cNvPr id="0" name=""/>
        <dsp:cNvSpPr/>
      </dsp:nvSpPr>
      <dsp:spPr>
        <a:xfrm>
          <a:off x="4436233" y="494492"/>
          <a:ext cx="382786" cy="91440"/>
        </a:xfrm>
        <a:custGeom>
          <a:avLst/>
          <a:gdLst/>
          <a:ahLst/>
          <a:cxnLst/>
          <a:rect l="0" t="0" r="0" b="0"/>
          <a:pathLst>
            <a:path>
              <a:moveTo>
                <a:pt x="0" y="45720"/>
              </a:moveTo>
              <a:lnTo>
                <a:pt x="382786" y="45720"/>
              </a:lnTo>
            </a:path>
          </a:pathLst>
        </a:custGeom>
        <a:noFill/>
        <a:ln w="9525" cap="flat" cmpd="sng" algn="ctr">
          <a:solidFill>
            <a:schemeClr val="accent3">
              <a:shade val="90000"/>
              <a:hueOff val="17034"/>
              <a:satOff val="-364"/>
              <a:lumOff val="391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US" sz="500" kern="1200"/>
        </a:p>
      </dsp:txBody>
      <dsp:txXfrm>
        <a:off x="4617292" y="538145"/>
        <a:ext cx="20669" cy="4133"/>
      </dsp:txXfrm>
    </dsp:sp>
    <dsp:sp modelId="{ADB58925-C7D5-432E-82AC-0244FA9E1EB1}">
      <dsp:nvSpPr>
        <dsp:cNvPr id="0" name=""/>
        <dsp:cNvSpPr/>
      </dsp:nvSpPr>
      <dsp:spPr>
        <a:xfrm>
          <a:off x="2640699" y="1011"/>
          <a:ext cx="1797334" cy="1078400"/>
        </a:xfrm>
        <a:prstGeom prst="rect">
          <a:avLst/>
        </a:prstGeom>
        <a:solidFill>
          <a:schemeClr val="accent3">
            <a:alpha val="90000"/>
            <a:hueOff val="0"/>
            <a:satOff val="0"/>
            <a:lumOff val="0"/>
            <a:alphaOff val="-500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US" sz="1200" kern="1200" dirty="0" smtClean="0">
              <a:solidFill>
                <a:schemeClr val="tx1"/>
              </a:solidFill>
            </a:rPr>
            <a:t>Se necesita de una señal RF y de un receptor. </a:t>
          </a:r>
          <a:endParaRPr lang="es-US" sz="1200" kern="1200" dirty="0">
            <a:solidFill>
              <a:schemeClr val="tx1"/>
            </a:solidFill>
          </a:endParaRPr>
        </a:p>
      </dsp:txBody>
      <dsp:txXfrm>
        <a:off x="2640699" y="1011"/>
        <a:ext cx="1797334" cy="1078400"/>
      </dsp:txXfrm>
    </dsp:sp>
    <dsp:sp modelId="{B9DFCEF8-A90B-4FB1-A35A-3905DBA4D7AA}">
      <dsp:nvSpPr>
        <dsp:cNvPr id="0" name=""/>
        <dsp:cNvSpPr/>
      </dsp:nvSpPr>
      <dsp:spPr>
        <a:xfrm>
          <a:off x="1328645" y="1077612"/>
          <a:ext cx="4421442" cy="382786"/>
        </a:xfrm>
        <a:custGeom>
          <a:avLst/>
          <a:gdLst/>
          <a:ahLst/>
          <a:cxnLst/>
          <a:rect l="0" t="0" r="0" b="0"/>
          <a:pathLst>
            <a:path>
              <a:moveTo>
                <a:pt x="4421442" y="0"/>
              </a:moveTo>
              <a:lnTo>
                <a:pt x="4421442" y="208493"/>
              </a:lnTo>
              <a:lnTo>
                <a:pt x="0" y="208493"/>
              </a:lnTo>
              <a:lnTo>
                <a:pt x="0" y="382786"/>
              </a:lnTo>
            </a:path>
          </a:pathLst>
        </a:custGeom>
        <a:noFill/>
        <a:ln w="9525" cap="flat" cmpd="sng" algn="ctr">
          <a:solidFill>
            <a:schemeClr val="accent3">
              <a:shade val="90000"/>
              <a:hueOff val="34067"/>
              <a:satOff val="-728"/>
              <a:lumOff val="783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US" sz="500" kern="1200"/>
        </a:p>
      </dsp:txBody>
      <dsp:txXfrm>
        <a:off x="3428348" y="1266939"/>
        <a:ext cx="222036" cy="4133"/>
      </dsp:txXfrm>
    </dsp:sp>
    <dsp:sp modelId="{764B8D1E-B47B-4551-BC1D-4B5132A88306}">
      <dsp:nvSpPr>
        <dsp:cNvPr id="0" name=""/>
        <dsp:cNvSpPr/>
      </dsp:nvSpPr>
      <dsp:spPr>
        <a:xfrm>
          <a:off x="4851420" y="1011"/>
          <a:ext cx="1797334" cy="1078400"/>
        </a:xfrm>
        <a:prstGeom prst="rect">
          <a:avLst/>
        </a:prstGeom>
        <a:solidFill>
          <a:schemeClr val="accent3">
            <a:alpha val="90000"/>
            <a:hueOff val="0"/>
            <a:satOff val="0"/>
            <a:lumOff val="0"/>
            <a:alphaOff val="-1000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US" sz="1200" kern="1200" dirty="0" smtClean="0">
              <a:solidFill>
                <a:schemeClr val="tx1"/>
              </a:solidFill>
            </a:rPr>
            <a:t>La salida RS-232 del receptor está conectada con el puerto DB9 de una PC.</a:t>
          </a:r>
          <a:endParaRPr lang="es-US" sz="1200" kern="1200" dirty="0">
            <a:solidFill>
              <a:schemeClr val="tx1"/>
            </a:solidFill>
          </a:endParaRPr>
        </a:p>
      </dsp:txBody>
      <dsp:txXfrm>
        <a:off x="4851420" y="1011"/>
        <a:ext cx="1797334" cy="1078400"/>
      </dsp:txXfrm>
    </dsp:sp>
    <dsp:sp modelId="{A4634A22-42BA-4B14-BE65-F41F6AC58D6D}">
      <dsp:nvSpPr>
        <dsp:cNvPr id="0" name=""/>
        <dsp:cNvSpPr/>
      </dsp:nvSpPr>
      <dsp:spPr>
        <a:xfrm>
          <a:off x="2225512" y="1986279"/>
          <a:ext cx="382786" cy="91440"/>
        </a:xfrm>
        <a:custGeom>
          <a:avLst/>
          <a:gdLst/>
          <a:ahLst/>
          <a:cxnLst/>
          <a:rect l="0" t="0" r="0" b="0"/>
          <a:pathLst>
            <a:path>
              <a:moveTo>
                <a:pt x="0" y="45720"/>
              </a:moveTo>
              <a:lnTo>
                <a:pt x="382786" y="45720"/>
              </a:lnTo>
            </a:path>
          </a:pathLst>
        </a:custGeom>
        <a:noFill/>
        <a:ln w="9525" cap="flat" cmpd="sng" algn="ctr">
          <a:solidFill>
            <a:schemeClr val="accent3">
              <a:shade val="90000"/>
              <a:hueOff val="51101"/>
              <a:satOff val="-1092"/>
              <a:lumOff val="1175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US" sz="500" kern="1200"/>
        </a:p>
      </dsp:txBody>
      <dsp:txXfrm>
        <a:off x="2406571" y="2029933"/>
        <a:ext cx="20669" cy="4133"/>
      </dsp:txXfrm>
    </dsp:sp>
    <dsp:sp modelId="{9E2C1AB6-32B6-4938-B882-6E50BA9756BD}">
      <dsp:nvSpPr>
        <dsp:cNvPr id="0" name=""/>
        <dsp:cNvSpPr/>
      </dsp:nvSpPr>
      <dsp:spPr>
        <a:xfrm>
          <a:off x="429977" y="1492799"/>
          <a:ext cx="1797334" cy="1078400"/>
        </a:xfrm>
        <a:prstGeom prst="rect">
          <a:avLst/>
        </a:prstGeom>
        <a:solidFill>
          <a:schemeClr val="accent3">
            <a:alpha val="90000"/>
            <a:hueOff val="0"/>
            <a:satOff val="0"/>
            <a:lumOff val="0"/>
            <a:alphaOff val="-1500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US" sz="1200" kern="1200" dirty="0" smtClean="0">
              <a:solidFill>
                <a:schemeClr val="tx1"/>
              </a:solidFill>
            </a:rPr>
            <a:t>La distancia mínima entre el transmisor y receptor es </a:t>
          </a:r>
          <a14:m xmlns:a14="http://schemas.microsoft.com/office/drawing/2010/main">
            <m:oMath xmlns:m="http://schemas.openxmlformats.org/officeDocument/2006/math">
              <m:r>
                <a:rPr lang="es-US" sz="1200" kern="1200">
                  <a:solidFill>
                    <a:schemeClr val="tx1"/>
                  </a:solidFill>
                </a:rPr>
                <m:t>2</m:t>
              </m:r>
              <m:sSup>
                <m:sSupPr>
                  <m:ctrlPr>
                    <a:rPr lang="es-US" sz="1200" i="1" kern="1200">
                      <a:solidFill>
                        <a:schemeClr val="tx1"/>
                      </a:solidFill>
                    </a:rPr>
                  </m:ctrlPr>
                </m:sSupPr>
                <m:e>
                  <m:r>
                    <m:rPr>
                      <m:sty m:val="p"/>
                    </m:rPr>
                    <a:rPr lang="es-US" sz="1200" kern="1200">
                      <a:solidFill>
                        <a:schemeClr val="tx1"/>
                      </a:solidFill>
                    </a:rPr>
                    <m:t>D</m:t>
                  </m:r>
                </m:e>
                <m:sup>
                  <m:r>
                    <a:rPr lang="es-US" sz="1200" kern="1200">
                      <a:solidFill>
                        <a:schemeClr val="tx1"/>
                      </a:solidFill>
                    </a:rPr>
                    <m:t>2</m:t>
                  </m:r>
                </m:sup>
              </m:sSup>
              <m:r>
                <a:rPr lang="es-US" sz="1200" kern="1200">
                  <a:solidFill>
                    <a:schemeClr val="tx1"/>
                  </a:solidFill>
                </a:rPr>
                <m:t>/</m:t>
              </m:r>
              <m:r>
                <m:rPr>
                  <m:sty m:val="p"/>
                </m:rPr>
                <a:rPr lang="es-US" sz="1200" kern="1200">
                  <a:solidFill>
                    <a:schemeClr val="tx1"/>
                  </a:solidFill>
                </a:rPr>
                <m:t>λ</m:t>
              </m:r>
            </m:oMath>
          </a14:m>
          <a:r>
            <a:rPr lang="es-EC" sz="1200" kern="1200" dirty="0" smtClean="0">
              <a:solidFill>
                <a:schemeClr val="tx1"/>
              </a:solidFill>
            </a:rPr>
            <a:t>.</a:t>
          </a:r>
          <a:endParaRPr lang="es-US" sz="1200" kern="1200" dirty="0">
            <a:solidFill>
              <a:schemeClr val="tx1"/>
            </a:solidFill>
          </a:endParaRPr>
        </a:p>
      </dsp:txBody>
      <dsp:txXfrm>
        <a:off x="429977" y="1492799"/>
        <a:ext cx="1797334" cy="1078400"/>
      </dsp:txXfrm>
    </dsp:sp>
    <dsp:sp modelId="{7CA3F947-0D0B-452D-A892-8B4B07F4855D}">
      <dsp:nvSpPr>
        <dsp:cNvPr id="0" name=""/>
        <dsp:cNvSpPr/>
      </dsp:nvSpPr>
      <dsp:spPr>
        <a:xfrm>
          <a:off x="4436233" y="1986279"/>
          <a:ext cx="382786" cy="91440"/>
        </a:xfrm>
        <a:custGeom>
          <a:avLst/>
          <a:gdLst/>
          <a:ahLst/>
          <a:cxnLst/>
          <a:rect l="0" t="0" r="0" b="0"/>
          <a:pathLst>
            <a:path>
              <a:moveTo>
                <a:pt x="0" y="45720"/>
              </a:moveTo>
              <a:lnTo>
                <a:pt x="382786" y="45720"/>
              </a:lnTo>
            </a:path>
          </a:pathLst>
        </a:custGeom>
        <a:noFill/>
        <a:ln w="9525" cap="flat" cmpd="sng" algn="ctr">
          <a:solidFill>
            <a:schemeClr val="accent3">
              <a:shade val="90000"/>
              <a:hueOff val="68134"/>
              <a:satOff val="-1457"/>
              <a:lumOff val="1567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US" sz="500" kern="1200"/>
        </a:p>
      </dsp:txBody>
      <dsp:txXfrm>
        <a:off x="4617292" y="2029933"/>
        <a:ext cx="20669" cy="4133"/>
      </dsp:txXfrm>
    </dsp:sp>
    <dsp:sp modelId="{56D20266-E247-4610-B0D7-6A12F2CE4022}">
      <dsp:nvSpPr>
        <dsp:cNvPr id="0" name=""/>
        <dsp:cNvSpPr/>
      </dsp:nvSpPr>
      <dsp:spPr>
        <a:xfrm>
          <a:off x="2640699" y="1492799"/>
          <a:ext cx="1797334" cy="1078400"/>
        </a:xfrm>
        <a:prstGeom prst="rect">
          <a:avLst/>
        </a:prstGeom>
        <a:solidFill>
          <a:schemeClr val="accent3">
            <a:alpha val="90000"/>
            <a:hueOff val="0"/>
            <a:satOff val="0"/>
            <a:lumOff val="0"/>
            <a:alphaOff val="-2000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Como antena de referencia se empleó una bocina piramidal.</a:t>
          </a:r>
          <a:endParaRPr lang="es-US" sz="1200" kern="1200" dirty="0">
            <a:solidFill>
              <a:schemeClr val="tx1"/>
            </a:solidFill>
          </a:endParaRPr>
        </a:p>
      </dsp:txBody>
      <dsp:txXfrm>
        <a:off x="2640699" y="1492799"/>
        <a:ext cx="1797334" cy="1078400"/>
      </dsp:txXfrm>
    </dsp:sp>
    <dsp:sp modelId="{608A3D0F-E752-4DFB-9588-DE492B0D2F14}">
      <dsp:nvSpPr>
        <dsp:cNvPr id="0" name=""/>
        <dsp:cNvSpPr/>
      </dsp:nvSpPr>
      <dsp:spPr>
        <a:xfrm>
          <a:off x="1328645" y="2569400"/>
          <a:ext cx="4421442" cy="382786"/>
        </a:xfrm>
        <a:custGeom>
          <a:avLst/>
          <a:gdLst/>
          <a:ahLst/>
          <a:cxnLst/>
          <a:rect l="0" t="0" r="0" b="0"/>
          <a:pathLst>
            <a:path>
              <a:moveTo>
                <a:pt x="4421442" y="0"/>
              </a:moveTo>
              <a:lnTo>
                <a:pt x="4421442" y="208493"/>
              </a:lnTo>
              <a:lnTo>
                <a:pt x="0" y="208493"/>
              </a:lnTo>
              <a:lnTo>
                <a:pt x="0" y="382786"/>
              </a:lnTo>
            </a:path>
          </a:pathLst>
        </a:custGeom>
        <a:noFill/>
        <a:ln w="9525" cap="flat" cmpd="sng" algn="ctr">
          <a:solidFill>
            <a:schemeClr val="accent3">
              <a:shade val="90000"/>
              <a:hueOff val="85168"/>
              <a:satOff val="-1821"/>
              <a:lumOff val="1959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US" sz="500" kern="1200"/>
        </a:p>
      </dsp:txBody>
      <dsp:txXfrm>
        <a:off x="3428348" y="2758726"/>
        <a:ext cx="222036" cy="4133"/>
      </dsp:txXfrm>
    </dsp:sp>
    <dsp:sp modelId="{10992B21-0EB6-4330-88AC-115558306C73}">
      <dsp:nvSpPr>
        <dsp:cNvPr id="0" name=""/>
        <dsp:cNvSpPr/>
      </dsp:nvSpPr>
      <dsp:spPr>
        <a:xfrm>
          <a:off x="4851420" y="1492799"/>
          <a:ext cx="1797334" cy="1078400"/>
        </a:xfrm>
        <a:prstGeom prst="rect">
          <a:avLst/>
        </a:prstGeom>
        <a:blipFill rotWithShape="0">
          <a:blip xmlns:r="http://schemas.openxmlformats.org/officeDocument/2006/relationships" r:embed="rId1"/>
          <a:stretch>
            <a:fillRect/>
          </a:stretch>
        </a:blip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s-US" sz="1200" kern="1200" dirty="0">
            <a:solidFill>
              <a:schemeClr val="tx1"/>
            </a:solidFill>
          </a:endParaRPr>
        </a:p>
      </dsp:txBody>
      <dsp:txXfrm>
        <a:off x="4851420" y="1492799"/>
        <a:ext cx="1797334" cy="1078400"/>
      </dsp:txXfrm>
    </dsp:sp>
    <dsp:sp modelId="{F01E0203-550F-401C-9C22-25AE97A0FDC0}">
      <dsp:nvSpPr>
        <dsp:cNvPr id="0" name=""/>
        <dsp:cNvSpPr/>
      </dsp:nvSpPr>
      <dsp:spPr>
        <a:xfrm>
          <a:off x="2225512" y="3478067"/>
          <a:ext cx="382786" cy="91440"/>
        </a:xfrm>
        <a:custGeom>
          <a:avLst/>
          <a:gdLst/>
          <a:ahLst/>
          <a:cxnLst/>
          <a:rect l="0" t="0" r="0" b="0"/>
          <a:pathLst>
            <a:path>
              <a:moveTo>
                <a:pt x="0" y="45720"/>
              </a:moveTo>
              <a:lnTo>
                <a:pt x="382786" y="45720"/>
              </a:lnTo>
            </a:path>
          </a:pathLst>
        </a:custGeom>
        <a:noFill/>
        <a:ln w="9525" cap="flat" cmpd="sng" algn="ctr">
          <a:solidFill>
            <a:schemeClr val="accent3">
              <a:shade val="90000"/>
              <a:hueOff val="102201"/>
              <a:satOff val="-2185"/>
              <a:lumOff val="2351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US" sz="500" kern="1200"/>
        </a:p>
      </dsp:txBody>
      <dsp:txXfrm>
        <a:off x="2406571" y="3521720"/>
        <a:ext cx="20669" cy="4133"/>
      </dsp:txXfrm>
    </dsp:sp>
    <dsp:sp modelId="{9EC0C193-9871-45B0-A12D-DC7D793D1498}">
      <dsp:nvSpPr>
        <dsp:cNvPr id="0" name=""/>
        <dsp:cNvSpPr/>
      </dsp:nvSpPr>
      <dsp:spPr>
        <a:xfrm>
          <a:off x="429977" y="2984587"/>
          <a:ext cx="1797334" cy="1078400"/>
        </a:xfrm>
        <a:prstGeom prst="rect">
          <a:avLst/>
        </a:prstGeom>
        <a:blipFill rotWithShape="0">
          <a:blip xmlns:r="http://schemas.openxmlformats.org/officeDocument/2006/relationships" r:embed="rId2"/>
          <a:stretch>
            <a:fillRect/>
          </a:stretch>
        </a:blip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s-US" sz="1200" kern="1200">
            <a:solidFill>
              <a:schemeClr val="tx1"/>
            </a:solidFill>
          </a:endParaRPr>
        </a:p>
      </dsp:txBody>
      <dsp:txXfrm>
        <a:off x="429977" y="2984587"/>
        <a:ext cx="1797334" cy="1078400"/>
      </dsp:txXfrm>
    </dsp:sp>
    <dsp:sp modelId="{0579AE9A-D4A2-44A4-9FF8-F7D54D9CE92A}">
      <dsp:nvSpPr>
        <dsp:cNvPr id="0" name=""/>
        <dsp:cNvSpPr/>
      </dsp:nvSpPr>
      <dsp:spPr>
        <a:xfrm>
          <a:off x="4436233" y="3478067"/>
          <a:ext cx="382786" cy="91440"/>
        </a:xfrm>
        <a:custGeom>
          <a:avLst/>
          <a:gdLst/>
          <a:ahLst/>
          <a:cxnLst/>
          <a:rect l="0" t="0" r="0" b="0"/>
          <a:pathLst>
            <a:path>
              <a:moveTo>
                <a:pt x="0" y="45720"/>
              </a:moveTo>
              <a:lnTo>
                <a:pt x="382786" y="45720"/>
              </a:lnTo>
            </a:path>
          </a:pathLst>
        </a:custGeom>
        <a:noFill/>
        <a:ln w="9525" cap="flat" cmpd="sng" algn="ctr">
          <a:solidFill>
            <a:schemeClr val="accent3">
              <a:shade val="90000"/>
              <a:hueOff val="119235"/>
              <a:satOff val="-2549"/>
              <a:lumOff val="2742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US" sz="500" kern="1200"/>
        </a:p>
      </dsp:txBody>
      <dsp:txXfrm>
        <a:off x="4617292" y="3521720"/>
        <a:ext cx="20669" cy="4133"/>
      </dsp:txXfrm>
    </dsp:sp>
    <dsp:sp modelId="{E7B6149D-EE8A-4604-948B-18C95423E1B0}">
      <dsp:nvSpPr>
        <dsp:cNvPr id="0" name=""/>
        <dsp:cNvSpPr/>
      </dsp:nvSpPr>
      <dsp:spPr>
        <a:xfrm>
          <a:off x="2640699" y="2984587"/>
          <a:ext cx="1797334" cy="1078400"/>
        </a:xfrm>
        <a:prstGeom prst="rect">
          <a:avLst/>
        </a:prstGeom>
        <a:blipFill rotWithShape="0">
          <a:blip xmlns:r="http://schemas.openxmlformats.org/officeDocument/2006/relationships" r:embed="rId3"/>
          <a:stretch>
            <a:fillRect/>
          </a:stretch>
        </a:blip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s-US" sz="1200" kern="1200" dirty="0">
            <a:solidFill>
              <a:schemeClr val="tx1"/>
            </a:solidFill>
          </a:endParaRPr>
        </a:p>
      </dsp:txBody>
      <dsp:txXfrm>
        <a:off x="2640699" y="2984587"/>
        <a:ext cx="1797334" cy="1078400"/>
      </dsp:txXfrm>
    </dsp:sp>
    <dsp:sp modelId="{040AAFAD-C924-4017-AD89-2F1135628172}">
      <dsp:nvSpPr>
        <dsp:cNvPr id="0" name=""/>
        <dsp:cNvSpPr/>
      </dsp:nvSpPr>
      <dsp:spPr>
        <a:xfrm>
          <a:off x="4851420" y="2984587"/>
          <a:ext cx="1797334" cy="1078400"/>
        </a:xfrm>
        <a:prstGeom prst="rect">
          <a:avLst/>
        </a:prstGeom>
        <a:solidFill>
          <a:schemeClr val="accent3">
            <a:alpha val="90000"/>
            <a:hueOff val="0"/>
            <a:satOff val="0"/>
            <a:lumOff val="0"/>
            <a:alphaOff val="-4000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US" sz="1200" kern="1200" dirty="0" err="1" smtClean="0">
              <a:solidFill>
                <a:schemeClr val="tx1"/>
              </a:solidFill>
            </a:rPr>
            <a:t>Lla</a:t>
          </a:r>
          <a:r>
            <a:rPr lang="es-US" sz="1200" kern="1200" dirty="0" smtClean="0">
              <a:solidFill>
                <a:schemeClr val="tx1"/>
              </a:solidFill>
            </a:rPr>
            <a:t> antena de referencia permanece fija y la antena de la estación receptora gira en sentido horario.</a:t>
          </a:r>
          <a:endParaRPr lang="es-US" sz="1200" kern="1200" dirty="0">
            <a:solidFill>
              <a:schemeClr val="tx1"/>
            </a:solidFill>
          </a:endParaRPr>
        </a:p>
      </dsp:txBody>
      <dsp:txXfrm>
        <a:off x="4851420" y="2984587"/>
        <a:ext cx="1797334" cy="10784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B848C-D70E-4F0F-9FE9-9C439257958A}">
      <dsp:nvSpPr>
        <dsp:cNvPr id="0" name=""/>
        <dsp:cNvSpPr/>
      </dsp:nvSpPr>
      <dsp:spPr>
        <a:xfrm>
          <a:off x="573704" y="411"/>
          <a:ext cx="2382173" cy="1516660"/>
        </a:xfrm>
        <a:prstGeom prst="roundRect">
          <a:avLst>
            <a:gd name="adj" fmla="val 10000"/>
          </a:avLst>
        </a:prstGeom>
        <a:blipFill rotWithShape="0">
          <a:blip xmlns:r="http://schemas.openxmlformats.org/officeDocument/2006/relationships" r:embed="rId1"/>
          <a:stretch>
            <a:fillRect/>
          </a:stretch>
        </a:blip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endParaRPr lang="es-US" sz="5300" kern="1200" dirty="0"/>
        </a:p>
      </dsp:txBody>
      <dsp:txXfrm>
        <a:off x="618125" y="44832"/>
        <a:ext cx="2293331" cy="1427818"/>
      </dsp:txXfrm>
    </dsp:sp>
    <dsp:sp modelId="{4BFAEED6-0FBA-4AB7-BAE5-1EC5F82CE79F}">
      <dsp:nvSpPr>
        <dsp:cNvPr id="0" name=""/>
        <dsp:cNvSpPr/>
      </dsp:nvSpPr>
      <dsp:spPr>
        <a:xfrm>
          <a:off x="3068781" y="599650"/>
          <a:ext cx="271994" cy="3181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US" sz="1300" kern="1200"/>
        </a:p>
      </dsp:txBody>
      <dsp:txXfrm>
        <a:off x="3068781" y="663286"/>
        <a:ext cx="190396" cy="190910"/>
      </dsp:txXfrm>
    </dsp:sp>
    <dsp:sp modelId="{F981CF1D-8B3A-4394-BA35-2909E3351693}">
      <dsp:nvSpPr>
        <dsp:cNvPr id="0" name=""/>
        <dsp:cNvSpPr/>
      </dsp:nvSpPr>
      <dsp:spPr>
        <a:xfrm>
          <a:off x="3469075" y="55925"/>
          <a:ext cx="2125227" cy="1405632"/>
        </a:xfrm>
        <a:prstGeom prst="roundRect">
          <a:avLst>
            <a:gd name="adj" fmla="val 10000"/>
          </a:avLst>
        </a:prstGeom>
        <a:blipFill rotWithShape="0">
          <a:blip xmlns:r="http://schemas.openxmlformats.org/officeDocument/2006/relationships" r:embed="rId2"/>
          <a:stretch>
            <a:fillRect/>
          </a:stretch>
        </a:blip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endParaRPr lang="es-US" sz="4700" kern="1200" dirty="0"/>
        </a:p>
      </dsp:txBody>
      <dsp:txXfrm>
        <a:off x="3510245" y="97095"/>
        <a:ext cx="2042887" cy="1323292"/>
      </dsp:txXfrm>
    </dsp:sp>
    <dsp:sp modelId="{77B90063-C645-4E33-ACBA-F56F7DC96BCB}">
      <dsp:nvSpPr>
        <dsp:cNvPr id="0" name=""/>
        <dsp:cNvSpPr/>
      </dsp:nvSpPr>
      <dsp:spPr>
        <a:xfrm rot="5298911">
          <a:off x="4409701" y="1578292"/>
          <a:ext cx="301547" cy="3181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US" sz="1500" kern="1200"/>
        </a:p>
      </dsp:txBody>
      <dsp:txXfrm rot="-5400000">
        <a:off x="4463689" y="1586630"/>
        <a:ext cx="190910" cy="211083"/>
      </dsp:txXfrm>
    </dsp:sp>
    <dsp:sp modelId="{1F06DFAC-2563-467E-81F1-B5F7D44DD9F3}">
      <dsp:nvSpPr>
        <dsp:cNvPr id="0" name=""/>
        <dsp:cNvSpPr/>
      </dsp:nvSpPr>
      <dsp:spPr>
        <a:xfrm>
          <a:off x="3583133" y="2030269"/>
          <a:ext cx="2011169" cy="1334634"/>
        </a:xfrm>
        <a:prstGeom prst="roundRect">
          <a:avLst>
            <a:gd name="adj" fmla="val 10000"/>
          </a:avLst>
        </a:prstGeom>
        <a:blipFill rotWithShape="0">
          <a:blip xmlns:r="http://schemas.openxmlformats.org/officeDocument/2006/relationships" r:embed="rId3"/>
          <a:stretch>
            <a:fillRect/>
          </a:stretch>
        </a:blip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endParaRPr lang="es-US" sz="4400" kern="1200" dirty="0"/>
        </a:p>
      </dsp:txBody>
      <dsp:txXfrm>
        <a:off x="3622223" y="2069359"/>
        <a:ext cx="1932989" cy="1256454"/>
      </dsp:txXfrm>
    </dsp:sp>
    <dsp:sp modelId="{A1C35FFD-1261-4262-84C5-77D36AC49021}">
      <dsp:nvSpPr>
        <dsp:cNvPr id="0" name=""/>
        <dsp:cNvSpPr/>
      </dsp:nvSpPr>
      <dsp:spPr>
        <a:xfrm rot="10800000">
          <a:off x="3198235" y="2538495"/>
          <a:ext cx="271994" cy="3181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US" sz="1300" kern="1200"/>
        </a:p>
      </dsp:txBody>
      <dsp:txXfrm rot="10800000">
        <a:off x="3279833" y="2602131"/>
        <a:ext cx="190396" cy="190910"/>
      </dsp:txXfrm>
    </dsp:sp>
    <dsp:sp modelId="{E14A97EC-7CE4-4E34-A584-74298F48357C}">
      <dsp:nvSpPr>
        <dsp:cNvPr id="0" name=""/>
        <dsp:cNvSpPr/>
      </dsp:nvSpPr>
      <dsp:spPr>
        <a:xfrm>
          <a:off x="643704" y="2095706"/>
          <a:ext cx="2426231" cy="1203761"/>
        </a:xfrm>
        <a:prstGeom prst="roundRect">
          <a:avLst>
            <a:gd name="adj" fmla="val 10000"/>
          </a:avLst>
        </a:prstGeom>
        <a:blipFill rotWithShape="0">
          <a:blip xmlns:r="http://schemas.openxmlformats.org/officeDocument/2006/relationships" r:embed="rId4"/>
          <a:stretch>
            <a:fillRect/>
          </a:stretch>
        </a:blip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endParaRPr lang="es-US" sz="5200" kern="1200" dirty="0"/>
        </a:p>
      </dsp:txBody>
      <dsp:txXfrm>
        <a:off x="678961" y="2130963"/>
        <a:ext cx="2355717" cy="11332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E26115-6AAD-45F6-AC33-BB1E56F8B5CF}">
      <dsp:nvSpPr>
        <dsp:cNvPr id="0" name=""/>
        <dsp:cNvSpPr/>
      </dsp:nvSpPr>
      <dsp:spPr>
        <a:xfrm>
          <a:off x="577864" y="0"/>
          <a:ext cx="6549126" cy="296970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072640-5F82-423E-AA56-44A217781455}">
      <dsp:nvSpPr>
        <dsp:cNvPr id="0" name=""/>
        <dsp:cNvSpPr/>
      </dsp:nvSpPr>
      <dsp:spPr>
        <a:xfrm>
          <a:off x="2737" y="604656"/>
          <a:ext cx="2390696" cy="1760395"/>
        </a:xfrm>
        <a:prstGeom prst="roundRect">
          <a:avLst/>
        </a:prstGeom>
        <a:blipFill rotWithShape="0">
          <a:blip xmlns:r="http://schemas.openxmlformats.org/officeDocument/2006/relationships" r:embed="rId1"/>
          <a:stretch>
            <a:fillRect/>
          </a:stretch>
        </a:blip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endParaRPr lang="es-US" sz="4900" kern="1200" dirty="0"/>
        </a:p>
      </dsp:txBody>
      <dsp:txXfrm>
        <a:off x="88672" y="690591"/>
        <a:ext cx="2218826" cy="1588525"/>
      </dsp:txXfrm>
    </dsp:sp>
    <dsp:sp modelId="{27D86C67-77B9-4968-95C8-D9A76A50C567}">
      <dsp:nvSpPr>
        <dsp:cNvPr id="0" name=""/>
        <dsp:cNvSpPr/>
      </dsp:nvSpPr>
      <dsp:spPr>
        <a:xfrm>
          <a:off x="2592288" y="604656"/>
          <a:ext cx="2550331" cy="1760395"/>
        </a:xfrm>
        <a:prstGeom prst="roundRect">
          <a:avLst/>
        </a:prstGeom>
        <a:blipFill rotWithShape="0">
          <a:blip xmlns:r="http://schemas.openxmlformats.org/officeDocument/2006/relationships" r:embed="rId2"/>
          <a:stretch>
            <a:fillRect/>
          </a:stretch>
        </a:blip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endParaRPr lang="es-US" sz="5300" kern="1200" dirty="0"/>
        </a:p>
      </dsp:txBody>
      <dsp:txXfrm>
        <a:off x="2678223" y="690591"/>
        <a:ext cx="2378461" cy="1588525"/>
      </dsp:txXfrm>
    </dsp:sp>
    <dsp:sp modelId="{F223F8E8-62A1-4BAA-B030-ADA506FD14DF}">
      <dsp:nvSpPr>
        <dsp:cNvPr id="0" name=""/>
        <dsp:cNvSpPr/>
      </dsp:nvSpPr>
      <dsp:spPr>
        <a:xfrm>
          <a:off x="5399954" y="604656"/>
          <a:ext cx="2206822" cy="1626520"/>
        </a:xfrm>
        <a:prstGeom prst="roundRect">
          <a:avLst/>
        </a:prstGeom>
        <a:blipFill rotWithShape="0">
          <a:blip xmlns:r="http://schemas.openxmlformats.org/officeDocument/2006/relationships" r:embed="rId3"/>
          <a:stretch>
            <a:fillRect/>
          </a:stretch>
        </a:blip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endParaRPr lang="es-US" sz="4700" kern="1200" dirty="0"/>
        </a:p>
      </dsp:txBody>
      <dsp:txXfrm>
        <a:off x="5479354" y="684056"/>
        <a:ext cx="2048022" cy="14677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image" Target="../media/image9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08CD53-A8B5-4EE5-91B4-571651ACD152}" type="datetimeFigureOut">
              <a:rPr lang="es-EC" smtClean="0"/>
              <a:pPr/>
              <a:t>30/08/2017</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C2313D-44C0-4DA8-BA32-618FE267BFE4}" type="slidenum">
              <a:rPr lang="es-EC" smtClean="0"/>
              <a:pPr/>
              <a:t>‹Nº›</a:t>
            </a:fld>
            <a:endParaRPr lang="es-EC"/>
          </a:p>
        </p:txBody>
      </p:sp>
    </p:spTree>
    <p:extLst>
      <p:ext uri="{BB962C8B-B14F-4D97-AF65-F5344CB8AC3E}">
        <p14:creationId xmlns:p14="http://schemas.microsoft.com/office/powerpoint/2010/main" val="1757989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1</a:t>
            </a:fld>
            <a:endParaRPr lang="es-EC"/>
          </a:p>
        </p:txBody>
      </p:sp>
    </p:spTree>
    <p:extLst>
      <p:ext uri="{BB962C8B-B14F-4D97-AF65-F5344CB8AC3E}">
        <p14:creationId xmlns:p14="http://schemas.microsoft.com/office/powerpoint/2010/main" val="4090685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10</a:t>
            </a:fld>
            <a:endParaRPr lang="es-EC"/>
          </a:p>
        </p:txBody>
      </p:sp>
    </p:spTree>
    <p:extLst>
      <p:ext uri="{BB962C8B-B14F-4D97-AF65-F5344CB8AC3E}">
        <p14:creationId xmlns:p14="http://schemas.microsoft.com/office/powerpoint/2010/main" val="4108482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11</a:t>
            </a:fld>
            <a:endParaRPr lang="es-EC"/>
          </a:p>
        </p:txBody>
      </p:sp>
    </p:spTree>
    <p:extLst>
      <p:ext uri="{BB962C8B-B14F-4D97-AF65-F5344CB8AC3E}">
        <p14:creationId xmlns:p14="http://schemas.microsoft.com/office/powerpoint/2010/main" val="3034660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12</a:t>
            </a:fld>
            <a:endParaRPr lang="es-EC"/>
          </a:p>
        </p:txBody>
      </p:sp>
    </p:spTree>
    <p:extLst>
      <p:ext uri="{BB962C8B-B14F-4D97-AF65-F5344CB8AC3E}">
        <p14:creationId xmlns:p14="http://schemas.microsoft.com/office/powerpoint/2010/main" val="2548545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13</a:t>
            </a:fld>
            <a:endParaRPr lang="es-EC"/>
          </a:p>
        </p:txBody>
      </p:sp>
    </p:spTree>
    <p:extLst>
      <p:ext uri="{BB962C8B-B14F-4D97-AF65-F5344CB8AC3E}">
        <p14:creationId xmlns:p14="http://schemas.microsoft.com/office/powerpoint/2010/main" val="715121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14</a:t>
            </a:fld>
            <a:endParaRPr lang="es-EC"/>
          </a:p>
        </p:txBody>
      </p:sp>
    </p:spTree>
    <p:extLst>
      <p:ext uri="{BB962C8B-B14F-4D97-AF65-F5344CB8AC3E}">
        <p14:creationId xmlns:p14="http://schemas.microsoft.com/office/powerpoint/2010/main" val="3685415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15</a:t>
            </a:fld>
            <a:endParaRPr lang="es-EC"/>
          </a:p>
        </p:txBody>
      </p:sp>
    </p:spTree>
    <p:extLst>
      <p:ext uri="{BB962C8B-B14F-4D97-AF65-F5344CB8AC3E}">
        <p14:creationId xmlns:p14="http://schemas.microsoft.com/office/powerpoint/2010/main" val="3495984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16</a:t>
            </a:fld>
            <a:endParaRPr lang="es-EC"/>
          </a:p>
        </p:txBody>
      </p:sp>
    </p:spTree>
    <p:extLst>
      <p:ext uri="{BB962C8B-B14F-4D97-AF65-F5344CB8AC3E}">
        <p14:creationId xmlns:p14="http://schemas.microsoft.com/office/powerpoint/2010/main" val="3469226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17</a:t>
            </a:fld>
            <a:endParaRPr lang="es-EC"/>
          </a:p>
        </p:txBody>
      </p:sp>
    </p:spTree>
    <p:extLst>
      <p:ext uri="{BB962C8B-B14F-4D97-AF65-F5344CB8AC3E}">
        <p14:creationId xmlns:p14="http://schemas.microsoft.com/office/powerpoint/2010/main" val="2698465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18</a:t>
            </a:fld>
            <a:endParaRPr lang="es-EC"/>
          </a:p>
        </p:txBody>
      </p:sp>
    </p:spTree>
    <p:extLst>
      <p:ext uri="{BB962C8B-B14F-4D97-AF65-F5344CB8AC3E}">
        <p14:creationId xmlns:p14="http://schemas.microsoft.com/office/powerpoint/2010/main" val="501875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19</a:t>
            </a:fld>
            <a:endParaRPr lang="es-EC"/>
          </a:p>
        </p:txBody>
      </p:sp>
    </p:spTree>
    <p:extLst>
      <p:ext uri="{BB962C8B-B14F-4D97-AF65-F5344CB8AC3E}">
        <p14:creationId xmlns:p14="http://schemas.microsoft.com/office/powerpoint/2010/main" val="2297589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2</a:t>
            </a:fld>
            <a:endParaRPr lang="es-EC"/>
          </a:p>
        </p:txBody>
      </p:sp>
    </p:spTree>
    <p:extLst>
      <p:ext uri="{BB962C8B-B14F-4D97-AF65-F5344CB8AC3E}">
        <p14:creationId xmlns:p14="http://schemas.microsoft.com/office/powerpoint/2010/main" val="2087128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20</a:t>
            </a:fld>
            <a:endParaRPr lang="es-EC"/>
          </a:p>
        </p:txBody>
      </p:sp>
    </p:spTree>
    <p:extLst>
      <p:ext uri="{BB962C8B-B14F-4D97-AF65-F5344CB8AC3E}">
        <p14:creationId xmlns:p14="http://schemas.microsoft.com/office/powerpoint/2010/main" val="635517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22</a:t>
            </a:fld>
            <a:endParaRPr lang="es-EC"/>
          </a:p>
        </p:txBody>
      </p:sp>
    </p:spTree>
    <p:extLst>
      <p:ext uri="{BB962C8B-B14F-4D97-AF65-F5344CB8AC3E}">
        <p14:creationId xmlns:p14="http://schemas.microsoft.com/office/powerpoint/2010/main" val="4121937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23</a:t>
            </a:fld>
            <a:endParaRPr lang="es-EC"/>
          </a:p>
        </p:txBody>
      </p:sp>
    </p:spTree>
    <p:extLst>
      <p:ext uri="{BB962C8B-B14F-4D97-AF65-F5344CB8AC3E}">
        <p14:creationId xmlns:p14="http://schemas.microsoft.com/office/powerpoint/2010/main" val="589124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24</a:t>
            </a:fld>
            <a:endParaRPr lang="es-EC"/>
          </a:p>
        </p:txBody>
      </p:sp>
    </p:spTree>
    <p:extLst>
      <p:ext uri="{BB962C8B-B14F-4D97-AF65-F5344CB8AC3E}">
        <p14:creationId xmlns:p14="http://schemas.microsoft.com/office/powerpoint/2010/main" val="883410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26</a:t>
            </a:fld>
            <a:endParaRPr lang="es-EC"/>
          </a:p>
        </p:txBody>
      </p:sp>
    </p:spTree>
    <p:extLst>
      <p:ext uri="{BB962C8B-B14F-4D97-AF65-F5344CB8AC3E}">
        <p14:creationId xmlns:p14="http://schemas.microsoft.com/office/powerpoint/2010/main" val="2238894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27</a:t>
            </a:fld>
            <a:endParaRPr lang="es-EC"/>
          </a:p>
        </p:txBody>
      </p:sp>
    </p:spTree>
    <p:extLst>
      <p:ext uri="{BB962C8B-B14F-4D97-AF65-F5344CB8AC3E}">
        <p14:creationId xmlns:p14="http://schemas.microsoft.com/office/powerpoint/2010/main" val="23171835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28</a:t>
            </a:fld>
            <a:endParaRPr lang="es-EC"/>
          </a:p>
        </p:txBody>
      </p:sp>
    </p:spTree>
    <p:extLst>
      <p:ext uri="{BB962C8B-B14F-4D97-AF65-F5344CB8AC3E}">
        <p14:creationId xmlns:p14="http://schemas.microsoft.com/office/powerpoint/2010/main" val="9424687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30</a:t>
            </a:fld>
            <a:endParaRPr lang="es-EC"/>
          </a:p>
        </p:txBody>
      </p:sp>
    </p:spTree>
    <p:extLst>
      <p:ext uri="{BB962C8B-B14F-4D97-AF65-F5344CB8AC3E}">
        <p14:creationId xmlns:p14="http://schemas.microsoft.com/office/powerpoint/2010/main" val="28821702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31</a:t>
            </a:fld>
            <a:endParaRPr lang="es-EC"/>
          </a:p>
        </p:txBody>
      </p:sp>
    </p:spTree>
    <p:extLst>
      <p:ext uri="{BB962C8B-B14F-4D97-AF65-F5344CB8AC3E}">
        <p14:creationId xmlns:p14="http://schemas.microsoft.com/office/powerpoint/2010/main" val="21749021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32</a:t>
            </a:fld>
            <a:endParaRPr lang="es-EC"/>
          </a:p>
        </p:txBody>
      </p:sp>
    </p:spTree>
    <p:extLst>
      <p:ext uri="{BB962C8B-B14F-4D97-AF65-F5344CB8AC3E}">
        <p14:creationId xmlns:p14="http://schemas.microsoft.com/office/powerpoint/2010/main" val="2118136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3</a:t>
            </a:fld>
            <a:endParaRPr lang="es-EC"/>
          </a:p>
        </p:txBody>
      </p:sp>
    </p:spTree>
    <p:extLst>
      <p:ext uri="{BB962C8B-B14F-4D97-AF65-F5344CB8AC3E}">
        <p14:creationId xmlns:p14="http://schemas.microsoft.com/office/powerpoint/2010/main" val="15716481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34</a:t>
            </a:fld>
            <a:endParaRPr lang="es-EC"/>
          </a:p>
        </p:txBody>
      </p:sp>
    </p:spTree>
    <p:extLst>
      <p:ext uri="{BB962C8B-B14F-4D97-AF65-F5344CB8AC3E}">
        <p14:creationId xmlns:p14="http://schemas.microsoft.com/office/powerpoint/2010/main" val="10521573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35</a:t>
            </a:fld>
            <a:endParaRPr lang="es-EC"/>
          </a:p>
        </p:txBody>
      </p:sp>
    </p:spTree>
    <p:extLst>
      <p:ext uri="{BB962C8B-B14F-4D97-AF65-F5344CB8AC3E}">
        <p14:creationId xmlns:p14="http://schemas.microsoft.com/office/powerpoint/2010/main" val="20462428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36</a:t>
            </a:fld>
            <a:endParaRPr lang="es-EC"/>
          </a:p>
        </p:txBody>
      </p:sp>
    </p:spTree>
    <p:extLst>
      <p:ext uri="{BB962C8B-B14F-4D97-AF65-F5344CB8AC3E}">
        <p14:creationId xmlns:p14="http://schemas.microsoft.com/office/powerpoint/2010/main" val="23916408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37</a:t>
            </a:fld>
            <a:endParaRPr lang="es-EC"/>
          </a:p>
        </p:txBody>
      </p:sp>
    </p:spTree>
    <p:extLst>
      <p:ext uri="{BB962C8B-B14F-4D97-AF65-F5344CB8AC3E}">
        <p14:creationId xmlns:p14="http://schemas.microsoft.com/office/powerpoint/2010/main" val="10497789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38</a:t>
            </a:fld>
            <a:endParaRPr lang="es-EC"/>
          </a:p>
        </p:txBody>
      </p:sp>
    </p:spTree>
    <p:extLst>
      <p:ext uri="{BB962C8B-B14F-4D97-AF65-F5344CB8AC3E}">
        <p14:creationId xmlns:p14="http://schemas.microsoft.com/office/powerpoint/2010/main" val="14805542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39</a:t>
            </a:fld>
            <a:endParaRPr lang="es-EC"/>
          </a:p>
        </p:txBody>
      </p:sp>
    </p:spTree>
    <p:extLst>
      <p:ext uri="{BB962C8B-B14F-4D97-AF65-F5344CB8AC3E}">
        <p14:creationId xmlns:p14="http://schemas.microsoft.com/office/powerpoint/2010/main" val="40033837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40</a:t>
            </a:fld>
            <a:endParaRPr lang="es-EC"/>
          </a:p>
        </p:txBody>
      </p:sp>
    </p:spTree>
    <p:extLst>
      <p:ext uri="{BB962C8B-B14F-4D97-AF65-F5344CB8AC3E}">
        <p14:creationId xmlns:p14="http://schemas.microsoft.com/office/powerpoint/2010/main" val="6044501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41</a:t>
            </a:fld>
            <a:endParaRPr lang="es-EC"/>
          </a:p>
        </p:txBody>
      </p:sp>
    </p:spTree>
    <p:extLst>
      <p:ext uri="{BB962C8B-B14F-4D97-AF65-F5344CB8AC3E}">
        <p14:creationId xmlns:p14="http://schemas.microsoft.com/office/powerpoint/2010/main" val="16828440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42</a:t>
            </a:fld>
            <a:endParaRPr lang="es-EC"/>
          </a:p>
        </p:txBody>
      </p:sp>
    </p:spTree>
    <p:extLst>
      <p:ext uri="{BB962C8B-B14F-4D97-AF65-F5344CB8AC3E}">
        <p14:creationId xmlns:p14="http://schemas.microsoft.com/office/powerpoint/2010/main" val="34429986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43</a:t>
            </a:fld>
            <a:endParaRPr lang="es-EC"/>
          </a:p>
        </p:txBody>
      </p:sp>
    </p:spTree>
    <p:extLst>
      <p:ext uri="{BB962C8B-B14F-4D97-AF65-F5344CB8AC3E}">
        <p14:creationId xmlns:p14="http://schemas.microsoft.com/office/powerpoint/2010/main" val="226975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4</a:t>
            </a:fld>
            <a:endParaRPr lang="es-EC"/>
          </a:p>
        </p:txBody>
      </p:sp>
    </p:spTree>
    <p:extLst>
      <p:ext uri="{BB962C8B-B14F-4D97-AF65-F5344CB8AC3E}">
        <p14:creationId xmlns:p14="http://schemas.microsoft.com/office/powerpoint/2010/main" val="14387589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44</a:t>
            </a:fld>
            <a:endParaRPr lang="es-EC"/>
          </a:p>
        </p:txBody>
      </p:sp>
    </p:spTree>
    <p:extLst>
      <p:ext uri="{BB962C8B-B14F-4D97-AF65-F5344CB8AC3E}">
        <p14:creationId xmlns:p14="http://schemas.microsoft.com/office/powerpoint/2010/main" val="9041388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45</a:t>
            </a:fld>
            <a:endParaRPr lang="es-EC"/>
          </a:p>
        </p:txBody>
      </p:sp>
    </p:spTree>
    <p:extLst>
      <p:ext uri="{BB962C8B-B14F-4D97-AF65-F5344CB8AC3E}">
        <p14:creationId xmlns:p14="http://schemas.microsoft.com/office/powerpoint/2010/main" val="5304256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46</a:t>
            </a:fld>
            <a:endParaRPr lang="es-EC"/>
          </a:p>
        </p:txBody>
      </p:sp>
    </p:spTree>
    <p:extLst>
      <p:ext uri="{BB962C8B-B14F-4D97-AF65-F5344CB8AC3E}">
        <p14:creationId xmlns:p14="http://schemas.microsoft.com/office/powerpoint/2010/main" val="37526494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47</a:t>
            </a:fld>
            <a:endParaRPr lang="es-EC"/>
          </a:p>
        </p:txBody>
      </p:sp>
    </p:spTree>
    <p:extLst>
      <p:ext uri="{BB962C8B-B14F-4D97-AF65-F5344CB8AC3E}">
        <p14:creationId xmlns:p14="http://schemas.microsoft.com/office/powerpoint/2010/main" val="18112255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48</a:t>
            </a:fld>
            <a:endParaRPr lang="es-EC"/>
          </a:p>
        </p:txBody>
      </p:sp>
    </p:spTree>
    <p:extLst>
      <p:ext uri="{BB962C8B-B14F-4D97-AF65-F5344CB8AC3E}">
        <p14:creationId xmlns:p14="http://schemas.microsoft.com/office/powerpoint/2010/main" val="36980295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49</a:t>
            </a:fld>
            <a:endParaRPr lang="es-EC"/>
          </a:p>
        </p:txBody>
      </p:sp>
    </p:spTree>
    <p:extLst>
      <p:ext uri="{BB962C8B-B14F-4D97-AF65-F5344CB8AC3E}">
        <p14:creationId xmlns:p14="http://schemas.microsoft.com/office/powerpoint/2010/main" val="20168695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50</a:t>
            </a:fld>
            <a:endParaRPr lang="es-EC"/>
          </a:p>
        </p:txBody>
      </p:sp>
    </p:spTree>
    <p:extLst>
      <p:ext uri="{BB962C8B-B14F-4D97-AF65-F5344CB8AC3E}">
        <p14:creationId xmlns:p14="http://schemas.microsoft.com/office/powerpoint/2010/main" val="226447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51</a:t>
            </a:fld>
            <a:endParaRPr lang="es-EC"/>
          </a:p>
        </p:txBody>
      </p:sp>
    </p:spTree>
    <p:extLst>
      <p:ext uri="{BB962C8B-B14F-4D97-AF65-F5344CB8AC3E}">
        <p14:creationId xmlns:p14="http://schemas.microsoft.com/office/powerpoint/2010/main" val="11061124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52</a:t>
            </a:fld>
            <a:endParaRPr lang="es-EC"/>
          </a:p>
        </p:txBody>
      </p:sp>
    </p:spTree>
    <p:extLst>
      <p:ext uri="{BB962C8B-B14F-4D97-AF65-F5344CB8AC3E}">
        <p14:creationId xmlns:p14="http://schemas.microsoft.com/office/powerpoint/2010/main" val="14321847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53</a:t>
            </a:fld>
            <a:endParaRPr lang="es-EC"/>
          </a:p>
        </p:txBody>
      </p:sp>
    </p:spTree>
    <p:extLst>
      <p:ext uri="{BB962C8B-B14F-4D97-AF65-F5344CB8AC3E}">
        <p14:creationId xmlns:p14="http://schemas.microsoft.com/office/powerpoint/2010/main" val="3405311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5</a:t>
            </a:fld>
            <a:endParaRPr lang="es-EC"/>
          </a:p>
        </p:txBody>
      </p:sp>
    </p:spTree>
    <p:extLst>
      <p:ext uri="{BB962C8B-B14F-4D97-AF65-F5344CB8AC3E}">
        <p14:creationId xmlns:p14="http://schemas.microsoft.com/office/powerpoint/2010/main" val="6442599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54</a:t>
            </a:fld>
            <a:endParaRPr lang="es-EC"/>
          </a:p>
        </p:txBody>
      </p:sp>
    </p:spTree>
    <p:extLst>
      <p:ext uri="{BB962C8B-B14F-4D97-AF65-F5344CB8AC3E}">
        <p14:creationId xmlns:p14="http://schemas.microsoft.com/office/powerpoint/2010/main" val="4776485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55</a:t>
            </a:fld>
            <a:endParaRPr lang="es-EC"/>
          </a:p>
        </p:txBody>
      </p:sp>
    </p:spTree>
    <p:extLst>
      <p:ext uri="{BB962C8B-B14F-4D97-AF65-F5344CB8AC3E}">
        <p14:creationId xmlns:p14="http://schemas.microsoft.com/office/powerpoint/2010/main" val="17202102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56</a:t>
            </a:fld>
            <a:endParaRPr lang="es-EC"/>
          </a:p>
        </p:txBody>
      </p:sp>
    </p:spTree>
    <p:extLst>
      <p:ext uri="{BB962C8B-B14F-4D97-AF65-F5344CB8AC3E}">
        <p14:creationId xmlns:p14="http://schemas.microsoft.com/office/powerpoint/2010/main" val="32747274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57</a:t>
            </a:fld>
            <a:endParaRPr lang="es-EC"/>
          </a:p>
        </p:txBody>
      </p:sp>
    </p:spTree>
    <p:extLst>
      <p:ext uri="{BB962C8B-B14F-4D97-AF65-F5344CB8AC3E}">
        <p14:creationId xmlns:p14="http://schemas.microsoft.com/office/powerpoint/2010/main" val="6897390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58</a:t>
            </a:fld>
            <a:endParaRPr lang="es-EC"/>
          </a:p>
        </p:txBody>
      </p:sp>
    </p:spTree>
    <p:extLst>
      <p:ext uri="{BB962C8B-B14F-4D97-AF65-F5344CB8AC3E}">
        <p14:creationId xmlns:p14="http://schemas.microsoft.com/office/powerpoint/2010/main" val="990112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59</a:t>
            </a:fld>
            <a:endParaRPr lang="es-EC"/>
          </a:p>
        </p:txBody>
      </p:sp>
    </p:spTree>
    <p:extLst>
      <p:ext uri="{BB962C8B-B14F-4D97-AF65-F5344CB8AC3E}">
        <p14:creationId xmlns:p14="http://schemas.microsoft.com/office/powerpoint/2010/main" val="41917025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60</a:t>
            </a:fld>
            <a:endParaRPr lang="es-EC"/>
          </a:p>
        </p:txBody>
      </p:sp>
    </p:spTree>
    <p:extLst>
      <p:ext uri="{BB962C8B-B14F-4D97-AF65-F5344CB8AC3E}">
        <p14:creationId xmlns:p14="http://schemas.microsoft.com/office/powerpoint/2010/main" val="9462499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61</a:t>
            </a:fld>
            <a:endParaRPr lang="es-EC"/>
          </a:p>
        </p:txBody>
      </p:sp>
    </p:spTree>
    <p:extLst>
      <p:ext uri="{BB962C8B-B14F-4D97-AF65-F5344CB8AC3E}">
        <p14:creationId xmlns:p14="http://schemas.microsoft.com/office/powerpoint/2010/main" val="24452549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62</a:t>
            </a:fld>
            <a:endParaRPr lang="es-EC"/>
          </a:p>
        </p:txBody>
      </p:sp>
    </p:spTree>
    <p:extLst>
      <p:ext uri="{BB962C8B-B14F-4D97-AF65-F5344CB8AC3E}">
        <p14:creationId xmlns:p14="http://schemas.microsoft.com/office/powerpoint/2010/main" val="11306192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63</a:t>
            </a:fld>
            <a:endParaRPr lang="es-EC"/>
          </a:p>
        </p:txBody>
      </p:sp>
    </p:spTree>
    <p:extLst>
      <p:ext uri="{BB962C8B-B14F-4D97-AF65-F5344CB8AC3E}">
        <p14:creationId xmlns:p14="http://schemas.microsoft.com/office/powerpoint/2010/main" val="3639874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6</a:t>
            </a:fld>
            <a:endParaRPr lang="es-EC"/>
          </a:p>
        </p:txBody>
      </p:sp>
    </p:spTree>
    <p:extLst>
      <p:ext uri="{BB962C8B-B14F-4D97-AF65-F5344CB8AC3E}">
        <p14:creationId xmlns:p14="http://schemas.microsoft.com/office/powerpoint/2010/main" val="11023543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64</a:t>
            </a:fld>
            <a:endParaRPr lang="es-EC"/>
          </a:p>
        </p:txBody>
      </p:sp>
    </p:spTree>
    <p:extLst>
      <p:ext uri="{BB962C8B-B14F-4D97-AF65-F5344CB8AC3E}">
        <p14:creationId xmlns:p14="http://schemas.microsoft.com/office/powerpoint/2010/main" val="266544490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65</a:t>
            </a:fld>
            <a:endParaRPr lang="es-EC"/>
          </a:p>
        </p:txBody>
      </p:sp>
    </p:spTree>
    <p:extLst>
      <p:ext uri="{BB962C8B-B14F-4D97-AF65-F5344CB8AC3E}">
        <p14:creationId xmlns:p14="http://schemas.microsoft.com/office/powerpoint/2010/main" val="8298734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66</a:t>
            </a:fld>
            <a:endParaRPr lang="es-EC"/>
          </a:p>
        </p:txBody>
      </p:sp>
    </p:spTree>
    <p:extLst>
      <p:ext uri="{BB962C8B-B14F-4D97-AF65-F5344CB8AC3E}">
        <p14:creationId xmlns:p14="http://schemas.microsoft.com/office/powerpoint/2010/main" val="2653314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67</a:t>
            </a:fld>
            <a:endParaRPr lang="es-EC"/>
          </a:p>
        </p:txBody>
      </p:sp>
    </p:spTree>
    <p:extLst>
      <p:ext uri="{BB962C8B-B14F-4D97-AF65-F5344CB8AC3E}">
        <p14:creationId xmlns:p14="http://schemas.microsoft.com/office/powerpoint/2010/main" val="37183301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68</a:t>
            </a:fld>
            <a:endParaRPr lang="es-EC"/>
          </a:p>
        </p:txBody>
      </p:sp>
    </p:spTree>
    <p:extLst>
      <p:ext uri="{BB962C8B-B14F-4D97-AF65-F5344CB8AC3E}">
        <p14:creationId xmlns:p14="http://schemas.microsoft.com/office/powerpoint/2010/main" val="3239268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69</a:t>
            </a:fld>
            <a:endParaRPr lang="es-EC"/>
          </a:p>
        </p:txBody>
      </p:sp>
    </p:spTree>
    <p:extLst>
      <p:ext uri="{BB962C8B-B14F-4D97-AF65-F5344CB8AC3E}">
        <p14:creationId xmlns:p14="http://schemas.microsoft.com/office/powerpoint/2010/main" val="327275947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70</a:t>
            </a:fld>
            <a:endParaRPr lang="es-EC"/>
          </a:p>
        </p:txBody>
      </p:sp>
    </p:spTree>
    <p:extLst>
      <p:ext uri="{BB962C8B-B14F-4D97-AF65-F5344CB8AC3E}">
        <p14:creationId xmlns:p14="http://schemas.microsoft.com/office/powerpoint/2010/main" val="3059388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7</a:t>
            </a:fld>
            <a:endParaRPr lang="es-EC"/>
          </a:p>
        </p:txBody>
      </p:sp>
    </p:spTree>
    <p:extLst>
      <p:ext uri="{BB962C8B-B14F-4D97-AF65-F5344CB8AC3E}">
        <p14:creationId xmlns:p14="http://schemas.microsoft.com/office/powerpoint/2010/main" val="1156838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8</a:t>
            </a:fld>
            <a:endParaRPr lang="es-EC"/>
          </a:p>
        </p:txBody>
      </p:sp>
    </p:spTree>
    <p:extLst>
      <p:ext uri="{BB962C8B-B14F-4D97-AF65-F5344CB8AC3E}">
        <p14:creationId xmlns:p14="http://schemas.microsoft.com/office/powerpoint/2010/main" val="1136667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99C2313D-44C0-4DA8-BA32-618FE267BFE4}" type="slidenum">
              <a:rPr lang="es-EC" smtClean="0"/>
              <a:pPr/>
              <a:t>9</a:t>
            </a:fld>
            <a:endParaRPr lang="es-EC"/>
          </a:p>
        </p:txBody>
      </p:sp>
    </p:spTree>
    <p:extLst>
      <p:ext uri="{BB962C8B-B14F-4D97-AF65-F5344CB8AC3E}">
        <p14:creationId xmlns:p14="http://schemas.microsoft.com/office/powerpoint/2010/main" val="2402040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1"/>
          <p:cNvGrpSpPr/>
          <p:nvPr/>
        </p:nvGrpSpPr>
        <p:grpSpPr>
          <a:xfrm>
            <a:off x="0" y="0"/>
            <a:ext cx="9144000" cy="6400800"/>
            <a:chOff x="0" y="0"/>
            <a:chExt cx="9144000" cy="6400800"/>
          </a:xfrm>
        </p:grpSpPr>
        <p:sp>
          <p:nvSpPr>
            <p:cNvPr id="16" name="Rectangle 15"/>
            <p:cNvSpPr/>
            <p:nvPr/>
          </p:nvSpPr>
          <p:spPr>
            <a:xfrm>
              <a:off x="1828800" y="4572000"/>
              <a:ext cx="6858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10"/>
            <p:cNvGrpSpPr/>
            <p:nvPr/>
          </p:nvGrpSpPr>
          <p:grpSpPr>
            <a:xfrm>
              <a:off x="0" y="0"/>
              <a:ext cx="9144000" cy="6400800"/>
              <a:chOff x="0" y="0"/>
              <a:chExt cx="9144000" cy="6400800"/>
            </a:xfrm>
          </p:grpSpPr>
          <p:sp>
            <p:nvSpPr>
              <p:cNvPr id="15" name="Rectangle 14"/>
              <p:cNvSpPr/>
              <p:nvPr/>
            </p:nvSpPr>
            <p:spPr>
              <a:xfrm>
                <a:off x="0" y="0"/>
                <a:ext cx="1828800" cy="640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4572000"/>
                <a:ext cx="91440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Rectangle 12"/>
            <p:cNvSpPr/>
            <p:nvPr/>
          </p:nvSpPr>
          <p:spPr>
            <a:xfrm>
              <a:off x="0" y="45720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a:xfrm>
            <a:off x="6934200" y="6553200"/>
            <a:ext cx="1676400" cy="228600"/>
          </a:xfrm>
        </p:spPr>
        <p:txBody>
          <a:bodyPr vert="horz" lIns="91440" tIns="45720" rIns="91440" bIns="45720" rtlCol="0" anchor="t" anchorCtr="0"/>
          <a:lstStyle>
            <a:lvl1pPr marL="0" algn="r" defTabSz="914400" rtl="0" eaLnBrk="1" latinLnBrk="0" hangingPunct="1">
              <a:defRPr sz="900" kern="1200" cap="small" baseline="0">
                <a:solidFill>
                  <a:sysClr val="windowText" lastClr="000000"/>
                </a:solidFill>
                <a:latin typeface="+mj-lt"/>
                <a:ea typeface="+mn-ea"/>
                <a:cs typeface="+mn-cs"/>
              </a:defRPr>
            </a:lvl1pPr>
          </a:lstStyle>
          <a:p>
            <a:fld id="{8E36636D-D922-432D-A958-524484B5923D}" type="datetimeFigureOut">
              <a:rPr lang="es-EC"/>
              <a:pPr/>
              <a:t>30/08/2017</a:t>
            </a:fld>
            <a:endParaRPr/>
          </a:p>
        </p:txBody>
      </p:sp>
      <p:sp>
        <p:nvSpPr>
          <p:cNvPr id="5" name="Footer Placeholder 4"/>
          <p:cNvSpPr>
            <a:spLocks noGrp="1"/>
          </p:cNvSpPr>
          <p:nvPr>
            <p:ph type="ftr" sz="quarter" idx="11"/>
          </p:nvPr>
        </p:nvSpPr>
        <p:spPr>
          <a:xfrm>
            <a:off x="1891553" y="6553200"/>
            <a:ext cx="1676400" cy="228600"/>
          </a:xfrm>
        </p:spPr>
        <p:txBody>
          <a:bodyPr anchor="t" anchorCtr="0"/>
          <a:lstStyle>
            <a:lvl1pPr>
              <a:defRPr>
                <a:solidFill>
                  <a:sysClr val="windowText" lastClr="000000"/>
                </a:solidFill>
              </a:defRPr>
            </a:lvl1pPr>
          </a:lstStyle>
          <a:p>
            <a:endParaRPr/>
          </a:p>
        </p:txBody>
      </p:sp>
      <p:sp>
        <p:nvSpPr>
          <p:cNvPr id="6" name="Slide Number Placeholder 5"/>
          <p:cNvSpPr>
            <a:spLocks noGrp="1"/>
          </p:cNvSpPr>
          <p:nvPr>
            <p:ph type="sldNum" sz="quarter" idx="12"/>
          </p:nvPr>
        </p:nvSpPr>
        <p:spPr>
          <a:xfrm>
            <a:off x="4870076" y="6553200"/>
            <a:ext cx="762000" cy="228600"/>
          </a:xfrm>
          <a:noFill/>
          <a:ln>
            <a:noFill/>
          </a:ln>
          <a:effectLst/>
        </p:spPr>
        <p:txBody>
          <a:bodyPr/>
          <a:lstStyle>
            <a:lvl1pPr algn="ctr">
              <a:defRPr sz="900" kern="1200" cap="small" baseline="0">
                <a:solidFill>
                  <a:sysClr val="windowText" lastClr="000000"/>
                </a:solidFill>
                <a:latin typeface="+mj-lt"/>
                <a:ea typeface="+mn-ea"/>
                <a:cs typeface="+mn-cs"/>
              </a:defRPr>
            </a:lvl1pPr>
          </a:lstStyle>
          <a:p>
            <a:fld id="{DF28FB93-0A08-4E7D-8E63-9EFA29F1E093}" type="slidenum">
              <a:rPr/>
              <a:pPr/>
              <a:t>‹Nº›</a:t>
            </a:fld>
            <a:endParaRPr/>
          </a:p>
        </p:txBody>
      </p:sp>
      <p:sp>
        <p:nvSpPr>
          <p:cNvPr id="3" name="Subtitle 2"/>
          <p:cNvSpPr>
            <a:spLocks noGrp="1"/>
          </p:cNvSpPr>
          <p:nvPr>
            <p:ph type="subTitle" idx="1"/>
          </p:nvPr>
        </p:nvSpPr>
        <p:spPr>
          <a:xfrm>
            <a:off x="1905000" y="5867400"/>
            <a:ext cx="6570722" cy="457200"/>
          </a:xfrm>
        </p:spPr>
        <p:txBody>
          <a:bodyPr>
            <a:normAutofit/>
            <a:scene3d>
              <a:camera prst="orthographicFront"/>
              <a:lightRig rig="soft" dir="t">
                <a:rot lat="0" lon="0" rev="10800000"/>
              </a:lightRig>
            </a:scene3d>
            <a:sp3d>
              <a:contourClr>
                <a:srgbClr val="DDDDDD"/>
              </a:contourClr>
            </a:sp3d>
          </a:bodyPr>
          <a:lstStyle>
            <a:lvl1pPr marL="0" indent="0" algn="l">
              <a:spcBef>
                <a:spcPts val="0"/>
              </a:spcBef>
              <a:buNone/>
              <a:defRPr sz="2000">
                <a:solidFill>
                  <a:schemeClr val="tx1">
                    <a:alpha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a:p>
        </p:txBody>
      </p:sp>
      <p:sp>
        <p:nvSpPr>
          <p:cNvPr id="2" name="Title 1"/>
          <p:cNvSpPr>
            <a:spLocks noGrp="1"/>
          </p:cNvSpPr>
          <p:nvPr>
            <p:ph type="ctrTitle"/>
          </p:nvPr>
        </p:nvSpPr>
        <p:spPr>
          <a:xfrm>
            <a:off x="1905000" y="4648200"/>
            <a:ext cx="6553200" cy="1219200"/>
          </a:xfrm>
        </p:spPr>
        <p:txBody>
          <a:bodyPr anchor="b" anchorCtr="0">
            <a:noAutofit/>
          </a:bodyPr>
          <a:lstStyle>
            <a:lvl1pPr algn="l">
              <a:defRPr sz="3600"/>
            </a:lvl1pPr>
          </a:lstStyle>
          <a:p>
            <a:r>
              <a:rPr lang="es-ES" smtClean="0"/>
              <a:t>Haga clic para modificar el estilo de título del patrón</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8E36636D-D922-432D-A958-524484B5923D}" type="datetimeFigureOut">
              <a:rPr lang="es-EC"/>
              <a:pPr/>
              <a:t>30/08/2017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7" name="Group 10"/>
          <p:cNvGrpSpPr/>
          <p:nvPr/>
        </p:nvGrpSpPr>
        <p:grpSpPr>
          <a:xfrm>
            <a:off x="0" y="0"/>
            <a:ext cx="9144000" cy="6858000"/>
            <a:chOff x="-442912" y="457200"/>
            <a:chExt cx="9144000" cy="6858000"/>
          </a:xfrm>
        </p:grpSpPr>
        <p:sp>
          <p:nvSpPr>
            <p:cNvPr id="18" name="Rectangle 17"/>
            <p:cNvSpPr/>
            <p:nvPr/>
          </p:nvSpPr>
          <p:spPr>
            <a:xfrm>
              <a:off x="-442912" y="457200"/>
              <a:ext cx="9129712" cy="1676400"/>
            </a:xfrm>
            <a:prstGeom prst="rect">
              <a:avLst/>
            </a:prstGeom>
            <a:solidFill>
              <a:schemeClr val="accent3"/>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a:off x="6872288" y="457200"/>
              <a:ext cx="182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p:nvSpPr>
          <p:spPr>
            <a:xfrm>
              <a:off x="6872288" y="45720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7367588"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467600" y="2298700"/>
            <a:ext cx="1447800" cy="3827463"/>
          </a:xfrm>
        </p:spPr>
        <p:txBody>
          <a:bodyPr vert="eaVert"/>
          <a:lstStyle/>
          <a:p>
            <a:r>
              <a:rPr lang="es-ES" smtClean="0"/>
              <a:t>Haga clic para modificar el estilo de título del patrón</a:t>
            </a:r>
            <a:endParaRPr/>
          </a:p>
        </p:txBody>
      </p:sp>
      <p:sp>
        <p:nvSpPr>
          <p:cNvPr id="3" name="Vertical Text Placeholder 2"/>
          <p:cNvSpPr>
            <a:spLocks noGrp="1"/>
          </p:cNvSpPr>
          <p:nvPr>
            <p:ph type="body" orient="vert" idx="1"/>
          </p:nvPr>
        </p:nvSpPr>
        <p:spPr>
          <a:xfrm>
            <a:off x="533400" y="2286000"/>
            <a:ext cx="5943600" cy="38401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8E36636D-D922-432D-A958-524484B5923D}" type="datetimeFigureOut">
              <a:rPr lang="es-EC"/>
              <a:pPr/>
              <a:t>30/08/2017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a:xfrm>
            <a:off x="7848600" y="533400"/>
            <a:ext cx="762000" cy="609600"/>
          </a:xfrm>
        </p:spPr>
        <p:txBody>
          <a:bodyPr/>
          <a:lstStyle/>
          <a:p>
            <a:fld id="{DF28FB93-0A08-4E7D-8E63-9EFA29F1E093}" type="slidenum">
              <a:rPr/>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8E36636D-D922-432D-A958-524484B5923D}" type="datetimeFigureOut">
              <a:rPr lang="es-EC"/>
              <a:pPr/>
              <a:t>30/08/2017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10" name="Group 10"/>
          <p:cNvGrpSpPr/>
          <p:nvPr/>
        </p:nvGrpSpPr>
        <p:grpSpPr>
          <a:xfrm>
            <a:off x="0" y="0"/>
            <a:ext cx="9144000" cy="6858000"/>
            <a:chOff x="0" y="0"/>
            <a:chExt cx="9144000" cy="6858000"/>
          </a:xfrm>
        </p:grpSpPr>
        <p:sp>
          <p:nvSpPr>
            <p:cNvPr id="7" name="Rectangle 6"/>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1"/>
          <p:cNvSpPr>
            <a:spLocks noGrp="1"/>
          </p:cNvSpPr>
          <p:nvPr>
            <p:ph type="title"/>
          </p:nvPr>
        </p:nvSpPr>
        <p:spPr>
          <a:xfrm>
            <a:off x="1905000" y="2667000"/>
            <a:ext cx="6629400" cy="1143000"/>
          </a:xfrm>
        </p:spPr>
        <p:txBody>
          <a:bodyPr vert="horz" lIns="91440" tIns="45720" rIns="91440" bIns="45720" rtlCol="0" anchor="b" anchorCtr="0">
            <a:noAutofit/>
          </a:bodyPr>
          <a:lstStyle>
            <a:lvl1pPr algn="l" defTabSz="914400" rtl="0" eaLnBrk="1" latinLnBrk="0" hangingPunct="1">
              <a:spcBef>
                <a:spcPct val="0"/>
              </a:spcBef>
              <a:buNone/>
              <a:defRPr sz="3600" kern="1200" cap="small" spc="200" baseline="0">
                <a:solidFill>
                  <a:schemeClr val="tx1"/>
                </a:solidFill>
                <a:latin typeface="+mj-lt"/>
                <a:ea typeface="+mj-ea"/>
                <a:cs typeface="+mj-cs"/>
              </a:defRPr>
            </a:lvl1pPr>
          </a:lstStyle>
          <a:p>
            <a:r>
              <a:rPr lang="es-ES" smtClean="0"/>
              <a:t>Haga clic para modificar el estilo de título del patrón</a:t>
            </a:r>
            <a:endParaRPr/>
          </a:p>
        </p:txBody>
      </p:sp>
      <p:sp>
        <p:nvSpPr>
          <p:cNvPr id="3" name="Text Placeholder 2"/>
          <p:cNvSpPr>
            <a:spLocks noGrp="1"/>
          </p:cNvSpPr>
          <p:nvPr>
            <p:ph type="body" idx="1"/>
          </p:nvPr>
        </p:nvSpPr>
        <p:spPr>
          <a:xfrm>
            <a:off x="152400" y="4495800"/>
            <a:ext cx="1524000" cy="2057400"/>
          </a:xfrm>
        </p:spPr>
        <p:txBody>
          <a:bodyPr vert="horz" lIns="91440" tIns="45720" rIns="91440" bIns="45720" rtlCol="0">
            <a:normAutofit/>
          </a:bodyPr>
          <a:lstStyle>
            <a:lvl1pPr marL="0" indent="0">
              <a:lnSpc>
                <a:spcPct val="200000"/>
              </a:lnSpc>
              <a:buNone/>
              <a:defRPr sz="1600" b="1" kern="1200">
                <a:solidFill>
                  <a:srgbClr val="000000">
                    <a:alpha val="50196"/>
                  </a:srgb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s-ES" smtClean="0"/>
              <a:t>Haga clic para modificar el estilo de texto del patrón</a:t>
            </a:r>
          </a:p>
        </p:txBody>
      </p:sp>
      <p:sp>
        <p:nvSpPr>
          <p:cNvPr id="4" name="Date Placeholder 3"/>
          <p:cNvSpPr>
            <a:spLocks noGrp="1"/>
          </p:cNvSpPr>
          <p:nvPr>
            <p:ph type="dt" sz="half" idx="10"/>
          </p:nvPr>
        </p:nvSpPr>
        <p:spPr>
          <a:xfrm>
            <a:off x="6931152" y="6556248"/>
            <a:ext cx="1673352" cy="228600"/>
          </a:xfrm>
        </p:spPr>
        <p:txBody>
          <a:bodyPr/>
          <a:lstStyle/>
          <a:p>
            <a:fld id="{8E36636D-D922-432D-A958-524484B5923D}" type="datetimeFigureOut">
              <a:rPr lang="es-EC"/>
              <a:pPr/>
              <a:t>30/08/2017</a:t>
            </a:fld>
            <a:endParaRPr/>
          </a:p>
        </p:txBody>
      </p:sp>
      <p:sp>
        <p:nvSpPr>
          <p:cNvPr id="5" name="Footer Placeholder 4"/>
          <p:cNvSpPr>
            <a:spLocks noGrp="1"/>
          </p:cNvSpPr>
          <p:nvPr>
            <p:ph type="ftr" sz="quarter" idx="11"/>
          </p:nvPr>
        </p:nvSpPr>
        <p:spPr>
          <a:xfrm>
            <a:off x="1892808" y="6556248"/>
            <a:ext cx="1673352" cy="228600"/>
          </a:xfrm>
        </p:spPr>
        <p:txBody>
          <a:bodyPr/>
          <a:lstStyle/>
          <a:p>
            <a:endParaRPr/>
          </a:p>
        </p:txBody>
      </p:sp>
      <p:sp>
        <p:nvSpPr>
          <p:cNvPr id="6" name="Slide Number Placeholder 5"/>
          <p:cNvSpPr>
            <a:spLocks noGrp="1"/>
          </p:cNvSpPr>
          <p:nvPr>
            <p:ph type="sldNum" sz="quarter" idx="12"/>
          </p:nvPr>
        </p:nvSpPr>
        <p:spPr>
          <a:xfrm>
            <a:off x="4867656" y="6556248"/>
            <a:ext cx="762000" cy="228600"/>
          </a:xfrm>
          <a:noFill/>
          <a:ln>
            <a:noFill/>
          </a:ln>
          <a:effectLst/>
        </p:spPr>
        <p:txBody>
          <a:bodyPr vert="horz" lIns="91440" tIns="45720" rIns="91440" bIns="45720" rtlCol="0" anchor="ctr"/>
          <a:lstStyle>
            <a:lvl1pPr marL="0" algn="ctr" defTabSz="914400" rtl="0" eaLnBrk="1" latinLnBrk="0" hangingPunct="1">
              <a:defRPr sz="900" kern="1200" cap="small" baseline="0">
                <a:solidFill>
                  <a:sysClr val="windowText" lastClr="000000"/>
                </a:solidFill>
                <a:latin typeface="+mj-lt"/>
                <a:ea typeface="+mn-ea"/>
                <a:cs typeface="+mn-cs"/>
              </a:defRPr>
            </a:lvl1pPr>
          </a:lstStyle>
          <a:p>
            <a:fld id="{DF28FB93-0A08-4E7D-8E63-9EFA29F1E093}" type="slidenum">
              <a:rPr/>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p>
            <a:r>
              <a:rPr lang="es-ES" smtClean="0"/>
              <a:t>Haga clic para modificar el estilo de título del patrón</a:t>
            </a:r>
            <a:endParaRPr/>
          </a:p>
        </p:txBody>
      </p:sp>
      <p:sp>
        <p:nvSpPr>
          <p:cNvPr id="3" name="Content Placeholder 2"/>
          <p:cNvSpPr>
            <a:spLocks noGrp="1"/>
          </p:cNvSpPr>
          <p:nvPr>
            <p:ph sz="half" idx="1"/>
          </p:nvPr>
        </p:nvSpPr>
        <p:spPr>
          <a:xfrm>
            <a:off x="24384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Content Placeholder 3"/>
          <p:cNvSpPr>
            <a:spLocks noGrp="1"/>
          </p:cNvSpPr>
          <p:nvPr>
            <p:ph sz="half" idx="2"/>
          </p:nvPr>
        </p:nvSpPr>
        <p:spPr>
          <a:xfrm>
            <a:off x="57150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Date Placeholder 4"/>
          <p:cNvSpPr>
            <a:spLocks noGrp="1"/>
          </p:cNvSpPr>
          <p:nvPr>
            <p:ph type="dt" sz="half" idx="10"/>
          </p:nvPr>
        </p:nvSpPr>
        <p:spPr/>
        <p:txBody>
          <a:bodyPr/>
          <a:lstStyle/>
          <a:p>
            <a:fld id="{8E36636D-D922-432D-A958-524484B5923D}" type="datetimeFigureOut">
              <a:rPr lang="es-EC"/>
              <a:pPr/>
              <a:t>30/08/2017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lvl1pPr>
              <a:defRPr/>
            </a:lvl1pPr>
          </a:lstStyle>
          <a:p>
            <a:r>
              <a:rPr lang="es-ES" smtClean="0"/>
              <a:t>Haga clic para modificar el estilo de título del patrón</a:t>
            </a:r>
            <a:endParaRPr/>
          </a:p>
        </p:txBody>
      </p:sp>
      <p:sp>
        <p:nvSpPr>
          <p:cNvPr id="3" name="Text Placeholder 2"/>
          <p:cNvSpPr>
            <a:spLocks noGrp="1"/>
          </p:cNvSpPr>
          <p:nvPr>
            <p:ph type="body" idx="1"/>
          </p:nvPr>
        </p:nvSpPr>
        <p:spPr>
          <a:xfrm>
            <a:off x="2438400" y="2291697"/>
            <a:ext cx="2971800" cy="639762"/>
          </a:xfrm>
        </p:spPr>
        <p:txBody>
          <a:bodyPr vert="horz" lIns="91440" tIns="45720" rIns="91440" bIns="45720" rtlCol="0" anchor="ctr" anchorCtr="0">
            <a:noAutofit/>
          </a:bodyPr>
          <a:lstStyle>
            <a:lvl1pPr marL="0" indent="0">
              <a:buNone/>
              <a:defRPr sz="2200" b="0" kern="120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ts val="1800"/>
              </a:spcBef>
              <a:buClr>
                <a:schemeClr val="accent1"/>
              </a:buClr>
              <a:buSzPct val="80000"/>
              <a:buFont typeface="Wingdings" pitchFamily="2" charset="2"/>
              <a:buNone/>
            </a:pPr>
            <a:r>
              <a:rPr lang="es-ES" smtClean="0"/>
              <a:t>Haga clic para modificar el estilo de texto del patrón</a:t>
            </a:r>
          </a:p>
        </p:txBody>
      </p:sp>
      <p:sp>
        <p:nvSpPr>
          <p:cNvPr id="4" name="Content Placeholder 3"/>
          <p:cNvSpPr>
            <a:spLocks noGrp="1"/>
          </p:cNvSpPr>
          <p:nvPr>
            <p:ph sz="half" idx="2"/>
          </p:nvPr>
        </p:nvSpPr>
        <p:spPr>
          <a:xfrm>
            <a:off x="2447925" y="3137647"/>
            <a:ext cx="2971800" cy="299923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Text Placeholder 4"/>
          <p:cNvSpPr>
            <a:spLocks noGrp="1"/>
          </p:cNvSpPr>
          <p:nvPr>
            <p:ph type="body" sz="quarter" idx="3"/>
          </p:nvPr>
        </p:nvSpPr>
        <p:spPr>
          <a:xfrm>
            <a:off x="5715000" y="2291697"/>
            <a:ext cx="2971800" cy="639762"/>
          </a:xfrm>
        </p:spPr>
        <p:txBody>
          <a:bodyPr anchor="ctr" anchorCtr="0">
            <a:noAutofit/>
          </a:bodyPr>
          <a:lstStyle>
            <a:lvl1pPr marL="0" indent="0">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715000" y="3137647"/>
            <a:ext cx="2971800" cy="300196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7" name="Date Placeholder 6"/>
          <p:cNvSpPr>
            <a:spLocks noGrp="1"/>
          </p:cNvSpPr>
          <p:nvPr>
            <p:ph type="dt" sz="half" idx="10"/>
          </p:nvPr>
        </p:nvSpPr>
        <p:spPr/>
        <p:txBody>
          <a:bodyPr/>
          <a:lstStyle/>
          <a:p>
            <a:fld id="{8E36636D-D922-432D-A958-524484B5923D}" type="datetimeFigureOut">
              <a:rPr lang="es-EC"/>
              <a:pPr/>
              <a:t>30/08/2017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DF28FB93-0A08-4E7D-8E63-9EFA29F1E093}" type="slidenum">
              <a:rPr/>
              <a:pP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grpSp>
        <p:nvGrpSpPr>
          <p:cNvPr id="6" name="Group 10"/>
          <p:cNvGrpSpPr/>
          <p:nvPr/>
        </p:nvGrpSpPr>
        <p:grpSpPr>
          <a:xfrm>
            <a:off x="0" y="0"/>
            <a:ext cx="9144000" cy="1676400"/>
            <a:chOff x="0" y="0"/>
            <a:chExt cx="9144000" cy="1676400"/>
          </a:xfrm>
        </p:grpSpPr>
        <p:sp>
          <p:nvSpPr>
            <p:cNvPr id="7" name="Rectangle 6"/>
            <p:cNvSpPr/>
            <p:nvPr/>
          </p:nvSpPr>
          <p:spPr>
            <a:xfrm>
              <a:off x="0" y="0"/>
              <a:ext cx="91440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8E36636D-D922-432D-A958-524484B5923D}" type="datetimeFigureOut">
              <a:rPr lang="es-EC"/>
              <a:pPr/>
              <a:t>30/08/2017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DF28FB93-0A08-4E7D-8E63-9EFA29F1E093}" type="slidenum">
              <a:rPr/>
              <a:pP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grpSp>
        <p:nvGrpSpPr>
          <p:cNvPr id="5" name="Group 9"/>
          <p:cNvGrpSpPr/>
          <p:nvPr/>
        </p:nvGrpSpPr>
        <p:grpSpPr>
          <a:xfrm>
            <a:off x="0" y="0"/>
            <a:ext cx="1828800" cy="1676400"/>
            <a:chOff x="457200" y="457200"/>
            <a:chExt cx="1828800" cy="1676400"/>
          </a:xfrm>
        </p:grpSpPr>
        <p:sp>
          <p:nvSpPr>
            <p:cNvPr id="8" name="Rectangle 7"/>
            <p:cNvSpPr/>
            <p:nvPr/>
          </p:nvSpPr>
          <p:spPr>
            <a:xfrm>
              <a:off x="457200" y="457200"/>
              <a:ext cx="1828800" cy="1676400"/>
            </a:xfrm>
            <a:prstGeom prst="rect">
              <a:avLst/>
            </a:prstGeom>
            <a:solidFill>
              <a:schemeClr val="accent2"/>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52500"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Date Placeholder 1"/>
          <p:cNvSpPr>
            <a:spLocks noGrp="1"/>
          </p:cNvSpPr>
          <p:nvPr>
            <p:ph type="dt" sz="half" idx="10"/>
          </p:nvPr>
        </p:nvSpPr>
        <p:spPr/>
        <p:txBody>
          <a:bodyPr/>
          <a:lstStyle/>
          <a:p>
            <a:fld id="{8E36636D-D922-432D-A958-524484B5923D}" type="datetimeFigureOut">
              <a:rPr lang="es-EC"/>
              <a:pPr/>
              <a:t>30/08/2017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DF28FB93-0A08-4E7D-8E63-9EFA29F1E093}" type="slidenum">
              <a:rPr/>
              <a:pP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s-ES" smtClean="0"/>
              <a:t>Haga clic para modificar el estilo de título del patrón</a:t>
            </a:r>
            <a:endParaRPr/>
          </a:p>
        </p:txBody>
      </p:sp>
      <p:sp>
        <p:nvSpPr>
          <p:cNvPr id="3" name="Content Placeholder 2"/>
          <p:cNvSpPr>
            <a:spLocks noGrp="1"/>
          </p:cNvSpPr>
          <p:nvPr>
            <p:ph idx="1"/>
          </p:nvPr>
        </p:nvSpPr>
        <p:spPr>
          <a:xfrm>
            <a:off x="2706624" y="2446991"/>
            <a:ext cx="5715000" cy="3531198"/>
          </a:xfrm>
        </p:spPr>
        <p:txBody>
          <a:bodyPr>
            <a:normAutofit/>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Text Placeholder 3"/>
          <p:cNvSpPr>
            <a:spLocks noGrp="1"/>
          </p:cNvSpPr>
          <p:nvPr>
            <p:ph type="body" sz="half" idx="2"/>
          </p:nvPr>
        </p:nvSpPr>
        <p:spPr>
          <a:xfrm>
            <a:off x="164592" y="3031490"/>
            <a:ext cx="1524000" cy="2362200"/>
          </a:xfrm>
        </p:spPr>
        <p:txBody>
          <a:bodyPr/>
          <a:lstStyle>
            <a:lvl1pPr marL="0" indent="0">
              <a:lnSpc>
                <a:spcPct val="150000"/>
              </a:lnSpc>
              <a:buNone/>
              <a:defRPr sz="1400" b="1">
                <a:solidFill>
                  <a:srgbClr val="000000">
                    <a:alpha val="50196"/>
                  </a:srgb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E36636D-D922-432D-A958-524484B5923D}" type="datetimeFigureOut">
              <a:rPr lang="es-EC"/>
              <a:pPr/>
              <a:t>30/08/2017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s-ES" smtClean="0"/>
              <a:t>Haga clic para modificar el estilo de título del patrón</a:t>
            </a:r>
            <a:endParaRPr/>
          </a:p>
        </p:txBody>
      </p:sp>
      <p:sp>
        <p:nvSpPr>
          <p:cNvPr id="3" name="Picture Placeholder 2"/>
          <p:cNvSpPr>
            <a:spLocks noGrp="1"/>
          </p:cNvSpPr>
          <p:nvPr>
            <p:ph type="pic" idx="1"/>
          </p:nvPr>
        </p:nvSpPr>
        <p:spPr>
          <a:xfrm>
            <a:off x="2706624" y="2450592"/>
            <a:ext cx="5715000" cy="3529584"/>
          </a:xfrm>
          <a:noFill/>
          <a:ln w="101600" cmpd="sng">
            <a:miter lim="800000"/>
          </a:ln>
          <a:effectLst>
            <a:outerShdw blurRad="63500" sx="102000" sy="102000" algn="ctr" rotWithShape="0">
              <a:prstClr val="black">
                <a:alpha val="30000"/>
              </a:prstClr>
            </a:outerShdw>
          </a:effectLst>
        </p:spPr>
        <p:style>
          <a:lnRef idx="3">
            <a:schemeClr val="lt1"/>
          </a:lnRef>
          <a:fillRef idx="1">
            <a:schemeClr val="accent2"/>
          </a:fillRef>
          <a:effectRef idx="1">
            <a:schemeClr val="accent2"/>
          </a:effectRef>
          <a:fontRef idx="none"/>
        </p:style>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
        <p:nvSpPr>
          <p:cNvPr id="4" name="Text Placeholder 3"/>
          <p:cNvSpPr>
            <a:spLocks noGrp="1"/>
          </p:cNvSpPr>
          <p:nvPr>
            <p:ph type="body" sz="half" idx="2"/>
          </p:nvPr>
        </p:nvSpPr>
        <p:spPr>
          <a:xfrm>
            <a:off x="164592" y="3031489"/>
            <a:ext cx="1527048" cy="2359152"/>
          </a:xfrm>
        </p:spPr>
        <p:txBody>
          <a:bodyPr vert="horz" lIns="91440" tIns="45720" rIns="91440" bIns="45720" rtlCol="0">
            <a:normAutofit/>
          </a:bodyPr>
          <a:lstStyle>
            <a:lvl1pPr marL="0" indent="0">
              <a:lnSpc>
                <a:spcPct val="150000"/>
              </a:lnSpc>
              <a:buNone/>
              <a:defRPr sz="1400" b="1" kern="1200">
                <a:solidFill>
                  <a:srgbClr val="000000">
                    <a:alpha val="50196"/>
                  </a:srgb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8E36636D-D922-432D-A958-524484B5923D}" type="datetimeFigureOut">
              <a:rPr lang="es-EC"/>
              <a:pPr/>
              <a:t>30/08/2017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11"/>
          <p:cNvGrpSpPr/>
          <p:nvPr/>
        </p:nvGrpSpPr>
        <p:grpSpPr>
          <a:xfrm>
            <a:off x="0" y="0"/>
            <a:ext cx="9144000" cy="6858000"/>
            <a:chOff x="0" y="0"/>
            <a:chExt cx="9144000" cy="6858000"/>
          </a:xfrm>
        </p:grpSpPr>
        <p:sp>
          <p:nvSpPr>
            <p:cNvPr id="7"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Text Placeholder 2"/>
          <p:cNvSpPr>
            <a:spLocks noGrp="1"/>
          </p:cNvSpPr>
          <p:nvPr>
            <p:ph type="body" idx="1"/>
          </p:nvPr>
        </p:nvSpPr>
        <p:spPr>
          <a:xfrm>
            <a:off x="2438400" y="2286000"/>
            <a:ext cx="6248400" cy="38401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2" name="Title Placeholder 1"/>
          <p:cNvSpPr>
            <a:spLocks noGrp="1"/>
          </p:cNvSpPr>
          <p:nvPr>
            <p:ph type="title"/>
          </p:nvPr>
        </p:nvSpPr>
        <p:spPr>
          <a:xfrm>
            <a:off x="2438400" y="228600"/>
            <a:ext cx="62484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a:p>
        </p:txBody>
      </p:sp>
      <p:sp>
        <p:nvSpPr>
          <p:cNvPr id="4" name="Date Placeholder 3"/>
          <p:cNvSpPr>
            <a:spLocks noGrp="1"/>
          </p:cNvSpPr>
          <p:nvPr>
            <p:ph type="dt" sz="half" idx="2"/>
          </p:nvPr>
        </p:nvSpPr>
        <p:spPr>
          <a:xfrm>
            <a:off x="6553200" y="6351494"/>
            <a:ext cx="2133600" cy="365125"/>
          </a:xfrm>
          <a:prstGeom prst="rect">
            <a:avLst/>
          </a:prstGeom>
        </p:spPr>
        <p:txBody>
          <a:bodyPr vert="horz" lIns="91440" tIns="45720" rIns="91440" bIns="45720" rtlCol="0" anchor="ctr"/>
          <a:lstStyle>
            <a:lvl1pPr algn="r">
              <a:defRPr sz="900" cap="small" baseline="0">
                <a:solidFill>
                  <a:schemeClr val="tx1"/>
                </a:solidFill>
                <a:latin typeface="+mj-lt"/>
              </a:defRPr>
            </a:lvl1pPr>
          </a:lstStyle>
          <a:p>
            <a:fld id="{8E36636D-D922-432D-A958-524484B5923D}" type="datetimeFigureOut">
              <a:rPr lang="es-EC"/>
              <a:pPr/>
              <a:t>30/08/2017</a:t>
            </a:fld>
            <a:endParaRPr/>
          </a:p>
        </p:txBody>
      </p:sp>
      <p:sp>
        <p:nvSpPr>
          <p:cNvPr id="5" name="Footer Placeholder 4"/>
          <p:cNvSpPr>
            <a:spLocks noGrp="1"/>
          </p:cNvSpPr>
          <p:nvPr>
            <p:ph type="ftr" sz="quarter" idx="3"/>
          </p:nvPr>
        </p:nvSpPr>
        <p:spPr>
          <a:xfrm>
            <a:off x="2438400" y="6356350"/>
            <a:ext cx="2895600" cy="365125"/>
          </a:xfrm>
          <a:prstGeom prst="rect">
            <a:avLst/>
          </a:prstGeom>
        </p:spPr>
        <p:txBody>
          <a:bodyPr vert="horz" lIns="91440" tIns="45720" rIns="91440" bIns="45720" rtlCol="0" anchor="ctr"/>
          <a:lstStyle>
            <a:lvl1pPr algn="l">
              <a:defRPr sz="900" cap="small" baseline="0">
                <a:solidFill>
                  <a:schemeClr val="tx1"/>
                </a:solidFill>
                <a:latin typeface="+mj-lt"/>
              </a:defRPr>
            </a:lvl1pPr>
          </a:lstStyle>
          <a:p>
            <a:endParaRPr/>
          </a:p>
        </p:txBody>
      </p:sp>
      <p:sp>
        <p:nvSpPr>
          <p:cNvPr id="6" name="Slide Number Placeholder 5"/>
          <p:cNvSpPr>
            <a:spLocks noGrp="1"/>
          </p:cNvSpPr>
          <p:nvPr>
            <p:ph type="sldNum" sz="quarter" idx="4"/>
          </p:nvPr>
        </p:nvSpPr>
        <p:spPr>
          <a:xfrm>
            <a:off x="533400" y="533400"/>
            <a:ext cx="762000" cy="609600"/>
          </a:xfrm>
          <a:prstGeom prst="rect">
            <a:avLst/>
          </a:prstGeom>
        </p:spPr>
        <p:txBody>
          <a:bodyPr vert="horz" lIns="91440" tIns="45720" rIns="91440" bIns="45720" rtlCol="0" anchor="ctr"/>
          <a:lstStyle>
            <a:lvl1pPr algn="ctr">
              <a:defRPr sz="1600" cap="small" baseline="0">
                <a:solidFill>
                  <a:schemeClr val="tx1"/>
                </a:solidFill>
                <a:latin typeface="+mj-lt"/>
              </a:defRPr>
            </a:lvl1pPr>
          </a:lstStyle>
          <a:p>
            <a:fld id="{DF28FB93-0A08-4E7D-8E63-9EFA29F1E093}" type="slidenum">
              <a:rPr/>
              <a:pPr/>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0" eaLnBrk="1" latinLnBrk="0" hangingPunct="1">
        <a:spcBef>
          <a:spcPct val="0"/>
        </a:spcBef>
        <a:buNone/>
        <a:defRPr sz="4400" kern="1200" cap="small" spc="200" baseline="0">
          <a:solidFill>
            <a:schemeClr val="tx1"/>
          </a:solidFill>
          <a:latin typeface="+mj-lt"/>
          <a:ea typeface="+mj-ea"/>
          <a:cs typeface="+mj-cs"/>
        </a:defRPr>
      </a:lvl1pPr>
    </p:titleStyle>
    <p:bodyStyle>
      <a:lvl1pPr marL="457200" indent="-457200" algn="l" defTabSz="914400" rtl="0" eaLnBrk="1" latinLnBrk="0" hangingPunct="1">
        <a:spcBef>
          <a:spcPts val="1800"/>
        </a:spcBef>
        <a:buClr>
          <a:schemeClr val="accent1"/>
        </a:buClr>
        <a:buSzPct val="8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800"/>
        </a:spcBef>
        <a:buClr>
          <a:schemeClr val="accent2"/>
        </a:buClr>
        <a:buSzPct val="8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200"/>
        </a:spcBef>
        <a:buClr>
          <a:schemeClr val="accent3"/>
        </a:buClr>
        <a:buSzPct val="8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200"/>
        </a:spcBef>
        <a:buClr>
          <a:schemeClr val="accent4"/>
        </a:buClr>
        <a:buSzPct val="80000"/>
        <a:buFont typeface="Wingdings" pitchFamily="2" charset="2"/>
        <a:buChar char=""/>
        <a:defRPr sz="1600" kern="1200">
          <a:solidFill>
            <a:schemeClr val="tx1"/>
          </a:solidFill>
          <a:latin typeface="+mn-lt"/>
          <a:ea typeface="+mn-ea"/>
          <a:cs typeface="+mn-cs"/>
        </a:defRPr>
      </a:lvl4pPr>
      <a:lvl5pPr marL="2286000" indent="-457200" algn="l" defTabSz="914400" rtl="0" eaLnBrk="1" latinLnBrk="0" hangingPunct="1">
        <a:spcBef>
          <a:spcPts val="1200"/>
        </a:spcBef>
        <a:buClr>
          <a:schemeClr val="accent5"/>
        </a:buClr>
        <a:buSzPct val="80000"/>
        <a:buFont typeface="Wingdings" pitchFamily="2" charset="2"/>
        <a:buChar char=""/>
        <a:defRPr sz="1600" kern="120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46.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49.PN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3.png"/><Relationship Id="rId7" Type="http://schemas.openxmlformats.org/officeDocument/2006/relationships/image" Target="../media/image55.pn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60.png"/><Relationship Id="rId4" Type="http://schemas.openxmlformats.org/officeDocument/2006/relationships/image" Target="../media/image59.png"/></Relationships>
</file>

<file path=ppt/slides/_rels/slide3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68.png"/></Relationships>
</file>

<file path=ppt/slides/_rels/slide3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74.png"/><Relationship Id="rId4" Type="http://schemas.openxmlformats.org/officeDocument/2006/relationships/image" Target="../media/image73.png"/></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8.xml"/><Relationship Id="rId7" Type="http://schemas.microsoft.com/office/2007/relationships/diagramDrawing" Target="../diagrams/drawing7.xml"/><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4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88.png"/></Relationships>
</file>

<file path=ppt/slides/_rels/slide4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90.png"/><Relationship Id="rId7" Type="http://schemas.openxmlformats.org/officeDocument/2006/relationships/diagramQuickStyle" Target="../diagrams/quickStyle8.xml"/><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diagramLayout" Target="../diagrams/layout8.xml"/><Relationship Id="rId5" Type="http://schemas.openxmlformats.org/officeDocument/2006/relationships/diagramData" Target="../diagrams/data9.xml"/><Relationship Id="rId10" Type="http://schemas.openxmlformats.org/officeDocument/2006/relationships/image" Target="../media/image2.png"/><Relationship Id="rId4" Type="http://schemas.openxmlformats.org/officeDocument/2006/relationships/image" Target="../media/image91.png"/><Relationship Id="rId9" Type="http://schemas.microsoft.com/office/2007/relationships/diagramDrawing" Target="../diagrams/drawing8.xml"/></Relationships>
</file>

<file path=ppt/slides/_rels/slide45.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46.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notesSlide" Target="../notesSlides/notesSlide42.xml"/><Relationship Id="rId7" Type="http://schemas.openxmlformats.org/officeDocument/2006/relationships/image" Target="../media/image104.png"/><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image" Target="../media/image103.png"/><Relationship Id="rId4" Type="http://schemas.openxmlformats.org/officeDocument/2006/relationships/image" Target="../media/image102.png"/><Relationship Id="rId9" Type="http://schemas.openxmlformats.org/officeDocument/2006/relationships/image" Target="../media/image2.png"/></Relationships>
</file>

<file path=ppt/slides/_rels/slide47.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106.png"/><Relationship Id="rId7" Type="http://schemas.openxmlformats.org/officeDocument/2006/relationships/image" Target="../media/image110.png"/><Relationship Id="rId2" Type="http://schemas.openxmlformats.org/officeDocument/2006/relationships/notesSlide" Target="../notesSlides/notesSlide43.xml"/><Relationship Id="rId1" Type="http://schemas.openxmlformats.org/officeDocument/2006/relationships/slideLayout" Target="../slideLayouts/slideLayout8.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 Id="rId9"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44.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114.png"/><Relationship Id="rId4" Type="http://schemas.openxmlformats.org/officeDocument/2006/relationships/image" Target="../media/image113.png"/></Relationships>
</file>

<file path=ppt/slides/_rels/slide49.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15.png"/><Relationship Id="rId7" Type="http://schemas.openxmlformats.org/officeDocument/2006/relationships/image" Target="../media/image119.png"/><Relationship Id="rId2" Type="http://schemas.openxmlformats.org/officeDocument/2006/relationships/notesSlide" Target="../notesSlides/notesSlide45.xml"/><Relationship Id="rId1" Type="http://schemas.openxmlformats.org/officeDocument/2006/relationships/slideLayout" Target="../slideLayouts/slideLayout8.xml"/><Relationship Id="rId6" Type="http://schemas.openxmlformats.org/officeDocument/2006/relationships/image" Target="../media/image118.png"/><Relationship Id="rId11" Type="http://schemas.openxmlformats.org/officeDocument/2006/relationships/image" Target="../media/image2.png"/><Relationship Id="rId5" Type="http://schemas.openxmlformats.org/officeDocument/2006/relationships/image" Target="../media/image117.png"/><Relationship Id="rId10" Type="http://schemas.openxmlformats.org/officeDocument/2006/relationships/image" Target="../media/image122.png"/><Relationship Id="rId4" Type="http://schemas.openxmlformats.org/officeDocument/2006/relationships/image" Target="../media/image116.png"/><Relationship Id="rId9" Type="http://schemas.openxmlformats.org/officeDocument/2006/relationships/image" Target="../media/image12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23.png"/><Relationship Id="rId7"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8.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s>
</file>

<file path=ppt/slides/_rels/slide51.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47.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128.png"/><Relationship Id="rId4" Type="http://schemas.openxmlformats.org/officeDocument/2006/relationships/image" Target="../media/image25.png"/></Relationships>
</file>

<file path=ppt/slides/_rels/slide5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9.png"/><Relationship Id="rId7" Type="http://schemas.openxmlformats.org/officeDocument/2006/relationships/image" Target="../media/image36.PNG"/><Relationship Id="rId2" Type="http://schemas.openxmlformats.org/officeDocument/2006/relationships/notesSlide" Target="../notesSlides/notesSlide48.xml"/><Relationship Id="rId1" Type="http://schemas.openxmlformats.org/officeDocument/2006/relationships/slideLayout" Target="../slideLayouts/slideLayout8.xml"/><Relationship Id="rId6" Type="http://schemas.openxmlformats.org/officeDocument/2006/relationships/image" Target="../media/image131.png"/><Relationship Id="rId5" Type="http://schemas.openxmlformats.org/officeDocument/2006/relationships/image" Target="../media/image13.png"/><Relationship Id="rId4" Type="http://schemas.openxmlformats.org/officeDocument/2006/relationships/image" Target="../media/image130.png"/></Relationships>
</file>

<file path=ppt/slides/_rels/slide5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32.png"/><Relationship Id="rId7" Type="http://schemas.openxmlformats.org/officeDocument/2006/relationships/image" Target="../media/image136.png"/><Relationship Id="rId2" Type="http://schemas.openxmlformats.org/officeDocument/2006/relationships/notesSlide" Target="../notesSlides/notesSlide49.xml"/><Relationship Id="rId1" Type="http://schemas.openxmlformats.org/officeDocument/2006/relationships/slideLayout" Target="../slideLayouts/slideLayout8.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133.png"/></Relationships>
</file>

<file path=ppt/slides/_rels/slide54.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50.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139.png"/><Relationship Id="rId4" Type="http://schemas.openxmlformats.org/officeDocument/2006/relationships/image" Target="../media/image138.png"/></Relationships>
</file>

<file path=ppt/slides/_rels/slide55.xml.rels><?xml version="1.0" encoding="UTF-8" standalone="yes"?>
<Relationships xmlns="http://schemas.openxmlformats.org/package/2006/relationships"><Relationship Id="rId8" Type="http://schemas.openxmlformats.org/officeDocument/2006/relationships/image" Target="../media/image145.png"/><Relationship Id="rId3" Type="http://schemas.openxmlformats.org/officeDocument/2006/relationships/image" Target="../media/image140.png"/><Relationship Id="rId7" Type="http://schemas.openxmlformats.org/officeDocument/2006/relationships/image" Target="../media/image144.png"/><Relationship Id="rId2" Type="http://schemas.openxmlformats.org/officeDocument/2006/relationships/notesSlide" Target="../notesSlides/notesSlide51.xml"/><Relationship Id="rId1" Type="http://schemas.openxmlformats.org/officeDocument/2006/relationships/slideLayout" Target="../slideLayouts/slideLayout8.xml"/><Relationship Id="rId6" Type="http://schemas.openxmlformats.org/officeDocument/2006/relationships/image" Target="../media/image143.png"/><Relationship Id="rId11" Type="http://schemas.openxmlformats.org/officeDocument/2006/relationships/image" Target="../media/image2.png"/><Relationship Id="rId5" Type="http://schemas.openxmlformats.org/officeDocument/2006/relationships/image" Target="../media/image142.png"/><Relationship Id="rId10" Type="http://schemas.openxmlformats.org/officeDocument/2006/relationships/image" Target="../media/image147.png"/><Relationship Id="rId4" Type="http://schemas.openxmlformats.org/officeDocument/2006/relationships/image" Target="../media/image141.png"/><Relationship Id="rId9" Type="http://schemas.openxmlformats.org/officeDocument/2006/relationships/image" Target="../media/image146.png"/></Relationships>
</file>

<file path=ppt/slides/_rels/slide56.xml.rels><?xml version="1.0" encoding="UTF-8" standalone="yes"?>
<Relationships xmlns="http://schemas.openxmlformats.org/package/2006/relationships"><Relationship Id="rId3" Type="http://schemas.openxmlformats.org/officeDocument/2006/relationships/image" Target="../media/image148.png"/><Relationship Id="rId7"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8.xml"/><Relationship Id="rId6" Type="http://schemas.openxmlformats.org/officeDocument/2006/relationships/image" Target="../media/image151.png"/><Relationship Id="rId5" Type="http://schemas.openxmlformats.org/officeDocument/2006/relationships/image" Target="../media/image150.png"/><Relationship Id="rId4" Type="http://schemas.openxmlformats.org/officeDocument/2006/relationships/image" Target="../media/image149.png"/></Relationships>
</file>

<file path=ppt/slides/_rels/slide57.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53.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153.png"/><Relationship Id="rId4" Type="http://schemas.openxmlformats.org/officeDocument/2006/relationships/image" Target="../media/image39.png"/></Relationships>
</file>

<file path=ppt/slides/_rels/slide5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54.png"/><Relationship Id="rId7" Type="http://schemas.openxmlformats.org/officeDocument/2006/relationships/image" Target="../media/image157.png"/><Relationship Id="rId2" Type="http://schemas.openxmlformats.org/officeDocument/2006/relationships/notesSlide" Target="../notesSlides/notesSlide54.xml"/><Relationship Id="rId1" Type="http://schemas.openxmlformats.org/officeDocument/2006/relationships/slideLayout" Target="../slideLayouts/slideLayout8.xml"/><Relationship Id="rId6" Type="http://schemas.openxmlformats.org/officeDocument/2006/relationships/image" Target="../media/image156.png"/><Relationship Id="rId5" Type="http://schemas.openxmlformats.org/officeDocument/2006/relationships/image" Target="../media/image15.png"/><Relationship Id="rId4" Type="http://schemas.openxmlformats.org/officeDocument/2006/relationships/image" Target="../media/image155.png"/></Relationships>
</file>

<file path=ppt/slides/_rels/slide5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58.png"/><Relationship Id="rId7" Type="http://schemas.openxmlformats.org/officeDocument/2006/relationships/image" Target="../media/image162.png"/><Relationship Id="rId2" Type="http://schemas.openxmlformats.org/officeDocument/2006/relationships/notesSlide" Target="../notesSlides/notesSlide55.xml"/><Relationship Id="rId1" Type="http://schemas.openxmlformats.org/officeDocument/2006/relationships/slideLayout" Target="../slideLayouts/slideLayout8.xml"/><Relationship Id="rId6" Type="http://schemas.openxmlformats.org/officeDocument/2006/relationships/image" Target="../media/image161.png"/><Relationship Id="rId5" Type="http://schemas.openxmlformats.org/officeDocument/2006/relationships/image" Target="../media/image160.png"/><Relationship Id="rId4" Type="http://schemas.openxmlformats.org/officeDocument/2006/relationships/image" Target="../media/image15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56.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165.png"/><Relationship Id="rId4" Type="http://schemas.openxmlformats.org/officeDocument/2006/relationships/image" Target="../media/image164.png"/></Relationships>
</file>

<file path=ppt/slides/_rels/slide61.xml.rels><?xml version="1.0" encoding="UTF-8" standalone="yes"?>
<Relationships xmlns="http://schemas.openxmlformats.org/package/2006/relationships"><Relationship Id="rId8" Type="http://schemas.openxmlformats.org/officeDocument/2006/relationships/image" Target="../media/image171.png"/><Relationship Id="rId3" Type="http://schemas.openxmlformats.org/officeDocument/2006/relationships/image" Target="../media/image166.png"/><Relationship Id="rId7" Type="http://schemas.openxmlformats.org/officeDocument/2006/relationships/image" Target="../media/image170.png"/><Relationship Id="rId2" Type="http://schemas.openxmlformats.org/officeDocument/2006/relationships/notesSlide" Target="../notesSlides/notesSlide57.xml"/><Relationship Id="rId1" Type="http://schemas.openxmlformats.org/officeDocument/2006/relationships/slideLayout" Target="../slideLayouts/slideLayout8.xml"/><Relationship Id="rId6" Type="http://schemas.openxmlformats.org/officeDocument/2006/relationships/image" Target="../media/image169.png"/><Relationship Id="rId11" Type="http://schemas.openxmlformats.org/officeDocument/2006/relationships/image" Target="../media/image2.png"/><Relationship Id="rId5" Type="http://schemas.openxmlformats.org/officeDocument/2006/relationships/image" Target="../media/image168.png"/><Relationship Id="rId10" Type="http://schemas.openxmlformats.org/officeDocument/2006/relationships/image" Target="../media/image173.png"/><Relationship Id="rId4" Type="http://schemas.openxmlformats.org/officeDocument/2006/relationships/image" Target="../media/image167.png"/><Relationship Id="rId9" Type="http://schemas.openxmlformats.org/officeDocument/2006/relationships/image" Target="../media/image172.png"/></Relationships>
</file>

<file path=ppt/slides/_rels/slide62.xml.rels><?xml version="1.0" encoding="UTF-8" standalone="yes"?>
<Relationships xmlns="http://schemas.openxmlformats.org/package/2006/relationships"><Relationship Id="rId3" Type="http://schemas.openxmlformats.org/officeDocument/2006/relationships/image" Target="../media/image174.png"/><Relationship Id="rId7"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8.xml"/><Relationship Id="rId6" Type="http://schemas.openxmlformats.org/officeDocument/2006/relationships/image" Target="../media/image177.png"/><Relationship Id="rId5" Type="http://schemas.openxmlformats.org/officeDocument/2006/relationships/image" Target="../media/image176.png"/><Relationship Id="rId4" Type="http://schemas.openxmlformats.org/officeDocument/2006/relationships/image" Target="../media/image175.png"/></Relationships>
</file>

<file path=ppt/slides/_rels/slide63.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notesSlide" Target="../notesSlides/notesSlide59.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179.png"/><Relationship Id="rId4" Type="http://schemas.openxmlformats.org/officeDocument/2006/relationships/image" Target="../media/image51.png"/></Relationships>
</file>

<file path=ppt/slides/_rels/slide6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80.png"/><Relationship Id="rId7" Type="http://schemas.openxmlformats.org/officeDocument/2006/relationships/image" Target="../media/image184.png"/><Relationship Id="rId2" Type="http://schemas.openxmlformats.org/officeDocument/2006/relationships/notesSlide" Target="../notesSlides/notesSlide60.xml"/><Relationship Id="rId1" Type="http://schemas.openxmlformats.org/officeDocument/2006/relationships/slideLayout" Target="../slideLayouts/slideLayout8.xml"/><Relationship Id="rId6" Type="http://schemas.openxmlformats.org/officeDocument/2006/relationships/image" Target="../media/image183.png"/><Relationship Id="rId5" Type="http://schemas.openxmlformats.org/officeDocument/2006/relationships/image" Target="../media/image182.png"/><Relationship Id="rId4" Type="http://schemas.openxmlformats.org/officeDocument/2006/relationships/image" Target="../media/image181.png"/></Relationships>
</file>

<file path=ppt/slides/_rels/slide65.xml.rels><?xml version="1.0" encoding="UTF-8" standalone="yes"?>
<Relationships xmlns="http://schemas.openxmlformats.org/package/2006/relationships"><Relationship Id="rId3" Type="http://schemas.openxmlformats.org/officeDocument/2006/relationships/image" Target="../media/image185.png"/><Relationship Id="rId7"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8.xml"/><Relationship Id="rId6" Type="http://schemas.openxmlformats.org/officeDocument/2006/relationships/image" Target="../media/image188.png"/><Relationship Id="rId5" Type="http://schemas.openxmlformats.org/officeDocument/2006/relationships/image" Target="../media/image187.png"/><Relationship Id="rId4" Type="http://schemas.openxmlformats.org/officeDocument/2006/relationships/image" Target="../media/image186.png"/></Relationships>
</file>

<file path=ppt/slides/_rels/slide66.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notesSlide" Target="../notesSlides/notesSlide62.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191.png"/><Relationship Id="rId4" Type="http://schemas.openxmlformats.org/officeDocument/2006/relationships/image" Target="../media/image190.png"/></Relationships>
</file>

<file path=ppt/slides/_rels/slide6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92.png"/><Relationship Id="rId7" Type="http://schemas.openxmlformats.org/officeDocument/2006/relationships/image" Target="../media/image196.png"/><Relationship Id="rId2" Type="http://schemas.openxmlformats.org/officeDocument/2006/relationships/notesSlide" Target="../notesSlides/notesSlide63.xml"/><Relationship Id="rId1" Type="http://schemas.openxmlformats.org/officeDocument/2006/relationships/slideLayout" Target="../slideLayouts/slideLayout8.xml"/><Relationship Id="rId6" Type="http://schemas.openxmlformats.org/officeDocument/2006/relationships/image" Target="../media/image195.png"/><Relationship Id="rId5" Type="http://schemas.openxmlformats.org/officeDocument/2006/relationships/image" Target="../media/image194.png"/><Relationship Id="rId4" Type="http://schemas.openxmlformats.org/officeDocument/2006/relationships/image" Target="../media/image193.png"/></Relationships>
</file>

<file path=ppt/slides/_rels/slide68.xml.rels><?xml version="1.0" encoding="UTF-8" standalone="yes"?>
<Relationships xmlns="http://schemas.openxmlformats.org/package/2006/relationships"><Relationship Id="rId3" Type="http://schemas.openxmlformats.org/officeDocument/2006/relationships/image" Target="../media/image197.png"/><Relationship Id="rId7"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8.xml"/><Relationship Id="rId6" Type="http://schemas.openxmlformats.org/officeDocument/2006/relationships/image" Target="../media/image200.png"/><Relationship Id="rId5" Type="http://schemas.openxmlformats.org/officeDocument/2006/relationships/image" Target="../media/image199.png"/><Relationship Id="rId4" Type="http://schemas.openxmlformats.org/officeDocument/2006/relationships/image" Target="../media/image198.png"/></Relationships>
</file>

<file path=ppt/slides/_rels/slide69.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notesSlide" Target="../notesSlides/notesSlide65.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202.png"/><Relationship Id="rId4" Type="http://schemas.openxmlformats.org/officeDocument/2006/relationships/image" Target="../media/image6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203.png"/><Relationship Id="rId7"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8.xml"/><Relationship Id="rId6" Type="http://schemas.openxmlformats.org/officeDocument/2006/relationships/image" Target="../media/image206.png"/><Relationship Id="rId5" Type="http://schemas.openxmlformats.org/officeDocument/2006/relationships/image" Target="../media/image205.png"/><Relationship Id="rId4" Type="http://schemas.openxmlformats.org/officeDocument/2006/relationships/image" Target="../media/image204.pn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7.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209.png"/><Relationship Id="rId2" Type="http://schemas.openxmlformats.org/officeDocument/2006/relationships/image" Target="../media/image208.png"/><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211.png"/><Relationship Id="rId4" Type="http://schemas.openxmlformats.org/officeDocument/2006/relationships/image" Target="../media/image210.png"/></Relationships>
</file>

<file path=ppt/slides/_rels/slide73.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image" Target="../media/image212.png"/><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215.png"/><Relationship Id="rId4" Type="http://schemas.openxmlformats.org/officeDocument/2006/relationships/image" Target="../media/image214.png"/></Relationships>
</file>

<file path=ppt/slides/_rels/slide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6.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7.gif"/><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2195661" y="2010116"/>
            <a:ext cx="6777953" cy="1886936"/>
          </a:xfrm>
        </p:spPr>
        <p:txBody>
          <a:bodyPr/>
          <a:lstStyle/>
          <a:p>
            <a:pPr algn="just"/>
            <a:r>
              <a:rPr lang="es-US" sz="2000" b="1" dirty="0"/>
              <a:t>CARACTERIZACIÓN DE UN SISTEMA DE MICROONDA EN LA BANDA “X”, MEDIANTE SOFTWARE DE SIMULACIÓN Y UN RADIOENLACE PUNTO-PUNTO EN AMBIENTE DE LABORATORIO</a:t>
            </a:r>
            <a:endParaRPr lang="es-US" sz="2000" dirty="0"/>
          </a:p>
        </p:txBody>
      </p:sp>
      <p:pic>
        <p:nvPicPr>
          <p:cNvPr id="11" name="10 Imagen" descr="http://blogs.espe.edu.ec/wp-content/uploads/2013/09/LOGO-PRINCIPAL5.png"/>
          <p:cNvPicPr/>
          <p:nvPr/>
        </p:nvPicPr>
        <p:blipFill>
          <a:blip r:embed="rId3" cstate="print"/>
          <a:srcRect/>
          <a:stretch>
            <a:fillRect/>
          </a:stretch>
        </p:blipFill>
        <p:spPr bwMode="auto">
          <a:xfrm>
            <a:off x="2540169" y="317467"/>
            <a:ext cx="5472607" cy="1383341"/>
          </a:xfrm>
          <a:prstGeom prst="rect">
            <a:avLst/>
          </a:prstGeom>
          <a:noFill/>
          <a:ln w="9525">
            <a:noFill/>
            <a:miter lim="800000"/>
            <a:headEnd/>
            <a:tailEnd/>
          </a:ln>
        </p:spPr>
      </p:pic>
      <p:sp>
        <p:nvSpPr>
          <p:cNvPr id="2" name="1 CuadroTexto"/>
          <p:cNvSpPr txBox="1"/>
          <p:nvPr/>
        </p:nvSpPr>
        <p:spPr>
          <a:xfrm>
            <a:off x="5796135" y="4820959"/>
            <a:ext cx="3177479" cy="830997"/>
          </a:xfrm>
          <a:prstGeom prst="rect">
            <a:avLst/>
          </a:prstGeom>
          <a:noFill/>
        </p:spPr>
        <p:txBody>
          <a:bodyPr wrap="square" rtlCol="0">
            <a:spAutoFit/>
          </a:bodyPr>
          <a:lstStyle/>
          <a:p>
            <a:pPr algn="r">
              <a:lnSpc>
                <a:spcPct val="150000"/>
              </a:lnSpc>
            </a:pPr>
            <a:r>
              <a:rPr lang="es-EC" sz="1600" dirty="0" smtClean="0">
                <a:latin typeface="+mj-lt"/>
              </a:rPr>
              <a:t>Autor: Espinosa Ana</a:t>
            </a:r>
          </a:p>
          <a:p>
            <a:pPr algn="r">
              <a:lnSpc>
                <a:spcPct val="150000"/>
              </a:lnSpc>
            </a:pPr>
            <a:r>
              <a:rPr lang="es-EC" sz="1600" dirty="0" smtClean="0">
                <a:latin typeface="+mj-lt"/>
              </a:rPr>
              <a:t>Director: Ing. Darío Duque</a:t>
            </a:r>
          </a:p>
        </p:txBody>
      </p:sp>
      <p:sp>
        <p:nvSpPr>
          <p:cNvPr id="5" name="4 Rectángulo"/>
          <p:cNvSpPr/>
          <p:nvPr/>
        </p:nvSpPr>
        <p:spPr>
          <a:xfrm>
            <a:off x="3966156" y="6093296"/>
            <a:ext cx="1758366" cy="461665"/>
          </a:xfrm>
          <a:prstGeom prst="rect">
            <a:avLst/>
          </a:prstGeom>
        </p:spPr>
        <p:txBody>
          <a:bodyPr wrap="none">
            <a:spAutoFit/>
          </a:bodyPr>
          <a:lstStyle/>
          <a:p>
            <a:pPr algn="ctr"/>
            <a:r>
              <a:rPr lang="es-ES" sz="1200" dirty="0" err="1" smtClean="0">
                <a:latin typeface="+mj-lt"/>
              </a:rPr>
              <a:t>Sangolquí</a:t>
            </a:r>
            <a:r>
              <a:rPr lang="es-ES" sz="1200" dirty="0" smtClean="0">
                <a:latin typeface="+mj-lt"/>
              </a:rPr>
              <a:t>, Agosto 2017</a:t>
            </a:r>
          </a:p>
          <a:p>
            <a:pPr algn="ctr"/>
            <a:endParaRPr lang="es-ES" sz="1200"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Título"/>
          <p:cNvSpPr>
            <a:spLocks noGrp="1"/>
          </p:cNvSpPr>
          <p:nvPr>
            <p:ph type="title"/>
          </p:nvPr>
        </p:nvSpPr>
        <p:spPr>
          <a:xfrm>
            <a:off x="2438400" y="228600"/>
            <a:ext cx="6248400" cy="1143000"/>
          </a:xfrm>
        </p:spPr>
        <p:txBody>
          <a:bodyPr>
            <a:normAutofit/>
          </a:bodyPr>
          <a:lstStyle/>
          <a:p>
            <a:pPr lvl="0" algn="ctr"/>
            <a:r>
              <a:rPr lang="es-US" sz="3600" b="1" dirty="0"/>
              <a:t>Guía de ondas</a:t>
            </a:r>
          </a:p>
        </p:txBody>
      </p:sp>
      <p:sp>
        <p:nvSpPr>
          <p:cNvPr id="2" name="Rectángulo 1"/>
          <p:cNvSpPr/>
          <p:nvPr/>
        </p:nvSpPr>
        <p:spPr>
          <a:xfrm>
            <a:off x="107504" y="1844824"/>
            <a:ext cx="8892480" cy="830997"/>
          </a:xfrm>
          <a:prstGeom prst="rect">
            <a:avLst/>
          </a:prstGeom>
        </p:spPr>
        <p:txBody>
          <a:bodyPr wrap="square">
            <a:spAutoFit/>
          </a:bodyPr>
          <a:lstStyle/>
          <a:p>
            <a:pPr indent="270510" algn="just">
              <a:spcAft>
                <a:spcPts val="0"/>
              </a:spcAft>
            </a:pPr>
            <a:r>
              <a:rPr lang="es-US" sz="1600" dirty="0">
                <a:latin typeface="Times New Roman" panose="02020603050405020304" pitchFamily="18" charset="0"/>
                <a:ea typeface="Calibri" panose="020F0502020204030204" pitchFamily="34" charset="0"/>
                <a:cs typeface="Times New Roman" panose="02020603050405020304" pitchFamily="18" charset="0"/>
              </a:rPr>
              <a:t>Una línea de transmisión se puede emplear para guiar energía electromagnética de un punto a otro (generador-carga). Una guía de ondas tiene el mismo fin, sin embargo posee algunas diferencias con una línea de </a:t>
            </a:r>
            <a:r>
              <a:rPr lang="es-US" sz="1600" dirty="0" smtClean="0">
                <a:latin typeface="Times New Roman" panose="02020603050405020304" pitchFamily="18" charset="0"/>
                <a:ea typeface="Calibri" panose="020F0502020204030204" pitchFamily="34" charset="0"/>
                <a:cs typeface="Times New Roman" panose="02020603050405020304" pitchFamily="18" charset="0"/>
              </a:rPr>
              <a:t>trasmisión:</a:t>
            </a:r>
            <a:endParaRPr lang="es-US" sz="14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4" name="Tabla 3"/>
              <p:cNvGraphicFramePr>
                <a:graphicFrameLocks noGrp="1"/>
              </p:cNvGraphicFramePr>
              <p:nvPr>
                <p:extLst>
                  <p:ext uri="{D42A27DB-BD31-4B8C-83A1-F6EECF244321}">
                    <p14:modId xmlns:p14="http://schemas.microsoft.com/office/powerpoint/2010/main" val="3110828434"/>
                  </p:ext>
                </p:extLst>
              </p:nvPr>
            </p:nvGraphicFramePr>
            <p:xfrm>
              <a:off x="827584" y="2876550"/>
              <a:ext cx="7704856" cy="2032259"/>
            </p:xfrm>
            <a:graphic>
              <a:graphicData uri="http://schemas.openxmlformats.org/drawingml/2006/table">
                <a:tbl>
                  <a:tblPr firstRow="1" firstCol="1" bandRow="1">
                    <a:tableStyleId>{69012ECD-51FC-41F1-AA8D-1B2483CD663E}</a:tableStyleId>
                  </a:tblPr>
                  <a:tblGrid>
                    <a:gridCol w="3852428"/>
                    <a:gridCol w="3852428"/>
                  </a:tblGrid>
                  <a:tr h="205998">
                    <a:tc>
                      <a:txBody>
                        <a:bodyPr/>
                        <a:lstStyle/>
                        <a:p>
                          <a:pPr algn="just">
                            <a:lnSpc>
                              <a:spcPct val="107000"/>
                            </a:lnSpc>
                            <a:spcAft>
                              <a:spcPts val="0"/>
                            </a:spcAft>
                          </a:pPr>
                          <a:r>
                            <a:rPr lang="es-US" sz="1200" dirty="0">
                              <a:effectLst/>
                            </a:rPr>
                            <a:t>Línea de transmisión</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US" sz="1200">
                              <a:effectLst/>
                            </a:rPr>
                            <a:t>Guía de ondas</a:t>
                          </a:r>
                          <a:endParaRPr lang="es-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9350">
                    <a:tc>
                      <a:txBody>
                        <a:bodyPr/>
                        <a:lstStyle/>
                        <a:p>
                          <a:pPr algn="just">
                            <a:lnSpc>
                              <a:spcPct val="107000"/>
                            </a:lnSpc>
                            <a:spcAft>
                              <a:spcPts val="0"/>
                            </a:spcAft>
                          </a:pPr>
                          <a:r>
                            <a:rPr lang="es-US" sz="1400" b="0" dirty="0">
                              <a:effectLst/>
                            </a:rPr>
                            <a:t>Sólo puede tolerar ondas electromagnéticas transversales (TE).</a:t>
                          </a:r>
                          <a:endParaRPr lang="es-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US" sz="1400" b="0">
                              <a:effectLst/>
                            </a:rPr>
                            <a:t>Puede tolerar varias posibles configuraciones de campos.</a:t>
                          </a:r>
                          <a:endParaRPr lang="es-US" sz="12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37014">
                    <a:tc>
                      <a:txBody>
                        <a:bodyPr/>
                        <a:lstStyle/>
                        <a:p>
                          <a:pPr algn="just">
                            <a:lnSpc>
                              <a:spcPct val="107000"/>
                            </a:lnSpc>
                            <a:spcAft>
                              <a:spcPts val="0"/>
                            </a:spcAft>
                          </a:pPr>
                          <a:r>
                            <a:rPr lang="es-US" sz="1400" b="0">
                              <a:effectLst/>
                            </a:rPr>
                            <a:t>Debido a las pérdidas dieléctricas, llegan a ser ineficientes a frecuencias de microondas (3-300GHz).</a:t>
                          </a:r>
                          <a:endParaRPr lang="es-US" sz="12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US" sz="1400" b="0">
                              <a:effectLst/>
                            </a:rPr>
                            <a:t>Se emplean a frecuencias de microondas para obtener mayor ancho de banda y menor atenuación de señal.</a:t>
                          </a:r>
                          <a:endParaRPr lang="es-US" sz="12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37014">
                    <a:tc>
                      <a:txBody>
                        <a:bodyPr/>
                        <a:lstStyle/>
                        <a:p>
                          <a:pPr algn="just">
                            <a:lnSpc>
                              <a:spcPct val="107000"/>
                            </a:lnSpc>
                            <a:spcAft>
                              <a:spcPts val="0"/>
                            </a:spcAft>
                          </a:pPr>
                          <a:r>
                            <a:rPr lang="es-US" sz="1400" b="0" dirty="0">
                              <a:effectLst/>
                            </a:rPr>
                            <a:t>Opera en un rango que va desde el nivel de corriente directa (</a:t>
                          </a:r>
                          <a14:m>
                            <m:oMath xmlns:m="http://schemas.openxmlformats.org/officeDocument/2006/math">
                              <m:r>
                                <a:rPr lang="es-US" sz="1400" b="0" i="1">
                                  <a:effectLst/>
                                  <a:latin typeface="Cambria Math" panose="02040503050406030204" pitchFamily="18" charset="0"/>
                                </a:rPr>
                                <m:t>𝑓</m:t>
                              </m:r>
                              <m:r>
                                <a:rPr lang="es-US" sz="1400" b="0">
                                  <a:effectLst/>
                                  <a:latin typeface="Cambria Math" panose="02040503050406030204" pitchFamily="18" charset="0"/>
                                </a:rPr>
                                <m:t>=</m:t>
                              </m:r>
                              <m:r>
                                <a:rPr lang="es-US" sz="1400" b="0" i="1">
                                  <a:effectLst/>
                                  <a:latin typeface="Cambria Math" panose="02040503050406030204" pitchFamily="18" charset="0"/>
                                </a:rPr>
                                <m:t>0</m:t>
                              </m:r>
                            </m:oMath>
                          </a14:m>
                          <a:r>
                            <a:rPr lang="es-US" sz="1400" b="0" dirty="0">
                              <a:effectLst/>
                            </a:rPr>
                            <a:t>) hasta muy altas frecuencias.</a:t>
                          </a:r>
                          <a:endParaRPr lang="es-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US" sz="1400" b="0" dirty="0">
                              <a:effectLst/>
                            </a:rPr>
                            <a:t>Opera por encima de una determinada frecuencia, llamada frecuencia de corte, actuando como filtro pasa alto.</a:t>
                          </a:r>
                          <a:endParaRPr lang="es-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mc:Choice>
        <mc:Fallback xmlns="">
          <p:graphicFrame>
            <p:nvGraphicFramePr>
              <p:cNvPr id="4" name="Tabla 3"/>
              <p:cNvGraphicFramePr>
                <a:graphicFrameLocks noGrp="1"/>
              </p:cNvGraphicFramePr>
              <p:nvPr>
                <p:extLst>
                  <p:ext uri="{D42A27DB-BD31-4B8C-83A1-F6EECF244321}">
                    <p14:modId xmlns:p14="http://schemas.microsoft.com/office/powerpoint/2010/main" val="3110828434"/>
                  </p:ext>
                </p:extLst>
              </p:nvPr>
            </p:nvGraphicFramePr>
            <p:xfrm>
              <a:off x="827584" y="2876550"/>
              <a:ext cx="7704856" cy="2001969"/>
            </p:xfrm>
            <a:graphic>
              <a:graphicData uri="http://schemas.openxmlformats.org/drawingml/2006/table">
                <a:tbl>
                  <a:tblPr firstRow="1" firstCol="1" bandRow="1">
                    <a:tableStyleId>{69012ECD-51FC-41F1-AA8D-1B2483CD663E}</a:tableStyleId>
                  </a:tblPr>
                  <a:tblGrid>
                    <a:gridCol w="3852428"/>
                    <a:gridCol w="3852428"/>
                  </a:tblGrid>
                  <a:tr h="205998">
                    <a:tc>
                      <a:txBody>
                        <a:bodyPr/>
                        <a:lstStyle/>
                        <a:p>
                          <a:pPr algn="just">
                            <a:lnSpc>
                              <a:spcPct val="107000"/>
                            </a:lnSpc>
                            <a:spcAft>
                              <a:spcPts val="0"/>
                            </a:spcAft>
                          </a:pPr>
                          <a:r>
                            <a:rPr lang="es-US" sz="1200" dirty="0">
                              <a:effectLst/>
                            </a:rPr>
                            <a:t>Línea de transmisión</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US" sz="1200">
                              <a:effectLst/>
                            </a:rPr>
                            <a:t>Guía de ondas</a:t>
                          </a:r>
                          <a:endParaRPr lang="es-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46469">
                    <a:tc>
                      <a:txBody>
                        <a:bodyPr/>
                        <a:lstStyle/>
                        <a:p>
                          <a:pPr algn="just">
                            <a:lnSpc>
                              <a:spcPct val="107000"/>
                            </a:lnSpc>
                            <a:spcAft>
                              <a:spcPts val="0"/>
                            </a:spcAft>
                          </a:pPr>
                          <a:r>
                            <a:rPr lang="es-US" sz="1400" b="0" dirty="0">
                              <a:effectLst/>
                            </a:rPr>
                            <a:t>Sólo puede tolerar ondas electromagnéticas transversales (TE).</a:t>
                          </a:r>
                          <a:endParaRPr lang="es-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US" sz="1400" b="0">
                              <a:effectLst/>
                            </a:rPr>
                            <a:t>Puede tolerar varias posibles configuraciones de campos.</a:t>
                          </a:r>
                          <a:endParaRPr lang="es-US" sz="12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74751">
                    <a:tc>
                      <a:txBody>
                        <a:bodyPr/>
                        <a:lstStyle/>
                        <a:p>
                          <a:pPr algn="just">
                            <a:lnSpc>
                              <a:spcPct val="107000"/>
                            </a:lnSpc>
                            <a:spcAft>
                              <a:spcPts val="0"/>
                            </a:spcAft>
                          </a:pPr>
                          <a:r>
                            <a:rPr lang="es-US" sz="1400" b="0">
                              <a:effectLst/>
                            </a:rPr>
                            <a:t>Debido a las pérdidas dieléctricas, llegan a ser ineficientes a frecuencias de microondas (3-300GHz).</a:t>
                          </a:r>
                          <a:endParaRPr lang="es-US" sz="12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US" sz="1400" b="0">
                              <a:effectLst/>
                            </a:rPr>
                            <a:t>Se emplean a frecuencias de microondas para obtener mayor ancho de banda y menor atenuación de señal.</a:t>
                          </a:r>
                          <a:endParaRPr lang="es-US" sz="12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74751">
                    <a:tc>
                      <a:txBody>
                        <a:bodyPr/>
                        <a:lstStyle/>
                        <a:p>
                          <a:endParaRPr lang="es-US"/>
                        </a:p>
                      </a:txBody>
                      <a:tcPr marL="68580" marR="68580" marT="0" marB="0">
                        <a:blipFill rotWithShape="0">
                          <a:blip r:embed="rId3"/>
                          <a:stretch>
                            <a:fillRect l="-158" t="-202703" r="-100158" b="-16216"/>
                          </a:stretch>
                        </a:blipFill>
                      </a:tcPr>
                    </a:tc>
                    <a:tc>
                      <a:txBody>
                        <a:bodyPr/>
                        <a:lstStyle/>
                        <a:p>
                          <a:pPr algn="just">
                            <a:lnSpc>
                              <a:spcPct val="107000"/>
                            </a:lnSpc>
                            <a:spcAft>
                              <a:spcPts val="0"/>
                            </a:spcAft>
                          </a:pPr>
                          <a:r>
                            <a:rPr lang="es-US" sz="1400" b="0" dirty="0">
                              <a:effectLst/>
                            </a:rPr>
                            <a:t>Opera por encima de una determinada frecuencia, llamada frecuencia de corte, actuando como filtro pasa alto.</a:t>
                          </a:r>
                          <a:endParaRPr lang="es-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mc:Fallback>
      </mc:AlternateContent>
      <p:sp>
        <p:nvSpPr>
          <p:cNvPr id="5" name="Rectangle 2"/>
          <p:cNvSpPr>
            <a:spLocks noChangeArrowheads="1"/>
          </p:cNvSpPr>
          <p:nvPr/>
        </p:nvSpPr>
        <p:spPr bwMode="auto">
          <a:xfrm>
            <a:off x="2438400" y="462798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US"/>
          </a:p>
        </p:txBody>
      </p:sp>
      <p:pic>
        <p:nvPicPr>
          <p:cNvPr id="2049" name="Imagen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2748" y="5085184"/>
            <a:ext cx="2441992" cy="114491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3102986" y="6386845"/>
            <a:ext cx="372909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US" sz="1200" b="1" i="0" u="none" strike="noStrike" cap="none" normalizeH="0" baseline="0" dirty="0" smtClean="0" bmk="_Toc491208902">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Tipos de gu</a:t>
            </a:r>
            <a:r>
              <a:rPr kumimoji="0" lang="es-US" sz="1200" b="1" i="0" u="none" strike="noStrike" cap="none" normalizeH="0" baseline="0" dirty="0" smtClean="0" bmk="_Toc491208902">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es-US" sz="1200" b="1" i="0" u="none" strike="noStrike" cap="none" normalizeH="0" baseline="0" dirty="0" smtClean="0" bmk="_Toc491208902">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as de onda (el</a:t>
            </a:r>
            <a:r>
              <a:rPr kumimoji="0" lang="es-US" sz="1200" b="1" i="0" u="none" strike="noStrike" cap="none" normalizeH="0" baseline="0" dirty="0" smtClean="0" bmk="_Toc491208902">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es-US" sz="1200" b="1" i="0" u="none" strike="noStrike" cap="none" normalizeH="0" baseline="0" dirty="0" smtClean="0" bmk="_Toc491208902">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ptica, rectangular circular).</a:t>
            </a:r>
            <a:endParaRPr kumimoji="0" lang="es-US" b="0" i="0" u="none" strike="noStrike" cap="none" normalizeH="0" baseline="0" dirty="0" smtClean="0">
              <a:ln>
                <a:noFill/>
              </a:ln>
              <a:solidFill>
                <a:schemeClr val="tx1"/>
              </a:solidFill>
              <a:effectLst/>
              <a:latin typeface="Arial" panose="020B0604020202020204" pitchFamily="34" charset="0"/>
            </a:endParaRPr>
          </a:p>
        </p:txBody>
      </p:sp>
      <p:pic>
        <p:nvPicPr>
          <p:cNvPr id="8" name="Imagen 7"/>
          <p:cNvPicPr>
            <a:picLocks noChangeAspect="1"/>
          </p:cNvPicPr>
          <p:nvPr/>
        </p:nvPicPr>
        <p:blipFill>
          <a:blip r:embed="rId5"/>
          <a:stretch>
            <a:fillRect/>
          </a:stretch>
        </p:blipFill>
        <p:spPr>
          <a:xfrm>
            <a:off x="179512" y="116632"/>
            <a:ext cx="1552575" cy="147637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Título"/>
          <p:cNvSpPr>
            <a:spLocks noGrp="1"/>
          </p:cNvSpPr>
          <p:nvPr>
            <p:ph type="title"/>
          </p:nvPr>
        </p:nvSpPr>
        <p:spPr>
          <a:xfrm>
            <a:off x="2438400" y="228600"/>
            <a:ext cx="6248400" cy="1143000"/>
          </a:xfrm>
        </p:spPr>
        <p:txBody>
          <a:bodyPr>
            <a:normAutofit/>
          </a:bodyPr>
          <a:lstStyle/>
          <a:p>
            <a:pPr lvl="0" algn="ctr"/>
            <a:r>
              <a:rPr lang="es-US" sz="3600" b="1" dirty="0"/>
              <a:t>Antenas de Bocina</a:t>
            </a:r>
          </a:p>
        </p:txBody>
      </p:sp>
      <p:sp>
        <p:nvSpPr>
          <p:cNvPr id="5" name="Rectangle 2"/>
          <p:cNvSpPr>
            <a:spLocks noChangeArrowheads="1"/>
          </p:cNvSpPr>
          <p:nvPr/>
        </p:nvSpPr>
        <p:spPr bwMode="auto">
          <a:xfrm>
            <a:off x="2438400" y="462798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US"/>
          </a:p>
        </p:txBody>
      </p:sp>
      <p:graphicFrame>
        <p:nvGraphicFramePr>
          <p:cNvPr id="3" name="Diagrama 2"/>
          <p:cNvGraphicFramePr/>
          <p:nvPr>
            <p:extLst>
              <p:ext uri="{D42A27DB-BD31-4B8C-83A1-F6EECF244321}">
                <p14:modId xmlns:p14="http://schemas.microsoft.com/office/powerpoint/2010/main" val="2448942760"/>
              </p:ext>
            </p:extLst>
          </p:nvPr>
        </p:nvGraphicFramePr>
        <p:xfrm>
          <a:off x="0" y="1916832"/>
          <a:ext cx="8686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p:cNvPicPr>
            <a:picLocks noChangeAspect="1"/>
          </p:cNvPicPr>
          <p:nvPr/>
        </p:nvPicPr>
        <p:blipFill>
          <a:blip r:embed="rId8"/>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1214064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Título"/>
          <p:cNvSpPr>
            <a:spLocks noGrp="1"/>
          </p:cNvSpPr>
          <p:nvPr>
            <p:ph type="title"/>
          </p:nvPr>
        </p:nvSpPr>
        <p:spPr>
          <a:xfrm>
            <a:off x="2438400" y="228600"/>
            <a:ext cx="6248400" cy="1143000"/>
          </a:xfrm>
        </p:spPr>
        <p:txBody>
          <a:bodyPr>
            <a:normAutofit/>
          </a:bodyPr>
          <a:lstStyle/>
          <a:p>
            <a:pPr lvl="0" algn="ctr"/>
            <a:r>
              <a:rPr lang="es-US" sz="3600" b="1" dirty="0"/>
              <a:t>Antenas de Bocina</a:t>
            </a:r>
          </a:p>
        </p:txBody>
      </p:sp>
      <p:sp>
        <p:nvSpPr>
          <p:cNvPr id="5" name="Rectangle 2"/>
          <p:cNvSpPr>
            <a:spLocks noChangeArrowheads="1"/>
          </p:cNvSpPr>
          <p:nvPr/>
        </p:nvSpPr>
        <p:spPr bwMode="auto">
          <a:xfrm>
            <a:off x="2438400" y="462798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US"/>
          </a:p>
        </p:txBody>
      </p:sp>
      <p:sp>
        <p:nvSpPr>
          <p:cNvPr id="7" name="Rectangle 1"/>
          <p:cNvSpPr>
            <a:spLocks noChangeArrowheads="1"/>
          </p:cNvSpPr>
          <p:nvPr/>
        </p:nvSpPr>
        <p:spPr bwMode="auto">
          <a:xfrm>
            <a:off x="0" y="1371600"/>
            <a:ext cx="902811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US" dirty="0"/>
              <a:t> </a:t>
            </a:r>
            <a:endParaRPr lang="es-US" sz="1600" dirty="0"/>
          </a:p>
          <a:p>
            <a:pPr lvl="1"/>
            <a:r>
              <a:rPr lang="es-US" b="1" dirty="0"/>
              <a:t>Bocina sectorial de plano </a:t>
            </a:r>
            <a:r>
              <a:rPr lang="es-US" b="1" dirty="0" smtClean="0"/>
              <a:t>E</a:t>
            </a:r>
          </a:p>
          <a:p>
            <a:pPr lvl="1"/>
            <a:endParaRPr lang="es-US" b="1" dirty="0"/>
          </a:p>
          <a:p>
            <a:r>
              <a:rPr lang="es-US" dirty="0" smtClean="0"/>
              <a:t>Es aquella </a:t>
            </a:r>
            <a:r>
              <a:rPr lang="es-US" dirty="0"/>
              <a:t>cuya abertura se ensancha en dirección del campo E. </a:t>
            </a:r>
            <a:endParaRPr lang="es-US" dirty="0" smtClean="0"/>
          </a:p>
          <a:p>
            <a:endParaRPr lang="es-US" sz="1600" dirty="0"/>
          </a:p>
          <a:p>
            <a:pPr algn="just"/>
            <a:endParaRPr lang="es-US" sz="1600" dirty="0"/>
          </a:p>
          <a:p>
            <a:endParaRPr lang="es-US" sz="1600" dirty="0"/>
          </a:p>
        </p:txBody>
      </p:sp>
      <p:pic>
        <p:nvPicPr>
          <p:cNvPr id="8" name="Imagen 7"/>
          <p:cNvPicPr/>
          <p:nvPr/>
        </p:nvPicPr>
        <p:blipFill>
          <a:blip r:embed="rId3">
            <a:extLst>
              <a:ext uri="{28A0092B-C50C-407E-A947-70E740481C1C}">
                <a14:useLocalDpi xmlns:a14="http://schemas.microsoft.com/office/drawing/2010/main" val="0"/>
              </a:ext>
            </a:extLst>
          </a:blip>
          <a:stretch>
            <a:fillRect/>
          </a:stretch>
        </p:blipFill>
        <p:spPr>
          <a:xfrm>
            <a:off x="3155459" y="2751816"/>
            <a:ext cx="1987674" cy="1317392"/>
          </a:xfrm>
          <a:prstGeom prst="rect">
            <a:avLst/>
          </a:prstGeom>
          <a:ln w="12700">
            <a:solidFill>
              <a:schemeClr val="tx1"/>
            </a:solidFill>
          </a:ln>
        </p:spPr>
      </p:pic>
      <p:sp>
        <p:nvSpPr>
          <p:cNvPr id="10" name="Rectangle 1"/>
          <p:cNvSpPr>
            <a:spLocks noChangeArrowheads="1"/>
          </p:cNvSpPr>
          <p:nvPr/>
        </p:nvSpPr>
        <p:spPr bwMode="auto">
          <a:xfrm>
            <a:off x="1588" y="4007966"/>
            <a:ext cx="9028112" cy="21544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US" dirty="0"/>
              <a:t> </a:t>
            </a:r>
            <a:endParaRPr lang="es-US" sz="1600" dirty="0"/>
          </a:p>
          <a:p>
            <a:r>
              <a:rPr lang="es-US" dirty="0"/>
              <a:t>La gráfica del patrón  en el plano E es más estrecho que en el plano H debido  las dimensiones de la bocina en esa dirección</a:t>
            </a:r>
            <a:r>
              <a:rPr lang="es-US" dirty="0" smtClean="0"/>
              <a:t>.</a:t>
            </a:r>
          </a:p>
          <a:p>
            <a:endParaRPr lang="en-US" sz="1600" dirty="0"/>
          </a:p>
          <a:p>
            <a:endParaRPr lang="es-US" sz="1600" dirty="0"/>
          </a:p>
          <a:p>
            <a:endParaRPr lang="es-US" sz="1600" dirty="0"/>
          </a:p>
          <a:p>
            <a:pPr algn="just"/>
            <a:endParaRPr lang="es-US" sz="1600" dirty="0"/>
          </a:p>
          <a:p>
            <a:endParaRPr lang="es-US" sz="1600" dirty="0"/>
          </a:p>
        </p:txBody>
      </p:sp>
      <p:pic>
        <p:nvPicPr>
          <p:cNvPr id="11" name="Imagen 10"/>
          <p:cNvPicPr/>
          <p:nvPr/>
        </p:nvPicPr>
        <p:blipFill>
          <a:blip r:embed="rId4">
            <a:extLst>
              <a:ext uri="{28A0092B-C50C-407E-A947-70E740481C1C}">
                <a14:useLocalDpi xmlns:a14="http://schemas.microsoft.com/office/drawing/2010/main" val="0"/>
              </a:ext>
            </a:extLst>
          </a:blip>
          <a:stretch>
            <a:fillRect/>
          </a:stretch>
        </p:blipFill>
        <p:spPr>
          <a:xfrm>
            <a:off x="2812549" y="4980136"/>
            <a:ext cx="2654434" cy="1703610"/>
          </a:xfrm>
          <a:prstGeom prst="rect">
            <a:avLst/>
          </a:prstGeom>
          <a:ln w="12700">
            <a:solidFill>
              <a:schemeClr val="tx1"/>
            </a:solidFill>
            <a:prstDash val="solid"/>
          </a:ln>
        </p:spPr>
      </p:pic>
      <p:pic>
        <p:nvPicPr>
          <p:cNvPr id="9" name="Imagen 8"/>
          <p:cNvPicPr>
            <a:picLocks noChangeAspect="1"/>
          </p:cNvPicPr>
          <p:nvPr/>
        </p:nvPicPr>
        <p:blipFill>
          <a:blip r:embed="rId5"/>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2845250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Título"/>
          <p:cNvSpPr>
            <a:spLocks noGrp="1"/>
          </p:cNvSpPr>
          <p:nvPr>
            <p:ph type="title"/>
          </p:nvPr>
        </p:nvSpPr>
        <p:spPr>
          <a:xfrm>
            <a:off x="2438400" y="228600"/>
            <a:ext cx="6248400" cy="1143000"/>
          </a:xfrm>
        </p:spPr>
        <p:txBody>
          <a:bodyPr>
            <a:normAutofit/>
          </a:bodyPr>
          <a:lstStyle/>
          <a:p>
            <a:pPr lvl="0" algn="ctr"/>
            <a:r>
              <a:rPr lang="es-US" sz="3600" b="1" dirty="0"/>
              <a:t>Antenas de Bocina</a:t>
            </a:r>
          </a:p>
        </p:txBody>
      </p:sp>
      <p:sp>
        <p:nvSpPr>
          <p:cNvPr id="5" name="Rectangle 2"/>
          <p:cNvSpPr>
            <a:spLocks noChangeArrowheads="1"/>
          </p:cNvSpPr>
          <p:nvPr/>
        </p:nvSpPr>
        <p:spPr bwMode="auto">
          <a:xfrm>
            <a:off x="2438400" y="462798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US"/>
          </a:p>
        </p:txBody>
      </p:sp>
      <p:sp>
        <p:nvSpPr>
          <p:cNvPr id="7" name="Rectangle 1"/>
          <p:cNvSpPr>
            <a:spLocks noChangeArrowheads="1"/>
          </p:cNvSpPr>
          <p:nvPr/>
        </p:nvSpPr>
        <p:spPr bwMode="auto">
          <a:xfrm>
            <a:off x="0" y="1356211"/>
            <a:ext cx="9028112" cy="19697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US" dirty="0"/>
              <a:t> </a:t>
            </a:r>
            <a:endParaRPr lang="es-US" sz="1600" dirty="0"/>
          </a:p>
          <a:p>
            <a:pPr lvl="1"/>
            <a:r>
              <a:rPr lang="es-US" b="1" dirty="0"/>
              <a:t>Bocina sectorial de plano H</a:t>
            </a:r>
            <a:endParaRPr lang="es-US" b="1" dirty="0" smtClean="0"/>
          </a:p>
          <a:p>
            <a:pPr lvl="1"/>
            <a:endParaRPr lang="es-US" b="1" dirty="0"/>
          </a:p>
          <a:p>
            <a:pPr algn="just"/>
            <a:r>
              <a:rPr lang="es-US" sz="1600" dirty="0"/>
              <a:t>Al aumentar las dimensiones de una guía de onda rectangular en dirección del campo H, mientras se mantiene las demás constantes, se forma una bocina sectorial de plano </a:t>
            </a:r>
            <a:r>
              <a:rPr lang="es-US" sz="1600" dirty="0" smtClean="0"/>
              <a:t>H. </a:t>
            </a:r>
            <a:endParaRPr lang="es-US" sz="1400" dirty="0"/>
          </a:p>
          <a:p>
            <a:pPr algn="just"/>
            <a:endParaRPr lang="es-US" sz="1600" dirty="0"/>
          </a:p>
          <a:p>
            <a:endParaRPr lang="es-US" sz="1600" dirty="0"/>
          </a:p>
        </p:txBody>
      </p:sp>
      <p:sp>
        <p:nvSpPr>
          <p:cNvPr id="10" name="Rectangle 1"/>
          <p:cNvSpPr>
            <a:spLocks noChangeArrowheads="1"/>
          </p:cNvSpPr>
          <p:nvPr/>
        </p:nvSpPr>
        <p:spPr bwMode="auto">
          <a:xfrm>
            <a:off x="77788" y="3956565"/>
            <a:ext cx="902811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US" dirty="0"/>
              <a:t> </a:t>
            </a:r>
            <a:endParaRPr lang="es-US" sz="1600" dirty="0"/>
          </a:p>
          <a:p>
            <a:r>
              <a:rPr lang="es-US" sz="1600" dirty="0"/>
              <a:t>Esta bocina muestra características de patrón estrecho  en el plano H</a:t>
            </a:r>
            <a:r>
              <a:rPr lang="es-US" dirty="0"/>
              <a:t>.</a:t>
            </a:r>
            <a:endParaRPr lang="en-US" sz="1600" dirty="0"/>
          </a:p>
          <a:p>
            <a:endParaRPr lang="es-US" sz="1600" dirty="0"/>
          </a:p>
          <a:p>
            <a:endParaRPr lang="es-US" sz="1600" dirty="0"/>
          </a:p>
          <a:p>
            <a:pPr algn="just"/>
            <a:endParaRPr lang="es-US" sz="1600" dirty="0"/>
          </a:p>
          <a:p>
            <a:endParaRPr lang="es-US" sz="1600" dirty="0"/>
          </a:p>
        </p:txBody>
      </p:sp>
      <p:pic>
        <p:nvPicPr>
          <p:cNvPr id="9" name="Imagen 8"/>
          <p:cNvPicPr/>
          <p:nvPr/>
        </p:nvPicPr>
        <p:blipFill>
          <a:blip r:embed="rId3">
            <a:extLst>
              <a:ext uri="{28A0092B-C50C-407E-A947-70E740481C1C}">
                <a14:useLocalDpi xmlns:a14="http://schemas.microsoft.com/office/drawing/2010/main" val="0"/>
              </a:ext>
            </a:extLst>
          </a:blip>
          <a:stretch>
            <a:fillRect/>
          </a:stretch>
        </p:blipFill>
        <p:spPr>
          <a:xfrm>
            <a:off x="3179282" y="2921084"/>
            <a:ext cx="2287701" cy="1117213"/>
          </a:xfrm>
          <a:prstGeom prst="rect">
            <a:avLst/>
          </a:prstGeom>
          <a:ln w="12700">
            <a:solidFill>
              <a:schemeClr val="tx1"/>
            </a:solidFill>
          </a:ln>
        </p:spPr>
      </p:pic>
      <p:pic>
        <p:nvPicPr>
          <p:cNvPr id="12" name="Imagen 11"/>
          <p:cNvPicPr/>
          <p:nvPr/>
        </p:nvPicPr>
        <p:blipFill>
          <a:blip r:embed="rId4">
            <a:extLst>
              <a:ext uri="{28A0092B-C50C-407E-A947-70E740481C1C}">
                <a14:useLocalDpi xmlns:a14="http://schemas.microsoft.com/office/drawing/2010/main" val="0"/>
              </a:ext>
            </a:extLst>
          </a:blip>
          <a:stretch>
            <a:fillRect/>
          </a:stretch>
        </p:blipFill>
        <p:spPr>
          <a:xfrm>
            <a:off x="3033336" y="4801889"/>
            <a:ext cx="2514778" cy="1648058"/>
          </a:xfrm>
          <a:prstGeom prst="rect">
            <a:avLst/>
          </a:prstGeom>
          <a:ln w="12700">
            <a:solidFill>
              <a:schemeClr val="tx1"/>
            </a:solidFill>
          </a:ln>
        </p:spPr>
      </p:pic>
      <p:pic>
        <p:nvPicPr>
          <p:cNvPr id="8" name="Imagen 7"/>
          <p:cNvPicPr>
            <a:picLocks noChangeAspect="1"/>
          </p:cNvPicPr>
          <p:nvPr/>
        </p:nvPicPr>
        <p:blipFill>
          <a:blip r:embed="rId5"/>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11097869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Título"/>
          <p:cNvSpPr>
            <a:spLocks noGrp="1"/>
          </p:cNvSpPr>
          <p:nvPr>
            <p:ph type="title"/>
          </p:nvPr>
        </p:nvSpPr>
        <p:spPr>
          <a:xfrm>
            <a:off x="2438400" y="228600"/>
            <a:ext cx="6248400" cy="1143000"/>
          </a:xfrm>
        </p:spPr>
        <p:txBody>
          <a:bodyPr>
            <a:normAutofit/>
          </a:bodyPr>
          <a:lstStyle/>
          <a:p>
            <a:pPr lvl="0" algn="ctr"/>
            <a:r>
              <a:rPr lang="es-US" sz="3600" b="1" dirty="0"/>
              <a:t>Antenas de Bocina</a:t>
            </a:r>
          </a:p>
        </p:txBody>
      </p:sp>
      <p:sp>
        <p:nvSpPr>
          <p:cNvPr id="5" name="Rectangle 2"/>
          <p:cNvSpPr>
            <a:spLocks noChangeArrowheads="1"/>
          </p:cNvSpPr>
          <p:nvPr/>
        </p:nvSpPr>
        <p:spPr bwMode="auto">
          <a:xfrm>
            <a:off x="2438400" y="462798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US"/>
          </a:p>
        </p:txBody>
      </p:sp>
      <p:sp>
        <p:nvSpPr>
          <p:cNvPr id="7" name="Rectangle 1"/>
          <p:cNvSpPr>
            <a:spLocks noChangeArrowheads="1"/>
          </p:cNvSpPr>
          <p:nvPr/>
        </p:nvSpPr>
        <p:spPr bwMode="auto">
          <a:xfrm>
            <a:off x="0" y="1417419"/>
            <a:ext cx="9028112" cy="17235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US" dirty="0"/>
              <a:t> </a:t>
            </a:r>
            <a:endParaRPr lang="es-US" sz="1600" dirty="0"/>
          </a:p>
          <a:p>
            <a:pPr lvl="1"/>
            <a:r>
              <a:rPr lang="es-US" b="1" dirty="0"/>
              <a:t>Bocina </a:t>
            </a:r>
            <a:r>
              <a:rPr lang="es-US" b="1" dirty="0" smtClean="0"/>
              <a:t>Piramidal</a:t>
            </a:r>
          </a:p>
          <a:p>
            <a:pPr lvl="1"/>
            <a:endParaRPr lang="es-US" b="1" dirty="0"/>
          </a:p>
          <a:p>
            <a:pPr algn="just"/>
            <a:r>
              <a:rPr lang="es-US" sz="1600" dirty="0"/>
              <a:t>La antena de bocina más empleada es aquella que tiene una abertura de igual magnitud en ambas </a:t>
            </a:r>
            <a:r>
              <a:rPr lang="es-US" sz="1600" dirty="0" smtClean="0"/>
              <a:t>direcciones.</a:t>
            </a:r>
            <a:endParaRPr lang="es-US" sz="1600" dirty="0"/>
          </a:p>
          <a:p>
            <a:endParaRPr lang="es-US" sz="1600" dirty="0"/>
          </a:p>
        </p:txBody>
      </p:sp>
      <p:sp>
        <p:nvSpPr>
          <p:cNvPr id="10" name="Rectangle 1"/>
          <p:cNvSpPr>
            <a:spLocks noChangeArrowheads="1"/>
          </p:cNvSpPr>
          <p:nvPr/>
        </p:nvSpPr>
        <p:spPr bwMode="auto">
          <a:xfrm>
            <a:off x="77788" y="3956565"/>
            <a:ext cx="902811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US" dirty="0"/>
              <a:t> </a:t>
            </a:r>
            <a:endParaRPr lang="es-US" sz="1600" dirty="0"/>
          </a:p>
          <a:p>
            <a:r>
              <a:rPr lang="es-US" sz="1600" dirty="0" smtClean="0"/>
              <a:t>Su característica </a:t>
            </a:r>
            <a:r>
              <a:rPr lang="es-US" sz="1600" dirty="0"/>
              <a:t>de radiación </a:t>
            </a:r>
            <a:r>
              <a:rPr lang="es-US" sz="1600" dirty="0" smtClean="0"/>
              <a:t>es </a:t>
            </a:r>
            <a:r>
              <a:rPr lang="es-US" sz="1600" dirty="0"/>
              <a:t>una combinación de las bocinas sectoriales de plano E y H.</a:t>
            </a:r>
            <a:r>
              <a:rPr lang="es-US" dirty="0" smtClean="0"/>
              <a:t>.</a:t>
            </a:r>
            <a:endParaRPr lang="en-US" sz="1600" dirty="0"/>
          </a:p>
          <a:p>
            <a:endParaRPr lang="es-US" sz="1600" dirty="0"/>
          </a:p>
          <a:p>
            <a:endParaRPr lang="es-US" sz="1600" dirty="0"/>
          </a:p>
          <a:p>
            <a:pPr algn="just"/>
            <a:endParaRPr lang="es-US" sz="1600" dirty="0"/>
          </a:p>
          <a:p>
            <a:endParaRPr lang="es-US" sz="1600" dirty="0"/>
          </a:p>
        </p:txBody>
      </p:sp>
      <p:pic>
        <p:nvPicPr>
          <p:cNvPr id="8" name="Imagen 7"/>
          <p:cNvPicPr/>
          <p:nvPr/>
        </p:nvPicPr>
        <p:blipFill>
          <a:blip r:embed="rId3">
            <a:extLst>
              <a:ext uri="{28A0092B-C50C-407E-A947-70E740481C1C}">
                <a14:useLocalDpi xmlns:a14="http://schemas.microsoft.com/office/drawing/2010/main" val="0"/>
              </a:ext>
            </a:extLst>
          </a:blip>
          <a:stretch>
            <a:fillRect/>
          </a:stretch>
        </p:blipFill>
        <p:spPr>
          <a:xfrm>
            <a:off x="2823845" y="2844797"/>
            <a:ext cx="2738755" cy="1231265"/>
          </a:xfrm>
          <a:prstGeom prst="rect">
            <a:avLst/>
          </a:prstGeom>
          <a:ln w="12700">
            <a:solidFill>
              <a:schemeClr val="tx1"/>
            </a:solidFill>
          </a:ln>
        </p:spPr>
      </p:pic>
      <p:pic>
        <p:nvPicPr>
          <p:cNvPr id="11" name="Imagen 10"/>
          <p:cNvPicPr/>
          <p:nvPr/>
        </p:nvPicPr>
        <p:blipFill>
          <a:blip r:embed="rId4">
            <a:extLst>
              <a:ext uri="{28A0092B-C50C-407E-A947-70E740481C1C}">
                <a14:useLocalDpi xmlns:a14="http://schemas.microsoft.com/office/drawing/2010/main" val="0"/>
              </a:ext>
            </a:extLst>
          </a:blip>
          <a:stretch>
            <a:fillRect/>
          </a:stretch>
        </p:blipFill>
        <p:spPr>
          <a:xfrm>
            <a:off x="2671072" y="4637484"/>
            <a:ext cx="3044299" cy="2004979"/>
          </a:xfrm>
          <a:prstGeom prst="rect">
            <a:avLst/>
          </a:prstGeom>
          <a:ln w="12700">
            <a:solidFill>
              <a:schemeClr val="tx1"/>
            </a:solidFill>
          </a:ln>
        </p:spPr>
      </p:pic>
      <p:pic>
        <p:nvPicPr>
          <p:cNvPr id="9" name="Imagen 8"/>
          <p:cNvPicPr>
            <a:picLocks noChangeAspect="1"/>
          </p:cNvPicPr>
          <p:nvPr/>
        </p:nvPicPr>
        <p:blipFill>
          <a:blip r:embed="rId5"/>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1901395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Título"/>
          <p:cNvSpPr>
            <a:spLocks noGrp="1"/>
          </p:cNvSpPr>
          <p:nvPr>
            <p:ph type="title"/>
          </p:nvPr>
        </p:nvSpPr>
        <p:spPr>
          <a:xfrm>
            <a:off x="2438400" y="228600"/>
            <a:ext cx="6248400" cy="1143000"/>
          </a:xfrm>
        </p:spPr>
        <p:txBody>
          <a:bodyPr>
            <a:normAutofit/>
          </a:bodyPr>
          <a:lstStyle/>
          <a:p>
            <a:pPr lvl="0" algn="ctr"/>
            <a:r>
              <a:rPr lang="es-US" sz="3600" b="1" dirty="0"/>
              <a:t>Antenas de Bocina</a:t>
            </a:r>
          </a:p>
        </p:txBody>
      </p:sp>
      <p:sp>
        <p:nvSpPr>
          <p:cNvPr id="5" name="Rectangle 2"/>
          <p:cNvSpPr>
            <a:spLocks noChangeArrowheads="1"/>
          </p:cNvSpPr>
          <p:nvPr/>
        </p:nvSpPr>
        <p:spPr bwMode="auto">
          <a:xfrm>
            <a:off x="2438400" y="462798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US"/>
          </a:p>
        </p:txBody>
      </p:sp>
      <p:sp>
        <p:nvSpPr>
          <p:cNvPr id="7" name="Rectangle 1"/>
          <p:cNvSpPr>
            <a:spLocks noChangeArrowheads="1"/>
          </p:cNvSpPr>
          <p:nvPr/>
        </p:nvSpPr>
        <p:spPr bwMode="auto">
          <a:xfrm>
            <a:off x="0" y="1417419"/>
            <a:ext cx="9028112" cy="17235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US" dirty="0"/>
              <a:t> </a:t>
            </a:r>
            <a:endParaRPr lang="es-US" sz="1600" dirty="0"/>
          </a:p>
          <a:p>
            <a:pPr lvl="1"/>
            <a:r>
              <a:rPr lang="es-US" b="1" dirty="0"/>
              <a:t>Bocina </a:t>
            </a:r>
            <a:r>
              <a:rPr lang="es-US" b="1" dirty="0" smtClean="0"/>
              <a:t>C</a:t>
            </a:r>
            <a:r>
              <a:rPr lang="es-EC" b="1" dirty="0" err="1" smtClean="0"/>
              <a:t>ónica</a:t>
            </a:r>
            <a:r>
              <a:rPr lang="es-EC" b="1" dirty="0" smtClean="0"/>
              <a:t> </a:t>
            </a:r>
            <a:endParaRPr lang="es-US" b="1" dirty="0" smtClean="0"/>
          </a:p>
          <a:p>
            <a:pPr lvl="1"/>
            <a:endParaRPr lang="es-US" b="1" dirty="0"/>
          </a:p>
          <a:p>
            <a:r>
              <a:rPr lang="es-US" sz="1600" dirty="0"/>
              <a:t>Mientras una bocina piramidal o sectorial se alimenta por una guía de onda rectangular, la alimentación de una bocina cónica es generalmente una guía de onda circular. </a:t>
            </a:r>
          </a:p>
          <a:p>
            <a:endParaRPr lang="es-US" sz="1600" dirty="0"/>
          </a:p>
        </p:txBody>
      </p:sp>
      <p:sp>
        <p:nvSpPr>
          <p:cNvPr id="10" name="Rectangle 1"/>
          <p:cNvSpPr>
            <a:spLocks noChangeArrowheads="1"/>
          </p:cNvSpPr>
          <p:nvPr/>
        </p:nvSpPr>
        <p:spPr bwMode="auto">
          <a:xfrm>
            <a:off x="77788" y="3927827"/>
            <a:ext cx="9028112"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US" dirty="0"/>
              <a:t> </a:t>
            </a:r>
            <a:endParaRPr lang="es-US" sz="1600" dirty="0"/>
          </a:p>
          <a:p>
            <a:r>
              <a:rPr lang="es-US" sz="1600" dirty="0"/>
              <a:t>En la Figura </a:t>
            </a:r>
            <a:r>
              <a:rPr lang="es-US" sz="1600" dirty="0" smtClean="0"/>
              <a:t>se muestran </a:t>
            </a:r>
            <a:r>
              <a:rPr lang="es-US" sz="1600" dirty="0"/>
              <a:t>resultados del patrón de radiación  de campo lejano en plano E y H, para el caso específico de </a:t>
            </a:r>
            <a:r>
              <a:rPr lang="es-US" sz="1600" dirty="0" smtClean="0"/>
              <a:t>una  </a:t>
            </a:r>
            <a:r>
              <a:rPr lang="es-US" sz="1600" dirty="0"/>
              <a:t>bocina cónica de banda X</a:t>
            </a:r>
            <a:r>
              <a:rPr lang="es-US" sz="1600" dirty="0" smtClean="0"/>
              <a:t>.</a:t>
            </a:r>
            <a:r>
              <a:rPr lang="es-US" dirty="0" smtClean="0"/>
              <a:t>.</a:t>
            </a:r>
            <a:endParaRPr lang="en-US" sz="1600" dirty="0"/>
          </a:p>
          <a:p>
            <a:endParaRPr lang="es-US" sz="1600" dirty="0"/>
          </a:p>
          <a:p>
            <a:endParaRPr lang="es-US" sz="1600" dirty="0"/>
          </a:p>
          <a:p>
            <a:pPr algn="just"/>
            <a:endParaRPr lang="es-US" sz="1600" dirty="0"/>
          </a:p>
          <a:p>
            <a:endParaRPr lang="es-US" sz="1600" dirty="0"/>
          </a:p>
        </p:txBody>
      </p:sp>
      <p:pic>
        <p:nvPicPr>
          <p:cNvPr id="9" name="Imagen 8"/>
          <p:cNvPicPr/>
          <p:nvPr/>
        </p:nvPicPr>
        <p:blipFill>
          <a:blip r:embed="rId3">
            <a:extLst>
              <a:ext uri="{28A0092B-C50C-407E-A947-70E740481C1C}">
                <a14:useLocalDpi xmlns:a14="http://schemas.microsoft.com/office/drawing/2010/main" val="0"/>
              </a:ext>
            </a:extLst>
          </a:blip>
          <a:stretch>
            <a:fillRect/>
          </a:stretch>
        </p:blipFill>
        <p:spPr>
          <a:xfrm>
            <a:off x="2928059" y="2901883"/>
            <a:ext cx="2761788" cy="1274512"/>
          </a:xfrm>
          <a:prstGeom prst="rect">
            <a:avLst/>
          </a:prstGeom>
          <a:ln w="12700">
            <a:solidFill>
              <a:schemeClr val="tx1"/>
            </a:solidFill>
          </a:ln>
        </p:spPr>
      </p:pic>
      <p:pic>
        <p:nvPicPr>
          <p:cNvPr id="2" name="Imagen 1"/>
          <p:cNvPicPr>
            <a:picLocks noChangeAspect="1"/>
          </p:cNvPicPr>
          <p:nvPr/>
        </p:nvPicPr>
        <p:blipFill>
          <a:blip r:embed="rId4"/>
          <a:stretch>
            <a:fillRect/>
          </a:stretch>
        </p:blipFill>
        <p:spPr>
          <a:xfrm>
            <a:off x="2394743" y="4866084"/>
            <a:ext cx="4238625" cy="2019300"/>
          </a:xfrm>
          <a:prstGeom prst="rect">
            <a:avLst/>
          </a:prstGeom>
        </p:spPr>
      </p:pic>
      <p:pic>
        <p:nvPicPr>
          <p:cNvPr id="8" name="Imagen 7"/>
          <p:cNvPicPr>
            <a:picLocks noChangeAspect="1"/>
          </p:cNvPicPr>
          <p:nvPr/>
        </p:nvPicPr>
        <p:blipFill>
          <a:blip r:embed="rId5"/>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36973257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Título"/>
          <p:cNvSpPr>
            <a:spLocks noGrp="1"/>
          </p:cNvSpPr>
          <p:nvPr>
            <p:ph type="title"/>
          </p:nvPr>
        </p:nvSpPr>
        <p:spPr>
          <a:xfrm>
            <a:off x="2267744" y="38100"/>
            <a:ext cx="6248400" cy="1143000"/>
          </a:xfrm>
        </p:spPr>
        <p:txBody>
          <a:bodyPr>
            <a:noAutofit/>
          </a:bodyPr>
          <a:lstStyle/>
          <a:p>
            <a:pPr lvl="1"/>
            <a:r>
              <a:rPr lang="es-US" sz="2800" b="1" kern="1200" cap="small" spc="200" dirty="0">
                <a:solidFill>
                  <a:schemeClr val="tx1"/>
                </a:solidFill>
                <a:latin typeface="+mj-lt"/>
                <a:ea typeface="+mj-ea"/>
                <a:cs typeface="+mj-cs"/>
              </a:rPr>
              <a:t>TECNOLOGÍA DE SIMULACIÓN POR COMPUTADORA- CST</a:t>
            </a:r>
          </a:p>
        </p:txBody>
      </p:sp>
      <p:sp>
        <p:nvSpPr>
          <p:cNvPr id="5" name="Rectangle 2"/>
          <p:cNvSpPr>
            <a:spLocks noChangeArrowheads="1"/>
          </p:cNvSpPr>
          <p:nvPr/>
        </p:nvSpPr>
        <p:spPr bwMode="auto">
          <a:xfrm>
            <a:off x="2438400" y="462798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US"/>
          </a:p>
        </p:txBody>
      </p:sp>
      <p:graphicFrame>
        <p:nvGraphicFramePr>
          <p:cNvPr id="3" name="Diagrama 2"/>
          <p:cNvGraphicFramePr/>
          <p:nvPr>
            <p:extLst>
              <p:ext uri="{D42A27DB-BD31-4B8C-83A1-F6EECF244321}">
                <p14:modId xmlns:p14="http://schemas.microsoft.com/office/powerpoint/2010/main" val="290803170"/>
              </p:ext>
            </p:extLst>
          </p:nvPr>
        </p:nvGraphicFramePr>
        <p:xfrm>
          <a:off x="323528" y="2073722"/>
          <a:ext cx="8496944" cy="4768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p:cNvPicPr>
            <a:picLocks noChangeAspect="1"/>
          </p:cNvPicPr>
          <p:nvPr/>
        </p:nvPicPr>
        <p:blipFill>
          <a:blip r:embed="rId8"/>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4220622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483768" y="404664"/>
            <a:ext cx="6245352" cy="1143000"/>
          </a:xfrm>
        </p:spPr>
        <p:txBody>
          <a:bodyPr>
            <a:normAutofit/>
          </a:bodyPr>
          <a:lstStyle/>
          <a:p>
            <a:pPr algn="ctr"/>
            <a:r>
              <a:rPr lang="es-US" sz="2800" b="1" dirty="0"/>
              <a:t>MODELACIÓN Y SIMULACIÓN DEL SISTEMA DE MICROONDA</a:t>
            </a:r>
          </a:p>
        </p:txBody>
      </p:sp>
      <p:sp>
        <p:nvSpPr>
          <p:cNvPr id="3" name="2 Marcador de texto"/>
          <p:cNvSpPr>
            <a:spLocks noGrp="1"/>
          </p:cNvSpPr>
          <p:nvPr>
            <p:ph type="body" sz="half" idx="2"/>
          </p:nvPr>
        </p:nvSpPr>
        <p:spPr>
          <a:xfrm>
            <a:off x="35496" y="2276872"/>
            <a:ext cx="1763687" cy="4176464"/>
          </a:xfrm>
        </p:spPr>
        <p:txBody>
          <a:bodyPr>
            <a:noAutofit/>
          </a:bodyPr>
          <a:lstStyle/>
          <a:p>
            <a:pPr algn="ctr"/>
            <a:r>
              <a:rPr lang="es-US" sz="1600" dirty="0" smtClean="0"/>
              <a:t>Principios de modelado</a:t>
            </a:r>
            <a:endParaRPr lang="es-EC" sz="1600" dirty="0">
              <a:solidFill>
                <a:schemeClr val="tx1">
                  <a:alpha val="50196"/>
                </a:schemeClr>
              </a:solidFill>
              <a:latin typeface="+mj-lt"/>
            </a:endParaRPr>
          </a:p>
        </p:txBody>
      </p:sp>
      <mc:AlternateContent xmlns:mc="http://schemas.openxmlformats.org/markup-compatibility/2006">
        <mc:Choice xmlns:a14="http://schemas.microsoft.com/office/drawing/2010/main" Requires="a14">
          <p:sp>
            <p:nvSpPr>
              <p:cNvPr id="13" name="Rectangle 1"/>
              <p:cNvSpPr>
                <a:spLocks noChangeArrowheads="1"/>
              </p:cNvSpPr>
              <p:nvPr/>
            </p:nvSpPr>
            <p:spPr bwMode="auto">
              <a:xfrm>
                <a:off x="1515077" y="2276872"/>
                <a:ext cx="7237313" cy="3439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742950" lvl="1" indent="-285750" algn="just">
                  <a:buFont typeface="Arial" panose="020B0604020202020204" pitchFamily="34" charset="0"/>
                  <a:buChar char="•"/>
                </a:pPr>
                <a:r>
                  <a:rPr lang="es-EC" dirty="0" smtClean="0"/>
                  <a:t>Se asumió </a:t>
                </a:r>
                <a:r>
                  <a:rPr lang="es-EC" dirty="0"/>
                  <a:t>el material para el diseño de las antenas como un conductor eléctrico perfecto (PEC), con </a:t>
                </a:r>
                <a:r>
                  <a:rPr lang="es-EC" dirty="0" err="1"/>
                  <a:t>permitividad</a:t>
                </a:r>
                <a:r>
                  <a:rPr lang="es-EC" dirty="0"/>
                  <a:t> relativa </a:t>
                </a:r>
                <a14:m>
                  <m:oMath xmlns:m="http://schemas.openxmlformats.org/officeDocument/2006/math">
                    <m:sSub>
                      <m:sSubPr>
                        <m:ctrlPr>
                          <a:rPr lang="es-US" i="1">
                            <a:latin typeface="Cambria Math" panose="02040503050406030204" pitchFamily="18" charset="0"/>
                          </a:rPr>
                        </m:ctrlPr>
                      </m:sSubPr>
                      <m:e>
                        <m:r>
                          <a:rPr lang="es-EC" i="1">
                            <a:latin typeface="Cambria Math" panose="02040503050406030204" pitchFamily="18" charset="0"/>
                          </a:rPr>
                          <m:t>𝜖</m:t>
                        </m:r>
                      </m:e>
                      <m:sub>
                        <m:r>
                          <a:rPr lang="es-EC" i="1">
                            <a:latin typeface="Cambria Math" panose="02040503050406030204" pitchFamily="18" charset="0"/>
                          </a:rPr>
                          <m:t>𝑟</m:t>
                        </m:r>
                      </m:sub>
                    </m:sSub>
                    <m:r>
                      <a:rPr lang="es-US" i="1">
                        <a:latin typeface="Cambria Math" panose="02040503050406030204" pitchFamily="18" charset="0"/>
                      </a:rPr>
                      <m:t>=1</m:t>
                    </m:r>
                  </m:oMath>
                </a14:m>
                <a:r>
                  <a:rPr lang="es-EC" dirty="0"/>
                  <a:t>, permeabilidad magnética relativa </a:t>
                </a:r>
                <a14:m>
                  <m:oMath xmlns:m="http://schemas.openxmlformats.org/officeDocument/2006/math">
                    <m:sSub>
                      <m:sSubPr>
                        <m:ctrlPr>
                          <a:rPr lang="es-US" i="1">
                            <a:latin typeface="Cambria Math" panose="02040503050406030204" pitchFamily="18" charset="0"/>
                          </a:rPr>
                        </m:ctrlPr>
                      </m:sSubPr>
                      <m:e>
                        <m:r>
                          <a:rPr lang="es-EC" i="1">
                            <a:latin typeface="Cambria Math" panose="02040503050406030204" pitchFamily="18" charset="0"/>
                          </a:rPr>
                          <m:t>𝜇</m:t>
                        </m:r>
                      </m:e>
                      <m:sub>
                        <m:r>
                          <a:rPr lang="es-EC" i="1">
                            <a:latin typeface="Cambria Math" panose="02040503050406030204" pitchFamily="18" charset="0"/>
                          </a:rPr>
                          <m:t>𝑟</m:t>
                        </m:r>
                      </m:sub>
                    </m:sSub>
                    <m:r>
                      <a:rPr lang="es-EC" i="1">
                        <a:latin typeface="Cambria Math" panose="02040503050406030204" pitchFamily="18" charset="0"/>
                      </a:rPr>
                      <m:t>=1</m:t>
                    </m:r>
                  </m:oMath>
                </a14:m>
                <a:r>
                  <a:rPr lang="es-EC" dirty="0"/>
                  <a:t>, y conductividad eléctrica </a:t>
                </a:r>
                <a14:m>
                  <m:oMath xmlns:m="http://schemas.openxmlformats.org/officeDocument/2006/math">
                    <m:r>
                      <a:rPr lang="es-EC" i="1">
                        <a:latin typeface="Cambria Math" panose="02040503050406030204" pitchFamily="18" charset="0"/>
                      </a:rPr>
                      <m:t>𝜎</m:t>
                    </m:r>
                    <m:r>
                      <a:rPr lang="es-EC" i="1">
                        <a:latin typeface="Cambria Math" panose="02040503050406030204" pitchFamily="18" charset="0"/>
                      </a:rPr>
                      <m:t>=∞</m:t>
                    </m:r>
                  </m:oMath>
                </a14:m>
                <a:r>
                  <a:rPr lang="es-US" dirty="0" smtClean="0"/>
                  <a:t>.</a:t>
                </a:r>
              </a:p>
              <a:p>
                <a:pPr marL="742950" lvl="1" indent="-285750" algn="just">
                  <a:buFont typeface="Arial" panose="020B0604020202020204" pitchFamily="34" charset="0"/>
                  <a:buChar char="•"/>
                </a:pPr>
                <a:r>
                  <a:rPr lang="es-EC" dirty="0"/>
                  <a:t>Las simulaciones se realizaron para el rango de frecuencia de 8-12GHz con pasos de 0.5GHz. </a:t>
                </a:r>
                <a:endParaRPr lang="es-EC" dirty="0" smtClean="0"/>
              </a:p>
              <a:p>
                <a:pPr marL="742950" lvl="1" indent="-285750" algn="just">
                  <a:buFont typeface="Arial" panose="020B0604020202020204" pitchFamily="34" charset="0"/>
                  <a:buChar char="•"/>
                </a:pPr>
                <a:r>
                  <a:rPr lang="es-EC" dirty="0" smtClean="0"/>
                  <a:t>Para </a:t>
                </a:r>
                <a:r>
                  <a:rPr lang="es-EC" dirty="0"/>
                  <a:t>modelar la antena se utilizó el monitor de campo E y de campo lejano, además se empleó el solucionador transitorio </a:t>
                </a:r>
                <a:r>
                  <a:rPr lang="es-EC" dirty="0" smtClean="0"/>
                  <a:t>con </a:t>
                </a:r>
                <a:r>
                  <a:rPr lang="es-EC" dirty="0"/>
                  <a:t>una precisión de -30 dB, es decir que la simulación termina cuando la energía electromagnética en el dominio computacional cae por debajo de este nivel.</a:t>
                </a:r>
                <a:endParaRPr lang="es-US" dirty="0"/>
              </a:p>
              <a:p>
                <a:pPr lvl="1" algn="just"/>
                <a:endParaRPr lang="es-US" dirty="0"/>
              </a:p>
            </p:txBody>
          </p:sp>
        </mc:Choice>
        <mc:Fallback>
          <p:sp>
            <p:nvSpPr>
              <p:cNvPr id="13" name="Rectangle 1"/>
              <p:cNvSpPr>
                <a:spLocks noRot="1" noChangeAspect="1" noMove="1" noResize="1" noEditPoints="1" noAdjustHandles="1" noChangeArrowheads="1" noChangeShapeType="1" noTextEdit="1"/>
              </p:cNvSpPr>
              <p:nvPr/>
            </p:nvSpPr>
            <p:spPr bwMode="auto">
              <a:xfrm>
                <a:off x="1515077" y="2276872"/>
                <a:ext cx="7237313" cy="3439981"/>
              </a:xfrm>
              <a:prstGeom prst="rect">
                <a:avLst/>
              </a:prstGeom>
              <a:blipFill rotWithShape="0">
                <a:blip r:embed="rId3"/>
                <a:stretch>
                  <a:fillRect t="-177" r="-674"/>
                </a:stretch>
              </a:blipFill>
              <a:ln w="9525">
                <a:noFill/>
                <a:miter lim="800000"/>
                <a:headEnd/>
                <a:tailEnd/>
              </a:ln>
              <a:effectLst/>
            </p:spPr>
            <p:txBody>
              <a:bodyPr/>
              <a:lstStyle/>
              <a:p>
                <a:r>
                  <a:rPr lang="es-US">
                    <a:noFill/>
                  </a:rPr>
                  <a:t> </a:t>
                </a:r>
              </a:p>
            </p:txBody>
          </p:sp>
        </mc:Fallback>
      </mc:AlternateContent>
      <p:pic>
        <p:nvPicPr>
          <p:cNvPr id="5" name="Imagen 4"/>
          <p:cNvPicPr>
            <a:picLocks noChangeAspect="1"/>
          </p:cNvPicPr>
          <p:nvPr/>
        </p:nvPicPr>
        <p:blipFill>
          <a:blip r:embed="rId4"/>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6803653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483768" y="404664"/>
            <a:ext cx="6245352" cy="1143000"/>
          </a:xfrm>
        </p:spPr>
        <p:txBody>
          <a:bodyPr>
            <a:normAutofit/>
          </a:bodyPr>
          <a:lstStyle/>
          <a:p>
            <a:pPr algn="ctr"/>
            <a:r>
              <a:rPr lang="es-US" sz="2800" b="1" dirty="0"/>
              <a:t>MODELACIÓN Y SIMULACIÓN DEL SISTEMA DE MICROONDA</a:t>
            </a:r>
          </a:p>
        </p:txBody>
      </p:sp>
      <p:sp>
        <p:nvSpPr>
          <p:cNvPr id="3" name="2 Marcador de texto"/>
          <p:cNvSpPr>
            <a:spLocks noGrp="1"/>
          </p:cNvSpPr>
          <p:nvPr>
            <p:ph type="body" sz="half" idx="2"/>
          </p:nvPr>
        </p:nvSpPr>
        <p:spPr>
          <a:xfrm>
            <a:off x="35496" y="2276872"/>
            <a:ext cx="1763687" cy="4176464"/>
          </a:xfrm>
        </p:spPr>
        <p:txBody>
          <a:bodyPr>
            <a:noAutofit/>
          </a:bodyPr>
          <a:lstStyle/>
          <a:p>
            <a:pPr algn="ctr"/>
            <a:endParaRPr lang="es-US" sz="1200" dirty="0" smtClean="0">
              <a:latin typeface="Times New Roman" panose="02020603050405020304" pitchFamily="18" charset="0"/>
              <a:ea typeface="Calibri" panose="020F0502020204030204" pitchFamily="34" charset="0"/>
            </a:endParaRPr>
          </a:p>
          <a:p>
            <a:pPr algn="ctr"/>
            <a:r>
              <a:rPr lang="es-US" sz="1200" dirty="0" smtClean="0">
                <a:latin typeface="Times New Roman" panose="02020603050405020304" pitchFamily="18" charset="0"/>
                <a:ea typeface="Calibri" panose="020F0502020204030204" pitchFamily="34" charset="0"/>
              </a:rPr>
              <a:t>(</a:t>
            </a:r>
            <a:r>
              <a:rPr lang="es-US" sz="1200" dirty="0">
                <a:latin typeface="Times New Roman" panose="02020603050405020304" pitchFamily="18" charset="0"/>
                <a:ea typeface="Calibri" panose="020F0502020204030204" pitchFamily="34" charset="0"/>
              </a:rPr>
              <a:t>a)modelada en CST y (b) proporcionada en el sistema MAT20</a:t>
            </a:r>
            <a:r>
              <a:rPr lang="es-US" sz="1200" dirty="0" smtClean="0">
                <a:latin typeface="Times New Roman" panose="02020603050405020304" pitchFamily="18" charset="0"/>
                <a:ea typeface="Calibri" panose="020F0502020204030204" pitchFamily="34" charset="0"/>
              </a:rPr>
              <a:t>.</a:t>
            </a:r>
          </a:p>
          <a:p>
            <a:pPr algn="ctr"/>
            <a:endParaRPr lang="es-US" sz="1200" dirty="0">
              <a:latin typeface="Times New Roman" panose="02020603050405020304" pitchFamily="18" charset="0"/>
              <a:ea typeface="Calibri" panose="020F0502020204030204" pitchFamily="34" charset="0"/>
            </a:endParaRPr>
          </a:p>
          <a:p>
            <a:pPr algn="ctr"/>
            <a:endParaRPr lang="es-US" sz="1200" dirty="0" smtClean="0">
              <a:latin typeface="Times New Roman" panose="02020603050405020304" pitchFamily="18" charset="0"/>
              <a:ea typeface="Calibri" panose="020F0502020204030204" pitchFamily="34" charset="0"/>
            </a:endParaRPr>
          </a:p>
          <a:p>
            <a:pPr algn="ctr"/>
            <a:r>
              <a:rPr lang="es-US" sz="1200" dirty="0"/>
              <a:t>Geometría de la bocina</a:t>
            </a:r>
            <a:endParaRPr lang="es-US" sz="1200" dirty="0">
              <a:latin typeface="Times New Roman" panose="02020603050405020304" pitchFamily="18" charset="0"/>
              <a:ea typeface="Calibri" panose="020F0502020204030204" pitchFamily="34" charset="0"/>
            </a:endParaRPr>
          </a:p>
        </p:txBody>
      </p:sp>
      <p:sp>
        <p:nvSpPr>
          <p:cNvPr id="13" name="Rectangle 1"/>
          <p:cNvSpPr>
            <a:spLocks noChangeArrowheads="1"/>
          </p:cNvSpPr>
          <p:nvPr/>
        </p:nvSpPr>
        <p:spPr bwMode="auto">
          <a:xfrm>
            <a:off x="1906687" y="1412776"/>
            <a:ext cx="7237313"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nSpc>
                <a:spcPct val="300000"/>
              </a:lnSpc>
              <a:spcBef>
                <a:spcPts val="200"/>
              </a:spcBef>
              <a:spcAft>
                <a:spcPts val="0"/>
              </a:spcAft>
              <a:buSzPts val="1200"/>
            </a:pPr>
            <a:r>
              <a:rPr lang="es-US" b="1" dirty="0">
                <a:latin typeface="Times New Roman" panose="02020603050405020304" pitchFamily="18" charset="0"/>
                <a:ea typeface="Times New Roman" panose="02020603050405020304" pitchFamily="18" charset="0"/>
                <a:cs typeface="Times New Roman" panose="02020603050405020304" pitchFamily="18" charset="0"/>
              </a:rPr>
              <a:t>Bocina sectorial de plano E</a:t>
            </a:r>
          </a:p>
          <a:p>
            <a:pPr lvl="1" algn="just"/>
            <a:endParaRPr lang="es-US" dirty="0"/>
          </a:p>
        </p:txBody>
      </p:sp>
      <p:pic>
        <p:nvPicPr>
          <p:cNvPr id="5" name="Imagen 4"/>
          <p:cNvPicPr>
            <a:picLocks noChangeAspect="1"/>
          </p:cNvPicPr>
          <p:nvPr/>
        </p:nvPicPr>
        <p:blipFill>
          <a:blip r:embed="rId3"/>
          <a:stretch>
            <a:fillRect/>
          </a:stretch>
        </p:blipFill>
        <p:spPr>
          <a:xfrm>
            <a:off x="3491880" y="2460187"/>
            <a:ext cx="3078485" cy="1483813"/>
          </a:xfrm>
          <a:prstGeom prst="rect">
            <a:avLst/>
          </a:prstGeom>
        </p:spPr>
      </p:pic>
      <p:pic>
        <p:nvPicPr>
          <p:cNvPr id="7" name="Imagen 6"/>
          <p:cNvPicPr/>
          <p:nvPr/>
        </p:nvPicPr>
        <p:blipFill>
          <a:blip r:embed="rId4"/>
          <a:stretch>
            <a:fillRect/>
          </a:stretch>
        </p:blipFill>
        <p:spPr>
          <a:xfrm>
            <a:off x="1979712" y="4462258"/>
            <a:ext cx="3895303" cy="1693545"/>
          </a:xfrm>
          <a:prstGeom prst="rect">
            <a:avLst/>
          </a:prstGeom>
          <a:ln w="12700">
            <a:noFill/>
          </a:ln>
        </p:spPr>
      </p:pic>
      <p:pic>
        <p:nvPicPr>
          <p:cNvPr id="8" name="Imagen 7"/>
          <p:cNvPicPr/>
          <p:nvPr/>
        </p:nvPicPr>
        <p:blipFill>
          <a:blip r:embed="rId5"/>
          <a:stretch>
            <a:fillRect/>
          </a:stretch>
        </p:blipFill>
        <p:spPr>
          <a:xfrm>
            <a:off x="6161856" y="4506938"/>
            <a:ext cx="2514600" cy="1596390"/>
          </a:xfrm>
          <a:prstGeom prst="rect">
            <a:avLst/>
          </a:prstGeom>
          <a:ln w="12700">
            <a:noFill/>
          </a:ln>
        </p:spPr>
      </p:pic>
      <p:pic>
        <p:nvPicPr>
          <p:cNvPr id="9" name="Imagen 8"/>
          <p:cNvPicPr>
            <a:picLocks noChangeAspect="1"/>
          </p:cNvPicPr>
          <p:nvPr/>
        </p:nvPicPr>
        <p:blipFill>
          <a:blip r:embed="rId6"/>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36114620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483768" y="404664"/>
            <a:ext cx="6245352" cy="1143000"/>
          </a:xfrm>
        </p:spPr>
        <p:txBody>
          <a:bodyPr>
            <a:normAutofit/>
          </a:bodyPr>
          <a:lstStyle/>
          <a:p>
            <a:pPr algn="ctr"/>
            <a:r>
              <a:rPr lang="es-US" sz="2800" b="1" dirty="0"/>
              <a:t>MODELACIÓN Y SIMULACIÓN DEL SISTEMA DE MICROONDA</a:t>
            </a:r>
          </a:p>
        </p:txBody>
      </p:sp>
      <p:sp>
        <p:nvSpPr>
          <p:cNvPr id="3" name="2 Marcador de texto"/>
          <p:cNvSpPr>
            <a:spLocks noGrp="1"/>
          </p:cNvSpPr>
          <p:nvPr>
            <p:ph type="body" sz="half" idx="2"/>
          </p:nvPr>
        </p:nvSpPr>
        <p:spPr>
          <a:xfrm>
            <a:off x="35496" y="2276872"/>
            <a:ext cx="1763687" cy="4176464"/>
          </a:xfrm>
        </p:spPr>
        <p:txBody>
          <a:bodyPr>
            <a:noAutofit/>
          </a:bodyPr>
          <a:lstStyle/>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r>
              <a:rPr lang="es-US" sz="1200" b="0" dirty="0"/>
              <a:t>Patrón de radiación tridimensional</a:t>
            </a:r>
            <a:r>
              <a:rPr lang="es-US" sz="1200" dirty="0" smtClean="0">
                <a:latin typeface="Times New Roman" panose="02020603050405020304" pitchFamily="18" charset="0"/>
                <a:ea typeface="Calibri" panose="020F0502020204030204" pitchFamily="34" charset="0"/>
              </a:rPr>
              <a:t>.</a:t>
            </a:r>
          </a:p>
          <a:p>
            <a:pPr algn="ctr"/>
            <a:endParaRPr lang="es-US" sz="1200" dirty="0">
              <a:latin typeface="Times New Roman" panose="02020603050405020304" pitchFamily="18" charset="0"/>
              <a:ea typeface="Calibri" panose="020F0502020204030204" pitchFamily="34" charset="0"/>
            </a:endParaRPr>
          </a:p>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endParaRPr lang="es-US" sz="1200" b="0" dirty="0" smtClean="0"/>
          </a:p>
          <a:p>
            <a:pPr algn="ctr">
              <a:lnSpc>
                <a:spcPct val="100000"/>
              </a:lnSpc>
            </a:pPr>
            <a:endParaRPr lang="es-US" sz="1200" b="0" dirty="0"/>
          </a:p>
          <a:p>
            <a:pPr algn="ctr">
              <a:lnSpc>
                <a:spcPct val="100000"/>
              </a:lnSpc>
            </a:pPr>
            <a:r>
              <a:rPr lang="es-US" sz="1200" b="0" dirty="0" smtClean="0"/>
              <a:t>Gráfica </a:t>
            </a:r>
            <a:r>
              <a:rPr lang="es-US" sz="1200" b="0" dirty="0"/>
              <a:t>polar de patrón de radiación en plano </a:t>
            </a:r>
            <a:r>
              <a:rPr lang="es-US" sz="1200" b="0" dirty="0" smtClean="0"/>
              <a:t>E/ plano H</a:t>
            </a:r>
            <a:endParaRPr lang="es-US" sz="1200" b="0" dirty="0"/>
          </a:p>
        </p:txBody>
      </p:sp>
      <p:sp>
        <p:nvSpPr>
          <p:cNvPr id="13" name="Rectangle 1"/>
          <p:cNvSpPr>
            <a:spLocks noChangeArrowheads="1"/>
          </p:cNvSpPr>
          <p:nvPr/>
        </p:nvSpPr>
        <p:spPr bwMode="auto">
          <a:xfrm>
            <a:off x="1906687" y="1412776"/>
            <a:ext cx="7237313"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nSpc>
                <a:spcPct val="300000"/>
              </a:lnSpc>
              <a:spcBef>
                <a:spcPts val="200"/>
              </a:spcBef>
              <a:spcAft>
                <a:spcPts val="0"/>
              </a:spcAft>
              <a:buSzPts val="1200"/>
            </a:pPr>
            <a:r>
              <a:rPr lang="es-US" b="1" dirty="0">
                <a:latin typeface="Times New Roman" panose="02020603050405020304" pitchFamily="18" charset="0"/>
                <a:ea typeface="Times New Roman" panose="02020603050405020304" pitchFamily="18" charset="0"/>
                <a:cs typeface="Times New Roman" panose="02020603050405020304" pitchFamily="18" charset="0"/>
              </a:rPr>
              <a:t>Bocina sectorial de plano E</a:t>
            </a:r>
          </a:p>
          <a:p>
            <a:pPr lvl="1" algn="just"/>
            <a:endParaRPr lang="es-US" dirty="0"/>
          </a:p>
        </p:txBody>
      </p:sp>
      <p:pic>
        <p:nvPicPr>
          <p:cNvPr id="9" name="Imagen 8"/>
          <p:cNvPicPr/>
          <p:nvPr/>
        </p:nvPicPr>
        <p:blipFill>
          <a:blip r:embed="rId3">
            <a:extLst>
              <a:ext uri="{28A0092B-C50C-407E-A947-70E740481C1C}">
                <a14:useLocalDpi xmlns:a14="http://schemas.microsoft.com/office/drawing/2010/main" val="0"/>
              </a:ext>
            </a:extLst>
          </a:blip>
          <a:stretch>
            <a:fillRect/>
          </a:stretch>
        </p:blipFill>
        <p:spPr>
          <a:xfrm>
            <a:off x="4067944" y="2276872"/>
            <a:ext cx="2281694" cy="1917123"/>
          </a:xfrm>
          <a:prstGeom prst="rect">
            <a:avLst/>
          </a:prstGeom>
          <a:ln w="12700">
            <a:solidFill>
              <a:schemeClr val="tx1"/>
            </a:solidFill>
          </a:ln>
        </p:spPr>
      </p:pic>
      <p:pic>
        <p:nvPicPr>
          <p:cNvPr id="10" name="Imagen 9"/>
          <p:cNvPicPr/>
          <p:nvPr/>
        </p:nvPicPr>
        <p:blipFill>
          <a:blip r:embed="rId4"/>
          <a:stretch>
            <a:fillRect/>
          </a:stretch>
        </p:blipFill>
        <p:spPr>
          <a:xfrm>
            <a:off x="2243589" y="4585327"/>
            <a:ext cx="3048491" cy="1835661"/>
          </a:xfrm>
          <a:prstGeom prst="rect">
            <a:avLst/>
          </a:prstGeom>
          <a:ln w="12700">
            <a:solidFill>
              <a:schemeClr val="tx1"/>
            </a:solidFill>
          </a:ln>
        </p:spPr>
      </p:pic>
      <p:pic>
        <p:nvPicPr>
          <p:cNvPr id="11" name="Imagen 10"/>
          <p:cNvPicPr/>
          <p:nvPr/>
        </p:nvPicPr>
        <p:blipFill>
          <a:blip r:embed="rId5">
            <a:extLst>
              <a:ext uri="{28A0092B-C50C-407E-A947-70E740481C1C}">
                <a14:useLocalDpi xmlns:a14="http://schemas.microsoft.com/office/drawing/2010/main" val="0"/>
              </a:ext>
            </a:extLst>
          </a:blip>
          <a:stretch>
            <a:fillRect/>
          </a:stretch>
        </p:blipFill>
        <p:spPr>
          <a:xfrm>
            <a:off x="5724128" y="4567971"/>
            <a:ext cx="3170307" cy="1885366"/>
          </a:xfrm>
          <a:prstGeom prst="rect">
            <a:avLst/>
          </a:prstGeom>
          <a:ln w="12700">
            <a:solidFill>
              <a:schemeClr val="tx1"/>
            </a:solidFill>
          </a:ln>
        </p:spPr>
      </p:pic>
      <p:pic>
        <p:nvPicPr>
          <p:cNvPr id="12" name="Imagen 11"/>
          <p:cNvPicPr>
            <a:picLocks noChangeAspect="1"/>
          </p:cNvPicPr>
          <p:nvPr/>
        </p:nvPicPr>
        <p:blipFill>
          <a:blip r:embed="rId6"/>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1393875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267744" y="260648"/>
            <a:ext cx="6248400" cy="1143000"/>
          </a:xfrm>
        </p:spPr>
        <p:txBody>
          <a:bodyPr/>
          <a:lstStyle/>
          <a:p>
            <a:pPr algn="ctr"/>
            <a:r>
              <a:rPr lang="es-ES" sz="3000" dirty="0" smtClean="0"/>
              <a:t>ANTECEDENTES</a:t>
            </a:r>
            <a:endParaRPr lang="es-ES" sz="3000" dirty="0"/>
          </a:p>
        </p:txBody>
      </p:sp>
      <p:sp>
        <p:nvSpPr>
          <p:cNvPr id="4" name="2 Título"/>
          <p:cNvSpPr txBox="1">
            <a:spLocks/>
          </p:cNvSpPr>
          <p:nvPr/>
        </p:nvSpPr>
        <p:spPr>
          <a:xfrm>
            <a:off x="827584" y="1052736"/>
            <a:ext cx="7849344" cy="1795264"/>
          </a:xfrm>
          <a:prstGeom prst="rect">
            <a:avLst/>
          </a:prstGeom>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sz="2000" b="0" i="0" u="none" strike="noStrike" kern="1200" cap="small" spc="200" normalizeH="0" baseline="0" noProof="0" dirty="0">
              <a:ln>
                <a:noFill/>
              </a:ln>
              <a:solidFill>
                <a:schemeClr val="tx1"/>
              </a:solidFill>
              <a:effectLst/>
              <a:uLnTx/>
              <a:uFillTx/>
              <a:latin typeface="+mj-lt"/>
              <a:ea typeface="+mj-ea"/>
              <a:cs typeface="+mj-cs"/>
            </a:endParaRPr>
          </a:p>
        </p:txBody>
      </p:sp>
      <p:pic>
        <p:nvPicPr>
          <p:cNvPr id="9" name="Imagen 8"/>
          <p:cNvPicPr>
            <a:picLocks noChangeAspect="1"/>
          </p:cNvPicPr>
          <p:nvPr/>
        </p:nvPicPr>
        <p:blipFill>
          <a:blip r:embed="rId3"/>
          <a:stretch>
            <a:fillRect/>
          </a:stretch>
        </p:blipFill>
        <p:spPr>
          <a:xfrm>
            <a:off x="179512" y="116632"/>
            <a:ext cx="1552575" cy="1476375"/>
          </a:xfrm>
          <a:prstGeom prst="rect">
            <a:avLst/>
          </a:prstGeom>
        </p:spPr>
      </p:pic>
      <p:sp>
        <p:nvSpPr>
          <p:cNvPr id="10" name="Rectángulo redondeado 9"/>
          <p:cNvSpPr/>
          <p:nvPr/>
        </p:nvSpPr>
        <p:spPr>
          <a:xfrm>
            <a:off x="503784" y="2099531"/>
            <a:ext cx="8496944" cy="8591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US" dirty="0" smtClean="0"/>
              <a:t>En </a:t>
            </a:r>
            <a:r>
              <a:rPr lang="es-US" dirty="0"/>
              <a:t>2012 el Departamento de Eléctrica y Electrónica </a:t>
            </a:r>
            <a:r>
              <a:rPr lang="es-US" dirty="0" smtClean="0"/>
              <a:t>adquirió </a:t>
            </a:r>
            <a:r>
              <a:rPr lang="es-US" dirty="0"/>
              <a:t>el Sistema Avanzado de Antenas de RF y Microonda </a:t>
            </a:r>
            <a:r>
              <a:rPr lang="es-US" dirty="0" smtClean="0"/>
              <a:t>MAT20.</a:t>
            </a:r>
            <a:endParaRPr lang="es-US" dirty="0"/>
          </a:p>
        </p:txBody>
      </p:sp>
      <p:sp>
        <p:nvSpPr>
          <p:cNvPr id="11" name="Rectángulo redondeado 10"/>
          <p:cNvSpPr/>
          <p:nvPr/>
        </p:nvSpPr>
        <p:spPr>
          <a:xfrm>
            <a:off x="494154" y="3361928"/>
            <a:ext cx="8496944" cy="8591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US" dirty="0" smtClean="0"/>
              <a:t>Se han elaborado guías didácticas que detallan la caracterización de los elementos de dicho sistema que operan en el rango de 5MHz-2GHz. </a:t>
            </a:r>
            <a:endParaRPr lang="es-US" dirty="0"/>
          </a:p>
        </p:txBody>
      </p:sp>
      <p:sp>
        <p:nvSpPr>
          <p:cNvPr id="12" name="Rectángulo redondeado 11"/>
          <p:cNvSpPr/>
          <p:nvPr/>
        </p:nvSpPr>
        <p:spPr>
          <a:xfrm>
            <a:off x="503784" y="4590677"/>
            <a:ext cx="8496944" cy="139933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US" dirty="0" smtClean="0"/>
              <a:t>El sistema MAT20 </a:t>
            </a:r>
            <a:r>
              <a:rPr lang="es-US" dirty="0"/>
              <a:t>incluye herramientas que pueden ser empleadas para entrenamiento en alta </a:t>
            </a:r>
            <a:r>
              <a:rPr lang="es-US" dirty="0" smtClean="0"/>
              <a:t>frecuencia, </a:t>
            </a:r>
            <a:r>
              <a:rPr lang="es-US" dirty="0"/>
              <a:t>dejando la puerta abierta al planteamiento de varios escenarios en los que se puedan explotar las características del </a:t>
            </a:r>
            <a:r>
              <a:rPr lang="es-US" dirty="0" smtClean="0"/>
              <a:t>mismo, </a:t>
            </a:r>
            <a:r>
              <a:rPr lang="es-US" dirty="0"/>
              <a:t>por ejemplo en experimentos en  banda “X”.</a:t>
            </a:r>
          </a:p>
          <a:p>
            <a:pPr algn="ctr"/>
            <a:endParaRPr lang="es-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483768" y="404664"/>
            <a:ext cx="6245352" cy="1143000"/>
          </a:xfrm>
        </p:spPr>
        <p:txBody>
          <a:bodyPr>
            <a:normAutofit/>
          </a:bodyPr>
          <a:lstStyle/>
          <a:p>
            <a:pPr algn="ctr"/>
            <a:r>
              <a:rPr lang="es-US" sz="2800" b="1" dirty="0"/>
              <a:t>MODELACIÓN Y SIMULACIÓN DEL SISTEMA DE MICROONDA</a:t>
            </a:r>
          </a:p>
        </p:txBody>
      </p:sp>
      <p:sp>
        <p:nvSpPr>
          <p:cNvPr id="3" name="2 Marcador de texto"/>
          <p:cNvSpPr>
            <a:spLocks noGrp="1"/>
          </p:cNvSpPr>
          <p:nvPr>
            <p:ph type="body" sz="half" idx="2"/>
          </p:nvPr>
        </p:nvSpPr>
        <p:spPr>
          <a:xfrm>
            <a:off x="35496" y="2276872"/>
            <a:ext cx="1763687" cy="4176464"/>
          </a:xfrm>
        </p:spPr>
        <p:txBody>
          <a:bodyPr>
            <a:noAutofit/>
          </a:bodyPr>
          <a:lstStyle/>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r>
              <a:rPr lang="es-US" sz="1200" b="0" dirty="0"/>
              <a:t>Gráfica de VSWR</a:t>
            </a:r>
          </a:p>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endParaRPr lang="es-US" sz="1200" b="0" dirty="0" smtClean="0"/>
          </a:p>
          <a:p>
            <a:pPr algn="ctr">
              <a:lnSpc>
                <a:spcPct val="100000"/>
              </a:lnSpc>
            </a:pPr>
            <a:endParaRPr lang="es-US" sz="1200" b="0" dirty="0"/>
          </a:p>
          <a:p>
            <a:pPr algn="ctr">
              <a:lnSpc>
                <a:spcPct val="100000"/>
              </a:lnSpc>
            </a:pPr>
            <a:endParaRPr lang="es-US" sz="1200" b="0" dirty="0" smtClean="0"/>
          </a:p>
          <a:p>
            <a:pPr algn="ctr">
              <a:lnSpc>
                <a:spcPct val="100000"/>
              </a:lnSpc>
            </a:pPr>
            <a:r>
              <a:rPr lang="es-US" sz="1200" b="0" dirty="0" smtClean="0"/>
              <a:t>Directividad</a:t>
            </a:r>
            <a:endParaRPr lang="es-US" sz="1200" b="0" dirty="0"/>
          </a:p>
        </p:txBody>
      </p:sp>
      <p:sp>
        <p:nvSpPr>
          <p:cNvPr id="13" name="Rectangle 1"/>
          <p:cNvSpPr>
            <a:spLocks noChangeArrowheads="1"/>
          </p:cNvSpPr>
          <p:nvPr/>
        </p:nvSpPr>
        <p:spPr bwMode="auto">
          <a:xfrm>
            <a:off x="1906687" y="1412776"/>
            <a:ext cx="7237313"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nSpc>
                <a:spcPct val="300000"/>
              </a:lnSpc>
              <a:spcBef>
                <a:spcPts val="200"/>
              </a:spcBef>
              <a:spcAft>
                <a:spcPts val="0"/>
              </a:spcAft>
              <a:buSzPts val="1200"/>
            </a:pPr>
            <a:r>
              <a:rPr lang="es-US" b="1" dirty="0">
                <a:latin typeface="Times New Roman" panose="02020603050405020304" pitchFamily="18" charset="0"/>
                <a:ea typeface="Times New Roman" panose="02020603050405020304" pitchFamily="18" charset="0"/>
                <a:cs typeface="Times New Roman" panose="02020603050405020304" pitchFamily="18" charset="0"/>
              </a:rPr>
              <a:t>Bocina sectorial de plano E</a:t>
            </a:r>
          </a:p>
          <a:p>
            <a:pPr lvl="1" algn="just"/>
            <a:endParaRPr lang="es-US" dirty="0"/>
          </a:p>
        </p:txBody>
      </p:sp>
      <p:pic>
        <p:nvPicPr>
          <p:cNvPr id="12" name="Imagen 11"/>
          <p:cNvPicPr/>
          <p:nvPr/>
        </p:nvPicPr>
        <p:blipFill>
          <a:blip r:embed="rId3"/>
          <a:stretch>
            <a:fillRect/>
          </a:stretch>
        </p:blipFill>
        <p:spPr>
          <a:xfrm>
            <a:off x="2699793" y="2276872"/>
            <a:ext cx="5308182" cy="1701800"/>
          </a:xfrm>
          <a:prstGeom prst="rect">
            <a:avLst/>
          </a:prstGeom>
        </p:spPr>
      </p:pic>
      <mc:AlternateContent xmlns:mc="http://schemas.openxmlformats.org/markup-compatibility/2006">
        <mc:Choice xmlns:a14="http://schemas.microsoft.com/office/drawing/2010/main" Requires="a14">
          <p:sp>
            <p:nvSpPr>
              <p:cNvPr id="2" name="Rectángulo 1"/>
              <p:cNvSpPr/>
              <p:nvPr/>
            </p:nvSpPr>
            <p:spPr>
              <a:xfrm>
                <a:off x="2699793" y="4365104"/>
                <a:ext cx="4572000" cy="2340449"/>
              </a:xfrm>
              <a:prstGeom prst="rect">
                <a:avLst/>
              </a:prstGeom>
            </p:spPr>
            <p:txBody>
              <a:bodyPr>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s-US" sz="1400" i="1" smtClean="0">
                          <a:latin typeface="Cambria Math" panose="02040503050406030204" pitchFamily="18" charset="0"/>
                          <a:ea typeface="Times New Roman" panose="02020603050405020304" pitchFamily="18" charset="0"/>
                          <a:cs typeface="Times New Roman" panose="02020603050405020304" pitchFamily="18" charset="0"/>
                        </a:rPr>
                        <m:t>𝜆</m:t>
                      </m:r>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US" sz="1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𝑐</m:t>
                          </m:r>
                        </m:num>
                        <m:den>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𝑓</m:t>
                          </m:r>
                        </m:den>
                      </m:f>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US" sz="1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400" i="1">
                              <a:effectLst/>
                              <a:latin typeface="Cambria Math" panose="02040503050406030204" pitchFamily="18" charset="0"/>
                              <a:ea typeface="Calibri" panose="020F0502020204030204" pitchFamily="34" charset="0"/>
                              <a:cs typeface="Times New Roman" panose="02020603050405020304" pitchFamily="18" charset="0"/>
                            </a:rPr>
                            <m:t>3</m:t>
                          </m:r>
                          <m:r>
                            <a:rPr lang="en-US" sz="1400" i="1">
                              <a:effectLst/>
                              <a:latin typeface="Cambria Math" panose="02040503050406030204" pitchFamily="18" charset="0"/>
                              <a:ea typeface="Calibri" panose="020F0502020204030204" pitchFamily="34" charset="0"/>
                              <a:cs typeface="Times New Roman" panose="02020603050405020304" pitchFamily="18" charset="0"/>
                            </a:rPr>
                            <m:t>𝐸</m:t>
                          </m:r>
                          <m:r>
                            <a:rPr lang="en-US" sz="1400" i="1">
                              <a:effectLst/>
                              <a:latin typeface="Cambria Math" panose="02040503050406030204" pitchFamily="18" charset="0"/>
                              <a:ea typeface="Calibri" panose="020F0502020204030204" pitchFamily="34" charset="0"/>
                              <a:cs typeface="Times New Roman" panose="02020603050405020304" pitchFamily="18" charset="0"/>
                            </a:rPr>
                            <m:t>8 [</m:t>
                          </m:r>
                          <m:r>
                            <a:rPr lang="en-US" sz="1400" i="1">
                              <a:effectLst/>
                              <a:latin typeface="Cambria Math" panose="02040503050406030204" pitchFamily="18" charset="0"/>
                              <a:ea typeface="Calibri" panose="020F0502020204030204" pitchFamily="34" charset="0"/>
                              <a:cs typeface="Times New Roman" panose="02020603050405020304" pitchFamily="18" charset="0"/>
                            </a:rPr>
                            <m:t>𝑚</m:t>
                          </m:r>
                          <m:r>
                            <a:rPr lang="es-EC" sz="1400" i="1">
                              <a:effectLst/>
                              <a:latin typeface="Cambria Math" panose="02040503050406030204" pitchFamily="18" charset="0"/>
                              <a:ea typeface="Calibri" panose="020F0502020204030204" pitchFamily="34" charset="0"/>
                              <a:cs typeface="Times New Roman" panose="02020603050405020304" pitchFamily="18" charset="0"/>
                            </a:rPr>
                            <m:t>/</m:t>
                          </m:r>
                          <m:r>
                            <a:rPr lang="es-EC" sz="1400" i="1">
                              <a:effectLst/>
                              <a:latin typeface="Cambria Math" panose="02040503050406030204" pitchFamily="18" charset="0"/>
                              <a:ea typeface="Calibri" panose="020F0502020204030204" pitchFamily="34" charset="0"/>
                              <a:cs typeface="Times New Roman" panose="02020603050405020304" pitchFamily="18" charset="0"/>
                            </a:rPr>
                            <m:t>𝑠</m:t>
                          </m:r>
                          <m:r>
                            <a:rPr lang="en-US" sz="1400" i="1">
                              <a:effectLst/>
                              <a:latin typeface="Cambria Math" panose="02040503050406030204" pitchFamily="18" charset="0"/>
                              <a:ea typeface="Calibri" panose="020F0502020204030204" pitchFamily="34" charset="0"/>
                              <a:cs typeface="Times New Roman" panose="02020603050405020304" pitchFamily="18" charset="0"/>
                            </a:rPr>
                            <m:t>]</m:t>
                          </m:r>
                        </m:num>
                        <m:den>
                          <m:r>
                            <a:rPr lang="en-US" sz="1400" i="1">
                              <a:effectLst/>
                              <a:latin typeface="Cambria Math" panose="02040503050406030204" pitchFamily="18" charset="0"/>
                              <a:ea typeface="Calibri" panose="020F0502020204030204" pitchFamily="34" charset="0"/>
                              <a:cs typeface="Times New Roman" panose="02020603050405020304" pitchFamily="18" charset="0"/>
                            </a:rPr>
                            <m:t>10.5</m:t>
                          </m:r>
                          <m:r>
                            <a:rPr lang="en-US" sz="1400" i="1">
                              <a:effectLst/>
                              <a:latin typeface="Cambria Math" panose="02040503050406030204" pitchFamily="18" charset="0"/>
                              <a:ea typeface="Calibri" panose="020F0502020204030204" pitchFamily="34" charset="0"/>
                              <a:cs typeface="Times New Roman" panose="02020603050405020304" pitchFamily="18" charset="0"/>
                            </a:rPr>
                            <m:t>𝐸</m:t>
                          </m:r>
                          <m:r>
                            <a:rPr lang="en-US" sz="1400" i="1">
                              <a:effectLst/>
                              <a:latin typeface="Cambria Math" panose="02040503050406030204" pitchFamily="18" charset="0"/>
                              <a:ea typeface="Calibri" panose="020F0502020204030204" pitchFamily="34" charset="0"/>
                              <a:cs typeface="Times New Roman" panose="02020603050405020304" pitchFamily="18" charset="0"/>
                            </a:rPr>
                            <m:t>9[1/</m:t>
                          </m:r>
                          <m:r>
                            <a:rPr lang="es-EC" sz="1400" i="1">
                              <a:effectLst/>
                              <a:latin typeface="Cambria Math" panose="02040503050406030204" pitchFamily="18" charset="0"/>
                              <a:ea typeface="Calibri" panose="020F0502020204030204" pitchFamily="34" charset="0"/>
                              <a:cs typeface="Times New Roman" panose="02020603050405020304" pitchFamily="18" charset="0"/>
                            </a:rPr>
                            <m:t>𝑠</m:t>
                          </m:r>
                          <m:r>
                            <a:rPr lang="en-US" sz="1400" i="1">
                              <a:effectLst/>
                              <a:latin typeface="Cambria Math" panose="02040503050406030204" pitchFamily="18" charset="0"/>
                              <a:ea typeface="Calibri" panose="020F0502020204030204" pitchFamily="34" charset="0"/>
                              <a:cs typeface="Times New Roman" panose="02020603050405020304" pitchFamily="18" charset="0"/>
                            </a:rPr>
                            <m:t>]</m:t>
                          </m:r>
                        </m:den>
                      </m:f>
                      <m:r>
                        <a:rPr lang="en-US" sz="1400" i="1">
                          <a:effectLst/>
                          <a:latin typeface="Cambria Math" panose="02040503050406030204" pitchFamily="18" charset="0"/>
                          <a:ea typeface="Calibri" panose="020F0502020204030204" pitchFamily="34" charset="0"/>
                          <a:cs typeface="Times New Roman" panose="02020603050405020304" pitchFamily="18" charset="0"/>
                        </a:rPr>
                        <m:t>=0.02857 [</m:t>
                      </m:r>
                      <m:r>
                        <a:rPr lang="en-US" sz="1400" i="1">
                          <a:effectLst/>
                          <a:latin typeface="Cambria Math" panose="02040503050406030204" pitchFamily="18" charset="0"/>
                          <a:ea typeface="Calibri" panose="020F0502020204030204" pitchFamily="34" charset="0"/>
                          <a:cs typeface="Times New Roman" panose="02020603050405020304" pitchFamily="18" charset="0"/>
                        </a:rPr>
                        <m:t>𝑚</m:t>
                      </m:r>
                      <m:r>
                        <a:rPr lang="en-US" sz="14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s-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s-US" sz="1400" b="0" i="1" smtClean="0">
                          <a:effectLst/>
                          <a:latin typeface="Cambria Math" panose="02040503050406030204" pitchFamily="18" charset="0"/>
                          <a:ea typeface="Calibri" panose="020F0502020204030204" pitchFamily="34" charset="0"/>
                          <a:cs typeface="Times New Roman" panose="02020603050405020304" pitchFamily="18" charset="0"/>
                        </a:rPr>
                        <m:t>𝐵</m:t>
                      </m:r>
                      <m:r>
                        <a:rPr lang="en-US" sz="1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US" sz="14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s-US"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effectLst/>
                                  <a:latin typeface="Cambria Math" panose="02040503050406030204" pitchFamily="18" charset="0"/>
                                  <a:ea typeface="Calibri" panose="020F0502020204030204" pitchFamily="34" charset="0"/>
                                  <a:cs typeface="Times New Roman" panose="02020603050405020304" pitchFamily="18" charset="0"/>
                                </a:rPr>
                                <m:t>𝑏</m:t>
                              </m:r>
                            </m:e>
                            <m:sub>
                              <m:r>
                                <a:rPr lang="en-US" sz="1400" i="1">
                                  <a:effectLst/>
                                  <a:latin typeface="Cambria Math" panose="02040503050406030204" pitchFamily="18" charset="0"/>
                                  <a:ea typeface="Calibri" panose="020F0502020204030204" pitchFamily="34" charset="0"/>
                                  <a:cs typeface="Times New Roman" panose="02020603050405020304" pitchFamily="18" charset="0"/>
                                </a:rPr>
                                <m:t>1</m:t>
                              </m:r>
                            </m:sub>
                          </m:sSub>
                        </m:num>
                        <m:den>
                          <m:r>
                            <a:rPr lang="en-US" sz="1400" i="1">
                              <a:effectLst/>
                              <a:latin typeface="Cambria Math" panose="02040503050406030204" pitchFamily="18" charset="0"/>
                              <a:ea typeface="Calibri" panose="020F0502020204030204" pitchFamily="34" charset="0"/>
                              <a:cs typeface="Times New Roman" panose="02020603050405020304" pitchFamily="18" charset="0"/>
                            </a:rPr>
                            <m:t>𝜆</m:t>
                          </m:r>
                        </m:den>
                      </m:f>
                      <m:rad>
                        <m:radPr>
                          <m:degHide m:val="on"/>
                          <m:ctrlPr>
                            <a:rPr lang="es-US" sz="1400" i="1">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s-US" sz="1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400" i="1">
                                  <a:effectLst/>
                                  <a:latin typeface="Cambria Math" panose="02040503050406030204" pitchFamily="18" charset="0"/>
                                  <a:ea typeface="Calibri" panose="020F0502020204030204" pitchFamily="34" charset="0"/>
                                  <a:cs typeface="Times New Roman" panose="02020603050405020304" pitchFamily="18" charset="0"/>
                                </a:rPr>
                                <m:t>50</m:t>
                              </m:r>
                            </m:num>
                            <m:den>
                              <m:f>
                                <m:fPr>
                                  <m:ctrlPr>
                                    <a:rPr lang="es-US" sz="14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s-US"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effectLst/>
                                          <a:latin typeface="Cambria Math" panose="02040503050406030204" pitchFamily="18" charset="0"/>
                                          <a:ea typeface="Calibri" panose="020F0502020204030204" pitchFamily="34" charset="0"/>
                                          <a:cs typeface="Times New Roman" panose="02020603050405020304" pitchFamily="18" charset="0"/>
                                        </a:rPr>
                                        <m:t>𝜌</m:t>
                                      </m:r>
                                    </m:e>
                                    <m:sub>
                                      <m:r>
                                        <a:rPr lang="en-US" sz="1400" i="1">
                                          <a:effectLst/>
                                          <a:latin typeface="Cambria Math" panose="02040503050406030204" pitchFamily="18" charset="0"/>
                                          <a:ea typeface="Calibri" panose="020F0502020204030204" pitchFamily="34" charset="0"/>
                                          <a:cs typeface="Times New Roman" panose="02020603050405020304" pitchFamily="18" charset="0"/>
                                        </a:rPr>
                                        <m:t>𝑒</m:t>
                                      </m:r>
                                    </m:sub>
                                  </m:sSub>
                                </m:num>
                                <m:den>
                                  <m:r>
                                    <a:rPr lang="en-US" sz="1400" i="1">
                                      <a:effectLst/>
                                      <a:latin typeface="Cambria Math" panose="02040503050406030204" pitchFamily="18" charset="0"/>
                                      <a:ea typeface="Calibri" panose="020F0502020204030204" pitchFamily="34" charset="0"/>
                                      <a:cs typeface="Times New Roman" panose="02020603050405020304" pitchFamily="18" charset="0"/>
                                    </a:rPr>
                                    <m:t>𝜆</m:t>
                                  </m:r>
                                </m:den>
                              </m:f>
                            </m:den>
                          </m:f>
                        </m:e>
                      </m:rad>
                      <m:r>
                        <a:rPr lang="en-US" sz="1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US" sz="1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400" i="1">
                              <a:effectLst/>
                              <a:latin typeface="Cambria Math" panose="02040503050406030204" pitchFamily="18" charset="0"/>
                              <a:ea typeface="Calibri" panose="020F0502020204030204" pitchFamily="34" charset="0"/>
                              <a:cs typeface="Times New Roman" panose="02020603050405020304" pitchFamily="18" charset="0"/>
                            </a:rPr>
                            <m:t>0.099 [</m:t>
                          </m:r>
                          <m:r>
                            <a:rPr lang="en-US" sz="1400" i="1">
                              <a:effectLst/>
                              <a:latin typeface="Cambria Math" panose="02040503050406030204" pitchFamily="18" charset="0"/>
                              <a:ea typeface="Calibri" panose="020F0502020204030204" pitchFamily="34" charset="0"/>
                              <a:cs typeface="Times New Roman" panose="02020603050405020304" pitchFamily="18" charset="0"/>
                            </a:rPr>
                            <m:t>𝑚</m:t>
                          </m:r>
                          <m:r>
                            <a:rPr lang="en-US" sz="1400" i="1">
                              <a:effectLst/>
                              <a:latin typeface="Cambria Math" panose="02040503050406030204" pitchFamily="18" charset="0"/>
                              <a:ea typeface="Calibri" panose="020F0502020204030204" pitchFamily="34" charset="0"/>
                              <a:cs typeface="Times New Roman" panose="02020603050405020304" pitchFamily="18" charset="0"/>
                            </a:rPr>
                            <m:t>]</m:t>
                          </m:r>
                        </m:num>
                        <m:den>
                          <m:r>
                            <a:rPr lang="en-US" sz="1400" i="1">
                              <a:effectLst/>
                              <a:latin typeface="Cambria Math" panose="02040503050406030204" pitchFamily="18" charset="0"/>
                              <a:ea typeface="Calibri" panose="020F0502020204030204" pitchFamily="34" charset="0"/>
                              <a:cs typeface="Times New Roman" panose="02020603050405020304" pitchFamily="18" charset="0"/>
                            </a:rPr>
                            <m:t>0.02857 [</m:t>
                          </m:r>
                          <m:r>
                            <a:rPr lang="en-US" sz="1400" i="1">
                              <a:effectLst/>
                              <a:latin typeface="Cambria Math" panose="02040503050406030204" pitchFamily="18" charset="0"/>
                              <a:ea typeface="Calibri" panose="020F0502020204030204" pitchFamily="34" charset="0"/>
                              <a:cs typeface="Times New Roman" panose="02020603050405020304" pitchFamily="18" charset="0"/>
                            </a:rPr>
                            <m:t>𝑚</m:t>
                          </m:r>
                          <m:r>
                            <a:rPr lang="en-US" sz="1400" i="1">
                              <a:effectLst/>
                              <a:latin typeface="Cambria Math" panose="02040503050406030204" pitchFamily="18" charset="0"/>
                              <a:ea typeface="Calibri" panose="020F0502020204030204" pitchFamily="34" charset="0"/>
                              <a:cs typeface="Times New Roman" panose="02020603050405020304" pitchFamily="18" charset="0"/>
                            </a:rPr>
                            <m:t>]</m:t>
                          </m:r>
                        </m:den>
                      </m:f>
                      <m:rad>
                        <m:radPr>
                          <m:degHide m:val="on"/>
                          <m:ctrlPr>
                            <a:rPr lang="es-US" sz="1400" i="1">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s-US" sz="1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400" i="1">
                                  <a:effectLst/>
                                  <a:latin typeface="Cambria Math" panose="02040503050406030204" pitchFamily="18" charset="0"/>
                                  <a:ea typeface="Calibri" panose="020F0502020204030204" pitchFamily="34" charset="0"/>
                                  <a:cs typeface="Times New Roman" panose="02020603050405020304" pitchFamily="18" charset="0"/>
                                </a:rPr>
                                <m:t>50</m:t>
                              </m:r>
                            </m:num>
                            <m:den>
                              <m:f>
                                <m:fPr>
                                  <m:ctrlPr>
                                    <a:rPr lang="es-US" sz="1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400" i="1">
                                      <a:effectLst/>
                                      <a:latin typeface="Cambria Math" panose="02040503050406030204" pitchFamily="18" charset="0"/>
                                      <a:ea typeface="Calibri" panose="020F0502020204030204" pitchFamily="34" charset="0"/>
                                      <a:cs typeface="Times New Roman" panose="02020603050405020304" pitchFamily="18" charset="0"/>
                                    </a:rPr>
                                    <m:t>0.151[</m:t>
                                  </m:r>
                                  <m:r>
                                    <a:rPr lang="en-US" sz="1400" i="1">
                                      <a:effectLst/>
                                      <a:latin typeface="Cambria Math" panose="02040503050406030204" pitchFamily="18" charset="0"/>
                                      <a:ea typeface="Calibri" panose="020F0502020204030204" pitchFamily="34" charset="0"/>
                                      <a:cs typeface="Times New Roman" panose="02020603050405020304" pitchFamily="18" charset="0"/>
                                    </a:rPr>
                                    <m:t>𝑚</m:t>
                                  </m:r>
                                  <m:r>
                                    <a:rPr lang="en-US" sz="1400" i="1">
                                      <a:effectLst/>
                                      <a:latin typeface="Cambria Math" panose="02040503050406030204" pitchFamily="18" charset="0"/>
                                      <a:ea typeface="Calibri" panose="020F0502020204030204" pitchFamily="34" charset="0"/>
                                      <a:cs typeface="Times New Roman" panose="02020603050405020304" pitchFamily="18" charset="0"/>
                                    </a:rPr>
                                    <m:t>]</m:t>
                                  </m:r>
                                </m:num>
                                <m:den>
                                  <m:r>
                                    <a:rPr lang="en-US" sz="1400" i="1">
                                      <a:effectLst/>
                                      <a:latin typeface="Cambria Math" panose="02040503050406030204" pitchFamily="18" charset="0"/>
                                      <a:ea typeface="Calibri" panose="020F0502020204030204" pitchFamily="34" charset="0"/>
                                      <a:cs typeface="Times New Roman" panose="02020603050405020304" pitchFamily="18" charset="0"/>
                                    </a:rPr>
                                    <m:t>0.02857 [</m:t>
                                  </m:r>
                                  <m:r>
                                    <a:rPr lang="en-US" sz="1400" i="1">
                                      <a:effectLst/>
                                      <a:latin typeface="Cambria Math" panose="02040503050406030204" pitchFamily="18" charset="0"/>
                                      <a:ea typeface="Calibri" panose="020F0502020204030204" pitchFamily="34" charset="0"/>
                                      <a:cs typeface="Times New Roman" panose="02020603050405020304" pitchFamily="18" charset="0"/>
                                    </a:rPr>
                                    <m:t>𝑚</m:t>
                                  </m:r>
                                  <m:r>
                                    <a:rPr lang="en-US" sz="1400" i="1">
                                      <a:effectLst/>
                                      <a:latin typeface="Cambria Math" panose="02040503050406030204" pitchFamily="18" charset="0"/>
                                      <a:ea typeface="Calibri" panose="020F0502020204030204" pitchFamily="34" charset="0"/>
                                      <a:cs typeface="Times New Roman" panose="02020603050405020304" pitchFamily="18" charset="0"/>
                                    </a:rPr>
                                    <m:t>]</m:t>
                                  </m:r>
                                </m:den>
                              </m:f>
                            </m:den>
                          </m:f>
                        </m:e>
                      </m:rad>
                    </m:oMath>
                  </m:oMathPara>
                </a14:m>
                <a:endParaRPr lang="es-US"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s-US" sz="1400" i="1">
                          <a:effectLst/>
                          <a:latin typeface="Cambria Math" panose="02040503050406030204" pitchFamily="18" charset="0"/>
                          <a:ea typeface="Calibri" panose="020F0502020204030204" pitchFamily="34" charset="0"/>
                          <a:cs typeface="Times New Roman" panose="02020603050405020304" pitchFamily="18" charset="0"/>
                        </a:rPr>
                        <m:t>𝐵</m:t>
                      </m:r>
                      <m:r>
                        <a:rPr lang="en-US" sz="14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s-US" sz="1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400" i="1">
                              <a:effectLst/>
                              <a:latin typeface="Cambria Math" panose="02040503050406030204" pitchFamily="18" charset="0"/>
                              <a:ea typeface="Calibri" panose="020F0502020204030204" pitchFamily="34" charset="0"/>
                              <a:cs typeface="Times New Roman" panose="02020603050405020304" pitchFamily="18" charset="0"/>
                            </a:rPr>
                            <m:t>3.4652</m:t>
                          </m:r>
                        </m:e>
                      </m:d>
                      <m:d>
                        <m:dPr>
                          <m:ctrlPr>
                            <a:rPr lang="es-US" sz="1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400" i="1">
                              <a:effectLst/>
                              <a:latin typeface="Cambria Math" panose="02040503050406030204" pitchFamily="18" charset="0"/>
                              <a:ea typeface="Calibri" panose="020F0502020204030204" pitchFamily="34" charset="0"/>
                              <a:cs typeface="Times New Roman" panose="02020603050405020304" pitchFamily="18" charset="0"/>
                            </a:rPr>
                            <m:t>3.075</m:t>
                          </m:r>
                        </m:e>
                      </m:d>
                      <m:r>
                        <a:rPr lang="en-US" sz="1400" i="1">
                          <a:effectLst/>
                          <a:latin typeface="Cambria Math" panose="02040503050406030204" pitchFamily="18" charset="0"/>
                          <a:ea typeface="Calibri" panose="020F0502020204030204" pitchFamily="34" charset="0"/>
                          <a:cs typeface="Times New Roman" panose="02020603050405020304" pitchFamily="18" charset="0"/>
                        </a:rPr>
                        <m:t>=10.65</m:t>
                      </m:r>
                    </m:oMath>
                  </m:oMathPara>
                </a14:m>
                <a:endParaRPr lang="es-US" sz="1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 name="Rectángulo 1"/>
              <p:cNvSpPr>
                <a:spLocks noRot="1" noChangeAspect="1" noMove="1" noResize="1" noEditPoints="1" noAdjustHandles="1" noChangeArrowheads="1" noChangeShapeType="1" noTextEdit="1"/>
              </p:cNvSpPr>
              <p:nvPr/>
            </p:nvSpPr>
            <p:spPr>
              <a:xfrm>
                <a:off x="2699793" y="4365104"/>
                <a:ext cx="4572000" cy="2340449"/>
              </a:xfrm>
              <a:prstGeom prst="rect">
                <a:avLst/>
              </a:prstGeom>
              <a:blipFill rotWithShape="0">
                <a:blip r:embed="rId4"/>
                <a:stretch>
                  <a:fillRect/>
                </a:stretch>
              </a:blipFill>
            </p:spPr>
            <p:txBody>
              <a:bodyPr/>
              <a:lstStyle/>
              <a:p>
                <a:r>
                  <a:rPr lang="es-US">
                    <a:noFill/>
                  </a:rPr>
                  <a:t> </a:t>
                </a:r>
              </a:p>
            </p:txBody>
          </p:sp>
        </mc:Fallback>
      </mc:AlternateContent>
      <p:pic>
        <p:nvPicPr>
          <p:cNvPr id="7" name="Imagen 6"/>
          <p:cNvPicPr>
            <a:picLocks noChangeAspect="1"/>
          </p:cNvPicPr>
          <p:nvPr/>
        </p:nvPicPr>
        <p:blipFill>
          <a:blip r:embed="rId5"/>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10634247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a:spLocks noGrp="1"/>
          </p:cNvSpPr>
          <p:nvPr>
            <p:ph type="title"/>
          </p:nvPr>
        </p:nvSpPr>
        <p:spPr/>
        <p:txBody>
          <a:bodyPr>
            <a:normAutofit/>
          </a:bodyPr>
          <a:lstStyle/>
          <a:p>
            <a:pPr algn="ctr"/>
            <a:r>
              <a:rPr lang="es-US" sz="2400" b="1" dirty="0" smtClean="0"/>
              <a:t>MODELACIÓN Y SIMULACIÓN DEL SISTEMA DE MICROONDA</a:t>
            </a:r>
            <a:endParaRPr lang="es-ES" sz="2400" dirty="0"/>
          </a:p>
        </p:txBody>
      </p:sp>
      <p:sp>
        <p:nvSpPr>
          <p:cNvPr id="2" name="Rectángulo 1"/>
          <p:cNvSpPr/>
          <p:nvPr/>
        </p:nvSpPr>
        <p:spPr>
          <a:xfrm>
            <a:off x="827584" y="1484784"/>
            <a:ext cx="2864887" cy="769698"/>
          </a:xfrm>
          <a:prstGeom prst="rect">
            <a:avLst/>
          </a:prstGeom>
        </p:spPr>
        <p:txBody>
          <a:bodyPr wrap="none">
            <a:spAutoFit/>
          </a:bodyPr>
          <a:lstStyle/>
          <a:p>
            <a:pPr lvl="0">
              <a:lnSpc>
                <a:spcPct val="300000"/>
              </a:lnSpc>
              <a:spcBef>
                <a:spcPts val="200"/>
              </a:spcBef>
              <a:spcAft>
                <a:spcPts val="0"/>
              </a:spcAft>
              <a:buSzPts val="1200"/>
            </a:pPr>
            <a:r>
              <a:rPr lang="es-US" b="1" dirty="0">
                <a:latin typeface="Times New Roman" panose="02020603050405020304" pitchFamily="18" charset="0"/>
                <a:ea typeface="Times New Roman" panose="02020603050405020304" pitchFamily="18" charset="0"/>
                <a:cs typeface="Times New Roman" panose="02020603050405020304" pitchFamily="18" charset="0"/>
              </a:rPr>
              <a:t>Bocina sectorial de plano E</a:t>
            </a:r>
            <a:endParaRPr lang="es-US"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2" name="Imagen 21"/>
          <p:cNvPicPr/>
          <p:nvPr/>
        </p:nvPicPr>
        <p:blipFill>
          <a:blip r:embed="rId3"/>
          <a:stretch>
            <a:fillRect/>
          </a:stretch>
        </p:blipFill>
        <p:spPr>
          <a:xfrm>
            <a:off x="3317031" y="2715580"/>
            <a:ext cx="2448272" cy="2058310"/>
          </a:xfrm>
          <a:prstGeom prst="rect">
            <a:avLst/>
          </a:prstGeom>
          <a:ln w="12700">
            <a:solidFill>
              <a:schemeClr val="tx1"/>
            </a:solidFill>
          </a:ln>
        </p:spPr>
      </p:pic>
      <p:sp>
        <p:nvSpPr>
          <p:cNvPr id="15" name="Rectángulo 14"/>
          <p:cNvSpPr/>
          <p:nvPr/>
        </p:nvSpPr>
        <p:spPr>
          <a:xfrm>
            <a:off x="3533453" y="4817478"/>
            <a:ext cx="1949573" cy="276999"/>
          </a:xfrm>
          <a:prstGeom prst="rect">
            <a:avLst/>
          </a:prstGeom>
        </p:spPr>
        <p:txBody>
          <a:bodyPr wrap="none">
            <a:spAutoFit/>
          </a:bodyPr>
          <a:lstStyle/>
          <a:p>
            <a:pPr algn="ctr">
              <a:spcAft>
                <a:spcPts val="0"/>
              </a:spcAft>
            </a:pPr>
            <a:r>
              <a:rPr lang="es-US" sz="1200" b="1" dirty="0">
                <a:latin typeface="Times New Roman" panose="02020603050405020304" pitchFamily="18" charset="0"/>
                <a:ea typeface="Calibri" panose="020F0502020204030204" pitchFamily="34" charset="0"/>
                <a:cs typeface="Times New Roman" panose="02020603050405020304" pitchFamily="18" charset="0"/>
              </a:rPr>
              <a:t>GE como una función de B</a:t>
            </a:r>
            <a:endParaRPr lang="es-US" sz="900" i="1"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6" name="Rectángulo 15"/>
              <p:cNvSpPr/>
              <p:nvPr/>
            </p:nvSpPr>
            <p:spPr>
              <a:xfrm>
                <a:off x="395536" y="2164162"/>
                <a:ext cx="8291264" cy="507831"/>
              </a:xfrm>
              <a:prstGeom prst="rect">
                <a:avLst/>
              </a:prstGeom>
            </p:spPr>
            <p:txBody>
              <a:bodyPr wrap="square">
                <a:spAutoFit/>
              </a:bodyPr>
              <a:lstStyle/>
              <a:p>
                <a:pPr indent="270510" algn="just">
                  <a:lnSpc>
                    <a:spcPct val="150000"/>
                  </a:lnSpc>
                  <a:spcAft>
                    <a:spcPts val="800"/>
                  </a:spcAft>
                </a:pPr>
                <a:r>
                  <a:rPr lang="es-US" dirty="0">
                    <a:latin typeface="Times New Roman" panose="02020603050405020304" pitchFamily="18" charset="0"/>
                    <a:ea typeface="Calibri" panose="020F0502020204030204" pitchFamily="34" charset="0"/>
                    <a:cs typeface="Times New Roman" panose="02020603050405020304" pitchFamily="18" charset="0"/>
                  </a:rPr>
                  <a:t>Para B=10.65, </a:t>
                </a:r>
                <a:r>
                  <a:rPr lang="es-US" dirty="0" smtClean="0">
                    <a:latin typeface="Times New Roman" panose="02020603050405020304" pitchFamily="18" charset="0"/>
                    <a:ea typeface="Calibri" panose="020F0502020204030204" pitchFamily="34" charset="0"/>
                    <a:cs typeface="Times New Roman" panose="02020603050405020304" pitchFamily="18" charset="0"/>
                  </a:rPr>
                  <a:t>se </a:t>
                </a:r>
                <a:r>
                  <a:rPr lang="es-US" dirty="0">
                    <a:latin typeface="Times New Roman" panose="02020603050405020304" pitchFamily="18" charset="0"/>
                    <a:ea typeface="Calibri" panose="020F0502020204030204" pitchFamily="34" charset="0"/>
                    <a:cs typeface="Times New Roman" panose="02020603050405020304" pitchFamily="18" charset="0"/>
                  </a:rPr>
                  <a:t>obtiene un valor de </a:t>
                </a:r>
                <a14:m>
                  <m:oMath xmlns:m="http://schemas.openxmlformats.org/officeDocument/2006/math">
                    <m:sSub>
                      <m:sSubPr>
                        <m:ctrlPr>
                          <a:rPr lang="es-US"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s-US">
                            <a:effectLst/>
                            <a:latin typeface="Cambria Math" panose="02040503050406030204" pitchFamily="18" charset="0"/>
                            <a:ea typeface="Times New Roman" panose="02020603050405020304" pitchFamily="18" charset="0"/>
                            <a:cs typeface="Times New Roman" panose="02020603050405020304" pitchFamily="18" charset="0"/>
                          </a:rPr>
                          <m:t>G</m:t>
                        </m:r>
                      </m:e>
                      <m:sub>
                        <m:r>
                          <m:rPr>
                            <m:sty m:val="p"/>
                          </m:rPr>
                          <a:rPr lang="es-US">
                            <a:effectLst/>
                            <a:latin typeface="Cambria Math" panose="02040503050406030204" pitchFamily="18" charset="0"/>
                            <a:ea typeface="Times New Roman" panose="02020603050405020304" pitchFamily="18" charset="0"/>
                            <a:cs typeface="Times New Roman" panose="02020603050405020304" pitchFamily="18" charset="0"/>
                          </a:rPr>
                          <m:t>E</m:t>
                        </m:r>
                      </m:sub>
                    </m:sSub>
                    <m:r>
                      <a:rPr lang="es-US">
                        <a:effectLst/>
                        <a:latin typeface="Cambria Math" panose="02040503050406030204" pitchFamily="18" charset="0"/>
                        <a:ea typeface="Times New Roman" panose="02020603050405020304" pitchFamily="18" charset="0"/>
                        <a:cs typeface="Times New Roman" panose="02020603050405020304" pitchFamily="18" charset="0"/>
                      </a:rPr>
                      <m:t>=82</m:t>
                    </m:r>
                  </m:oMath>
                </a14:m>
                <a:r>
                  <a:rPr lang="es-US"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U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6" name="Rectángulo 15"/>
              <p:cNvSpPr>
                <a:spLocks noRot="1" noChangeAspect="1" noMove="1" noResize="1" noEditPoints="1" noAdjustHandles="1" noChangeArrowheads="1" noChangeShapeType="1" noTextEdit="1"/>
              </p:cNvSpPr>
              <p:nvPr/>
            </p:nvSpPr>
            <p:spPr>
              <a:xfrm>
                <a:off x="395536" y="2164162"/>
                <a:ext cx="8291264" cy="507831"/>
              </a:xfrm>
              <a:prstGeom prst="rect">
                <a:avLst/>
              </a:prstGeom>
              <a:blipFill rotWithShape="0">
                <a:blip r:embed="rId4"/>
                <a:stretch>
                  <a:fillRect b="-9639"/>
                </a:stretch>
              </a:blipFill>
            </p:spPr>
            <p:txBody>
              <a:bodyPr/>
              <a:lstStyle/>
              <a:p>
                <a:r>
                  <a:rPr lang="es-US">
                    <a:noFill/>
                  </a:rPr>
                  <a:t> </a:t>
                </a:r>
              </a:p>
            </p:txBody>
          </p:sp>
        </mc:Fallback>
      </mc:AlternateContent>
      <mc:AlternateContent xmlns:mc="http://schemas.openxmlformats.org/markup-compatibility/2006">
        <mc:Choice xmlns:a14="http://schemas.microsoft.com/office/drawing/2010/main" Requires="a14">
          <p:sp>
            <p:nvSpPr>
              <p:cNvPr id="17" name="Rectángulo 16"/>
              <p:cNvSpPr/>
              <p:nvPr/>
            </p:nvSpPr>
            <p:spPr>
              <a:xfrm>
                <a:off x="3136937" y="5325667"/>
                <a:ext cx="2808461" cy="976870"/>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sSub>
                        <m:sSubPr>
                          <m:ctrlPr>
                            <a:rPr lang="es-US" sz="1400" smtClean="0">
                              <a:latin typeface="Cambria Math" panose="02040503050406030204" pitchFamily="18" charset="0"/>
                            </a:rPr>
                          </m:ctrlPr>
                        </m:sSubPr>
                        <m:e>
                          <m:r>
                            <a:rPr lang="es-US" sz="1400" i="1">
                              <a:latin typeface="Cambria Math" panose="02040503050406030204" pitchFamily="18" charset="0"/>
                            </a:rPr>
                            <m:t>𝐷</m:t>
                          </m:r>
                        </m:e>
                        <m:sub>
                          <m:r>
                            <a:rPr lang="es-US" sz="1400" i="1">
                              <a:latin typeface="Cambria Math" panose="02040503050406030204" pitchFamily="18" charset="0"/>
                            </a:rPr>
                            <m:t>𝐸</m:t>
                          </m:r>
                        </m:sub>
                      </m:sSub>
                      <m:r>
                        <a:rPr lang="es-US" sz="1400" i="0">
                          <a:latin typeface="Cambria Math" panose="02040503050406030204" pitchFamily="18" charset="0"/>
                        </a:rPr>
                        <m:t>=</m:t>
                      </m:r>
                      <m:f>
                        <m:fPr>
                          <m:ctrlPr>
                            <a:rPr lang="es-US" sz="1400" i="1">
                              <a:latin typeface="Cambria Math" panose="02040503050406030204" pitchFamily="18" charset="0"/>
                            </a:rPr>
                          </m:ctrlPr>
                        </m:fPr>
                        <m:num>
                          <m:r>
                            <a:rPr lang="es-US" sz="1400" i="1">
                              <a:latin typeface="Cambria Math" panose="02040503050406030204" pitchFamily="18" charset="0"/>
                            </a:rPr>
                            <m:t>𝑎</m:t>
                          </m:r>
                        </m:num>
                        <m:den>
                          <m:r>
                            <a:rPr lang="es-US" sz="1400" i="1">
                              <a:latin typeface="Cambria Math" panose="02040503050406030204" pitchFamily="18" charset="0"/>
                            </a:rPr>
                            <m:t>𝜆</m:t>
                          </m:r>
                        </m:den>
                      </m:f>
                      <m:f>
                        <m:fPr>
                          <m:ctrlPr>
                            <a:rPr lang="es-US" sz="1400" i="1">
                              <a:latin typeface="Cambria Math" panose="02040503050406030204" pitchFamily="18" charset="0"/>
                            </a:rPr>
                          </m:ctrlPr>
                        </m:fPr>
                        <m:num>
                          <m:sSub>
                            <m:sSubPr>
                              <m:ctrlPr>
                                <a:rPr lang="es-US" sz="1400" i="1">
                                  <a:latin typeface="Cambria Math" panose="02040503050406030204" pitchFamily="18" charset="0"/>
                                </a:rPr>
                              </m:ctrlPr>
                            </m:sSubPr>
                            <m:e>
                              <m:r>
                                <a:rPr lang="es-US" sz="1400" i="1">
                                  <a:latin typeface="Cambria Math" panose="02040503050406030204" pitchFamily="18" charset="0"/>
                                </a:rPr>
                                <m:t>𝐺</m:t>
                              </m:r>
                            </m:e>
                            <m:sub>
                              <m:r>
                                <a:rPr lang="es-US" sz="1400" i="1">
                                  <a:latin typeface="Cambria Math" panose="02040503050406030204" pitchFamily="18" charset="0"/>
                                </a:rPr>
                                <m:t>𝐸</m:t>
                              </m:r>
                            </m:sub>
                          </m:sSub>
                        </m:num>
                        <m:den>
                          <m:rad>
                            <m:radPr>
                              <m:degHide m:val="on"/>
                              <m:ctrlPr>
                                <a:rPr lang="es-US" sz="1400" i="1">
                                  <a:latin typeface="Cambria Math" panose="02040503050406030204" pitchFamily="18" charset="0"/>
                                </a:rPr>
                              </m:ctrlPr>
                            </m:radPr>
                            <m:deg/>
                            <m:e>
                              <m:f>
                                <m:fPr>
                                  <m:ctrlPr>
                                    <a:rPr lang="es-US" sz="1400" i="1">
                                      <a:latin typeface="Cambria Math" panose="02040503050406030204" pitchFamily="18" charset="0"/>
                                    </a:rPr>
                                  </m:ctrlPr>
                                </m:fPr>
                                <m:num>
                                  <m:r>
                                    <a:rPr lang="es-US" sz="1400" i="0">
                                      <a:latin typeface="Cambria Math" panose="02040503050406030204" pitchFamily="18" charset="0"/>
                                    </a:rPr>
                                    <m:t>50</m:t>
                                  </m:r>
                                </m:num>
                                <m:den>
                                  <m:f>
                                    <m:fPr>
                                      <m:ctrlPr>
                                        <a:rPr lang="es-US" sz="1400" i="1">
                                          <a:latin typeface="Cambria Math" panose="02040503050406030204" pitchFamily="18" charset="0"/>
                                        </a:rPr>
                                      </m:ctrlPr>
                                    </m:fPr>
                                    <m:num>
                                      <m:sSub>
                                        <m:sSubPr>
                                          <m:ctrlPr>
                                            <a:rPr lang="es-US" sz="1400" i="1">
                                              <a:latin typeface="Cambria Math" panose="02040503050406030204" pitchFamily="18" charset="0"/>
                                            </a:rPr>
                                          </m:ctrlPr>
                                        </m:sSubPr>
                                        <m:e>
                                          <m:r>
                                            <a:rPr lang="es-US" sz="1400" i="1">
                                              <a:latin typeface="Cambria Math" panose="02040503050406030204" pitchFamily="18" charset="0"/>
                                            </a:rPr>
                                            <m:t>𝜌</m:t>
                                          </m:r>
                                        </m:e>
                                        <m:sub>
                                          <m:r>
                                            <a:rPr lang="es-US" sz="1400" i="1">
                                              <a:latin typeface="Cambria Math" panose="02040503050406030204" pitchFamily="18" charset="0"/>
                                            </a:rPr>
                                            <m:t>𝑒</m:t>
                                          </m:r>
                                        </m:sub>
                                      </m:sSub>
                                    </m:num>
                                    <m:den>
                                      <m:r>
                                        <a:rPr lang="es-US" sz="1400" i="1">
                                          <a:latin typeface="Cambria Math" panose="02040503050406030204" pitchFamily="18" charset="0"/>
                                        </a:rPr>
                                        <m:t>𝜆</m:t>
                                      </m:r>
                                    </m:den>
                                  </m:f>
                                </m:den>
                              </m:f>
                            </m:e>
                          </m:rad>
                        </m:den>
                      </m:f>
                      <m:r>
                        <a:rPr lang="es-US" sz="1400" i="0">
                          <a:latin typeface="Cambria Math" panose="02040503050406030204" pitchFamily="18" charset="0"/>
                        </a:rPr>
                        <m:t>=</m:t>
                      </m:r>
                      <m:f>
                        <m:fPr>
                          <m:ctrlPr>
                            <a:rPr lang="es-US" sz="1400" i="1">
                              <a:latin typeface="Cambria Math" panose="02040503050406030204" pitchFamily="18" charset="0"/>
                            </a:rPr>
                          </m:ctrlPr>
                        </m:fPr>
                        <m:num>
                          <m:d>
                            <m:dPr>
                              <m:begChr m:val=""/>
                              <m:endChr m:val="]"/>
                              <m:ctrlPr>
                                <a:rPr lang="es-US" sz="1400" i="1">
                                  <a:latin typeface="Cambria Math" panose="02040503050406030204" pitchFamily="18" charset="0"/>
                                </a:rPr>
                              </m:ctrlPr>
                            </m:dPr>
                            <m:e>
                              <m:r>
                                <a:rPr lang="es-US" sz="1400" i="0">
                                  <a:latin typeface="Cambria Math" panose="02040503050406030204" pitchFamily="18" charset="0"/>
                                </a:rPr>
                                <m:t>0.027 [</m:t>
                              </m:r>
                              <m:r>
                                <a:rPr lang="es-US" sz="1400" i="1">
                                  <a:latin typeface="Cambria Math" panose="02040503050406030204" pitchFamily="18" charset="0"/>
                                </a:rPr>
                                <m:t>𝑚</m:t>
                              </m:r>
                            </m:e>
                          </m:d>
                        </m:num>
                        <m:den>
                          <m:d>
                            <m:dPr>
                              <m:begChr m:val=""/>
                              <m:endChr m:val="]"/>
                              <m:ctrlPr>
                                <a:rPr lang="es-US" sz="1400" i="1">
                                  <a:latin typeface="Cambria Math" panose="02040503050406030204" pitchFamily="18" charset="0"/>
                                </a:rPr>
                              </m:ctrlPr>
                            </m:dPr>
                            <m:e>
                              <m:r>
                                <a:rPr lang="es-US" sz="1400" i="0">
                                  <a:latin typeface="Cambria Math" panose="02040503050406030204" pitchFamily="18" charset="0"/>
                                </a:rPr>
                                <m:t>0.02857 [</m:t>
                              </m:r>
                              <m:r>
                                <a:rPr lang="es-US" sz="1400" i="1">
                                  <a:latin typeface="Cambria Math" panose="02040503050406030204" pitchFamily="18" charset="0"/>
                                </a:rPr>
                                <m:t>𝑚</m:t>
                              </m:r>
                            </m:e>
                          </m:d>
                        </m:den>
                      </m:f>
                      <m:f>
                        <m:fPr>
                          <m:ctrlPr>
                            <a:rPr lang="es-US" sz="1400" i="1">
                              <a:latin typeface="Cambria Math" panose="02040503050406030204" pitchFamily="18" charset="0"/>
                            </a:rPr>
                          </m:ctrlPr>
                        </m:fPr>
                        <m:num>
                          <m:r>
                            <a:rPr lang="es-US" sz="1400" i="0">
                              <a:latin typeface="Cambria Math" panose="02040503050406030204" pitchFamily="18" charset="0"/>
                            </a:rPr>
                            <m:t>82</m:t>
                          </m:r>
                        </m:num>
                        <m:den>
                          <m:r>
                            <a:rPr lang="es-US" sz="1400" i="0">
                              <a:latin typeface="Cambria Math" panose="02040503050406030204" pitchFamily="18" charset="0"/>
                            </a:rPr>
                            <m:t>3.075</m:t>
                          </m:r>
                        </m:den>
                      </m:f>
                    </m:oMath>
                  </m:oMathPara>
                </a14:m>
                <a:endParaRPr lang="es-US" dirty="0"/>
              </a:p>
            </p:txBody>
          </p:sp>
        </mc:Choice>
        <mc:Fallback>
          <p:sp>
            <p:nvSpPr>
              <p:cNvPr id="17" name="Rectángulo 16"/>
              <p:cNvSpPr>
                <a:spLocks noRot="1" noChangeAspect="1" noMove="1" noResize="1" noEditPoints="1" noAdjustHandles="1" noChangeArrowheads="1" noChangeShapeType="1" noTextEdit="1"/>
              </p:cNvSpPr>
              <p:nvPr/>
            </p:nvSpPr>
            <p:spPr>
              <a:xfrm>
                <a:off x="3136937" y="5325667"/>
                <a:ext cx="2808461" cy="976870"/>
              </a:xfrm>
              <a:prstGeom prst="rect">
                <a:avLst/>
              </a:prstGeom>
              <a:blipFill rotWithShape="0">
                <a:blip r:embed="rId5"/>
                <a:stretch>
                  <a:fillRect t="-34375" b="-10000"/>
                </a:stretch>
              </a:blipFill>
            </p:spPr>
            <p:txBody>
              <a:bodyPr/>
              <a:lstStyle/>
              <a:p>
                <a:r>
                  <a:rPr lang="es-US">
                    <a:noFill/>
                  </a:rPr>
                  <a:t> </a:t>
                </a:r>
              </a:p>
            </p:txBody>
          </p:sp>
        </mc:Fallback>
      </mc:AlternateContent>
      <mc:AlternateContent xmlns:mc="http://schemas.openxmlformats.org/markup-compatibility/2006">
        <mc:Choice xmlns:a14="http://schemas.microsoft.com/office/drawing/2010/main" Requires="a14">
          <p:sp>
            <p:nvSpPr>
              <p:cNvPr id="18" name="Rectángulo 17"/>
              <p:cNvSpPr/>
              <p:nvPr/>
            </p:nvSpPr>
            <p:spPr>
              <a:xfrm>
                <a:off x="3091827" y="6302537"/>
                <a:ext cx="3353675" cy="307777"/>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US" sz="1400">
                              <a:latin typeface="Cambria Math" panose="02040503050406030204" pitchFamily="18" charset="0"/>
                            </a:rPr>
                          </m:ctrlPr>
                        </m:sSubPr>
                        <m:e>
                          <m:r>
                            <a:rPr lang="es-US" sz="1400" i="1">
                              <a:latin typeface="Cambria Math" panose="02040503050406030204" pitchFamily="18" charset="0"/>
                            </a:rPr>
                            <m:t>𝐷</m:t>
                          </m:r>
                        </m:e>
                        <m:sub>
                          <m:r>
                            <a:rPr lang="es-US" sz="1400" i="1">
                              <a:latin typeface="Cambria Math" panose="02040503050406030204" pitchFamily="18" charset="0"/>
                            </a:rPr>
                            <m:t>𝐸</m:t>
                          </m:r>
                        </m:sub>
                      </m:sSub>
                      <m:r>
                        <a:rPr lang="es-US" sz="1400" i="0">
                          <a:latin typeface="Cambria Math" panose="02040503050406030204" pitchFamily="18" charset="0"/>
                        </a:rPr>
                        <m:t>=</m:t>
                      </m:r>
                      <m:d>
                        <m:dPr>
                          <m:ctrlPr>
                            <a:rPr lang="es-US" sz="1400" i="1">
                              <a:latin typeface="Cambria Math" panose="02040503050406030204" pitchFamily="18" charset="0"/>
                            </a:rPr>
                          </m:ctrlPr>
                        </m:dPr>
                        <m:e>
                          <m:r>
                            <a:rPr lang="es-US" sz="1400" i="0">
                              <a:latin typeface="Cambria Math" panose="02040503050406030204" pitchFamily="18" charset="0"/>
                            </a:rPr>
                            <m:t>0.94</m:t>
                          </m:r>
                        </m:e>
                      </m:d>
                      <m:d>
                        <m:dPr>
                          <m:ctrlPr>
                            <a:rPr lang="es-US" sz="1400" i="1">
                              <a:latin typeface="Cambria Math" panose="02040503050406030204" pitchFamily="18" charset="0"/>
                            </a:rPr>
                          </m:ctrlPr>
                        </m:dPr>
                        <m:e>
                          <m:r>
                            <a:rPr lang="es-US" sz="1400" i="0">
                              <a:latin typeface="Cambria Math" panose="02040503050406030204" pitchFamily="18" charset="0"/>
                            </a:rPr>
                            <m:t>26.66</m:t>
                          </m:r>
                        </m:e>
                      </m:d>
                      <m:r>
                        <a:rPr lang="es-US" sz="1400" i="0">
                          <a:latin typeface="Cambria Math" panose="02040503050406030204" pitchFamily="18" charset="0"/>
                        </a:rPr>
                        <m:t>=25.19⇔14.01</m:t>
                      </m:r>
                      <m:r>
                        <a:rPr lang="es-US" sz="1400" i="1">
                          <a:latin typeface="Cambria Math" panose="02040503050406030204" pitchFamily="18" charset="0"/>
                        </a:rPr>
                        <m:t>𝑑𝐵</m:t>
                      </m:r>
                    </m:oMath>
                  </m:oMathPara>
                </a14:m>
                <a:endParaRPr lang="es-US" sz="1400" dirty="0"/>
              </a:p>
            </p:txBody>
          </p:sp>
        </mc:Choice>
        <mc:Fallback>
          <p:sp>
            <p:nvSpPr>
              <p:cNvPr id="18" name="Rectángulo 17"/>
              <p:cNvSpPr>
                <a:spLocks noRot="1" noChangeAspect="1" noMove="1" noResize="1" noEditPoints="1" noAdjustHandles="1" noChangeArrowheads="1" noChangeShapeType="1" noTextEdit="1"/>
              </p:cNvSpPr>
              <p:nvPr/>
            </p:nvSpPr>
            <p:spPr>
              <a:xfrm>
                <a:off x="3091827" y="6302537"/>
                <a:ext cx="3353675" cy="307777"/>
              </a:xfrm>
              <a:prstGeom prst="rect">
                <a:avLst/>
              </a:prstGeom>
              <a:blipFill rotWithShape="0">
                <a:blip r:embed="rId6"/>
                <a:stretch>
                  <a:fillRect/>
                </a:stretch>
              </a:blipFill>
            </p:spPr>
            <p:txBody>
              <a:bodyPr/>
              <a:lstStyle/>
              <a:p>
                <a:r>
                  <a:rPr lang="es-US">
                    <a:noFill/>
                  </a:rPr>
                  <a:t> </a:t>
                </a:r>
              </a:p>
            </p:txBody>
          </p:sp>
        </mc:Fallback>
      </mc:AlternateContent>
      <p:pic>
        <p:nvPicPr>
          <p:cNvPr id="27" name="Imagen 26"/>
          <p:cNvPicPr>
            <a:picLocks noChangeAspect="1"/>
          </p:cNvPicPr>
          <p:nvPr/>
        </p:nvPicPr>
        <p:blipFill>
          <a:blip r:embed="rId7"/>
          <a:stretch>
            <a:fillRect/>
          </a:stretch>
        </p:blipFill>
        <p:spPr>
          <a:xfrm>
            <a:off x="179512" y="116632"/>
            <a:ext cx="1552575" cy="147637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483768" y="404664"/>
            <a:ext cx="6245352" cy="1143000"/>
          </a:xfrm>
        </p:spPr>
        <p:txBody>
          <a:bodyPr>
            <a:normAutofit/>
          </a:bodyPr>
          <a:lstStyle/>
          <a:p>
            <a:pPr algn="ctr"/>
            <a:r>
              <a:rPr lang="es-US" sz="2800" b="1" dirty="0"/>
              <a:t>MODELACIÓN Y SIMULACIÓN DEL SISTEMA DE MICROONDA</a:t>
            </a:r>
          </a:p>
        </p:txBody>
      </p:sp>
      <p:sp>
        <p:nvSpPr>
          <p:cNvPr id="3" name="2 Marcador de texto"/>
          <p:cNvSpPr>
            <a:spLocks noGrp="1"/>
          </p:cNvSpPr>
          <p:nvPr>
            <p:ph type="body" sz="half" idx="2"/>
          </p:nvPr>
        </p:nvSpPr>
        <p:spPr>
          <a:xfrm>
            <a:off x="35496" y="2276872"/>
            <a:ext cx="1763687" cy="4176464"/>
          </a:xfrm>
        </p:spPr>
        <p:txBody>
          <a:bodyPr>
            <a:noAutofit/>
          </a:bodyPr>
          <a:lstStyle/>
          <a:p>
            <a:pPr algn="ctr"/>
            <a:endParaRPr lang="es-US" sz="1200" dirty="0" smtClean="0">
              <a:latin typeface="Times New Roman" panose="02020603050405020304" pitchFamily="18" charset="0"/>
              <a:ea typeface="Calibri" panose="020F0502020204030204" pitchFamily="34" charset="0"/>
            </a:endParaRPr>
          </a:p>
          <a:p>
            <a:pPr algn="ctr"/>
            <a:r>
              <a:rPr lang="es-US" sz="1200" dirty="0" smtClean="0">
                <a:latin typeface="Times New Roman" panose="02020603050405020304" pitchFamily="18" charset="0"/>
                <a:ea typeface="Calibri" panose="020F0502020204030204" pitchFamily="34" charset="0"/>
              </a:rPr>
              <a:t>(</a:t>
            </a:r>
            <a:r>
              <a:rPr lang="es-US" sz="1200" dirty="0">
                <a:latin typeface="Times New Roman" panose="02020603050405020304" pitchFamily="18" charset="0"/>
                <a:ea typeface="Calibri" panose="020F0502020204030204" pitchFamily="34" charset="0"/>
              </a:rPr>
              <a:t>a)modelada en CST y (b) proporcionada en el sistema MAT20</a:t>
            </a:r>
            <a:r>
              <a:rPr lang="es-US" sz="1200" dirty="0" smtClean="0">
                <a:latin typeface="Times New Roman" panose="02020603050405020304" pitchFamily="18" charset="0"/>
                <a:ea typeface="Calibri" panose="020F0502020204030204" pitchFamily="34" charset="0"/>
              </a:rPr>
              <a:t>.</a:t>
            </a:r>
          </a:p>
          <a:p>
            <a:pPr algn="ctr"/>
            <a:endParaRPr lang="es-US" sz="1200" dirty="0">
              <a:latin typeface="Times New Roman" panose="02020603050405020304" pitchFamily="18" charset="0"/>
              <a:ea typeface="Calibri" panose="020F0502020204030204" pitchFamily="34" charset="0"/>
            </a:endParaRPr>
          </a:p>
          <a:p>
            <a:pPr algn="ctr"/>
            <a:endParaRPr lang="es-US" sz="1200" dirty="0" smtClean="0">
              <a:latin typeface="Times New Roman" panose="02020603050405020304" pitchFamily="18" charset="0"/>
              <a:ea typeface="Calibri" panose="020F0502020204030204" pitchFamily="34" charset="0"/>
            </a:endParaRPr>
          </a:p>
          <a:p>
            <a:pPr algn="ctr"/>
            <a:r>
              <a:rPr lang="es-US" sz="1200" dirty="0"/>
              <a:t>Geometría de la bocina</a:t>
            </a:r>
            <a:endParaRPr lang="es-US" sz="1200" dirty="0">
              <a:latin typeface="Times New Roman" panose="02020603050405020304" pitchFamily="18" charset="0"/>
              <a:ea typeface="Calibri" panose="020F0502020204030204" pitchFamily="34" charset="0"/>
            </a:endParaRPr>
          </a:p>
        </p:txBody>
      </p:sp>
      <p:sp>
        <p:nvSpPr>
          <p:cNvPr id="13" name="Rectangle 1"/>
          <p:cNvSpPr>
            <a:spLocks noChangeArrowheads="1"/>
          </p:cNvSpPr>
          <p:nvPr/>
        </p:nvSpPr>
        <p:spPr bwMode="auto">
          <a:xfrm>
            <a:off x="1906687" y="1412776"/>
            <a:ext cx="7237313"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nSpc>
                <a:spcPct val="300000"/>
              </a:lnSpc>
              <a:spcBef>
                <a:spcPts val="200"/>
              </a:spcBef>
              <a:spcAft>
                <a:spcPts val="0"/>
              </a:spcAft>
              <a:buSzPts val="1200"/>
            </a:pPr>
            <a:r>
              <a:rPr lang="es-US" b="1" dirty="0">
                <a:latin typeface="Times New Roman" panose="02020603050405020304" pitchFamily="18" charset="0"/>
                <a:ea typeface="Times New Roman" panose="02020603050405020304" pitchFamily="18" charset="0"/>
                <a:cs typeface="Times New Roman" panose="02020603050405020304" pitchFamily="18" charset="0"/>
              </a:rPr>
              <a:t>Bocina sectorial de plano </a:t>
            </a:r>
            <a:r>
              <a:rPr lang="es-US" b="1" dirty="0" smtClean="0">
                <a:latin typeface="Times New Roman" panose="02020603050405020304" pitchFamily="18" charset="0"/>
                <a:ea typeface="Times New Roman" panose="02020603050405020304" pitchFamily="18" charset="0"/>
                <a:cs typeface="Times New Roman" panose="02020603050405020304" pitchFamily="18" charset="0"/>
              </a:rPr>
              <a:t>H</a:t>
            </a:r>
            <a:endParaRPr lang="es-US" b="1" dirty="0">
              <a:latin typeface="Times New Roman" panose="02020603050405020304" pitchFamily="18" charset="0"/>
              <a:ea typeface="Times New Roman" panose="02020603050405020304" pitchFamily="18" charset="0"/>
              <a:cs typeface="Times New Roman" panose="02020603050405020304" pitchFamily="18" charset="0"/>
            </a:endParaRPr>
          </a:p>
          <a:p>
            <a:pPr lvl="1" algn="just"/>
            <a:endParaRPr lang="es-US" dirty="0"/>
          </a:p>
        </p:txBody>
      </p:sp>
      <p:pic>
        <p:nvPicPr>
          <p:cNvPr id="2" name="Imagen 1"/>
          <p:cNvPicPr>
            <a:picLocks noChangeAspect="1"/>
          </p:cNvPicPr>
          <p:nvPr/>
        </p:nvPicPr>
        <p:blipFill>
          <a:blip r:embed="rId3"/>
          <a:stretch>
            <a:fillRect/>
          </a:stretch>
        </p:blipFill>
        <p:spPr>
          <a:xfrm>
            <a:off x="3491880" y="2301798"/>
            <a:ext cx="3209925" cy="1447800"/>
          </a:xfrm>
          <a:prstGeom prst="rect">
            <a:avLst/>
          </a:prstGeom>
        </p:spPr>
      </p:pic>
      <p:pic>
        <p:nvPicPr>
          <p:cNvPr id="9" name="Imagen 8"/>
          <p:cNvPicPr/>
          <p:nvPr/>
        </p:nvPicPr>
        <p:blipFill>
          <a:blip r:embed="rId4"/>
          <a:stretch>
            <a:fillRect/>
          </a:stretch>
        </p:blipFill>
        <p:spPr>
          <a:xfrm>
            <a:off x="3136279" y="4365104"/>
            <a:ext cx="3921125" cy="1352550"/>
          </a:xfrm>
          <a:prstGeom prst="rect">
            <a:avLst/>
          </a:prstGeom>
          <a:ln w="12700">
            <a:solidFill>
              <a:schemeClr val="tx1"/>
            </a:solidFill>
          </a:ln>
        </p:spPr>
      </p:pic>
      <p:pic>
        <p:nvPicPr>
          <p:cNvPr id="10" name="Imagen 9"/>
          <p:cNvPicPr>
            <a:picLocks noChangeAspect="1"/>
          </p:cNvPicPr>
          <p:nvPr/>
        </p:nvPicPr>
        <p:blipFill>
          <a:blip r:embed="rId5"/>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30449825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483768" y="404664"/>
            <a:ext cx="6245352" cy="1143000"/>
          </a:xfrm>
        </p:spPr>
        <p:txBody>
          <a:bodyPr>
            <a:normAutofit/>
          </a:bodyPr>
          <a:lstStyle/>
          <a:p>
            <a:pPr algn="ctr"/>
            <a:r>
              <a:rPr lang="es-US" sz="2800" b="1" dirty="0"/>
              <a:t>MODELACIÓN Y SIMULACIÓN DEL SISTEMA DE MICROONDA</a:t>
            </a:r>
          </a:p>
        </p:txBody>
      </p:sp>
      <p:sp>
        <p:nvSpPr>
          <p:cNvPr id="3" name="2 Marcador de texto"/>
          <p:cNvSpPr>
            <a:spLocks noGrp="1"/>
          </p:cNvSpPr>
          <p:nvPr>
            <p:ph type="body" sz="half" idx="2"/>
          </p:nvPr>
        </p:nvSpPr>
        <p:spPr>
          <a:xfrm>
            <a:off x="35496" y="2276872"/>
            <a:ext cx="1763687" cy="4176464"/>
          </a:xfrm>
        </p:spPr>
        <p:txBody>
          <a:bodyPr>
            <a:noAutofit/>
          </a:bodyPr>
          <a:lstStyle/>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r>
              <a:rPr lang="es-US" sz="1200" b="0" dirty="0"/>
              <a:t>Patrón de radiación tridimensional</a:t>
            </a:r>
            <a:r>
              <a:rPr lang="es-US" sz="1200" dirty="0" smtClean="0">
                <a:latin typeface="Times New Roman" panose="02020603050405020304" pitchFamily="18" charset="0"/>
                <a:ea typeface="Calibri" panose="020F0502020204030204" pitchFamily="34" charset="0"/>
              </a:rPr>
              <a:t>.</a:t>
            </a:r>
          </a:p>
          <a:p>
            <a:pPr algn="ctr"/>
            <a:endParaRPr lang="es-US" sz="1200" dirty="0">
              <a:latin typeface="Times New Roman" panose="02020603050405020304" pitchFamily="18" charset="0"/>
              <a:ea typeface="Calibri" panose="020F0502020204030204" pitchFamily="34" charset="0"/>
            </a:endParaRPr>
          </a:p>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endParaRPr lang="es-US" sz="1200" b="0" dirty="0" smtClean="0"/>
          </a:p>
          <a:p>
            <a:pPr algn="ctr">
              <a:lnSpc>
                <a:spcPct val="100000"/>
              </a:lnSpc>
            </a:pPr>
            <a:endParaRPr lang="es-US" sz="1200" b="0" dirty="0"/>
          </a:p>
          <a:p>
            <a:pPr algn="ctr">
              <a:lnSpc>
                <a:spcPct val="100000"/>
              </a:lnSpc>
            </a:pPr>
            <a:r>
              <a:rPr lang="es-US" sz="1200" b="0" dirty="0" smtClean="0"/>
              <a:t>Gráfica </a:t>
            </a:r>
            <a:r>
              <a:rPr lang="es-US" sz="1200" b="0" dirty="0"/>
              <a:t>polar de patrón de radiación en plano </a:t>
            </a:r>
            <a:r>
              <a:rPr lang="es-US" sz="1200" b="0" dirty="0"/>
              <a:t>H</a:t>
            </a:r>
            <a:r>
              <a:rPr lang="es-US" sz="1200" b="0" dirty="0" smtClean="0"/>
              <a:t>/ plano E</a:t>
            </a:r>
            <a:endParaRPr lang="es-US" sz="1200" b="0" dirty="0"/>
          </a:p>
        </p:txBody>
      </p:sp>
      <p:sp>
        <p:nvSpPr>
          <p:cNvPr id="13" name="Rectangle 1"/>
          <p:cNvSpPr>
            <a:spLocks noChangeArrowheads="1"/>
          </p:cNvSpPr>
          <p:nvPr/>
        </p:nvSpPr>
        <p:spPr bwMode="auto">
          <a:xfrm>
            <a:off x="1906687" y="1412776"/>
            <a:ext cx="7237313"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nSpc>
                <a:spcPct val="300000"/>
              </a:lnSpc>
              <a:spcBef>
                <a:spcPts val="200"/>
              </a:spcBef>
              <a:spcAft>
                <a:spcPts val="0"/>
              </a:spcAft>
              <a:buSzPts val="1200"/>
            </a:pPr>
            <a:r>
              <a:rPr lang="es-US" b="1" dirty="0">
                <a:latin typeface="Times New Roman" panose="02020603050405020304" pitchFamily="18" charset="0"/>
                <a:ea typeface="Times New Roman" panose="02020603050405020304" pitchFamily="18" charset="0"/>
                <a:cs typeface="Times New Roman" panose="02020603050405020304" pitchFamily="18" charset="0"/>
              </a:rPr>
              <a:t>Bocina sectorial de plano </a:t>
            </a:r>
            <a:r>
              <a:rPr lang="es-US" b="1" dirty="0" smtClean="0">
                <a:latin typeface="Times New Roman" panose="02020603050405020304" pitchFamily="18" charset="0"/>
                <a:ea typeface="Times New Roman" panose="02020603050405020304" pitchFamily="18" charset="0"/>
                <a:cs typeface="Times New Roman" panose="02020603050405020304" pitchFamily="18" charset="0"/>
              </a:rPr>
              <a:t>H</a:t>
            </a:r>
            <a:endParaRPr lang="es-US" b="1" dirty="0">
              <a:latin typeface="Times New Roman" panose="02020603050405020304" pitchFamily="18" charset="0"/>
              <a:ea typeface="Times New Roman" panose="02020603050405020304" pitchFamily="18" charset="0"/>
              <a:cs typeface="Times New Roman" panose="02020603050405020304" pitchFamily="18" charset="0"/>
            </a:endParaRPr>
          </a:p>
          <a:p>
            <a:pPr lvl="1" algn="just"/>
            <a:endParaRPr lang="es-US" dirty="0"/>
          </a:p>
        </p:txBody>
      </p:sp>
      <p:pic>
        <p:nvPicPr>
          <p:cNvPr id="8" name="Imagen 7"/>
          <p:cNvPicPr/>
          <p:nvPr/>
        </p:nvPicPr>
        <p:blipFill>
          <a:blip r:embed="rId3">
            <a:extLst>
              <a:ext uri="{28A0092B-C50C-407E-A947-70E740481C1C}">
                <a14:useLocalDpi xmlns:a14="http://schemas.microsoft.com/office/drawing/2010/main" val="0"/>
              </a:ext>
            </a:extLst>
          </a:blip>
          <a:stretch>
            <a:fillRect/>
          </a:stretch>
        </p:blipFill>
        <p:spPr>
          <a:xfrm>
            <a:off x="4211960" y="2420888"/>
            <a:ext cx="2265982" cy="1715511"/>
          </a:xfrm>
          <a:prstGeom prst="rect">
            <a:avLst/>
          </a:prstGeom>
          <a:ln w="12700">
            <a:solidFill>
              <a:schemeClr val="tx1"/>
            </a:solidFill>
          </a:ln>
        </p:spPr>
      </p:pic>
      <p:pic>
        <p:nvPicPr>
          <p:cNvPr id="12" name="Imagen 11"/>
          <p:cNvPicPr/>
          <p:nvPr/>
        </p:nvPicPr>
        <p:blipFill>
          <a:blip r:embed="rId4">
            <a:extLst>
              <a:ext uri="{28A0092B-C50C-407E-A947-70E740481C1C}">
                <a14:useLocalDpi xmlns:a14="http://schemas.microsoft.com/office/drawing/2010/main" val="0"/>
              </a:ext>
            </a:extLst>
          </a:blip>
          <a:stretch>
            <a:fillRect/>
          </a:stretch>
        </p:blipFill>
        <p:spPr>
          <a:xfrm>
            <a:off x="2051720" y="4567971"/>
            <a:ext cx="3168352" cy="1885365"/>
          </a:xfrm>
          <a:prstGeom prst="rect">
            <a:avLst/>
          </a:prstGeom>
          <a:ln w="12700">
            <a:solidFill>
              <a:schemeClr val="tx1"/>
            </a:solidFill>
          </a:ln>
        </p:spPr>
      </p:pic>
      <p:pic>
        <p:nvPicPr>
          <p:cNvPr id="14" name="Imagen 13"/>
          <p:cNvPicPr/>
          <p:nvPr/>
        </p:nvPicPr>
        <p:blipFill>
          <a:blip r:embed="rId5"/>
          <a:stretch>
            <a:fillRect/>
          </a:stretch>
        </p:blipFill>
        <p:spPr>
          <a:xfrm>
            <a:off x="5580112" y="4567971"/>
            <a:ext cx="3168352" cy="1885365"/>
          </a:xfrm>
          <a:prstGeom prst="rect">
            <a:avLst/>
          </a:prstGeom>
          <a:ln w="12700">
            <a:solidFill>
              <a:schemeClr val="tx1"/>
            </a:solidFill>
          </a:ln>
        </p:spPr>
      </p:pic>
      <p:pic>
        <p:nvPicPr>
          <p:cNvPr id="15" name="Imagen 14"/>
          <p:cNvPicPr>
            <a:picLocks noChangeAspect="1"/>
          </p:cNvPicPr>
          <p:nvPr/>
        </p:nvPicPr>
        <p:blipFill>
          <a:blip r:embed="rId6"/>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16663927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483768" y="404664"/>
            <a:ext cx="6245352" cy="1143000"/>
          </a:xfrm>
        </p:spPr>
        <p:txBody>
          <a:bodyPr>
            <a:normAutofit/>
          </a:bodyPr>
          <a:lstStyle/>
          <a:p>
            <a:pPr algn="ctr"/>
            <a:r>
              <a:rPr lang="es-US" sz="2800" b="1" dirty="0"/>
              <a:t>MODELACIÓN Y SIMULACIÓN DEL SISTEMA DE MICROONDA</a:t>
            </a:r>
          </a:p>
        </p:txBody>
      </p:sp>
      <p:sp>
        <p:nvSpPr>
          <p:cNvPr id="3" name="2 Marcador de texto"/>
          <p:cNvSpPr>
            <a:spLocks noGrp="1"/>
          </p:cNvSpPr>
          <p:nvPr>
            <p:ph type="body" sz="half" idx="2"/>
          </p:nvPr>
        </p:nvSpPr>
        <p:spPr>
          <a:xfrm>
            <a:off x="35496" y="2276872"/>
            <a:ext cx="1763687" cy="4176464"/>
          </a:xfrm>
        </p:spPr>
        <p:txBody>
          <a:bodyPr>
            <a:noAutofit/>
          </a:bodyPr>
          <a:lstStyle/>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r>
              <a:rPr lang="es-US" sz="1200" b="0" dirty="0"/>
              <a:t>Gráfica de VSWR</a:t>
            </a:r>
          </a:p>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endParaRPr lang="es-US" sz="1200" b="0" dirty="0" smtClean="0"/>
          </a:p>
          <a:p>
            <a:pPr algn="ctr">
              <a:lnSpc>
                <a:spcPct val="100000"/>
              </a:lnSpc>
            </a:pPr>
            <a:endParaRPr lang="es-US" sz="1200" b="0" dirty="0"/>
          </a:p>
          <a:p>
            <a:pPr algn="ctr">
              <a:lnSpc>
                <a:spcPct val="100000"/>
              </a:lnSpc>
            </a:pPr>
            <a:endParaRPr lang="es-US" sz="1200" b="0" dirty="0" smtClean="0"/>
          </a:p>
          <a:p>
            <a:pPr algn="ctr">
              <a:lnSpc>
                <a:spcPct val="100000"/>
              </a:lnSpc>
            </a:pPr>
            <a:r>
              <a:rPr lang="es-US" sz="1200" b="0" dirty="0" smtClean="0"/>
              <a:t>Directividad</a:t>
            </a:r>
            <a:endParaRPr lang="es-US" sz="1200" b="0" dirty="0"/>
          </a:p>
        </p:txBody>
      </p:sp>
      <p:sp>
        <p:nvSpPr>
          <p:cNvPr id="13" name="Rectangle 1"/>
          <p:cNvSpPr>
            <a:spLocks noChangeArrowheads="1"/>
          </p:cNvSpPr>
          <p:nvPr/>
        </p:nvSpPr>
        <p:spPr bwMode="auto">
          <a:xfrm>
            <a:off x="1906687" y="1412776"/>
            <a:ext cx="7237313"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nSpc>
                <a:spcPct val="300000"/>
              </a:lnSpc>
              <a:spcBef>
                <a:spcPts val="200"/>
              </a:spcBef>
              <a:spcAft>
                <a:spcPts val="0"/>
              </a:spcAft>
              <a:buSzPts val="1200"/>
            </a:pPr>
            <a:r>
              <a:rPr lang="es-US" b="1" dirty="0">
                <a:latin typeface="Times New Roman" panose="02020603050405020304" pitchFamily="18" charset="0"/>
                <a:ea typeface="Times New Roman" panose="02020603050405020304" pitchFamily="18" charset="0"/>
                <a:cs typeface="Times New Roman" panose="02020603050405020304" pitchFamily="18" charset="0"/>
              </a:rPr>
              <a:t>Bocina sectorial de plano </a:t>
            </a:r>
            <a:r>
              <a:rPr lang="es-US" b="1" dirty="0" smtClean="0">
                <a:latin typeface="Times New Roman" panose="02020603050405020304" pitchFamily="18" charset="0"/>
                <a:ea typeface="Times New Roman" panose="02020603050405020304" pitchFamily="18" charset="0"/>
                <a:cs typeface="Times New Roman" panose="02020603050405020304" pitchFamily="18" charset="0"/>
              </a:rPr>
              <a:t>H</a:t>
            </a:r>
            <a:endParaRPr lang="es-US" b="1" dirty="0">
              <a:latin typeface="Times New Roman" panose="02020603050405020304" pitchFamily="18" charset="0"/>
              <a:ea typeface="Times New Roman" panose="02020603050405020304" pitchFamily="18" charset="0"/>
              <a:cs typeface="Times New Roman" panose="02020603050405020304" pitchFamily="18" charset="0"/>
            </a:endParaRPr>
          </a:p>
          <a:p>
            <a:pPr lvl="1" algn="just"/>
            <a:endParaRPr lang="es-US" dirty="0"/>
          </a:p>
        </p:txBody>
      </p:sp>
      <mc:AlternateContent xmlns:mc="http://schemas.openxmlformats.org/markup-compatibility/2006">
        <mc:Choice xmlns:a14="http://schemas.microsoft.com/office/drawing/2010/main" Requires="a14">
          <p:sp>
            <p:nvSpPr>
              <p:cNvPr id="2" name="Rectángulo 1"/>
              <p:cNvSpPr/>
              <p:nvPr/>
            </p:nvSpPr>
            <p:spPr>
              <a:xfrm>
                <a:off x="2699793" y="4365104"/>
                <a:ext cx="4572000" cy="2325701"/>
              </a:xfrm>
              <a:prstGeom prst="rect">
                <a:avLst/>
              </a:prstGeom>
            </p:spPr>
            <p:txBody>
              <a:bodyPr>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s-US" sz="1400" i="1" smtClean="0">
                          <a:latin typeface="Cambria Math" panose="02040503050406030204" pitchFamily="18" charset="0"/>
                          <a:ea typeface="Times New Roman" panose="02020603050405020304" pitchFamily="18" charset="0"/>
                          <a:cs typeface="Times New Roman" panose="02020603050405020304" pitchFamily="18" charset="0"/>
                        </a:rPr>
                        <m:t>𝜆</m:t>
                      </m:r>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US" sz="1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𝑐</m:t>
                          </m:r>
                        </m:num>
                        <m:den>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𝑓</m:t>
                          </m:r>
                        </m:den>
                      </m:f>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US" sz="1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400" i="1">
                              <a:effectLst/>
                              <a:latin typeface="Cambria Math" panose="02040503050406030204" pitchFamily="18" charset="0"/>
                              <a:ea typeface="Calibri" panose="020F0502020204030204" pitchFamily="34" charset="0"/>
                              <a:cs typeface="Times New Roman" panose="02020603050405020304" pitchFamily="18" charset="0"/>
                            </a:rPr>
                            <m:t>3</m:t>
                          </m:r>
                          <m:r>
                            <a:rPr lang="en-US" sz="1400" i="1">
                              <a:effectLst/>
                              <a:latin typeface="Cambria Math" panose="02040503050406030204" pitchFamily="18" charset="0"/>
                              <a:ea typeface="Calibri" panose="020F0502020204030204" pitchFamily="34" charset="0"/>
                              <a:cs typeface="Times New Roman" panose="02020603050405020304" pitchFamily="18" charset="0"/>
                            </a:rPr>
                            <m:t>𝐸</m:t>
                          </m:r>
                          <m:r>
                            <a:rPr lang="en-US" sz="1400" i="1">
                              <a:effectLst/>
                              <a:latin typeface="Cambria Math" panose="02040503050406030204" pitchFamily="18" charset="0"/>
                              <a:ea typeface="Calibri" panose="020F0502020204030204" pitchFamily="34" charset="0"/>
                              <a:cs typeface="Times New Roman" panose="02020603050405020304" pitchFamily="18" charset="0"/>
                            </a:rPr>
                            <m:t>8 [</m:t>
                          </m:r>
                          <m:r>
                            <a:rPr lang="en-US" sz="1400" i="1">
                              <a:effectLst/>
                              <a:latin typeface="Cambria Math" panose="02040503050406030204" pitchFamily="18" charset="0"/>
                              <a:ea typeface="Calibri" panose="020F0502020204030204" pitchFamily="34" charset="0"/>
                              <a:cs typeface="Times New Roman" panose="02020603050405020304" pitchFamily="18" charset="0"/>
                            </a:rPr>
                            <m:t>𝑚</m:t>
                          </m:r>
                          <m:r>
                            <a:rPr lang="es-EC" sz="1400" i="1">
                              <a:effectLst/>
                              <a:latin typeface="Cambria Math" panose="02040503050406030204" pitchFamily="18" charset="0"/>
                              <a:ea typeface="Calibri" panose="020F0502020204030204" pitchFamily="34" charset="0"/>
                              <a:cs typeface="Times New Roman" panose="02020603050405020304" pitchFamily="18" charset="0"/>
                            </a:rPr>
                            <m:t>/</m:t>
                          </m:r>
                          <m:r>
                            <a:rPr lang="es-EC" sz="1400" i="1">
                              <a:effectLst/>
                              <a:latin typeface="Cambria Math" panose="02040503050406030204" pitchFamily="18" charset="0"/>
                              <a:ea typeface="Calibri" panose="020F0502020204030204" pitchFamily="34" charset="0"/>
                              <a:cs typeface="Times New Roman" panose="02020603050405020304" pitchFamily="18" charset="0"/>
                            </a:rPr>
                            <m:t>𝑠</m:t>
                          </m:r>
                          <m:r>
                            <a:rPr lang="en-US" sz="1400" i="1">
                              <a:effectLst/>
                              <a:latin typeface="Cambria Math" panose="02040503050406030204" pitchFamily="18" charset="0"/>
                              <a:ea typeface="Calibri" panose="020F0502020204030204" pitchFamily="34" charset="0"/>
                              <a:cs typeface="Times New Roman" panose="02020603050405020304" pitchFamily="18" charset="0"/>
                            </a:rPr>
                            <m:t>]</m:t>
                          </m:r>
                        </m:num>
                        <m:den>
                          <m:r>
                            <a:rPr lang="en-US" sz="1400" i="1">
                              <a:effectLst/>
                              <a:latin typeface="Cambria Math" panose="02040503050406030204" pitchFamily="18" charset="0"/>
                              <a:ea typeface="Calibri" panose="020F0502020204030204" pitchFamily="34" charset="0"/>
                              <a:cs typeface="Times New Roman" panose="02020603050405020304" pitchFamily="18" charset="0"/>
                            </a:rPr>
                            <m:t>10.5</m:t>
                          </m:r>
                          <m:r>
                            <a:rPr lang="en-US" sz="1400" i="1">
                              <a:effectLst/>
                              <a:latin typeface="Cambria Math" panose="02040503050406030204" pitchFamily="18" charset="0"/>
                              <a:ea typeface="Calibri" panose="020F0502020204030204" pitchFamily="34" charset="0"/>
                              <a:cs typeface="Times New Roman" panose="02020603050405020304" pitchFamily="18" charset="0"/>
                            </a:rPr>
                            <m:t>𝐸</m:t>
                          </m:r>
                          <m:r>
                            <a:rPr lang="en-US" sz="1400" i="1">
                              <a:effectLst/>
                              <a:latin typeface="Cambria Math" panose="02040503050406030204" pitchFamily="18" charset="0"/>
                              <a:ea typeface="Calibri" panose="020F0502020204030204" pitchFamily="34" charset="0"/>
                              <a:cs typeface="Times New Roman" panose="02020603050405020304" pitchFamily="18" charset="0"/>
                            </a:rPr>
                            <m:t>9[1/</m:t>
                          </m:r>
                          <m:r>
                            <a:rPr lang="es-EC" sz="1400" i="1">
                              <a:effectLst/>
                              <a:latin typeface="Cambria Math" panose="02040503050406030204" pitchFamily="18" charset="0"/>
                              <a:ea typeface="Calibri" panose="020F0502020204030204" pitchFamily="34" charset="0"/>
                              <a:cs typeface="Times New Roman" panose="02020603050405020304" pitchFamily="18" charset="0"/>
                            </a:rPr>
                            <m:t>𝑠</m:t>
                          </m:r>
                          <m:r>
                            <a:rPr lang="en-US" sz="1400" i="1">
                              <a:effectLst/>
                              <a:latin typeface="Cambria Math" panose="02040503050406030204" pitchFamily="18" charset="0"/>
                              <a:ea typeface="Calibri" panose="020F0502020204030204" pitchFamily="34" charset="0"/>
                              <a:cs typeface="Times New Roman" panose="02020603050405020304" pitchFamily="18" charset="0"/>
                            </a:rPr>
                            <m:t>]</m:t>
                          </m:r>
                        </m:den>
                      </m:f>
                      <m:r>
                        <a:rPr lang="en-US" sz="1400" i="1">
                          <a:effectLst/>
                          <a:latin typeface="Cambria Math" panose="02040503050406030204" pitchFamily="18" charset="0"/>
                          <a:ea typeface="Calibri" panose="020F0502020204030204" pitchFamily="34" charset="0"/>
                          <a:cs typeface="Times New Roman" panose="02020603050405020304" pitchFamily="18" charset="0"/>
                        </a:rPr>
                        <m:t>=0.02857 [</m:t>
                      </m:r>
                      <m:r>
                        <a:rPr lang="en-US" sz="1400" i="1">
                          <a:effectLst/>
                          <a:latin typeface="Cambria Math" panose="02040503050406030204" pitchFamily="18" charset="0"/>
                          <a:ea typeface="Calibri" panose="020F0502020204030204" pitchFamily="34" charset="0"/>
                          <a:cs typeface="Times New Roman" panose="02020603050405020304" pitchFamily="18" charset="0"/>
                        </a:rPr>
                        <m:t>𝑚</m:t>
                      </m:r>
                      <m:r>
                        <a:rPr lang="en-US" sz="14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s-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s-US" sz="1400" i="1"/>
                        <m:t>𝐴</m:t>
                      </m:r>
                      <m:r>
                        <a:rPr lang="es-US" sz="1400" i="1"/>
                        <m:t>=</m:t>
                      </m:r>
                      <m:f>
                        <m:fPr>
                          <m:ctrlPr>
                            <a:rPr lang="es-US" sz="1400" i="1"/>
                          </m:ctrlPr>
                        </m:fPr>
                        <m:num>
                          <m:sSub>
                            <m:sSubPr>
                              <m:ctrlPr>
                                <a:rPr lang="es-US" sz="1400" i="1"/>
                              </m:ctrlPr>
                            </m:sSubPr>
                            <m:e>
                              <m:r>
                                <a:rPr lang="en-US" sz="1400" i="1"/>
                                <m:t>𝑎</m:t>
                              </m:r>
                            </m:e>
                            <m:sub>
                              <m:r>
                                <a:rPr lang="es-US" sz="1400" i="1"/>
                                <m:t>1</m:t>
                              </m:r>
                            </m:sub>
                          </m:sSub>
                        </m:num>
                        <m:den>
                          <m:r>
                            <a:rPr lang="en-US" sz="1400" i="1"/>
                            <m:t>𝜆</m:t>
                          </m:r>
                        </m:den>
                      </m:f>
                      <m:rad>
                        <m:radPr>
                          <m:degHide m:val="on"/>
                          <m:ctrlPr>
                            <a:rPr lang="es-US" sz="1400" i="1"/>
                          </m:ctrlPr>
                        </m:radPr>
                        <m:deg/>
                        <m:e>
                          <m:f>
                            <m:fPr>
                              <m:ctrlPr>
                                <a:rPr lang="es-US" sz="1400" i="1"/>
                              </m:ctrlPr>
                            </m:fPr>
                            <m:num>
                              <m:r>
                                <a:rPr lang="es-US" sz="1400" i="1"/>
                                <m:t>50</m:t>
                              </m:r>
                            </m:num>
                            <m:den>
                              <m:f>
                                <m:fPr>
                                  <m:ctrlPr>
                                    <a:rPr lang="es-US" sz="1400" i="1"/>
                                  </m:ctrlPr>
                                </m:fPr>
                                <m:num>
                                  <m:sSub>
                                    <m:sSubPr>
                                      <m:ctrlPr>
                                        <a:rPr lang="es-US" sz="1400" i="1"/>
                                      </m:ctrlPr>
                                    </m:sSubPr>
                                    <m:e>
                                      <m:r>
                                        <a:rPr lang="en-US" sz="1400" i="1"/>
                                        <m:t>𝜌</m:t>
                                      </m:r>
                                    </m:e>
                                    <m:sub>
                                      <m:r>
                                        <a:rPr lang="es-US" sz="1400" i="1"/>
                                        <m:t>h</m:t>
                                      </m:r>
                                    </m:sub>
                                  </m:sSub>
                                </m:num>
                                <m:den>
                                  <m:r>
                                    <a:rPr lang="en-US" sz="1400" i="1"/>
                                    <m:t>𝜆</m:t>
                                  </m:r>
                                </m:den>
                              </m:f>
                            </m:den>
                          </m:f>
                        </m:e>
                      </m:rad>
                      <m:r>
                        <a:rPr lang="es-US" sz="1400" i="1"/>
                        <m:t>=</m:t>
                      </m:r>
                      <m:f>
                        <m:fPr>
                          <m:ctrlPr>
                            <a:rPr lang="es-US" sz="1400" i="1"/>
                          </m:ctrlPr>
                        </m:fPr>
                        <m:num>
                          <m:r>
                            <a:rPr lang="es-US" sz="1400" i="1"/>
                            <m:t>0.099 [</m:t>
                          </m:r>
                          <m:r>
                            <a:rPr lang="en-US" sz="1400" i="1"/>
                            <m:t>𝑚</m:t>
                          </m:r>
                          <m:r>
                            <a:rPr lang="en-US" sz="1400" i="1"/>
                            <m:t>]</m:t>
                          </m:r>
                        </m:num>
                        <m:den>
                          <m:r>
                            <a:rPr lang="en-US" sz="1400" i="1"/>
                            <m:t>0.02857 [</m:t>
                          </m:r>
                          <m:r>
                            <a:rPr lang="en-US" sz="1400" i="1"/>
                            <m:t>𝑚</m:t>
                          </m:r>
                          <m:r>
                            <a:rPr lang="en-US" sz="1400" i="1"/>
                            <m:t>]</m:t>
                          </m:r>
                        </m:den>
                      </m:f>
                      <m:rad>
                        <m:radPr>
                          <m:degHide m:val="on"/>
                          <m:ctrlPr>
                            <a:rPr lang="es-US" sz="1400" i="1"/>
                          </m:ctrlPr>
                        </m:radPr>
                        <m:deg/>
                        <m:e>
                          <m:f>
                            <m:fPr>
                              <m:ctrlPr>
                                <a:rPr lang="es-US" sz="1400" i="1"/>
                              </m:ctrlPr>
                            </m:fPr>
                            <m:num>
                              <m:r>
                                <a:rPr lang="en-US" sz="1400" i="1"/>
                                <m:t>50</m:t>
                              </m:r>
                            </m:num>
                            <m:den>
                              <m:f>
                                <m:fPr>
                                  <m:ctrlPr>
                                    <a:rPr lang="es-US" sz="1400" i="1"/>
                                  </m:ctrlPr>
                                </m:fPr>
                                <m:num>
                                  <m:r>
                                    <a:rPr lang="en-US" sz="1400" i="1"/>
                                    <m:t>0.167[</m:t>
                                  </m:r>
                                  <m:r>
                                    <a:rPr lang="en-US" sz="1400" i="1"/>
                                    <m:t>𝑚</m:t>
                                  </m:r>
                                  <m:r>
                                    <a:rPr lang="en-US" sz="1400" i="1"/>
                                    <m:t>]</m:t>
                                  </m:r>
                                </m:num>
                                <m:den>
                                  <m:r>
                                    <a:rPr lang="en-US" sz="1400" i="1"/>
                                    <m:t>0.02857 [</m:t>
                                  </m:r>
                                  <m:r>
                                    <a:rPr lang="en-US" sz="1400" i="1"/>
                                    <m:t>𝑚</m:t>
                                  </m:r>
                                  <m:r>
                                    <a:rPr lang="en-US" sz="1400" i="1"/>
                                    <m:t>]</m:t>
                                  </m:r>
                                </m:den>
                              </m:f>
                            </m:den>
                          </m:f>
                        </m:e>
                      </m:rad>
                    </m:oMath>
                  </m:oMathPara>
                </a14:m>
                <a:endParaRPr lang="es-US" sz="1400" dirty="0" smtClean="0"/>
              </a:p>
              <a:p>
                <a:pPr algn="ctr"/>
                <a:r>
                  <a:rPr lang="en-US" sz="1400" dirty="0" smtClean="0"/>
                  <a:t>A</a:t>
                </a:r>
                <a14:m>
                  <m:oMath xmlns:m="http://schemas.openxmlformats.org/officeDocument/2006/math">
                    <m:r>
                      <a:rPr lang="en-US" sz="1400" i="1"/>
                      <m:t>=</m:t>
                    </m:r>
                    <m:d>
                      <m:dPr>
                        <m:ctrlPr>
                          <a:rPr lang="es-US" sz="1400" i="1"/>
                        </m:ctrlPr>
                      </m:dPr>
                      <m:e>
                        <m:r>
                          <a:rPr lang="en-US" sz="1400" i="1"/>
                          <m:t>3.4652</m:t>
                        </m:r>
                      </m:e>
                    </m:d>
                    <m:d>
                      <m:dPr>
                        <m:ctrlPr>
                          <a:rPr lang="es-US" sz="1400" i="1"/>
                        </m:ctrlPr>
                      </m:dPr>
                      <m:e>
                        <m:r>
                          <a:rPr lang="en-US" sz="1400" i="1"/>
                          <m:t>2.9247</m:t>
                        </m:r>
                      </m:e>
                    </m:d>
                    <m:r>
                      <a:rPr lang="en-US" sz="1400" i="1"/>
                      <m:t>=10.134</m:t>
                    </m:r>
                  </m:oMath>
                </a14:m>
                <a:endParaRPr lang="es-US" sz="1400" dirty="0"/>
              </a:p>
              <a:p>
                <a14:m>
                  <m:oMathPara xmlns:m="http://schemas.openxmlformats.org/officeDocument/2006/math">
                    <m:oMathParaPr>
                      <m:jc m:val="centerGroup"/>
                    </m:oMathParaPr>
                    <m:oMath xmlns:m="http://schemas.openxmlformats.org/officeDocument/2006/math">
                      <m:r>
                        <m:rPr>
                          <m:nor/>
                        </m:rPr>
                        <a:rPr lang="es-US" sz="1400"/>
                        <m:t> </m:t>
                      </m:r>
                    </m:oMath>
                  </m:oMathPara>
                </a14:m>
                <a:endParaRPr lang="es-US" sz="1400" dirty="0"/>
              </a:p>
            </p:txBody>
          </p:sp>
        </mc:Choice>
        <mc:Fallback>
          <p:sp>
            <p:nvSpPr>
              <p:cNvPr id="2" name="Rectángulo 1"/>
              <p:cNvSpPr>
                <a:spLocks noRot="1" noChangeAspect="1" noMove="1" noResize="1" noEditPoints="1" noAdjustHandles="1" noChangeArrowheads="1" noChangeShapeType="1" noTextEdit="1"/>
              </p:cNvSpPr>
              <p:nvPr/>
            </p:nvSpPr>
            <p:spPr>
              <a:xfrm>
                <a:off x="2699793" y="4365104"/>
                <a:ext cx="4572000" cy="2325701"/>
              </a:xfrm>
              <a:prstGeom prst="rect">
                <a:avLst/>
              </a:prstGeom>
              <a:blipFill rotWithShape="0">
                <a:blip r:embed="rId3"/>
                <a:stretch>
                  <a:fillRect/>
                </a:stretch>
              </a:blipFill>
            </p:spPr>
            <p:txBody>
              <a:bodyPr/>
              <a:lstStyle/>
              <a:p>
                <a:r>
                  <a:rPr lang="es-US">
                    <a:noFill/>
                  </a:rPr>
                  <a:t> </a:t>
                </a:r>
              </a:p>
            </p:txBody>
          </p:sp>
        </mc:Fallback>
      </mc:AlternateContent>
      <p:pic>
        <p:nvPicPr>
          <p:cNvPr id="7" name="Imagen 6"/>
          <p:cNvPicPr/>
          <p:nvPr/>
        </p:nvPicPr>
        <p:blipFill>
          <a:blip r:embed="rId4"/>
          <a:stretch>
            <a:fillRect/>
          </a:stretch>
        </p:blipFill>
        <p:spPr>
          <a:xfrm>
            <a:off x="2687719" y="2276872"/>
            <a:ext cx="5431790" cy="1724025"/>
          </a:xfrm>
          <a:prstGeom prst="rect">
            <a:avLst/>
          </a:prstGeom>
        </p:spPr>
      </p:pic>
      <p:pic>
        <p:nvPicPr>
          <p:cNvPr id="8" name="Imagen 7"/>
          <p:cNvPicPr>
            <a:picLocks noChangeAspect="1"/>
          </p:cNvPicPr>
          <p:nvPr/>
        </p:nvPicPr>
        <p:blipFill>
          <a:blip r:embed="rId5"/>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7818881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a:spLocks noGrp="1"/>
          </p:cNvSpPr>
          <p:nvPr>
            <p:ph type="title"/>
          </p:nvPr>
        </p:nvSpPr>
        <p:spPr/>
        <p:txBody>
          <a:bodyPr>
            <a:normAutofit/>
          </a:bodyPr>
          <a:lstStyle/>
          <a:p>
            <a:pPr algn="ctr"/>
            <a:r>
              <a:rPr lang="es-US" sz="2400" b="1" dirty="0" smtClean="0"/>
              <a:t>MODELACIÓN Y SIMULACIÓN DEL SISTEMA DE MICROONDA</a:t>
            </a:r>
            <a:endParaRPr lang="es-ES" sz="2400" dirty="0"/>
          </a:p>
        </p:txBody>
      </p:sp>
      <p:sp>
        <p:nvSpPr>
          <p:cNvPr id="2" name="Rectángulo 1"/>
          <p:cNvSpPr/>
          <p:nvPr/>
        </p:nvSpPr>
        <p:spPr>
          <a:xfrm>
            <a:off x="827584" y="1484784"/>
            <a:ext cx="2890535" cy="923330"/>
          </a:xfrm>
          <a:prstGeom prst="rect">
            <a:avLst/>
          </a:prstGeom>
        </p:spPr>
        <p:txBody>
          <a:bodyPr wrap="none">
            <a:spAutoFit/>
          </a:bodyPr>
          <a:lstStyle/>
          <a:p>
            <a:pPr lvl="0">
              <a:lnSpc>
                <a:spcPct val="300000"/>
              </a:lnSpc>
              <a:spcBef>
                <a:spcPts val="200"/>
              </a:spcBef>
              <a:spcAft>
                <a:spcPts val="0"/>
              </a:spcAft>
              <a:buSzPts val="1200"/>
            </a:pPr>
            <a:r>
              <a:rPr lang="es-US" b="1" dirty="0">
                <a:latin typeface="Times New Roman" panose="02020603050405020304" pitchFamily="18" charset="0"/>
                <a:ea typeface="Times New Roman" panose="02020603050405020304" pitchFamily="18" charset="0"/>
                <a:cs typeface="Times New Roman" panose="02020603050405020304" pitchFamily="18" charset="0"/>
              </a:rPr>
              <a:t>Bocina sectorial de plano </a:t>
            </a:r>
            <a:r>
              <a:rPr lang="es-US" b="1" dirty="0" smtClean="0">
                <a:latin typeface="Times New Roman" panose="02020603050405020304" pitchFamily="18" charset="0"/>
                <a:ea typeface="Times New Roman" panose="02020603050405020304" pitchFamily="18" charset="0"/>
                <a:cs typeface="Times New Roman" panose="02020603050405020304" pitchFamily="18" charset="0"/>
              </a:rPr>
              <a:t>H</a:t>
            </a:r>
            <a:endParaRPr lang="es-US"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ectángulo 14"/>
          <p:cNvSpPr/>
          <p:nvPr/>
        </p:nvSpPr>
        <p:spPr>
          <a:xfrm>
            <a:off x="3524637" y="4817478"/>
            <a:ext cx="1967205" cy="276999"/>
          </a:xfrm>
          <a:prstGeom prst="rect">
            <a:avLst/>
          </a:prstGeom>
        </p:spPr>
        <p:txBody>
          <a:bodyPr wrap="none">
            <a:spAutoFit/>
          </a:bodyPr>
          <a:lstStyle/>
          <a:p>
            <a:pPr algn="ctr">
              <a:spcAft>
                <a:spcPts val="0"/>
              </a:spcAft>
            </a:pPr>
            <a:r>
              <a:rPr lang="es-US" sz="1200" b="1" dirty="0" smtClean="0">
                <a:latin typeface="Times New Roman" panose="02020603050405020304" pitchFamily="18" charset="0"/>
                <a:ea typeface="Calibri" panose="020F0502020204030204" pitchFamily="34" charset="0"/>
                <a:cs typeface="Times New Roman" panose="02020603050405020304" pitchFamily="18" charset="0"/>
              </a:rPr>
              <a:t>GH </a:t>
            </a:r>
            <a:r>
              <a:rPr lang="es-US" sz="1200" b="1" dirty="0">
                <a:latin typeface="Times New Roman" panose="02020603050405020304" pitchFamily="18" charset="0"/>
                <a:ea typeface="Calibri" panose="020F0502020204030204" pitchFamily="34" charset="0"/>
                <a:cs typeface="Times New Roman" panose="02020603050405020304" pitchFamily="18" charset="0"/>
              </a:rPr>
              <a:t>como una función de B</a:t>
            </a:r>
            <a:endParaRPr lang="es-US" sz="900" i="1"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6" name="Rectángulo 15"/>
              <p:cNvSpPr/>
              <p:nvPr/>
            </p:nvSpPr>
            <p:spPr>
              <a:xfrm>
                <a:off x="395536" y="2164162"/>
                <a:ext cx="8291264" cy="464166"/>
              </a:xfrm>
              <a:prstGeom prst="rect">
                <a:avLst/>
              </a:prstGeom>
            </p:spPr>
            <p:txBody>
              <a:bodyPr wrap="square">
                <a:spAutoFit/>
              </a:bodyPr>
              <a:lstStyle/>
              <a:p>
                <a:pPr indent="270510" algn="just">
                  <a:lnSpc>
                    <a:spcPct val="150000"/>
                  </a:lnSpc>
                  <a:spcAft>
                    <a:spcPts val="800"/>
                  </a:spcAft>
                </a:pPr>
                <a:r>
                  <a:rPr lang="es-US" dirty="0"/>
                  <a:t>Para A=10.134, </a:t>
                </a:r>
                <a:r>
                  <a:rPr lang="es-US" dirty="0" smtClean="0"/>
                  <a:t>se </a:t>
                </a:r>
                <a:r>
                  <a:rPr lang="es-US" dirty="0"/>
                  <a:t>obtiene un valor de </a:t>
                </a:r>
                <a14:m>
                  <m:oMath xmlns:m="http://schemas.openxmlformats.org/officeDocument/2006/math">
                    <m:sSub>
                      <m:sSubPr>
                        <m:ctrlPr>
                          <a:rPr lang="es-US" i="1"/>
                        </m:ctrlPr>
                      </m:sSubPr>
                      <m:e>
                        <m:r>
                          <m:rPr>
                            <m:sty m:val="p"/>
                          </m:rPr>
                          <a:rPr lang="es-US"/>
                          <m:t>G</m:t>
                        </m:r>
                      </m:e>
                      <m:sub>
                        <m:r>
                          <m:rPr>
                            <m:sty m:val="p"/>
                          </m:rPr>
                          <a:rPr lang="es-US"/>
                          <m:t>H</m:t>
                        </m:r>
                      </m:sub>
                    </m:sSub>
                    <m:r>
                      <a:rPr lang="es-US"/>
                      <m:t>=92.5</m:t>
                    </m:r>
                  </m:oMath>
                </a14:m>
                <a:r>
                  <a:rPr lang="es-US" dirty="0"/>
                  <a:t>.</a:t>
                </a:r>
                <a:endParaRPr lang="es-U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6" name="Rectángulo 15"/>
              <p:cNvSpPr>
                <a:spLocks noRot="1" noChangeAspect="1" noMove="1" noResize="1" noEditPoints="1" noAdjustHandles="1" noChangeArrowheads="1" noChangeShapeType="1" noTextEdit="1"/>
              </p:cNvSpPr>
              <p:nvPr/>
            </p:nvSpPr>
            <p:spPr>
              <a:xfrm>
                <a:off x="395536" y="2164162"/>
                <a:ext cx="8291264" cy="464166"/>
              </a:xfrm>
              <a:prstGeom prst="rect">
                <a:avLst/>
              </a:prstGeom>
              <a:blipFill rotWithShape="0">
                <a:blip r:embed="rId2"/>
                <a:stretch>
                  <a:fillRect b="-21053"/>
                </a:stretch>
              </a:blipFill>
            </p:spPr>
            <p:txBody>
              <a:bodyPr/>
              <a:lstStyle/>
              <a:p>
                <a:r>
                  <a:rPr lang="es-US">
                    <a:noFill/>
                  </a:rPr>
                  <a:t> </a:t>
                </a:r>
              </a:p>
            </p:txBody>
          </p:sp>
        </mc:Fallback>
      </mc:AlternateContent>
      <mc:AlternateContent xmlns:mc="http://schemas.openxmlformats.org/markup-compatibility/2006">
        <mc:Choice xmlns:a14="http://schemas.microsoft.com/office/drawing/2010/main" Requires="a14">
          <p:sp>
            <p:nvSpPr>
              <p:cNvPr id="17" name="Rectángulo 16"/>
              <p:cNvSpPr/>
              <p:nvPr/>
            </p:nvSpPr>
            <p:spPr>
              <a:xfrm>
                <a:off x="3136937" y="5325667"/>
                <a:ext cx="3167277" cy="1246047"/>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sSub>
                        <m:sSubPr>
                          <m:ctrlPr>
                            <a:rPr lang="es-US" sz="1400" i="1"/>
                          </m:ctrlPr>
                        </m:sSubPr>
                        <m:e>
                          <m:r>
                            <a:rPr lang="es-US" sz="1400" i="1"/>
                            <m:t>𝐷</m:t>
                          </m:r>
                        </m:e>
                        <m:sub>
                          <m:r>
                            <a:rPr lang="es-US" sz="1400" i="1"/>
                            <m:t>𝐻</m:t>
                          </m:r>
                        </m:sub>
                      </m:sSub>
                      <m:r>
                        <a:rPr lang="es-US" sz="1400" i="1"/>
                        <m:t>=</m:t>
                      </m:r>
                      <m:f>
                        <m:fPr>
                          <m:ctrlPr>
                            <a:rPr lang="es-US" sz="1400" i="1"/>
                          </m:ctrlPr>
                        </m:fPr>
                        <m:num>
                          <m:r>
                            <a:rPr lang="en-US" sz="1400" i="1"/>
                            <m:t>𝑏</m:t>
                          </m:r>
                        </m:num>
                        <m:den>
                          <m:r>
                            <a:rPr lang="en-US" sz="1400" i="1"/>
                            <m:t>𝜆</m:t>
                          </m:r>
                        </m:den>
                      </m:f>
                      <m:f>
                        <m:fPr>
                          <m:ctrlPr>
                            <a:rPr lang="es-US" sz="1400" i="1"/>
                          </m:ctrlPr>
                        </m:fPr>
                        <m:num>
                          <m:sSub>
                            <m:sSubPr>
                              <m:ctrlPr>
                                <a:rPr lang="es-US" sz="1400" i="1"/>
                              </m:ctrlPr>
                            </m:sSubPr>
                            <m:e>
                              <m:r>
                                <a:rPr lang="en-US" sz="1400" i="1"/>
                                <m:t>𝐺</m:t>
                              </m:r>
                            </m:e>
                            <m:sub>
                              <m:r>
                                <a:rPr lang="en-US" sz="1400" i="1"/>
                                <m:t>𝐻</m:t>
                              </m:r>
                            </m:sub>
                          </m:sSub>
                        </m:num>
                        <m:den>
                          <m:rad>
                            <m:radPr>
                              <m:degHide m:val="on"/>
                              <m:ctrlPr>
                                <a:rPr lang="es-US" sz="1400" i="1"/>
                              </m:ctrlPr>
                            </m:radPr>
                            <m:deg/>
                            <m:e>
                              <m:f>
                                <m:fPr>
                                  <m:ctrlPr>
                                    <a:rPr lang="es-US" sz="1400" i="1"/>
                                  </m:ctrlPr>
                                </m:fPr>
                                <m:num>
                                  <m:r>
                                    <a:rPr lang="es-US" sz="1400" i="1"/>
                                    <m:t>50</m:t>
                                  </m:r>
                                </m:num>
                                <m:den>
                                  <m:f>
                                    <m:fPr>
                                      <m:ctrlPr>
                                        <a:rPr lang="es-US" sz="1400" i="1"/>
                                      </m:ctrlPr>
                                    </m:fPr>
                                    <m:num>
                                      <m:sSub>
                                        <m:sSubPr>
                                          <m:ctrlPr>
                                            <a:rPr lang="es-US" sz="1400" i="1"/>
                                          </m:ctrlPr>
                                        </m:sSubPr>
                                        <m:e>
                                          <m:r>
                                            <a:rPr lang="en-US" sz="1400" i="1"/>
                                            <m:t>𝜌</m:t>
                                          </m:r>
                                        </m:e>
                                        <m:sub>
                                          <m:r>
                                            <a:rPr lang="es-US" sz="1400" i="1"/>
                                            <m:t>h</m:t>
                                          </m:r>
                                        </m:sub>
                                      </m:sSub>
                                    </m:num>
                                    <m:den>
                                      <m:r>
                                        <a:rPr lang="en-US" sz="1400" i="1"/>
                                        <m:t>𝜆</m:t>
                                      </m:r>
                                    </m:den>
                                  </m:f>
                                </m:den>
                              </m:f>
                            </m:e>
                          </m:rad>
                        </m:den>
                      </m:f>
                      <m:r>
                        <a:rPr lang="es-US" sz="1400" i="1"/>
                        <m:t>=</m:t>
                      </m:r>
                      <m:f>
                        <m:fPr>
                          <m:ctrlPr>
                            <a:rPr lang="es-US" sz="1400" i="1"/>
                          </m:ctrlPr>
                        </m:fPr>
                        <m:num>
                          <m:r>
                            <a:rPr lang="es-US" sz="1400" i="1"/>
                            <m:t>0.015 [</m:t>
                          </m:r>
                          <m:r>
                            <a:rPr lang="en-US" sz="1400" i="1"/>
                            <m:t>𝑚</m:t>
                          </m:r>
                          <m:r>
                            <a:rPr lang="es-US" sz="1400" i="1"/>
                            <m:t>]</m:t>
                          </m:r>
                        </m:num>
                        <m:den>
                          <m:r>
                            <a:rPr lang="es-US" sz="1400" i="1"/>
                            <m:t>0.02857 [</m:t>
                          </m:r>
                          <m:r>
                            <a:rPr lang="en-US" sz="1400" i="1"/>
                            <m:t>𝑚</m:t>
                          </m:r>
                          <m:r>
                            <a:rPr lang="es-US" sz="1400" i="1"/>
                            <m:t>]</m:t>
                          </m:r>
                        </m:den>
                      </m:f>
                      <m:f>
                        <m:fPr>
                          <m:ctrlPr>
                            <a:rPr lang="es-US" sz="1400" i="1"/>
                          </m:ctrlPr>
                        </m:fPr>
                        <m:num>
                          <m:r>
                            <a:rPr lang="es-US" sz="1400" i="1"/>
                            <m:t>92.5</m:t>
                          </m:r>
                        </m:num>
                        <m:den>
                          <m:r>
                            <a:rPr lang="es-US" sz="1400" i="1"/>
                            <m:t>2.9247</m:t>
                          </m:r>
                        </m:den>
                      </m:f>
                    </m:oMath>
                  </m:oMathPara>
                </a14:m>
                <a:endParaRPr lang="es-US" sz="1400" dirty="0"/>
              </a:p>
              <a:p>
                <a:pPr/>
                <a:endParaRPr lang="es-US" dirty="0"/>
              </a:p>
            </p:txBody>
          </p:sp>
        </mc:Choice>
        <mc:Fallback>
          <p:sp>
            <p:nvSpPr>
              <p:cNvPr id="17" name="Rectángulo 16"/>
              <p:cNvSpPr>
                <a:spLocks noRot="1" noChangeAspect="1" noMove="1" noResize="1" noEditPoints="1" noAdjustHandles="1" noChangeArrowheads="1" noChangeShapeType="1" noTextEdit="1"/>
              </p:cNvSpPr>
              <p:nvPr/>
            </p:nvSpPr>
            <p:spPr>
              <a:xfrm>
                <a:off x="3136937" y="5325667"/>
                <a:ext cx="3167277" cy="1246047"/>
              </a:xfrm>
              <a:prstGeom prst="rect">
                <a:avLst/>
              </a:prstGeom>
              <a:blipFill rotWithShape="0">
                <a:blip r:embed="rId3"/>
                <a:stretch>
                  <a:fillRect/>
                </a:stretch>
              </a:blipFill>
            </p:spPr>
            <p:txBody>
              <a:bodyPr/>
              <a:lstStyle/>
              <a:p>
                <a:r>
                  <a:rPr lang="es-US">
                    <a:noFill/>
                  </a:rPr>
                  <a:t> </a:t>
                </a:r>
              </a:p>
            </p:txBody>
          </p:sp>
        </mc:Fallback>
      </mc:AlternateContent>
      <mc:AlternateContent xmlns:mc="http://schemas.openxmlformats.org/markup-compatibility/2006">
        <mc:Choice xmlns:a14="http://schemas.microsoft.com/office/drawing/2010/main" Requires="a14">
          <p:sp>
            <p:nvSpPr>
              <p:cNvPr id="18" name="Rectángulo 17"/>
              <p:cNvSpPr/>
              <p:nvPr/>
            </p:nvSpPr>
            <p:spPr>
              <a:xfrm>
                <a:off x="3091827" y="6302537"/>
                <a:ext cx="3591496" cy="307777"/>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US" sz="1400" i="1"/>
                          </m:ctrlPr>
                        </m:sSubPr>
                        <m:e>
                          <m:r>
                            <a:rPr lang="es-US" sz="1400" i="1"/>
                            <m:t>𝐷</m:t>
                          </m:r>
                        </m:e>
                        <m:sub>
                          <m:r>
                            <a:rPr lang="es-US" sz="1400" i="1"/>
                            <m:t>𝐻</m:t>
                          </m:r>
                        </m:sub>
                      </m:sSub>
                      <m:r>
                        <a:rPr lang="es-US" sz="1400" i="1"/>
                        <m:t>=</m:t>
                      </m:r>
                      <m:d>
                        <m:dPr>
                          <m:ctrlPr>
                            <a:rPr lang="es-US" sz="1400" i="1"/>
                          </m:ctrlPr>
                        </m:dPr>
                        <m:e>
                          <m:r>
                            <a:rPr lang="es-US" sz="1400" i="1"/>
                            <m:t>0.5250</m:t>
                          </m:r>
                        </m:e>
                      </m:d>
                      <m:d>
                        <m:dPr>
                          <m:ctrlPr>
                            <a:rPr lang="es-US" sz="1400" i="1"/>
                          </m:ctrlPr>
                        </m:dPr>
                        <m:e>
                          <m:r>
                            <a:rPr lang="es-US" sz="1400" i="1"/>
                            <m:t>31.627</m:t>
                          </m:r>
                        </m:e>
                      </m:d>
                      <m:r>
                        <a:rPr lang="es-US" sz="1400" i="1"/>
                        <m:t>=16.60⟺12.2</m:t>
                      </m:r>
                      <m:r>
                        <a:rPr lang="en-US" sz="1400" i="1"/>
                        <m:t>𝑑𝐵</m:t>
                      </m:r>
                    </m:oMath>
                  </m:oMathPara>
                </a14:m>
                <a:endParaRPr lang="es-US" sz="1400" dirty="0"/>
              </a:p>
            </p:txBody>
          </p:sp>
        </mc:Choice>
        <mc:Fallback>
          <p:sp>
            <p:nvSpPr>
              <p:cNvPr id="18" name="Rectángulo 17"/>
              <p:cNvSpPr>
                <a:spLocks noRot="1" noChangeAspect="1" noMove="1" noResize="1" noEditPoints="1" noAdjustHandles="1" noChangeArrowheads="1" noChangeShapeType="1" noTextEdit="1"/>
              </p:cNvSpPr>
              <p:nvPr/>
            </p:nvSpPr>
            <p:spPr>
              <a:xfrm>
                <a:off x="3091827" y="6302537"/>
                <a:ext cx="3591496" cy="307777"/>
              </a:xfrm>
              <a:prstGeom prst="rect">
                <a:avLst/>
              </a:prstGeom>
              <a:blipFill rotWithShape="0">
                <a:blip r:embed="rId4"/>
                <a:stretch>
                  <a:fillRect/>
                </a:stretch>
              </a:blipFill>
            </p:spPr>
            <p:txBody>
              <a:bodyPr/>
              <a:lstStyle/>
              <a:p>
                <a:r>
                  <a:rPr lang="es-US">
                    <a:noFill/>
                  </a:rPr>
                  <a:t> </a:t>
                </a:r>
              </a:p>
            </p:txBody>
          </p:sp>
        </mc:Fallback>
      </mc:AlternateContent>
      <p:pic>
        <p:nvPicPr>
          <p:cNvPr id="9" name="Imagen 8"/>
          <p:cNvPicPr/>
          <p:nvPr/>
        </p:nvPicPr>
        <p:blipFill>
          <a:blip r:embed="rId5"/>
          <a:stretch>
            <a:fillRect/>
          </a:stretch>
        </p:blipFill>
        <p:spPr>
          <a:xfrm>
            <a:off x="3347864" y="2671993"/>
            <a:ext cx="2597534" cy="2197645"/>
          </a:xfrm>
          <a:prstGeom prst="rect">
            <a:avLst/>
          </a:prstGeom>
          <a:ln w="12700">
            <a:solidFill>
              <a:schemeClr val="tx1"/>
            </a:solidFill>
          </a:ln>
        </p:spPr>
      </p:pic>
      <p:pic>
        <p:nvPicPr>
          <p:cNvPr id="10" name="Imagen 9"/>
          <p:cNvPicPr>
            <a:picLocks noChangeAspect="1"/>
          </p:cNvPicPr>
          <p:nvPr/>
        </p:nvPicPr>
        <p:blipFill>
          <a:blip r:embed="rId6"/>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10443847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483768" y="404664"/>
            <a:ext cx="6245352" cy="1143000"/>
          </a:xfrm>
        </p:spPr>
        <p:txBody>
          <a:bodyPr>
            <a:normAutofit/>
          </a:bodyPr>
          <a:lstStyle/>
          <a:p>
            <a:pPr algn="ctr"/>
            <a:r>
              <a:rPr lang="es-US" sz="2800" b="1" dirty="0"/>
              <a:t>MODELACIÓN Y SIMULACIÓN DEL SISTEMA DE MICROONDA</a:t>
            </a:r>
          </a:p>
        </p:txBody>
      </p:sp>
      <p:sp>
        <p:nvSpPr>
          <p:cNvPr id="3" name="2 Marcador de texto"/>
          <p:cNvSpPr>
            <a:spLocks noGrp="1"/>
          </p:cNvSpPr>
          <p:nvPr>
            <p:ph type="body" sz="half" idx="2"/>
          </p:nvPr>
        </p:nvSpPr>
        <p:spPr>
          <a:xfrm>
            <a:off x="35496" y="2276872"/>
            <a:ext cx="1763687" cy="4176464"/>
          </a:xfrm>
        </p:spPr>
        <p:txBody>
          <a:bodyPr>
            <a:noAutofit/>
          </a:bodyPr>
          <a:lstStyle/>
          <a:p>
            <a:pPr algn="ctr"/>
            <a:endParaRPr lang="es-US" sz="1200" dirty="0" smtClean="0">
              <a:latin typeface="Times New Roman" panose="02020603050405020304" pitchFamily="18" charset="0"/>
              <a:ea typeface="Calibri" panose="020F0502020204030204" pitchFamily="34" charset="0"/>
            </a:endParaRPr>
          </a:p>
          <a:p>
            <a:pPr algn="ctr"/>
            <a:r>
              <a:rPr lang="es-US" sz="1200" dirty="0" smtClean="0">
                <a:latin typeface="Times New Roman" panose="02020603050405020304" pitchFamily="18" charset="0"/>
                <a:ea typeface="Calibri" panose="020F0502020204030204" pitchFamily="34" charset="0"/>
              </a:rPr>
              <a:t>(</a:t>
            </a:r>
            <a:r>
              <a:rPr lang="es-US" sz="1200" dirty="0">
                <a:latin typeface="Times New Roman" panose="02020603050405020304" pitchFamily="18" charset="0"/>
                <a:ea typeface="Calibri" panose="020F0502020204030204" pitchFamily="34" charset="0"/>
              </a:rPr>
              <a:t>a)modelada en CST y (b) proporcionada en el sistema MAT20</a:t>
            </a:r>
            <a:r>
              <a:rPr lang="es-US" sz="1200" dirty="0" smtClean="0">
                <a:latin typeface="Times New Roman" panose="02020603050405020304" pitchFamily="18" charset="0"/>
                <a:ea typeface="Calibri" panose="020F0502020204030204" pitchFamily="34" charset="0"/>
              </a:rPr>
              <a:t>.</a:t>
            </a:r>
          </a:p>
          <a:p>
            <a:pPr algn="ctr"/>
            <a:endParaRPr lang="es-US" sz="1200" dirty="0">
              <a:latin typeface="Times New Roman" panose="02020603050405020304" pitchFamily="18" charset="0"/>
              <a:ea typeface="Calibri" panose="020F0502020204030204" pitchFamily="34" charset="0"/>
            </a:endParaRPr>
          </a:p>
          <a:p>
            <a:pPr algn="ctr"/>
            <a:endParaRPr lang="es-US" sz="1200" dirty="0" smtClean="0">
              <a:latin typeface="Times New Roman" panose="02020603050405020304" pitchFamily="18" charset="0"/>
              <a:ea typeface="Calibri" panose="020F0502020204030204" pitchFamily="34" charset="0"/>
            </a:endParaRPr>
          </a:p>
          <a:p>
            <a:pPr algn="ctr"/>
            <a:endParaRPr lang="es-US" sz="1200" dirty="0" smtClean="0"/>
          </a:p>
          <a:p>
            <a:pPr algn="ctr"/>
            <a:r>
              <a:rPr lang="es-US" sz="1200" dirty="0" smtClean="0"/>
              <a:t>Geometría </a:t>
            </a:r>
            <a:r>
              <a:rPr lang="es-US" sz="1200" dirty="0"/>
              <a:t>de la bocina</a:t>
            </a:r>
            <a:endParaRPr lang="es-US" sz="1200" dirty="0">
              <a:latin typeface="Times New Roman" panose="02020603050405020304" pitchFamily="18" charset="0"/>
              <a:ea typeface="Calibri" panose="020F0502020204030204" pitchFamily="34" charset="0"/>
            </a:endParaRPr>
          </a:p>
        </p:txBody>
      </p:sp>
      <p:sp>
        <p:nvSpPr>
          <p:cNvPr id="13" name="Rectangle 1"/>
          <p:cNvSpPr>
            <a:spLocks noChangeArrowheads="1"/>
          </p:cNvSpPr>
          <p:nvPr/>
        </p:nvSpPr>
        <p:spPr bwMode="auto">
          <a:xfrm>
            <a:off x="1906687" y="1412776"/>
            <a:ext cx="7237313"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nSpc>
                <a:spcPct val="300000"/>
              </a:lnSpc>
              <a:spcBef>
                <a:spcPts val="200"/>
              </a:spcBef>
              <a:spcAft>
                <a:spcPts val="0"/>
              </a:spcAft>
              <a:buSzPts val="1200"/>
            </a:pPr>
            <a:r>
              <a:rPr lang="es-US" b="1" dirty="0">
                <a:latin typeface="Times New Roman" panose="02020603050405020304" pitchFamily="18" charset="0"/>
                <a:ea typeface="Times New Roman" panose="02020603050405020304" pitchFamily="18" charset="0"/>
                <a:cs typeface="Times New Roman" panose="02020603050405020304" pitchFamily="18" charset="0"/>
              </a:rPr>
              <a:t>Bocina </a:t>
            </a:r>
            <a:r>
              <a:rPr lang="es-US" b="1" dirty="0" smtClean="0">
                <a:latin typeface="Times New Roman" panose="02020603050405020304" pitchFamily="18" charset="0"/>
                <a:ea typeface="Times New Roman" panose="02020603050405020304" pitchFamily="18" charset="0"/>
                <a:cs typeface="Times New Roman" panose="02020603050405020304" pitchFamily="18" charset="0"/>
              </a:rPr>
              <a:t>Piramidal</a:t>
            </a:r>
            <a:endParaRPr lang="es-US" b="1" dirty="0">
              <a:latin typeface="Times New Roman" panose="02020603050405020304" pitchFamily="18" charset="0"/>
              <a:ea typeface="Times New Roman" panose="02020603050405020304" pitchFamily="18" charset="0"/>
              <a:cs typeface="Times New Roman" panose="02020603050405020304" pitchFamily="18" charset="0"/>
            </a:endParaRPr>
          </a:p>
          <a:p>
            <a:pPr lvl="1" algn="just"/>
            <a:endParaRPr lang="es-US" dirty="0"/>
          </a:p>
        </p:txBody>
      </p:sp>
      <p:pic>
        <p:nvPicPr>
          <p:cNvPr id="5" name="Imagen 4"/>
          <p:cNvPicPr>
            <a:picLocks noChangeAspect="1"/>
          </p:cNvPicPr>
          <p:nvPr/>
        </p:nvPicPr>
        <p:blipFill>
          <a:blip r:embed="rId3"/>
          <a:stretch>
            <a:fillRect/>
          </a:stretch>
        </p:blipFill>
        <p:spPr>
          <a:xfrm>
            <a:off x="3347864" y="2422773"/>
            <a:ext cx="3419475" cy="1438275"/>
          </a:xfrm>
          <a:prstGeom prst="rect">
            <a:avLst/>
          </a:prstGeom>
        </p:spPr>
      </p:pic>
      <p:pic>
        <p:nvPicPr>
          <p:cNvPr id="8" name="Imagen 7"/>
          <p:cNvPicPr/>
          <p:nvPr/>
        </p:nvPicPr>
        <p:blipFill>
          <a:blip r:embed="rId4"/>
          <a:stretch>
            <a:fillRect/>
          </a:stretch>
        </p:blipFill>
        <p:spPr>
          <a:xfrm>
            <a:off x="2445694" y="4581128"/>
            <a:ext cx="2126306" cy="1682063"/>
          </a:xfrm>
          <a:prstGeom prst="rect">
            <a:avLst/>
          </a:prstGeom>
          <a:ln w="12700">
            <a:solidFill>
              <a:schemeClr val="tx1"/>
            </a:solidFill>
          </a:ln>
        </p:spPr>
      </p:pic>
      <p:pic>
        <p:nvPicPr>
          <p:cNvPr id="10" name="Imagen 9"/>
          <p:cNvPicPr/>
          <p:nvPr/>
        </p:nvPicPr>
        <p:blipFill>
          <a:blip r:embed="rId5"/>
          <a:stretch>
            <a:fillRect/>
          </a:stretch>
        </p:blipFill>
        <p:spPr>
          <a:xfrm>
            <a:off x="5146503" y="4581128"/>
            <a:ext cx="3384376" cy="1682063"/>
          </a:xfrm>
          <a:prstGeom prst="rect">
            <a:avLst/>
          </a:prstGeom>
          <a:ln w="12700">
            <a:solidFill>
              <a:schemeClr val="tx1"/>
            </a:solidFill>
          </a:ln>
        </p:spPr>
      </p:pic>
      <p:pic>
        <p:nvPicPr>
          <p:cNvPr id="11" name="Imagen 10"/>
          <p:cNvPicPr>
            <a:picLocks noChangeAspect="1"/>
          </p:cNvPicPr>
          <p:nvPr/>
        </p:nvPicPr>
        <p:blipFill>
          <a:blip r:embed="rId6"/>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18220071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483768" y="404664"/>
            <a:ext cx="6245352" cy="1143000"/>
          </a:xfrm>
        </p:spPr>
        <p:txBody>
          <a:bodyPr>
            <a:normAutofit/>
          </a:bodyPr>
          <a:lstStyle/>
          <a:p>
            <a:pPr algn="ctr"/>
            <a:r>
              <a:rPr lang="es-US" sz="2800" b="1" dirty="0"/>
              <a:t>MODELACIÓN Y SIMULACIÓN DEL SISTEMA DE MICROONDA</a:t>
            </a:r>
          </a:p>
        </p:txBody>
      </p:sp>
      <p:sp>
        <p:nvSpPr>
          <p:cNvPr id="3" name="2 Marcador de texto"/>
          <p:cNvSpPr>
            <a:spLocks noGrp="1"/>
          </p:cNvSpPr>
          <p:nvPr>
            <p:ph type="body" sz="half" idx="2"/>
          </p:nvPr>
        </p:nvSpPr>
        <p:spPr>
          <a:xfrm>
            <a:off x="35496" y="2276872"/>
            <a:ext cx="1763687" cy="4176464"/>
          </a:xfrm>
        </p:spPr>
        <p:txBody>
          <a:bodyPr>
            <a:noAutofit/>
          </a:bodyPr>
          <a:lstStyle/>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r>
              <a:rPr lang="es-US" sz="1200" b="0" dirty="0"/>
              <a:t>Patrón de radiación tridimensional</a:t>
            </a:r>
            <a:r>
              <a:rPr lang="es-US" sz="1200" dirty="0" smtClean="0">
                <a:latin typeface="Times New Roman" panose="02020603050405020304" pitchFamily="18" charset="0"/>
                <a:ea typeface="Calibri" panose="020F0502020204030204" pitchFamily="34" charset="0"/>
              </a:rPr>
              <a:t>.</a:t>
            </a:r>
          </a:p>
          <a:p>
            <a:pPr algn="ctr"/>
            <a:endParaRPr lang="es-US" sz="1200" dirty="0">
              <a:latin typeface="Times New Roman" panose="02020603050405020304" pitchFamily="18" charset="0"/>
              <a:ea typeface="Calibri" panose="020F0502020204030204" pitchFamily="34" charset="0"/>
            </a:endParaRPr>
          </a:p>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endParaRPr lang="es-US" sz="1200" b="0" dirty="0" smtClean="0"/>
          </a:p>
          <a:p>
            <a:pPr algn="ctr">
              <a:lnSpc>
                <a:spcPct val="100000"/>
              </a:lnSpc>
            </a:pPr>
            <a:endParaRPr lang="es-US" sz="1200" b="0" dirty="0"/>
          </a:p>
          <a:p>
            <a:pPr algn="ctr">
              <a:lnSpc>
                <a:spcPct val="100000"/>
              </a:lnSpc>
            </a:pPr>
            <a:r>
              <a:rPr lang="es-US" sz="1200" b="0" dirty="0" smtClean="0"/>
              <a:t>Gráfica </a:t>
            </a:r>
            <a:r>
              <a:rPr lang="es-US" sz="1200" b="0" dirty="0"/>
              <a:t>polar de patrón de radiación en plano </a:t>
            </a:r>
            <a:r>
              <a:rPr lang="es-US" sz="1200" b="0" dirty="0" smtClean="0"/>
              <a:t>E/ plano H</a:t>
            </a:r>
            <a:endParaRPr lang="es-US" sz="1200" b="0" dirty="0"/>
          </a:p>
        </p:txBody>
      </p:sp>
      <p:sp>
        <p:nvSpPr>
          <p:cNvPr id="13" name="Rectangle 1"/>
          <p:cNvSpPr>
            <a:spLocks noChangeArrowheads="1"/>
          </p:cNvSpPr>
          <p:nvPr/>
        </p:nvSpPr>
        <p:spPr bwMode="auto">
          <a:xfrm>
            <a:off x="1906687" y="1412776"/>
            <a:ext cx="7237313"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nSpc>
                <a:spcPct val="300000"/>
              </a:lnSpc>
              <a:spcBef>
                <a:spcPts val="200"/>
              </a:spcBef>
              <a:spcAft>
                <a:spcPts val="0"/>
              </a:spcAft>
              <a:buSzPts val="1200"/>
            </a:pPr>
            <a:r>
              <a:rPr lang="es-US" b="1" dirty="0">
                <a:latin typeface="Times New Roman" panose="02020603050405020304" pitchFamily="18" charset="0"/>
                <a:ea typeface="Times New Roman" panose="02020603050405020304" pitchFamily="18" charset="0"/>
                <a:cs typeface="Times New Roman" panose="02020603050405020304" pitchFamily="18" charset="0"/>
              </a:rPr>
              <a:t>Bocina Piramidal</a:t>
            </a:r>
          </a:p>
          <a:p>
            <a:pPr lvl="1" algn="just"/>
            <a:endParaRPr lang="es-US" dirty="0"/>
          </a:p>
        </p:txBody>
      </p:sp>
      <p:pic>
        <p:nvPicPr>
          <p:cNvPr id="9" name="Imagen 8"/>
          <p:cNvPicPr/>
          <p:nvPr/>
        </p:nvPicPr>
        <p:blipFill>
          <a:blip r:embed="rId3"/>
          <a:stretch>
            <a:fillRect/>
          </a:stretch>
        </p:blipFill>
        <p:spPr>
          <a:xfrm>
            <a:off x="4100669" y="2312331"/>
            <a:ext cx="2238806" cy="1742122"/>
          </a:xfrm>
          <a:prstGeom prst="rect">
            <a:avLst/>
          </a:prstGeom>
          <a:ln w="12700">
            <a:solidFill>
              <a:schemeClr val="tx1"/>
            </a:solidFill>
          </a:ln>
        </p:spPr>
      </p:pic>
      <p:pic>
        <p:nvPicPr>
          <p:cNvPr id="10" name="Imagen 9"/>
          <p:cNvPicPr/>
          <p:nvPr/>
        </p:nvPicPr>
        <p:blipFill>
          <a:blip r:embed="rId4"/>
          <a:stretch>
            <a:fillRect/>
          </a:stretch>
        </p:blipFill>
        <p:spPr>
          <a:xfrm>
            <a:off x="2051720" y="4567971"/>
            <a:ext cx="3148970" cy="1885365"/>
          </a:xfrm>
          <a:prstGeom prst="rect">
            <a:avLst/>
          </a:prstGeom>
          <a:ln w="12700">
            <a:solidFill>
              <a:schemeClr val="tx1"/>
            </a:solidFill>
          </a:ln>
        </p:spPr>
      </p:pic>
      <p:pic>
        <p:nvPicPr>
          <p:cNvPr id="11" name="Imagen 10"/>
          <p:cNvPicPr/>
          <p:nvPr/>
        </p:nvPicPr>
        <p:blipFill>
          <a:blip r:embed="rId5">
            <a:extLst>
              <a:ext uri="{28A0092B-C50C-407E-A947-70E740481C1C}">
                <a14:useLocalDpi xmlns:a14="http://schemas.microsoft.com/office/drawing/2010/main" val="0"/>
              </a:ext>
            </a:extLst>
          </a:blip>
          <a:stretch>
            <a:fillRect/>
          </a:stretch>
        </p:blipFill>
        <p:spPr>
          <a:xfrm>
            <a:off x="5671502" y="4567971"/>
            <a:ext cx="3148970" cy="1885365"/>
          </a:xfrm>
          <a:prstGeom prst="rect">
            <a:avLst/>
          </a:prstGeom>
          <a:ln w="12700">
            <a:solidFill>
              <a:schemeClr val="tx1"/>
            </a:solidFill>
          </a:ln>
        </p:spPr>
      </p:pic>
      <p:pic>
        <p:nvPicPr>
          <p:cNvPr id="15" name="Imagen 14"/>
          <p:cNvPicPr>
            <a:picLocks noChangeAspect="1"/>
          </p:cNvPicPr>
          <p:nvPr/>
        </p:nvPicPr>
        <p:blipFill>
          <a:blip r:embed="rId6"/>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32315083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483768" y="404664"/>
            <a:ext cx="6245352" cy="1143000"/>
          </a:xfrm>
        </p:spPr>
        <p:txBody>
          <a:bodyPr>
            <a:normAutofit/>
          </a:bodyPr>
          <a:lstStyle/>
          <a:p>
            <a:pPr algn="ctr"/>
            <a:r>
              <a:rPr lang="es-US" sz="2800" b="1" dirty="0"/>
              <a:t>MODELACIÓN Y SIMULACIÓN DEL SISTEMA DE MICROONDA</a:t>
            </a:r>
          </a:p>
        </p:txBody>
      </p:sp>
      <p:sp>
        <p:nvSpPr>
          <p:cNvPr id="3" name="2 Marcador de texto"/>
          <p:cNvSpPr>
            <a:spLocks noGrp="1"/>
          </p:cNvSpPr>
          <p:nvPr>
            <p:ph type="body" sz="half" idx="2"/>
          </p:nvPr>
        </p:nvSpPr>
        <p:spPr>
          <a:xfrm>
            <a:off x="35496" y="2276872"/>
            <a:ext cx="1763687" cy="4176464"/>
          </a:xfrm>
        </p:spPr>
        <p:txBody>
          <a:bodyPr>
            <a:noAutofit/>
          </a:bodyPr>
          <a:lstStyle/>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r>
              <a:rPr lang="es-US" sz="1200" b="0" dirty="0"/>
              <a:t>Gráfica de VSWR</a:t>
            </a:r>
          </a:p>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endParaRPr lang="es-US" sz="1200" b="0" dirty="0" smtClean="0"/>
          </a:p>
          <a:p>
            <a:pPr algn="ctr">
              <a:lnSpc>
                <a:spcPct val="100000"/>
              </a:lnSpc>
            </a:pPr>
            <a:endParaRPr lang="es-US" sz="1200" b="0" dirty="0"/>
          </a:p>
          <a:p>
            <a:pPr algn="ctr">
              <a:lnSpc>
                <a:spcPct val="100000"/>
              </a:lnSpc>
            </a:pPr>
            <a:endParaRPr lang="es-US" sz="1200" b="0" dirty="0" smtClean="0"/>
          </a:p>
          <a:p>
            <a:pPr algn="ctr">
              <a:lnSpc>
                <a:spcPct val="100000"/>
              </a:lnSpc>
            </a:pPr>
            <a:r>
              <a:rPr lang="es-US" sz="1200" b="0" dirty="0" smtClean="0"/>
              <a:t>Directividad</a:t>
            </a:r>
            <a:endParaRPr lang="es-US" sz="1200" b="0" dirty="0"/>
          </a:p>
        </p:txBody>
      </p:sp>
      <p:sp>
        <p:nvSpPr>
          <p:cNvPr id="13" name="Rectangle 1"/>
          <p:cNvSpPr>
            <a:spLocks noChangeArrowheads="1"/>
          </p:cNvSpPr>
          <p:nvPr/>
        </p:nvSpPr>
        <p:spPr bwMode="auto">
          <a:xfrm>
            <a:off x="1906687" y="1412776"/>
            <a:ext cx="7237313"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nSpc>
                <a:spcPct val="300000"/>
              </a:lnSpc>
              <a:spcBef>
                <a:spcPts val="200"/>
              </a:spcBef>
              <a:spcAft>
                <a:spcPts val="0"/>
              </a:spcAft>
              <a:buSzPts val="1200"/>
            </a:pPr>
            <a:r>
              <a:rPr lang="es-US" b="1" dirty="0">
                <a:latin typeface="Times New Roman" panose="02020603050405020304" pitchFamily="18" charset="0"/>
                <a:ea typeface="Times New Roman" panose="02020603050405020304" pitchFamily="18" charset="0"/>
                <a:cs typeface="Times New Roman" panose="02020603050405020304" pitchFamily="18" charset="0"/>
              </a:rPr>
              <a:t>Bocina Piramidal</a:t>
            </a:r>
          </a:p>
          <a:p>
            <a:pPr lvl="1" algn="just"/>
            <a:endParaRPr lang="es-US" dirty="0"/>
          </a:p>
        </p:txBody>
      </p:sp>
      <mc:AlternateContent xmlns:mc="http://schemas.openxmlformats.org/markup-compatibility/2006">
        <mc:Choice xmlns:a14="http://schemas.microsoft.com/office/drawing/2010/main" Requires="a14">
          <p:sp>
            <p:nvSpPr>
              <p:cNvPr id="2" name="Rectángulo 1"/>
              <p:cNvSpPr/>
              <p:nvPr/>
            </p:nvSpPr>
            <p:spPr>
              <a:xfrm>
                <a:off x="2771800" y="4166471"/>
                <a:ext cx="4572000" cy="3109697"/>
              </a:xfrm>
              <a:prstGeom prst="rect">
                <a:avLst/>
              </a:prstGeom>
            </p:spPr>
            <p:txBody>
              <a:bodyPr>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s-US" sz="1400" i="1" smtClean="0">
                          <a:latin typeface="Cambria Math" panose="02040503050406030204" pitchFamily="18" charset="0"/>
                          <a:ea typeface="Times New Roman" panose="02020603050405020304" pitchFamily="18" charset="0"/>
                          <a:cs typeface="Times New Roman" panose="02020603050405020304" pitchFamily="18" charset="0"/>
                        </a:rPr>
                        <m:t>𝜆</m:t>
                      </m:r>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US" sz="1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𝑐</m:t>
                          </m:r>
                        </m:num>
                        <m:den>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𝑓</m:t>
                          </m:r>
                        </m:den>
                      </m:f>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US" sz="1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400" i="1">
                              <a:effectLst/>
                              <a:latin typeface="Cambria Math" panose="02040503050406030204" pitchFamily="18" charset="0"/>
                              <a:ea typeface="Calibri" panose="020F0502020204030204" pitchFamily="34" charset="0"/>
                              <a:cs typeface="Times New Roman" panose="02020603050405020304" pitchFamily="18" charset="0"/>
                            </a:rPr>
                            <m:t>3</m:t>
                          </m:r>
                          <m:r>
                            <a:rPr lang="en-US" sz="1400" i="1">
                              <a:effectLst/>
                              <a:latin typeface="Cambria Math" panose="02040503050406030204" pitchFamily="18" charset="0"/>
                              <a:ea typeface="Calibri" panose="020F0502020204030204" pitchFamily="34" charset="0"/>
                              <a:cs typeface="Times New Roman" panose="02020603050405020304" pitchFamily="18" charset="0"/>
                            </a:rPr>
                            <m:t>𝐸</m:t>
                          </m:r>
                          <m:r>
                            <a:rPr lang="en-US" sz="1400" i="1">
                              <a:effectLst/>
                              <a:latin typeface="Cambria Math" panose="02040503050406030204" pitchFamily="18" charset="0"/>
                              <a:ea typeface="Calibri" panose="020F0502020204030204" pitchFamily="34" charset="0"/>
                              <a:cs typeface="Times New Roman" panose="02020603050405020304" pitchFamily="18" charset="0"/>
                            </a:rPr>
                            <m:t>8 [</m:t>
                          </m:r>
                          <m:r>
                            <a:rPr lang="en-US" sz="1400" i="1">
                              <a:effectLst/>
                              <a:latin typeface="Cambria Math" panose="02040503050406030204" pitchFamily="18" charset="0"/>
                              <a:ea typeface="Calibri" panose="020F0502020204030204" pitchFamily="34" charset="0"/>
                              <a:cs typeface="Times New Roman" panose="02020603050405020304" pitchFamily="18" charset="0"/>
                            </a:rPr>
                            <m:t>𝑚</m:t>
                          </m:r>
                          <m:r>
                            <a:rPr lang="es-EC" sz="1400" i="1">
                              <a:effectLst/>
                              <a:latin typeface="Cambria Math" panose="02040503050406030204" pitchFamily="18" charset="0"/>
                              <a:ea typeface="Calibri" panose="020F0502020204030204" pitchFamily="34" charset="0"/>
                              <a:cs typeface="Times New Roman" panose="02020603050405020304" pitchFamily="18" charset="0"/>
                            </a:rPr>
                            <m:t>/</m:t>
                          </m:r>
                          <m:r>
                            <a:rPr lang="es-EC" sz="1400" i="1">
                              <a:effectLst/>
                              <a:latin typeface="Cambria Math" panose="02040503050406030204" pitchFamily="18" charset="0"/>
                              <a:ea typeface="Calibri" panose="020F0502020204030204" pitchFamily="34" charset="0"/>
                              <a:cs typeface="Times New Roman" panose="02020603050405020304" pitchFamily="18" charset="0"/>
                            </a:rPr>
                            <m:t>𝑠</m:t>
                          </m:r>
                          <m:r>
                            <a:rPr lang="en-US" sz="1400" i="1">
                              <a:effectLst/>
                              <a:latin typeface="Cambria Math" panose="02040503050406030204" pitchFamily="18" charset="0"/>
                              <a:ea typeface="Calibri" panose="020F0502020204030204" pitchFamily="34" charset="0"/>
                              <a:cs typeface="Times New Roman" panose="02020603050405020304" pitchFamily="18" charset="0"/>
                            </a:rPr>
                            <m:t>]</m:t>
                          </m:r>
                        </m:num>
                        <m:den>
                          <m:r>
                            <a:rPr lang="en-US" sz="1400" i="1">
                              <a:effectLst/>
                              <a:latin typeface="Cambria Math" panose="02040503050406030204" pitchFamily="18" charset="0"/>
                              <a:ea typeface="Calibri" panose="020F0502020204030204" pitchFamily="34" charset="0"/>
                              <a:cs typeface="Times New Roman" panose="02020603050405020304" pitchFamily="18" charset="0"/>
                            </a:rPr>
                            <m:t>10.5</m:t>
                          </m:r>
                          <m:r>
                            <a:rPr lang="en-US" sz="1400" i="1">
                              <a:effectLst/>
                              <a:latin typeface="Cambria Math" panose="02040503050406030204" pitchFamily="18" charset="0"/>
                              <a:ea typeface="Calibri" panose="020F0502020204030204" pitchFamily="34" charset="0"/>
                              <a:cs typeface="Times New Roman" panose="02020603050405020304" pitchFamily="18" charset="0"/>
                            </a:rPr>
                            <m:t>𝐸</m:t>
                          </m:r>
                          <m:r>
                            <a:rPr lang="en-US" sz="1400" i="1">
                              <a:effectLst/>
                              <a:latin typeface="Cambria Math" panose="02040503050406030204" pitchFamily="18" charset="0"/>
                              <a:ea typeface="Calibri" panose="020F0502020204030204" pitchFamily="34" charset="0"/>
                              <a:cs typeface="Times New Roman" panose="02020603050405020304" pitchFamily="18" charset="0"/>
                            </a:rPr>
                            <m:t>9[1/</m:t>
                          </m:r>
                          <m:r>
                            <a:rPr lang="es-EC" sz="1400" i="1">
                              <a:effectLst/>
                              <a:latin typeface="Cambria Math" panose="02040503050406030204" pitchFamily="18" charset="0"/>
                              <a:ea typeface="Calibri" panose="020F0502020204030204" pitchFamily="34" charset="0"/>
                              <a:cs typeface="Times New Roman" panose="02020603050405020304" pitchFamily="18" charset="0"/>
                            </a:rPr>
                            <m:t>𝑠</m:t>
                          </m:r>
                          <m:r>
                            <a:rPr lang="en-US" sz="1400" i="1">
                              <a:effectLst/>
                              <a:latin typeface="Cambria Math" panose="02040503050406030204" pitchFamily="18" charset="0"/>
                              <a:ea typeface="Calibri" panose="020F0502020204030204" pitchFamily="34" charset="0"/>
                              <a:cs typeface="Times New Roman" panose="02020603050405020304" pitchFamily="18" charset="0"/>
                            </a:rPr>
                            <m:t>]</m:t>
                          </m:r>
                        </m:den>
                      </m:f>
                      <m:r>
                        <a:rPr lang="en-US" sz="1400" i="1">
                          <a:effectLst/>
                          <a:latin typeface="Cambria Math" panose="02040503050406030204" pitchFamily="18" charset="0"/>
                          <a:ea typeface="Calibri" panose="020F0502020204030204" pitchFamily="34" charset="0"/>
                          <a:cs typeface="Times New Roman" panose="02020603050405020304" pitchFamily="18" charset="0"/>
                        </a:rPr>
                        <m:t>=0.02857 [</m:t>
                      </m:r>
                      <m:r>
                        <a:rPr lang="en-US" sz="1400" i="1">
                          <a:effectLst/>
                          <a:latin typeface="Cambria Math" panose="02040503050406030204" pitchFamily="18" charset="0"/>
                          <a:ea typeface="Calibri" panose="020F0502020204030204" pitchFamily="34" charset="0"/>
                          <a:cs typeface="Times New Roman" panose="02020603050405020304" pitchFamily="18" charset="0"/>
                        </a:rPr>
                        <m:t>𝑚</m:t>
                      </m:r>
                      <m:r>
                        <a:rPr lang="en-US" sz="14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s-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s-US" sz="1400" i="1"/>
                        <m:t>𝐴</m:t>
                      </m:r>
                      <m:r>
                        <a:rPr lang="es-US" sz="1400" i="1"/>
                        <m:t>=</m:t>
                      </m:r>
                      <m:f>
                        <m:fPr>
                          <m:ctrlPr>
                            <a:rPr lang="es-US" sz="1400" i="1"/>
                          </m:ctrlPr>
                        </m:fPr>
                        <m:num>
                          <m:sSub>
                            <m:sSubPr>
                              <m:ctrlPr>
                                <a:rPr lang="es-US" sz="1400" i="1"/>
                              </m:ctrlPr>
                            </m:sSubPr>
                            <m:e>
                              <m:r>
                                <a:rPr lang="en-US" sz="1400" i="1"/>
                                <m:t>𝑎</m:t>
                              </m:r>
                            </m:e>
                            <m:sub>
                              <m:r>
                                <a:rPr lang="es-US" sz="1400" i="1"/>
                                <m:t>1</m:t>
                              </m:r>
                            </m:sub>
                          </m:sSub>
                        </m:num>
                        <m:den>
                          <m:r>
                            <a:rPr lang="en-US" sz="1400" i="1"/>
                            <m:t>𝜆</m:t>
                          </m:r>
                        </m:den>
                      </m:f>
                      <m:rad>
                        <m:radPr>
                          <m:degHide m:val="on"/>
                          <m:ctrlPr>
                            <a:rPr lang="es-US" sz="1400" i="1"/>
                          </m:ctrlPr>
                        </m:radPr>
                        <m:deg/>
                        <m:e>
                          <m:f>
                            <m:fPr>
                              <m:ctrlPr>
                                <a:rPr lang="es-US" sz="1400" i="1"/>
                              </m:ctrlPr>
                            </m:fPr>
                            <m:num>
                              <m:r>
                                <a:rPr lang="es-US" sz="1400" i="1"/>
                                <m:t>50</m:t>
                              </m:r>
                            </m:num>
                            <m:den>
                              <m:f>
                                <m:fPr>
                                  <m:ctrlPr>
                                    <a:rPr lang="es-US" sz="1400" i="1"/>
                                  </m:ctrlPr>
                                </m:fPr>
                                <m:num>
                                  <m:sSub>
                                    <m:sSubPr>
                                      <m:ctrlPr>
                                        <a:rPr lang="es-US" sz="1400" i="1"/>
                                      </m:ctrlPr>
                                    </m:sSubPr>
                                    <m:e>
                                      <m:r>
                                        <a:rPr lang="en-US" sz="1400" i="1"/>
                                        <m:t>𝜌</m:t>
                                      </m:r>
                                    </m:e>
                                    <m:sub>
                                      <m:r>
                                        <a:rPr lang="es-US" sz="1400" i="1"/>
                                        <m:t>h</m:t>
                                      </m:r>
                                    </m:sub>
                                  </m:sSub>
                                </m:num>
                                <m:den>
                                  <m:r>
                                    <a:rPr lang="en-US" sz="1400" i="1"/>
                                    <m:t>𝜆</m:t>
                                  </m:r>
                                </m:den>
                              </m:f>
                            </m:den>
                          </m:f>
                        </m:e>
                      </m:rad>
                      <m:r>
                        <a:rPr lang="es-US" sz="1400" i="1"/>
                        <m:t>=</m:t>
                      </m:r>
                      <m:f>
                        <m:fPr>
                          <m:ctrlPr>
                            <a:rPr lang="es-US" sz="1400" i="1"/>
                          </m:ctrlPr>
                        </m:fPr>
                        <m:num>
                          <m:r>
                            <a:rPr lang="es-US" sz="1400" i="1"/>
                            <m:t>0.1 [</m:t>
                          </m:r>
                          <m:r>
                            <a:rPr lang="en-US" sz="1400" i="1"/>
                            <m:t>𝑚</m:t>
                          </m:r>
                          <m:r>
                            <a:rPr lang="en-US" sz="1400" i="1"/>
                            <m:t>]</m:t>
                          </m:r>
                        </m:num>
                        <m:den>
                          <m:r>
                            <a:rPr lang="en-US" sz="1400" i="1"/>
                            <m:t>0.02857 [</m:t>
                          </m:r>
                          <m:r>
                            <a:rPr lang="en-US" sz="1400" i="1"/>
                            <m:t>𝑚</m:t>
                          </m:r>
                          <m:r>
                            <a:rPr lang="en-US" sz="1400" i="1"/>
                            <m:t>]</m:t>
                          </m:r>
                        </m:den>
                      </m:f>
                      <m:rad>
                        <m:radPr>
                          <m:degHide m:val="on"/>
                          <m:ctrlPr>
                            <a:rPr lang="es-US" sz="1400" i="1"/>
                          </m:ctrlPr>
                        </m:radPr>
                        <m:deg/>
                        <m:e>
                          <m:f>
                            <m:fPr>
                              <m:ctrlPr>
                                <a:rPr lang="es-US" sz="1400" i="1"/>
                              </m:ctrlPr>
                            </m:fPr>
                            <m:num>
                              <m:r>
                                <a:rPr lang="en-US" sz="1400" i="1"/>
                                <m:t>50</m:t>
                              </m:r>
                            </m:num>
                            <m:den>
                              <m:f>
                                <m:fPr>
                                  <m:ctrlPr>
                                    <a:rPr lang="es-US" sz="1400" i="1"/>
                                  </m:ctrlPr>
                                </m:fPr>
                                <m:num>
                                  <m:r>
                                    <a:rPr lang="en-US" sz="1400" i="1"/>
                                    <m:t>0.164[</m:t>
                                  </m:r>
                                  <m:r>
                                    <a:rPr lang="en-US" sz="1400" i="1"/>
                                    <m:t>𝑚</m:t>
                                  </m:r>
                                  <m:r>
                                    <a:rPr lang="en-US" sz="1400" i="1"/>
                                    <m:t>]</m:t>
                                  </m:r>
                                </m:num>
                                <m:den>
                                  <m:r>
                                    <a:rPr lang="en-US" sz="1400" i="1"/>
                                    <m:t>0.02857 [</m:t>
                                  </m:r>
                                  <m:r>
                                    <a:rPr lang="en-US" sz="1400" i="1"/>
                                    <m:t>𝑚</m:t>
                                  </m:r>
                                  <m:r>
                                    <a:rPr lang="en-US" sz="1400" i="1"/>
                                    <m:t>]</m:t>
                                  </m:r>
                                </m:den>
                              </m:f>
                            </m:den>
                          </m:f>
                        </m:e>
                      </m:rad>
                      <m:r>
                        <a:rPr lang="en-US" sz="1400" b="0" i="0" smtClean="0">
                          <a:latin typeface="Cambria Math" panose="02040503050406030204" pitchFamily="18" charset="0"/>
                        </a:rPr>
                        <m:t>=10.329</m:t>
                      </m:r>
                    </m:oMath>
                  </m:oMathPara>
                </a14:m>
                <a:endParaRPr lang="es-US" sz="1400" dirty="0" smtClean="0"/>
              </a:p>
              <a:p>
                <a:pPr>
                  <a:lnSpc>
                    <a:spcPct val="107000"/>
                  </a:lnSpc>
                  <a:spcAft>
                    <a:spcPts val="800"/>
                  </a:spcAft>
                </a:pPr>
                <a14:m>
                  <m:oMathPara xmlns:m="http://schemas.openxmlformats.org/officeDocument/2006/math">
                    <m:oMathParaPr>
                      <m:jc m:val="centerGroup"/>
                    </m:oMathParaPr>
                    <m:oMath xmlns:m="http://schemas.openxmlformats.org/officeDocument/2006/math">
                      <m:r>
                        <a:rPr lang="es-US" sz="1400" i="1">
                          <a:latin typeface="Cambria Math" panose="02040503050406030204" pitchFamily="18" charset="0"/>
                        </a:rPr>
                        <m:t>𝐵</m:t>
                      </m:r>
                      <m:r>
                        <a:rPr lang="es-US" sz="1400">
                          <a:latin typeface="Cambria Math" panose="02040503050406030204" pitchFamily="18" charset="0"/>
                        </a:rPr>
                        <m:t>=</m:t>
                      </m:r>
                      <m:f>
                        <m:fPr>
                          <m:ctrlPr>
                            <a:rPr lang="es-US" sz="1400" i="1">
                              <a:latin typeface="Cambria Math" panose="02040503050406030204" pitchFamily="18" charset="0"/>
                            </a:rPr>
                          </m:ctrlPr>
                        </m:fPr>
                        <m:num>
                          <m:sSub>
                            <m:sSubPr>
                              <m:ctrlPr>
                                <a:rPr lang="es-US" sz="1400" i="1">
                                  <a:latin typeface="Cambria Math" panose="02040503050406030204" pitchFamily="18" charset="0"/>
                                </a:rPr>
                              </m:ctrlPr>
                            </m:sSubPr>
                            <m:e>
                              <m:r>
                                <a:rPr lang="es-US" sz="1400" i="1">
                                  <a:latin typeface="Cambria Math" panose="02040503050406030204" pitchFamily="18" charset="0"/>
                                </a:rPr>
                                <m:t>𝑏</m:t>
                              </m:r>
                            </m:e>
                            <m:sub>
                              <m:r>
                                <a:rPr lang="es-US" sz="1400">
                                  <a:latin typeface="Cambria Math" panose="02040503050406030204" pitchFamily="18" charset="0"/>
                                </a:rPr>
                                <m:t>1</m:t>
                              </m:r>
                            </m:sub>
                          </m:sSub>
                        </m:num>
                        <m:den>
                          <m:r>
                            <a:rPr lang="es-US" sz="1400" i="1">
                              <a:latin typeface="Cambria Math" panose="02040503050406030204" pitchFamily="18" charset="0"/>
                            </a:rPr>
                            <m:t>𝜆</m:t>
                          </m:r>
                        </m:den>
                      </m:f>
                      <m:rad>
                        <m:radPr>
                          <m:degHide m:val="on"/>
                          <m:ctrlPr>
                            <a:rPr lang="es-US" sz="1400" i="1">
                              <a:latin typeface="Cambria Math" panose="02040503050406030204" pitchFamily="18" charset="0"/>
                            </a:rPr>
                          </m:ctrlPr>
                        </m:radPr>
                        <m:deg/>
                        <m:e>
                          <m:f>
                            <m:fPr>
                              <m:ctrlPr>
                                <a:rPr lang="es-US" sz="1400" i="1">
                                  <a:latin typeface="Cambria Math" panose="02040503050406030204" pitchFamily="18" charset="0"/>
                                </a:rPr>
                              </m:ctrlPr>
                            </m:fPr>
                            <m:num>
                              <m:r>
                                <a:rPr lang="es-US" sz="1400">
                                  <a:latin typeface="Cambria Math" panose="02040503050406030204" pitchFamily="18" charset="0"/>
                                </a:rPr>
                                <m:t>50</m:t>
                              </m:r>
                            </m:num>
                            <m:den>
                              <m:f>
                                <m:fPr>
                                  <m:ctrlPr>
                                    <a:rPr lang="es-US" sz="1400" i="1">
                                      <a:latin typeface="Cambria Math" panose="02040503050406030204" pitchFamily="18" charset="0"/>
                                    </a:rPr>
                                  </m:ctrlPr>
                                </m:fPr>
                                <m:num>
                                  <m:sSub>
                                    <m:sSubPr>
                                      <m:ctrlPr>
                                        <a:rPr lang="es-US" sz="1400" i="1">
                                          <a:latin typeface="Cambria Math" panose="02040503050406030204" pitchFamily="18" charset="0"/>
                                        </a:rPr>
                                      </m:ctrlPr>
                                    </m:sSubPr>
                                    <m:e>
                                      <m:r>
                                        <a:rPr lang="es-US" sz="1400" i="1">
                                          <a:latin typeface="Cambria Math" panose="02040503050406030204" pitchFamily="18" charset="0"/>
                                        </a:rPr>
                                        <m:t>𝜌</m:t>
                                      </m:r>
                                    </m:e>
                                    <m:sub>
                                      <m:r>
                                        <a:rPr lang="es-US" sz="1400" i="1">
                                          <a:latin typeface="Cambria Math" panose="02040503050406030204" pitchFamily="18" charset="0"/>
                                        </a:rPr>
                                        <m:t>𝑒</m:t>
                                      </m:r>
                                    </m:sub>
                                  </m:sSub>
                                </m:num>
                                <m:den>
                                  <m:r>
                                    <a:rPr lang="es-US" sz="1400" i="1">
                                      <a:latin typeface="Cambria Math" panose="02040503050406030204" pitchFamily="18" charset="0"/>
                                    </a:rPr>
                                    <m:t>𝜆</m:t>
                                  </m:r>
                                </m:den>
                              </m:f>
                            </m:den>
                          </m:f>
                        </m:e>
                      </m:rad>
                      <m:r>
                        <a:rPr lang="es-US" sz="1400">
                          <a:latin typeface="Cambria Math" panose="02040503050406030204" pitchFamily="18" charset="0"/>
                        </a:rPr>
                        <m:t>=</m:t>
                      </m:r>
                      <m:f>
                        <m:fPr>
                          <m:ctrlPr>
                            <a:rPr lang="es-US" sz="1400" i="1">
                              <a:latin typeface="Cambria Math" panose="02040503050406030204" pitchFamily="18" charset="0"/>
                            </a:rPr>
                          </m:ctrlPr>
                        </m:fPr>
                        <m:num>
                          <m:d>
                            <m:dPr>
                              <m:begChr m:val=""/>
                              <m:endChr m:val="]"/>
                              <m:ctrlPr>
                                <a:rPr lang="es-US" sz="1400" i="1">
                                  <a:latin typeface="Cambria Math" panose="02040503050406030204" pitchFamily="18" charset="0"/>
                                </a:rPr>
                              </m:ctrlPr>
                            </m:dPr>
                            <m:e>
                              <m:r>
                                <a:rPr lang="es-US" sz="1400">
                                  <a:latin typeface="Cambria Math" panose="02040503050406030204" pitchFamily="18" charset="0"/>
                                </a:rPr>
                                <m:t>0.079 [</m:t>
                              </m:r>
                              <m:r>
                                <a:rPr lang="es-US" sz="1400" i="1">
                                  <a:latin typeface="Cambria Math" panose="02040503050406030204" pitchFamily="18" charset="0"/>
                                </a:rPr>
                                <m:t>𝑚</m:t>
                              </m:r>
                            </m:e>
                          </m:d>
                        </m:num>
                        <m:den>
                          <m:d>
                            <m:dPr>
                              <m:begChr m:val=""/>
                              <m:endChr m:val="]"/>
                              <m:ctrlPr>
                                <a:rPr lang="es-US" sz="1400" i="1">
                                  <a:latin typeface="Cambria Math" panose="02040503050406030204" pitchFamily="18" charset="0"/>
                                </a:rPr>
                              </m:ctrlPr>
                            </m:dPr>
                            <m:e>
                              <m:r>
                                <a:rPr lang="es-US" sz="1400">
                                  <a:latin typeface="Cambria Math" panose="02040503050406030204" pitchFamily="18" charset="0"/>
                                </a:rPr>
                                <m:t>0.02857 [</m:t>
                              </m:r>
                              <m:r>
                                <a:rPr lang="es-US" sz="1400" i="1">
                                  <a:latin typeface="Cambria Math" panose="02040503050406030204" pitchFamily="18" charset="0"/>
                                </a:rPr>
                                <m:t>𝑚</m:t>
                              </m:r>
                            </m:e>
                          </m:d>
                        </m:den>
                      </m:f>
                      <m:rad>
                        <m:radPr>
                          <m:degHide m:val="on"/>
                          <m:ctrlPr>
                            <a:rPr lang="es-US" sz="1400" i="1">
                              <a:latin typeface="Cambria Math" panose="02040503050406030204" pitchFamily="18" charset="0"/>
                            </a:rPr>
                          </m:ctrlPr>
                        </m:radPr>
                        <m:deg/>
                        <m:e>
                          <m:f>
                            <m:fPr>
                              <m:ctrlPr>
                                <a:rPr lang="es-US" sz="1400" i="1">
                                  <a:latin typeface="Cambria Math" panose="02040503050406030204" pitchFamily="18" charset="0"/>
                                </a:rPr>
                              </m:ctrlPr>
                            </m:fPr>
                            <m:num>
                              <m:r>
                                <a:rPr lang="es-US" sz="1400">
                                  <a:latin typeface="Cambria Math" panose="02040503050406030204" pitchFamily="18" charset="0"/>
                                </a:rPr>
                                <m:t>50</m:t>
                              </m:r>
                            </m:num>
                            <m:den>
                              <m:f>
                                <m:fPr>
                                  <m:ctrlPr>
                                    <a:rPr lang="es-US" sz="1400" i="1">
                                      <a:latin typeface="Cambria Math" panose="02040503050406030204" pitchFamily="18" charset="0"/>
                                    </a:rPr>
                                  </m:ctrlPr>
                                </m:fPr>
                                <m:num>
                                  <m:d>
                                    <m:dPr>
                                      <m:begChr m:val=""/>
                                      <m:endChr m:val="]"/>
                                      <m:ctrlPr>
                                        <a:rPr lang="es-US" sz="1400" i="1">
                                          <a:latin typeface="Cambria Math" panose="02040503050406030204" pitchFamily="18" charset="0"/>
                                        </a:rPr>
                                      </m:ctrlPr>
                                    </m:dPr>
                                    <m:e>
                                      <m:r>
                                        <a:rPr lang="es-US" sz="1400">
                                          <a:latin typeface="Cambria Math" panose="02040503050406030204" pitchFamily="18" charset="0"/>
                                        </a:rPr>
                                        <m:t>0.148[</m:t>
                                      </m:r>
                                      <m:r>
                                        <a:rPr lang="es-US" sz="1400" i="1">
                                          <a:latin typeface="Cambria Math" panose="02040503050406030204" pitchFamily="18" charset="0"/>
                                        </a:rPr>
                                        <m:t>𝑚</m:t>
                                      </m:r>
                                    </m:e>
                                  </m:d>
                                </m:num>
                                <m:den>
                                  <m:d>
                                    <m:dPr>
                                      <m:begChr m:val=""/>
                                      <m:endChr m:val="]"/>
                                      <m:ctrlPr>
                                        <a:rPr lang="es-US" sz="1400" i="1">
                                          <a:latin typeface="Cambria Math" panose="02040503050406030204" pitchFamily="18" charset="0"/>
                                        </a:rPr>
                                      </m:ctrlPr>
                                    </m:dPr>
                                    <m:e>
                                      <m:r>
                                        <a:rPr lang="es-US" sz="1400">
                                          <a:latin typeface="Cambria Math" panose="02040503050406030204" pitchFamily="18" charset="0"/>
                                        </a:rPr>
                                        <m:t>0.02857 [</m:t>
                                      </m:r>
                                      <m:r>
                                        <a:rPr lang="es-US" sz="1400" i="1">
                                          <a:latin typeface="Cambria Math" panose="02040503050406030204" pitchFamily="18" charset="0"/>
                                        </a:rPr>
                                        <m:t>𝑚</m:t>
                                      </m:r>
                                    </m:e>
                                  </m:d>
                                </m:den>
                              </m:f>
                            </m:den>
                          </m:f>
                        </m:e>
                      </m:rad>
                      <m:r>
                        <a:rPr lang="en-US" sz="1400" b="0" i="0" smtClean="0">
                          <a:latin typeface="Cambria Math" panose="02040503050406030204" pitchFamily="18" charset="0"/>
                        </a:rPr>
                        <m:t>=8.59</m:t>
                      </m:r>
                    </m:oMath>
                  </m:oMathPara>
                </a14:m>
                <a:endParaRPr lang="es-US" sz="1400" dirty="0"/>
              </a:p>
              <a:p>
                <a14:m>
                  <m:oMathPara xmlns:m="http://schemas.openxmlformats.org/officeDocument/2006/math">
                    <m:oMathParaPr>
                      <m:jc m:val="centerGroup"/>
                    </m:oMathParaPr>
                    <m:oMath xmlns:m="http://schemas.openxmlformats.org/officeDocument/2006/math">
                      <m:r>
                        <m:rPr>
                          <m:nor/>
                        </m:rPr>
                        <a:rPr lang="es-US" sz="1400"/>
                        <m:t> </m:t>
                      </m:r>
                    </m:oMath>
                  </m:oMathPara>
                </a14:m>
                <a:endParaRPr lang="es-US" sz="1400" dirty="0"/>
              </a:p>
            </p:txBody>
          </p:sp>
        </mc:Choice>
        <mc:Fallback>
          <p:sp>
            <p:nvSpPr>
              <p:cNvPr id="2" name="Rectángulo 1"/>
              <p:cNvSpPr>
                <a:spLocks noRot="1" noChangeAspect="1" noMove="1" noResize="1" noEditPoints="1" noAdjustHandles="1" noChangeArrowheads="1" noChangeShapeType="1" noTextEdit="1"/>
              </p:cNvSpPr>
              <p:nvPr/>
            </p:nvSpPr>
            <p:spPr>
              <a:xfrm>
                <a:off x="2771800" y="4166471"/>
                <a:ext cx="4572000" cy="3109697"/>
              </a:xfrm>
              <a:prstGeom prst="rect">
                <a:avLst/>
              </a:prstGeom>
              <a:blipFill rotWithShape="0">
                <a:blip r:embed="rId3"/>
                <a:stretch>
                  <a:fillRect/>
                </a:stretch>
              </a:blipFill>
            </p:spPr>
            <p:txBody>
              <a:bodyPr/>
              <a:lstStyle/>
              <a:p>
                <a:r>
                  <a:rPr lang="es-US">
                    <a:noFill/>
                  </a:rPr>
                  <a:t> </a:t>
                </a:r>
              </a:p>
            </p:txBody>
          </p:sp>
        </mc:Fallback>
      </mc:AlternateContent>
      <p:pic>
        <p:nvPicPr>
          <p:cNvPr id="8" name="Imagen 7"/>
          <p:cNvPicPr/>
          <p:nvPr/>
        </p:nvPicPr>
        <p:blipFill>
          <a:blip r:embed="rId4"/>
          <a:stretch>
            <a:fillRect/>
          </a:stretch>
        </p:blipFill>
        <p:spPr>
          <a:xfrm>
            <a:off x="2555776" y="2252309"/>
            <a:ext cx="5616624" cy="1896771"/>
          </a:xfrm>
          <a:prstGeom prst="rect">
            <a:avLst/>
          </a:prstGeom>
        </p:spPr>
      </p:pic>
      <p:pic>
        <p:nvPicPr>
          <p:cNvPr id="10" name="Imagen 9"/>
          <p:cNvPicPr>
            <a:picLocks noChangeAspect="1"/>
          </p:cNvPicPr>
          <p:nvPr/>
        </p:nvPicPr>
        <p:blipFill>
          <a:blip r:embed="rId5"/>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33124717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a:spLocks noGrp="1"/>
          </p:cNvSpPr>
          <p:nvPr>
            <p:ph type="title"/>
          </p:nvPr>
        </p:nvSpPr>
        <p:spPr/>
        <p:txBody>
          <a:bodyPr>
            <a:normAutofit/>
          </a:bodyPr>
          <a:lstStyle/>
          <a:p>
            <a:pPr algn="ctr"/>
            <a:r>
              <a:rPr lang="es-US" sz="2400" b="1" dirty="0" smtClean="0"/>
              <a:t>MODELACIÓN Y SIMULACIÓN DEL SISTEMA DE MICROONDA</a:t>
            </a:r>
            <a:endParaRPr lang="es-ES" sz="2400" dirty="0"/>
          </a:p>
        </p:txBody>
      </p:sp>
      <p:sp>
        <p:nvSpPr>
          <p:cNvPr id="2" name="Rectángulo 1"/>
          <p:cNvSpPr/>
          <p:nvPr/>
        </p:nvSpPr>
        <p:spPr>
          <a:xfrm>
            <a:off x="741943" y="1371600"/>
            <a:ext cx="1909497" cy="769698"/>
          </a:xfrm>
          <a:prstGeom prst="rect">
            <a:avLst/>
          </a:prstGeom>
        </p:spPr>
        <p:txBody>
          <a:bodyPr wrap="none">
            <a:spAutoFit/>
          </a:bodyPr>
          <a:lstStyle/>
          <a:p>
            <a:pPr lvl="0">
              <a:lnSpc>
                <a:spcPct val="300000"/>
              </a:lnSpc>
              <a:spcBef>
                <a:spcPts val="200"/>
              </a:spcBef>
              <a:spcAft>
                <a:spcPts val="0"/>
              </a:spcAft>
              <a:buSzPts val="1200"/>
            </a:pPr>
            <a:r>
              <a:rPr lang="es-US" b="1" dirty="0">
                <a:latin typeface="Times New Roman" panose="02020603050405020304" pitchFamily="18" charset="0"/>
                <a:ea typeface="Times New Roman" panose="02020603050405020304" pitchFamily="18" charset="0"/>
                <a:cs typeface="Times New Roman" panose="02020603050405020304" pitchFamily="18" charset="0"/>
              </a:rPr>
              <a:t>Bocina Piramidal</a:t>
            </a:r>
            <a:endParaRPr lang="es-US" b="1"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1" name="Imagen 10"/>
          <p:cNvPicPr/>
          <p:nvPr/>
        </p:nvPicPr>
        <p:blipFill>
          <a:blip r:embed="rId2"/>
          <a:stretch>
            <a:fillRect/>
          </a:stretch>
        </p:blipFill>
        <p:spPr>
          <a:xfrm>
            <a:off x="1209290" y="3126729"/>
            <a:ext cx="1960742" cy="1801795"/>
          </a:xfrm>
          <a:prstGeom prst="rect">
            <a:avLst/>
          </a:prstGeom>
          <a:ln w="12700">
            <a:solidFill>
              <a:schemeClr val="tx1"/>
            </a:solidFill>
          </a:ln>
        </p:spPr>
      </p:pic>
      <p:pic>
        <p:nvPicPr>
          <p:cNvPr id="12" name="Imagen 11"/>
          <p:cNvPicPr/>
          <p:nvPr/>
        </p:nvPicPr>
        <p:blipFill>
          <a:blip r:embed="rId3"/>
          <a:stretch>
            <a:fillRect/>
          </a:stretch>
        </p:blipFill>
        <p:spPr>
          <a:xfrm>
            <a:off x="5884645" y="3126729"/>
            <a:ext cx="2140416" cy="1801795"/>
          </a:xfrm>
          <a:prstGeom prst="rect">
            <a:avLst/>
          </a:prstGeom>
          <a:ln w="12700">
            <a:solidFill>
              <a:schemeClr val="tx1"/>
            </a:solidFill>
          </a:ln>
        </p:spPr>
      </p:pic>
      <mc:AlternateContent xmlns:mc="http://schemas.openxmlformats.org/markup-compatibility/2006">
        <mc:Choice xmlns:a14="http://schemas.microsoft.com/office/drawing/2010/main" Requires="a14">
          <p:sp>
            <p:nvSpPr>
              <p:cNvPr id="6" name="Rectángulo 5"/>
              <p:cNvSpPr/>
              <p:nvPr/>
            </p:nvSpPr>
            <p:spPr>
              <a:xfrm>
                <a:off x="958539" y="2385276"/>
                <a:ext cx="3266371" cy="646331"/>
              </a:xfrm>
              <a:prstGeom prst="rect">
                <a:avLst/>
              </a:prstGeom>
            </p:spPr>
            <p:txBody>
              <a:bodyPr wrap="square">
                <a:spAutoFit/>
              </a:bodyPr>
              <a:lstStyle/>
              <a:p>
                <a:r>
                  <a:rPr lang="es-US" dirty="0">
                    <a:latin typeface="Times New Roman" panose="02020603050405020304" pitchFamily="18" charset="0"/>
                    <a:ea typeface="Calibri" panose="020F0502020204030204" pitchFamily="34" charset="0"/>
                  </a:rPr>
                  <a:t>Para el valor de A=10.3, </a:t>
                </a:r>
                <a:r>
                  <a:rPr lang="es-US" dirty="0" smtClean="0">
                    <a:latin typeface="Times New Roman" panose="02020603050405020304" pitchFamily="18" charset="0"/>
                    <a:ea typeface="Calibri" panose="020F0502020204030204" pitchFamily="34" charset="0"/>
                  </a:rPr>
                  <a:t>se </a:t>
                </a:r>
                <a:r>
                  <a:rPr lang="es-US" dirty="0">
                    <a:latin typeface="Times New Roman" panose="02020603050405020304" pitchFamily="18" charset="0"/>
                    <a:ea typeface="Calibri" panose="020F0502020204030204" pitchFamily="34" charset="0"/>
                  </a:rPr>
                  <a:t>obtiene un valor de </a:t>
                </a:r>
                <a14:m>
                  <m:oMath xmlns:m="http://schemas.openxmlformats.org/officeDocument/2006/math">
                    <m:sSub>
                      <m:sSubPr>
                        <m:ctrlPr>
                          <a:rPr lang="es-US"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s-US">
                            <a:effectLst/>
                            <a:latin typeface="Cambria Math" panose="02040503050406030204" pitchFamily="18" charset="0"/>
                            <a:ea typeface="Times New Roman" panose="02020603050405020304" pitchFamily="18" charset="0"/>
                            <a:cs typeface="Times New Roman" panose="02020603050405020304" pitchFamily="18" charset="0"/>
                          </a:rPr>
                          <m:t>G</m:t>
                        </m:r>
                      </m:e>
                      <m:sub>
                        <m:r>
                          <m:rPr>
                            <m:sty m:val="p"/>
                          </m:rPr>
                          <a:rPr lang="es-US">
                            <a:effectLst/>
                            <a:latin typeface="Cambria Math" panose="02040503050406030204" pitchFamily="18" charset="0"/>
                            <a:ea typeface="Times New Roman" panose="02020603050405020304" pitchFamily="18" charset="0"/>
                            <a:cs typeface="Times New Roman" panose="02020603050405020304" pitchFamily="18" charset="0"/>
                          </a:rPr>
                          <m:t>E</m:t>
                        </m:r>
                      </m:sub>
                    </m:sSub>
                    <m:r>
                      <a:rPr lang="es-US">
                        <a:effectLst/>
                        <a:latin typeface="Cambria Math" panose="02040503050406030204" pitchFamily="18" charset="0"/>
                        <a:ea typeface="Times New Roman" panose="02020603050405020304" pitchFamily="18" charset="0"/>
                        <a:cs typeface="Times New Roman" panose="02020603050405020304" pitchFamily="18" charset="0"/>
                      </a:rPr>
                      <m:t>=77.5</m:t>
                    </m:r>
                  </m:oMath>
                </a14:m>
                <a:endParaRPr lang="es-US" dirty="0"/>
              </a:p>
            </p:txBody>
          </p:sp>
        </mc:Choice>
        <mc:Fallback>
          <p:sp>
            <p:nvSpPr>
              <p:cNvPr id="6" name="Rectángulo 5"/>
              <p:cNvSpPr>
                <a:spLocks noRot="1" noChangeAspect="1" noMove="1" noResize="1" noEditPoints="1" noAdjustHandles="1" noChangeArrowheads="1" noChangeShapeType="1" noTextEdit="1"/>
              </p:cNvSpPr>
              <p:nvPr/>
            </p:nvSpPr>
            <p:spPr>
              <a:xfrm>
                <a:off x="958539" y="2385276"/>
                <a:ext cx="3266371" cy="646331"/>
              </a:xfrm>
              <a:prstGeom prst="rect">
                <a:avLst/>
              </a:prstGeom>
              <a:blipFill rotWithShape="0">
                <a:blip r:embed="rId4"/>
                <a:stretch>
                  <a:fillRect l="-1493" t="-4717" b="-13208"/>
                </a:stretch>
              </a:blipFill>
            </p:spPr>
            <p:txBody>
              <a:bodyPr/>
              <a:lstStyle/>
              <a:p>
                <a:r>
                  <a:rPr lang="es-US">
                    <a:noFill/>
                  </a:rPr>
                  <a:t> </a:t>
                </a:r>
              </a:p>
            </p:txBody>
          </p:sp>
        </mc:Fallback>
      </mc:AlternateContent>
      <mc:AlternateContent xmlns:mc="http://schemas.openxmlformats.org/markup-compatibility/2006">
        <mc:Choice xmlns:a14="http://schemas.microsoft.com/office/drawing/2010/main" Requires="a14">
          <p:sp>
            <p:nvSpPr>
              <p:cNvPr id="7" name="Rectángulo 6"/>
              <p:cNvSpPr/>
              <p:nvPr/>
            </p:nvSpPr>
            <p:spPr>
              <a:xfrm>
                <a:off x="5364088" y="2385275"/>
                <a:ext cx="3181531" cy="646331"/>
              </a:xfrm>
              <a:prstGeom prst="rect">
                <a:avLst/>
              </a:prstGeom>
            </p:spPr>
            <p:txBody>
              <a:bodyPr wrap="square">
                <a:spAutoFit/>
              </a:bodyPr>
              <a:lstStyle/>
              <a:p>
                <a:r>
                  <a:rPr lang="es-US" dirty="0" smtClean="0">
                    <a:latin typeface="Times New Roman" panose="02020603050405020304" pitchFamily="18" charset="0"/>
                    <a:ea typeface="Calibri" panose="020F0502020204030204" pitchFamily="34" charset="0"/>
                  </a:rPr>
                  <a:t>Para </a:t>
                </a:r>
                <a:r>
                  <a:rPr lang="es-US" dirty="0">
                    <a:latin typeface="Times New Roman" panose="02020603050405020304" pitchFamily="18" charset="0"/>
                    <a:ea typeface="Calibri" panose="020F0502020204030204" pitchFamily="34" charset="0"/>
                  </a:rPr>
                  <a:t>B=8.6, desde la Figura 23 se tiene un valor de </a:t>
                </a:r>
                <a14:m>
                  <m:oMath xmlns:m="http://schemas.openxmlformats.org/officeDocument/2006/math">
                    <m:sSub>
                      <m:sSubPr>
                        <m:ctrlPr>
                          <a:rPr lang="es-US"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s-US">
                            <a:effectLst/>
                            <a:latin typeface="Cambria Math" panose="02040503050406030204" pitchFamily="18" charset="0"/>
                            <a:ea typeface="Times New Roman" panose="02020603050405020304" pitchFamily="18" charset="0"/>
                            <a:cs typeface="Times New Roman" panose="02020603050405020304" pitchFamily="18" charset="0"/>
                          </a:rPr>
                          <m:t>G</m:t>
                        </m:r>
                      </m:e>
                      <m:sub>
                        <m:r>
                          <m:rPr>
                            <m:sty m:val="p"/>
                          </m:rPr>
                          <a:rPr lang="es-US">
                            <a:effectLst/>
                            <a:latin typeface="Cambria Math" panose="02040503050406030204" pitchFamily="18" charset="0"/>
                            <a:ea typeface="Times New Roman" panose="02020603050405020304" pitchFamily="18" charset="0"/>
                            <a:cs typeface="Times New Roman" panose="02020603050405020304" pitchFamily="18" charset="0"/>
                          </a:rPr>
                          <m:t>H</m:t>
                        </m:r>
                      </m:sub>
                    </m:sSub>
                    <m:r>
                      <a:rPr lang="es-US">
                        <a:effectLst/>
                        <a:latin typeface="Cambria Math" panose="02040503050406030204" pitchFamily="18" charset="0"/>
                        <a:ea typeface="Times New Roman" panose="02020603050405020304" pitchFamily="18" charset="0"/>
                        <a:cs typeface="Times New Roman" panose="02020603050405020304" pitchFamily="18" charset="0"/>
                      </a:rPr>
                      <m:t>=93</m:t>
                    </m:r>
                  </m:oMath>
                </a14:m>
                <a:endParaRPr lang="es-US" dirty="0"/>
              </a:p>
            </p:txBody>
          </p:sp>
        </mc:Choice>
        <mc:Fallback>
          <p:sp>
            <p:nvSpPr>
              <p:cNvPr id="7" name="Rectángulo 6"/>
              <p:cNvSpPr>
                <a:spLocks noRot="1" noChangeAspect="1" noMove="1" noResize="1" noEditPoints="1" noAdjustHandles="1" noChangeArrowheads="1" noChangeShapeType="1" noTextEdit="1"/>
              </p:cNvSpPr>
              <p:nvPr/>
            </p:nvSpPr>
            <p:spPr>
              <a:xfrm>
                <a:off x="5364088" y="2385275"/>
                <a:ext cx="3181531" cy="646331"/>
              </a:xfrm>
              <a:prstGeom prst="rect">
                <a:avLst/>
              </a:prstGeom>
              <a:blipFill rotWithShape="0">
                <a:blip r:embed="rId5"/>
                <a:stretch>
                  <a:fillRect l="-1724" t="-4717" b="-13208"/>
                </a:stretch>
              </a:blipFill>
            </p:spPr>
            <p:txBody>
              <a:bodyPr/>
              <a:lstStyle/>
              <a:p>
                <a:r>
                  <a:rPr lang="es-US">
                    <a:noFill/>
                  </a:rPr>
                  <a:t> </a:t>
                </a:r>
              </a:p>
            </p:txBody>
          </p:sp>
        </mc:Fallback>
      </mc:AlternateContent>
      <mc:AlternateContent xmlns:mc="http://schemas.openxmlformats.org/markup-compatibility/2006">
        <mc:Choice xmlns:a14="http://schemas.microsoft.com/office/drawing/2010/main" Requires="a14">
          <p:sp>
            <p:nvSpPr>
              <p:cNvPr id="8" name="Rectángulo 7"/>
              <p:cNvSpPr/>
              <p:nvPr/>
            </p:nvSpPr>
            <p:spPr>
              <a:xfrm>
                <a:off x="1888010" y="5332834"/>
                <a:ext cx="6146041" cy="976486"/>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s-US" sz="1400" smtClean="0">
                              <a:latin typeface="Cambria Math" panose="02040503050406030204" pitchFamily="18" charset="0"/>
                            </a:rPr>
                          </m:ctrlPr>
                        </m:sSubPr>
                        <m:e>
                          <m:r>
                            <a:rPr lang="es-US" sz="1400" i="1">
                              <a:latin typeface="Cambria Math" panose="02040503050406030204" pitchFamily="18" charset="0"/>
                            </a:rPr>
                            <m:t>𝐷</m:t>
                          </m:r>
                        </m:e>
                        <m:sub>
                          <m:r>
                            <a:rPr lang="es-US" sz="1400" i="1">
                              <a:latin typeface="Cambria Math" panose="02040503050406030204" pitchFamily="18" charset="0"/>
                            </a:rPr>
                            <m:t>𝑃</m:t>
                          </m:r>
                        </m:sub>
                      </m:sSub>
                      <m:r>
                        <a:rPr lang="es-US" sz="1400" i="0">
                          <a:latin typeface="Cambria Math" panose="02040503050406030204" pitchFamily="18" charset="0"/>
                        </a:rPr>
                        <m:t>=</m:t>
                      </m:r>
                      <m:f>
                        <m:fPr>
                          <m:ctrlPr>
                            <a:rPr lang="es-US" sz="1400" i="1">
                              <a:latin typeface="Cambria Math" panose="02040503050406030204" pitchFamily="18" charset="0"/>
                            </a:rPr>
                          </m:ctrlPr>
                        </m:fPr>
                        <m:num>
                          <m:sSub>
                            <m:sSubPr>
                              <m:ctrlPr>
                                <a:rPr lang="es-US" sz="1400" i="1">
                                  <a:latin typeface="Cambria Math" panose="02040503050406030204" pitchFamily="18" charset="0"/>
                                </a:rPr>
                              </m:ctrlPr>
                            </m:sSubPr>
                            <m:e>
                              <m:sSub>
                                <m:sSubPr>
                                  <m:ctrlPr>
                                    <a:rPr lang="es-US" sz="1400" i="1">
                                      <a:latin typeface="Cambria Math" panose="02040503050406030204" pitchFamily="18" charset="0"/>
                                    </a:rPr>
                                  </m:ctrlPr>
                                </m:sSubPr>
                                <m:e>
                                  <m:r>
                                    <a:rPr lang="es-US" sz="1400" i="1">
                                      <a:latin typeface="Cambria Math" panose="02040503050406030204" pitchFamily="18" charset="0"/>
                                    </a:rPr>
                                    <m:t>𝐺</m:t>
                                  </m:r>
                                </m:e>
                                <m:sub>
                                  <m:r>
                                    <a:rPr lang="es-US" sz="1400" i="1">
                                      <a:latin typeface="Cambria Math" panose="02040503050406030204" pitchFamily="18" charset="0"/>
                                    </a:rPr>
                                    <m:t>𝐸</m:t>
                                  </m:r>
                                </m:sub>
                              </m:sSub>
                              <m:r>
                                <a:rPr lang="es-US" sz="1400" i="1">
                                  <a:latin typeface="Cambria Math" panose="02040503050406030204" pitchFamily="18" charset="0"/>
                                </a:rPr>
                                <m:t>𝐺</m:t>
                              </m:r>
                            </m:e>
                            <m:sub>
                              <m:r>
                                <a:rPr lang="es-US" sz="1400" i="1">
                                  <a:latin typeface="Cambria Math" panose="02040503050406030204" pitchFamily="18" charset="0"/>
                                </a:rPr>
                                <m:t>𝐻</m:t>
                              </m:r>
                            </m:sub>
                          </m:sSub>
                        </m:num>
                        <m:den>
                          <m:r>
                            <a:rPr lang="es-US" sz="1400" i="0">
                              <a:latin typeface="Cambria Math" panose="02040503050406030204" pitchFamily="18" charset="0"/>
                            </a:rPr>
                            <m:t>10.1859</m:t>
                          </m:r>
                          <m:rad>
                            <m:radPr>
                              <m:degHide m:val="on"/>
                              <m:ctrlPr>
                                <a:rPr lang="es-US" sz="1400" i="1">
                                  <a:latin typeface="Cambria Math" panose="02040503050406030204" pitchFamily="18" charset="0"/>
                                </a:rPr>
                              </m:ctrlPr>
                            </m:radPr>
                            <m:deg/>
                            <m:e>
                              <m:f>
                                <m:fPr>
                                  <m:ctrlPr>
                                    <a:rPr lang="es-US" sz="1400" i="1">
                                      <a:latin typeface="Cambria Math" panose="02040503050406030204" pitchFamily="18" charset="0"/>
                                    </a:rPr>
                                  </m:ctrlPr>
                                </m:fPr>
                                <m:num>
                                  <m:r>
                                    <a:rPr lang="es-US" sz="1400" i="0">
                                      <a:latin typeface="Cambria Math" panose="02040503050406030204" pitchFamily="18" charset="0"/>
                                    </a:rPr>
                                    <m:t>50</m:t>
                                  </m:r>
                                </m:num>
                                <m:den>
                                  <m:f>
                                    <m:fPr>
                                      <m:ctrlPr>
                                        <a:rPr lang="es-US" sz="1400" i="1">
                                          <a:latin typeface="Cambria Math" panose="02040503050406030204" pitchFamily="18" charset="0"/>
                                        </a:rPr>
                                      </m:ctrlPr>
                                    </m:fPr>
                                    <m:num>
                                      <m:sSub>
                                        <m:sSubPr>
                                          <m:ctrlPr>
                                            <a:rPr lang="es-US" sz="1400" i="1">
                                              <a:latin typeface="Cambria Math" panose="02040503050406030204" pitchFamily="18" charset="0"/>
                                            </a:rPr>
                                          </m:ctrlPr>
                                        </m:sSubPr>
                                        <m:e>
                                          <m:r>
                                            <a:rPr lang="es-US" sz="1400" i="1">
                                              <a:latin typeface="Cambria Math" panose="02040503050406030204" pitchFamily="18" charset="0"/>
                                            </a:rPr>
                                            <m:t>𝜌</m:t>
                                          </m:r>
                                        </m:e>
                                        <m:sub>
                                          <m:r>
                                            <a:rPr lang="es-US" sz="1400" i="1">
                                              <a:latin typeface="Cambria Math" panose="02040503050406030204" pitchFamily="18" charset="0"/>
                                            </a:rPr>
                                            <m:t>𝑒</m:t>
                                          </m:r>
                                        </m:sub>
                                      </m:sSub>
                                    </m:num>
                                    <m:den>
                                      <m:r>
                                        <a:rPr lang="es-US" sz="1400" i="1">
                                          <a:latin typeface="Cambria Math" panose="02040503050406030204" pitchFamily="18" charset="0"/>
                                        </a:rPr>
                                        <m:t>𝜆</m:t>
                                      </m:r>
                                    </m:den>
                                  </m:f>
                                </m:den>
                              </m:f>
                            </m:e>
                          </m:rad>
                          <m:rad>
                            <m:radPr>
                              <m:degHide m:val="on"/>
                              <m:ctrlPr>
                                <a:rPr lang="es-US" sz="1400" i="1">
                                  <a:latin typeface="Cambria Math" panose="02040503050406030204" pitchFamily="18" charset="0"/>
                                </a:rPr>
                              </m:ctrlPr>
                            </m:radPr>
                            <m:deg/>
                            <m:e>
                              <m:f>
                                <m:fPr>
                                  <m:ctrlPr>
                                    <a:rPr lang="es-US" sz="1400" i="1">
                                      <a:latin typeface="Cambria Math" panose="02040503050406030204" pitchFamily="18" charset="0"/>
                                    </a:rPr>
                                  </m:ctrlPr>
                                </m:fPr>
                                <m:num>
                                  <m:r>
                                    <a:rPr lang="es-US" sz="1400" i="0">
                                      <a:latin typeface="Cambria Math" panose="02040503050406030204" pitchFamily="18" charset="0"/>
                                    </a:rPr>
                                    <m:t>50</m:t>
                                  </m:r>
                                </m:num>
                                <m:den>
                                  <m:f>
                                    <m:fPr>
                                      <m:ctrlPr>
                                        <a:rPr lang="es-US" sz="1400" i="1">
                                          <a:latin typeface="Cambria Math" panose="02040503050406030204" pitchFamily="18" charset="0"/>
                                        </a:rPr>
                                      </m:ctrlPr>
                                    </m:fPr>
                                    <m:num>
                                      <m:sSub>
                                        <m:sSubPr>
                                          <m:ctrlPr>
                                            <a:rPr lang="es-US" sz="1400" i="1">
                                              <a:latin typeface="Cambria Math" panose="02040503050406030204" pitchFamily="18" charset="0"/>
                                            </a:rPr>
                                          </m:ctrlPr>
                                        </m:sSubPr>
                                        <m:e>
                                          <m:r>
                                            <a:rPr lang="es-US" sz="1400" i="1">
                                              <a:latin typeface="Cambria Math" panose="02040503050406030204" pitchFamily="18" charset="0"/>
                                            </a:rPr>
                                            <m:t>𝜌</m:t>
                                          </m:r>
                                        </m:e>
                                        <m:sub>
                                          <m:r>
                                            <a:rPr lang="es-US" sz="1400" i="1">
                                              <a:latin typeface="Cambria Math" panose="02040503050406030204" pitchFamily="18" charset="0"/>
                                            </a:rPr>
                                            <m:t>h</m:t>
                                          </m:r>
                                        </m:sub>
                                      </m:sSub>
                                    </m:num>
                                    <m:den>
                                      <m:r>
                                        <a:rPr lang="es-US" sz="1400" i="1">
                                          <a:latin typeface="Cambria Math" panose="02040503050406030204" pitchFamily="18" charset="0"/>
                                        </a:rPr>
                                        <m:t>𝜆</m:t>
                                      </m:r>
                                    </m:den>
                                  </m:f>
                                </m:den>
                              </m:f>
                            </m:e>
                          </m:rad>
                        </m:den>
                      </m:f>
                      <m:r>
                        <a:rPr lang="es-US" sz="1400" i="0">
                          <a:latin typeface="Cambria Math" panose="02040503050406030204" pitchFamily="18" charset="0"/>
                        </a:rPr>
                        <m:t>=</m:t>
                      </m:r>
                      <m:f>
                        <m:fPr>
                          <m:ctrlPr>
                            <a:rPr lang="es-US" sz="1400" i="1">
                              <a:latin typeface="Cambria Math" panose="02040503050406030204" pitchFamily="18" charset="0"/>
                            </a:rPr>
                          </m:ctrlPr>
                        </m:fPr>
                        <m:num>
                          <m:d>
                            <m:dPr>
                              <m:ctrlPr>
                                <a:rPr lang="es-US" sz="1400" i="1">
                                  <a:latin typeface="Cambria Math" panose="02040503050406030204" pitchFamily="18" charset="0"/>
                                </a:rPr>
                              </m:ctrlPr>
                            </m:dPr>
                            <m:e>
                              <m:r>
                                <a:rPr lang="es-US" sz="1400" i="0">
                                  <a:latin typeface="Cambria Math" panose="02040503050406030204" pitchFamily="18" charset="0"/>
                                </a:rPr>
                                <m:t>77.5)(93</m:t>
                              </m:r>
                            </m:e>
                          </m:d>
                        </m:num>
                        <m:den>
                          <m:d>
                            <m:dPr>
                              <m:begChr m:val=""/>
                              <m:ctrlPr>
                                <a:rPr lang="es-US" sz="1400" i="1">
                                  <a:latin typeface="Cambria Math" panose="02040503050406030204" pitchFamily="18" charset="0"/>
                                </a:rPr>
                              </m:ctrlPr>
                            </m:dPr>
                            <m:e>
                              <m:r>
                                <a:rPr lang="es-US" sz="1400" i="0">
                                  <a:latin typeface="Cambria Math" panose="02040503050406030204" pitchFamily="18" charset="0"/>
                                </a:rPr>
                                <m:t>10.1859(3.106)(2.951</m:t>
                              </m:r>
                            </m:e>
                          </m:d>
                        </m:den>
                      </m:f>
                    </m:oMath>
                  </m:oMathPara>
                </a14:m>
                <a:endParaRPr lang="es-US" dirty="0"/>
              </a:p>
            </p:txBody>
          </p:sp>
        </mc:Choice>
        <mc:Fallback>
          <p:sp>
            <p:nvSpPr>
              <p:cNvPr id="8" name="Rectángulo 7"/>
              <p:cNvSpPr>
                <a:spLocks noRot="1" noChangeAspect="1" noMove="1" noResize="1" noEditPoints="1" noAdjustHandles="1" noChangeArrowheads="1" noChangeShapeType="1" noTextEdit="1"/>
              </p:cNvSpPr>
              <p:nvPr/>
            </p:nvSpPr>
            <p:spPr>
              <a:xfrm>
                <a:off x="1888010" y="5332834"/>
                <a:ext cx="6146041" cy="976486"/>
              </a:xfrm>
              <a:prstGeom prst="rect">
                <a:avLst/>
              </a:prstGeom>
              <a:blipFill rotWithShape="0">
                <a:blip r:embed="rId6"/>
                <a:stretch>
                  <a:fillRect t="-7500" b="-6875"/>
                </a:stretch>
              </a:blipFill>
            </p:spPr>
            <p:txBody>
              <a:bodyPr/>
              <a:lstStyle/>
              <a:p>
                <a:r>
                  <a:rPr lang="es-US">
                    <a:noFill/>
                  </a:rPr>
                  <a:t> </a:t>
                </a:r>
              </a:p>
            </p:txBody>
          </p:sp>
        </mc:Fallback>
      </mc:AlternateContent>
      <mc:AlternateContent xmlns:mc="http://schemas.openxmlformats.org/markup-compatibility/2006">
        <mc:Choice xmlns:a14="http://schemas.microsoft.com/office/drawing/2010/main" Requires="a14">
          <p:sp>
            <p:nvSpPr>
              <p:cNvPr id="10" name="Rectángulo 9"/>
              <p:cNvSpPr/>
              <p:nvPr/>
            </p:nvSpPr>
            <p:spPr>
              <a:xfrm>
                <a:off x="3170032" y="6311957"/>
                <a:ext cx="2785891" cy="501419"/>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US" sz="1400">
                              <a:latin typeface="Cambria Math" panose="02040503050406030204" pitchFamily="18" charset="0"/>
                            </a:rPr>
                          </m:ctrlPr>
                        </m:sSubPr>
                        <m:e>
                          <m:r>
                            <a:rPr lang="es-US" sz="1400" i="1">
                              <a:latin typeface="Cambria Math" panose="02040503050406030204" pitchFamily="18" charset="0"/>
                            </a:rPr>
                            <m:t>𝐷</m:t>
                          </m:r>
                        </m:e>
                        <m:sub>
                          <m:r>
                            <a:rPr lang="es-US" sz="1400" i="1">
                              <a:latin typeface="Cambria Math" panose="02040503050406030204" pitchFamily="18" charset="0"/>
                            </a:rPr>
                            <m:t>𝑃</m:t>
                          </m:r>
                        </m:sub>
                      </m:sSub>
                      <m:r>
                        <a:rPr lang="es-US" sz="1400" i="0">
                          <a:latin typeface="Cambria Math" panose="02040503050406030204" pitchFamily="18" charset="0"/>
                        </a:rPr>
                        <m:t>=</m:t>
                      </m:r>
                      <m:f>
                        <m:fPr>
                          <m:ctrlPr>
                            <a:rPr lang="es-US" sz="1400" i="1">
                              <a:latin typeface="Cambria Math" panose="02040503050406030204" pitchFamily="18" charset="0"/>
                            </a:rPr>
                          </m:ctrlPr>
                        </m:fPr>
                        <m:num>
                          <m:r>
                            <a:rPr lang="es-US" sz="1400" i="0">
                              <a:latin typeface="Cambria Math" panose="02040503050406030204" pitchFamily="18" charset="0"/>
                            </a:rPr>
                            <m:t>7207.5</m:t>
                          </m:r>
                        </m:num>
                        <m:den>
                          <m:r>
                            <a:rPr lang="es-US" sz="1400" i="0">
                              <a:latin typeface="Cambria Math" panose="02040503050406030204" pitchFamily="18" charset="0"/>
                            </a:rPr>
                            <m:t>93.36</m:t>
                          </m:r>
                        </m:den>
                      </m:f>
                      <m:r>
                        <a:rPr lang="es-US" sz="1400" i="0">
                          <a:latin typeface="Cambria Math" panose="02040503050406030204" pitchFamily="18" charset="0"/>
                        </a:rPr>
                        <m:t>=77.19⟺18.8 </m:t>
                      </m:r>
                      <m:r>
                        <a:rPr lang="es-US" sz="1400" i="1">
                          <a:latin typeface="Cambria Math" panose="02040503050406030204" pitchFamily="18" charset="0"/>
                        </a:rPr>
                        <m:t>𝑑𝐵</m:t>
                      </m:r>
                    </m:oMath>
                  </m:oMathPara>
                </a14:m>
                <a:endParaRPr lang="es-US" sz="1400" dirty="0"/>
              </a:p>
            </p:txBody>
          </p:sp>
        </mc:Choice>
        <mc:Fallback>
          <p:sp>
            <p:nvSpPr>
              <p:cNvPr id="10" name="Rectángulo 9"/>
              <p:cNvSpPr>
                <a:spLocks noRot="1" noChangeAspect="1" noMove="1" noResize="1" noEditPoints="1" noAdjustHandles="1" noChangeArrowheads="1" noChangeShapeType="1" noTextEdit="1"/>
              </p:cNvSpPr>
              <p:nvPr/>
            </p:nvSpPr>
            <p:spPr>
              <a:xfrm>
                <a:off x="3170032" y="6311957"/>
                <a:ext cx="2785891" cy="501419"/>
              </a:xfrm>
              <a:prstGeom prst="rect">
                <a:avLst/>
              </a:prstGeom>
              <a:blipFill rotWithShape="0">
                <a:blip r:embed="rId7"/>
                <a:stretch>
                  <a:fillRect b="-1205"/>
                </a:stretch>
              </a:blipFill>
            </p:spPr>
            <p:txBody>
              <a:bodyPr/>
              <a:lstStyle/>
              <a:p>
                <a:r>
                  <a:rPr lang="es-US">
                    <a:noFill/>
                  </a:rPr>
                  <a:t> </a:t>
                </a:r>
              </a:p>
            </p:txBody>
          </p:sp>
        </mc:Fallback>
      </mc:AlternateContent>
      <p:sp>
        <p:nvSpPr>
          <p:cNvPr id="13" name="Rectángulo 12"/>
          <p:cNvSpPr/>
          <p:nvPr/>
        </p:nvSpPr>
        <p:spPr>
          <a:xfrm>
            <a:off x="5971249" y="4962184"/>
            <a:ext cx="1967205" cy="276999"/>
          </a:xfrm>
          <a:prstGeom prst="rect">
            <a:avLst/>
          </a:prstGeom>
        </p:spPr>
        <p:txBody>
          <a:bodyPr wrap="none">
            <a:spAutoFit/>
          </a:bodyPr>
          <a:lstStyle/>
          <a:p>
            <a:pPr algn="ctr">
              <a:spcAft>
                <a:spcPts val="0"/>
              </a:spcAft>
            </a:pPr>
            <a:r>
              <a:rPr lang="es-US" sz="1200" b="1" dirty="0">
                <a:latin typeface="Times New Roman" panose="02020603050405020304" pitchFamily="18" charset="0"/>
                <a:ea typeface="Calibri" panose="020F0502020204030204" pitchFamily="34" charset="0"/>
                <a:cs typeface="Times New Roman" panose="02020603050405020304" pitchFamily="18" charset="0"/>
              </a:rPr>
              <a:t>GH como una función de B</a:t>
            </a:r>
            <a:endParaRPr lang="es-US" sz="900"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ángulo 13"/>
          <p:cNvSpPr/>
          <p:nvPr/>
        </p:nvSpPr>
        <p:spPr>
          <a:xfrm>
            <a:off x="1068199" y="4928524"/>
            <a:ext cx="2242922" cy="307777"/>
          </a:xfrm>
          <a:prstGeom prst="rect">
            <a:avLst/>
          </a:prstGeom>
        </p:spPr>
        <p:txBody>
          <a:bodyPr wrap="none">
            <a:spAutoFit/>
          </a:bodyPr>
          <a:lstStyle/>
          <a:p>
            <a:pPr algn="ctr">
              <a:spcAft>
                <a:spcPts val="0"/>
              </a:spcAft>
            </a:pPr>
            <a:r>
              <a:rPr lang="es-US" sz="1400" b="1" dirty="0">
                <a:latin typeface="Times New Roman" panose="02020603050405020304" pitchFamily="18" charset="0"/>
                <a:ea typeface="Calibri" panose="020F0502020204030204" pitchFamily="34" charset="0"/>
                <a:cs typeface="Times New Roman" panose="02020603050405020304" pitchFamily="18" charset="0"/>
              </a:rPr>
              <a:t>GE como una función de B</a:t>
            </a:r>
            <a:endParaRPr lang="es-US" sz="1000" i="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9" name="Imagen 18"/>
          <p:cNvPicPr>
            <a:picLocks noChangeAspect="1"/>
          </p:cNvPicPr>
          <p:nvPr/>
        </p:nvPicPr>
        <p:blipFill>
          <a:blip r:embed="rId8"/>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3736293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63888" y="548680"/>
            <a:ext cx="3600400" cy="648072"/>
          </a:xfrm>
        </p:spPr>
        <p:txBody>
          <a:bodyPr>
            <a:normAutofit/>
          </a:bodyPr>
          <a:lstStyle/>
          <a:p>
            <a:pPr algn="ctr"/>
            <a:r>
              <a:rPr lang="es-ES" sz="3000" dirty="0" smtClean="0"/>
              <a:t>OBJETIVOS</a:t>
            </a:r>
            <a:endParaRPr lang="es-ES" sz="3000" dirty="0"/>
          </a:p>
        </p:txBody>
      </p:sp>
      <p:sp>
        <p:nvSpPr>
          <p:cNvPr id="2049" name="Rectangle 1"/>
          <p:cNvSpPr>
            <a:spLocks noChangeArrowheads="1"/>
          </p:cNvSpPr>
          <p:nvPr/>
        </p:nvSpPr>
        <p:spPr bwMode="auto">
          <a:xfrm>
            <a:off x="2051720" y="3559772"/>
            <a:ext cx="6840760" cy="27853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lvl="0" indent="-285750">
              <a:buFont typeface="Arial" panose="020B0604020202020204" pitchFamily="34" charset="0"/>
              <a:buChar char="•"/>
            </a:pPr>
            <a:r>
              <a:rPr lang="es-US" sz="1400" dirty="0"/>
              <a:t>Estudiar el estado del arte sobre el uso de sistemas radiantes que operan en la banda “X”, en base a investigaciones previas y trabajos relacionados.</a:t>
            </a:r>
          </a:p>
          <a:p>
            <a:pPr marL="285750" lvl="0" indent="-285750">
              <a:buFont typeface="Arial" panose="020B0604020202020204" pitchFamily="34" charset="0"/>
              <a:buChar char="•"/>
            </a:pPr>
            <a:r>
              <a:rPr lang="es-US" sz="1400" dirty="0"/>
              <a:t>Estudiar el fundamento teórico sobre antenas de Bocina tipo E, tipo H, tipo piramidal, y Bocina cónica, y describir los subsistemas que operan en el radioenlace punto-punto en banda “X”.</a:t>
            </a:r>
          </a:p>
          <a:p>
            <a:pPr marL="285750" lvl="0" indent="-285750">
              <a:buFont typeface="Arial" panose="020B0604020202020204" pitchFamily="34" charset="0"/>
              <a:buChar char="•"/>
            </a:pPr>
            <a:r>
              <a:rPr lang="es-US" sz="1400" dirty="0"/>
              <a:t>Realizar simulaciones y pruebas de laboratorio, sobre el funcionamiento de los elementos estudiados.</a:t>
            </a:r>
          </a:p>
          <a:p>
            <a:pPr marL="285750" lvl="0" indent="-285750">
              <a:buFont typeface="Arial" panose="020B0604020202020204" pitchFamily="34" charset="0"/>
              <a:buChar char="•"/>
            </a:pPr>
            <a:r>
              <a:rPr lang="es-US" sz="1400" dirty="0"/>
              <a:t>Realizar un análisis comparativo de los parámetros simulados, medidos y los establecidos teóricamente.</a:t>
            </a:r>
          </a:p>
          <a:p>
            <a:pPr marL="285750" lvl="0" indent="-285750">
              <a:buFont typeface="Arial" panose="020B0604020202020204" pitchFamily="34" charset="0"/>
              <a:buChar char="•"/>
            </a:pPr>
            <a:r>
              <a:rPr lang="es-US" sz="1400" dirty="0"/>
              <a:t>Generar un análisis de errores, y la justificación de los mismos.</a:t>
            </a:r>
          </a:p>
          <a:p>
            <a:pPr marL="285750" lvl="0" indent="-285750">
              <a:buFont typeface="Arial" panose="020B0604020202020204" pitchFamily="34" charset="0"/>
              <a:buChar char="•"/>
            </a:pPr>
            <a:r>
              <a:rPr lang="es-US" sz="1400" dirty="0"/>
              <a:t>Definir conclusiones, recomendaciones, y trabajos futuros.</a:t>
            </a:r>
          </a:p>
          <a:p>
            <a:pPr lvl="0" algn="just">
              <a:lnSpc>
                <a:spcPct val="150000"/>
              </a:lnSpc>
            </a:pPr>
            <a:endParaRPr lang="es-EC" sz="1400" dirty="0">
              <a:latin typeface="+mj-lt"/>
            </a:endParaRPr>
          </a:p>
        </p:txBody>
      </p:sp>
      <p:sp>
        <p:nvSpPr>
          <p:cNvPr id="2050" name="Rectangle 2"/>
          <p:cNvSpPr>
            <a:spLocks noChangeArrowheads="1"/>
          </p:cNvSpPr>
          <p:nvPr/>
        </p:nvSpPr>
        <p:spPr bwMode="auto">
          <a:xfrm>
            <a:off x="2051720" y="1991564"/>
            <a:ext cx="698477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US" sz="1600" dirty="0"/>
              <a:t>Determinar las características de radiación de los elementos de un sistema de microonda en la banda “X”, mediante simulaciones y pruebas de laboratorio.</a:t>
            </a:r>
          </a:p>
        </p:txBody>
      </p:sp>
      <p:sp>
        <p:nvSpPr>
          <p:cNvPr id="3" name="2 CuadroTexto"/>
          <p:cNvSpPr txBox="1"/>
          <p:nvPr/>
        </p:nvSpPr>
        <p:spPr>
          <a:xfrm>
            <a:off x="157772" y="2083895"/>
            <a:ext cx="1584176" cy="400110"/>
          </a:xfrm>
          <a:prstGeom prst="rect">
            <a:avLst/>
          </a:prstGeom>
          <a:noFill/>
        </p:spPr>
        <p:txBody>
          <a:bodyPr wrap="square" rtlCol="0">
            <a:spAutoFit/>
          </a:bodyPr>
          <a:lstStyle/>
          <a:p>
            <a:pPr algn="ctr"/>
            <a:r>
              <a:rPr lang="es-EC" sz="2000" dirty="0" smtClean="0">
                <a:latin typeface="+mj-lt"/>
              </a:rPr>
              <a:t>GENERAL</a:t>
            </a:r>
            <a:endParaRPr lang="es-EC" sz="2000" dirty="0">
              <a:latin typeface="+mj-lt"/>
            </a:endParaRPr>
          </a:p>
        </p:txBody>
      </p:sp>
      <p:sp>
        <p:nvSpPr>
          <p:cNvPr id="10" name="9 CuadroTexto"/>
          <p:cNvSpPr txBox="1"/>
          <p:nvPr/>
        </p:nvSpPr>
        <p:spPr>
          <a:xfrm>
            <a:off x="35496" y="4563746"/>
            <a:ext cx="1741948" cy="400110"/>
          </a:xfrm>
          <a:prstGeom prst="rect">
            <a:avLst/>
          </a:prstGeom>
          <a:noFill/>
        </p:spPr>
        <p:txBody>
          <a:bodyPr wrap="square" rtlCol="0">
            <a:spAutoFit/>
          </a:bodyPr>
          <a:lstStyle/>
          <a:p>
            <a:pPr algn="ctr"/>
            <a:r>
              <a:rPr lang="es-EC" sz="2000" dirty="0" smtClean="0">
                <a:latin typeface="+mj-lt"/>
              </a:rPr>
              <a:t>ESPECIFICOS</a:t>
            </a:r>
            <a:endParaRPr lang="es-EC" sz="2000" dirty="0">
              <a:latin typeface="+mj-lt"/>
            </a:endParaRPr>
          </a:p>
        </p:txBody>
      </p:sp>
      <p:pic>
        <p:nvPicPr>
          <p:cNvPr id="7" name="Imagen 6"/>
          <p:cNvPicPr>
            <a:picLocks noChangeAspect="1"/>
          </p:cNvPicPr>
          <p:nvPr/>
        </p:nvPicPr>
        <p:blipFill>
          <a:blip r:embed="rId3"/>
          <a:stretch>
            <a:fillRect/>
          </a:stretch>
        </p:blipFill>
        <p:spPr>
          <a:xfrm>
            <a:off x="179512" y="116632"/>
            <a:ext cx="1552575" cy="147637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483768" y="404664"/>
            <a:ext cx="6245352" cy="1143000"/>
          </a:xfrm>
        </p:spPr>
        <p:txBody>
          <a:bodyPr>
            <a:normAutofit/>
          </a:bodyPr>
          <a:lstStyle/>
          <a:p>
            <a:pPr algn="ctr"/>
            <a:r>
              <a:rPr lang="es-US" sz="2800" b="1" dirty="0"/>
              <a:t>MODELACIÓN Y SIMULACIÓN DEL SISTEMA DE MICROONDA</a:t>
            </a:r>
          </a:p>
        </p:txBody>
      </p:sp>
      <p:sp>
        <p:nvSpPr>
          <p:cNvPr id="3" name="2 Marcador de texto"/>
          <p:cNvSpPr>
            <a:spLocks noGrp="1"/>
          </p:cNvSpPr>
          <p:nvPr>
            <p:ph type="body" sz="half" idx="2"/>
          </p:nvPr>
        </p:nvSpPr>
        <p:spPr>
          <a:xfrm>
            <a:off x="35496" y="2276872"/>
            <a:ext cx="1763687" cy="4176464"/>
          </a:xfrm>
        </p:spPr>
        <p:txBody>
          <a:bodyPr>
            <a:noAutofit/>
          </a:bodyPr>
          <a:lstStyle/>
          <a:p>
            <a:pPr algn="ctr"/>
            <a:endParaRPr lang="es-US" sz="1200" dirty="0" smtClean="0">
              <a:latin typeface="Times New Roman" panose="02020603050405020304" pitchFamily="18" charset="0"/>
              <a:ea typeface="Calibri" panose="020F0502020204030204" pitchFamily="34" charset="0"/>
            </a:endParaRPr>
          </a:p>
          <a:p>
            <a:pPr algn="ctr"/>
            <a:r>
              <a:rPr lang="es-US" sz="1200" dirty="0" smtClean="0">
                <a:latin typeface="Times New Roman" panose="02020603050405020304" pitchFamily="18" charset="0"/>
                <a:ea typeface="Calibri" panose="020F0502020204030204" pitchFamily="34" charset="0"/>
              </a:rPr>
              <a:t>(</a:t>
            </a:r>
            <a:r>
              <a:rPr lang="es-US" sz="1200" dirty="0">
                <a:latin typeface="Times New Roman" panose="02020603050405020304" pitchFamily="18" charset="0"/>
                <a:ea typeface="Calibri" panose="020F0502020204030204" pitchFamily="34" charset="0"/>
              </a:rPr>
              <a:t>a)modelada en CST y (b) proporcionada en el sistema MAT20</a:t>
            </a:r>
            <a:r>
              <a:rPr lang="es-US" sz="1200" dirty="0" smtClean="0">
                <a:latin typeface="Times New Roman" panose="02020603050405020304" pitchFamily="18" charset="0"/>
                <a:ea typeface="Calibri" panose="020F0502020204030204" pitchFamily="34" charset="0"/>
              </a:rPr>
              <a:t>.</a:t>
            </a:r>
          </a:p>
          <a:p>
            <a:pPr algn="ctr"/>
            <a:endParaRPr lang="es-US" sz="1200" dirty="0">
              <a:latin typeface="Times New Roman" panose="02020603050405020304" pitchFamily="18" charset="0"/>
              <a:ea typeface="Calibri" panose="020F0502020204030204" pitchFamily="34" charset="0"/>
            </a:endParaRPr>
          </a:p>
          <a:p>
            <a:pPr algn="ctr"/>
            <a:endParaRPr lang="es-US" sz="1200" dirty="0" smtClean="0">
              <a:latin typeface="Times New Roman" panose="02020603050405020304" pitchFamily="18" charset="0"/>
              <a:ea typeface="Calibri" panose="020F0502020204030204" pitchFamily="34" charset="0"/>
            </a:endParaRPr>
          </a:p>
          <a:p>
            <a:pPr algn="ctr"/>
            <a:endParaRPr lang="es-US" sz="1200" dirty="0" smtClean="0"/>
          </a:p>
          <a:p>
            <a:pPr algn="ctr"/>
            <a:r>
              <a:rPr lang="es-US" sz="1200" dirty="0" smtClean="0"/>
              <a:t>Geometría </a:t>
            </a:r>
            <a:r>
              <a:rPr lang="es-US" sz="1200" dirty="0"/>
              <a:t>de la bocina</a:t>
            </a:r>
            <a:endParaRPr lang="es-US" sz="1200" dirty="0">
              <a:latin typeface="Times New Roman" panose="02020603050405020304" pitchFamily="18" charset="0"/>
              <a:ea typeface="Calibri" panose="020F0502020204030204" pitchFamily="34" charset="0"/>
            </a:endParaRPr>
          </a:p>
        </p:txBody>
      </p:sp>
      <p:sp>
        <p:nvSpPr>
          <p:cNvPr id="13" name="Rectangle 1"/>
          <p:cNvSpPr>
            <a:spLocks noChangeArrowheads="1"/>
          </p:cNvSpPr>
          <p:nvPr/>
        </p:nvSpPr>
        <p:spPr bwMode="auto">
          <a:xfrm>
            <a:off x="1906687" y="1412776"/>
            <a:ext cx="7237313"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nSpc>
                <a:spcPct val="300000"/>
              </a:lnSpc>
              <a:spcBef>
                <a:spcPts val="200"/>
              </a:spcBef>
              <a:spcAft>
                <a:spcPts val="0"/>
              </a:spcAft>
              <a:buSzPts val="1200"/>
            </a:pPr>
            <a:r>
              <a:rPr lang="es-US" b="1" dirty="0">
                <a:latin typeface="Times New Roman" panose="02020603050405020304" pitchFamily="18" charset="0"/>
                <a:ea typeface="Times New Roman" panose="02020603050405020304" pitchFamily="18" charset="0"/>
                <a:cs typeface="Times New Roman" panose="02020603050405020304" pitchFamily="18" charset="0"/>
              </a:rPr>
              <a:t>Bocina </a:t>
            </a:r>
            <a:r>
              <a:rPr lang="es-US" b="1" dirty="0" smtClean="0">
                <a:latin typeface="Times New Roman" panose="02020603050405020304" pitchFamily="18" charset="0"/>
                <a:ea typeface="Times New Roman" panose="02020603050405020304" pitchFamily="18" charset="0"/>
                <a:cs typeface="Times New Roman" panose="02020603050405020304" pitchFamily="18" charset="0"/>
              </a:rPr>
              <a:t>Cónica</a:t>
            </a:r>
            <a:endParaRPr lang="es-US" b="1" dirty="0">
              <a:latin typeface="Times New Roman" panose="02020603050405020304" pitchFamily="18" charset="0"/>
              <a:ea typeface="Times New Roman" panose="02020603050405020304" pitchFamily="18" charset="0"/>
              <a:cs typeface="Times New Roman" panose="02020603050405020304" pitchFamily="18" charset="0"/>
            </a:endParaRPr>
          </a:p>
          <a:p>
            <a:pPr lvl="1" algn="just"/>
            <a:endParaRPr lang="es-US" dirty="0"/>
          </a:p>
        </p:txBody>
      </p:sp>
      <p:pic>
        <p:nvPicPr>
          <p:cNvPr id="2" name="Imagen 1"/>
          <p:cNvPicPr>
            <a:picLocks noChangeAspect="1"/>
          </p:cNvPicPr>
          <p:nvPr/>
        </p:nvPicPr>
        <p:blipFill>
          <a:blip r:embed="rId3"/>
          <a:stretch>
            <a:fillRect/>
          </a:stretch>
        </p:blipFill>
        <p:spPr>
          <a:xfrm>
            <a:off x="3189115" y="2555776"/>
            <a:ext cx="3914775" cy="1362075"/>
          </a:xfrm>
          <a:prstGeom prst="rect">
            <a:avLst/>
          </a:prstGeom>
        </p:spPr>
      </p:pic>
      <p:pic>
        <p:nvPicPr>
          <p:cNvPr id="9" name="Imagen 8"/>
          <p:cNvPicPr/>
          <p:nvPr/>
        </p:nvPicPr>
        <p:blipFill>
          <a:blip r:embed="rId4"/>
          <a:stretch>
            <a:fillRect/>
          </a:stretch>
        </p:blipFill>
        <p:spPr>
          <a:xfrm>
            <a:off x="3491880" y="4653136"/>
            <a:ext cx="2952328" cy="1512168"/>
          </a:xfrm>
          <a:prstGeom prst="rect">
            <a:avLst/>
          </a:prstGeom>
          <a:ln w="12700">
            <a:solidFill>
              <a:schemeClr val="tx1"/>
            </a:solidFill>
          </a:ln>
        </p:spPr>
      </p:pic>
      <p:pic>
        <p:nvPicPr>
          <p:cNvPr id="11" name="Imagen 10"/>
          <p:cNvPicPr>
            <a:picLocks noChangeAspect="1"/>
          </p:cNvPicPr>
          <p:nvPr/>
        </p:nvPicPr>
        <p:blipFill>
          <a:blip r:embed="rId5"/>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7567324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483768" y="404664"/>
            <a:ext cx="6245352" cy="1143000"/>
          </a:xfrm>
        </p:spPr>
        <p:txBody>
          <a:bodyPr>
            <a:normAutofit/>
          </a:bodyPr>
          <a:lstStyle/>
          <a:p>
            <a:pPr algn="ctr"/>
            <a:r>
              <a:rPr lang="es-US" sz="2800" b="1" dirty="0"/>
              <a:t>MODELACIÓN Y SIMULACIÓN DEL SISTEMA DE MICROONDA</a:t>
            </a:r>
          </a:p>
        </p:txBody>
      </p:sp>
      <p:sp>
        <p:nvSpPr>
          <p:cNvPr id="3" name="2 Marcador de texto"/>
          <p:cNvSpPr>
            <a:spLocks noGrp="1"/>
          </p:cNvSpPr>
          <p:nvPr>
            <p:ph type="body" sz="half" idx="2"/>
          </p:nvPr>
        </p:nvSpPr>
        <p:spPr>
          <a:xfrm>
            <a:off x="35496" y="2276872"/>
            <a:ext cx="1763687" cy="4176464"/>
          </a:xfrm>
        </p:spPr>
        <p:txBody>
          <a:bodyPr>
            <a:noAutofit/>
          </a:bodyPr>
          <a:lstStyle/>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r>
              <a:rPr lang="es-US" sz="1200" b="0" dirty="0"/>
              <a:t>Patrón de radiación tridimensional</a:t>
            </a:r>
            <a:r>
              <a:rPr lang="es-US" sz="1200" dirty="0" smtClean="0">
                <a:latin typeface="Times New Roman" panose="02020603050405020304" pitchFamily="18" charset="0"/>
                <a:ea typeface="Calibri" panose="020F0502020204030204" pitchFamily="34" charset="0"/>
              </a:rPr>
              <a:t>.</a:t>
            </a:r>
          </a:p>
          <a:p>
            <a:pPr algn="ctr"/>
            <a:endParaRPr lang="es-US" sz="1200" dirty="0">
              <a:latin typeface="Times New Roman" panose="02020603050405020304" pitchFamily="18" charset="0"/>
              <a:ea typeface="Calibri" panose="020F0502020204030204" pitchFamily="34" charset="0"/>
            </a:endParaRPr>
          </a:p>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endParaRPr lang="es-US" sz="1200" b="0" dirty="0" smtClean="0"/>
          </a:p>
          <a:p>
            <a:pPr algn="ctr">
              <a:lnSpc>
                <a:spcPct val="100000"/>
              </a:lnSpc>
            </a:pPr>
            <a:endParaRPr lang="es-US" sz="1200" b="0" dirty="0"/>
          </a:p>
          <a:p>
            <a:pPr algn="ctr">
              <a:lnSpc>
                <a:spcPct val="100000"/>
              </a:lnSpc>
            </a:pPr>
            <a:r>
              <a:rPr lang="es-US" sz="1200" b="0" dirty="0" smtClean="0"/>
              <a:t>Gráfica </a:t>
            </a:r>
            <a:r>
              <a:rPr lang="es-US" sz="1200" b="0" dirty="0"/>
              <a:t>polar de patrón de radiación en plano </a:t>
            </a:r>
            <a:r>
              <a:rPr lang="es-US" sz="1200" b="0" dirty="0" smtClean="0"/>
              <a:t>E/ plano H</a:t>
            </a:r>
            <a:endParaRPr lang="es-US" sz="1200" b="0" dirty="0"/>
          </a:p>
        </p:txBody>
      </p:sp>
      <p:sp>
        <p:nvSpPr>
          <p:cNvPr id="13" name="Rectangle 1"/>
          <p:cNvSpPr>
            <a:spLocks noChangeArrowheads="1"/>
          </p:cNvSpPr>
          <p:nvPr/>
        </p:nvSpPr>
        <p:spPr bwMode="auto">
          <a:xfrm>
            <a:off x="1906687" y="1412776"/>
            <a:ext cx="7237313"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nSpc>
                <a:spcPct val="300000"/>
              </a:lnSpc>
              <a:spcBef>
                <a:spcPts val="200"/>
              </a:spcBef>
              <a:spcAft>
                <a:spcPts val="0"/>
              </a:spcAft>
              <a:buSzPts val="1200"/>
            </a:pPr>
            <a:r>
              <a:rPr lang="es-US" b="1" dirty="0">
                <a:latin typeface="Times New Roman" panose="02020603050405020304" pitchFamily="18" charset="0"/>
                <a:ea typeface="Times New Roman" panose="02020603050405020304" pitchFamily="18" charset="0"/>
                <a:cs typeface="Times New Roman" panose="02020603050405020304" pitchFamily="18" charset="0"/>
              </a:rPr>
              <a:t>Bocina Cónica</a:t>
            </a:r>
          </a:p>
          <a:p>
            <a:pPr lvl="1" algn="just"/>
            <a:endParaRPr lang="es-US" dirty="0"/>
          </a:p>
        </p:txBody>
      </p:sp>
      <p:pic>
        <p:nvPicPr>
          <p:cNvPr id="8" name="Imagen 7"/>
          <p:cNvPicPr/>
          <p:nvPr/>
        </p:nvPicPr>
        <p:blipFill>
          <a:blip r:embed="rId3"/>
          <a:stretch>
            <a:fillRect/>
          </a:stretch>
        </p:blipFill>
        <p:spPr>
          <a:xfrm>
            <a:off x="3953550" y="2252309"/>
            <a:ext cx="2494280" cy="1856740"/>
          </a:xfrm>
          <a:prstGeom prst="rect">
            <a:avLst/>
          </a:prstGeom>
          <a:ln w="12700">
            <a:solidFill>
              <a:schemeClr val="tx1"/>
            </a:solidFill>
          </a:ln>
        </p:spPr>
      </p:pic>
      <p:pic>
        <p:nvPicPr>
          <p:cNvPr id="12" name="Imagen 11"/>
          <p:cNvPicPr/>
          <p:nvPr/>
        </p:nvPicPr>
        <p:blipFill>
          <a:blip r:embed="rId4"/>
          <a:stretch>
            <a:fillRect/>
          </a:stretch>
        </p:blipFill>
        <p:spPr>
          <a:xfrm>
            <a:off x="2156230" y="4567971"/>
            <a:ext cx="3148970" cy="1885365"/>
          </a:xfrm>
          <a:prstGeom prst="rect">
            <a:avLst/>
          </a:prstGeom>
          <a:ln w="12700">
            <a:solidFill>
              <a:schemeClr val="tx1"/>
            </a:solidFill>
          </a:ln>
        </p:spPr>
      </p:pic>
      <p:pic>
        <p:nvPicPr>
          <p:cNvPr id="14" name="Imagen 13"/>
          <p:cNvPicPr/>
          <p:nvPr/>
        </p:nvPicPr>
        <p:blipFill>
          <a:blip r:embed="rId5"/>
          <a:stretch>
            <a:fillRect/>
          </a:stretch>
        </p:blipFill>
        <p:spPr>
          <a:xfrm>
            <a:off x="5606444" y="4567970"/>
            <a:ext cx="3148970" cy="1885365"/>
          </a:xfrm>
          <a:prstGeom prst="rect">
            <a:avLst/>
          </a:prstGeom>
          <a:ln w="12700">
            <a:solidFill>
              <a:schemeClr val="tx1"/>
            </a:solidFill>
          </a:ln>
        </p:spPr>
      </p:pic>
      <p:pic>
        <p:nvPicPr>
          <p:cNvPr id="15" name="Imagen 14"/>
          <p:cNvPicPr>
            <a:picLocks noChangeAspect="1"/>
          </p:cNvPicPr>
          <p:nvPr/>
        </p:nvPicPr>
        <p:blipFill>
          <a:blip r:embed="rId6"/>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19382747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483768" y="404664"/>
            <a:ext cx="6245352" cy="1143000"/>
          </a:xfrm>
        </p:spPr>
        <p:txBody>
          <a:bodyPr>
            <a:normAutofit/>
          </a:bodyPr>
          <a:lstStyle/>
          <a:p>
            <a:pPr algn="ctr"/>
            <a:r>
              <a:rPr lang="es-US" sz="2800" b="1" dirty="0"/>
              <a:t>MODELACIÓN Y SIMULACIÓN DEL SISTEMA DE MICROONDA</a:t>
            </a:r>
          </a:p>
        </p:txBody>
      </p:sp>
      <p:sp>
        <p:nvSpPr>
          <p:cNvPr id="3" name="2 Marcador de texto"/>
          <p:cNvSpPr>
            <a:spLocks noGrp="1"/>
          </p:cNvSpPr>
          <p:nvPr>
            <p:ph type="body" sz="half" idx="2"/>
          </p:nvPr>
        </p:nvSpPr>
        <p:spPr>
          <a:xfrm>
            <a:off x="35496" y="2276872"/>
            <a:ext cx="1763687" cy="4176464"/>
          </a:xfrm>
        </p:spPr>
        <p:txBody>
          <a:bodyPr>
            <a:noAutofit/>
          </a:bodyPr>
          <a:lstStyle/>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r>
              <a:rPr lang="es-US" sz="1200" b="0" dirty="0"/>
              <a:t>Gráfica de VSWR</a:t>
            </a:r>
          </a:p>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endParaRPr lang="es-US" sz="1200" b="0" dirty="0" smtClean="0"/>
          </a:p>
          <a:p>
            <a:pPr algn="ctr">
              <a:lnSpc>
                <a:spcPct val="100000"/>
              </a:lnSpc>
            </a:pPr>
            <a:endParaRPr lang="es-US" sz="1200" b="0" dirty="0"/>
          </a:p>
          <a:p>
            <a:pPr algn="ctr">
              <a:lnSpc>
                <a:spcPct val="100000"/>
              </a:lnSpc>
            </a:pPr>
            <a:endParaRPr lang="es-US" sz="1200" b="0" dirty="0" smtClean="0"/>
          </a:p>
          <a:p>
            <a:pPr algn="ctr">
              <a:lnSpc>
                <a:spcPct val="100000"/>
              </a:lnSpc>
            </a:pPr>
            <a:r>
              <a:rPr lang="es-US" sz="1200" b="0" dirty="0" smtClean="0"/>
              <a:t>Directividad</a:t>
            </a:r>
            <a:endParaRPr lang="es-US" sz="1200" b="0" dirty="0"/>
          </a:p>
        </p:txBody>
      </p:sp>
      <p:sp>
        <p:nvSpPr>
          <p:cNvPr id="13" name="Rectangle 1"/>
          <p:cNvSpPr>
            <a:spLocks noChangeArrowheads="1"/>
          </p:cNvSpPr>
          <p:nvPr/>
        </p:nvSpPr>
        <p:spPr bwMode="auto">
          <a:xfrm>
            <a:off x="1906687" y="1412776"/>
            <a:ext cx="7237313"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nSpc>
                <a:spcPct val="300000"/>
              </a:lnSpc>
              <a:spcBef>
                <a:spcPts val="200"/>
              </a:spcBef>
              <a:spcAft>
                <a:spcPts val="0"/>
              </a:spcAft>
              <a:buSzPts val="1200"/>
            </a:pPr>
            <a:r>
              <a:rPr lang="es-US" b="1" dirty="0">
                <a:latin typeface="Times New Roman" panose="02020603050405020304" pitchFamily="18" charset="0"/>
                <a:ea typeface="Times New Roman" panose="02020603050405020304" pitchFamily="18" charset="0"/>
                <a:cs typeface="Times New Roman" panose="02020603050405020304" pitchFamily="18" charset="0"/>
              </a:rPr>
              <a:t>Bocina Cónica</a:t>
            </a:r>
          </a:p>
          <a:p>
            <a:pPr lvl="1" algn="just"/>
            <a:endParaRPr lang="es-US" dirty="0"/>
          </a:p>
        </p:txBody>
      </p:sp>
      <p:pic>
        <p:nvPicPr>
          <p:cNvPr id="7" name="Imagen 6"/>
          <p:cNvPicPr/>
          <p:nvPr/>
        </p:nvPicPr>
        <p:blipFill>
          <a:blip r:embed="rId3"/>
          <a:stretch>
            <a:fillRect/>
          </a:stretch>
        </p:blipFill>
        <p:spPr>
          <a:xfrm>
            <a:off x="2509227" y="2262842"/>
            <a:ext cx="5375141" cy="1742222"/>
          </a:xfrm>
          <a:prstGeom prst="rect">
            <a:avLst/>
          </a:prstGeom>
        </p:spPr>
      </p:pic>
      <mc:AlternateContent xmlns:mc="http://schemas.openxmlformats.org/markup-compatibility/2006">
        <mc:Choice xmlns:a14="http://schemas.microsoft.com/office/drawing/2010/main" Requires="a14">
          <p:sp>
            <p:nvSpPr>
              <p:cNvPr id="5" name="Rectángulo 4"/>
              <p:cNvSpPr/>
              <p:nvPr/>
            </p:nvSpPr>
            <p:spPr>
              <a:xfrm>
                <a:off x="2699792" y="4345974"/>
                <a:ext cx="4661854" cy="42774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US" smtClean="0">
                              <a:latin typeface="Cambria Math" panose="02040503050406030204" pitchFamily="18" charset="0"/>
                            </a:rPr>
                          </m:ctrlPr>
                        </m:sSubPr>
                        <m:e>
                          <m:r>
                            <m:rPr>
                              <m:sty m:val="p"/>
                            </m:rPr>
                            <a:rPr lang="es-US">
                              <a:latin typeface="Cambria Math" panose="02040503050406030204" pitchFamily="18" charset="0"/>
                            </a:rPr>
                            <m:t>d</m:t>
                          </m:r>
                        </m:e>
                        <m:sub>
                          <m:r>
                            <m:rPr>
                              <m:sty m:val="p"/>
                            </m:rPr>
                            <a:rPr lang="es-US" i="0">
                              <a:latin typeface="Cambria Math" panose="02040503050406030204" pitchFamily="18" charset="0"/>
                            </a:rPr>
                            <m:t>m</m:t>
                          </m:r>
                        </m:sub>
                      </m:sSub>
                      <m:r>
                        <a:rPr lang="es-US" i="0">
                          <a:latin typeface="Cambria Math" panose="02040503050406030204" pitchFamily="18" charset="0"/>
                        </a:rPr>
                        <m:t>≅</m:t>
                      </m:r>
                      <m:rad>
                        <m:radPr>
                          <m:degHide m:val="on"/>
                          <m:ctrlPr>
                            <a:rPr lang="es-US" i="1">
                              <a:latin typeface="Cambria Math" panose="02040503050406030204" pitchFamily="18" charset="0"/>
                            </a:rPr>
                          </m:ctrlPr>
                        </m:radPr>
                        <m:deg/>
                        <m:e>
                          <m:r>
                            <a:rPr lang="es-US" i="0">
                              <a:latin typeface="Cambria Math" panose="02040503050406030204" pitchFamily="18" charset="0"/>
                            </a:rPr>
                            <m:t>3</m:t>
                          </m:r>
                          <m:r>
                            <a:rPr lang="es-US" i="1">
                              <a:latin typeface="Cambria Math" panose="02040503050406030204" pitchFamily="18" charset="0"/>
                            </a:rPr>
                            <m:t>𝑙</m:t>
                          </m:r>
                          <m:r>
                            <a:rPr lang="es-US" i="1">
                              <a:latin typeface="Cambria Math" panose="02040503050406030204" pitchFamily="18" charset="0"/>
                            </a:rPr>
                            <m:t>𝜆</m:t>
                          </m:r>
                        </m:e>
                      </m:rad>
                      <m:r>
                        <a:rPr lang="es-US" i="0">
                          <a:latin typeface="Cambria Math" panose="02040503050406030204" pitchFamily="18" charset="0"/>
                        </a:rPr>
                        <m:t>=</m:t>
                      </m:r>
                      <m:rad>
                        <m:radPr>
                          <m:degHide m:val="on"/>
                          <m:ctrlPr>
                            <a:rPr lang="es-US" i="1">
                              <a:latin typeface="Cambria Math" panose="02040503050406030204" pitchFamily="18" charset="0"/>
                            </a:rPr>
                          </m:ctrlPr>
                        </m:radPr>
                        <m:deg/>
                        <m:e>
                          <m:r>
                            <a:rPr lang="es-US" i="0">
                              <a:latin typeface="Cambria Math" panose="02040503050406030204" pitchFamily="18" charset="0"/>
                            </a:rPr>
                            <m:t>3</m:t>
                          </m:r>
                          <m:d>
                            <m:dPr>
                              <m:ctrlPr>
                                <a:rPr lang="es-US" i="1">
                                  <a:latin typeface="Cambria Math" panose="02040503050406030204" pitchFamily="18" charset="0"/>
                                </a:rPr>
                              </m:ctrlPr>
                            </m:dPr>
                            <m:e>
                              <m:r>
                                <a:rPr lang="es-US" i="0">
                                  <a:latin typeface="Cambria Math" panose="02040503050406030204" pitchFamily="18" charset="0"/>
                                </a:rPr>
                                <m:t>0.1923</m:t>
                              </m:r>
                            </m:e>
                          </m:d>
                          <m:d>
                            <m:dPr>
                              <m:ctrlPr>
                                <a:rPr lang="es-US" i="1">
                                  <a:latin typeface="Cambria Math" panose="02040503050406030204" pitchFamily="18" charset="0"/>
                                </a:rPr>
                              </m:ctrlPr>
                            </m:dPr>
                            <m:e>
                              <m:r>
                                <a:rPr lang="es-US" i="0">
                                  <a:latin typeface="Cambria Math" panose="02040503050406030204" pitchFamily="18" charset="0"/>
                                </a:rPr>
                                <m:t>0.02857</m:t>
                              </m:r>
                            </m:e>
                          </m:d>
                        </m:e>
                      </m:rad>
                      <m:r>
                        <a:rPr lang="es-US" i="0">
                          <a:latin typeface="Cambria Math" panose="02040503050406030204" pitchFamily="18" charset="0"/>
                        </a:rPr>
                        <m:t>≅0.128</m:t>
                      </m:r>
                    </m:oMath>
                  </m:oMathPara>
                </a14:m>
                <a:endParaRPr lang="es-US" dirty="0"/>
              </a:p>
            </p:txBody>
          </p:sp>
        </mc:Choice>
        <mc:Fallback>
          <p:sp>
            <p:nvSpPr>
              <p:cNvPr id="5" name="Rectángulo 4"/>
              <p:cNvSpPr>
                <a:spLocks noRot="1" noChangeAspect="1" noMove="1" noResize="1" noEditPoints="1" noAdjustHandles="1" noChangeArrowheads="1" noChangeShapeType="1" noTextEdit="1"/>
              </p:cNvSpPr>
              <p:nvPr/>
            </p:nvSpPr>
            <p:spPr>
              <a:xfrm>
                <a:off x="2699792" y="4345974"/>
                <a:ext cx="4661854" cy="427746"/>
              </a:xfrm>
              <a:prstGeom prst="rect">
                <a:avLst/>
              </a:prstGeom>
              <a:blipFill rotWithShape="0">
                <a:blip r:embed="rId4"/>
                <a:stretch>
                  <a:fillRect/>
                </a:stretch>
              </a:blipFill>
            </p:spPr>
            <p:txBody>
              <a:bodyPr/>
              <a:lstStyle/>
              <a:p>
                <a:r>
                  <a:rPr lang="es-US">
                    <a:noFill/>
                  </a:rPr>
                  <a:t> </a:t>
                </a:r>
              </a:p>
            </p:txBody>
          </p:sp>
        </mc:Fallback>
      </mc:AlternateContent>
      <mc:AlternateContent xmlns:mc="http://schemas.openxmlformats.org/markup-compatibility/2006">
        <mc:Choice xmlns:a14="http://schemas.microsoft.com/office/drawing/2010/main" Requires="a14">
          <p:sp>
            <p:nvSpPr>
              <p:cNvPr id="6" name="Rectángulo 5"/>
              <p:cNvSpPr/>
              <p:nvPr/>
            </p:nvSpPr>
            <p:spPr>
              <a:xfrm>
                <a:off x="2950213" y="4770946"/>
                <a:ext cx="4161011" cy="68736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US" i="1" smtClean="0">
                          <a:latin typeface="Cambria Math" panose="02040503050406030204" pitchFamily="18" charset="0"/>
                        </a:rPr>
                        <m:t>𝑠</m:t>
                      </m:r>
                      <m:r>
                        <a:rPr lang="es-US" i="0">
                          <a:latin typeface="Cambria Math" panose="02040503050406030204" pitchFamily="18" charset="0"/>
                        </a:rPr>
                        <m:t>=</m:t>
                      </m:r>
                      <m:f>
                        <m:fPr>
                          <m:ctrlPr>
                            <a:rPr lang="es-US" i="1">
                              <a:latin typeface="Cambria Math" panose="02040503050406030204" pitchFamily="18" charset="0"/>
                            </a:rPr>
                          </m:ctrlPr>
                        </m:fPr>
                        <m:num>
                          <m:sSubSup>
                            <m:sSubSupPr>
                              <m:ctrlPr>
                                <a:rPr lang="es-US" i="1">
                                  <a:latin typeface="Cambria Math" panose="02040503050406030204" pitchFamily="18" charset="0"/>
                                </a:rPr>
                              </m:ctrlPr>
                            </m:sSubSupPr>
                            <m:e>
                              <m:r>
                                <a:rPr lang="es-US" i="1">
                                  <a:latin typeface="Cambria Math" panose="02040503050406030204" pitchFamily="18" charset="0"/>
                                </a:rPr>
                                <m:t>𝑑</m:t>
                              </m:r>
                            </m:e>
                            <m:sub>
                              <m:r>
                                <a:rPr lang="es-US" i="1">
                                  <a:latin typeface="Cambria Math" panose="02040503050406030204" pitchFamily="18" charset="0"/>
                                </a:rPr>
                                <m:t>𝑚</m:t>
                              </m:r>
                            </m:sub>
                            <m:sup>
                              <m:r>
                                <a:rPr lang="es-US" i="0">
                                  <a:latin typeface="Cambria Math" panose="02040503050406030204" pitchFamily="18" charset="0"/>
                                </a:rPr>
                                <m:t>2</m:t>
                              </m:r>
                            </m:sup>
                          </m:sSubSup>
                        </m:num>
                        <m:den>
                          <m:r>
                            <a:rPr lang="es-US" i="0">
                              <a:latin typeface="Cambria Math" panose="02040503050406030204" pitchFamily="18" charset="0"/>
                            </a:rPr>
                            <m:t>8</m:t>
                          </m:r>
                          <m:r>
                            <a:rPr lang="es-US" i="1">
                              <a:latin typeface="Cambria Math" panose="02040503050406030204" pitchFamily="18" charset="0"/>
                            </a:rPr>
                            <m:t>𝜆</m:t>
                          </m:r>
                          <m:r>
                            <a:rPr lang="es-US" i="1">
                              <a:latin typeface="Cambria Math" panose="02040503050406030204" pitchFamily="18" charset="0"/>
                            </a:rPr>
                            <m:t>𝑙</m:t>
                          </m:r>
                        </m:den>
                      </m:f>
                      <m:r>
                        <a:rPr lang="es-US" i="0">
                          <a:latin typeface="Cambria Math" panose="02040503050406030204" pitchFamily="18" charset="0"/>
                        </a:rPr>
                        <m:t>=</m:t>
                      </m:r>
                      <m:f>
                        <m:fPr>
                          <m:ctrlPr>
                            <a:rPr lang="es-US" i="1">
                              <a:latin typeface="Cambria Math" panose="02040503050406030204" pitchFamily="18" charset="0"/>
                            </a:rPr>
                          </m:ctrlPr>
                        </m:fPr>
                        <m:num>
                          <m:sSup>
                            <m:sSupPr>
                              <m:ctrlPr>
                                <a:rPr lang="es-US" i="1">
                                  <a:latin typeface="Cambria Math" panose="02040503050406030204" pitchFamily="18" charset="0"/>
                                </a:rPr>
                              </m:ctrlPr>
                            </m:sSupPr>
                            <m:e>
                              <m:d>
                                <m:dPr>
                                  <m:ctrlPr>
                                    <a:rPr lang="es-US" i="1">
                                      <a:latin typeface="Cambria Math" panose="02040503050406030204" pitchFamily="18" charset="0"/>
                                    </a:rPr>
                                  </m:ctrlPr>
                                </m:dPr>
                                <m:e>
                                  <m:r>
                                    <a:rPr lang="es-US" i="0">
                                      <a:latin typeface="Cambria Math" panose="02040503050406030204" pitchFamily="18" charset="0"/>
                                    </a:rPr>
                                    <m:t>0.128</m:t>
                                  </m:r>
                                </m:e>
                              </m:d>
                            </m:e>
                            <m:sup>
                              <m:r>
                                <a:rPr lang="es-US" i="0">
                                  <a:latin typeface="Cambria Math" panose="02040503050406030204" pitchFamily="18" charset="0"/>
                                </a:rPr>
                                <m:t>2</m:t>
                              </m:r>
                            </m:sup>
                          </m:sSup>
                        </m:num>
                        <m:den>
                          <m:r>
                            <a:rPr lang="es-US" i="0">
                              <a:latin typeface="Cambria Math" panose="02040503050406030204" pitchFamily="18" charset="0"/>
                            </a:rPr>
                            <m:t>8</m:t>
                          </m:r>
                          <m:d>
                            <m:dPr>
                              <m:ctrlPr>
                                <a:rPr lang="es-US" i="1">
                                  <a:latin typeface="Cambria Math" panose="02040503050406030204" pitchFamily="18" charset="0"/>
                                </a:rPr>
                              </m:ctrlPr>
                            </m:dPr>
                            <m:e>
                              <m:r>
                                <a:rPr lang="es-US" i="0">
                                  <a:latin typeface="Cambria Math" panose="02040503050406030204" pitchFamily="18" charset="0"/>
                                </a:rPr>
                                <m:t>0.02857</m:t>
                              </m:r>
                            </m:e>
                          </m:d>
                          <m:d>
                            <m:dPr>
                              <m:ctrlPr>
                                <a:rPr lang="es-US" i="1">
                                  <a:latin typeface="Cambria Math" panose="02040503050406030204" pitchFamily="18" charset="0"/>
                                </a:rPr>
                              </m:ctrlPr>
                            </m:dPr>
                            <m:e>
                              <m:r>
                                <a:rPr lang="es-US" i="0">
                                  <a:latin typeface="Cambria Math" panose="02040503050406030204" pitchFamily="18" charset="0"/>
                                </a:rPr>
                                <m:t>0.1923</m:t>
                              </m:r>
                            </m:e>
                          </m:d>
                        </m:den>
                      </m:f>
                      <m:r>
                        <a:rPr lang="es-US" i="0">
                          <a:latin typeface="Cambria Math" panose="02040503050406030204" pitchFamily="18" charset="0"/>
                        </a:rPr>
                        <m:t>=0.375</m:t>
                      </m:r>
                    </m:oMath>
                  </m:oMathPara>
                </a14:m>
                <a:endParaRPr lang="es-US" dirty="0"/>
              </a:p>
            </p:txBody>
          </p:sp>
        </mc:Choice>
        <mc:Fallback>
          <p:sp>
            <p:nvSpPr>
              <p:cNvPr id="6" name="Rectángulo 5"/>
              <p:cNvSpPr>
                <a:spLocks noRot="1" noChangeAspect="1" noMove="1" noResize="1" noEditPoints="1" noAdjustHandles="1" noChangeArrowheads="1" noChangeShapeType="1" noTextEdit="1"/>
              </p:cNvSpPr>
              <p:nvPr/>
            </p:nvSpPr>
            <p:spPr>
              <a:xfrm>
                <a:off x="2950213" y="4770946"/>
                <a:ext cx="4161011" cy="687368"/>
              </a:xfrm>
              <a:prstGeom prst="rect">
                <a:avLst/>
              </a:prstGeom>
              <a:blipFill rotWithShape="0">
                <a:blip r:embed="rId5"/>
                <a:stretch>
                  <a:fillRect/>
                </a:stretch>
              </a:blipFill>
            </p:spPr>
            <p:txBody>
              <a:bodyPr/>
              <a:lstStyle/>
              <a:p>
                <a:r>
                  <a:rPr lang="es-US">
                    <a:noFill/>
                  </a:rPr>
                  <a:t> </a:t>
                </a:r>
              </a:p>
            </p:txBody>
          </p:sp>
        </mc:Fallback>
      </mc:AlternateContent>
      <mc:AlternateContent xmlns:mc="http://schemas.openxmlformats.org/markup-compatibility/2006">
        <mc:Choice xmlns:a14="http://schemas.microsoft.com/office/drawing/2010/main" Requires="a14">
          <p:sp>
            <p:nvSpPr>
              <p:cNvPr id="9" name="Rectángulo 8"/>
              <p:cNvSpPr/>
              <p:nvPr/>
            </p:nvSpPr>
            <p:spPr>
              <a:xfrm>
                <a:off x="1799183" y="5488883"/>
                <a:ext cx="7253464" cy="394403"/>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s-US">
                              <a:latin typeface="Cambria Math" panose="02040503050406030204" pitchFamily="18" charset="0"/>
                            </a:rPr>
                          </m:ctrlPr>
                        </m:sSubPr>
                        <m:e>
                          <m:r>
                            <m:rPr>
                              <m:sty m:val="p"/>
                            </m:rPr>
                            <a:rPr lang="es-US">
                              <a:latin typeface="Cambria Math" panose="02040503050406030204" pitchFamily="18" charset="0"/>
                            </a:rPr>
                            <m:t>L</m:t>
                          </m:r>
                        </m:e>
                        <m:sub>
                          <m:d>
                            <m:dPr>
                              <m:ctrlPr>
                                <a:rPr lang="es-US" i="1">
                                  <a:latin typeface="Cambria Math" panose="02040503050406030204" pitchFamily="18" charset="0"/>
                                </a:rPr>
                              </m:ctrlPr>
                            </m:dPr>
                            <m:e>
                              <m:r>
                                <m:rPr>
                                  <m:sty m:val="p"/>
                                </m:rPr>
                                <a:rPr lang="es-US" i="0">
                                  <a:latin typeface="Cambria Math" panose="02040503050406030204" pitchFamily="18" charset="0"/>
                                </a:rPr>
                                <m:t>s</m:t>
                              </m:r>
                            </m:e>
                          </m:d>
                        </m:sub>
                      </m:sSub>
                      <m:r>
                        <a:rPr lang="es-US" i="0">
                          <a:latin typeface="Cambria Math" panose="02040503050406030204" pitchFamily="18" charset="0"/>
                        </a:rPr>
                        <m:t>=0.7853−0.3976(0.375)+13.112</m:t>
                      </m:r>
                      <m:sSup>
                        <m:sSupPr>
                          <m:ctrlPr>
                            <a:rPr lang="es-US" i="1">
                              <a:latin typeface="Cambria Math" panose="02040503050406030204" pitchFamily="18" charset="0"/>
                            </a:rPr>
                          </m:ctrlPr>
                        </m:sSupPr>
                        <m:e>
                          <m:d>
                            <m:dPr>
                              <m:ctrlPr>
                                <a:rPr lang="es-US" i="1">
                                  <a:latin typeface="Cambria Math" panose="02040503050406030204" pitchFamily="18" charset="0"/>
                                </a:rPr>
                              </m:ctrlPr>
                            </m:dPr>
                            <m:e>
                              <m:r>
                                <a:rPr lang="es-US" i="0">
                                  <a:latin typeface="Cambria Math" panose="02040503050406030204" pitchFamily="18" charset="0"/>
                                </a:rPr>
                                <m:t>0.375</m:t>
                              </m:r>
                            </m:e>
                          </m:d>
                        </m:e>
                        <m:sup>
                          <m:r>
                            <a:rPr lang="es-US" i="0">
                              <a:latin typeface="Cambria Math" panose="02040503050406030204" pitchFamily="18" charset="0"/>
                            </a:rPr>
                            <m:t>2</m:t>
                          </m:r>
                        </m:sup>
                      </m:sSup>
                      <m:r>
                        <a:rPr lang="es-US" i="0">
                          <a:latin typeface="Cambria Math" panose="02040503050406030204" pitchFamily="18" charset="0"/>
                        </a:rPr>
                        <m:t>+3.901</m:t>
                      </m:r>
                      <m:sSup>
                        <m:sSupPr>
                          <m:ctrlPr>
                            <a:rPr lang="es-US" i="1">
                              <a:latin typeface="Cambria Math" panose="02040503050406030204" pitchFamily="18" charset="0"/>
                            </a:rPr>
                          </m:ctrlPr>
                        </m:sSupPr>
                        <m:e>
                          <m:d>
                            <m:dPr>
                              <m:ctrlPr>
                                <a:rPr lang="es-US" i="1">
                                  <a:latin typeface="Cambria Math" panose="02040503050406030204" pitchFamily="18" charset="0"/>
                                </a:rPr>
                              </m:ctrlPr>
                            </m:dPr>
                            <m:e>
                              <m:r>
                                <a:rPr lang="es-US" i="0">
                                  <a:latin typeface="Cambria Math" panose="02040503050406030204" pitchFamily="18" charset="0"/>
                                </a:rPr>
                                <m:t>0.375</m:t>
                              </m:r>
                            </m:e>
                          </m:d>
                        </m:e>
                        <m:sup>
                          <m:r>
                            <a:rPr lang="es-US" i="0">
                              <a:latin typeface="Cambria Math" panose="02040503050406030204" pitchFamily="18" charset="0"/>
                            </a:rPr>
                            <m:t>3</m:t>
                          </m:r>
                        </m:sup>
                      </m:sSup>
                    </m:oMath>
                  </m:oMathPara>
                </a14:m>
                <a:endParaRPr lang="es-US" dirty="0"/>
              </a:p>
            </p:txBody>
          </p:sp>
        </mc:Choice>
        <mc:Fallback>
          <p:sp>
            <p:nvSpPr>
              <p:cNvPr id="9" name="Rectángulo 8"/>
              <p:cNvSpPr>
                <a:spLocks noRot="1" noChangeAspect="1" noMove="1" noResize="1" noEditPoints="1" noAdjustHandles="1" noChangeArrowheads="1" noChangeShapeType="1" noTextEdit="1"/>
              </p:cNvSpPr>
              <p:nvPr/>
            </p:nvSpPr>
            <p:spPr>
              <a:xfrm>
                <a:off x="1799183" y="5488883"/>
                <a:ext cx="7253464" cy="394403"/>
              </a:xfrm>
              <a:prstGeom prst="rect">
                <a:avLst/>
              </a:prstGeom>
              <a:blipFill rotWithShape="0">
                <a:blip r:embed="rId6"/>
                <a:stretch>
                  <a:fillRect b="-9231"/>
                </a:stretch>
              </a:blipFill>
            </p:spPr>
            <p:txBody>
              <a:bodyPr/>
              <a:lstStyle/>
              <a:p>
                <a:r>
                  <a:rPr lang="es-US">
                    <a:noFill/>
                  </a:rPr>
                  <a:t> </a:t>
                </a:r>
              </a:p>
            </p:txBody>
          </p:sp>
        </mc:Fallback>
      </mc:AlternateContent>
      <mc:AlternateContent xmlns:mc="http://schemas.openxmlformats.org/markup-compatibility/2006">
        <mc:Choice xmlns:a14="http://schemas.microsoft.com/office/drawing/2010/main" Requires="a14">
          <p:sp>
            <p:nvSpPr>
              <p:cNvPr id="10" name="Rectángulo 9"/>
              <p:cNvSpPr/>
              <p:nvPr/>
            </p:nvSpPr>
            <p:spPr>
              <a:xfrm>
                <a:off x="4367523" y="5913855"/>
                <a:ext cx="1326389" cy="388889"/>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US">
                              <a:latin typeface="Cambria Math" panose="02040503050406030204" pitchFamily="18" charset="0"/>
                            </a:rPr>
                          </m:ctrlPr>
                        </m:sSubPr>
                        <m:e>
                          <m:r>
                            <m:rPr>
                              <m:sty m:val="p"/>
                            </m:rPr>
                            <a:rPr lang="es-US">
                              <a:latin typeface="Cambria Math" panose="02040503050406030204" pitchFamily="18" charset="0"/>
                            </a:rPr>
                            <m:t>L</m:t>
                          </m:r>
                        </m:e>
                        <m:sub>
                          <m:d>
                            <m:dPr>
                              <m:ctrlPr>
                                <a:rPr lang="es-US" i="1">
                                  <a:latin typeface="Cambria Math" panose="02040503050406030204" pitchFamily="18" charset="0"/>
                                </a:rPr>
                              </m:ctrlPr>
                            </m:dPr>
                            <m:e>
                              <m:r>
                                <m:rPr>
                                  <m:sty m:val="p"/>
                                </m:rPr>
                                <a:rPr lang="es-US" i="0">
                                  <a:latin typeface="Cambria Math" panose="02040503050406030204" pitchFamily="18" charset="0"/>
                                </a:rPr>
                                <m:t>s</m:t>
                              </m:r>
                            </m:e>
                          </m:d>
                        </m:sub>
                      </m:sSub>
                      <m:r>
                        <a:rPr lang="es-US" i="0">
                          <a:latin typeface="Cambria Math" panose="02040503050406030204" pitchFamily="18" charset="0"/>
                        </a:rPr>
                        <m:t>=2.68</m:t>
                      </m:r>
                    </m:oMath>
                  </m:oMathPara>
                </a14:m>
                <a:endParaRPr lang="es-US" dirty="0"/>
              </a:p>
            </p:txBody>
          </p:sp>
        </mc:Choice>
        <mc:Fallback>
          <p:sp>
            <p:nvSpPr>
              <p:cNvPr id="10" name="Rectángulo 9"/>
              <p:cNvSpPr>
                <a:spLocks noRot="1" noChangeAspect="1" noMove="1" noResize="1" noEditPoints="1" noAdjustHandles="1" noChangeArrowheads="1" noChangeShapeType="1" noTextEdit="1"/>
              </p:cNvSpPr>
              <p:nvPr/>
            </p:nvSpPr>
            <p:spPr>
              <a:xfrm>
                <a:off x="4367523" y="5913855"/>
                <a:ext cx="1326389" cy="388889"/>
              </a:xfrm>
              <a:prstGeom prst="rect">
                <a:avLst/>
              </a:prstGeom>
              <a:blipFill rotWithShape="0">
                <a:blip r:embed="rId7"/>
                <a:stretch>
                  <a:fillRect/>
                </a:stretch>
              </a:blipFill>
            </p:spPr>
            <p:txBody>
              <a:bodyPr/>
              <a:lstStyle/>
              <a:p>
                <a:r>
                  <a:rPr lang="es-US">
                    <a:noFill/>
                  </a:rPr>
                  <a:t> </a:t>
                </a:r>
              </a:p>
            </p:txBody>
          </p:sp>
        </mc:Fallback>
      </mc:AlternateContent>
      <p:pic>
        <p:nvPicPr>
          <p:cNvPr id="12" name="Imagen 11"/>
          <p:cNvPicPr>
            <a:picLocks noChangeAspect="1"/>
          </p:cNvPicPr>
          <p:nvPr/>
        </p:nvPicPr>
        <p:blipFill>
          <a:blip r:embed="rId8"/>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23974583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a:spLocks noGrp="1"/>
          </p:cNvSpPr>
          <p:nvPr>
            <p:ph type="title"/>
          </p:nvPr>
        </p:nvSpPr>
        <p:spPr/>
        <p:txBody>
          <a:bodyPr>
            <a:normAutofit/>
          </a:bodyPr>
          <a:lstStyle/>
          <a:p>
            <a:pPr algn="ctr"/>
            <a:r>
              <a:rPr lang="es-US" sz="2400" b="1" dirty="0" smtClean="0"/>
              <a:t>MODELACIÓN Y SIMULACIÓN DEL SISTEMA DE MICROONDA</a:t>
            </a:r>
            <a:endParaRPr lang="es-ES" sz="2400" dirty="0"/>
          </a:p>
        </p:txBody>
      </p:sp>
      <p:sp>
        <p:nvSpPr>
          <p:cNvPr id="2" name="Rectángulo 1"/>
          <p:cNvSpPr/>
          <p:nvPr/>
        </p:nvSpPr>
        <p:spPr>
          <a:xfrm>
            <a:off x="741943" y="1371600"/>
            <a:ext cx="1614545" cy="769698"/>
          </a:xfrm>
          <a:prstGeom prst="rect">
            <a:avLst/>
          </a:prstGeom>
        </p:spPr>
        <p:txBody>
          <a:bodyPr wrap="none">
            <a:spAutoFit/>
          </a:bodyPr>
          <a:lstStyle/>
          <a:p>
            <a:pPr lvl="0">
              <a:lnSpc>
                <a:spcPct val="300000"/>
              </a:lnSpc>
              <a:spcBef>
                <a:spcPts val="200"/>
              </a:spcBef>
              <a:spcAft>
                <a:spcPts val="0"/>
              </a:spcAft>
              <a:buSzPts val="1200"/>
            </a:pPr>
            <a:r>
              <a:rPr lang="es-US" b="1" dirty="0">
                <a:latin typeface="Times New Roman" panose="02020603050405020304" pitchFamily="18" charset="0"/>
                <a:ea typeface="Times New Roman" panose="02020603050405020304" pitchFamily="18" charset="0"/>
                <a:cs typeface="Times New Roman" panose="02020603050405020304" pitchFamily="18" charset="0"/>
              </a:rPr>
              <a:t>Bocina Cónica</a:t>
            </a:r>
            <a:endParaRPr lang="es-US" b="1" dirty="0">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Rectángulo 3"/>
              <p:cNvSpPr/>
              <p:nvPr/>
            </p:nvSpPr>
            <p:spPr>
              <a:xfrm>
                <a:off x="2712891" y="2156507"/>
                <a:ext cx="2836995" cy="76937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US" smtClean="0">
                              <a:latin typeface="Cambria Math" panose="02040503050406030204" pitchFamily="18" charset="0"/>
                            </a:rPr>
                          </m:ctrlPr>
                        </m:sSubPr>
                        <m:e>
                          <m:r>
                            <m:rPr>
                              <m:sty m:val="p"/>
                            </m:rPr>
                            <a:rPr lang="es-US">
                              <a:latin typeface="Cambria Math" panose="02040503050406030204" pitchFamily="18" charset="0"/>
                            </a:rPr>
                            <m:t>D</m:t>
                          </m:r>
                        </m:e>
                        <m:sub>
                          <m:r>
                            <m:rPr>
                              <m:sty m:val="p"/>
                            </m:rPr>
                            <a:rPr lang="es-US" i="0">
                              <a:latin typeface="Cambria Math" panose="02040503050406030204" pitchFamily="18" charset="0"/>
                            </a:rPr>
                            <m:t>c</m:t>
                          </m:r>
                        </m:sub>
                      </m:sSub>
                      <m:r>
                        <a:rPr lang="es-US" i="0">
                          <a:latin typeface="Cambria Math" panose="02040503050406030204" pitchFamily="18" charset="0"/>
                        </a:rPr>
                        <m:t>=10</m:t>
                      </m:r>
                      <m:sSub>
                        <m:sSubPr>
                          <m:ctrlPr>
                            <a:rPr lang="es-US" i="1">
                              <a:latin typeface="Cambria Math" panose="02040503050406030204" pitchFamily="18" charset="0"/>
                            </a:rPr>
                          </m:ctrlPr>
                        </m:sSubPr>
                        <m:e>
                          <m:r>
                            <a:rPr lang="es-US" i="1">
                              <a:latin typeface="Cambria Math" panose="02040503050406030204" pitchFamily="18" charset="0"/>
                            </a:rPr>
                            <m:t>𝑙𝑜𝑔</m:t>
                          </m:r>
                        </m:e>
                        <m:sub>
                          <m:r>
                            <a:rPr lang="es-US" i="0">
                              <a:latin typeface="Cambria Math" panose="02040503050406030204" pitchFamily="18" charset="0"/>
                            </a:rPr>
                            <m:t>10</m:t>
                          </m:r>
                        </m:sub>
                      </m:sSub>
                      <m:sSup>
                        <m:sSupPr>
                          <m:ctrlPr>
                            <a:rPr lang="es-US" i="1">
                              <a:latin typeface="Cambria Math" panose="02040503050406030204" pitchFamily="18" charset="0"/>
                            </a:rPr>
                          </m:ctrlPr>
                        </m:sSupPr>
                        <m:e>
                          <m:d>
                            <m:dPr>
                              <m:ctrlPr>
                                <a:rPr lang="es-US" i="1">
                                  <a:latin typeface="Cambria Math" panose="02040503050406030204" pitchFamily="18" charset="0"/>
                                </a:rPr>
                              </m:ctrlPr>
                            </m:dPr>
                            <m:e>
                              <m:f>
                                <m:fPr>
                                  <m:ctrlPr>
                                    <a:rPr lang="es-US" i="1">
                                      <a:latin typeface="Cambria Math" panose="02040503050406030204" pitchFamily="18" charset="0"/>
                                    </a:rPr>
                                  </m:ctrlPr>
                                </m:fPr>
                                <m:num>
                                  <m:r>
                                    <a:rPr lang="es-US" i="1">
                                      <a:latin typeface="Cambria Math" panose="02040503050406030204" pitchFamily="18" charset="0"/>
                                    </a:rPr>
                                    <m:t>𝐶</m:t>
                                  </m:r>
                                </m:num>
                                <m:den>
                                  <m:r>
                                    <a:rPr lang="es-US" i="1">
                                      <a:latin typeface="Cambria Math" panose="02040503050406030204" pitchFamily="18" charset="0"/>
                                    </a:rPr>
                                    <m:t>𝜆</m:t>
                                  </m:r>
                                </m:den>
                              </m:f>
                            </m:e>
                          </m:d>
                        </m:e>
                        <m:sup>
                          <m:r>
                            <a:rPr lang="es-US" i="0">
                              <a:latin typeface="Cambria Math" panose="02040503050406030204" pitchFamily="18" charset="0"/>
                            </a:rPr>
                            <m:t>2</m:t>
                          </m:r>
                        </m:sup>
                      </m:sSup>
                      <m:r>
                        <a:rPr lang="es-US" i="0">
                          <a:latin typeface="Cambria Math" panose="02040503050406030204" pitchFamily="18" charset="0"/>
                        </a:rPr>
                        <m:t>−</m:t>
                      </m:r>
                      <m:r>
                        <a:rPr lang="es-US" i="1">
                          <a:latin typeface="Cambria Math" panose="02040503050406030204" pitchFamily="18" charset="0"/>
                        </a:rPr>
                        <m:t>𝐿</m:t>
                      </m:r>
                      <m:d>
                        <m:dPr>
                          <m:ctrlPr>
                            <a:rPr lang="es-US" i="1">
                              <a:latin typeface="Cambria Math" panose="02040503050406030204" pitchFamily="18" charset="0"/>
                            </a:rPr>
                          </m:ctrlPr>
                        </m:dPr>
                        <m:e>
                          <m:r>
                            <a:rPr lang="es-US" i="1">
                              <a:latin typeface="Cambria Math" panose="02040503050406030204" pitchFamily="18" charset="0"/>
                            </a:rPr>
                            <m:t>𝑠</m:t>
                          </m:r>
                        </m:e>
                      </m:d>
                    </m:oMath>
                  </m:oMathPara>
                </a14:m>
                <a:endParaRPr lang="es-US" dirty="0"/>
              </a:p>
            </p:txBody>
          </p:sp>
        </mc:Choice>
        <mc:Fallback>
          <p:sp>
            <p:nvSpPr>
              <p:cNvPr id="4" name="Rectángulo 3"/>
              <p:cNvSpPr>
                <a:spLocks noRot="1" noChangeAspect="1" noMove="1" noResize="1" noEditPoints="1" noAdjustHandles="1" noChangeArrowheads="1" noChangeShapeType="1" noTextEdit="1"/>
              </p:cNvSpPr>
              <p:nvPr/>
            </p:nvSpPr>
            <p:spPr>
              <a:xfrm>
                <a:off x="2712891" y="2156507"/>
                <a:ext cx="2836995" cy="769378"/>
              </a:xfrm>
              <a:prstGeom prst="rect">
                <a:avLst/>
              </a:prstGeom>
              <a:blipFill rotWithShape="0">
                <a:blip r:embed="rId2"/>
                <a:stretch>
                  <a:fillRect/>
                </a:stretch>
              </a:blipFill>
            </p:spPr>
            <p:txBody>
              <a:bodyPr/>
              <a:lstStyle/>
              <a:p>
                <a:r>
                  <a:rPr lang="es-US">
                    <a:noFill/>
                  </a:rPr>
                  <a:t> </a:t>
                </a:r>
              </a:p>
            </p:txBody>
          </p:sp>
        </mc:Fallback>
      </mc:AlternateContent>
      <mc:AlternateContent xmlns:mc="http://schemas.openxmlformats.org/markup-compatibility/2006">
        <mc:Choice xmlns:a14="http://schemas.microsoft.com/office/drawing/2010/main" Requires="a14">
          <p:sp>
            <p:nvSpPr>
              <p:cNvPr id="5" name="Rectángulo 4"/>
              <p:cNvSpPr/>
              <p:nvPr/>
            </p:nvSpPr>
            <p:spPr>
              <a:xfrm>
                <a:off x="2356488" y="3068960"/>
                <a:ext cx="3485891" cy="76937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US">
                              <a:latin typeface="Cambria Math" panose="02040503050406030204" pitchFamily="18" charset="0"/>
                            </a:rPr>
                          </m:ctrlPr>
                        </m:sSubPr>
                        <m:e>
                          <m:r>
                            <m:rPr>
                              <m:sty m:val="p"/>
                            </m:rPr>
                            <a:rPr lang="es-US">
                              <a:latin typeface="Cambria Math" panose="02040503050406030204" pitchFamily="18" charset="0"/>
                            </a:rPr>
                            <m:t>D</m:t>
                          </m:r>
                        </m:e>
                        <m:sub>
                          <m:r>
                            <m:rPr>
                              <m:sty m:val="p"/>
                            </m:rPr>
                            <a:rPr lang="es-US" i="0">
                              <a:latin typeface="Cambria Math" panose="02040503050406030204" pitchFamily="18" charset="0"/>
                            </a:rPr>
                            <m:t>c</m:t>
                          </m:r>
                        </m:sub>
                      </m:sSub>
                      <m:r>
                        <a:rPr lang="es-US" i="0">
                          <a:latin typeface="Cambria Math" panose="02040503050406030204" pitchFamily="18" charset="0"/>
                        </a:rPr>
                        <m:t>=10</m:t>
                      </m:r>
                      <m:sSub>
                        <m:sSubPr>
                          <m:ctrlPr>
                            <a:rPr lang="es-US" i="1">
                              <a:latin typeface="Cambria Math" panose="02040503050406030204" pitchFamily="18" charset="0"/>
                            </a:rPr>
                          </m:ctrlPr>
                        </m:sSubPr>
                        <m:e>
                          <m:r>
                            <m:rPr>
                              <m:sty m:val="p"/>
                            </m:rPr>
                            <a:rPr lang="es-US" i="0">
                              <a:latin typeface="Cambria Math" panose="02040503050406030204" pitchFamily="18" charset="0"/>
                            </a:rPr>
                            <m:t>log</m:t>
                          </m:r>
                        </m:e>
                        <m:sub>
                          <m:r>
                            <a:rPr lang="es-US" i="0">
                              <a:latin typeface="Cambria Math" panose="02040503050406030204" pitchFamily="18" charset="0"/>
                            </a:rPr>
                            <m:t>10</m:t>
                          </m:r>
                        </m:sub>
                      </m:sSub>
                      <m:sSup>
                        <m:sSupPr>
                          <m:ctrlPr>
                            <a:rPr lang="es-US" i="1">
                              <a:latin typeface="Cambria Math" panose="02040503050406030204" pitchFamily="18" charset="0"/>
                            </a:rPr>
                          </m:ctrlPr>
                        </m:sSupPr>
                        <m:e>
                          <m:d>
                            <m:dPr>
                              <m:ctrlPr>
                                <a:rPr lang="es-US" i="1">
                                  <a:latin typeface="Cambria Math" panose="02040503050406030204" pitchFamily="18" charset="0"/>
                                </a:rPr>
                              </m:ctrlPr>
                            </m:dPr>
                            <m:e>
                              <m:f>
                                <m:fPr>
                                  <m:ctrlPr>
                                    <a:rPr lang="es-US" i="1">
                                      <a:latin typeface="Cambria Math" panose="02040503050406030204" pitchFamily="18" charset="0"/>
                                    </a:rPr>
                                  </m:ctrlPr>
                                </m:fPr>
                                <m:num>
                                  <m:r>
                                    <a:rPr lang="es-US" i="0">
                                      <a:latin typeface="Cambria Math" panose="02040503050406030204" pitchFamily="18" charset="0"/>
                                    </a:rPr>
                                    <m:t>0.3298</m:t>
                                  </m:r>
                                </m:num>
                                <m:den>
                                  <m:r>
                                    <a:rPr lang="es-US" i="0">
                                      <a:latin typeface="Cambria Math" panose="02040503050406030204" pitchFamily="18" charset="0"/>
                                    </a:rPr>
                                    <m:t>0.02857</m:t>
                                  </m:r>
                                </m:den>
                              </m:f>
                            </m:e>
                          </m:d>
                        </m:e>
                        <m:sup>
                          <m:r>
                            <a:rPr lang="es-US" i="0">
                              <a:latin typeface="Cambria Math" panose="02040503050406030204" pitchFamily="18" charset="0"/>
                            </a:rPr>
                            <m:t>2</m:t>
                          </m:r>
                        </m:sup>
                      </m:sSup>
                      <m:r>
                        <a:rPr lang="es-US" i="0">
                          <a:latin typeface="Cambria Math" panose="02040503050406030204" pitchFamily="18" charset="0"/>
                        </a:rPr>
                        <m:t>−2.68</m:t>
                      </m:r>
                    </m:oMath>
                  </m:oMathPara>
                </a14:m>
                <a:endParaRPr lang="es-US" dirty="0"/>
              </a:p>
            </p:txBody>
          </p:sp>
        </mc:Choice>
        <mc:Fallback>
          <p:sp>
            <p:nvSpPr>
              <p:cNvPr id="5" name="Rectángulo 4"/>
              <p:cNvSpPr>
                <a:spLocks noRot="1" noChangeAspect="1" noMove="1" noResize="1" noEditPoints="1" noAdjustHandles="1" noChangeArrowheads="1" noChangeShapeType="1" noTextEdit="1"/>
              </p:cNvSpPr>
              <p:nvPr/>
            </p:nvSpPr>
            <p:spPr>
              <a:xfrm>
                <a:off x="2356488" y="3068960"/>
                <a:ext cx="3485891" cy="769378"/>
              </a:xfrm>
              <a:prstGeom prst="rect">
                <a:avLst/>
              </a:prstGeom>
              <a:blipFill rotWithShape="0">
                <a:blip r:embed="rId3"/>
                <a:stretch>
                  <a:fillRect/>
                </a:stretch>
              </a:blipFill>
            </p:spPr>
            <p:txBody>
              <a:bodyPr/>
              <a:lstStyle/>
              <a:p>
                <a:r>
                  <a:rPr lang="es-US">
                    <a:noFill/>
                  </a:rPr>
                  <a:t> </a:t>
                </a:r>
              </a:p>
            </p:txBody>
          </p:sp>
        </mc:Fallback>
      </mc:AlternateContent>
      <mc:AlternateContent xmlns:mc="http://schemas.openxmlformats.org/markup-compatibility/2006">
        <mc:Choice xmlns:a14="http://schemas.microsoft.com/office/drawing/2010/main" Requires="a14">
          <p:sp>
            <p:nvSpPr>
              <p:cNvPr id="9" name="Rectángulo 8"/>
              <p:cNvSpPr/>
              <p:nvPr/>
            </p:nvSpPr>
            <p:spPr>
              <a:xfrm>
                <a:off x="3152209" y="4223357"/>
                <a:ext cx="1958357"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US">
                              <a:latin typeface="Cambria Math" panose="02040503050406030204" pitchFamily="18" charset="0"/>
                            </a:rPr>
                          </m:ctrlPr>
                        </m:sSubPr>
                        <m:e>
                          <m:r>
                            <m:rPr>
                              <m:sty m:val="p"/>
                            </m:rPr>
                            <a:rPr lang="es-US">
                              <a:latin typeface="Cambria Math" panose="02040503050406030204" pitchFamily="18" charset="0"/>
                            </a:rPr>
                            <m:t>D</m:t>
                          </m:r>
                        </m:e>
                        <m:sub>
                          <m:r>
                            <m:rPr>
                              <m:sty m:val="p"/>
                            </m:rPr>
                            <a:rPr lang="es-US" i="0">
                              <a:latin typeface="Cambria Math" panose="02040503050406030204" pitchFamily="18" charset="0"/>
                            </a:rPr>
                            <m:t>c</m:t>
                          </m:r>
                        </m:sub>
                      </m:sSub>
                      <m:r>
                        <a:rPr lang="es-US" i="0">
                          <a:latin typeface="Cambria Math" panose="02040503050406030204" pitchFamily="18" charset="0"/>
                        </a:rPr>
                        <m:t>⟺18.55 </m:t>
                      </m:r>
                      <m:d>
                        <m:dPr>
                          <m:ctrlPr>
                            <a:rPr lang="es-US" i="1">
                              <a:latin typeface="Cambria Math" panose="02040503050406030204" pitchFamily="18" charset="0"/>
                            </a:rPr>
                          </m:ctrlPr>
                        </m:dPr>
                        <m:e>
                          <m:r>
                            <m:rPr>
                              <m:sty m:val="p"/>
                            </m:rPr>
                            <a:rPr lang="es-US" i="0">
                              <a:latin typeface="Cambria Math" panose="02040503050406030204" pitchFamily="18" charset="0"/>
                            </a:rPr>
                            <m:t>dB</m:t>
                          </m:r>
                        </m:e>
                      </m:d>
                    </m:oMath>
                  </m:oMathPara>
                </a14:m>
                <a:endParaRPr lang="es-US" dirty="0"/>
              </a:p>
            </p:txBody>
          </p:sp>
        </mc:Choice>
        <mc:Fallback>
          <p:sp>
            <p:nvSpPr>
              <p:cNvPr id="9" name="Rectángulo 8"/>
              <p:cNvSpPr>
                <a:spLocks noRot="1" noChangeAspect="1" noMove="1" noResize="1" noEditPoints="1" noAdjustHandles="1" noChangeArrowheads="1" noChangeShapeType="1" noTextEdit="1"/>
              </p:cNvSpPr>
              <p:nvPr/>
            </p:nvSpPr>
            <p:spPr>
              <a:xfrm>
                <a:off x="3152209" y="4223357"/>
                <a:ext cx="1958357" cy="369332"/>
              </a:xfrm>
              <a:prstGeom prst="rect">
                <a:avLst/>
              </a:prstGeom>
              <a:blipFill rotWithShape="0">
                <a:blip r:embed="rId4"/>
                <a:stretch>
                  <a:fillRect/>
                </a:stretch>
              </a:blipFill>
            </p:spPr>
            <p:txBody>
              <a:bodyPr/>
              <a:lstStyle/>
              <a:p>
                <a:r>
                  <a:rPr lang="es-US">
                    <a:noFill/>
                  </a:rPr>
                  <a:t> </a:t>
                </a:r>
              </a:p>
            </p:txBody>
          </p:sp>
        </mc:Fallback>
      </mc:AlternateContent>
      <p:pic>
        <p:nvPicPr>
          <p:cNvPr id="15" name="Imagen 14"/>
          <p:cNvPicPr>
            <a:picLocks noChangeAspect="1"/>
          </p:cNvPicPr>
          <p:nvPr/>
        </p:nvPicPr>
        <p:blipFill>
          <a:blip r:embed="rId5"/>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29278923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483768" y="404664"/>
            <a:ext cx="6245352" cy="1143000"/>
          </a:xfrm>
        </p:spPr>
        <p:txBody>
          <a:bodyPr>
            <a:normAutofit fontScale="90000"/>
          </a:bodyPr>
          <a:lstStyle/>
          <a:p>
            <a:pPr algn="ctr"/>
            <a:r>
              <a:rPr lang="es-US" sz="2800" b="1" dirty="0"/>
              <a:t>MEDICIÓN DEL SISTEMA DE MICROONDAS Y ANÁLISIS DE ERRORES</a:t>
            </a:r>
          </a:p>
        </p:txBody>
      </p:sp>
      <p:sp>
        <p:nvSpPr>
          <p:cNvPr id="3" name="2 Marcador de texto"/>
          <p:cNvSpPr>
            <a:spLocks noGrp="1"/>
          </p:cNvSpPr>
          <p:nvPr>
            <p:ph type="body" sz="half" idx="2"/>
          </p:nvPr>
        </p:nvSpPr>
        <p:spPr>
          <a:xfrm>
            <a:off x="-11084" y="1844824"/>
            <a:ext cx="1763687" cy="4608512"/>
          </a:xfrm>
        </p:spPr>
        <p:txBody>
          <a:bodyPr>
            <a:noAutofit/>
          </a:bodyPr>
          <a:lstStyle/>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endParaRPr lang="es-US" sz="1200" b="0" dirty="0" smtClean="0"/>
          </a:p>
          <a:p>
            <a:pPr algn="ctr">
              <a:lnSpc>
                <a:spcPct val="100000"/>
              </a:lnSpc>
            </a:pPr>
            <a:endParaRPr lang="es-US" sz="1200" b="0" dirty="0"/>
          </a:p>
          <a:p>
            <a:pPr algn="ctr">
              <a:lnSpc>
                <a:spcPct val="100000"/>
              </a:lnSpc>
            </a:pPr>
            <a:endParaRPr lang="es-US" sz="1200" b="0" dirty="0" smtClean="0"/>
          </a:p>
          <a:p>
            <a:pPr algn="ctr">
              <a:lnSpc>
                <a:spcPct val="100000"/>
              </a:lnSpc>
            </a:pPr>
            <a:endParaRPr lang="es-US" sz="1600" b="0" dirty="0" smtClean="0"/>
          </a:p>
          <a:p>
            <a:pPr algn="ctr">
              <a:lnSpc>
                <a:spcPct val="100000"/>
              </a:lnSpc>
            </a:pPr>
            <a:r>
              <a:rPr lang="es-US" sz="1600" b="0" dirty="0" err="1" smtClean="0"/>
              <a:t>Antenna</a:t>
            </a:r>
            <a:r>
              <a:rPr lang="es-US" sz="1600" b="0" dirty="0" smtClean="0"/>
              <a:t> </a:t>
            </a:r>
            <a:r>
              <a:rPr lang="es-US" sz="1600" b="0" dirty="0" err="1" smtClean="0"/>
              <a:t>Plot</a:t>
            </a:r>
            <a:r>
              <a:rPr lang="es-US" sz="1600" b="0" dirty="0" smtClean="0"/>
              <a:t> </a:t>
            </a:r>
            <a:r>
              <a:rPr lang="es-US" sz="1600" b="0" dirty="0" err="1" smtClean="0"/>
              <a:t>System</a:t>
            </a:r>
            <a:endParaRPr lang="es-US" sz="1600" b="0" dirty="0" smtClean="0"/>
          </a:p>
          <a:p>
            <a:pPr algn="ctr">
              <a:lnSpc>
                <a:spcPct val="100000"/>
              </a:lnSpc>
            </a:pPr>
            <a:endParaRPr lang="es-EC" sz="1600" b="0" dirty="0"/>
          </a:p>
          <a:p>
            <a:pPr algn="ctr">
              <a:lnSpc>
                <a:spcPct val="100000"/>
              </a:lnSpc>
            </a:pPr>
            <a:r>
              <a:rPr lang="es-EC" sz="1600" b="0" dirty="0" smtClean="0"/>
              <a:t>Unidad de Control de Pasos (SCU)</a:t>
            </a:r>
            <a:endParaRPr lang="es-US" sz="1600" b="0" dirty="0"/>
          </a:p>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endParaRPr lang="es-US" sz="1200" b="0" dirty="0" smtClean="0"/>
          </a:p>
          <a:p>
            <a:pPr algn="ctr">
              <a:lnSpc>
                <a:spcPct val="100000"/>
              </a:lnSpc>
            </a:pPr>
            <a:endParaRPr lang="es-US" sz="1200" b="0" dirty="0"/>
          </a:p>
          <a:p>
            <a:pPr algn="ctr">
              <a:lnSpc>
                <a:spcPct val="100000"/>
              </a:lnSpc>
            </a:pPr>
            <a:endParaRPr lang="es-US" sz="1200" b="0" dirty="0" smtClean="0"/>
          </a:p>
        </p:txBody>
      </p:sp>
      <p:graphicFrame>
        <p:nvGraphicFramePr>
          <p:cNvPr id="11" name="Diagrama 10"/>
          <p:cNvGraphicFramePr/>
          <p:nvPr>
            <p:extLst>
              <p:ext uri="{D42A27DB-BD31-4B8C-83A1-F6EECF244321}">
                <p14:modId xmlns:p14="http://schemas.microsoft.com/office/powerpoint/2010/main" val="1330069342"/>
              </p:ext>
            </p:extLst>
          </p:nvPr>
        </p:nvGraphicFramePr>
        <p:xfrm>
          <a:off x="2699792" y="1866841"/>
          <a:ext cx="5688632" cy="1778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ángulo 13"/>
          <p:cNvSpPr/>
          <p:nvPr/>
        </p:nvSpPr>
        <p:spPr>
          <a:xfrm>
            <a:off x="1752602" y="4006805"/>
            <a:ext cx="7283893" cy="646331"/>
          </a:xfrm>
          <a:prstGeom prst="rect">
            <a:avLst/>
          </a:prstGeom>
        </p:spPr>
        <p:txBody>
          <a:bodyPr wrap="square">
            <a:spAutoFit/>
          </a:bodyPr>
          <a:lstStyle/>
          <a:p>
            <a:pPr algn="just"/>
            <a:r>
              <a:rPr lang="es-US" dirty="0">
                <a:latin typeface="Times New Roman" panose="02020603050405020304" pitchFamily="18" charset="0"/>
                <a:ea typeface="Calibri" panose="020F0502020204030204" pitchFamily="34" charset="0"/>
              </a:rPr>
              <a:t>El programa traza el diagrama de la potencia relativa en dB y da una indicación de la ganancia en </a:t>
            </a:r>
            <a:r>
              <a:rPr lang="es-US" dirty="0" err="1">
                <a:latin typeface="Times New Roman" panose="02020603050405020304" pitchFamily="18" charset="0"/>
                <a:ea typeface="Calibri" panose="020F0502020204030204" pitchFamily="34" charset="0"/>
              </a:rPr>
              <a:t>dBi</a:t>
            </a:r>
            <a:r>
              <a:rPr lang="es-US" dirty="0">
                <a:latin typeface="Times New Roman" panose="02020603050405020304" pitchFamily="18" charset="0"/>
                <a:ea typeface="Calibri" panose="020F0502020204030204" pitchFamily="34" charset="0"/>
              </a:rPr>
              <a:t> de las antenas medidas.</a:t>
            </a:r>
            <a:endParaRPr lang="es-US" dirty="0"/>
          </a:p>
        </p:txBody>
      </p:sp>
      <p:sp>
        <p:nvSpPr>
          <p:cNvPr id="15" name="Rectángulo 14"/>
          <p:cNvSpPr/>
          <p:nvPr/>
        </p:nvSpPr>
        <p:spPr>
          <a:xfrm>
            <a:off x="1761679" y="5180999"/>
            <a:ext cx="7274815" cy="1200329"/>
          </a:xfrm>
          <a:prstGeom prst="rect">
            <a:avLst/>
          </a:prstGeom>
        </p:spPr>
        <p:txBody>
          <a:bodyPr wrap="square">
            <a:spAutoFit/>
          </a:bodyPr>
          <a:lstStyle/>
          <a:p>
            <a:pPr lvl="0" algn="just">
              <a:spcAft>
                <a:spcPts val="800"/>
              </a:spcAft>
            </a:pPr>
            <a:r>
              <a:rPr lang="es-US" dirty="0">
                <a:latin typeface="Times New Roman" panose="02020603050405020304" pitchFamily="18" charset="0"/>
                <a:ea typeface="Calibri" panose="020F0502020204030204" pitchFamily="34" charset="0"/>
                <a:cs typeface="Times New Roman" panose="02020603050405020304" pitchFamily="18" charset="0"/>
              </a:rPr>
              <a:t>Proporciona un pulso de 10ms al alcanzar una posición en particular. Esta salida de pulsos se transmite al </a:t>
            </a:r>
            <a:r>
              <a:rPr lang="es-US" i="1" dirty="0" err="1">
                <a:latin typeface="Times New Roman" panose="02020603050405020304" pitchFamily="18" charset="0"/>
                <a:ea typeface="Calibri" panose="020F0502020204030204" pitchFamily="34" charset="0"/>
                <a:cs typeface="Times New Roman" panose="02020603050405020304" pitchFamily="18" charset="0"/>
              </a:rPr>
              <a:t>Trigger</a:t>
            </a:r>
            <a:r>
              <a:rPr lang="es-US" i="1" dirty="0">
                <a:latin typeface="Times New Roman" panose="02020603050405020304" pitchFamily="18" charset="0"/>
                <a:ea typeface="Calibri" panose="020F0502020204030204" pitchFamily="34" charset="0"/>
                <a:cs typeface="Times New Roman" panose="02020603050405020304" pitchFamily="18" charset="0"/>
              </a:rPr>
              <a:t> </a:t>
            </a:r>
            <a:r>
              <a:rPr lang="es-US" i="1" dirty="0" err="1">
                <a:latin typeface="Times New Roman" panose="02020603050405020304" pitchFamily="18" charset="0"/>
                <a:ea typeface="Calibri" panose="020F0502020204030204" pitchFamily="34" charset="0"/>
                <a:cs typeface="Times New Roman" panose="02020603050405020304" pitchFamily="18" charset="0"/>
              </a:rPr>
              <a:t>Stepper</a:t>
            </a:r>
            <a:r>
              <a:rPr lang="es-US" i="1" dirty="0">
                <a:latin typeface="Times New Roman" panose="02020603050405020304" pitchFamily="18" charset="0"/>
                <a:ea typeface="Calibri" panose="020F0502020204030204" pitchFamily="34" charset="0"/>
                <a:cs typeface="Times New Roman" panose="02020603050405020304" pitchFamily="18" charset="0"/>
              </a:rPr>
              <a:t> </a:t>
            </a:r>
            <a:r>
              <a:rPr lang="es-US" dirty="0">
                <a:latin typeface="Times New Roman" panose="02020603050405020304" pitchFamily="18" charset="0"/>
                <a:ea typeface="Calibri" panose="020F0502020204030204" pitchFamily="34" charset="0"/>
                <a:cs typeface="Times New Roman" panose="02020603050405020304" pitchFamily="18" charset="0"/>
              </a:rPr>
              <a:t> del receptor (</a:t>
            </a:r>
            <a:r>
              <a:rPr lang="es-US" dirty="0" err="1">
                <a:latin typeface="Times New Roman" panose="02020603050405020304" pitchFamily="18" charset="0"/>
                <a:ea typeface="Calibri" panose="020F0502020204030204" pitchFamily="34" charset="0"/>
                <a:cs typeface="Times New Roman" panose="02020603050405020304" pitchFamily="18" charset="0"/>
              </a:rPr>
              <a:t>Rx</a:t>
            </a:r>
            <a:r>
              <a:rPr lang="es-US" dirty="0">
                <a:latin typeface="Times New Roman" panose="02020603050405020304" pitchFamily="18" charset="0"/>
                <a:ea typeface="Calibri" panose="020F0502020204030204" pitchFamily="34" charset="0"/>
                <a:cs typeface="Times New Roman" panose="02020603050405020304" pitchFamily="18" charset="0"/>
              </a:rPr>
              <a:t>). </a:t>
            </a:r>
            <a:r>
              <a:rPr lang="es-US" dirty="0" smtClean="0">
                <a:latin typeface="Times New Roman" panose="02020603050405020304" pitchFamily="18" charset="0"/>
                <a:ea typeface="Calibri" panose="020F0502020204030204" pitchFamily="34" charset="0"/>
                <a:cs typeface="Times New Roman" panose="02020603050405020304" pitchFamily="18" charset="0"/>
              </a:rPr>
              <a:t>Para </a:t>
            </a:r>
            <a:r>
              <a:rPr lang="es-US" dirty="0">
                <a:latin typeface="Times New Roman" panose="02020603050405020304" pitchFamily="18" charset="0"/>
                <a:ea typeface="Calibri" panose="020F0502020204030204" pitchFamily="34" charset="0"/>
                <a:cs typeface="Times New Roman" panose="02020603050405020304" pitchFamily="18" charset="0"/>
              </a:rPr>
              <a:t>cada impulso recibido desde el  SCU, el </a:t>
            </a:r>
            <a:r>
              <a:rPr lang="es-US" dirty="0" err="1">
                <a:latin typeface="Times New Roman" panose="02020603050405020304" pitchFamily="18" charset="0"/>
                <a:ea typeface="Calibri" panose="020F0502020204030204" pitchFamily="34" charset="0"/>
                <a:cs typeface="Times New Roman" panose="02020603050405020304" pitchFamily="18" charset="0"/>
              </a:rPr>
              <a:t>Rx</a:t>
            </a:r>
            <a:r>
              <a:rPr lang="es-US" dirty="0">
                <a:latin typeface="Times New Roman" panose="02020603050405020304" pitchFamily="18" charset="0"/>
                <a:ea typeface="Calibri" panose="020F0502020204030204" pitchFamily="34" charset="0"/>
                <a:cs typeface="Times New Roman" panose="02020603050405020304" pitchFamily="18" charset="0"/>
              </a:rPr>
              <a:t> almacena la lectura instantánea de </a:t>
            </a:r>
            <a:r>
              <a:rPr lang="es-US" dirty="0" err="1">
                <a:latin typeface="Times New Roman" panose="02020603050405020304" pitchFamily="18" charset="0"/>
                <a:ea typeface="Calibri" panose="020F0502020204030204" pitchFamily="34" charset="0"/>
                <a:cs typeface="Times New Roman" panose="02020603050405020304" pitchFamily="18" charset="0"/>
              </a:rPr>
              <a:t>dBuV</a:t>
            </a:r>
            <a:r>
              <a:rPr lang="es-US" dirty="0">
                <a:latin typeface="Times New Roman" panose="02020603050405020304" pitchFamily="18" charset="0"/>
                <a:ea typeface="Calibri" panose="020F0502020204030204" pitchFamily="34" charset="0"/>
                <a:cs typeface="Times New Roman" panose="02020603050405020304" pitchFamily="18" charset="0"/>
              </a:rPr>
              <a:t> del receptor  que luego se puede cargar a la PC desde el menú.</a:t>
            </a:r>
            <a:endParaRPr lang="es-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Imagen 15"/>
          <p:cNvPicPr>
            <a:picLocks noChangeAspect="1"/>
          </p:cNvPicPr>
          <p:nvPr/>
        </p:nvPicPr>
        <p:blipFill>
          <a:blip r:embed="rId8"/>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4556953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Título"/>
          <p:cNvSpPr txBox="1">
            <a:spLocks/>
          </p:cNvSpPr>
          <p:nvPr/>
        </p:nvSpPr>
        <p:spPr>
          <a:xfrm>
            <a:off x="1907704" y="332656"/>
            <a:ext cx="6984776" cy="936104"/>
          </a:xfrm>
          <a:prstGeom prst="rect">
            <a:avLst/>
          </a:prstGeom>
        </p:spPr>
        <p:txBody>
          <a:bodyPr vert="horz" lIns="91440" tIns="45720" rIns="91440" bIns="45720" rtlCol="0" anchor="ctr">
            <a:normAutofit fontScale="97500"/>
          </a:bodyPr>
          <a:lstStyle/>
          <a:p>
            <a:pPr algn="ctr"/>
            <a:r>
              <a:rPr lang="es-US" sz="2800" b="1" dirty="0"/>
              <a:t>MEDICIÓN DEL SISTEMA DE MICROONDAS Y ANÁLISIS DE ERRORES</a:t>
            </a:r>
          </a:p>
        </p:txBody>
      </p:sp>
      <p:sp>
        <p:nvSpPr>
          <p:cNvPr id="2" name="Rectángulo 1"/>
          <p:cNvSpPr/>
          <p:nvPr/>
        </p:nvSpPr>
        <p:spPr>
          <a:xfrm>
            <a:off x="683568" y="1916832"/>
            <a:ext cx="2249334" cy="369332"/>
          </a:xfrm>
          <a:prstGeom prst="rect">
            <a:avLst/>
          </a:prstGeom>
        </p:spPr>
        <p:txBody>
          <a:bodyPr wrap="none">
            <a:spAutoFit/>
          </a:bodyPr>
          <a:lstStyle/>
          <a:p>
            <a:r>
              <a:rPr lang="es-US" b="1" dirty="0" err="1">
                <a:latin typeface="Times New Roman" panose="02020603050405020304" pitchFamily="18" charset="0"/>
                <a:ea typeface="Calibri" panose="020F0502020204030204" pitchFamily="34" charset="0"/>
              </a:rPr>
              <a:t>Antenna</a:t>
            </a:r>
            <a:r>
              <a:rPr lang="es-US" b="1" dirty="0">
                <a:latin typeface="Times New Roman" panose="02020603050405020304" pitchFamily="18" charset="0"/>
                <a:ea typeface="Calibri" panose="020F0502020204030204" pitchFamily="34" charset="0"/>
              </a:rPr>
              <a:t> </a:t>
            </a:r>
            <a:r>
              <a:rPr lang="es-US" b="1" dirty="0" err="1">
                <a:latin typeface="Times New Roman" panose="02020603050405020304" pitchFamily="18" charset="0"/>
                <a:ea typeface="Calibri" panose="020F0502020204030204" pitchFamily="34" charset="0"/>
              </a:rPr>
              <a:t>Plot</a:t>
            </a:r>
            <a:r>
              <a:rPr lang="es-US" b="1" dirty="0">
                <a:latin typeface="Times New Roman" panose="02020603050405020304" pitchFamily="18" charset="0"/>
                <a:ea typeface="Calibri" panose="020F0502020204030204" pitchFamily="34" charset="0"/>
              </a:rPr>
              <a:t> </a:t>
            </a:r>
            <a:r>
              <a:rPr lang="es-US" b="1" dirty="0" err="1">
                <a:latin typeface="Times New Roman" panose="02020603050405020304" pitchFamily="18" charset="0"/>
                <a:ea typeface="Calibri" panose="020F0502020204030204" pitchFamily="34" charset="0"/>
              </a:rPr>
              <a:t>System</a:t>
            </a:r>
            <a:endParaRPr lang="es-US" dirty="0"/>
          </a:p>
        </p:txBody>
      </p:sp>
      <p:pic>
        <p:nvPicPr>
          <p:cNvPr id="7" name="Imagen 6"/>
          <p:cNvPicPr/>
          <p:nvPr/>
        </p:nvPicPr>
        <p:blipFill>
          <a:blip r:embed="rId3"/>
          <a:stretch>
            <a:fillRect/>
          </a:stretch>
        </p:blipFill>
        <p:spPr>
          <a:xfrm>
            <a:off x="1890363" y="2296746"/>
            <a:ext cx="5760640" cy="4032448"/>
          </a:xfrm>
          <a:prstGeom prst="rect">
            <a:avLst/>
          </a:prstGeom>
        </p:spPr>
      </p:pic>
      <p:pic>
        <p:nvPicPr>
          <p:cNvPr id="8" name="Imagen 7"/>
          <p:cNvPicPr>
            <a:picLocks noChangeAspect="1"/>
          </p:cNvPicPr>
          <p:nvPr/>
        </p:nvPicPr>
        <p:blipFill>
          <a:blip r:embed="rId4"/>
          <a:stretch>
            <a:fillRect/>
          </a:stretch>
        </p:blipFill>
        <p:spPr>
          <a:xfrm>
            <a:off x="179512" y="116632"/>
            <a:ext cx="1552575" cy="1476375"/>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Título"/>
          <p:cNvSpPr txBox="1">
            <a:spLocks/>
          </p:cNvSpPr>
          <p:nvPr/>
        </p:nvSpPr>
        <p:spPr>
          <a:xfrm>
            <a:off x="1907704" y="332656"/>
            <a:ext cx="6984776" cy="936104"/>
          </a:xfrm>
          <a:prstGeom prst="rect">
            <a:avLst/>
          </a:prstGeom>
        </p:spPr>
        <p:txBody>
          <a:bodyPr vert="horz" lIns="91440" tIns="45720" rIns="91440" bIns="45720" rtlCol="0" anchor="ctr">
            <a:normAutofit fontScale="97500"/>
          </a:bodyPr>
          <a:lstStyle/>
          <a:p>
            <a:pPr algn="ctr"/>
            <a:r>
              <a:rPr lang="es-US" sz="2800" b="1" dirty="0"/>
              <a:t>MEDICIÓN DEL SISTEMA DE MICROONDAS Y ANÁLISIS DE ERRORES</a:t>
            </a:r>
          </a:p>
        </p:txBody>
      </p:sp>
      <p:sp>
        <p:nvSpPr>
          <p:cNvPr id="2" name="Rectángulo 1"/>
          <p:cNvSpPr/>
          <p:nvPr/>
        </p:nvSpPr>
        <p:spPr>
          <a:xfrm>
            <a:off x="683568" y="1916832"/>
            <a:ext cx="3387659" cy="369332"/>
          </a:xfrm>
          <a:prstGeom prst="rect">
            <a:avLst/>
          </a:prstGeom>
        </p:spPr>
        <p:txBody>
          <a:bodyPr wrap="none">
            <a:spAutoFit/>
          </a:bodyPr>
          <a:lstStyle/>
          <a:p>
            <a:r>
              <a:rPr lang="es-US" b="1" dirty="0"/>
              <a:t>Unidad de Control de Pasos (SCU)</a:t>
            </a:r>
            <a:endParaRPr lang="es-US" dirty="0"/>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2178609" y="2636912"/>
            <a:ext cx="5201703" cy="2808312"/>
          </a:xfrm>
          <a:prstGeom prst="rect">
            <a:avLst/>
          </a:prstGeom>
          <a:noFill/>
          <a:ln w="12700">
            <a:solidFill>
              <a:schemeClr val="tx1"/>
            </a:solidFill>
          </a:ln>
        </p:spPr>
      </p:pic>
      <p:pic>
        <p:nvPicPr>
          <p:cNvPr id="8" name="Imagen 7"/>
          <p:cNvPicPr>
            <a:picLocks noChangeAspect="1"/>
          </p:cNvPicPr>
          <p:nvPr/>
        </p:nvPicPr>
        <p:blipFill>
          <a:blip r:embed="rId4"/>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39566377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483768" y="404664"/>
            <a:ext cx="6245352" cy="1143000"/>
          </a:xfrm>
        </p:spPr>
        <p:txBody>
          <a:bodyPr>
            <a:normAutofit fontScale="90000"/>
          </a:bodyPr>
          <a:lstStyle/>
          <a:p>
            <a:pPr lvl="0" algn="ctr"/>
            <a:r>
              <a:rPr lang="es-US" sz="2400" b="1" dirty="0"/>
              <a:t>MEDICIÓN DEL SISTEMA DE MICROONDAS Y ANÁLISIS DE ERRORES</a:t>
            </a:r>
            <a:endParaRPr lang="es-US" sz="2400" b="1" dirty="0"/>
          </a:p>
        </p:txBody>
      </p:sp>
      <p:sp>
        <p:nvSpPr>
          <p:cNvPr id="3" name="2 Marcador de texto"/>
          <p:cNvSpPr>
            <a:spLocks noGrp="1"/>
          </p:cNvSpPr>
          <p:nvPr>
            <p:ph type="body" sz="half" idx="2"/>
          </p:nvPr>
        </p:nvSpPr>
        <p:spPr>
          <a:xfrm>
            <a:off x="-11084" y="1844824"/>
            <a:ext cx="1763687" cy="4608512"/>
          </a:xfrm>
        </p:spPr>
        <p:txBody>
          <a:bodyPr>
            <a:noAutofit/>
          </a:bodyPr>
          <a:lstStyle/>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r>
              <a:rPr lang="es-EC" sz="1600" b="0" dirty="0" smtClean="0"/>
              <a:t>Objetivos</a:t>
            </a:r>
            <a:endParaRPr lang="es-US" sz="2000" b="0" dirty="0" smtClean="0"/>
          </a:p>
          <a:p>
            <a:pPr algn="ctr">
              <a:lnSpc>
                <a:spcPct val="100000"/>
              </a:lnSpc>
            </a:pPr>
            <a:endParaRPr lang="es-EC" sz="1600" b="0" dirty="0"/>
          </a:p>
          <a:p>
            <a:pPr algn="ctr">
              <a:lnSpc>
                <a:spcPct val="100000"/>
              </a:lnSpc>
            </a:pPr>
            <a:endParaRPr lang="es-EC" sz="1600" b="0" dirty="0" smtClean="0"/>
          </a:p>
          <a:p>
            <a:pPr algn="ctr">
              <a:lnSpc>
                <a:spcPct val="100000"/>
              </a:lnSpc>
            </a:pPr>
            <a:endParaRPr lang="es-EC" sz="1600" b="0" dirty="0"/>
          </a:p>
          <a:p>
            <a:pPr algn="ctr">
              <a:lnSpc>
                <a:spcPct val="100000"/>
              </a:lnSpc>
            </a:pPr>
            <a:endParaRPr lang="es-EC" sz="1600" b="0" dirty="0" smtClean="0"/>
          </a:p>
          <a:p>
            <a:pPr algn="ctr">
              <a:lnSpc>
                <a:spcPct val="100000"/>
              </a:lnSpc>
            </a:pPr>
            <a:r>
              <a:rPr lang="es-EC" sz="1600" b="0" dirty="0" smtClean="0"/>
              <a:t>Equipos Empleados</a:t>
            </a:r>
            <a:endParaRPr lang="es-US" sz="1600" b="0" dirty="0"/>
          </a:p>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endParaRPr lang="es-US" sz="1200" b="0" dirty="0" smtClean="0"/>
          </a:p>
          <a:p>
            <a:pPr algn="ctr">
              <a:lnSpc>
                <a:spcPct val="100000"/>
              </a:lnSpc>
            </a:pPr>
            <a:endParaRPr lang="es-US" sz="1200" b="0" dirty="0"/>
          </a:p>
          <a:p>
            <a:pPr algn="ctr">
              <a:lnSpc>
                <a:spcPct val="100000"/>
              </a:lnSpc>
            </a:pPr>
            <a:endParaRPr lang="es-US" sz="1200" b="0" dirty="0" smtClean="0"/>
          </a:p>
        </p:txBody>
      </p:sp>
      <p:graphicFrame>
        <p:nvGraphicFramePr>
          <p:cNvPr id="2" name="Diagrama 1"/>
          <p:cNvGraphicFramePr/>
          <p:nvPr>
            <p:extLst>
              <p:ext uri="{D42A27DB-BD31-4B8C-83A1-F6EECF244321}">
                <p14:modId xmlns:p14="http://schemas.microsoft.com/office/powerpoint/2010/main" val="3860628947"/>
              </p:ext>
            </p:extLst>
          </p:nvPr>
        </p:nvGraphicFramePr>
        <p:xfrm>
          <a:off x="2051720" y="1700808"/>
          <a:ext cx="6912768" cy="244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p:cNvPicPr>
            <a:picLocks noChangeAspect="1"/>
          </p:cNvPicPr>
          <p:nvPr/>
        </p:nvPicPr>
        <p:blipFill>
          <a:blip r:embed="rId8"/>
          <a:stretch>
            <a:fillRect/>
          </a:stretch>
        </p:blipFill>
        <p:spPr>
          <a:xfrm>
            <a:off x="2627784" y="4377367"/>
            <a:ext cx="5038725" cy="2057400"/>
          </a:xfrm>
          <a:prstGeom prst="rect">
            <a:avLst/>
          </a:prstGeom>
        </p:spPr>
      </p:pic>
      <p:pic>
        <p:nvPicPr>
          <p:cNvPr id="9" name="Imagen 8"/>
          <p:cNvPicPr>
            <a:picLocks noChangeAspect="1"/>
          </p:cNvPicPr>
          <p:nvPr/>
        </p:nvPicPr>
        <p:blipFill>
          <a:blip r:embed="rId9"/>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20371179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483768" y="404664"/>
            <a:ext cx="6245352" cy="1143000"/>
          </a:xfrm>
        </p:spPr>
        <p:txBody>
          <a:bodyPr>
            <a:normAutofit fontScale="90000"/>
          </a:bodyPr>
          <a:lstStyle/>
          <a:p>
            <a:pPr lvl="0" algn="ctr"/>
            <a:r>
              <a:rPr lang="es-US" sz="2400" b="1" dirty="0"/>
              <a:t>MEDICIÓN DEL SISTEMA DE MICROONDAS Y ANÁLISIS DE ERRORES</a:t>
            </a:r>
            <a:endParaRPr lang="es-US" sz="2400" b="1" dirty="0"/>
          </a:p>
        </p:txBody>
      </p:sp>
      <p:sp>
        <p:nvSpPr>
          <p:cNvPr id="3" name="2 Marcador de texto"/>
          <p:cNvSpPr>
            <a:spLocks noGrp="1"/>
          </p:cNvSpPr>
          <p:nvPr>
            <p:ph type="body" sz="half" idx="2"/>
          </p:nvPr>
        </p:nvSpPr>
        <p:spPr>
          <a:xfrm>
            <a:off x="-11084" y="1844824"/>
            <a:ext cx="1763687" cy="4608512"/>
          </a:xfrm>
        </p:spPr>
        <p:txBody>
          <a:bodyPr>
            <a:noAutofit/>
          </a:bodyPr>
          <a:lstStyle/>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r>
              <a:rPr lang="es-EC" sz="1600" b="0" dirty="0" smtClean="0"/>
              <a:t>Equipos Empleados</a:t>
            </a:r>
            <a:endParaRPr lang="es-US" sz="1600" b="0" dirty="0"/>
          </a:p>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endParaRPr lang="es-US" sz="1200" b="0" dirty="0" smtClean="0"/>
          </a:p>
          <a:p>
            <a:pPr algn="ctr">
              <a:lnSpc>
                <a:spcPct val="100000"/>
              </a:lnSpc>
            </a:pPr>
            <a:endParaRPr lang="es-US" sz="1200" b="0" dirty="0"/>
          </a:p>
          <a:p>
            <a:pPr algn="ctr">
              <a:lnSpc>
                <a:spcPct val="100000"/>
              </a:lnSpc>
            </a:pPr>
            <a:endParaRPr lang="es-US" sz="1200" b="0" dirty="0" smtClean="0"/>
          </a:p>
        </p:txBody>
      </p:sp>
      <p:pic>
        <p:nvPicPr>
          <p:cNvPr id="6" name="Imagen 5"/>
          <p:cNvPicPr>
            <a:picLocks noChangeAspect="1"/>
          </p:cNvPicPr>
          <p:nvPr/>
        </p:nvPicPr>
        <p:blipFill>
          <a:blip r:embed="rId3"/>
          <a:stretch>
            <a:fillRect/>
          </a:stretch>
        </p:blipFill>
        <p:spPr>
          <a:xfrm>
            <a:off x="3635896" y="1860760"/>
            <a:ext cx="3762772" cy="947985"/>
          </a:xfrm>
          <a:prstGeom prst="rect">
            <a:avLst/>
          </a:prstGeom>
        </p:spPr>
      </p:pic>
      <p:pic>
        <p:nvPicPr>
          <p:cNvPr id="9" name="Imagen 8"/>
          <p:cNvPicPr>
            <a:picLocks noChangeAspect="1"/>
          </p:cNvPicPr>
          <p:nvPr/>
        </p:nvPicPr>
        <p:blipFill>
          <a:blip r:embed="rId4"/>
          <a:stretch>
            <a:fillRect/>
          </a:stretch>
        </p:blipFill>
        <p:spPr>
          <a:xfrm>
            <a:off x="3419872" y="2808745"/>
            <a:ext cx="4482930" cy="1357968"/>
          </a:xfrm>
          <a:prstGeom prst="rect">
            <a:avLst/>
          </a:prstGeom>
        </p:spPr>
      </p:pic>
      <p:pic>
        <p:nvPicPr>
          <p:cNvPr id="10" name="Imagen 9"/>
          <p:cNvPicPr>
            <a:picLocks noChangeAspect="1"/>
          </p:cNvPicPr>
          <p:nvPr/>
        </p:nvPicPr>
        <p:blipFill>
          <a:blip r:embed="rId5"/>
          <a:stretch>
            <a:fillRect/>
          </a:stretch>
        </p:blipFill>
        <p:spPr>
          <a:xfrm>
            <a:off x="3444573" y="4166713"/>
            <a:ext cx="4876976" cy="2698992"/>
          </a:xfrm>
          <a:prstGeom prst="rect">
            <a:avLst/>
          </a:prstGeom>
        </p:spPr>
      </p:pic>
      <p:pic>
        <p:nvPicPr>
          <p:cNvPr id="11" name="Imagen 10"/>
          <p:cNvPicPr>
            <a:picLocks noChangeAspect="1"/>
          </p:cNvPicPr>
          <p:nvPr/>
        </p:nvPicPr>
        <p:blipFill>
          <a:blip r:embed="rId6"/>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24245402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483768" y="404664"/>
            <a:ext cx="6245352" cy="1143000"/>
          </a:xfrm>
        </p:spPr>
        <p:txBody>
          <a:bodyPr>
            <a:normAutofit fontScale="90000"/>
          </a:bodyPr>
          <a:lstStyle/>
          <a:p>
            <a:pPr lvl="0" algn="ctr"/>
            <a:r>
              <a:rPr lang="es-US" sz="2400" b="1" dirty="0"/>
              <a:t>MEDICIÓN DEL SISTEMA DE MICROONDAS Y ANÁLISIS DE ERRORES</a:t>
            </a:r>
            <a:endParaRPr lang="es-US" sz="2400" b="1" dirty="0"/>
          </a:p>
        </p:txBody>
      </p:sp>
      <p:sp>
        <p:nvSpPr>
          <p:cNvPr id="3" name="2 Marcador de texto"/>
          <p:cNvSpPr>
            <a:spLocks noGrp="1"/>
          </p:cNvSpPr>
          <p:nvPr>
            <p:ph type="body" sz="half" idx="2"/>
          </p:nvPr>
        </p:nvSpPr>
        <p:spPr>
          <a:xfrm>
            <a:off x="-11084" y="1844824"/>
            <a:ext cx="1763687" cy="4608512"/>
          </a:xfrm>
        </p:spPr>
        <p:txBody>
          <a:bodyPr>
            <a:noAutofit/>
          </a:bodyPr>
          <a:lstStyle/>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r>
              <a:rPr lang="es-EC" sz="1600" b="0" dirty="0" smtClean="0"/>
              <a:t>Principio de operación</a:t>
            </a:r>
            <a:endParaRPr lang="es-US" sz="1600" b="0" dirty="0"/>
          </a:p>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endParaRPr lang="es-US" sz="1200" b="0" dirty="0" smtClean="0"/>
          </a:p>
          <a:p>
            <a:pPr algn="ctr">
              <a:lnSpc>
                <a:spcPct val="100000"/>
              </a:lnSpc>
            </a:pPr>
            <a:endParaRPr lang="es-US" sz="1200" b="0" dirty="0"/>
          </a:p>
          <a:p>
            <a:pPr algn="ctr">
              <a:lnSpc>
                <a:spcPct val="100000"/>
              </a:lnSpc>
            </a:pPr>
            <a:endParaRPr lang="es-US" sz="1200" b="0" dirty="0" smtClean="0"/>
          </a:p>
        </p:txBody>
      </p:sp>
      <mc:AlternateContent xmlns:mc="http://schemas.openxmlformats.org/markup-compatibility/2006">
        <mc:Choice xmlns:a14="http://schemas.microsoft.com/office/drawing/2010/main" Requires="a14">
          <p:graphicFrame>
            <p:nvGraphicFramePr>
              <p:cNvPr id="2" name="Diagrama 1"/>
              <p:cNvGraphicFramePr/>
              <p:nvPr>
                <p:extLst>
                  <p:ext uri="{D42A27DB-BD31-4B8C-83A1-F6EECF244321}">
                    <p14:modId xmlns:p14="http://schemas.microsoft.com/office/powerpoint/2010/main" val="666062960"/>
                  </p:ext>
                </p:extLst>
              </p:nvPr>
            </p:nvGraphicFramePr>
            <p:xfrm>
              <a:off x="1907704" y="1988840"/>
              <a:ext cx="707873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p:graphicFrame>
            <p:nvGraphicFramePr>
              <p:cNvPr id="2" name="Diagrama 1"/>
              <p:cNvGraphicFramePr/>
              <p:nvPr>
                <p:extLst>
                  <p:ext uri="{D42A27DB-BD31-4B8C-83A1-F6EECF244321}">
                    <p14:modId xmlns:p14="http://schemas.microsoft.com/office/powerpoint/2010/main" val="666062960"/>
                  </p:ext>
                </p:extLst>
              </p:nvPr>
            </p:nvGraphicFramePr>
            <p:xfrm>
              <a:off x="1907704" y="1988840"/>
              <a:ext cx="7078733" cy="4064000"/>
            </p:xfrm>
            <a:graphic>
              <a:graphicData uri="http://schemas.openxmlformats.org/drawingml/2006/diagram">
                <dgm:relIds xmlns:dgm="http://schemas.openxmlformats.org/drawingml/2006/diagram" xmlns:r="http://schemas.openxmlformats.org/officeDocument/2006/relationships" r:dm="rId8" r:lo="rId4" r:qs="rId5" r:cs="rId6"/>
              </a:graphicData>
            </a:graphic>
          </p:graphicFrame>
        </mc:Fallback>
      </mc:AlternateContent>
      <p:pic>
        <p:nvPicPr>
          <p:cNvPr id="8" name="Imagen 7"/>
          <p:cNvPicPr>
            <a:picLocks noChangeAspect="1"/>
          </p:cNvPicPr>
          <p:nvPr/>
        </p:nvPicPr>
        <p:blipFill>
          <a:blip r:embed="rId9"/>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4040764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US" sz="3200" b="1" dirty="0" smtClean="0"/>
              <a:t>BANDA </a:t>
            </a:r>
            <a:r>
              <a:rPr lang="en-US" sz="3200" b="1" dirty="0" smtClean="0"/>
              <a:t>“X”</a:t>
            </a:r>
            <a:endParaRPr lang="es-US" sz="3200" b="1" dirty="0"/>
          </a:p>
        </p:txBody>
      </p:sp>
      <p:graphicFrame>
        <p:nvGraphicFramePr>
          <p:cNvPr id="4" name="Diagrama 3"/>
          <p:cNvGraphicFramePr/>
          <p:nvPr>
            <p:extLst>
              <p:ext uri="{D42A27DB-BD31-4B8C-83A1-F6EECF244321}">
                <p14:modId xmlns:p14="http://schemas.microsoft.com/office/powerpoint/2010/main" val="314703213"/>
              </p:ext>
            </p:extLst>
          </p:nvPr>
        </p:nvGraphicFramePr>
        <p:xfrm>
          <a:off x="683568" y="1916832"/>
          <a:ext cx="8064896"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p:cNvPicPr>
            <a:picLocks noChangeAspect="1"/>
          </p:cNvPicPr>
          <p:nvPr/>
        </p:nvPicPr>
        <p:blipFill>
          <a:blip r:embed="rId8"/>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15537213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483768" y="404664"/>
            <a:ext cx="6245352" cy="1143000"/>
          </a:xfrm>
        </p:spPr>
        <p:txBody>
          <a:bodyPr>
            <a:normAutofit fontScale="90000"/>
          </a:bodyPr>
          <a:lstStyle/>
          <a:p>
            <a:pPr lvl="0" algn="ctr"/>
            <a:r>
              <a:rPr lang="es-US" sz="2400" b="1" dirty="0"/>
              <a:t>MEDICIÓN DEL SISTEMA DE MICROONDAS Y ANÁLISIS DE ERRORES</a:t>
            </a:r>
            <a:endParaRPr lang="es-US" sz="2400" b="1" dirty="0"/>
          </a:p>
        </p:txBody>
      </p:sp>
      <p:sp>
        <p:nvSpPr>
          <p:cNvPr id="3" name="2 Marcador de texto"/>
          <p:cNvSpPr>
            <a:spLocks noGrp="1"/>
          </p:cNvSpPr>
          <p:nvPr>
            <p:ph type="body" sz="half" idx="2"/>
          </p:nvPr>
        </p:nvSpPr>
        <p:spPr>
          <a:xfrm>
            <a:off x="-11084" y="1844824"/>
            <a:ext cx="1763687" cy="4608512"/>
          </a:xfrm>
        </p:spPr>
        <p:txBody>
          <a:bodyPr>
            <a:noAutofit/>
          </a:bodyPr>
          <a:lstStyle/>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r>
              <a:rPr lang="es-EC" sz="1600" b="0" dirty="0" smtClean="0"/>
              <a:t>Procedimiento</a:t>
            </a:r>
            <a:endParaRPr lang="es-US" sz="1600" b="0" dirty="0" smtClean="0"/>
          </a:p>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endParaRPr lang="es-US" sz="1200" b="0" dirty="0" smtClean="0"/>
          </a:p>
          <a:p>
            <a:pPr algn="ctr">
              <a:lnSpc>
                <a:spcPct val="100000"/>
              </a:lnSpc>
            </a:pPr>
            <a:endParaRPr lang="es-US" sz="1200" b="0" dirty="0"/>
          </a:p>
          <a:p>
            <a:pPr algn="ctr">
              <a:lnSpc>
                <a:spcPct val="100000"/>
              </a:lnSpc>
            </a:pPr>
            <a:endParaRPr lang="es-US" sz="1200" b="0" dirty="0" smtClean="0"/>
          </a:p>
        </p:txBody>
      </p:sp>
      <p:sp>
        <p:nvSpPr>
          <p:cNvPr id="5" name="Rectángulo 4"/>
          <p:cNvSpPr/>
          <p:nvPr/>
        </p:nvSpPr>
        <p:spPr>
          <a:xfrm>
            <a:off x="2051720" y="1663343"/>
            <a:ext cx="7092280" cy="1302921"/>
          </a:xfrm>
          <a:prstGeom prst="rect">
            <a:avLst/>
          </a:prstGeom>
        </p:spPr>
        <p:txBody>
          <a:bodyPr wrap="square">
            <a:spAutoFit/>
          </a:bodyPr>
          <a:lstStyle/>
          <a:p>
            <a:pPr algn="just">
              <a:lnSpc>
                <a:spcPct val="150000"/>
              </a:lnSpc>
              <a:spcAft>
                <a:spcPts val="800"/>
              </a:spcAft>
            </a:pPr>
            <a:r>
              <a:rPr lang="es-US" sz="1600" b="1" dirty="0">
                <a:latin typeface="Times New Roman" panose="02020603050405020304" pitchFamily="18" charset="0"/>
                <a:ea typeface="Calibri" panose="020F0502020204030204" pitchFamily="34" charset="0"/>
                <a:cs typeface="Times New Roman" panose="02020603050405020304" pitchFamily="18" charset="0"/>
              </a:rPr>
              <a:t>Análisis de Frecuencia Intermedia (F.I.).</a:t>
            </a:r>
            <a:endParaRPr lang="es-US" sz="1400" dirty="0">
              <a:latin typeface="Calibri" panose="020F0502020204030204" pitchFamily="34" charset="0"/>
              <a:ea typeface="Calibri" panose="020F0502020204030204" pitchFamily="34" charset="0"/>
              <a:cs typeface="Times New Roman" panose="02020603050405020304" pitchFamily="18" charset="0"/>
            </a:endParaRPr>
          </a:p>
          <a:p>
            <a:pPr indent="270510" algn="just">
              <a:spcAft>
                <a:spcPts val="800"/>
              </a:spcAft>
            </a:pPr>
            <a:r>
              <a:rPr lang="es-US" sz="1600" dirty="0">
                <a:latin typeface="Times New Roman" panose="02020603050405020304" pitchFamily="18" charset="0"/>
                <a:ea typeface="Calibri" panose="020F0502020204030204" pitchFamily="34" charset="0"/>
                <a:cs typeface="Times New Roman" panose="02020603050405020304" pitchFamily="18" charset="0"/>
              </a:rPr>
              <a:t>El equipo receptor DRO actúa como un dispositivo mezclador de frecuencia y es empleado para convertir una señal de muy alta frecuencia a una más baja denominada frecuencia intermedia. </a:t>
            </a:r>
            <a:endParaRPr lang="es-US"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1" name="Diagrama 10"/>
          <p:cNvGraphicFramePr/>
          <p:nvPr>
            <p:extLst>
              <p:ext uri="{D42A27DB-BD31-4B8C-83A1-F6EECF244321}">
                <p14:modId xmlns:p14="http://schemas.microsoft.com/office/powerpoint/2010/main" val="168737840"/>
              </p:ext>
            </p:extLst>
          </p:nvPr>
        </p:nvGraphicFramePr>
        <p:xfrm>
          <a:off x="2195736" y="3335596"/>
          <a:ext cx="6168008" cy="3365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Imagen 12"/>
          <p:cNvPicPr>
            <a:picLocks noChangeAspect="1"/>
          </p:cNvPicPr>
          <p:nvPr/>
        </p:nvPicPr>
        <p:blipFill>
          <a:blip r:embed="rId8"/>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40170349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3 Título"/>
          <p:cNvSpPr txBox="1">
            <a:spLocks/>
          </p:cNvSpPr>
          <p:nvPr/>
        </p:nvSpPr>
        <p:spPr>
          <a:xfrm>
            <a:off x="2051720" y="269776"/>
            <a:ext cx="6768752" cy="1143000"/>
          </a:xfrm>
          <a:prstGeom prst="rect">
            <a:avLst/>
          </a:prstGeom>
        </p:spPr>
        <p:txBody>
          <a:bodyPr vert="horz" lIns="91440" tIns="45720" rIns="91440" bIns="45720" rtlCol="0" anchor="ctr">
            <a:noAutofit/>
          </a:bodyPr>
          <a:lstStyle/>
          <a:p>
            <a:pPr lvl="0" algn="ctr">
              <a:spcBef>
                <a:spcPct val="0"/>
              </a:spcBef>
              <a:defRPr/>
            </a:pPr>
            <a:r>
              <a:rPr lang="es-US" sz="2400" b="1" dirty="0"/>
              <a:t>MEDICIÓN DEL SISTEMA DE MICROONDAS Y ANÁLISIS DE ERRORES</a:t>
            </a:r>
            <a:endParaRPr kumimoji="0" lang="es-ES" sz="3200" b="0" i="0" u="none" strike="noStrike" kern="1200" cap="small" spc="200" normalizeH="0" baseline="0" noProof="0" dirty="0">
              <a:ln>
                <a:noFill/>
              </a:ln>
              <a:solidFill>
                <a:schemeClr val="tx1"/>
              </a:solidFill>
              <a:effectLst/>
              <a:uLnTx/>
              <a:uFillTx/>
              <a:latin typeface="+mj-lt"/>
              <a:ea typeface="+mj-ea"/>
              <a:cs typeface="Arial" pitchFamily="34" charset="0"/>
            </a:endParaRPr>
          </a:p>
        </p:txBody>
      </p:sp>
      <p:sp>
        <p:nvSpPr>
          <p:cNvPr id="2" name="Rectángulo 1"/>
          <p:cNvSpPr/>
          <p:nvPr/>
        </p:nvSpPr>
        <p:spPr>
          <a:xfrm>
            <a:off x="251520" y="1772816"/>
            <a:ext cx="4154022" cy="507831"/>
          </a:xfrm>
          <a:prstGeom prst="rect">
            <a:avLst/>
          </a:prstGeom>
        </p:spPr>
        <p:txBody>
          <a:bodyPr wrap="none">
            <a:spAutoFit/>
          </a:bodyPr>
          <a:lstStyle/>
          <a:p>
            <a:pPr algn="just">
              <a:lnSpc>
                <a:spcPct val="150000"/>
              </a:lnSpc>
              <a:spcAft>
                <a:spcPts val="800"/>
              </a:spcAft>
            </a:pPr>
            <a:r>
              <a:rPr lang="es-US" b="1" dirty="0">
                <a:latin typeface="Times New Roman" panose="02020603050405020304" pitchFamily="18" charset="0"/>
                <a:ea typeface="Calibri" panose="020F0502020204030204" pitchFamily="34" charset="0"/>
                <a:cs typeface="Times New Roman" panose="02020603050405020304" pitchFamily="18" charset="0"/>
              </a:rPr>
              <a:t>Análisis de Frecuencia Intermedia (F.I.).</a:t>
            </a:r>
            <a:endParaRPr lang="es-US"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a:blip r:embed="rId3"/>
          <a:stretch>
            <a:fillRect/>
          </a:stretch>
        </p:blipFill>
        <p:spPr>
          <a:xfrm>
            <a:off x="1331640" y="2471542"/>
            <a:ext cx="2802612" cy="1626434"/>
          </a:xfrm>
          <a:prstGeom prst="rect">
            <a:avLst/>
          </a:prstGeom>
        </p:spPr>
      </p:pic>
      <p:pic>
        <p:nvPicPr>
          <p:cNvPr id="6" name="Imagen 5"/>
          <p:cNvPicPr>
            <a:picLocks noChangeAspect="1"/>
          </p:cNvPicPr>
          <p:nvPr/>
        </p:nvPicPr>
        <p:blipFill>
          <a:blip r:embed="rId4"/>
          <a:stretch>
            <a:fillRect/>
          </a:stretch>
        </p:blipFill>
        <p:spPr>
          <a:xfrm>
            <a:off x="4572000" y="2455606"/>
            <a:ext cx="3264429" cy="1663724"/>
          </a:xfrm>
          <a:prstGeom prst="rect">
            <a:avLst/>
          </a:prstGeom>
        </p:spPr>
      </p:pic>
      <p:pic>
        <p:nvPicPr>
          <p:cNvPr id="18" name="Imagen 17"/>
          <p:cNvPicPr/>
          <p:nvPr/>
        </p:nvPicPr>
        <p:blipFill>
          <a:blip r:embed="rId5"/>
          <a:stretch>
            <a:fillRect/>
          </a:stretch>
        </p:blipFill>
        <p:spPr>
          <a:xfrm>
            <a:off x="755576" y="4323804"/>
            <a:ext cx="5165461" cy="1970502"/>
          </a:xfrm>
          <a:prstGeom prst="rect">
            <a:avLst/>
          </a:prstGeom>
        </p:spPr>
      </p:pic>
      <p:pic>
        <p:nvPicPr>
          <p:cNvPr id="7" name="Imagen 6"/>
          <p:cNvPicPr>
            <a:picLocks noChangeAspect="1"/>
          </p:cNvPicPr>
          <p:nvPr/>
        </p:nvPicPr>
        <p:blipFill>
          <a:blip r:embed="rId6"/>
          <a:stretch>
            <a:fillRect/>
          </a:stretch>
        </p:blipFill>
        <p:spPr>
          <a:xfrm>
            <a:off x="6583262" y="4557322"/>
            <a:ext cx="1304925" cy="1209675"/>
          </a:xfrm>
          <a:prstGeom prst="rect">
            <a:avLst/>
          </a:prstGeom>
        </p:spPr>
      </p:pic>
      <p:pic>
        <p:nvPicPr>
          <p:cNvPr id="21" name="Imagen 20"/>
          <p:cNvPicPr>
            <a:picLocks noChangeAspect="1"/>
          </p:cNvPicPr>
          <p:nvPr/>
        </p:nvPicPr>
        <p:blipFill>
          <a:blip r:embed="rId7"/>
          <a:stretch>
            <a:fillRect/>
          </a:stretch>
        </p:blipFill>
        <p:spPr>
          <a:xfrm>
            <a:off x="179512" y="116632"/>
            <a:ext cx="1552575" cy="1476375"/>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3 Título"/>
          <p:cNvSpPr txBox="1">
            <a:spLocks/>
          </p:cNvSpPr>
          <p:nvPr/>
        </p:nvSpPr>
        <p:spPr>
          <a:xfrm>
            <a:off x="2051720" y="269776"/>
            <a:ext cx="6768752" cy="1143000"/>
          </a:xfrm>
          <a:prstGeom prst="rect">
            <a:avLst/>
          </a:prstGeom>
        </p:spPr>
        <p:txBody>
          <a:bodyPr vert="horz" lIns="91440" tIns="45720" rIns="91440" bIns="45720" rtlCol="0" anchor="ctr">
            <a:noAutofit/>
          </a:bodyPr>
          <a:lstStyle/>
          <a:p>
            <a:pPr lvl="0" algn="ctr">
              <a:spcBef>
                <a:spcPct val="0"/>
              </a:spcBef>
              <a:defRPr/>
            </a:pPr>
            <a:r>
              <a:rPr lang="es-US" sz="2400" b="1" dirty="0"/>
              <a:t>MEDICIÓN DEL SISTEMA DE MICROONDAS Y ANÁLISIS DE ERRORES</a:t>
            </a:r>
            <a:endParaRPr kumimoji="0" lang="es-ES" sz="3200" b="0" i="0" u="none" strike="noStrike" kern="1200" cap="small" spc="200" normalizeH="0" baseline="0" noProof="0" dirty="0">
              <a:ln>
                <a:noFill/>
              </a:ln>
              <a:solidFill>
                <a:schemeClr val="tx1"/>
              </a:solidFill>
              <a:effectLst/>
              <a:uLnTx/>
              <a:uFillTx/>
              <a:latin typeface="+mj-lt"/>
              <a:ea typeface="+mj-ea"/>
              <a:cs typeface="Arial" pitchFamily="34" charset="0"/>
            </a:endParaRPr>
          </a:p>
        </p:txBody>
      </p:sp>
      <p:sp>
        <p:nvSpPr>
          <p:cNvPr id="2" name="Rectángulo 1"/>
          <p:cNvSpPr/>
          <p:nvPr/>
        </p:nvSpPr>
        <p:spPr>
          <a:xfrm>
            <a:off x="251520" y="1772816"/>
            <a:ext cx="3411127" cy="369332"/>
          </a:xfrm>
          <a:prstGeom prst="rect">
            <a:avLst/>
          </a:prstGeom>
        </p:spPr>
        <p:txBody>
          <a:bodyPr wrap="none">
            <a:spAutoFit/>
          </a:bodyPr>
          <a:lstStyle/>
          <a:p>
            <a:r>
              <a:rPr lang="es-US" b="1" dirty="0"/>
              <a:t>Medición del patrón de radiación.</a:t>
            </a:r>
            <a:endParaRPr lang="es-US" dirty="0"/>
          </a:p>
        </p:txBody>
      </p:sp>
      <p:pic>
        <p:nvPicPr>
          <p:cNvPr id="8" name="Imagen 7"/>
          <p:cNvPicPr/>
          <p:nvPr/>
        </p:nvPicPr>
        <p:blipFill>
          <a:blip r:embed="rId3"/>
          <a:stretch>
            <a:fillRect/>
          </a:stretch>
        </p:blipFill>
        <p:spPr>
          <a:xfrm>
            <a:off x="3059831" y="2276872"/>
            <a:ext cx="3833741" cy="1800200"/>
          </a:xfrm>
          <a:prstGeom prst="rect">
            <a:avLst/>
          </a:prstGeom>
          <a:ln w="12700">
            <a:solidFill>
              <a:schemeClr val="tx1"/>
            </a:solidFill>
          </a:ln>
        </p:spPr>
      </p:pic>
      <p:pic>
        <p:nvPicPr>
          <p:cNvPr id="9" name="Imagen 8"/>
          <p:cNvPicPr>
            <a:picLocks noChangeAspect="1"/>
          </p:cNvPicPr>
          <p:nvPr/>
        </p:nvPicPr>
        <p:blipFill>
          <a:blip r:embed="rId4"/>
          <a:stretch>
            <a:fillRect/>
          </a:stretch>
        </p:blipFill>
        <p:spPr>
          <a:xfrm>
            <a:off x="2627784" y="4437112"/>
            <a:ext cx="4814292" cy="2251127"/>
          </a:xfrm>
          <a:prstGeom prst="rect">
            <a:avLst/>
          </a:prstGeom>
        </p:spPr>
      </p:pic>
      <p:pic>
        <p:nvPicPr>
          <p:cNvPr id="13" name="Imagen 12"/>
          <p:cNvPicPr>
            <a:picLocks noChangeAspect="1"/>
          </p:cNvPicPr>
          <p:nvPr/>
        </p:nvPicPr>
        <p:blipFill>
          <a:blip r:embed="rId5"/>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16853392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3 Título"/>
          <p:cNvSpPr txBox="1">
            <a:spLocks/>
          </p:cNvSpPr>
          <p:nvPr/>
        </p:nvSpPr>
        <p:spPr>
          <a:xfrm>
            <a:off x="2051720" y="269776"/>
            <a:ext cx="6768752" cy="1143000"/>
          </a:xfrm>
          <a:prstGeom prst="rect">
            <a:avLst/>
          </a:prstGeom>
        </p:spPr>
        <p:txBody>
          <a:bodyPr vert="horz" lIns="91440" tIns="45720" rIns="91440" bIns="45720" rtlCol="0" anchor="ctr">
            <a:noAutofit/>
          </a:bodyPr>
          <a:lstStyle/>
          <a:p>
            <a:pPr lvl="0" algn="ctr">
              <a:spcBef>
                <a:spcPct val="0"/>
              </a:spcBef>
              <a:defRPr/>
            </a:pPr>
            <a:r>
              <a:rPr lang="es-US" sz="2400" b="1" dirty="0"/>
              <a:t>MEDICIÓN DEL SISTEMA DE MICROONDAS Y ANÁLISIS DE ERRORES</a:t>
            </a:r>
            <a:endParaRPr kumimoji="0" lang="es-ES" sz="3200" b="0" i="0" u="none" strike="noStrike" kern="1200" cap="small" spc="200" normalizeH="0" baseline="0" noProof="0" dirty="0">
              <a:ln>
                <a:noFill/>
              </a:ln>
              <a:solidFill>
                <a:schemeClr val="tx1"/>
              </a:solidFill>
              <a:effectLst/>
              <a:uLnTx/>
              <a:uFillTx/>
              <a:latin typeface="+mj-lt"/>
              <a:ea typeface="+mj-ea"/>
              <a:cs typeface="Arial" pitchFamily="34" charset="0"/>
            </a:endParaRPr>
          </a:p>
        </p:txBody>
      </p:sp>
      <p:sp>
        <p:nvSpPr>
          <p:cNvPr id="2" name="Rectángulo 1"/>
          <p:cNvSpPr/>
          <p:nvPr/>
        </p:nvSpPr>
        <p:spPr>
          <a:xfrm>
            <a:off x="251520" y="1772816"/>
            <a:ext cx="3316934" cy="369332"/>
          </a:xfrm>
          <a:prstGeom prst="rect">
            <a:avLst/>
          </a:prstGeom>
        </p:spPr>
        <p:txBody>
          <a:bodyPr wrap="none">
            <a:spAutoFit/>
          </a:bodyPr>
          <a:lstStyle/>
          <a:p>
            <a:r>
              <a:rPr lang="es-US" b="1" dirty="0" smtClean="0"/>
              <a:t>Medición de ancho de haz (-3dB)</a:t>
            </a:r>
            <a:endParaRPr lang="es-US" dirty="0"/>
          </a:p>
        </p:txBody>
      </p:sp>
      <p:sp>
        <p:nvSpPr>
          <p:cNvPr id="3" name="Rectángulo 2"/>
          <p:cNvSpPr/>
          <p:nvPr/>
        </p:nvSpPr>
        <p:spPr>
          <a:xfrm>
            <a:off x="251520" y="2142148"/>
            <a:ext cx="8568952" cy="923330"/>
          </a:xfrm>
          <a:prstGeom prst="rect">
            <a:avLst/>
          </a:prstGeom>
        </p:spPr>
        <p:txBody>
          <a:bodyPr wrap="square">
            <a:spAutoFit/>
          </a:bodyPr>
          <a:lstStyle/>
          <a:p>
            <a:pPr indent="270510" algn="just">
              <a:spcAft>
                <a:spcPts val="0"/>
              </a:spcAft>
            </a:pPr>
            <a:r>
              <a:rPr lang="es-US" dirty="0">
                <a:latin typeface="Times New Roman" panose="02020603050405020304" pitchFamily="18" charset="0"/>
                <a:ea typeface="Calibri" panose="020F0502020204030204" pitchFamily="34" charset="0"/>
                <a:cs typeface="Times New Roman" panose="02020603050405020304" pitchFamily="18" charset="0"/>
              </a:rPr>
              <a:t>De los diagramas de patrón de radiación en plano E y H, se mide el ángulo donde la lectura es -3dB en cada lado del lóbulo principal. La diferencia entre estas posiciones angulares es el ancho de haz de la antena de bocina.</a:t>
            </a:r>
            <a:endParaRPr lang="es-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251520" y="2871520"/>
            <a:ext cx="8568952" cy="1754326"/>
          </a:xfrm>
          <a:prstGeom prst="rect">
            <a:avLst/>
          </a:prstGeom>
        </p:spPr>
        <p:txBody>
          <a:bodyPr wrap="square">
            <a:spAutoFit/>
          </a:bodyPr>
          <a:lstStyle/>
          <a:p>
            <a:pPr algn="just">
              <a:lnSpc>
                <a:spcPct val="300000"/>
              </a:lnSpc>
              <a:spcAft>
                <a:spcPts val="0"/>
              </a:spcAft>
            </a:pPr>
            <a:r>
              <a:rPr lang="es-US" b="1" dirty="0">
                <a:latin typeface="Times New Roman" panose="02020603050405020304" pitchFamily="18" charset="0"/>
                <a:ea typeface="Calibri" panose="020F0502020204030204" pitchFamily="34" charset="0"/>
                <a:cs typeface="Times New Roman" panose="02020603050405020304" pitchFamily="18" charset="0"/>
              </a:rPr>
              <a:t>Medición de Relación Frente-Espalda</a:t>
            </a:r>
            <a:endParaRPr lang="es-US" sz="1600" dirty="0">
              <a:latin typeface="Calibri" panose="020F0502020204030204" pitchFamily="34" charset="0"/>
              <a:ea typeface="Calibri" panose="020F0502020204030204" pitchFamily="34" charset="0"/>
              <a:cs typeface="Times New Roman" panose="02020603050405020304" pitchFamily="18" charset="0"/>
            </a:endParaRPr>
          </a:p>
          <a:p>
            <a:pPr indent="270510" algn="just">
              <a:spcAft>
                <a:spcPts val="0"/>
              </a:spcAft>
            </a:pPr>
            <a:r>
              <a:rPr lang="es-US" dirty="0" smtClean="0">
                <a:latin typeface="Times New Roman" panose="02020603050405020304" pitchFamily="18" charset="0"/>
                <a:ea typeface="Calibri" panose="020F0502020204030204" pitchFamily="34" charset="0"/>
                <a:cs typeface="Times New Roman" panose="02020603050405020304" pitchFamily="18" charset="0"/>
              </a:rPr>
              <a:t>La Relación Frente-Espalda (RFE) es la habilidad de una antena direccional de concentrar su haz en una dirección específica. Su valor es la diferencia en dB de la dirección de máxima radiación y la dirección diametralmente opuesta.</a:t>
            </a:r>
            <a:endParaRPr lang="es-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251520" y="4625846"/>
            <a:ext cx="4572000" cy="1292662"/>
          </a:xfrm>
          <a:prstGeom prst="rect">
            <a:avLst/>
          </a:prstGeom>
        </p:spPr>
        <p:txBody>
          <a:bodyPr>
            <a:spAutoFit/>
          </a:bodyPr>
          <a:lstStyle/>
          <a:p>
            <a:pPr algn="just">
              <a:lnSpc>
                <a:spcPct val="150000"/>
              </a:lnSpc>
              <a:spcAft>
                <a:spcPts val="0"/>
              </a:spcAft>
            </a:pPr>
            <a:r>
              <a:rPr lang="es-US" b="1" dirty="0">
                <a:latin typeface="Times New Roman" panose="02020603050405020304" pitchFamily="18" charset="0"/>
                <a:ea typeface="Calibri" panose="020F0502020204030204" pitchFamily="34" charset="0"/>
                <a:cs typeface="Times New Roman" panose="02020603050405020304" pitchFamily="18" charset="0"/>
              </a:rPr>
              <a:t>Directividad de la </a:t>
            </a:r>
            <a:r>
              <a:rPr lang="es-US" b="1" dirty="0" smtClean="0">
                <a:latin typeface="Times New Roman" panose="02020603050405020304" pitchFamily="18" charset="0"/>
                <a:ea typeface="Calibri" panose="020F0502020204030204" pitchFamily="34" charset="0"/>
                <a:cs typeface="Times New Roman" panose="02020603050405020304" pitchFamily="18" charset="0"/>
              </a:rPr>
              <a:t>antena</a:t>
            </a:r>
          </a:p>
          <a:p>
            <a:pPr algn="just">
              <a:lnSpc>
                <a:spcPct val="150000"/>
              </a:lnSpc>
              <a:spcAft>
                <a:spcPts val="0"/>
              </a:spcAft>
            </a:pPr>
            <a:endParaRPr lang="es-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US" dirty="0">
                <a:latin typeface="Times New Roman" panose="02020603050405020304" pitchFamily="18" charset="0"/>
                <a:ea typeface="Calibri" panose="020F0502020204030204" pitchFamily="34" charset="0"/>
                <a:cs typeface="Times New Roman" panose="02020603050405020304" pitchFamily="18" charset="0"/>
              </a:rPr>
              <a:t> </a:t>
            </a:r>
            <a:endParaRPr lang="es-US" sz="16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9" name="Rectángulo 8"/>
              <p:cNvSpPr/>
              <p:nvPr/>
            </p:nvSpPr>
            <p:spPr>
              <a:xfrm>
                <a:off x="1115108" y="5330568"/>
                <a:ext cx="7416824" cy="659411"/>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s-US" i="1">
                          <a:latin typeface="Cambria Math" panose="02040503050406030204" pitchFamily="18" charset="0"/>
                        </a:rPr>
                        <m:t>𝐷</m:t>
                      </m:r>
                      <m:r>
                        <a:rPr lang="es-US" i="0">
                          <a:latin typeface="Cambria Math" panose="02040503050406030204" pitchFamily="18" charset="0"/>
                        </a:rPr>
                        <m:t>=</m:t>
                      </m:r>
                      <m:f>
                        <m:fPr>
                          <m:ctrlPr>
                            <a:rPr lang="es-US" i="1">
                              <a:latin typeface="Cambria Math" panose="02040503050406030204" pitchFamily="18" charset="0"/>
                            </a:rPr>
                          </m:ctrlPr>
                        </m:fPr>
                        <m:num>
                          <m:r>
                            <a:rPr lang="es-US" i="0">
                              <a:latin typeface="Cambria Math" panose="02040503050406030204" pitchFamily="18" charset="0"/>
                            </a:rPr>
                            <m:t>41000</m:t>
                          </m:r>
                        </m:num>
                        <m:den>
                          <m:r>
                            <a:rPr lang="es-US" i="1">
                              <a:latin typeface="Cambria Math" panose="02040503050406030204" pitchFamily="18" charset="0"/>
                            </a:rPr>
                            <m:t>𝑎𝑛𝑐h𝑜</m:t>
                          </m:r>
                          <m:r>
                            <a:rPr lang="es-US" i="0">
                              <a:latin typeface="Cambria Math" panose="02040503050406030204" pitchFamily="18" charset="0"/>
                            </a:rPr>
                            <m:t> </m:t>
                          </m:r>
                          <m:r>
                            <a:rPr lang="es-US" i="1">
                              <a:latin typeface="Cambria Math" panose="02040503050406030204" pitchFamily="18" charset="0"/>
                            </a:rPr>
                            <m:t>𝑑𝑒</m:t>
                          </m:r>
                          <m:r>
                            <a:rPr lang="es-US" i="0">
                              <a:latin typeface="Cambria Math" panose="02040503050406030204" pitchFamily="18" charset="0"/>
                            </a:rPr>
                            <m:t> </m:t>
                          </m:r>
                          <m:r>
                            <a:rPr lang="es-US" i="1">
                              <a:latin typeface="Cambria Math" panose="02040503050406030204" pitchFamily="18" charset="0"/>
                            </a:rPr>
                            <m:t>h𝑎𝑧</m:t>
                          </m:r>
                          <m:r>
                            <a:rPr lang="es-US" i="0">
                              <a:latin typeface="Cambria Math" panose="02040503050406030204" pitchFamily="18" charset="0"/>
                            </a:rPr>
                            <m:t> </m:t>
                          </m:r>
                          <m:r>
                            <a:rPr lang="es-US" i="1">
                              <a:latin typeface="Cambria Math" panose="02040503050406030204" pitchFamily="18" charset="0"/>
                            </a:rPr>
                            <m:t>𝑒𝑛</m:t>
                          </m:r>
                          <m:r>
                            <a:rPr lang="es-US" i="0">
                              <a:latin typeface="Cambria Math" panose="02040503050406030204" pitchFamily="18" charset="0"/>
                            </a:rPr>
                            <m:t> </m:t>
                          </m:r>
                          <m:r>
                            <a:rPr lang="es-US" i="1">
                              <a:latin typeface="Cambria Math" panose="02040503050406030204" pitchFamily="18" charset="0"/>
                            </a:rPr>
                            <m:t>𝑝𝑜𝑙</m:t>
                          </m:r>
                          <m:r>
                            <a:rPr lang="es-US" i="0">
                              <a:latin typeface="Cambria Math" panose="02040503050406030204" pitchFamily="18" charset="0"/>
                            </a:rPr>
                            <m:t>. </m:t>
                          </m:r>
                          <m:r>
                            <a:rPr lang="es-US" i="1">
                              <a:latin typeface="Cambria Math" panose="02040503050406030204" pitchFamily="18" charset="0"/>
                            </a:rPr>
                            <m:t>𝑣𝑒𝑟𝑡𝑖𝑐𝑎𝑙</m:t>
                          </m:r>
                          <m:r>
                            <a:rPr lang="es-US" i="0">
                              <a:latin typeface="Cambria Math" panose="02040503050406030204" pitchFamily="18" charset="0"/>
                            </a:rPr>
                            <m:t>∙</m:t>
                          </m:r>
                          <m:r>
                            <a:rPr lang="es-US" i="1">
                              <a:latin typeface="Cambria Math" panose="02040503050406030204" pitchFamily="18" charset="0"/>
                            </a:rPr>
                            <m:t>𝑎𝑛𝑐h𝑜</m:t>
                          </m:r>
                          <m:r>
                            <a:rPr lang="es-US" i="0">
                              <a:latin typeface="Cambria Math" panose="02040503050406030204" pitchFamily="18" charset="0"/>
                            </a:rPr>
                            <m:t> </m:t>
                          </m:r>
                          <m:r>
                            <a:rPr lang="es-US" i="1">
                              <a:latin typeface="Cambria Math" panose="02040503050406030204" pitchFamily="18" charset="0"/>
                            </a:rPr>
                            <m:t>𝑑𝑒</m:t>
                          </m:r>
                          <m:r>
                            <a:rPr lang="es-US" i="0">
                              <a:latin typeface="Cambria Math" panose="02040503050406030204" pitchFamily="18" charset="0"/>
                            </a:rPr>
                            <m:t> </m:t>
                          </m:r>
                          <m:r>
                            <a:rPr lang="es-US" i="1">
                              <a:latin typeface="Cambria Math" panose="02040503050406030204" pitchFamily="18" charset="0"/>
                            </a:rPr>
                            <m:t>h𝑎𝑧</m:t>
                          </m:r>
                          <m:r>
                            <a:rPr lang="es-US" i="0">
                              <a:latin typeface="Cambria Math" panose="02040503050406030204" pitchFamily="18" charset="0"/>
                            </a:rPr>
                            <m:t> </m:t>
                          </m:r>
                          <m:r>
                            <a:rPr lang="es-US" i="1">
                              <a:latin typeface="Cambria Math" panose="02040503050406030204" pitchFamily="18" charset="0"/>
                            </a:rPr>
                            <m:t>𝑒𝑛</m:t>
                          </m:r>
                          <m:r>
                            <a:rPr lang="es-US" i="0">
                              <a:latin typeface="Cambria Math" panose="02040503050406030204" pitchFamily="18" charset="0"/>
                            </a:rPr>
                            <m:t> </m:t>
                          </m:r>
                          <m:r>
                            <a:rPr lang="es-US" i="1">
                              <a:latin typeface="Cambria Math" panose="02040503050406030204" pitchFamily="18" charset="0"/>
                            </a:rPr>
                            <m:t>𝑝𝑜𝑙</m:t>
                          </m:r>
                          <m:r>
                            <a:rPr lang="es-US" i="0">
                              <a:latin typeface="Cambria Math" panose="02040503050406030204" pitchFamily="18" charset="0"/>
                            </a:rPr>
                            <m:t>. </m:t>
                          </m:r>
                          <m:r>
                            <a:rPr lang="es-US" i="1">
                              <a:latin typeface="Cambria Math" panose="02040503050406030204" pitchFamily="18" charset="0"/>
                            </a:rPr>
                            <m:t>h𝑜𝑟𝑖𝑧𝑜𝑛𝑡𝑎𝑙</m:t>
                          </m:r>
                        </m:den>
                      </m:f>
                    </m:oMath>
                  </m:oMathPara>
                </a14:m>
                <a:endParaRPr lang="es-US" dirty="0"/>
              </a:p>
            </p:txBody>
          </p:sp>
        </mc:Choice>
        <mc:Fallback>
          <p:sp>
            <p:nvSpPr>
              <p:cNvPr id="9" name="Rectángulo 8"/>
              <p:cNvSpPr>
                <a:spLocks noRot="1" noChangeAspect="1" noMove="1" noResize="1" noEditPoints="1" noAdjustHandles="1" noChangeArrowheads="1" noChangeShapeType="1" noTextEdit="1"/>
              </p:cNvSpPr>
              <p:nvPr/>
            </p:nvSpPr>
            <p:spPr>
              <a:xfrm>
                <a:off x="1115108" y="5330568"/>
                <a:ext cx="7416824" cy="659411"/>
              </a:xfrm>
              <a:prstGeom prst="rect">
                <a:avLst/>
              </a:prstGeom>
              <a:blipFill rotWithShape="0">
                <a:blip r:embed="rId3"/>
                <a:stretch>
                  <a:fillRect/>
                </a:stretch>
              </a:blipFill>
            </p:spPr>
            <p:txBody>
              <a:bodyPr/>
              <a:lstStyle/>
              <a:p>
                <a:r>
                  <a:rPr lang="es-US">
                    <a:noFill/>
                  </a:rPr>
                  <a:t> </a:t>
                </a:r>
              </a:p>
            </p:txBody>
          </p:sp>
        </mc:Fallback>
      </mc:AlternateContent>
      <p:pic>
        <p:nvPicPr>
          <p:cNvPr id="11" name="Imagen 10"/>
          <p:cNvPicPr>
            <a:picLocks noChangeAspect="1"/>
          </p:cNvPicPr>
          <p:nvPr/>
        </p:nvPicPr>
        <p:blipFill>
          <a:blip r:embed="rId4"/>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9260205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3 Título"/>
          <p:cNvSpPr txBox="1">
            <a:spLocks/>
          </p:cNvSpPr>
          <p:nvPr/>
        </p:nvSpPr>
        <p:spPr>
          <a:xfrm>
            <a:off x="2051720" y="269776"/>
            <a:ext cx="6768752" cy="1143000"/>
          </a:xfrm>
          <a:prstGeom prst="rect">
            <a:avLst/>
          </a:prstGeom>
        </p:spPr>
        <p:txBody>
          <a:bodyPr vert="horz" lIns="91440" tIns="45720" rIns="91440" bIns="45720" rtlCol="0" anchor="ctr">
            <a:noAutofit/>
          </a:bodyPr>
          <a:lstStyle/>
          <a:p>
            <a:pPr lvl="0" algn="ctr">
              <a:spcBef>
                <a:spcPct val="0"/>
              </a:spcBef>
              <a:defRPr/>
            </a:pPr>
            <a:r>
              <a:rPr lang="es-US" sz="2400" b="1" dirty="0"/>
              <a:t>MEDICIÓN DEL SISTEMA DE MICROONDAS Y ANÁLISIS DE ERRORES</a:t>
            </a:r>
            <a:endParaRPr kumimoji="0" lang="es-ES" sz="3200" b="0" i="0" u="none" strike="noStrike" kern="1200" cap="small" spc="200" normalizeH="0" baseline="0" noProof="0" dirty="0">
              <a:ln>
                <a:noFill/>
              </a:ln>
              <a:solidFill>
                <a:schemeClr val="tx1"/>
              </a:solidFill>
              <a:effectLst/>
              <a:uLnTx/>
              <a:uFillTx/>
              <a:latin typeface="+mj-lt"/>
              <a:ea typeface="+mj-ea"/>
              <a:cs typeface="Arial" pitchFamily="34" charset="0"/>
            </a:endParaRPr>
          </a:p>
        </p:txBody>
      </p:sp>
      <p:sp>
        <p:nvSpPr>
          <p:cNvPr id="5" name="Rectángulo 4"/>
          <p:cNvSpPr/>
          <p:nvPr/>
        </p:nvSpPr>
        <p:spPr>
          <a:xfrm>
            <a:off x="3899" y="1434581"/>
            <a:ext cx="8568952" cy="1439112"/>
          </a:xfrm>
          <a:prstGeom prst="rect">
            <a:avLst/>
          </a:prstGeom>
        </p:spPr>
        <p:txBody>
          <a:bodyPr wrap="square">
            <a:spAutoFit/>
          </a:bodyPr>
          <a:lstStyle/>
          <a:p>
            <a:pPr algn="just">
              <a:lnSpc>
                <a:spcPct val="300000"/>
              </a:lnSpc>
            </a:pPr>
            <a:r>
              <a:rPr lang="es-US" sz="1600" b="1" dirty="0"/>
              <a:t>Ganancia de la antena</a:t>
            </a:r>
            <a:endParaRPr lang="es-US" sz="1600" dirty="0"/>
          </a:p>
          <a:p>
            <a:pPr algn="just">
              <a:lnSpc>
                <a:spcPct val="300000"/>
              </a:lnSpc>
              <a:spcAft>
                <a:spcPts val="0"/>
              </a:spcAft>
            </a:pPr>
            <a:endParaRPr lang="es-US" sz="16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Rectángulo 3"/>
              <p:cNvSpPr/>
              <p:nvPr/>
            </p:nvSpPr>
            <p:spPr>
              <a:xfrm>
                <a:off x="1513650" y="2236585"/>
                <a:ext cx="2615588" cy="69769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US" sz="1600" i="1">
                          <a:latin typeface="Cambria Math" panose="02040503050406030204" pitchFamily="18" charset="0"/>
                        </a:rPr>
                        <m:t>𝐺</m:t>
                      </m:r>
                      <m:r>
                        <a:rPr lang="es-US" sz="1600" i="0">
                          <a:latin typeface="Cambria Math" panose="02040503050406030204" pitchFamily="18" charset="0"/>
                        </a:rPr>
                        <m:t>=</m:t>
                      </m:r>
                      <m:f>
                        <m:fPr>
                          <m:ctrlPr>
                            <a:rPr lang="es-US" sz="1600" i="1">
                              <a:latin typeface="Cambria Math" panose="02040503050406030204" pitchFamily="18" charset="0"/>
                            </a:rPr>
                          </m:ctrlPr>
                        </m:fPr>
                        <m:num>
                          <m:d>
                            <m:dPr>
                              <m:begChr m:val=""/>
                              <m:endChr m:val="]"/>
                              <m:ctrlPr>
                                <a:rPr lang="es-US" sz="1600" i="1">
                                  <a:latin typeface="Cambria Math" panose="02040503050406030204" pitchFamily="18" charset="0"/>
                                </a:rPr>
                              </m:ctrlPr>
                            </m:dPr>
                            <m:e>
                              <m:r>
                                <a:rPr lang="es-US" sz="1600" i="0">
                                  <a:latin typeface="Cambria Math" panose="02040503050406030204" pitchFamily="18" charset="0"/>
                                </a:rPr>
                                <m:t>4</m:t>
                              </m:r>
                              <m:r>
                                <a:rPr lang="es-US" sz="1600" i="1">
                                  <a:latin typeface="Cambria Math" panose="02040503050406030204" pitchFamily="18" charset="0"/>
                                </a:rPr>
                                <m:t>𝜋</m:t>
                              </m:r>
                              <m:r>
                                <a:rPr lang="es-US" sz="1600" i="1">
                                  <a:latin typeface="Cambria Math" panose="02040503050406030204" pitchFamily="18" charset="0"/>
                                </a:rPr>
                                <m:t>𝑅</m:t>
                              </m:r>
                              <m:r>
                                <a:rPr lang="es-US" sz="1600" i="0">
                                  <a:latin typeface="Cambria Math" panose="02040503050406030204" pitchFamily="18" charset="0"/>
                                </a:rPr>
                                <m:t>[</m:t>
                              </m:r>
                              <m:r>
                                <a:rPr lang="es-US" sz="1600" i="1">
                                  <a:latin typeface="Cambria Math" panose="02040503050406030204" pitchFamily="18" charset="0"/>
                                </a:rPr>
                                <m:t>𝑚</m:t>
                              </m:r>
                            </m:e>
                          </m:d>
                        </m:num>
                        <m:den>
                          <m:r>
                            <a:rPr lang="es-US" sz="1600" i="1">
                              <a:latin typeface="Cambria Math" panose="02040503050406030204" pitchFamily="18" charset="0"/>
                            </a:rPr>
                            <m:t>𝜆</m:t>
                          </m:r>
                        </m:den>
                      </m:f>
                      <m:r>
                        <a:rPr lang="es-US" sz="1600" i="0">
                          <a:latin typeface="Cambria Math" panose="02040503050406030204" pitchFamily="18" charset="0"/>
                        </a:rPr>
                        <m:t>∗</m:t>
                      </m:r>
                      <m:sSup>
                        <m:sSupPr>
                          <m:ctrlPr>
                            <a:rPr lang="es-US" sz="1600" i="1">
                              <a:latin typeface="Cambria Math" panose="02040503050406030204" pitchFamily="18" charset="0"/>
                            </a:rPr>
                          </m:ctrlPr>
                        </m:sSupPr>
                        <m:e>
                          <m:d>
                            <m:dPr>
                              <m:ctrlPr>
                                <a:rPr lang="es-US" sz="1600" i="1">
                                  <a:latin typeface="Cambria Math" panose="02040503050406030204" pitchFamily="18" charset="0"/>
                                </a:rPr>
                              </m:ctrlPr>
                            </m:dPr>
                            <m:e>
                              <m:f>
                                <m:fPr>
                                  <m:ctrlPr>
                                    <a:rPr lang="es-US" sz="1600" i="1">
                                      <a:latin typeface="Cambria Math" panose="02040503050406030204" pitchFamily="18" charset="0"/>
                                    </a:rPr>
                                  </m:ctrlPr>
                                </m:fPr>
                                <m:num>
                                  <m:d>
                                    <m:dPr>
                                      <m:begChr m:val=""/>
                                      <m:endChr m:val="]"/>
                                      <m:ctrlPr>
                                        <a:rPr lang="es-US" sz="1600" i="1">
                                          <a:latin typeface="Cambria Math" panose="02040503050406030204" pitchFamily="18" charset="0"/>
                                        </a:rPr>
                                      </m:ctrlPr>
                                    </m:dPr>
                                    <m:e>
                                      <m:sSub>
                                        <m:sSubPr>
                                          <m:ctrlPr>
                                            <a:rPr lang="es-US" sz="1600" i="1">
                                              <a:latin typeface="Cambria Math" panose="02040503050406030204" pitchFamily="18" charset="0"/>
                                            </a:rPr>
                                          </m:ctrlPr>
                                        </m:sSubPr>
                                        <m:e>
                                          <m:r>
                                            <a:rPr lang="es-US" sz="1600" i="1">
                                              <a:latin typeface="Cambria Math" panose="02040503050406030204" pitchFamily="18" charset="0"/>
                                            </a:rPr>
                                            <m:t>𝑃</m:t>
                                          </m:r>
                                        </m:e>
                                        <m:sub>
                                          <m:r>
                                            <a:rPr lang="es-US" sz="1600" i="1">
                                              <a:latin typeface="Cambria Math" panose="02040503050406030204" pitchFamily="18" charset="0"/>
                                            </a:rPr>
                                            <m:t>𝑟</m:t>
                                          </m:r>
                                        </m:sub>
                                      </m:sSub>
                                      <m:r>
                                        <a:rPr lang="es-US" sz="1600" i="0">
                                          <a:latin typeface="Cambria Math" panose="02040503050406030204" pitchFamily="18" charset="0"/>
                                        </a:rPr>
                                        <m:t>[</m:t>
                                      </m:r>
                                      <m:r>
                                        <a:rPr lang="es-US" sz="1600" i="1">
                                          <a:latin typeface="Cambria Math" panose="02040503050406030204" pitchFamily="18" charset="0"/>
                                        </a:rPr>
                                        <m:t>𝑝𝑊</m:t>
                                      </m:r>
                                    </m:e>
                                  </m:d>
                                </m:num>
                                <m:den>
                                  <m:d>
                                    <m:dPr>
                                      <m:begChr m:val=""/>
                                      <m:endChr m:val="]"/>
                                      <m:ctrlPr>
                                        <a:rPr lang="es-US" sz="1600" i="1">
                                          <a:latin typeface="Cambria Math" panose="02040503050406030204" pitchFamily="18" charset="0"/>
                                        </a:rPr>
                                      </m:ctrlPr>
                                    </m:dPr>
                                    <m:e>
                                      <m:sSub>
                                        <m:sSubPr>
                                          <m:ctrlPr>
                                            <a:rPr lang="es-US" sz="1600" i="1">
                                              <a:latin typeface="Cambria Math" panose="02040503050406030204" pitchFamily="18" charset="0"/>
                                            </a:rPr>
                                          </m:ctrlPr>
                                        </m:sSubPr>
                                        <m:e>
                                          <m:r>
                                            <a:rPr lang="es-US" sz="1600" i="1">
                                              <a:latin typeface="Cambria Math" panose="02040503050406030204" pitchFamily="18" charset="0"/>
                                            </a:rPr>
                                            <m:t>𝑃</m:t>
                                          </m:r>
                                        </m:e>
                                        <m:sub>
                                          <m:r>
                                            <a:rPr lang="es-US" sz="1600" i="1">
                                              <a:latin typeface="Cambria Math" panose="02040503050406030204" pitchFamily="18" charset="0"/>
                                            </a:rPr>
                                            <m:t>𝑡</m:t>
                                          </m:r>
                                        </m:sub>
                                      </m:sSub>
                                      <m:r>
                                        <a:rPr lang="es-US" sz="1600" i="0">
                                          <a:latin typeface="Cambria Math" panose="02040503050406030204" pitchFamily="18" charset="0"/>
                                        </a:rPr>
                                        <m:t>[</m:t>
                                      </m:r>
                                      <m:r>
                                        <a:rPr lang="es-US" sz="1600" i="1">
                                          <a:latin typeface="Cambria Math" panose="02040503050406030204" pitchFamily="18" charset="0"/>
                                        </a:rPr>
                                        <m:t>𝑛𝑊</m:t>
                                      </m:r>
                                    </m:e>
                                  </m:d>
                                </m:den>
                              </m:f>
                            </m:e>
                          </m:d>
                        </m:e>
                        <m:sup>
                          <m:r>
                            <a:rPr lang="es-US" sz="1600" i="0">
                              <a:latin typeface="Cambria Math" panose="02040503050406030204" pitchFamily="18" charset="0"/>
                            </a:rPr>
                            <m:t>0.5</m:t>
                          </m:r>
                        </m:sup>
                      </m:sSup>
                    </m:oMath>
                  </m:oMathPara>
                </a14:m>
                <a:endParaRPr lang="es-US" dirty="0"/>
              </a:p>
            </p:txBody>
          </p:sp>
        </mc:Choice>
        <mc:Fallback>
          <p:sp>
            <p:nvSpPr>
              <p:cNvPr id="4" name="Rectángulo 3"/>
              <p:cNvSpPr>
                <a:spLocks noRot="1" noChangeAspect="1" noMove="1" noResize="1" noEditPoints="1" noAdjustHandles="1" noChangeArrowheads="1" noChangeShapeType="1" noTextEdit="1"/>
              </p:cNvSpPr>
              <p:nvPr/>
            </p:nvSpPr>
            <p:spPr>
              <a:xfrm>
                <a:off x="1513650" y="2236585"/>
                <a:ext cx="2615588" cy="697692"/>
              </a:xfrm>
              <a:prstGeom prst="rect">
                <a:avLst/>
              </a:prstGeom>
              <a:blipFill rotWithShape="0">
                <a:blip r:embed="rId3"/>
                <a:stretch>
                  <a:fillRect/>
                </a:stretch>
              </a:blipFill>
            </p:spPr>
            <p:txBody>
              <a:bodyPr/>
              <a:lstStyle/>
              <a:p>
                <a:r>
                  <a:rPr lang="es-US">
                    <a:noFill/>
                  </a:rPr>
                  <a:t> </a:t>
                </a:r>
              </a:p>
            </p:txBody>
          </p:sp>
        </mc:Fallback>
      </mc:AlternateContent>
      <p:sp>
        <p:nvSpPr>
          <p:cNvPr id="7" name="Rectángulo 6"/>
          <p:cNvSpPr/>
          <p:nvPr/>
        </p:nvSpPr>
        <p:spPr>
          <a:xfrm>
            <a:off x="5148064" y="2168134"/>
            <a:ext cx="2915815" cy="861774"/>
          </a:xfrm>
          <a:prstGeom prst="rect">
            <a:avLst/>
          </a:prstGeom>
        </p:spPr>
        <p:txBody>
          <a:bodyPr wrap="square">
            <a:spAutoFit/>
          </a:bodyPr>
          <a:lstStyle/>
          <a:p>
            <a:pPr algn="just">
              <a:spcAft>
                <a:spcPts val="0"/>
              </a:spcAft>
            </a:pPr>
            <a:r>
              <a:rPr lang="es-EC" sz="1600" dirty="0" smtClean="0">
                <a:effectLst/>
                <a:latin typeface="Times New Roman" panose="02020603050405020304" pitchFamily="18" charset="0"/>
                <a:ea typeface="Calibri" panose="020F0502020204030204" pitchFamily="34" charset="0"/>
                <a:cs typeface="Times New Roman" panose="02020603050405020304" pitchFamily="18" charset="0"/>
              </a:rPr>
              <a:t>P</a:t>
            </a:r>
            <a:r>
              <a:rPr lang="es-EC" sz="1600" baseline="-25000" dirty="0" smtClean="0">
                <a:effectLst/>
                <a:latin typeface="Times New Roman" panose="02020603050405020304" pitchFamily="18" charset="0"/>
                <a:ea typeface="Calibri" panose="020F0502020204030204" pitchFamily="34" charset="0"/>
                <a:cs typeface="Times New Roman" panose="02020603050405020304" pitchFamily="18" charset="0"/>
              </a:rPr>
              <a:t>t</a:t>
            </a:r>
            <a:r>
              <a:rPr lang="es-EC" sz="1600" dirty="0" smtClean="0">
                <a:effectLst/>
                <a:latin typeface="Times New Roman" panose="02020603050405020304" pitchFamily="18" charset="0"/>
                <a:ea typeface="Calibri" panose="020F0502020204030204" pitchFamily="34" charset="0"/>
                <a:cs typeface="Times New Roman" panose="02020603050405020304" pitchFamily="18" charset="0"/>
              </a:rPr>
              <a:t>: -4.4dBm </a:t>
            </a:r>
            <a:r>
              <a:rPr lang="es-US" sz="1600" dirty="0" smtClean="0">
                <a:effectLst/>
                <a:latin typeface="Times New Roman" panose="02020603050405020304" pitchFamily="18" charset="0"/>
                <a:ea typeface="Calibri" panose="020F0502020204030204" pitchFamily="34" charset="0"/>
                <a:cs typeface="Times New Roman" panose="02020603050405020304" pitchFamily="18" charset="0"/>
              </a:rPr>
              <a:t>+ 20dB (ganancia interna del SCU</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a:t>
            </a:r>
            <a:r>
              <a:rPr lang="es-EC" sz="1600" dirty="0" smtClean="0">
                <a:effectLst/>
                <a:latin typeface="Times New Roman" panose="02020603050405020304" pitchFamily="18" charset="0"/>
                <a:ea typeface="Calibri" panose="020F0502020204030204" pitchFamily="34" charset="0"/>
                <a:cs typeface="Times New Roman" panose="02020603050405020304" pitchFamily="18" charset="0"/>
              </a:rPr>
              <a:t>15.6dBm o 36</a:t>
            </a:r>
            <a:r>
              <a:rPr lang="es-US" sz="160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s-EC" sz="1600" dirty="0" smtClean="0">
                <a:effectLst/>
                <a:latin typeface="Times New Roman" panose="02020603050405020304" pitchFamily="18" charset="0"/>
                <a:ea typeface="Calibri" panose="020F0502020204030204" pitchFamily="34" charset="0"/>
                <a:cs typeface="Times New Roman" panose="02020603050405020304" pitchFamily="18" charset="0"/>
              </a:rPr>
              <a:t>307.800 </a:t>
            </a:r>
            <a:r>
              <a:rPr lang="es-EC" sz="1600" dirty="0" err="1" smtClean="0">
                <a:effectLst/>
                <a:latin typeface="Times New Roman" panose="02020603050405020304" pitchFamily="18" charset="0"/>
                <a:ea typeface="Calibri" panose="020F0502020204030204" pitchFamily="34" charset="0"/>
                <a:cs typeface="Times New Roman" panose="02020603050405020304" pitchFamily="18" charset="0"/>
              </a:rPr>
              <a:t>nW</a:t>
            </a:r>
            <a:r>
              <a:rPr lang="es-EC"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s-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27146" y="2760646"/>
            <a:ext cx="2075889" cy="700448"/>
          </a:xfrm>
          <a:prstGeom prst="rect">
            <a:avLst/>
          </a:prstGeom>
        </p:spPr>
        <p:txBody>
          <a:bodyPr wrap="none">
            <a:spAutoFit/>
          </a:bodyPr>
          <a:lstStyle/>
          <a:p>
            <a:pPr algn="just">
              <a:lnSpc>
                <a:spcPct val="300000"/>
              </a:lnSpc>
              <a:spcAft>
                <a:spcPts val="0"/>
              </a:spcAft>
            </a:pPr>
            <a:r>
              <a:rPr lang="es-US" sz="1600" b="1" dirty="0" smtClean="0"/>
              <a:t>Eficiencia de la antena</a:t>
            </a:r>
            <a:endParaRPr lang="es-US" sz="1600" b="1" dirty="0"/>
          </a:p>
        </p:txBody>
      </p:sp>
      <mc:AlternateContent xmlns:mc="http://schemas.openxmlformats.org/markup-compatibility/2006">
        <mc:Choice xmlns:a14="http://schemas.microsoft.com/office/drawing/2010/main" Requires="a14">
          <p:sp>
            <p:nvSpPr>
              <p:cNvPr id="10" name="Rectángulo 9"/>
              <p:cNvSpPr/>
              <p:nvPr/>
            </p:nvSpPr>
            <p:spPr>
              <a:xfrm>
                <a:off x="3711976" y="3302744"/>
                <a:ext cx="834523" cy="61093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US" i="1">
                          <a:latin typeface="Cambria Math" panose="02040503050406030204" pitchFamily="18" charset="0"/>
                        </a:rPr>
                        <m:t>𝜂</m:t>
                      </m:r>
                      <m:r>
                        <a:rPr lang="es-US" i="0">
                          <a:latin typeface="Cambria Math" panose="02040503050406030204" pitchFamily="18" charset="0"/>
                        </a:rPr>
                        <m:t>=</m:t>
                      </m:r>
                      <m:f>
                        <m:fPr>
                          <m:ctrlPr>
                            <a:rPr lang="es-US" i="1">
                              <a:latin typeface="Cambria Math" panose="02040503050406030204" pitchFamily="18" charset="0"/>
                            </a:rPr>
                          </m:ctrlPr>
                        </m:fPr>
                        <m:num>
                          <m:r>
                            <a:rPr lang="es-US" i="1">
                              <a:latin typeface="Cambria Math" panose="02040503050406030204" pitchFamily="18" charset="0"/>
                            </a:rPr>
                            <m:t>𝐺</m:t>
                          </m:r>
                        </m:num>
                        <m:den>
                          <m:r>
                            <a:rPr lang="es-US" i="1">
                              <a:latin typeface="Cambria Math" panose="02040503050406030204" pitchFamily="18" charset="0"/>
                            </a:rPr>
                            <m:t>𝐷</m:t>
                          </m:r>
                        </m:den>
                      </m:f>
                    </m:oMath>
                  </m:oMathPara>
                </a14:m>
                <a:endParaRPr lang="es-US" dirty="0"/>
              </a:p>
            </p:txBody>
          </p:sp>
        </mc:Choice>
        <mc:Fallback>
          <p:sp>
            <p:nvSpPr>
              <p:cNvPr id="10" name="Rectángulo 9"/>
              <p:cNvSpPr>
                <a:spLocks noRot="1" noChangeAspect="1" noMove="1" noResize="1" noEditPoints="1" noAdjustHandles="1" noChangeArrowheads="1" noChangeShapeType="1" noTextEdit="1"/>
              </p:cNvSpPr>
              <p:nvPr/>
            </p:nvSpPr>
            <p:spPr>
              <a:xfrm>
                <a:off x="3711976" y="3302744"/>
                <a:ext cx="834523" cy="610936"/>
              </a:xfrm>
              <a:prstGeom prst="rect">
                <a:avLst/>
              </a:prstGeom>
              <a:blipFill rotWithShape="0">
                <a:blip r:embed="rId4"/>
                <a:stretch>
                  <a:fillRect/>
                </a:stretch>
              </a:blipFill>
            </p:spPr>
            <p:txBody>
              <a:bodyPr/>
              <a:lstStyle/>
              <a:p>
                <a:r>
                  <a:rPr lang="es-US">
                    <a:noFill/>
                  </a:rPr>
                  <a:t> </a:t>
                </a:r>
              </a:p>
            </p:txBody>
          </p:sp>
        </mc:Fallback>
      </mc:AlternateContent>
      <p:sp>
        <p:nvSpPr>
          <p:cNvPr id="11" name="Rectángulo 10"/>
          <p:cNvSpPr/>
          <p:nvPr/>
        </p:nvSpPr>
        <p:spPr>
          <a:xfrm>
            <a:off x="38580" y="3985155"/>
            <a:ext cx="4572000" cy="792781"/>
          </a:xfrm>
          <a:prstGeom prst="rect">
            <a:avLst/>
          </a:prstGeom>
        </p:spPr>
        <p:txBody>
          <a:bodyPr>
            <a:spAutoFit/>
          </a:bodyPr>
          <a:lstStyle/>
          <a:p>
            <a:pPr algn="just">
              <a:lnSpc>
                <a:spcPct val="150000"/>
              </a:lnSpc>
              <a:spcAft>
                <a:spcPts val="0"/>
              </a:spcAft>
            </a:pPr>
            <a:r>
              <a:rPr lang="es-US" sz="1600" b="1" dirty="0"/>
              <a:t>Medición de pérdida de retorno y VSWR</a:t>
            </a:r>
          </a:p>
          <a:p>
            <a:pPr algn="just">
              <a:lnSpc>
                <a:spcPct val="150000"/>
              </a:lnSpc>
              <a:spcAft>
                <a:spcPts val="0"/>
              </a:spcAft>
            </a:pPr>
            <a:r>
              <a:rPr lang="es-EC" sz="1600" b="1" dirty="0"/>
              <a:t> </a:t>
            </a:r>
            <a:endParaRPr lang="es-US" sz="1600" b="1" dirty="0"/>
          </a:p>
        </p:txBody>
      </p:sp>
      <p:graphicFrame>
        <p:nvGraphicFramePr>
          <p:cNvPr id="15" name="Diagrama 14"/>
          <p:cNvGraphicFramePr/>
          <p:nvPr>
            <p:extLst>
              <p:ext uri="{D42A27DB-BD31-4B8C-83A1-F6EECF244321}">
                <p14:modId xmlns:p14="http://schemas.microsoft.com/office/powerpoint/2010/main" val="475613991"/>
              </p:ext>
            </p:extLst>
          </p:nvPr>
        </p:nvGraphicFramePr>
        <p:xfrm>
          <a:off x="467544" y="3888293"/>
          <a:ext cx="7704855" cy="29697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7" name="Imagen 16"/>
          <p:cNvPicPr>
            <a:picLocks noChangeAspect="1"/>
          </p:cNvPicPr>
          <p:nvPr/>
        </p:nvPicPr>
        <p:blipFill>
          <a:blip r:embed="rId10"/>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42328640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3 Título"/>
          <p:cNvSpPr txBox="1">
            <a:spLocks/>
          </p:cNvSpPr>
          <p:nvPr/>
        </p:nvSpPr>
        <p:spPr>
          <a:xfrm>
            <a:off x="2051720" y="269776"/>
            <a:ext cx="6768752" cy="1143000"/>
          </a:xfrm>
          <a:prstGeom prst="rect">
            <a:avLst/>
          </a:prstGeom>
        </p:spPr>
        <p:txBody>
          <a:bodyPr vert="horz" lIns="91440" tIns="45720" rIns="91440" bIns="45720" rtlCol="0" anchor="ctr">
            <a:noAutofit/>
          </a:bodyPr>
          <a:lstStyle/>
          <a:p>
            <a:pPr lvl="0" algn="ctr">
              <a:spcBef>
                <a:spcPct val="0"/>
              </a:spcBef>
              <a:defRPr/>
            </a:pPr>
            <a:r>
              <a:rPr lang="es-US" sz="2400" b="1" dirty="0"/>
              <a:t>MEDICIÓN DEL SISTEMA DE MICROONDAS Y ANÁLISIS DE ERRORES</a:t>
            </a:r>
            <a:endParaRPr kumimoji="0" lang="es-ES" sz="3200" b="0" i="0" u="none" strike="noStrike" kern="1200" cap="small" spc="200" normalizeH="0" baseline="0" noProof="0" dirty="0">
              <a:ln>
                <a:noFill/>
              </a:ln>
              <a:solidFill>
                <a:schemeClr val="tx1"/>
              </a:solidFill>
              <a:effectLst/>
              <a:uLnTx/>
              <a:uFillTx/>
              <a:latin typeface="+mj-lt"/>
              <a:ea typeface="+mj-ea"/>
              <a:cs typeface="Arial" pitchFamily="34" charset="0"/>
            </a:endParaRPr>
          </a:p>
        </p:txBody>
      </p:sp>
      <p:sp>
        <p:nvSpPr>
          <p:cNvPr id="11" name="Rectángulo 10"/>
          <p:cNvSpPr/>
          <p:nvPr/>
        </p:nvSpPr>
        <p:spPr>
          <a:xfrm>
            <a:off x="251520" y="1844824"/>
            <a:ext cx="4572000" cy="792781"/>
          </a:xfrm>
          <a:prstGeom prst="rect">
            <a:avLst/>
          </a:prstGeom>
        </p:spPr>
        <p:txBody>
          <a:bodyPr>
            <a:spAutoFit/>
          </a:bodyPr>
          <a:lstStyle/>
          <a:p>
            <a:pPr algn="just">
              <a:lnSpc>
                <a:spcPct val="150000"/>
              </a:lnSpc>
              <a:spcAft>
                <a:spcPts val="0"/>
              </a:spcAft>
            </a:pPr>
            <a:r>
              <a:rPr lang="es-US" sz="1600" b="1" dirty="0"/>
              <a:t>Medición de pérdida de retorno y VSWR</a:t>
            </a:r>
          </a:p>
          <a:p>
            <a:pPr algn="just">
              <a:lnSpc>
                <a:spcPct val="150000"/>
              </a:lnSpc>
              <a:spcAft>
                <a:spcPts val="0"/>
              </a:spcAft>
            </a:pPr>
            <a:r>
              <a:rPr lang="es-EC" sz="1600" b="1" dirty="0"/>
              <a:t> </a:t>
            </a:r>
            <a:endParaRPr lang="es-US" sz="1600" b="1" dirty="0"/>
          </a:p>
        </p:txBody>
      </p:sp>
      <mc:AlternateContent xmlns:mc="http://schemas.openxmlformats.org/markup-compatibility/2006">
        <mc:Choice xmlns:a14="http://schemas.microsoft.com/office/drawing/2010/main" Requires="a14">
          <p:sp>
            <p:nvSpPr>
              <p:cNvPr id="2" name="Rectángulo 1"/>
              <p:cNvSpPr/>
              <p:nvPr/>
            </p:nvSpPr>
            <p:spPr>
              <a:xfrm>
                <a:off x="248610" y="2566645"/>
                <a:ext cx="8571861" cy="646331"/>
              </a:xfrm>
              <a:prstGeom prst="rect">
                <a:avLst/>
              </a:prstGeom>
            </p:spPr>
            <p:txBody>
              <a:bodyPr wrap="square">
                <a:spAutoFit/>
              </a:bodyPr>
              <a:lstStyle/>
              <a:p>
                <a:r>
                  <a:rPr lang="es-EC" dirty="0" smtClean="0">
                    <a:latin typeface="Times New Roman" panose="02020603050405020304" pitchFamily="18" charset="0"/>
                    <a:ea typeface="Calibri" panose="020F0502020204030204" pitchFamily="34" charset="0"/>
                  </a:rPr>
                  <a:t>La pérdida de retorno (RL), o parámetro S</a:t>
                </a:r>
                <a:r>
                  <a:rPr lang="es-EC" baseline="-25000" dirty="0">
                    <a:effectLst/>
                    <a:latin typeface="Times New Roman" panose="02020603050405020304" pitchFamily="18" charset="0"/>
                    <a:ea typeface="Calibri" panose="020F0502020204030204" pitchFamily="34" charset="0"/>
                  </a:rPr>
                  <a:t>11</a:t>
                </a:r>
                <a:r>
                  <a:rPr lang="es-EC" dirty="0">
                    <a:effectLst/>
                    <a:latin typeface="Times New Roman" panose="02020603050405020304" pitchFamily="18" charset="0"/>
                    <a:ea typeface="Calibri" panose="020F0502020204030204" pitchFamily="34" charset="0"/>
                  </a:rPr>
                  <a:t> de una carga es la magnitud del coeficiente de reflexión </a:t>
                </a:r>
                <a14:m>
                  <m:oMath xmlns:m="http://schemas.openxmlformats.org/officeDocument/2006/math">
                    <m:r>
                      <a:rPr lang="es-EC"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s-EC">
                        <a:effectLst/>
                        <a:latin typeface="Cambria Math" panose="02040503050406030204" pitchFamily="18" charset="0"/>
                        <a:ea typeface="Calibri" panose="020F0502020204030204" pitchFamily="34" charset="0"/>
                        <a:cs typeface="Times New Roman" panose="02020603050405020304" pitchFamily="18" charset="0"/>
                      </a:rPr>
                      <m:t>Γ</m:t>
                    </m:r>
                    <m:r>
                      <a:rPr lang="es-EC" i="1">
                        <a:effectLst/>
                        <a:latin typeface="Cambria Math" panose="02040503050406030204" pitchFamily="18" charset="0"/>
                        <a:ea typeface="Calibri" panose="020F0502020204030204" pitchFamily="34" charset="0"/>
                        <a:cs typeface="Times New Roman" panose="02020603050405020304" pitchFamily="18" charset="0"/>
                      </a:rPr>
                      <m:t>)</m:t>
                    </m:r>
                  </m:oMath>
                </a14:m>
                <a:r>
                  <a:rPr lang="es-EC" dirty="0">
                    <a:effectLst/>
                    <a:latin typeface="Times New Roman" panose="02020603050405020304" pitchFamily="18" charset="0"/>
                    <a:ea typeface="Calibri" panose="020F0502020204030204" pitchFamily="34" charset="0"/>
                  </a:rPr>
                  <a:t> expresado en dB</a:t>
                </a:r>
                <a:endParaRPr lang="es-US" dirty="0"/>
              </a:p>
            </p:txBody>
          </p:sp>
        </mc:Choice>
        <mc:Fallback>
          <p:sp>
            <p:nvSpPr>
              <p:cNvPr id="2" name="Rectángulo 1"/>
              <p:cNvSpPr>
                <a:spLocks noRot="1" noChangeAspect="1" noMove="1" noResize="1" noEditPoints="1" noAdjustHandles="1" noChangeArrowheads="1" noChangeShapeType="1" noTextEdit="1"/>
              </p:cNvSpPr>
              <p:nvPr/>
            </p:nvSpPr>
            <p:spPr>
              <a:xfrm>
                <a:off x="248610" y="2566645"/>
                <a:ext cx="8571861" cy="646331"/>
              </a:xfrm>
              <a:prstGeom prst="rect">
                <a:avLst/>
              </a:prstGeom>
              <a:blipFill rotWithShape="0">
                <a:blip r:embed="rId3"/>
                <a:stretch>
                  <a:fillRect l="-640" t="-4717" r="-71" b="-13208"/>
                </a:stretch>
              </a:blipFill>
            </p:spPr>
            <p:txBody>
              <a:bodyPr/>
              <a:lstStyle/>
              <a:p>
                <a:r>
                  <a:rPr lang="es-US">
                    <a:noFill/>
                  </a:rPr>
                  <a:t> </a:t>
                </a:r>
              </a:p>
            </p:txBody>
          </p:sp>
        </mc:Fallback>
      </mc:AlternateContent>
      <mc:AlternateContent xmlns:mc="http://schemas.openxmlformats.org/markup-compatibility/2006">
        <mc:Choice xmlns:a14="http://schemas.microsoft.com/office/drawing/2010/main" Requires="a14">
          <p:sp>
            <p:nvSpPr>
              <p:cNvPr id="3" name="Rectángulo 2"/>
              <p:cNvSpPr/>
              <p:nvPr/>
            </p:nvSpPr>
            <p:spPr>
              <a:xfrm>
                <a:off x="2537520" y="3347700"/>
                <a:ext cx="4033347"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US" i="1" smtClean="0">
                          <a:latin typeface="Cambria Math" panose="02040503050406030204" pitchFamily="18" charset="0"/>
                        </a:rPr>
                        <m:t>𝑅𝐿</m:t>
                      </m:r>
                      <m:r>
                        <a:rPr lang="es-US" i="0">
                          <a:latin typeface="Cambria Math" panose="02040503050406030204" pitchFamily="18" charset="0"/>
                        </a:rPr>
                        <m:t> </m:t>
                      </m:r>
                      <m:d>
                        <m:dPr>
                          <m:ctrlPr>
                            <a:rPr lang="es-US" i="1">
                              <a:latin typeface="Cambria Math" panose="02040503050406030204" pitchFamily="18" charset="0"/>
                            </a:rPr>
                          </m:ctrlPr>
                        </m:dPr>
                        <m:e>
                          <m:r>
                            <a:rPr lang="es-US" i="1">
                              <a:latin typeface="Cambria Math" panose="02040503050406030204" pitchFamily="18" charset="0"/>
                            </a:rPr>
                            <m:t>𝑑𝐵</m:t>
                          </m:r>
                        </m:e>
                      </m:d>
                      <m:r>
                        <a:rPr lang="es-US" i="0">
                          <a:latin typeface="Cambria Math" panose="02040503050406030204" pitchFamily="18" charset="0"/>
                        </a:rPr>
                        <m:t>=</m:t>
                      </m:r>
                      <m:sSub>
                        <m:sSubPr>
                          <m:ctrlPr>
                            <a:rPr lang="es-US" i="1">
                              <a:latin typeface="Cambria Math" panose="02040503050406030204" pitchFamily="18" charset="0"/>
                            </a:rPr>
                          </m:ctrlPr>
                        </m:sSubPr>
                        <m:e>
                          <m:r>
                            <a:rPr lang="es-US" i="1">
                              <a:latin typeface="Cambria Math" panose="02040503050406030204" pitchFamily="18" charset="0"/>
                            </a:rPr>
                            <m:t>𝑃</m:t>
                          </m:r>
                        </m:e>
                        <m:sub>
                          <m:r>
                            <a:rPr lang="es-US" i="1">
                              <a:latin typeface="Cambria Math" panose="02040503050406030204" pitchFamily="18" charset="0"/>
                            </a:rPr>
                            <m:t>𝑖</m:t>
                          </m:r>
                        </m:sub>
                      </m:sSub>
                      <m:d>
                        <m:dPr>
                          <m:ctrlPr>
                            <a:rPr lang="es-US" i="1">
                              <a:latin typeface="Cambria Math" panose="02040503050406030204" pitchFamily="18" charset="0"/>
                            </a:rPr>
                          </m:ctrlPr>
                        </m:dPr>
                        <m:e>
                          <m:r>
                            <a:rPr lang="es-US" i="1">
                              <a:latin typeface="Cambria Math" panose="02040503050406030204" pitchFamily="18" charset="0"/>
                            </a:rPr>
                            <m:t>𝑑𝐵𝑚</m:t>
                          </m:r>
                        </m:e>
                      </m:d>
                      <m:r>
                        <a:rPr lang="es-US" i="0">
                          <a:latin typeface="Cambria Math" panose="02040503050406030204" pitchFamily="18" charset="0"/>
                        </a:rPr>
                        <m:t>− </m:t>
                      </m:r>
                      <m:sSub>
                        <m:sSubPr>
                          <m:ctrlPr>
                            <a:rPr lang="es-US" i="1">
                              <a:latin typeface="Cambria Math" panose="02040503050406030204" pitchFamily="18" charset="0"/>
                            </a:rPr>
                          </m:ctrlPr>
                        </m:sSubPr>
                        <m:e>
                          <m:r>
                            <a:rPr lang="es-US" i="1">
                              <a:latin typeface="Cambria Math" panose="02040503050406030204" pitchFamily="18" charset="0"/>
                            </a:rPr>
                            <m:t>𝑃</m:t>
                          </m:r>
                        </m:e>
                        <m:sub>
                          <m:r>
                            <a:rPr lang="es-US" i="1">
                              <a:latin typeface="Cambria Math" panose="02040503050406030204" pitchFamily="18" charset="0"/>
                            </a:rPr>
                            <m:t>𝑟</m:t>
                          </m:r>
                        </m:sub>
                      </m:sSub>
                      <m:d>
                        <m:dPr>
                          <m:ctrlPr>
                            <a:rPr lang="es-US" i="1">
                              <a:latin typeface="Cambria Math" panose="02040503050406030204" pitchFamily="18" charset="0"/>
                            </a:rPr>
                          </m:ctrlPr>
                        </m:dPr>
                        <m:e>
                          <m:r>
                            <a:rPr lang="es-US" i="1">
                              <a:latin typeface="Cambria Math" panose="02040503050406030204" pitchFamily="18" charset="0"/>
                            </a:rPr>
                            <m:t>𝑑𝐵𝑚</m:t>
                          </m:r>
                        </m:e>
                      </m:d>
                      <m:r>
                        <a:rPr lang="es-US" i="0">
                          <a:latin typeface="Cambria Math" panose="02040503050406030204" pitchFamily="18" charset="0"/>
                        </a:rPr>
                        <m:t>=</m:t>
                      </m:r>
                      <m:sSub>
                        <m:sSubPr>
                          <m:ctrlPr>
                            <a:rPr lang="es-US" i="1">
                              <a:latin typeface="Cambria Math" panose="02040503050406030204" pitchFamily="18" charset="0"/>
                            </a:rPr>
                          </m:ctrlPr>
                        </m:sSubPr>
                        <m:e>
                          <m:r>
                            <a:rPr lang="es-US" i="1">
                              <a:latin typeface="Cambria Math" panose="02040503050406030204" pitchFamily="18" charset="0"/>
                            </a:rPr>
                            <m:t>𝑆</m:t>
                          </m:r>
                        </m:e>
                        <m:sub>
                          <m:r>
                            <a:rPr lang="es-US" i="0">
                              <a:latin typeface="Cambria Math" panose="02040503050406030204" pitchFamily="18" charset="0"/>
                            </a:rPr>
                            <m:t>11</m:t>
                          </m:r>
                        </m:sub>
                      </m:sSub>
                    </m:oMath>
                  </m:oMathPara>
                </a14:m>
                <a:endParaRPr lang="es-US" dirty="0"/>
              </a:p>
            </p:txBody>
          </p:sp>
        </mc:Choice>
        <mc:Fallback>
          <p:sp>
            <p:nvSpPr>
              <p:cNvPr id="3" name="Rectángulo 2"/>
              <p:cNvSpPr>
                <a:spLocks noRot="1" noChangeAspect="1" noMove="1" noResize="1" noEditPoints="1" noAdjustHandles="1" noChangeArrowheads="1" noChangeShapeType="1" noTextEdit="1"/>
              </p:cNvSpPr>
              <p:nvPr/>
            </p:nvSpPr>
            <p:spPr>
              <a:xfrm>
                <a:off x="2537520" y="3347700"/>
                <a:ext cx="4033347" cy="369332"/>
              </a:xfrm>
              <a:prstGeom prst="rect">
                <a:avLst/>
              </a:prstGeom>
              <a:blipFill rotWithShape="0">
                <a:blip r:embed="rId4"/>
                <a:stretch>
                  <a:fillRect/>
                </a:stretch>
              </a:blipFill>
            </p:spPr>
            <p:txBody>
              <a:bodyPr/>
              <a:lstStyle/>
              <a:p>
                <a:r>
                  <a:rPr lang="es-US">
                    <a:noFill/>
                  </a:rPr>
                  <a:t> </a:t>
                </a:r>
              </a:p>
            </p:txBody>
          </p:sp>
        </mc:Fallback>
      </mc:AlternateContent>
      <mc:AlternateContent xmlns:mc="http://schemas.openxmlformats.org/markup-compatibility/2006">
        <mc:Choice xmlns:a14="http://schemas.microsoft.com/office/drawing/2010/main" Requires="a14">
          <p:sp>
            <p:nvSpPr>
              <p:cNvPr id="13" name="Rectángulo 12"/>
              <p:cNvSpPr/>
              <p:nvPr/>
            </p:nvSpPr>
            <p:spPr>
              <a:xfrm>
                <a:off x="3491880" y="4005064"/>
                <a:ext cx="1744388"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i="1"/>
                        <m:t>𝐿</m:t>
                      </m:r>
                      <m:r>
                        <a:rPr lang="es-EC" i="1"/>
                        <m:t>=−20</m:t>
                      </m:r>
                      <m:r>
                        <a:rPr lang="es-EC" i="1"/>
                        <m:t>𝑙𝑜𝑔</m:t>
                      </m:r>
                      <m:r>
                        <a:rPr lang="es-EC" i="1"/>
                        <m:t>(</m:t>
                      </m:r>
                      <m:r>
                        <m:rPr>
                          <m:sty m:val="p"/>
                        </m:rPr>
                        <a:rPr lang="es-EC"/>
                        <m:t>Γ</m:t>
                      </m:r>
                      <m:r>
                        <a:rPr lang="es-EC" i="1"/>
                        <m:t>)</m:t>
                      </m:r>
                    </m:oMath>
                  </m:oMathPara>
                </a14:m>
                <a:endParaRPr lang="es-US" dirty="0"/>
              </a:p>
            </p:txBody>
          </p:sp>
        </mc:Choice>
        <mc:Fallback>
          <p:sp>
            <p:nvSpPr>
              <p:cNvPr id="13" name="Rectángulo 12"/>
              <p:cNvSpPr>
                <a:spLocks noRot="1" noChangeAspect="1" noMove="1" noResize="1" noEditPoints="1" noAdjustHandles="1" noChangeArrowheads="1" noChangeShapeType="1" noTextEdit="1"/>
              </p:cNvSpPr>
              <p:nvPr/>
            </p:nvSpPr>
            <p:spPr>
              <a:xfrm>
                <a:off x="3491880" y="4005064"/>
                <a:ext cx="1744388" cy="369332"/>
              </a:xfrm>
              <a:prstGeom prst="rect">
                <a:avLst/>
              </a:prstGeom>
              <a:blipFill rotWithShape="0">
                <a:blip r:embed="rId5"/>
                <a:stretch>
                  <a:fillRect b="-11475"/>
                </a:stretch>
              </a:blipFill>
            </p:spPr>
            <p:txBody>
              <a:bodyPr/>
              <a:lstStyle/>
              <a:p>
                <a:r>
                  <a:rPr lang="es-US">
                    <a:noFill/>
                  </a:rPr>
                  <a:t> </a:t>
                </a:r>
              </a:p>
            </p:txBody>
          </p:sp>
        </mc:Fallback>
      </mc:AlternateContent>
      <mc:AlternateContent xmlns:mc="http://schemas.openxmlformats.org/markup-compatibility/2006">
        <mc:Choice xmlns:a14="http://schemas.microsoft.com/office/drawing/2010/main" Requires="a14">
          <p:sp>
            <p:nvSpPr>
              <p:cNvPr id="6" name="Rectángulo 5"/>
              <p:cNvSpPr/>
              <p:nvPr/>
            </p:nvSpPr>
            <p:spPr>
              <a:xfrm>
                <a:off x="3529599" y="4564210"/>
                <a:ext cx="1940275" cy="66499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US" i="1">
                          <a:latin typeface="Cambria Math" panose="02040503050406030204" pitchFamily="18" charset="0"/>
                        </a:rPr>
                        <m:t>𝑉𝑆𝑊𝑅</m:t>
                      </m:r>
                      <m:r>
                        <a:rPr lang="es-US" i="0">
                          <a:latin typeface="Cambria Math" panose="02040503050406030204" pitchFamily="18" charset="0"/>
                        </a:rPr>
                        <m:t>=</m:t>
                      </m:r>
                      <m:f>
                        <m:fPr>
                          <m:ctrlPr>
                            <a:rPr lang="es-US" i="1">
                              <a:latin typeface="Cambria Math" panose="02040503050406030204" pitchFamily="18" charset="0"/>
                            </a:rPr>
                          </m:ctrlPr>
                        </m:fPr>
                        <m:num>
                          <m:r>
                            <a:rPr lang="es-US" i="0">
                              <a:latin typeface="Cambria Math" panose="02040503050406030204" pitchFamily="18" charset="0"/>
                            </a:rPr>
                            <m:t>1+|</m:t>
                          </m:r>
                          <m:r>
                            <m:rPr>
                              <m:sty m:val="p"/>
                            </m:rPr>
                            <a:rPr lang="es-US" i="0">
                              <a:latin typeface="Cambria Math" panose="02040503050406030204" pitchFamily="18" charset="0"/>
                            </a:rPr>
                            <m:t>Γ</m:t>
                          </m:r>
                          <m:r>
                            <a:rPr lang="es-US" i="0">
                              <a:latin typeface="Cambria Math" panose="02040503050406030204" pitchFamily="18" charset="0"/>
                            </a:rPr>
                            <m:t>|</m:t>
                          </m:r>
                        </m:num>
                        <m:den>
                          <m:r>
                            <a:rPr lang="es-US" i="0">
                              <a:latin typeface="Cambria Math" panose="02040503050406030204" pitchFamily="18" charset="0"/>
                            </a:rPr>
                            <m:t>1−|</m:t>
                          </m:r>
                          <m:r>
                            <m:rPr>
                              <m:sty m:val="p"/>
                            </m:rPr>
                            <a:rPr lang="es-US" i="0">
                              <a:latin typeface="Cambria Math" panose="02040503050406030204" pitchFamily="18" charset="0"/>
                            </a:rPr>
                            <m:t>Γ</m:t>
                          </m:r>
                          <m:r>
                            <a:rPr lang="es-US" i="0">
                              <a:latin typeface="Cambria Math" panose="02040503050406030204" pitchFamily="18" charset="0"/>
                            </a:rPr>
                            <m:t>|</m:t>
                          </m:r>
                        </m:den>
                      </m:f>
                      <m:r>
                        <a:rPr lang="es-US" i="0">
                          <a:latin typeface="Cambria Math" panose="02040503050406030204" pitchFamily="18" charset="0"/>
                        </a:rPr>
                        <m:t>.</m:t>
                      </m:r>
                    </m:oMath>
                  </m:oMathPara>
                </a14:m>
                <a:endParaRPr lang="es-US" dirty="0"/>
              </a:p>
            </p:txBody>
          </p:sp>
        </mc:Choice>
        <mc:Fallback>
          <p:sp>
            <p:nvSpPr>
              <p:cNvPr id="6" name="Rectángulo 5"/>
              <p:cNvSpPr>
                <a:spLocks noRot="1" noChangeAspect="1" noMove="1" noResize="1" noEditPoints="1" noAdjustHandles="1" noChangeArrowheads="1" noChangeShapeType="1" noTextEdit="1"/>
              </p:cNvSpPr>
              <p:nvPr/>
            </p:nvSpPr>
            <p:spPr>
              <a:xfrm>
                <a:off x="3529599" y="4564210"/>
                <a:ext cx="1940275" cy="664990"/>
              </a:xfrm>
              <a:prstGeom prst="rect">
                <a:avLst/>
              </a:prstGeom>
              <a:blipFill rotWithShape="0">
                <a:blip r:embed="rId6"/>
                <a:stretch>
                  <a:fillRect/>
                </a:stretch>
              </a:blipFill>
            </p:spPr>
            <p:txBody>
              <a:bodyPr/>
              <a:lstStyle/>
              <a:p>
                <a:r>
                  <a:rPr lang="es-US">
                    <a:noFill/>
                  </a:rPr>
                  <a:t> </a:t>
                </a:r>
              </a:p>
            </p:txBody>
          </p:sp>
        </mc:Fallback>
      </mc:AlternateContent>
      <p:pic>
        <p:nvPicPr>
          <p:cNvPr id="14" name="Imagen 13"/>
          <p:cNvPicPr>
            <a:picLocks noChangeAspect="1"/>
          </p:cNvPicPr>
          <p:nvPr/>
        </p:nvPicPr>
        <p:blipFill>
          <a:blip r:embed="rId7"/>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30953891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483768" y="404664"/>
            <a:ext cx="6245352" cy="1143000"/>
          </a:xfrm>
        </p:spPr>
        <p:txBody>
          <a:bodyPr>
            <a:normAutofit fontScale="90000"/>
          </a:bodyPr>
          <a:lstStyle/>
          <a:p>
            <a:pPr lvl="0" algn="ctr"/>
            <a:r>
              <a:rPr lang="es-US" sz="2400" b="1" dirty="0"/>
              <a:t>MEDICIÓN DEL SISTEMA DE MICROONDAS Y ANÁLISIS DE ERRORES</a:t>
            </a:r>
            <a:endParaRPr lang="es-US" sz="2400" b="1" dirty="0"/>
          </a:p>
        </p:txBody>
      </p:sp>
      <p:sp>
        <p:nvSpPr>
          <p:cNvPr id="3" name="2 Marcador de texto"/>
          <p:cNvSpPr>
            <a:spLocks noGrp="1"/>
          </p:cNvSpPr>
          <p:nvPr>
            <p:ph type="body" sz="half" idx="2"/>
          </p:nvPr>
        </p:nvSpPr>
        <p:spPr>
          <a:xfrm>
            <a:off x="-11084" y="1844824"/>
            <a:ext cx="1763687" cy="4608512"/>
          </a:xfrm>
        </p:spPr>
        <p:txBody>
          <a:bodyPr>
            <a:noAutofit/>
          </a:bodyPr>
          <a:lstStyle/>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r>
              <a:rPr lang="es-EC" sz="1600" b="0" dirty="0" smtClean="0"/>
              <a:t>Patrón de radiación en plano E/H medido</a:t>
            </a:r>
          </a:p>
          <a:p>
            <a:pPr algn="ctr">
              <a:lnSpc>
                <a:spcPct val="100000"/>
              </a:lnSpc>
            </a:pPr>
            <a:endParaRPr lang="es-EC" sz="1600" b="0" dirty="0"/>
          </a:p>
          <a:p>
            <a:pPr algn="ctr">
              <a:lnSpc>
                <a:spcPct val="100000"/>
              </a:lnSpc>
            </a:pPr>
            <a:endParaRPr lang="es-EC" sz="1600" b="0" dirty="0" smtClean="0"/>
          </a:p>
          <a:p>
            <a:pPr algn="ctr">
              <a:lnSpc>
                <a:spcPct val="100000"/>
              </a:lnSpc>
            </a:pPr>
            <a:r>
              <a:rPr lang="es-EC" sz="1600" b="0" dirty="0"/>
              <a:t>Patrón de radiación en plano E/H </a:t>
            </a:r>
            <a:r>
              <a:rPr lang="es-EC" sz="1600" b="0" dirty="0" smtClean="0"/>
              <a:t> teórico/simulado</a:t>
            </a:r>
            <a:endParaRPr lang="es-US" sz="1600" b="0" dirty="0"/>
          </a:p>
          <a:p>
            <a:pPr algn="ctr">
              <a:lnSpc>
                <a:spcPct val="100000"/>
              </a:lnSpc>
            </a:pPr>
            <a:endParaRPr lang="es-US" sz="1600" b="0" dirty="0" smtClean="0"/>
          </a:p>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endParaRPr lang="es-US" sz="1200" b="0" dirty="0" smtClean="0"/>
          </a:p>
          <a:p>
            <a:pPr algn="ctr">
              <a:lnSpc>
                <a:spcPct val="100000"/>
              </a:lnSpc>
            </a:pPr>
            <a:endParaRPr lang="es-US" sz="1200" b="0" dirty="0"/>
          </a:p>
          <a:p>
            <a:pPr algn="ctr">
              <a:lnSpc>
                <a:spcPct val="100000"/>
              </a:lnSpc>
            </a:pPr>
            <a:endParaRPr lang="es-US" sz="1200" b="0" dirty="0" smtClean="0"/>
          </a:p>
        </p:txBody>
      </p:sp>
      <p:sp>
        <p:nvSpPr>
          <p:cNvPr id="5" name="Rectángulo 4"/>
          <p:cNvSpPr/>
          <p:nvPr/>
        </p:nvSpPr>
        <p:spPr>
          <a:xfrm>
            <a:off x="2051720" y="1663343"/>
            <a:ext cx="7092280" cy="417422"/>
          </a:xfrm>
          <a:prstGeom prst="rect">
            <a:avLst/>
          </a:prstGeom>
        </p:spPr>
        <p:txBody>
          <a:bodyPr wrap="square">
            <a:spAutoFit/>
          </a:bodyPr>
          <a:lstStyle/>
          <a:p>
            <a:pPr algn="just">
              <a:lnSpc>
                <a:spcPct val="150000"/>
              </a:lnSpc>
              <a:spcAft>
                <a:spcPts val="800"/>
              </a:spcAft>
            </a:pPr>
            <a:r>
              <a:rPr lang="es-US" sz="1600" b="1" dirty="0" smtClean="0">
                <a:latin typeface="Times New Roman" panose="02020603050405020304" pitchFamily="18" charset="0"/>
                <a:ea typeface="Calibri" panose="020F0502020204030204" pitchFamily="34" charset="0"/>
                <a:cs typeface="Times New Roman" panose="02020603050405020304" pitchFamily="18" charset="0"/>
              </a:rPr>
              <a:t>Resultados de mediciones de la antena de bocina sectorial de plano E.</a:t>
            </a:r>
          </a:p>
        </p:txBody>
      </p:sp>
      <p:pic>
        <p:nvPicPr>
          <p:cNvPr id="7" name="Imagen 6"/>
          <p:cNvPicPr/>
          <p:nvPr/>
        </p:nvPicPr>
        <p:blipFill>
          <a:blip r:embed="rId4">
            <a:extLst>
              <a:ext uri="{28A0092B-C50C-407E-A947-70E740481C1C}">
                <a14:useLocalDpi xmlns:a14="http://schemas.microsoft.com/office/drawing/2010/main" val="0"/>
              </a:ext>
            </a:extLst>
          </a:blip>
          <a:srcRect/>
          <a:stretch>
            <a:fillRect/>
          </a:stretch>
        </p:blipFill>
        <p:spPr bwMode="auto">
          <a:xfrm>
            <a:off x="2771800" y="2196445"/>
            <a:ext cx="2060972" cy="1427208"/>
          </a:xfrm>
          <a:prstGeom prst="rect">
            <a:avLst/>
          </a:prstGeom>
          <a:noFill/>
          <a:ln w="12700">
            <a:solidFill>
              <a:schemeClr val="tx1"/>
            </a:solidFill>
          </a:ln>
        </p:spPr>
      </p:pic>
      <p:pic>
        <p:nvPicPr>
          <p:cNvPr id="8" name="Imagen 7"/>
          <p:cNvPicPr/>
          <p:nvPr/>
        </p:nvPicPr>
        <p:blipFill>
          <a:blip r:embed="rId5">
            <a:extLst>
              <a:ext uri="{28A0092B-C50C-407E-A947-70E740481C1C}">
                <a14:useLocalDpi xmlns:a14="http://schemas.microsoft.com/office/drawing/2010/main" val="0"/>
              </a:ext>
            </a:extLst>
          </a:blip>
          <a:srcRect/>
          <a:stretch>
            <a:fillRect/>
          </a:stretch>
        </p:blipFill>
        <p:spPr bwMode="auto">
          <a:xfrm>
            <a:off x="5972936" y="2196444"/>
            <a:ext cx="2370813" cy="1427209"/>
          </a:xfrm>
          <a:prstGeom prst="rect">
            <a:avLst/>
          </a:prstGeom>
          <a:noFill/>
          <a:ln w="12700">
            <a:solidFill>
              <a:schemeClr val="tx1"/>
            </a:solidFill>
          </a:ln>
        </p:spPr>
      </p:pic>
      <p:pic>
        <p:nvPicPr>
          <p:cNvPr id="14" name="Imagen 13"/>
          <p:cNvPicPr/>
          <p:nvPr/>
        </p:nvPicPr>
        <p:blipFill>
          <a:blip r:embed="rId6">
            <a:extLst>
              <a:ext uri="{28A0092B-C50C-407E-A947-70E740481C1C}">
                <a14:useLocalDpi xmlns:a14="http://schemas.microsoft.com/office/drawing/2010/main" val="0"/>
              </a:ext>
            </a:extLst>
          </a:blip>
          <a:stretch>
            <a:fillRect/>
          </a:stretch>
        </p:blipFill>
        <p:spPr>
          <a:xfrm>
            <a:off x="2114085" y="3938305"/>
            <a:ext cx="2165985" cy="1527810"/>
          </a:xfrm>
          <a:prstGeom prst="rect">
            <a:avLst/>
          </a:prstGeom>
          <a:ln w="12700">
            <a:noFill/>
            <a:prstDash val="solid"/>
          </a:ln>
        </p:spPr>
      </p:pic>
      <p:pic>
        <p:nvPicPr>
          <p:cNvPr id="15" name="Imagen 14"/>
          <p:cNvPicPr/>
          <p:nvPr/>
        </p:nvPicPr>
        <p:blipFill>
          <a:blip r:embed="rId7"/>
          <a:stretch>
            <a:fillRect/>
          </a:stretch>
        </p:blipFill>
        <p:spPr>
          <a:xfrm>
            <a:off x="4272534" y="3812123"/>
            <a:ext cx="1754505" cy="1892935"/>
          </a:xfrm>
          <a:prstGeom prst="rect">
            <a:avLst/>
          </a:prstGeom>
        </p:spPr>
      </p:pic>
      <p:pic>
        <p:nvPicPr>
          <p:cNvPr id="16" name="Imagen 15"/>
          <p:cNvPicPr/>
          <p:nvPr/>
        </p:nvPicPr>
        <p:blipFill>
          <a:blip r:embed="rId8"/>
          <a:stretch>
            <a:fillRect/>
          </a:stretch>
        </p:blipFill>
        <p:spPr>
          <a:xfrm>
            <a:off x="6291884" y="3748122"/>
            <a:ext cx="1732915" cy="1908175"/>
          </a:xfrm>
          <a:prstGeom prst="rect">
            <a:avLst/>
          </a:prstGeom>
        </p:spPr>
      </p:pic>
      <p:sp>
        <p:nvSpPr>
          <p:cNvPr id="10" name="Rectángulo 9"/>
          <p:cNvSpPr/>
          <p:nvPr/>
        </p:nvSpPr>
        <p:spPr>
          <a:xfrm>
            <a:off x="1835696" y="5962054"/>
            <a:ext cx="7253168" cy="923330"/>
          </a:xfrm>
          <a:prstGeom prst="rect">
            <a:avLst/>
          </a:prstGeom>
        </p:spPr>
        <p:txBody>
          <a:bodyPr wrap="square">
            <a:spAutoFit/>
          </a:bodyPr>
          <a:lstStyle/>
          <a:p>
            <a:pPr indent="270510" algn="just">
              <a:spcAft>
                <a:spcPts val="0"/>
              </a:spcAft>
            </a:pPr>
            <a:r>
              <a:rPr lang="es-US" dirty="0" smtClean="0">
                <a:latin typeface="Times New Roman" panose="02020603050405020304" pitchFamily="18" charset="0"/>
                <a:ea typeface="Calibri" panose="020F0502020204030204" pitchFamily="34" charset="0"/>
                <a:cs typeface="Times New Roman" panose="02020603050405020304" pitchFamily="18" charset="0"/>
              </a:rPr>
              <a:t>Se obtiene </a:t>
            </a:r>
            <a:r>
              <a:rPr lang="es-US" dirty="0">
                <a:latin typeface="Times New Roman" panose="02020603050405020304" pitchFamily="18" charset="0"/>
                <a:ea typeface="Calibri" panose="020F0502020204030204" pitchFamily="34" charset="0"/>
                <a:cs typeface="Times New Roman" panose="02020603050405020304" pitchFamily="18" charset="0"/>
              </a:rPr>
              <a:t>un patrón estable para el rango de operación (8 a 12 </a:t>
            </a:r>
            <a:r>
              <a:rPr lang="es-US" dirty="0" smtClean="0">
                <a:latin typeface="Times New Roman" panose="02020603050405020304" pitchFamily="18" charset="0"/>
                <a:ea typeface="Calibri" panose="020F0502020204030204" pitchFamily="34" charset="0"/>
                <a:cs typeface="Times New Roman" panose="02020603050405020304" pitchFamily="18" charset="0"/>
              </a:rPr>
              <a:t>GHz, </a:t>
            </a:r>
            <a:r>
              <a:rPr lang="es-EC" dirty="0" smtClean="0">
                <a:latin typeface="Times New Roman" panose="02020603050405020304" pitchFamily="18" charset="0"/>
                <a:ea typeface="Calibri" panose="020F0502020204030204" pitchFamily="34" charset="0"/>
                <a:cs typeface="Times New Roman" panose="02020603050405020304" pitchFamily="18" charset="0"/>
              </a:rPr>
              <a:t>es </a:t>
            </a:r>
            <a:r>
              <a:rPr lang="es-EC" dirty="0">
                <a:latin typeface="Times New Roman" panose="02020603050405020304" pitchFamily="18" charset="0"/>
                <a:ea typeface="Calibri" panose="020F0502020204030204" pitchFamily="34" charset="0"/>
                <a:cs typeface="Times New Roman" panose="02020603050405020304" pitchFamily="18" charset="0"/>
              </a:rPr>
              <a:t>evidente el alto grado de concordancia entre los patrones, demostrando así la validez de la medición de la antena.</a:t>
            </a:r>
            <a:endParaRPr lang="es-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Imagen 17"/>
          <p:cNvPicPr>
            <a:picLocks noChangeAspect="1"/>
          </p:cNvPicPr>
          <p:nvPr/>
        </p:nvPicPr>
        <p:blipFill>
          <a:blip r:embed="rId9"/>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42702294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483768" y="404664"/>
            <a:ext cx="6245352" cy="1143000"/>
          </a:xfrm>
        </p:spPr>
        <p:txBody>
          <a:bodyPr>
            <a:normAutofit fontScale="90000"/>
          </a:bodyPr>
          <a:lstStyle/>
          <a:p>
            <a:pPr lvl="0" algn="ctr"/>
            <a:r>
              <a:rPr lang="es-US" sz="2400" b="1" dirty="0"/>
              <a:t>MEDICIÓN DEL SISTEMA DE MICROONDAS Y ANÁLISIS DE ERRORES</a:t>
            </a:r>
            <a:endParaRPr lang="es-US" sz="2400" b="1" dirty="0"/>
          </a:p>
        </p:txBody>
      </p:sp>
      <p:sp>
        <p:nvSpPr>
          <p:cNvPr id="3" name="2 Marcador de texto"/>
          <p:cNvSpPr>
            <a:spLocks noGrp="1"/>
          </p:cNvSpPr>
          <p:nvPr>
            <p:ph type="body" sz="half" idx="2"/>
          </p:nvPr>
        </p:nvSpPr>
        <p:spPr>
          <a:xfrm>
            <a:off x="-11084" y="1844824"/>
            <a:ext cx="1763687" cy="4608512"/>
          </a:xfrm>
        </p:spPr>
        <p:txBody>
          <a:bodyPr>
            <a:noAutofit/>
          </a:bodyPr>
          <a:lstStyle/>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r>
              <a:rPr lang="es-EC" sz="1600" b="0" dirty="0" smtClean="0"/>
              <a:t>Ancho de haz a       -3dB</a:t>
            </a:r>
            <a:r>
              <a:rPr lang="es-EC" sz="1600" b="0" dirty="0"/>
              <a:t> </a:t>
            </a:r>
            <a:r>
              <a:rPr lang="es-EC" sz="1600" b="0" dirty="0" smtClean="0"/>
              <a:t>medidos.</a:t>
            </a:r>
          </a:p>
          <a:p>
            <a:pPr algn="ctr">
              <a:lnSpc>
                <a:spcPct val="100000"/>
              </a:lnSpc>
            </a:pPr>
            <a:endParaRPr lang="es-EC" sz="1600" b="0" dirty="0" smtClean="0"/>
          </a:p>
          <a:p>
            <a:pPr algn="ctr">
              <a:lnSpc>
                <a:spcPct val="100000"/>
              </a:lnSpc>
            </a:pPr>
            <a:r>
              <a:rPr lang="es-EC" sz="1600" b="0" dirty="0"/>
              <a:t>Ancho de haz a       -3dB </a:t>
            </a:r>
            <a:r>
              <a:rPr lang="es-EC" sz="1600" b="0" dirty="0" smtClean="0"/>
              <a:t>simulados</a:t>
            </a:r>
          </a:p>
          <a:p>
            <a:pPr algn="ctr">
              <a:lnSpc>
                <a:spcPct val="100000"/>
              </a:lnSpc>
            </a:pPr>
            <a:endParaRPr lang="es-EC" sz="1600" b="0" dirty="0"/>
          </a:p>
          <a:p>
            <a:pPr algn="ctr">
              <a:lnSpc>
                <a:spcPct val="100000"/>
              </a:lnSpc>
            </a:pPr>
            <a:r>
              <a:rPr lang="es-EC" sz="1600" b="0" dirty="0" smtClean="0"/>
              <a:t>Error porcentual </a:t>
            </a:r>
          </a:p>
          <a:p>
            <a:pPr algn="ctr">
              <a:lnSpc>
                <a:spcPct val="100000"/>
              </a:lnSpc>
            </a:pPr>
            <a:r>
              <a:rPr lang="es-EC" sz="1600" b="0" dirty="0" smtClean="0"/>
              <a:t>Datos simulados/datos proporcionados por fabricante</a:t>
            </a:r>
          </a:p>
          <a:p>
            <a:pPr algn="ctr">
              <a:lnSpc>
                <a:spcPct val="100000"/>
              </a:lnSpc>
            </a:pPr>
            <a:endParaRPr lang="es-US" sz="1600" b="0" dirty="0" smtClean="0"/>
          </a:p>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endParaRPr lang="es-US" sz="1200" b="0" dirty="0" smtClean="0"/>
          </a:p>
          <a:p>
            <a:pPr algn="ctr">
              <a:lnSpc>
                <a:spcPct val="100000"/>
              </a:lnSpc>
            </a:pPr>
            <a:endParaRPr lang="es-US" sz="1200" b="0" dirty="0"/>
          </a:p>
          <a:p>
            <a:pPr algn="ctr">
              <a:lnSpc>
                <a:spcPct val="100000"/>
              </a:lnSpc>
            </a:pPr>
            <a:endParaRPr lang="es-US" sz="1200" b="0" dirty="0" smtClean="0"/>
          </a:p>
        </p:txBody>
      </p:sp>
      <p:sp>
        <p:nvSpPr>
          <p:cNvPr id="5" name="Rectángulo 4"/>
          <p:cNvSpPr/>
          <p:nvPr/>
        </p:nvSpPr>
        <p:spPr>
          <a:xfrm>
            <a:off x="2051720" y="1663343"/>
            <a:ext cx="7092280" cy="417422"/>
          </a:xfrm>
          <a:prstGeom prst="rect">
            <a:avLst/>
          </a:prstGeom>
        </p:spPr>
        <p:txBody>
          <a:bodyPr wrap="square">
            <a:spAutoFit/>
          </a:bodyPr>
          <a:lstStyle/>
          <a:p>
            <a:pPr algn="just">
              <a:lnSpc>
                <a:spcPct val="150000"/>
              </a:lnSpc>
              <a:spcAft>
                <a:spcPts val="800"/>
              </a:spcAft>
            </a:pPr>
            <a:r>
              <a:rPr lang="es-US" sz="1600" b="1" dirty="0" smtClean="0">
                <a:latin typeface="Times New Roman" panose="02020603050405020304" pitchFamily="18" charset="0"/>
                <a:ea typeface="Calibri" panose="020F0502020204030204" pitchFamily="34" charset="0"/>
                <a:cs typeface="Times New Roman" panose="02020603050405020304" pitchFamily="18" charset="0"/>
              </a:rPr>
              <a:t>Resultados de mediciones de la antena de bocina sectorial de plano E.</a:t>
            </a:r>
          </a:p>
        </p:txBody>
      </p:sp>
      <p:pic>
        <p:nvPicPr>
          <p:cNvPr id="6" name="Imagen 5"/>
          <p:cNvPicPr>
            <a:picLocks noChangeAspect="1"/>
          </p:cNvPicPr>
          <p:nvPr/>
        </p:nvPicPr>
        <p:blipFill>
          <a:blip r:embed="rId3"/>
          <a:stretch>
            <a:fillRect/>
          </a:stretch>
        </p:blipFill>
        <p:spPr>
          <a:xfrm>
            <a:off x="2071970" y="2263779"/>
            <a:ext cx="2676525" cy="828675"/>
          </a:xfrm>
          <a:prstGeom prst="rect">
            <a:avLst/>
          </a:prstGeom>
        </p:spPr>
      </p:pic>
      <p:pic>
        <p:nvPicPr>
          <p:cNvPr id="9" name="Imagen 8"/>
          <p:cNvPicPr>
            <a:picLocks noChangeAspect="1"/>
          </p:cNvPicPr>
          <p:nvPr/>
        </p:nvPicPr>
        <p:blipFill>
          <a:blip r:embed="rId4"/>
          <a:stretch>
            <a:fillRect/>
          </a:stretch>
        </p:blipFill>
        <p:spPr>
          <a:xfrm>
            <a:off x="5220072" y="2280197"/>
            <a:ext cx="2581275" cy="838200"/>
          </a:xfrm>
          <a:prstGeom prst="rect">
            <a:avLst/>
          </a:prstGeom>
        </p:spPr>
      </p:pic>
      <p:pic>
        <p:nvPicPr>
          <p:cNvPr id="11" name="Imagen 10"/>
          <p:cNvPicPr>
            <a:picLocks noChangeAspect="1"/>
          </p:cNvPicPr>
          <p:nvPr/>
        </p:nvPicPr>
        <p:blipFill>
          <a:blip r:embed="rId5"/>
          <a:stretch>
            <a:fillRect/>
          </a:stretch>
        </p:blipFill>
        <p:spPr>
          <a:xfrm>
            <a:off x="3810372" y="3488009"/>
            <a:ext cx="2819400" cy="533400"/>
          </a:xfrm>
          <a:prstGeom prst="rect">
            <a:avLst/>
          </a:prstGeom>
        </p:spPr>
      </p:pic>
      <mc:AlternateContent xmlns:mc="http://schemas.openxmlformats.org/markup-compatibility/2006">
        <mc:Choice xmlns:a14="http://schemas.microsoft.com/office/drawing/2010/main" Requires="a14">
          <p:sp>
            <p:nvSpPr>
              <p:cNvPr id="12" name="Rectángulo 11"/>
              <p:cNvSpPr/>
              <p:nvPr/>
            </p:nvSpPr>
            <p:spPr>
              <a:xfrm>
                <a:off x="2483768" y="4476590"/>
                <a:ext cx="5968401" cy="619721"/>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s-US" i="1">
                          <a:latin typeface="Cambria Math" panose="02040503050406030204" pitchFamily="18" charset="0"/>
                        </a:rPr>
                        <m:t>𝑒</m:t>
                      </m:r>
                      <m:r>
                        <a:rPr lang="es-US" i="0">
                          <a:latin typeface="Cambria Math" panose="02040503050406030204" pitchFamily="18" charset="0"/>
                        </a:rPr>
                        <m:t>%=</m:t>
                      </m:r>
                      <m:f>
                        <m:fPr>
                          <m:ctrlPr>
                            <a:rPr lang="es-US" i="1">
                              <a:latin typeface="Cambria Math" panose="02040503050406030204" pitchFamily="18" charset="0"/>
                            </a:rPr>
                          </m:ctrlPr>
                        </m:fPr>
                        <m:num>
                          <m:r>
                            <a:rPr lang="es-US" i="0">
                              <a:latin typeface="Cambria Math" panose="02040503050406030204" pitchFamily="18" charset="0"/>
                            </a:rPr>
                            <m:t>|</m:t>
                          </m:r>
                          <m:r>
                            <a:rPr lang="es-US" i="1">
                              <a:latin typeface="Cambria Math" panose="02040503050406030204" pitchFamily="18" charset="0"/>
                            </a:rPr>
                            <m:t>𝑣𝑎𝑙𝑜𝑟</m:t>
                          </m:r>
                          <m:r>
                            <a:rPr lang="es-US" i="0">
                              <a:latin typeface="Cambria Math" panose="02040503050406030204" pitchFamily="18" charset="0"/>
                            </a:rPr>
                            <m:t> </m:t>
                          </m:r>
                          <m:r>
                            <a:rPr lang="es-US" i="1">
                              <a:latin typeface="Cambria Math" panose="02040503050406030204" pitchFamily="18" charset="0"/>
                            </a:rPr>
                            <m:t>𝑡𝑒</m:t>
                          </m:r>
                          <m:r>
                            <a:rPr lang="es-US" i="0">
                              <a:latin typeface="Cambria Math" panose="02040503050406030204" pitchFamily="18" charset="0"/>
                            </a:rPr>
                            <m:t>ó</m:t>
                          </m:r>
                          <m:r>
                            <a:rPr lang="es-US" i="1">
                              <a:latin typeface="Cambria Math" panose="02040503050406030204" pitchFamily="18" charset="0"/>
                            </a:rPr>
                            <m:t>𝑟𝑖𝑐𝑜</m:t>
                          </m:r>
                          <m:r>
                            <a:rPr lang="es-US" i="0">
                              <a:latin typeface="Cambria Math" panose="02040503050406030204" pitchFamily="18" charset="0"/>
                            </a:rPr>
                            <m:t>−</m:t>
                          </m:r>
                          <m:r>
                            <a:rPr lang="es-US" i="1">
                              <a:latin typeface="Cambria Math" panose="02040503050406030204" pitchFamily="18" charset="0"/>
                            </a:rPr>
                            <m:t>𝑣𝑎𝑙𝑜𝑟</m:t>
                          </m:r>
                          <m:r>
                            <a:rPr lang="es-US" i="0">
                              <a:latin typeface="Cambria Math" panose="02040503050406030204" pitchFamily="18" charset="0"/>
                            </a:rPr>
                            <m:t> </m:t>
                          </m:r>
                          <m:r>
                            <a:rPr lang="es-US" i="1">
                              <a:latin typeface="Cambria Math" panose="02040503050406030204" pitchFamily="18" charset="0"/>
                            </a:rPr>
                            <m:t>𝑒𝑥𝑝𝑒𝑟𝑖𝑚𝑒𝑛𝑡𝑎𝑙</m:t>
                          </m:r>
                          <m:r>
                            <a:rPr lang="es-US" i="0">
                              <a:latin typeface="Cambria Math" panose="02040503050406030204" pitchFamily="18" charset="0"/>
                            </a:rPr>
                            <m:t>|</m:t>
                          </m:r>
                        </m:num>
                        <m:den>
                          <m:r>
                            <a:rPr lang="es-US" i="1">
                              <a:latin typeface="Cambria Math" panose="02040503050406030204" pitchFamily="18" charset="0"/>
                            </a:rPr>
                            <m:t>𝑣𝑎𝑙𝑜𝑟</m:t>
                          </m:r>
                          <m:r>
                            <a:rPr lang="es-US" i="0">
                              <a:latin typeface="Cambria Math" panose="02040503050406030204" pitchFamily="18" charset="0"/>
                            </a:rPr>
                            <m:t> </m:t>
                          </m:r>
                          <m:r>
                            <a:rPr lang="es-US" i="1">
                              <a:latin typeface="Cambria Math" panose="02040503050406030204" pitchFamily="18" charset="0"/>
                            </a:rPr>
                            <m:t>𝑡𝑒</m:t>
                          </m:r>
                          <m:r>
                            <a:rPr lang="es-US" i="0">
                              <a:latin typeface="Cambria Math" panose="02040503050406030204" pitchFamily="18" charset="0"/>
                            </a:rPr>
                            <m:t>ó</m:t>
                          </m:r>
                          <m:r>
                            <a:rPr lang="es-US" i="1">
                              <a:latin typeface="Cambria Math" panose="02040503050406030204" pitchFamily="18" charset="0"/>
                            </a:rPr>
                            <m:t>𝑟𝑖𝑐𝑜</m:t>
                          </m:r>
                        </m:den>
                      </m:f>
                      <m:r>
                        <a:rPr lang="es-US" i="0">
                          <a:latin typeface="Cambria Math" panose="02040503050406030204" pitchFamily="18" charset="0"/>
                        </a:rPr>
                        <m:t>∗100</m:t>
                      </m:r>
                    </m:oMath>
                  </m:oMathPara>
                </a14:m>
                <a:endParaRPr lang="es-US" dirty="0"/>
              </a:p>
            </p:txBody>
          </p:sp>
        </mc:Choice>
        <mc:Fallback>
          <p:sp>
            <p:nvSpPr>
              <p:cNvPr id="12" name="Rectángulo 11"/>
              <p:cNvSpPr>
                <a:spLocks noRot="1" noChangeAspect="1" noMove="1" noResize="1" noEditPoints="1" noAdjustHandles="1" noChangeArrowheads="1" noChangeShapeType="1" noTextEdit="1"/>
              </p:cNvSpPr>
              <p:nvPr/>
            </p:nvSpPr>
            <p:spPr>
              <a:xfrm>
                <a:off x="2483768" y="4476590"/>
                <a:ext cx="5968401" cy="619721"/>
              </a:xfrm>
              <a:prstGeom prst="rect">
                <a:avLst/>
              </a:prstGeom>
              <a:blipFill rotWithShape="0">
                <a:blip r:embed="rId6"/>
                <a:stretch>
                  <a:fillRect/>
                </a:stretch>
              </a:blipFill>
            </p:spPr>
            <p:txBody>
              <a:bodyPr/>
              <a:lstStyle/>
              <a:p>
                <a:r>
                  <a:rPr lang="es-US">
                    <a:noFill/>
                  </a:rPr>
                  <a:t> </a:t>
                </a:r>
              </a:p>
            </p:txBody>
          </p:sp>
        </mc:Fallback>
      </mc:AlternateContent>
      <p:pic>
        <p:nvPicPr>
          <p:cNvPr id="13" name="Imagen 12"/>
          <p:cNvPicPr>
            <a:picLocks noChangeAspect="1"/>
          </p:cNvPicPr>
          <p:nvPr/>
        </p:nvPicPr>
        <p:blipFill>
          <a:blip r:embed="rId7"/>
          <a:stretch>
            <a:fillRect/>
          </a:stretch>
        </p:blipFill>
        <p:spPr>
          <a:xfrm>
            <a:off x="2051720" y="5467140"/>
            <a:ext cx="3312367" cy="817337"/>
          </a:xfrm>
          <a:prstGeom prst="rect">
            <a:avLst/>
          </a:prstGeom>
        </p:spPr>
      </p:pic>
      <p:pic>
        <p:nvPicPr>
          <p:cNvPr id="17" name="Imagen 16"/>
          <p:cNvPicPr>
            <a:picLocks noChangeAspect="1"/>
          </p:cNvPicPr>
          <p:nvPr/>
        </p:nvPicPr>
        <p:blipFill>
          <a:blip r:embed="rId8"/>
          <a:stretch>
            <a:fillRect/>
          </a:stretch>
        </p:blipFill>
        <p:spPr>
          <a:xfrm>
            <a:off x="5663207" y="5496965"/>
            <a:ext cx="3373289" cy="775576"/>
          </a:xfrm>
          <a:prstGeom prst="rect">
            <a:avLst/>
          </a:prstGeom>
        </p:spPr>
      </p:pic>
      <p:pic>
        <p:nvPicPr>
          <p:cNvPr id="18" name="Imagen 17"/>
          <p:cNvPicPr>
            <a:picLocks noChangeAspect="1"/>
          </p:cNvPicPr>
          <p:nvPr/>
        </p:nvPicPr>
        <p:blipFill>
          <a:blip r:embed="rId9"/>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3348663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483768" y="404664"/>
            <a:ext cx="6245352" cy="1143000"/>
          </a:xfrm>
        </p:spPr>
        <p:txBody>
          <a:bodyPr>
            <a:normAutofit fontScale="90000"/>
          </a:bodyPr>
          <a:lstStyle/>
          <a:p>
            <a:pPr lvl="0" algn="ctr"/>
            <a:r>
              <a:rPr lang="es-US" sz="2400" b="1" dirty="0"/>
              <a:t>MEDICIÓN DEL SISTEMA DE MICROONDAS Y ANÁLISIS DE ERRORES</a:t>
            </a:r>
            <a:endParaRPr lang="es-US" sz="2400" b="1" dirty="0"/>
          </a:p>
        </p:txBody>
      </p:sp>
      <p:sp>
        <p:nvSpPr>
          <p:cNvPr id="3" name="2 Marcador de texto"/>
          <p:cNvSpPr>
            <a:spLocks noGrp="1"/>
          </p:cNvSpPr>
          <p:nvPr>
            <p:ph type="body" sz="half" idx="2"/>
          </p:nvPr>
        </p:nvSpPr>
        <p:spPr>
          <a:xfrm>
            <a:off x="-11084" y="1844824"/>
            <a:ext cx="1763687" cy="4608512"/>
          </a:xfrm>
        </p:spPr>
        <p:txBody>
          <a:bodyPr>
            <a:noAutofit/>
          </a:bodyPr>
          <a:lstStyle/>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r>
              <a:rPr lang="es-EC" sz="1600" b="0" dirty="0" smtClean="0"/>
              <a:t>Relación Frente-Espalda medido</a:t>
            </a:r>
          </a:p>
          <a:p>
            <a:pPr algn="ctr">
              <a:lnSpc>
                <a:spcPct val="100000"/>
              </a:lnSpc>
            </a:pPr>
            <a:endParaRPr lang="es-EC" sz="1600" b="0" dirty="0" smtClean="0"/>
          </a:p>
          <a:p>
            <a:pPr algn="ctr">
              <a:lnSpc>
                <a:spcPct val="100000"/>
              </a:lnSpc>
            </a:pPr>
            <a:endParaRPr lang="es-EC" sz="1600" b="0" dirty="0" smtClean="0"/>
          </a:p>
          <a:p>
            <a:pPr algn="ctr">
              <a:lnSpc>
                <a:spcPct val="100000"/>
              </a:lnSpc>
            </a:pPr>
            <a:r>
              <a:rPr lang="es-EC" sz="1600" b="0" dirty="0" smtClean="0"/>
              <a:t>Relación </a:t>
            </a:r>
            <a:r>
              <a:rPr lang="es-EC" sz="1600" b="0" dirty="0"/>
              <a:t>Frente-Espalda </a:t>
            </a:r>
            <a:r>
              <a:rPr lang="es-EC" sz="1600" b="0" dirty="0" smtClean="0"/>
              <a:t> simulado</a:t>
            </a:r>
            <a:endParaRPr lang="es-EC" sz="1600" b="0" dirty="0"/>
          </a:p>
          <a:p>
            <a:pPr algn="ctr">
              <a:lnSpc>
                <a:spcPct val="100000"/>
              </a:lnSpc>
            </a:pPr>
            <a:endParaRPr lang="es-EC" sz="1600" b="0" dirty="0" smtClean="0"/>
          </a:p>
          <a:p>
            <a:pPr algn="ctr">
              <a:lnSpc>
                <a:spcPct val="100000"/>
              </a:lnSpc>
            </a:pPr>
            <a:endParaRPr lang="es-EC" sz="1600" b="0" dirty="0"/>
          </a:p>
          <a:p>
            <a:pPr algn="ctr">
              <a:lnSpc>
                <a:spcPct val="100000"/>
              </a:lnSpc>
            </a:pPr>
            <a:r>
              <a:rPr lang="es-EC" sz="1600" b="0" dirty="0" smtClean="0"/>
              <a:t>Error porcentual </a:t>
            </a:r>
          </a:p>
          <a:p>
            <a:pPr algn="ctr">
              <a:lnSpc>
                <a:spcPct val="100000"/>
              </a:lnSpc>
            </a:pPr>
            <a:endParaRPr lang="es-US" sz="1600" b="0" dirty="0" smtClean="0"/>
          </a:p>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endParaRPr lang="es-US" sz="1200" b="0" dirty="0" smtClean="0"/>
          </a:p>
          <a:p>
            <a:pPr algn="ctr">
              <a:lnSpc>
                <a:spcPct val="100000"/>
              </a:lnSpc>
            </a:pPr>
            <a:endParaRPr lang="es-US" sz="1200" b="0" dirty="0"/>
          </a:p>
          <a:p>
            <a:pPr algn="ctr">
              <a:lnSpc>
                <a:spcPct val="100000"/>
              </a:lnSpc>
            </a:pPr>
            <a:endParaRPr lang="es-US" sz="1200" b="0" dirty="0" smtClean="0"/>
          </a:p>
        </p:txBody>
      </p:sp>
      <p:sp>
        <p:nvSpPr>
          <p:cNvPr id="5" name="Rectángulo 4"/>
          <p:cNvSpPr/>
          <p:nvPr/>
        </p:nvSpPr>
        <p:spPr>
          <a:xfrm>
            <a:off x="2051720" y="1663343"/>
            <a:ext cx="7092280" cy="417422"/>
          </a:xfrm>
          <a:prstGeom prst="rect">
            <a:avLst/>
          </a:prstGeom>
        </p:spPr>
        <p:txBody>
          <a:bodyPr wrap="square">
            <a:spAutoFit/>
          </a:bodyPr>
          <a:lstStyle/>
          <a:p>
            <a:pPr algn="just">
              <a:lnSpc>
                <a:spcPct val="150000"/>
              </a:lnSpc>
              <a:spcAft>
                <a:spcPts val="800"/>
              </a:spcAft>
            </a:pPr>
            <a:r>
              <a:rPr lang="es-US" sz="1600" b="1" dirty="0" smtClean="0">
                <a:latin typeface="Times New Roman" panose="02020603050405020304" pitchFamily="18" charset="0"/>
                <a:ea typeface="Calibri" panose="020F0502020204030204" pitchFamily="34" charset="0"/>
                <a:cs typeface="Times New Roman" panose="02020603050405020304" pitchFamily="18" charset="0"/>
              </a:rPr>
              <a:t>Resultados de mediciones de la antena de bocina sectorial de plano E.</a:t>
            </a:r>
          </a:p>
        </p:txBody>
      </p:sp>
      <p:pic>
        <p:nvPicPr>
          <p:cNvPr id="2" name="Imagen 1"/>
          <p:cNvPicPr>
            <a:picLocks noChangeAspect="1"/>
          </p:cNvPicPr>
          <p:nvPr/>
        </p:nvPicPr>
        <p:blipFill>
          <a:blip r:embed="rId3"/>
          <a:stretch>
            <a:fillRect/>
          </a:stretch>
        </p:blipFill>
        <p:spPr>
          <a:xfrm>
            <a:off x="2987824" y="2403096"/>
            <a:ext cx="3895725" cy="809625"/>
          </a:xfrm>
          <a:prstGeom prst="rect">
            <a:avLst/>
          </a:prstGeom>
        </p:spPr>
      </p:pic>
      <p:pic>
        <p:nvPicPr>
          <p:cNvPr id="7" name="Imagen 6"/>
          <p:cNvPicPr>
            <a:picLocks noChangeAspect="1"/>
          </p:cNvPicPr>
          <p:nvPr/>
        </p:nvPicPr>
        <p:blipFill>
          <a:blip r:embed="rId4"/>
          <a:stretch>
            <a:fillRect/>
          </a:stretch>
        </p:blipFill>
        <p:spPr>
          <a:xfrm>
            <a:off x="2987824" y="3916135"/>
            <a:ext cx="4219575" cy="800100"/>
          </a:xfrm>
          <a:prstGeom prst="rect">
            <a:avLst/>
          </a:prstGeom>
        </p:spPr>
      </p:pic>
      <p:pic>
        <p:nvPicPr>
          <p:cNvPr id="8" name="Imagen 7"/>
          <p:cNvPicPr>
            <a:picLocks noChangeAspect="1"/>
          </p:cNvPicPr>
          <p:nvPr/>
        </p:nvPicPr>
        <p:blipFill>
          <a:blip r:embed="rId5"/>
          <a:stretch>
            <a:fillRect/>
          </a:stretch>
        </p:blipFill>
        <p:spPr>
          <a:xfrm>
            <a:off x="3945086" y="5230126"/>
            <a:ext cx="1981200" cy="542925"/>
          </a:xfrm>
          <a:prstGeom prst="rect">
            <a:avLst/>
          </a:prstGeom>
        </p:spPr>
      </p:pic>
      <p:pic>
        <p:nvPicPr>
          <p:cNvPr id="14" name="Imagen 13"/>
          <p:cNvPicPr>
            <a:picLocks noChangeAspect="1"/>
          </p:cNvPicPr>
          <p:nvPr/>
        </p:nvPicPr>
        <p:blipFill>
          <a:blip r:embed="rId6"/>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36597877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483768" y="404664"/>
            <a:ext cx="6245352" cy="1143000"/>
          </a:xfrm>
        </p:spPr>
        <p:txBody>
          <a:bodyPr>
            <a:normAutofit fontScale="90000"/>
          </a:bodyPr>
          <a:lstStyle/>
          <a:p>
            <a:pPr lvl="0" algn="ctr"/>
            <a:r>
              <a:rPr lang="es-US" sz="2400" b="1" dirty="0"/>
              <a:t>MEDICIÓN DEL SISTEMA DE MICROONDAS Y ANÁLISIS DE ERRORES</a:t>
            </a:r>
            <a:endParaRPr lang="es-US" sz="2400" b="1" dirty="0"/>
          </a:p>
        </p:txBody>
      </p:sp>
      <p:sp>
        <p:nvSpPr>
          <p:cNvPr id="3" name="2 Marcador de texto"/>
          <p:cNvSpPr>
            <a:spLocks noGrp="1"/>
          </p:cNvSpPr>
          <p:nvPr>
            <p:ph type="body" sz="half" idx="2"/>
          </p:nvPr>
        </p:nvSpPr>
        <p:spPr>
          <a:xfrm>
            <a:off x="-11084" y="1844824"/>
            <a:ext cx="1763687" cy="4608512"/>
          </a:xfrm>
        </p:spPr>
        <p:txBody>
          <a:bodyPr>
            <a:noAutofit/>
          </a:bodyPr>
          <a:lstStyle/>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r>
              <a:rPr lang="es-EC" sz="1600" b="0" dirty="0" smtClean="0"/>
              <a:t>Directividad medida</a:t>
            </a:r>
          </a:p>
          <a:p>
            <a:pPr algn="ctr">
              <a:lnSpc>
                <a:spcPct val="100000"/>
              </a:lnSpc>
            </a:pPr>
            <a:endParaRPr lang="es-EC" sz="1600" b="0" dirty="0" smtClean="0"/>
          </a:p>
          <a:p>
            <a:pPr algn="ctr">
              <a:lnSpc>
                <a:spcPct val="100000"/>
              </a:lnSpc>
            </a:pPr>
            <a:r>
              <a:rPr lang="es-EC" sz="1600" b="0" dirty="0" smtClean="0"/>
              <a:t>Directividad simulado</a:t>
            </a:r>
          </a:p>
          <a:p>
            <a:pPr algn="ctr">
              <a:lnSpc>
                <a:spcPct val="100000"/>
              </a:lnSpc>
            </a:pPr>
            <a:r>
              <a:rPr lang="es-EC" sz="1600" b="0" dirty="0" smtClean="0"/>
              <a:t>Directividad teórico</a:t>
            </a:r>
          </a:p>
          <a:p>
            <a:pPr algn="ctr">
              <a:lnSpc>
                <a:spcPct val="100000"/>
              </a:lnSpc>
            </a:pPr>
            <a:endParaRPr lang="es-EC" sz="1600" b="0" dirty="0" smtClean="0"/>
          </a:p>
          <a:p>
            <a:pPr algn="ctr">
              <a:lnSpc>
                <a:spcPct val="100000"/>
              </a:lnSpc>
            </a:pPr>
            <a:r>
              <a:rPr lang="es-EC" sz="1600" b="0" dirty="0" smtClean="0"/>
              <a:t>Error porcentual valor teórico/valor simulado </a:t>
            </a:r>
          </a:p>
          <a:p>
            <a:pPr algn="ctr">
              <a:lnSpc>
                <a:spcPct val="100000"/>
              </a:lnSpc>
            </a:pPr>
            <a:endParaRPr lang="es-US" sz="1600" b="0" dirty="0" smtClean="0"/>
          </a:p>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endParaRPr lang="es-US" sz="1200" b="0" dirty="0" smtClean="0"/>
          </a:p>
          <a:p>
            <a:pPr algn="ctr">
              <a:lnSpc>
                <a:spcPct val="100000"/>
              </a:lnSpc>
            </a:pPr>
            <a:endParaRPr lang="es-US" sz="1200" b="0" dirty="0" smtClean="0"/>
          </a:p>
          <a:p>
            <a:pPr algn="ctr">
              <a:lnSpc>
                <a:spcPct val="100000"/>
              </a:lnSpc>
            </a:pPr>
            <a:endParaRPr lang="es-US" sz="1200" b="0" dirty="0" smtClean="0"/>
          </a:p>
        </p:txBody>
      </p:sp>
      <p:sp>
        <p:nvSpPr>
          <p:cNvPr id="5" name="Rectángulo 4"/>
          <p:cNvSpPr/>
          <p:nvPr/>
        </p:nvSpPr>
        <p:spPr>
          <a:xfrm>
            <a:off x="2051720" y="1663343"/>
            <a:ext cx="7092280" cy="417422"/>
          </a:xfrm>
          <a:prstGeom prst="rect">
            <a:avLst/>
          </a:prstGeom>
        </p:spPr>
        <p:txBody>
          <a:bodyPr wrap="square">
            <a:spAutoFit/>
          </a:bodyPr>
          <a:lstStyle/>
          <a:p>
            <a:pPr algn="just">
              <a:lnSpc>
                <a:spcPct val="150000"/>
              </a:lnSpc>
              <a:spcAft>
                <a:spcPts val="800"/>
              </a:spcAft>
            </a:pPr>
            <a:r>
              <a:rPr lang="es-US" sz="1600" b="1" dirty="0" smtClean="0">
                <a:latin typeface="Times New Roman" panose="02020603050405020304" pitchFamily="18" charset="0"/>
                <a:ea typeface="Calibri" panose="020F0502020204030204" pitchFamily="34" charset="0"/>
                <a:cs typeface="Times New Roman" panose="02020603050405020304" pitchFamily="18" charset="0"/>
              </a:rPr>
              <a:t>Resultados de mediciones de la antena de bocina sectorial de plano E.</a:t>
            </a:r>
          </a:p>
        </p:txBody>
      </p:sp>
      <mc:AlternateContent xmlns:mc="http://schemas.openxmlformats.org/markup-compatibility/2006">
        <mc:Choice xmlns:a14="http://schemas.microsoft.com/office/drawing/2010/main" Requires="a14">
          <p:sp>
            <p:nvSpPr>
              <p:cNvPr id="9" name="Rectángulo 8"/>
              <p:cNvSpPr/>
              <p:nvPr/>
            </p:nvSpPr>
            <p:spPr>
              <a:xfrm>
                <a:off x="2051720" y="2300205"/>
                <a:ext cx="2551019" cy="6127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US" i="1" smtClean="0">
                          <a:latin typeface="Cambria Math" panose="02040503050406030204" pitchFamily="18" charset="0"/>
                        </a:rPr>
                        <m:t>𝐷</m:t>
                      </m:r>
                      <m:r>
                        <a:rPr lang="es-US" i="0">
                          <a:latin typeface="Cambria Math" panose="02040503050406030204" pitchFamily="18" charset="0"/>
                        </a:rPr>
                        <m:t>=</m:t>
                      </m:r>
                      <m:f>
                        <m:fPr>
                          <m:ctrlPr>
                            <a:rPr lang="es-US" i="1">
                              <a:latin typeface="Cambria Math" panose="02040503050406030204" pitchFamily="18" charset="0"/>
                            </a:rPr>
                          </m:ctrlPr>
                        </m:fPr>
                        <m:num>
                          <m:r>
                            <a:rPr lang="es-US" i="0">
                              <a:latin typeface="Cambria Math" panose="02040503050406030204" pitchFamily="18" charset="0"/>
                            </a:rPr>
                            <m:t>41000</m:t>
                          </m:r>
                        </m:num>
                        <m:den>
                          <m:r>
                            <a:rPr lang="es-US" i="0">
                              <a:latin typeface="Cambria Math" panose="02040503050406030204" pitchFamily="18" charset="0"/>
                            </a:rPr>
                            <m:t>64°∙19°</m:t>
                          </m:r>
                        </m:den>
                      </m:f>
                      <m:r>
                        <a:rPr lang="es-US" i="0">
                          <a:latin typeface="Cambria Math" panose="02040503050406030204" pitchFamily="18" charset="0"/>
                        </a:rPr>
                        <m:t>=33.717</m:t>
                      </m:r>
                    </m:oMath>
                  </m:oMathPara>
                </a14:m>
                <a:endParaRPr lang="es-US" dirty="0"/>
              </a:p>
            </p:txBody>
          </p:sp>
        </mc:Choice>
        <mc:Fallback>
          <p:sp>
            <p:nvSpPr>
              <p:cNvPr id="9" name="Rectángulo 8"/>
              <p:cNvSpPr>
                <a:spLocks noRot="1" noChangeAspect="1" noMove="1" noResize="1" noEditPoints="1" noAdjustHandles="1" noChangeArrowheads="1" noChangeShapeType="1" noTextEdit="1"/>
              </p:cNvSpPr>
              <p:nvPr/>
            </p:nvSpPr>
            <p:spPr>
              <a:xfrm>
                <a:off x="2051720" y="2300205"/>
                <a:ext cx="2551019" cy="612732"/>
              </a:xfrm>
              <a:prstGeom prst="rect">
                <a:avLst/>
              </a:prstGeom>
              <a:blipFill rotWithShape="0">
                <a:blip r:embed="rId3"/>
                <a:stretch>
                  <a:fillRect/>
                </a:stretch>
              </a:blipFill>
            </p:spPr>
            <p:txBody>
              <a:bodyPr/>
              <a:lstStyle/>
              <a:p>
                <a:r>
                  <a:rPr lang="es-US">
                    <a:noFill/>
                  </a:rPr>
                  <a:t> </a:t>
                </a:r>
              </a:p>
            </p:txBody>
          </p:sp>
        </mc:Fallback>
      </mc:AlternateContent>
      <mc:AlternateContent xmlns:mc="http://schemas.openxmlformats.org/markup-compatibility/2006">
        <mc:Choice xmlns:a14="http://schemas.microsoft.com/office/drawing/2010/main" Requires="a14">
          <p:sp>
            <p:nvSpPr>
              <p:cNvPr id="10" name="Rectángulo 9"/>
              <p:cNvSpPr/>
              <p:nvPr/>
            </p:nvSpPr>
            <p:spPr>
              <a:xfrm>
                <a:off x="5436096" y="2387697"/>
                <a:ext cx="1496051"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US" i="1">
                          <a:latin typeface="Cambria Math" panose="02040503050406030204" pitchFamily="18" charset="0"/>
                        </a:rPr>
                        <m:t>𝐷</m:t>
                      </m:r>
                      <m:r>
                        <a:rPr lang="es-US" i="0">
                          <a:latin typeface="Cambria Math" panose="02040503050406030204" pitchFamily="18" charset="0"/>
                        </a:rPr>
                        <m:t>⇔15.3</m:t>
                      </m:r>
                      <m:r>
                        <a:rPr lang="es-US" i="1">
                          <a:latin typeface="Cambria Math" panose="02040503050406030204" pitchFamily="18" charset="0"/>
                        </a:rPr>
                        <m:t>𝑑𝐵</m:t>
                      </m:r>
                    </m:oMath>
                  </m:oMathPara>
                </a14:m>
                <a:endParaRPr lang="es-US" dirty="0"/>
              </a:p>
            </p:txBody>
          </p:sp>
        </mc:Choice>
        <mc:Fallback>
          <p:sp>
            <p:nvSpPr>
              <p:cNvPr id="10" name="Rectángulo 9"/>
              <p:cNvSpPr>
                <a:spLocks noRot="1" noChangeAspect="1" noMove="1" noResize="1" noEditPoints="1" noAdjustHandles="1" noChangeArrowheads="1" noChangeShapeType="1" noTextEdit="1"/>
              </p:cNvSpPr>
              <p:nvPr/>
            </p:nvSpPr>
            <p:spPr>
              <a:xfrm>
                <a:off x="5436096" y="2387697"/>
                <a:ext cx="1496051" cy="369332"/>
              </a:xfrm>
              <a:prstGeom prst="rect">
                <a:avLst/>
              </a:prstGeom>
              <a:blipFill rotWithShape="0">
                <a:blip r:embed="rId4"/>
                <a:stretch>
                  <a:fillRect/>
                </a:stretch>
              </a:blipFill>
            </p:spPr>
            <p:txBody>
              <a:bodyPr/>
              <a:lstStyle/>
              <a:p>
                <a:r>
                  <a:rPr lang="es-US">
                    <a:noFill/>
                  </a:rPr>
                  <a:t> </a:t>
                </a:r>
              </a:p>
            </p:txBody>
          </p:sp>
        </mc:Fallback>
      </mc:AlternateContent>
      <mc:AlternateContent xmlns:mc="http://schemas.openxmlformats.org/markup-compatibility/2006">
        <mc:Choice xmlns:a14="http://schemas.microsoft.com/office/drawing/2010/main" Requires="a14">
          <p:sp>
            <p:nvSpPr>
              <p:cNvPr id="11" name="Rectángulo 10"/>
              <p:cNvSpPr/>
              <p:nvPr/>
            </p:nvSpPr>
            <p:spPr>
              <a:xfrm>
                <a:off x="2051720" y="3429000"/>
                <a:ext cx="2647200" cy="6127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US" i="1">
                          <a:latin typeface="Cambria Math" panose="02040503050406030204" pitchFamily="18" charset="0"/>
                        </a:rPr>
                        <m:t>𝐷</m:t>
                      </m:r>
                      <m:r>
                        <a:rPr lang="es-US" i="0">
                          <a:latin typeface="Cambria Math" panose="02040503050406030204" pitchFamily="18" charset="0"/>
                        </a:rPr>
                        <m:t>=</m:t>
                      </m:r>
                      <m:f>
                        <m:fPr>
                          <m:ctrlPr>
                            <a:rPr lang="es-US" i="1">
                              <a:latin typeface="Cambria Math" panose="02040503050406030204" pitchFamily="18" charset="0"/>
                            </a:rPr>
                          </m:ctrlPr>
                        </m:fPr>
                        <m:num>
                          <m:r>
                            <a:rPr lang="es-US" i="0">
                              <a:latin typeface="Cambria Math" panose="02040503050406030204" pitchFamily="18" charset="0"/>
                            </a:rPr>
                            <m:t>41000</m:t>
                          </m:r>
                        </m:num>
                        <m:den>
                          <m:r>
                            <a:rPr lang="es-US" i="0">
                              <a:latin typeface="Cambria Math" panose="02040503050406030204" pitchFamily="18" charset="0"/>
                            </a:rPr>
                            <m:t>16.1°∙63.9°</m:t>
                          </m:r>
                        </m:den>
                      </m:f>
                      <m:r>
                        <a:rPr lang="es-US" i="0">
                          <a:latin typeface="Cambria Math" panose="02040503050406030204" pitchFamily="18" charset="0"/>
                        </a:rPr>
                        <m:t>=39.8</m:t>
                      </m:r>
                    </m:oMath>
                  </m:oMathPara>
                </a14:m>
                <a:endParaRPr lang="es-US" dirty="0"/>
              </a:p>
            </p:txBody>
          </p:sp>
        </mc:Choice>
        <mc:Fallback>
          <p:sp>
            <p:nvSpPr>
              <p:cNvPr id="11" name="Rectángulo 10"/>
              <p:cNvSpPr>
                <a:spLocks noRot="1" noChangeAspect="1" noMove="1" noResize="1" noEditPoints="1" noAdjustHandles="1" noChangeArrowheads="1" noChangeShapeType="1" noTextEdit="1"/>
              </p:cNvSpPr>
              <p:nvPr/>
            </p:nvSpPr>
            <p:spPr>
              <a:xfrm>
                <a:off x="2051720" y="3429000"/>
                <a:ext cx="2647200" cy="612732"/>
              </a:xfrm>
              <a:prstGeom prst="rect">
                <a:avLst/>
              </a:prstGeom>
              <a:blipFill rotWithShape="0">
                <a:blip r:embed="rId5"/>
                <a:stretch>
                  <a:fillRect/>
                </a:stretch>
              </a:blipFill>
            </p:spPr>
            <p:txBody>
              <a:bodyPr/>
              <a:lstStyle/>
              <a:p>
                <a:r>
                  <a:rPr lang="es-US">
                    <a:noFill/>
                  </a:rPr>
                  <a:t> </a:t>
                </a:r>
              </a:p>
            </p:txBody>
          </p:sp>
        </mc:Fallback>
      </mc:AlternateContent>
      <mc:AlternateContent xmlns:mc="http://schemas.openxmlformats.org/markup-compatibility/2006">
        <mc:Choice xmlns:a14="http://schemas.microsoft.com/office/drawing/2010/main" Requires="a14">
          <p:sp>
            <p:nvSpPr>
              <p:cNvPr id="12" name="Rectángulo 11"/>
              <p:cNvSpPr/>
              <p:nvPr/>
            </p:nvSpPr>
            <p:spPr>
              <a:xfrm>
                <a:off x="5597860" y="3453199"/>
                <a:ext cx="1547347"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US" i="1">
                          <a:latin typeface="Cambria Math" panose="02040503050406030204" pitchFamily="18" charset="0"/>
                        </a:rPr>
                        <m:t>𝐷</m:t>
                      </m:r>
                      <m:r>
                        <a:rPr lang="es-US" i="0">
                          <a:latin typeface="Cambria Math" panose="02040503050406030204" pitchFamily="18" charset="0"/>
                        </a:rPr>
                        <m:t>⇔15.9 </m:t>
                      </m:r>
                      <m:r>
                        <a:rPr lang="es-US" i="1">
                          <a:latin typeface="Cambria Math" panose="02040503050406030204" pitchFamily="18" charset="0"/>
                        </a:rPr>
                        <m:t>𝑑𝐵</m:t>
                      </m:r>
                    </m:oMath>
                  </m:oMathPara>
                </a14:m>
                <a:endParaRPr lang="es-US" dirty="0"/>
              </a:p>
            </p:txBody>
          </p:sp>
        </mc:Choice>
        <mc:Fallback>
          <p:sp>
            <p:nvSpPr>
              <p:cNvPr id="12" name="Rectángulo 11"/>
              <p:cNvSpPr>
                <a:spLocks noRot="1" noChangeAspect="1" noMove="1" noResize="1" noEditPoints="1" noAdjustHandles="1" noChangeArrowheads="1" noChangeShapeType="1" noTextEdit="1"/>
              </p:cNvSpPr>
              <p:nvPr/>
            </p:nvSpPr>
            <p:spPr>
              <a:xfrm>
                <a:off x="5597860" y="3453199"/>
                <a:ext cx="1547347" cy="369332"/>
              </a:xfrm>
              <a:prstGeom prst="rect">
                <a:avLst/>
              </a:prstGeom>
              <a:blipFill rotWithShape="0">
                <a:blip r:embed="rId6"/>
                <a:stretch>
                  <a:fillRect/>
                </a:stretch>
              </a:blipFill>
            </p:spPr>
            <p:txBody>
              <a:bodyPr/>
              <a:lstStyle/>
              <a:p>
                <a:r>
                  <a:rPr lang="es-US">
                    <a:noFill/>
                  </a:rPr>
                  <a:t> </a:t>
                </a:r>
              </a:p>
            </p:txBody>
          </p:sp>
        </mc:Fallback>
      </mc:AlternateContent>
      <mc:AlternateContent xmlns:mc="http://schemas.openxmlformats.org/markup-compatibility/2006">
        <mc:Choice xmlns:a14="http://schemas.microsoft.com/office/drawing/2010/main" Requires="a14">
          <p:sp>
            <p:nvSpPr>
              <p:cNvPr id="13" name="Rectángulo 12"/>
              <p:cNvSpPr/>
              <p:nvPr/>
            </p:nvSpPr>
            <p:spPr>
              <a:xfrm>
                <a:off x="2051720" y="4373129"/>
                <a:ext cx="1370247"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US" smtClean="0">
                              <a:latin typeface="Cambria Math" panose="02040503050406030204" pitchFamily="18" charset="0"/>
                            </a:rPr>
                          </m:ctrlPr>
                        </m:sSubPr>
                        <m:e>
                          <m:r>
                            <a:rPr lang="es-US" i="1">
                              <a:latin typeface="Cambria Math" panose="02040503050406030204" pitchFamily="18" charset="0"/>
                            </a:rPr>
                            <m:t>𝐷</m:t>
                          </m:r>
                        </m:e>
                        <m:sub>
                          <m:r>
                            <a:rPr lang="es-US" i="1">
                              <a:latin typeface="Cambria Math" panose="02040503050406030204" pitchFamily="18" charset="0"/>
                            </a:rPr>
                            <m:t>𝐸</m:t>
                          </m:r>
                        </m:sub>
                      </m:sSub>
                      <m:r>
                        <a:rPr lang="es-US" i="0">
                          <a:latin typeface="Cambria Math" panose="02040503050406030204" pitchFamily="18" charset="0"/>
                        </a:rPr>
                        <m:t>=25.19</m:t>
                      </m:r>
                    </m:oMath>
                  </m:oMathPara>
                </a14:m>
                <a:endParaRPr lang="es-US" dirty="0"/>
              </a:p>
            </p:txBody>
          </p:sp>
        </mc:Choice>
        <mc:Fallback>
          <p:sp>
            <p:nvSpPr>
              <p:cNvPr id="13" name="Rectángulo 12"/>
              <p:cNvSpPr>
                <a:spLocks noRot="1" noChangeAspect="1" noMove="1" noResize="1" noEditPoints="1" noAdjustHandles="1" noChangeArrowheads="1" noChangeShapeType="1" noTextEdit="1"/>
              </p:cNvSpPr>
              <p:nvPr/>
            </p:nvSpPr>
            <p:spPr>
              <a:xfrm>
                <a:off x="2051720" y="4373129"/>
                <a:ext cx="1370247" cy="369332"/>
              </a:xfrm>
              <a:prstGeom prst="rect">
                <a:avLst/>
              </a:prstGeom>
              <a:blipFill rotWithShape="0">
                <a:blip r:embed="rId7"/>
                <a:stretch>
                  <a:fillRect/>
                </a:stretch>
              </a:blipFill>
            </p:spPr>
            <p:txBody>
              <a:bodyPr/>
              <a:lstStyle/>
              <a:p>
                <a:r>
                  <a:rPr lang="es-US">
                    <a:noFill/>
                  </a:rPr>
                  <a:t> </a:t>
                </a:r>
              </a:p>
            </p:txBody>
          </p:sp>
        </mc:Fallback>
      </mc:AlternateContent>
      <mc:AlternateContent xmlns:mc="http://schemas.openxmlformats.org/markup-compatibility/2006">
        <mc:Choice xmlns:a14="http://schemas.microsoft.com/office/drawing/2010/main" Requires="a14">
          <p:sp>
            <p:nvSpPr>
              <p:cNvPr id="14" name="Rectángulo 13"/>
              <p:cNvSpPr/>
              <p:nvPr/>
            </p:nvSpPr>
            <p:spPr>
              <a:xfrm>
                <a:off x="5436096" y="4334035"/>
                <a:ext cx="1727524"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US">
                              <a:latin typeface="Cambria Math" panose="02040503050406030204" pitchFamily="18" charset="0"/>
                            </a:rPr>
                          </m:ctrlPr>
                        </m:sSubPr>
                        <m:e>
                          <m:r>
                            <a:rPr lang="es-US" i="1">
                              <a:latin typeface="Cambria Math" panose="02040503050406030204" pitchFamily="18" charset="0"/>
                            </a:rPr>
                            <m:t>𝐷</m:t>
                          </m:r>
                        </m:e>
                        <m:sub>
                          <m:r>
                            <a:rPr lang="es-US" i="1">
                              <a:latin typeface="Cambria Math" panose="02040503050406030204" pitchFamily="18" charset="0"/>
                            </a:rPr>
                            <m:t>𝐸</m:t>
                          </m:r>
                        </m:sub>
                      </m:sSub>
                      <m:r>
                        <a:rPr lang="es-US" i="0">
                          <a:latin typeface="Cambria Math" panose="02040503050406030204" pitchFamily="18" charset="0"/>
                        </a:rPr>
                        <m:t>⇔14.01</m:t>
                      </m:r>
                      <m:r>
                        <a:rPr lang="es-US" i="1">
                          <a:latin typeface="Cambria Math" panose="02040503050406030204" pitchFamily="18" charset="0"/>
                        </a:rPr>
                        <m:t>𝑑𝐵</m:t>
                      </m:r>
                    </m:oMath>
                  </m:oMathPara>
                </a14:m>
                <a:endParaRPr lang="es-US" dirty="0"/>
              </a:p>
            </p:txBody>
          </p:sp>
        </mc:Choice>
        <mc:Fallback>
          <p:sp>
            <p:nvSpPr>
              <p:cNvPr id="14" name="Rectángulo 13"/>
              <p:cNvSpPr>
                <a:spLocks noRot="1" noChangeAspect="1" noMove="1" noResize="1" noEditPoints="1" noAdjustHandles="1" noChangeArrowheads="1" noChangeShapeType="1" noTextEdit="1"/>
              </p:cNvSpPr>
              <p:nvPr/>
            </p:nvSpPr>
            <p:spPr>
              <a:xfrm>
                <a:off x="5436096" y="4334035"/>
                <a:ext cx="1727524" cy="369332"/>
              </a:xfrm>
              <a:prstGeom prst="rect">
                <a:avLst/>
              </a:prstGeom>
              <a:blipFill rotWithShape="0">
                <a:blip r:embed="rId8"/>
                <a:stretch>
                  <a:fillRect/>
                </a:stretch>
              </a:blipFill>
            </p:spPr>
            <p:txBody>
              <a:bodyPr/>
              <a:lstStyle/>
              <a:p>
                <a:r>
                  <a:rPr lang="es-US">
                    <a:noFill/>
                  </a:rPr>
                  <a:t> </a:t>
                </a:r>
              </a:p>
            </p:txBody>
          </p:sp>
        </mc:Fallback>
      </mc:AlternateContent>
      <p:pic>
        <p:nvPicPr>
          <p:cNvPr id="15" name="Imagen 14"/>
          <p:cNvPicPr>
            <a:picLocks noChangeAspect="1"/>
          </p:cNvPicPr>
          <p:nvPr/>
        </p:nvPicPr>
        <p:blipFill>
          <a:blip r:embed="rId9"/>
          <a:stretch>
            <a:fillRect/>
          </a:stretch>
        </p:blipFill>
        <p:spPr>
          <a:xfrm>
            <a:off x="2051720" y="5389967"/>
            <a:ext cx="2667000" cy="571500"/>
          </a:xfrm>
          <a:prstGeom prst="rect">
            <a:avLst/>
          </a:prstGeom>
        </p:spPr>
      </p:pic>
      <p:pic>
        <p:nvPicPr>
          <p:cNvPr id="16" name="Imagen 15"/>
          <p:cNvPicPr>
            <a:picLocks noChangeAspect="1"/>
          </p:cNvPicPr>
          <p:nvPr/>
        </p:nvPicPr>
        <p:blipFill>
          <a:blip r:embed="rId10"/>
          <a:stretch>
            <a:fillRect/>
          </a:stretch>
        </p:blipFill>
        <p:spPr>
          <a:xfrm>
            <a:off x="5292080" y="5453164"/>
            <a:ext cx="2543175" cy="609600"/>
          </a:xfrm>
          <a:prstGeom prst="rect">
            <a:avLst/>
          </a:prstGeom>
        </p:spPr>
      </p:pic>
      <p:pic>
        <p:nvPicPr>
          <p:cNvPr id="18" name="Imagen 17"/>
          <p:cNvPicPr>
            <a:picLocks noChangeAspect="1"/>
          </p:cNvPicPr>
          <p:nvPr/>
        </p:nvPicPr>
        <p:blipFill>
          <a:blip r:embed="rId11"/>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15632725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Autofit/>
          </a:bodyPr>
          <a:lstStyle/>
          <a:p>
            <a:pPr algn="ctr"/>
            <a:endParaRPr lang="es-ES" sz="2400" dirty="0">
              <a:cs typeface="Arial" pitchFamily="34" charset="0"/>
            </a:endParaRPr>
          </a:p>
        </p:txBody>
      </p:sp>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611560" y="1916832"/>
            <a:ext cx="8208912" cy="4392488"/>
          </a:xfrm>
          <a:prstGeom prst="rect">
            <a:avLst/>
          </a:prstGeom>
          <a:noFill/>
          <a:ln w="12700">
            <a:solidFill>
              <a:schemeClr val="tx1"/>
            </a:solidFill>
          </a:ln>
        </p:spPr>
      </p:pic>
      <p:pic>
        <p:nvPicPr>
          <p:cNvPr id="6" name="Imagen 5"/>
          <p:cNvPicPr>
            <a:picLocks noChangeAspect="1"/>
          </p:cNvPicPr>
          <p:nvPr/>
        </p:nvPicPr>
        <p:blipFill>
          <a:blip r:embed="rId4"/>
          <a:stretch>
            <a:fillRect/>
          </a:stretch>
        </p:blipFill>
        <p:spPr>
          <a:xfrm>
            <a:off x="179512" y="116632"/>
            <a:ext cx="1552575" cy="1476375"/>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483768" y="404664"/>
            <a:ext cx="6245352" cy="1143000"/>
          </a:xfrm>
        </p:spPr>
        <p:txBody>
          <a:bodyPr>
            <a:normAutofit fontScale="90000"/>
          </a:bodyPr>
          <a:lstStyle/>
          <a:p>
            <a:pPr lvl="0" algn="ctr"/>
            <a:r>
              <a:rPr lang="es-US" sz="2400" b="1" dirty="0"/>
              <a:t>MEDICIÓN DEL SISTEMA DE MICROONDAS Y ANÁLISIS DE ERRORES</a:t>
            </a:r>
            <a:endParaRPr lang="es-US" sz="2400" b="1" dirty="0"/>
          </a:p>
        </p:txBody>
      </p:sp>
      <p:sp>
        <p:nvSpPr>
          <p:cNvPr id="3" name="2 Marcador de texto"/>
          <p:cNvSpPr>
            <a:spLocks noGrp="1"/>
          </p:cNvSpPr>
          <p:nvPr>
            <p:ph type="body" sz="half" idx="2"/>
          </p:nvPr>
        </p:nvSpPr>
        <p:spPr>
          <a:xfrm>
            <a:off x="-11084" y="1844824"/>
            <a:ext cx="1763687" cy="4608512"/>
          </a:xfrm>
        </p:spPr>
        <p:txBody>
          <a:bodyPr>
            <a:noAutofit/>
          </a:bodyPr>
          <a:lstStyle/>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r>
              <a:rPr lang="es-EC" sz="1600" b="0" dirty="0" smtClean="0"/>
              <a:t>Ganancia medida </a:t>
            </a:r>
          </a:p>
          <a:p>
            <a:pPr algn="ctr">
              <a:lnSpc>
                <a:spcPct val="100000"/>
              </a:lnSpc>
            </a:pPr>
            <a:endParaRPr lang="es-EC" sz="1600" b="0" dirty="0" smtClean="0"/>
          </a:p>
          <a:p>
            <a:pPr algn="ctr">
              <a:lnSpc>
                <a:spcPct val="100000"/>
              </a:lnSpc>
            </a:pPr>
            <a:endParaRPr lang="es-EC" sz="1600" b="0" dirty="0" smtClean="0"/>
          </a:p>
          <a:p>
            <a:pPr algn="ctr">
              <a:lnSpc>
                <a:spcPct val="100000"/>
              </a:lnSpc>
            </a:pPr>
            <a:r>
              <a:rPr lang="es-EC" sz="1600" b="0" dirty="0" smtClean="0"/>
              <a:t>Directividad simulado</a:t>
            </a:r>
          </a:p>
          <a:p>
            <a:pPr algn="ctr">
              <a:lnSpc>
                <a:spcPct val="100000"/>
              </a:lnSpc>
            </a:pPr>
            <a:endParaRPr lang="es-EC" sz="1600" b="0" dirty="0" smtClean="0"/>
          </a:p>
          <a:p>
            <a:pPr algn="ctr">
              <a:lnSpc>
                <a:spcPct val="100000"/>
              </a:lnSpc>
            </a:pPr>
            <a:r>
              <a:rPr lang="es-EC" sz="1600" b="0" dirty="0" smtClean="0"/>
              <a:t>Error porcentual</a:t>
            </a:r>
          </a:p>
          <a:p>
            <a:pPr algn="ctr">
              <a:lnSpc>
                <a:spcPct val="100000"/>
              </a:lnSpc>
            </a:pPr>
            <a:endParaRPr lang="es-US" sz="1600" b="0" dirty="0" smtClean="0"/>
          </a:p>
          <a:p>
            <a:pPr algn="ctr"/>
            <a:r>
              <a:rPr lang="es-EC" sz="1600" b="0" dirty="0"/>
              <a:t>Eficiencia</a:t>
            </a:r>
          </a:p>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endParaRPr lang="es-US" sz="1200" b="0" dirty="0" smtClean="0"/>
          </a:p>
          <a:p>
            <a:pPr algn="ctr">
              <a:lnSpc>
                <a:spcPct val="100000"/>
              </a:lnSpc>
            </a:pPr>
            <a:endParaRPr lang="es-US" sz="1200" b="0" dirty="0" smtClean="0"/>
          </a:p>
          <a:p>
            <a:pPr algn="ctr">
              <a:lnSpc>
                <a:spcPct val="100000"/>
              </a:lnSpc>
            </a:pPr>
            <a:endParaRPr lang="es-US" sz="1200" b="0" dirty="0" smtClean="0"/>
          </a:p>
        </p:txBody>
      </p:sp>
      <p:sp>
        <p:nvSpPr>
          <p:cNvPr id="5" name="Rectángulo 4"/>
          <p:cNvSpPr/>
          <p:nvPr/>
        </p:nvSpPr>
        <p:spPr>
          <a:xfrm>
            <a:off x="2060304" y="1732323"/>
            <a:ext cx="7092280" cy="417422"/>
          </a:xfrm>
          <a:prstGeom prst="rect">
            <a:avLst/>
          </a:prstGeom>
        </p:spPr>
        <p:txBody>
          <a:bodyPr wrap="square">
            <a:spAutoFit/>
          </a:bodyPr>
          <a:lstStyle/>
          <a:p>
            <a:pPr algn="just">
              <a:lnSpc>
                <a:spcPct val="150000"/>
              </a:lnSpc>
              <a:spcAft>
                <a:spcPts val="800"/>
              </a:spcAft>
            </a:pPr>
            <a:r>
              <a:rPr lang="es-US" sz="1600" b="1" dirty="0" smtClean="0">
                <a:latin typeface="Times New Roman" panose="02020603050405020304" pitchFamily="18" charset="0"/>
                <a:ea typeface="Calibri" panose="020F0502020204030204" pitchFamily="34" charset="0"/>
                <a:cs typeface="Times New Roman" panose="02020603050405020304" pitchFamily="18" charset="0"/>
              </a:rPr>
              <a:t>Resultados de mediciones de la antena de bocina sectorial de plano E.</a:t>
            </a:r>
          </a:p>
        </p:txBody>
      </p:sp>
      <p:sp>
        <p:nvSpPr>
          <p:cNvPr id="2" name="Rectángulo 1"/>
          <p:cNvSpPr/>
          <p:nvPr/>
        </p:nvSpPr>
        <p:spPr>
          <a:xfrm>
            <a:off x="2091086" y="2334404"/>
            <a:ext cx="2587055" cy="338554"/>
          </a:xfrm>
          <a:prstGeom prst="rect">
            <a:avLst/>
          </a:prstGeom>
        </p:spPr>
        <p:txBody>
          <a:bodyPr wrap="none">
            <a:spAutoFit/>
          </a:bodyPr>
          <a:lstStyle/>
          <a:p>
            <a:r>
              <a:rPr lang="es-EC" sz="1600" dirty="0">
                <a:latin typeface="Times New Roman" panose="02020603050405020304" pitchFamily="18" charset="0"/>
                <a:ea typeface="Calibri" panose="020F0502020204030204" pitchFamily="34" charset="0"/>
              </a:rPr>
              <a:t>P</a:t>
            </a:r>
            <a:r>
              <a:rPr lang="es-EC" sz="1600" baseline="-25000" dirty="0">
                <a:latin typeface="Times New Roman" panose="02020603050405020304" pitchFamily="18" charset="0"/>
                <a:ea typeface="Calibri" panose="020F0502020204030204" pitchFamily="34" charset="0"/>
              </a:rPr>
              <a:t>r</a:t>
            </a:r>
            <a:r>
              <a:rPr lang="es-EC" sz="1600" dirty="0">
                <a:latin typeface="Times New Roman" panose="02020603050405020304" pitchFamily="18" charset="0"/>
                <a:ea typeface="Calibri" panose="020F0502020204030204" pitchFamily="34" charset="0"/>
              </a:rPr>
              <a:t>=</a:t>
            </a:r>
            <a:r>
              <a:rPr lang="es-US" sz="1600" dirty="0">
                <a:latin typeface="Times New Roman" panose="02020603050405020304" pitchFamily="18" charset="0"/>
                <a:ea typeface="Calibri" panose="020F0502020204030204" pitchFamily="34" charset="0"/>
              </a:rPr>
              <a:t> 69.4dBuV = 174.000 </a:t>
            </a:r>
            <a:r>
              <a:rPr lang="es-US" sz="1600" dirty="0" err="1">
                <a:latin typeface="Times New Roman" panose="02020603050405020304" pitchFamily="18" charset="0"/>
                <a:ea typeface="Calibri" panose="020F0502020204030204" pitchFamily="34" charset="0"/>
              </a:rPr>
              <a:t>pW</a:t>
            </a:r>
            <a:endParaRPr lang="es-US" sz="1600" dirty="0"/>
          </a:p>
        </p:txBody>
      </p:sp>
      <mc:AlternateContent xmlns:mc="http://schemas.openxmlformats.org/markup-compatibility/2006">
        <mc:Choice xmlns:a14="http://schemas.microsoft.com/office/drawing/2010/main" Requires="a14">
          <p:sp>
            <p:nvSpPr>
              <p:cNvPr id="7" name="Rectángulo 6"/>
              <p:cNvSpPr/>
              <p:nvPr/>
            </p:nvSpPr>
            <p:spPr>
              <a:xfrm>
                <a:off x="2060304" y="2888395"/>
                <a:ext cx="3675943" cy="69769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US" sz="1600" i="1" smtClean="0">
                          <a:latin typeface="Cambria Math" panose="02040503050406030204" pitchFamily="18" charset="0"/>
                        </a:rPr>
                        <m:t>𝐺</m:t>
                      </m:r>
                      <m:r>
                        <a:rPr lang="es-US" sz="1600" i="0">
                          <a:latin typeface="Cambria Math" panose="02040503050406030204" pitchFamily="18" charset="0"/>
                        </a:rPr>
                        <m:t>=</m:t>
                      </m:r>
                      <m:f>
                        <m:fPr>
                          <m:ctrlPr>
                            <a:rPr lang="es-US" sz="1600" i="1">
                              <a:latin typeface="Cambria Math" panose="02040503050406030204" pitchFamily="18" charset="0"/>
                            </a:rPr>
                          </m:ctrlPr>
                        </m:fPr>
                        <m:num>
                          <m:r>
                            <a:rPr lang="es-US" sz="1600" i="0">
                              <a:latin typeface="Cambria Math" panose="02040503050406030204" pitchFamily="18" charset="0"/>
                            </a:rPr>
                            <m:t>4</m:t>
                          </m:r>
                          <m:r>
                            <a:rPr lang="es-US" sz="1600" i="1">
                              <a:latin typeface="Cambria Math" panose="02040503050406030204" pitchFamily="18" charset="0"/>
                            </a:rPr>
                            <m:t>𝜋</m:t>
                          </m:r>
                          <m:r>
                            <a:rPr lang="es-US" sz="1600" i="0">
                              <a:latin typeface="Cambria Math" panose="02040503050406030204" pitchFamily="18" charset="0"/>
                            </a:rPr>
                            <m:t>1.05</m:t>
                          </m:r>
                        </m:num>
                        <m:den>
                          <m:r>
                            <a:rPr lang="es-US" sz="1600" i="0">
                              <a:latin typeface="Cambria Math" panose="02040503050406030204" pitchFamily="18" charset="0"/>
                            </a:rPr>
                            <m:t>0.02857</m:t>
                          </m:r>
                        </m:den>
                      </m:f>
                      <m:r>
                        <a:rPr lang="es-US" sz="1600" i="0">
                          <a:latin typeface="Cambria Math" panose="02040503050406030204" pitchFamily="18" charset="0"/>
                        </a:rPr>
                        <m:t>∗</m:t>
                      </m:r>
                      <m:sSup>
                        <m:sSupPr>
                          <m:ctrlPr>
                            <a:rPr lang="es-US" sz="1600" i="1">
                              <a:latin typeface="Cambria Math" panose="02040503050406030204" pitchFamily="18" charset="0"/>
                            </a:rPr>
                          </m:ctrlPr>
                        </m:sSupPr>
                        <m:e>
                          <m:d>
                            <m:dPr>
                              <m:ctrlPr>
                                <a:rPr lang="es-US" sz="1600" i="1">
                                  <a:latin typeface="Cambria Math" panose="02040503050406030204" pitchFamily="18" charset="0"/>
                                </a:rPr>
                              </m:ctrlPr>
                            </m:dPr>
                            <m:e>
                              <m:f>
                                <m:fPr>
                                  <m:ctrlPr>
                                    <a:rPr lang="es-US" sz="1600" i="1">
                                      <a:latin typeface="Cambria Math" panose="02040503050406030204" pitchFamily="18" charset="0"/>
                                    </a:rPr>
                                  </m:ctrlPr>
                                </m:fPr>
                                <m:num>
                                  <m:r>
                                    <a:rPr lang="es-US" sz="1600" i="0">
                                      <a:latin typeface="Cambria Math" panose="02040503050406030204" pitchFamily="18" charset="0"/>
                                    </a:rPr>
                                    <m:t>174000</m:t>
                                  </m:r>
                                </m:num>
                                <m:den>
                                  <m:r>
                                    <a:rPr lang="es-US" sz="1600" i="0">
                                      <a:latin typeface="Cambria Math" panose="02040503050406030204" pitchFamily="18" charset="0"/>
                                    </a:rPr>
                                    <m:t>36307800</m:t>
                                  </m:r>
                                </m:den>
                              </m:f>
                            </m:e>
                          </m:d>
                        </m:e>
                        <m:sup>
                          <m:r>
                            <a:rPr lang="es-US" sz="1600" i="0">
                              <a:latin typeface="Cambria Math" panose="02040503050406030204" pitchFamily="18" charset="0"/>
                            </a:rPr>
                            <m:t>0.5</m:t>
                          </m:r>
                        </m:sup>
                      </m:sSup>
                      <m:r>
                        <a:rPr lang="es-US" sz="1600" i="0">
                          <a:latin typeface="Cambria Math" panose="02040503050406030204" pitchFamily="18" charset="0"/>
                        </a:rPr>
                        <m:t>=31.97</m:t>
                      </m:r>
                    </m:oMath>
                  </m:oMathPara>
                </a14:m>
                <a:endParaRPr lang="es-US" dirty="0"/>
              </a:p>
            </p:txBody>
          </p:sp>
        </mc:Choice>
        <mc:Fallback>
          <p:sp>
            <p:nvSpPr>
              <p:cNvPr id="7" name="Rectángulo 6"/>
              <p:cNvSpPr>
                <a:spLocks noRot="1" noChangeAspect="1" noMove="1" noResize="1" noEditPoints="1" noAdjustHandles="1" noChangeArrowheads="1" noChangeShapeType="1" noTextEdit="1"/>
              </p:cNvSpPr>
              <p:nvPr/>
            </p:nvSpPr>
            <p:spPr>
              <a:xfrm>
                <a:off x="2060304" y="2888395"/>
                <a:ext cx="3675943" cy="697692"/>
              </a:xfrm>
              <a:prstGeom prst="rect">
                <a:avLst/>
              </a:prstGeom>
              <a:blipFill rotWithShape="0">
                <a:blip r:embed="rId3"/>
                <a:stretch>
                  <a:fillRect/>
                </a:stretch>
              </a:blipFill>
            </p:spPr>
            <p:txBody>
              <a:bodyPr/>
              <a:lstStyle/>
              <a:p>
                <a:r>
                  <a:rPr lang="es-US">
                    <a:noFill/>
                  </a:rPr>
                  <a:t> </a:t>
                </a:r>
              </a:p>
            </p:txBody>
          </p:sp>
        </mc:Fallback>
      </mc:AlternateContent>
      <mc:AlternateContent xmlns:mc="http://schemas.openxmlformats.org/markup-compatibility/2006">
        <mc:Choice xmlns:a14="http://schemas.microsoft.com/office/drawing/2010/main" Requires="a14">
          <p:sp>
            <p:nvSpPr>
              <p:cNvPr id="8" name="Rectángulo 7"/>
              <p:cNvSpPr/>
              <p:nvPr/>
            </p:nvSpPr>
            <p:spPr>
              <a:xfrm>
                <a:off x="6488812" y="3090373"/>
                <a:ext cx="1497846" cy="33855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US" sz="1600" i="1">
                          <a:latin typeface="Cambria Math" panose="02040503050406030204" pitchFamily="18" charset="0"/>
                        </a:rPr>
                        <m:t>𝐺</m:t>
                      </m:r>
                      <m:r>
                        <a:rPr lang="es-US" sz="1600" i="0">
                          <a:latin typeface="Cambria Math" panose="02040503050406030204" pitchFamily="18" charset="0"/>
                        </a:rPr>
                        <m:t>⇔15.04 </m:t>
                      </m:r>
                      <m:r>
                        <a:rPr lang="es-US" sz="1600" i="1">
                          <a:latin typeface="Cambria Math" panose="02040503050406030204" pitchFamily="18" charset="0"/>
                        </a:rPr>
                        <m:t>𝑑𝐵</m:t>
                      </m:r>
                    </m:oMath>
                  </m:oMathPara>
                </a14:m>
                <a:endParaRPr lang="es-US" sz="1600" dirty="0"/>
              </a:p>
            </p:txBody>
          </p:sp>
        </mc:Choice>
        <mc:Fallback>
          <p:sp>
            <p:nvSpPr>
              <p:cNvPr id="8" name="Rectángulo 7"/>
              <p:cNvSpPr>
                <a:spLocks noRot="1" noChangeAspect="1" noMove="1" noResize="1" noEditPoints="1" noAdjustHandles="1" noChangeArrowheads="1" noChangeShapeType="1" noTextEdit="1"/>
              </p:cNvSpPr>
              <p:nvPr/>
            </p:nvSpPr>
            <p:spPr>
              <a:xfrm>
                <a:off x="6488812" y="3090373"/>
                <a:ext cx="1497846" cy="338554"/>
              </a:xfrm>
              <a:prstGeom prst="rect">
                <a:avLst/>
              </a:prstGeom>
              <a:blipFill rotWithShape="0">
                <a:blip r:embed="rId4"/>
                <a:stretch>
                  <a:fillRect/>
                </a:stretch>
              </a:blipFill>
            </p:spPr>
            <p:txBody>
              <a:bodyPr/>
              <a:lstStyle/>
              <a:p>
                <a:r>
                  <a:rPr lang="es-US">
                    <a:noFill/>
                  </a:rPr>
                  <a:t> </a:t>
                </a:r>
              </a:p>
            </p:txBody>
          </p:sp>
        </mc:Fallback>
      </mc:AlternateContent>
      <p:sp>
        <p:nvSpPr>
          <p:cNvPr id="17" name="Rectángulo 16"/>
          <p:cNvSpPr/>
          <p:nvPr/>
        </p:nvSpPr>
        <p:spPr>
          <a:xfrm>
            <a:off x="1928159" y="3922062"/>
            <a:ext cx="6800961" cy="646331"/>
          </a:xfrm>
          <a:prstGeom prst="rect">
            <a:avLst/>
          </a:prstGeom>
        </p:spPr>
        <p:txBody>
          <a:bodyPr wrap="square">
            <a:spAutoFit/>
          </a:bodyPr>
          <a:lstStyle/>
          <a:p>
            <a:pPr algn="just"/>
            <a:r>
              <a:rPr lang="es-EC" dirty="0" smtClean="0">
                <a:latin typeface="Calibri" panose="020F0502020204030204" pitchFamily="34" charset="0"/>
                <a:ea typeface="Times New Roman" panose="02020603050405020304" pitchFamily="18" charset="0"/>
                <a:cs typeface="Times New Roman" panose="02020603050405020304" pitchFamily="18" charset="0"/>
              </a:rPr>
              <a:t>Se </a:t>
            </a:r>
            <a:r>
              <a:rPr lang="es-EC" dirty="0">
                <a:latin typeface="Calibri" panose="020F0502020204030204" pitchFamily="34" charset="0"/>
                <a:ea typeface="Times New Roman" panose="02020603050405020304" pitchFamily="18" charset="0"/>
                <a:cs typeface="Times New Roman" panose="02020603050405020304" pitchFamily="18" charset="0"/>
              </a:rPr>
              <a:t>observa un valor de 14.6 dB o 28.84 en la dirección de máxima </a:t>
            </a:r>
            <a:r>
              <a:rPr lang="es-EC" dirty="0" smtClean="0">
                <a:latin typeface="Calibri" panose="020F0502020204030204" pitchFamily="34" charset="0"/>
                <a:ea typeface="Times New Roman" panose="02020603050405020304" pitchFamily="18" charset="0"/>
                <a:cs typeface="Times New Roman" panose="02020603050405020304" pitchFamily="18" charset="0"/>
              </a:rPr>
              <a:t>radiación.</a:t>
            </a:r>
            <a:endParaRPr lang="es-US" dirty="0"/>
          </a:p>
        </p:txBody>
      </p:sp>
      <p:pic>
        <p:nvPicPr>
          <p:cNvPr id="18" name="Imagen 17"/>
          <p:cNvPicPr>
            <a:picLocks noChangeAspect="1"/>
          </p:cNvPicPr>
          <p:nvPr/>
        </p:nvPicPr>
        <p:blipFill>
          <a:blip r:embed="rId5"/>
          <a:stretch>
            <a:fillRect/>
          </a:stretch>
        </p:blipFill>
        <p:spPr>
          <a:xfrm>
            <a:off x="3511328" y="4780540"/>
            <a:ext cx="2333625" cy="561975"/>
          </a:xfrm>
          <a:prstGeom prst="rect">
            <a:avLst/>
          </a:prstGeom>
        </p:spPr>
      </p:pic>
      <mc:AlternateContent xmlns:mc="http://schemas.openxmlformats.org/markup-compatibility/2006">
        <mc:Choice xmlns:a14="http://schemas.microsoft.com/office/drawing/2010/main" Requires="a14">
          <p:sp>
            <p:nvSpPr>
              <p:cNvPr id="19" name="Rectángulo 18"/>
              <p:cNvSpPr/>
              <p:nvPr/>
            </p:nvSpPr>
            <p:spPr>
              <a:xfrm>
                <a:off x="3741024" y="5898376"/>
                <a:ext cx="1874231" cy="55496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US" sz="1600" i="1">
                          <a:latin typeface="Cambria Math" panose="02040503050406030204" pitchFamily="18" charset="0"/>
                        </a:rPr>
                        <m:t>𝜂</m:t>
                      </m:r>
                      <m:r>
                        <a:rPr lang="es-US" sz="1600" i="0">
                          <a:latin typeface="Cambria Math" panose="02040503050406030204" pitchFamily="18" charset="0"/>
                        </a:rPr>
                        <m:t>=</m:t>
                      </m:r>
                      <m:f>
                        <m:fPr>
                          <m:ctrlPr>
                            <a:rPr lang="es-US" sz="1600" i="1">
                              <a:latin typeface="Cambria Math" panose="02040503050406030204" pitchFamily="18" charset="0"/>
                            </a:rPr>
                          </m:ctrlPr>
                        </m:fPr>
                        <m:num>
                          <m:r>
                            <a:rPr lang="es-US" sz="1600" i="0">
                              <a:latin typeface="Cambria Math" panose="02040503050406030204" pitchFamily="18" charset="0"/>
                            </a:rPr>
                            <m:t>33.717</m:t>
                          </m:r>
                        </m:num>
                        <m:den>
                          <m:r>
                            <a:rPr lang="es-US" sz="1600" i="0">
                              <a:latin typeface="Cambria Math" panose="02040503050406030204" pitchFamily="18" charset="0"/>
                            </a:rPr>
                            <m:t>31.97</m:t>
                          </m:r>
                        </m:den>
                      </m:f>
                      <m:r>
                        <a:rPr lang="es-US" sz="1600" i="0">
                          <a:latin typeface="Cambria Math" panose="02040503050406030204" pitchFamily="18" charset="0"/>
                        </a:rPr>
                        <m:t>=1.05</m:t>
                      </m:r>
                    </m:oMath>
                  </m:oMathPara>
                </a14:m>
                <a:endParaRPr lang="es-US" sz="1600" dirty="0"/>
              </a:p>
            </p:txBody>
          </p:sp>
        </mc:Choice>
        <mc:Fallback>
          <p:sp>
            <p:nvSpPr>
              <p:cNvPr id="19" name="Rectángulo 18"/>
              <p:cNvSpPr>
                <a:spLocks noRot="1" noChangeAspect="1" noMove="1" noResize="1" noEditPoints="1" noAdjustHandles="1" noChangeArrowheads="1" noChangeShapeType="1" noTextEdit="1"/>
              </p:cNvSpPr>
              <p:nvPr/>
            </p:nvSpPr>
            <p:spPr>
              <a:xfrm>
                <a:off x="3741024" y="5898376"/>
                <a:ext cx="1874231" cy="554960"/>
              </a:xfrm>
              <a:prstGeom prst="rect">
                <a:avLst/>
              </a:prstGeom>
              <a:blipFill rotWithShape="0">
                <a:blip r:embed="rId6"/>
                <a:stretch>
                  <a:fillRect/>
                </a:stretch>
              </a:blipFill>
            </p:spPr>
            <p:txBody>
              <a:bodyPr/>
              <a:lstStyle/>
              <a:p>
                <a:r>
                  <a:rPr lang="es-US">
                    <a:noFill/>
                  </a:rPr>
                  <a:t> </a:t>
                </a:r>
              </a:p>
            </p:txBody>
          </p:sp>
        </mc:Fallback>
      </mc:AlternateContent>
      <p:pic>
        <p:nvPicPr>
          <p:cNvPr id="20" name="Imagen 19"/>
          <p:cNvPicPr>
            <a:picLocks noChangeAspect="1"/>
          </p:cNvPicPr>
          <p:nvPr/>
        </p:nvPicPr>
        <p:blipFill>
          <a:blip r:embed="rId7"/>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35123375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483768" y="404664"/>
            <a:ext cx="6245352" cy="1143000"/>
          </a:xfrm>
        </p:spPr>
        <p:txBody>
          <a:bodyPr>
            <a:normAutofit fontScale="90000"/>
          </a:bodyPr>
          <a:lstStyle/>
          <a:p>
            <a:pPr lvl="0" algn="ctr"/>
            <a:r>
              <a:rPr lang="es-US" sz="2400" b="1" dirty="0"/>
              <a:t>MEDICIÓN DEL SISTEMA DE MICROONDAS Y ANÁLISIS DE ERRORES</a:t>
            </a:r>
            <a:endParaRPr lang="es-US" sz="2400" b="1" dirty="0"/>
          </a:p>
        </p:txBody>
      </p:sp>
      <p:sp>
        <p:nvSpPr>
          <p:cNvPr id="3" name="2 Marcador de texto"/>
          <p:cNvSpPr>
            <a:spLocks noGrp="1"/>
          </p:cNvSpPr>
          <p:nvPr>
            <p:ph type="body" sz="half" idx="2"/>
          </p:nvPr>
        </p:nvSpPr>
        <p:spPr>
          <a:xfrm>
            <a:off x="-11084" y="1844824"/>
            <a:ext cx="1763687" cy="4608512"/>
          </a:xfrm>
        </p:spPr>
        <p:txBody>
          <a:bodyPr>
            <a:noAutofit/>
          </a:bodyPr>
          <a:lstStyle/>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r>
              <a:rPr lang="es-EC" sz="1600" b="0" dirty="0" smtClean="0"/>
              <a:t>Pérdida de retorno y VSWR medido </a:t>
            </a:r>
          </a:p>
          <a:p>
            <a:pPr algn="ctr">
              <a:lnSpc>
                <a:spcPct val="100000"/>
              </a:lnSpc>
            </a:pPr>
            <a:endParaRPr lang="es-EC" sz="1600" b="0" dirty="0" smtClean="0"/>
          </a:p>
          <a:p>
            <a:pPr algn="ctr">
              <a:lnSpc>
                <a:spcPct val="100000"/>
              </a:lnSpc>
            </a:pPr>
            <a:endParaRPr lang="es-EC" sz="1600" b="0" dirty="0"/>
          </a:p>
          <a:p>
            <a:pPr algn="ctr">
              <a:lnSpc>
                <a:spcPct val="100000"/>
              </a:lnSpc>
            </a:pPr>
            <a:r>
              <a:rPr lang="es-EC" sz="1600" b="0" dirty="0"/>
              <a:t>Pérdida de retorno y VSWR </a:t>
            </a:r>
            <a:r>
              <a:rPr lang="es-EC" sz="1600" b="0" dirty="0" smtClean="0"/>
              <a:t> simulado</a:t>
            </a:r>
            <a:endParaRPr lang="es-EC" sz="1600" b="0" dirty="0"/>
          </a:p>
          <a:p>
            <a:pPr algn="ctr">
              <a:lnSpc>
                <a:spcPct val="100000"/>
              </a:lnSpc>
            </a:pPr>
            <a:endParaRPr lang="es-EC" sz="1600" b="0" dirty="0" smtClean="0"/>
          </a:p>
          <a:p>
            <a:pPr algn="ctr">
              <a:lnSpc>
                <a:spcPct val="100000"/>
              </a:lnSpc>
            </a:pPr>
            <a:endParaRPr lang="es-EC" sz="1600" b="0" dirty="0" smtClean="0"/>
          </a:p>
          <a:p>
            <a:pPr algn="ctr">
              <a:lnSpc>
                <a:spcPct val="100000"/>
              </a:lnSpc>
            </a:pPr>
            <a:r>
              <a:rPr lang="es-EC" sz="1600" b="0" dirty="0" smtClean="0"/>
              <a:t>Error porcentual</a:t>
            </a:r>
            <a:endParaRPr lang="es-US" sz="1600" b="0" dirty="0" smtClean="0"/>
          </a:p>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endParaRPr lang="es-US" sz="1200" b="0" dirty="0" smtClean="0"/>
          </a:p>
          <a:p>
            <a:pPr algn="ctr">
              <a:lnSpc>
                <a:spcPct val="100000"/>
              </a:lnSpc>
            </a:pPr>
            <a:endParaRPr lang="es-US" sz="1200" b="0" dirty="0" smtClean="0"/>
          </a:p>
          <a:p>
            <a:pPr algn="ctr">
              <a:lnSpc>
                <a:spcPct val="100000"/>
              </a:lnSpc>
            </a:pPr>
            <a:endParaRPr lang="es-US" sz="1200" b="0" dirty="0" smtClean="0"/>
          </a:p>
        </p:txBody>
      </p:sp>
      <p:sp>
        <p:nvSpPr>
          <p:cNvPr id="5" name="Rectángulo 4"/>
          <p:cNvSpPr/>
          <p:nvPr/>
        </p:nvSpPr>
        <p:spPr>
          <a:xfrm>
            <a:off x="2060304" y="1732323"/>
            <a:ext cx="7092280" cy="417422"/>
          </a:xfrm>
          <a:prstGeom prst="rect">
            <a:avLst/>
          </a:prstGeom>
        </p:spPr>
        <p:txBody>
          <a:bodyPr wrap="square">
            <a:spAutoFit/>
          </a:bodyPr>
          <a:lstStyle/>
          <a:p>
            <a:pPr algn="just">
              <a:lnSpc>
                <a:spcPct val="150000"/>
              </a:lnSpc>
              <a:spcAft>
                <a:spcPts val="800"/>
              </a:spcAft>
            </a:pPr>
            <a:r>
              <a:rPr lang="es-US" sz="1600" b="1" dirty="0" smtClean="0">
                <a:latin typeface="Times New Roman" panose="02020603050405020304" pitchFamily="18" charset="0"/>
                <a:ea typeface="Calibri" panose="020F0502020204030204" pitchFamily="34" charset="0"/>
                <a:cs typeface="Times New Roman" panose="02020603050405020304" pitchFamily="18" charset="0"/>
              </a:rPr>
              <a:t>Resultados de mediciones de la antena de bocina sectorial de plano E.</a:t>
            </a:r>
          </a:p>
        </p:txBody>
      </p:sp>
      <p:pic>
        <p:nvPicPr>
          <p:cNvPr id="9" name="Imagen 8"/>
          <p:cNvPicPr>
            <a:picLocks noChangeAspect="1"/>
          </p:cNvPicPr>
          <p:nvPr/>
        </p:nvPicPr>
        <p:blipFill>
          <a:blip r:embed="rId3"/>
          <a:stretch>
            <a:fillRect/>
          </a:stretch>
        </p:blipFill>
        <p:spPr>
          <a:xfrm>
            <a:off x="2267744" y="2353337"/>
            <a:ext cx="6000750" cy="1304925"/>
          </a:xfrm>
          <a:prstGeom prst="rect">
            <a:avLst/>
          </a:prstGeom>
        </p:spPr>
      </p:pic>
      <p:pic>
        <p:nvPicPr>
          <p:cNvPr id="12" name="Imagen 11"/>
          <p:cNvPicPr/>
          <p:nvPr/>
        </p:nvPicPr>
        <p:blipFill>
          <a:blip r:embed="rId4"/>
          <a:stretch>
            <a:fillRect/>
          </a:stretch>
        </p:blipFill>
        <p:spPr>
          <a:xfrm>
            <a:off x="2915816" y="4005064"/>
            <a:ext cx="4992638" cy="1428982"/>
          </a:xfrm>
          <a:prstGeom prst="rect">
            <a:avLst/>
          </a:prstGeom>
        </p:spPr>
      </p:pic>
      <p:pic>
        <p:nvPicPr>
          <p:cNvPr id="10" name="Imagen 9"/>
          <p:cNvPicPr>
            <a:picLocks noChangeAspect="1"/>
          </p:cNvPicPr>
          <p:nvPr/>
        </p:nvPicPr>
        <p:blipFill>
          <a:blip r:embed="rId5"/>
          <a:stretch>
            <a:fillRect/>
          </a:stretch>
        </p:blipFill>
        <p:spPr>
          <a:xfrm>
            <a:off x="4053681" y="5780848"/>
            <a:ext cx="2428875" cy="1047750"/>
          </a:xfrm>
          <a:prstGeom prst="rect">
            <a:avLst/>
          </a:prstGeom>
        </p:spPr>
      </p:pic>
      <p:pic>
        <p:nvPicPr>
          <p:cNvPr id="14" name="Imagen 13"/>
          <p:cNvPicPr>
            <a:picLocks noChangeAspect="1"/>
          </p:cNvPicPr>
          <p:nvPr/>
        </p:nvPicPr>
        <p:blipFill>
          <a:blip r:embed="rId6"/>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3339873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483768" y="404664"/>
            <a:ext cx="6245352" cy="1143000"/>
          </a:xfrm>
        </p:spPr>
        <p:txBody>
          <a:bodyPr>
            <a:normAutofit fontScale="90000"/>
          </a:bodyPr>
          <a:lstStyle/>
          <a:p>
            <a:pPr lvl="0" algn="ctr"/>
            <a:r>
              <a:rPr lang="es-US" sz="2400" b="1" dirty="0"/>
              <a:t>MEDICIÓN DEL SISTEMA DE MICROONDAS Y ANÁLISIS DE ERRORES</a:t>
            </a:r>
            <a:endParaRPr lang="es-US" sz="2400" b="1" dirty="0"/>
          </a:p>
        </p:txBody>
      </p:sp>
      <p:sp>
        <p:nvSpPr>
          <p:cNvPr id="3" name="2 Marcador de texto"/>
          <p:cNvSpPr>
            <a:spLocks noGrp="1"/>
          </p:cNvSpPr>
          <p:nvPr>
            <p:ph type="body" sz="half" idx="2"/>
          </p:nvPr>
        </p:nvSpPr>
        <p:spPr>
          <a:xfrm>
            <a:off x="-11084" y="1844824"/>
            <a:ext cx="1763687" cy="4608512"/>
          </a:xfrm>
        </p:spPr>
        <p:txBody>
          <a:bodyPr>
            <a:noAutofit/>
          </a:bodyPr>
          <a:lstStyle/>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r>
              <a:rPr lang="es-EC" sz="1600" b="0" dirty="0" smtClean="0"/>
              <a:t>Patrón de radiación en plano E/H medido</a:t>
            </a:r>
          </a:p>
          <a:p>
            <a:pPr algn="ctr">
              <a:lnSpc>
                <a:spcPct val="100000"/>
              </a:lnSpc>
            </a:pPr>
            <a:endParaRPr lang="es-EC" sz="1600" b="0" dirty="0"/>
          </a:p>
          <a:p>
            <a:pPr algn="ctr">
              <a:lnSpc>
                <a:spcPct val="100000"/>
              </a:lnSpc>
            </a:pPr>
            <a:endParaRPr lang="es-EC" sz="1600" b="0" dirty="0" smtClean="0"/>
          </a:p>
          <a:p>
            <a:pPr algn="ctr">
              <a:lnSpc>
                <a:spcPct val="100000"/>
              </a:lnSpc>
            </a:pPr>
            <a:r>
              <a:rPr lang="es-EC" sz="1600" b="0" dirty="0"/>
              <a:t>Patrón de radiación en plano E/H </a:t>
            </a:r>
            <a:r>
              <a:rPr lang="es-EC" sz="1600" b="0" dirty="0" smtClean="0"/>
              <a:t> teórico/simulado</a:t>
            </a:r>
            <a:endParaRPr lang="es-US" sz="1600" b="0" dirty="0"/>
          </a:p>
          <a:p>
            <a:pPr algn="ctr">
              <a:lnSpc>
                <a:spcPct val="100000"/>
              </a:lnSpc>
            </a:pPr>
            <a:endParaRPr lang="es-US" sz="1600" b="0" dirty="0" smtClean="0"/>
          </a:p>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endParaRPr lang="es-US" sz="1200" b="0" dirty="0" smtClean="0"/>
          </a:p>
          <a:p>
            <a:pPr algn="ctr">
              <a:lnSpc>
                <a:spcPct val="100000"/>
              </a:lnSpc>
            </a:pPr>
            <a:endParaRPr lang="es-US" sz="1200" b="0" dirty="0"/>
          </a:p>
          <a:p>
            <a:pPr algn="ctr">
              <a:lnSpc>
                <a:spcPct val="100000"/>
              </a:lnSpc>
            </a:pPr>
            <a:endParaRPr lang="es-US" sz="1200" b="0" dirty="0" smtClean="0"/>
          </a:p>
        </p:txBody>
      </p:sp>
      <p:sp>
        <p:nvSpPr>
          <p:cNvPr id="5" name="Rectángulo 4"/>
          <p:cNvSpPr/>
          <p:nvPr/>
        </p:nvSpPr>
        <p:spPr>
          <a:xfrm>
            <a:off x="2051720" y="1663343"/>
            <a:ext cx="7092280" cy="461665"/>
          </a:xfrm>
          <a:prstGeom prst="rect">
            <a:avLst/>
          </a:prstGeom>
        </p:spPr>
        <p:txBody>
          <a:bodyPr wrap="square">
            <a:spAutoFit/>
          </a:bodyPr>
          <a:lstStyle/>
          <a:p>
            <a:pPr algn="just">
              <a:lnSpc>
                <a:spcPct val="150000"/>
              </a:lnSpc>
              <a:spcAft>
                <a:spcPts val="800"/>
              </a:spcAft>
            </a:pPr>
            <a:r>
              <a:rPr lang="es-US" sz="1600" b="1" dirty="0" smtClean="0">
                <a:latin typeface="Times New Roman" panose="02020603050405020304" pitchFamily="18" charset="0"/>
                <a:ea typeface="Calibri" panose="020F0502020204030204" pitchFamily="34" charset="0"/>
                <a:cs typeface="Times New Roman" panose="02020603050405020304" pitchFamily="18" charset="0"/>
              </a:rPr>
              <a:t>Resultados de mediciones de la antena de bocina sectorial de plano H.</a:t>
            </a:r>
          </a:p>
        </p:txBody>
      </p:sp>
      <p:sp>
        <p:nvSpPr>
          <p:cNvPr id="10" name="Rectángulo 9"/>
          <p:cNvSpPr/>
          <p:nvPr/>
        </p:nvSpPr>
        <p:spPr>
          <a:xfrm>
            <a:off x="1835696" y="5962054"/>
            <a:ext cx="7253168" cy="923330"/>
          </a:xfrm>
          <a:prstGeom prst="rect">
            <a:avLst/>
          </a:prstGeom>
        </p:spPr>
        <p:txBody>
          <a:bodyPr wrap="square">
            <a:spAutoFit/>
          </a:bodyPr>
          <a:lstStyle/>
          <a:p>
            <a:pPr indent="270510" algn="just">
              <a:spcAft>
                <a:spcPts val="0"/>
              </a:spcAft>
            </a:pPr>
            <a:r>
              <a:rPr lang="es-US" dirty="0" smtClean="0">
                <a:latin typeface="Times New Roman" panose="02020603050405020304" pitchFamily="18" charset="0"/>
                <a:ea typeface="Calibri" panose="020F0502020204030204" pitchFamily="34" charset="0"/>
                <a:cs typeface="Times New Roman" panose="02020603050405020304" pitchFamily="18" charset="0"/>
              </a:rPr>
              <a:t>Se obtiene </a:t>
            </a:r>
            <a:r>
              <a:rPr lang="es-US" dirty="0">
                <a:latin typeface="Times New Roman" panose="02020603050405020304" pitchFamily="18" charset="0"/>
                <a:ea typeface="Calibri" panose="020F0502020204030204" pitchFamily="34" charset="0"/>
                <a:cs typeface="Times New Roman" panose="02020603050405020304" pitchFamily="18" charset="0"/>
              </a:rPr>
              <a:t>un patrón estable para el rango de operación (8 a 12 </a:t>
            </a:r>
            <a:r>
              <a:rPr lang="es-US" dirty="0" smtClean="0">
                <a:latin typeface="Times New Roman" panose="02020603050405020304" pitchFamily="18" charset="0"/>
                <a:ea typeface="Calibri" panose="020F0502020204030204" pitchFamily="34" charset="0"/>
                <a:cs typeface="Times New Roman" panose="02020603050405020304" pitchFamily="18" charset="0"/>
              </a:rPr>
              <a:t>GHz, </a:t>
            </a:r>
            <a:r>
              <a:rPr lang="es-EC" dirty="0" smtClean="0">
                <a:latin typeface="Times New Roman" panose="02020603050405020304" pitchFamily="18" charset="0"/>
                <a:ea typeface="Calibri" panose="020F0502020204030204" pitchFamily="34" charset="0"/>
                <a:cs typeface="Times New Roman" panose="02020603050405020304" pitchFamily="18" charset="0"/>
              </a:rPr>
              <a:t>es </a:t>
            </a:r>
            <a:r>
              <a:rPr lang="es-EC" dirty="0">
                <a:latin typeface="Times New Roman" panose="02020603050405020304" pitchFamily="18" charset="0"/>
                <a:ea typeface="Calibri" panose="020F0502020204030204" pitchFamily="34" charset="0"/>
                <a:cs typeface="Times New Roman" panose="02020603050405020304" pitchFamily="18" charset="0"/>
              </a:rPr>
              <a:t>evidente el alto grado de concordancia entre los patrones, demostrando así la validez de la medición de la antena.</a:t>
            </a:r>
            <a:endParaRPr lang="es-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agen 10"/>
          <p:cNvPicPr/>
          <p:nvPr/>
        </p:nvPicPr>
        <p:blipFill>
          <a:blip r:embed="rId3"/>
          <a:stretch>
            <a:fillRect/>
          </a:stretch>
        </p:blipFill>
        <p:spPr>
          <a:xfrm>
            <a:off x="2483768" y="2125008"/>
            <a:ext cx="2421139" cy="1498645"/>
          </a:xfrm>
          <a:prstGeom prst="rect">
            <a:avLst/>
          </a:prstGeom>
          <a:ln w="12700">
            <a:solidFill>
              <a:schemeClr val="tx1"/>
            </a:solidFill>
          </a:ln>
        </p:spPr>
      </p:pic>
      <p:pic>
        <p:nvPicPr>
          <p:cNvPr id="12" name="Imagen 11"/>
          <p:cNvPicPr/>
          <p:nvPr/>
        </p:nvPicPr>
        <p:blipFill>
          <a:blip r:embed="rId4"/>
          <a:stretch>
            <a:fillRect/>
          </a:stretch>
        </p:blipFill>
        <p:spPr>
          <a:xfrm>
            <a:off x="5636072" y="2096598"/>
            <a:ext cx="2421139" cy="1498645"/>
          </a:xfrm>
          <a:prstGeom prst="rect">
            <a:avLst/>
          </a:prstGeom>
          <a:ln w="12700">
            <a:solidFill>
              <a:schemeClr val="tx1"/>
            </a:solidFill>
          </a:ln>
        </p:spPr>
      </p:pic>
      <p:pic>
        <p:nvPicPr>
          <p:cNvPr id="13" name="Imagen 12"/>
          <p:cNvPicPr/>
          <p:nvPr/>
        </p:nvPicPr>
        <p:blipFill>
          <a:blip r:embed="rId5">
            <a:extLst>
              <a:ext uri="{28A0092B-C50C-407E-A947-70E740481C1C}">
                <a14:useLocalDpi xmlns:a14="http://schemas.microsoft.com/office/drawing/2010/main" val="0"/>
              </a:ext>
            </a:extLst>
          </a:blip>
          <a:stretch>
            <a:fillRect/>
          </a:stretch>
        </p:blipFill>
        <p:spPr>
          <a:xfrm>
            <a:off x="2051720" y="4085318"/>
            <a:ext cx="2101215" cy="1451610"/>
          </a:xfrm>
          <a:prstGeom prst="rect">
            <a:avLst/>
          </a:prstGeom>
          <a:ln w="12700">
            <a:noFill/>
          </a:ln>
        </p:spPr>
      </p:pic>
      <p:pic>
        <p:nvPicPr>
          <p:cNvPr id="17" name="Imagen 16"/>
          <p:cNvPicPr/>
          <p:nvPr/>
        </p:nvPicPr>
        <p:blipFill>
          <a:blip r:embed="rId6"/>
          <a:stretch>
            <a:fillRect/>
          </a:stretch>
        </p:blipFill>
        <p:spPr>
          <a:xfrm>
            <a:off x="4647257" y="3921170"/>
            <a:ext cx="1630045" cy="1779905"/>
          </a:xfrm>
          <a:prstGeom prst="rect">
            <a:avLst/>
          </a:prstGeom>
        </p:spPr>
      </p:pic>
      <p:pic>
        <p:nvPicPr>
          <p:cNvPr id="18" name="Imagen 17"/>
          <p:cNvPicPr/>
          <p:nvPr/>
        </p:nvPicPr>
        <p:blipFill rotWithShape="1">
          <a:blip r:embed="rId7">
            <a:extLst>
              <a:ext uri="{28A0092B-C50C-407E-A947-70E740481C1C}">
                <a14:useLocalDpi xmlns:a14="http://schemas.microsoft.com/office/drawing/2010/main" val="0"/>
              </a:ext>
            </a:extLst>
          </a:blip>
          <a:srcRect r="41293"/>
          <a:stretch/>
        </p:blipFill>
        <p:spPr bwMode="auto">
          <a:xfrm>
            <a:off x="6516216" y="3856222"/>
            <a:ext cx="1681480" cy="1753870"/>
          </a:xfrm>
          <a:prstGeom prst="rect">
            <a:avLst/>
          </a:prstGeom>
          <a:ln w="12700" cap="flat" cmpd="sng" algn="ctr">
            <a:noFill/>
            <a:prstDash val="solid"/>
            <a:round/>
            <a:headEnd type="none" w="med" len="med"/>
            <a:tailEnd type="none" w="med" len="med"/>
          </a:ln>
          <a:extLst>
            <a:ext uri="{53640926-AAD7-44D8-BBD7-CCE9431645EC}">
              <a14:shadowObscured xmlns:a14="http://schemas.microsoft.com/office/drawing/2010/main"/>
            </a:ext>
          </a:extLst>
        </p:spPr>
      </p:pic>
      <p:pic>
        <p:nvPicPr>
          <p:cNvPr id="19" name="Imagen 18"/>
          <p:cNvPicPr>
            <a:picLocks noChangeAspect="1"/>
          </p:cNvPicPr>
          <p:nvPr/>
        </p:nvPicPr>
        <p:blipFill>
          <a:blip r:embed="rId8"/>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7322182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483768" y="404664"/>
            <a:ext cx="6245352" cy="1143000"/>
          </a:xfrm>
        </p:spPr>
        <p:txBody>
          <a:bodyPr>
            <a:normAutofit fontScale="90000"/>
          </a:bodyPr>
          <a:lstStyle/>
          <a:p>
            <a:pPr lvl="0" algn="ctr"/>
            <a:r>
              <a:rPr lang="es-US" sz="2400" b="1" dirty="0"/>
              <a:t>MEDICIÓN DEL SISTEMA DE MICROONDAS Y ANÁLISIS DE ERRORES</a:t>
            </a:r>
            <a:endParaRPr lang="es-US" sz="2400" b="1" dirty="0"/>
          </a:p>
        </p:txBody>
      </p:sp>
      <p:sp>
        <p:nvSpPr>
          <p:cNvPr id="3" name="2 Marcador de texto"/>
          <p:cNvSpPr>
            <a:spLocks noGrp="1"/>
          </p:cNvSpPr>
          <p:nvPr>
            <p:ph type="body" sz="half" idx="2"/>
          </p:nvPr>
        </p:nvSpPr>
        <p:spPr>
          <a:xfrm>
            <a:off x="-11084" y="1844824"/>
            <a:ext cx="1763687" cy="4608512"/>
          </a:xfrm>
        </p:spPr>
        <p:txBody>
          <a:bodyPr>
            <a:noAutofit/>
          </a:bodyPr>
          <a:lstStyle/>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r>
              <a:rPr lang="es-EC" sz="1600" b="0" dirty="0" smtClean="0"/>
              <a:t>Ancho de haz a       -3dB</a:t>
            </a:r>
            <a:r>
              <a:rPr lang="es-EC" sz="1600" b="0" dirty="0"/>
              <a:t> </a:t>
            </a:r>
            <a:r>
              <a:rPr lang="es-EC" sz="1600" b="0" dirty="0" smtClean="0"/>
              <a:t>medidos.</a:t>
            </a:r>
          </a:p>
          <a:p>
            <a:pPr algn="ctr">
              <a:lnSpc>
                <a:spcPct val="100000"/>
              </a:lnSpc>
            </a:pPr>
            <a:endParaRPr lang="es-EC" sz="1600" b="0" dirty="0" smtClean="0"/>
          </a:p>
          <a:p>
            <a:pPr algn="ctr">
              <a:lnSpc>
                <a:spcPct val="100000"/>
              </a:lnSpc>
            </a:pPr>
            <a:r>
              <a:rPr lang="es-EC" sz="1600" b="0" dirty="0"/>
              <a:t>Ancho de haz a       -3dB </a:t>
            </a:r>
            <a:r>
              <a:rPr lang="es-EC" sz="1600" b="0" dirty="0" smtClean="0"/>
              <a:t>simulados</a:t>
            </a:r>
          </a:p>
          <a:p>
            <a:pPr algn="ctr">
              <a:lnSpc>
                <a:spcPct val="100000"/>
              </a:lnSpc>
            </a:pPr>
            <a:endParaRPr lang="es-EC" sz="1600" b="0" dirty="0"/>
          </a:p>
          <a:p>
            <a:pPr algn="ctr">
              <a:lnSpc>
                <a:spcPct val="100000"/>
              </a:lnSpc>
            </a:pPr>
            <a:r>
              <a:rPr lang="es-EC" sz="1600" b="0" dirty="0" smtClean="0"/>
              <a:t>Error porcentual Datos simulados/datos proporcionados por fabricante</a:t>
            </a:r>
          </a:p>
          <a:p>
            <a:pPr algn="ctr">
              <a:lnSpc>
                <a:spcPct val="100000"/>
              </a:lnSpc>
            </a:pPr>
            <a:endParaRPr lang="es-US" sz="1600" b="0" dirty="0" smtClean="0"/>
          </a:p>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endParaRPr lang="es-US" sz="1200" b="0" dirty="0" smtClean="0"/>
          </a:p>
          <a:p>
            <a:pPr algn="ctr">
              <a:lnSpc>
                <a:spcPct val="100000"/>
              </a:lnSpc>
            </a:pPr>
            <a:endParaRPr lang="es-US" sz="1200" b="0" dirty="0"/>
          </a:p>
          <a:p>
            <a:pPr algn="ctr">
              <a:lnSpc>
                <a:spcPct val="100000"/>
              </a:lnSpc>
            </a:pPr>
            <a:endParaRPr lang="es-US" sz="1200" b="0" dirty="0" smtClean="0"/>
          </a:p>
        </p:txBody>
      </p:sp>
      <p:sp>
        <p:nvSpPr>
          <p:cNvPr id="5" name="Rectángulo 4"/>
          <p:cNvSpPr/>
          <p:nvPr/>
        </p:nvSpPr>
        <p:spPr>
          <a:xfrm>
            <a:off x="2051720" y="1663343"/>
            <a:ext cx="7092280" cy="461665"/>
          </a:xfrm>
          <a:prstGeom prst="rect">
            <a:avLst/>
          </a:prstGeom>
        </p:spPr>
        <p:txBody>
          <a:bodyPr wrap="square">
            <a:spAutoFit/>
          </a:bodyPr>
          <a:lstStyle/>
          <a:p>
            <a:pPr algn="just">
              <a:lnSpc>
                <a:spcPct val="150000"/>
              </a:lnSpc>
              <a:spcAft>
                <a:spcPts val="800"/>
              </a:spcAft>
            </a:pPr>
            <a:r>
              <a:rPr lang="es-US" sz="1600" b="1" dirty="0" smtClean="0">
                <a:latin typeface="Times New Roman" panose="02020603050405020304" pitchFamily="18" charset="0"/>
                <a:ea typeface="Calibri" panose="020F0502020204030204" pitchFamily="34" charset="0"/>
                <a:cs typeface="Times New Roman" panose="02020603050405020304" pitchFamily="18" charset="0"/>
              </a:rPr>
              <a:t>Resultados de mediciones de la antena de bocina sectorial de plano H.</a:t>
            </a:r>
          </a:p>
        </p:txBody>
      </p:sp>
      <p:pic>
        <p:nvPicPr>
          <p:cNvPr id="2" name="Imagen 1"/>
          <p:cNvPicPr>
            <a:picLocks noChangeAspect="1"/>
          </p:cNvPicPr>
          <p:nvPr/>
        </p:nvPicPr>
        <p:blipFill>
          <a:blip r:embed="rId3"/>
          <a:stretch>
            <a:fillRect/>
          </a:stretch>
        </p:blipFill>
        <p:spPr>
          <a:xfrm>
            <a:off x="2148075" y="2280197"/>
            <a:ext cx="2676525" cy="885825"/>
          </a:xfrm>
          <a:prstGeom prst="rect">
            <a:avLst/>
          </a:prstGeom>
        </p:spPr>
      </p:pic>
      <p:pic>
        <p:nvPicPr>
          <p:cNvPr id="7" name="Imagen 6"/>
          <p:cNvPicPr>
            <a:picLocks noChangeAspect="1"/>
          </p:cNvPicPr>
          <p:nvPr/>
        </p:nvPicPr>
        <p:blipFill>
          <a:blip r:embed="rId4"/>
          <a:stretch>
            <a:fillRect/>
          </a:stretch>
        </p:blipFill>
        <p:spPr>
          <a:xfrm>
            <a:off x="5391057" y="2299247"/>
            <a:ext cx="2705100" cy="866775"/>
          </a:xfrm>
          <a:prstGeom prst="rect">
            <a:avLst/>
          </a:prstGeom>
        </p:spPr>
      </p:pic>
      <p:pic>
        <p:nvPicPr>
          <p:cNvPr id="8" name="Imagen 7"/>
          <p:cNvPicPr>
            <a:picLocks noChangeAspect="1"/>
          </p:cNvPicPr>
          <p:nvPr/>
        </p:nvPicPr>
        <p:blipFill>
          <a:blip r:embed="rId5"/>
          <a:stretch>
            <a:fillRect/>
          </a:stretch>
        </p:blipFill>
        <p:spPr>
          <a:xfrm>
            <a:off x="3976594" y="3536851"/>
            <a:ext cx="2828925" cy="476250"/>
          </a:xfrm>
          <a:prstGeom prst="rect">
            <a:avLst/>
          </a:prstGeom>
        </p:spPr>
      </p:pic>
      <p:pic>
        <p:nvPicPr>
          <p:cNvPr id="10" name="Imagen 9"/>
          <p:cNvPicPr>
            <a:picLocks noChangeAspect="1"/>
          </p:cNvPicPr>
          <p:nvPr/>
        </p:nvPicPr>
        <p:blipFill>
          <a:blip r:embed="rId6"/>
          <a:stretch>
            <a:fillRect/>
          </a:stretch>
        </p:blipFill>
        <p:spPr>
          <a:xfrm>
            <a:off x="3778585" y="4529594"/>
            <a:ext cx="3638550" cy="895350"/>
          </a:xfrm>
          <a:prstGeom prst="rect">
            <a:avLst/>
          </a:prstGeom>
        </p:spPr>
      </p:pic>
      <p:pic>
        <p:nvPicPr>
          <p:cNvPr id="14" name="Imagen 13"/>
          <p:cNvPicPr>
            <a:picLocks noChangeAspect="1"/>
          </p:cNvPicPr>
          <p:nvPr/>
        </p:nvPicPr>
        <p:blipFill>
          <a:blip r:embed="rId7"/>
          <a:stretch>
            <a:fillRect/>
          </a:stretch>
        </p:blipFill>
        <p:spPr>
          <a:xfrm>
            <a:off x="3826210" y="5601951"/>
            <a:ext cx="3590925" cy="876300"/>
          </a:xfrm>
          <a:prstGeom prst="rect">
            <a:avLst/>
          </a:prstGeom>
        </p:spPr>
      </p:pic>
      <p:pic>
        <p:nvPicPr>
          <p:cNvPr id="16" name="Imagen 15"/>
          <p:cNvPicPr>
            <a:picLocks noChangeAspect="1"/>
          </p:cNvPicPr>
          <p:nvPr/>
        </p:nvPicPr>
        <p:blipFill>
          <a:blip r:embed="rId8"/>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25770056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483768" y="404664"/>
            <a:ext cx="6245352" cy="1143000"/>
          </a:xfrm>
        </p:spPr>
        <p:txBody>
          <a:bodyPr>
            <a:normAutofit fontScale="90000"/>
          </a:bodyPr>
          <a:lstStyle/>
          <a:p>
            <a:pPr lvl="0" algn="ctr"/>
            <a:r>
              <a:rPr lang="es-US" sz="2400" b="1" dirty="0"/>
              <a:t>MEDICIÓN DEL SISTEMA DE MICROONDAS Y ANÁLISIS DE ERRORES</a:t>
            </a:r>
            <a:endParaRPr lang="es-US" sz="2400" b="1" dirty="0"/>
          </a:p>
        </p:txBody>
      </p:sp>
      <p:sp>
        <p:nvSpPr>
          <p:cNvPr id="3" name="2 Marcador de texto"/>
          <p:cNvSpPr>
            <a:spLocks noGrp="1"/>
          </p:cNvSpPr>
          <p:nvPr>
            <p:ph type="body" sz="half" idx="2"/>
          </p:nvPr>
        </p:nvSpPr>
        <p:spPr>
          <a:xfrm>
            <a:off x="-11084" y="1844824"/>
            <a:ext cx="1763687" cy="4608512"/>
          </a:xfrm>
        </p:spPr>
        <p:txBody>
          <a:bodyPr>
            <a:noAutofit/>
          </a:bodyPr>
          <a:lstStyle/>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r>
              <a:rPr lang="es-EC" sz="1600" b="0" dirty="0" smtClean="0"/>
              <a:t>Relación Frente-Espalda medido</a:t>
            </a:r>
          </a:p>
          <a:p>
            <a:pPr algn="ctr">
              <a:lnSpc>
                <a:spcPct val="100000"/>
              </a:lnSpc>
            </a:pPr>
            <a:endParaRPr lang="es-EC" sz="1600" b="0" dirty="0" smtClean="0"/>
          </a:p>
          <a:p>
            <a:pPr algn="ctr">
              <a:lnSpc>
                <a:spcPct val="100000"/>
              </a:lnSpc>
            </a:pPr>
            <a:endParaRPr lang="es-EC" sz="1600" b="0" dirty="0" smtClean="0"/>
          </a:p>
          <a:p>
            <a:pPr algn="ctr">
              <a:lnSpc>
                <a:spcPct val="100000"/>
              </a:lnSpc>
            </a:pPr>
            <a:r>
              <a:rPr lang="es-EC" sz="1600" b="0" dirty="0" smtClean="0"/>
              <a:t>Relación </a:t>
            </a:r>
            <a:r>
              <a:rPr lang="es-EC" sz="1600" b="0" dirty="0"/>
              <a:t>Frente-Espalda </a:t>
            </a:r>
            <a:r>
              <a:rPr lang="es-EC" sz="1600" b="0" dirty="0" smtClean="0"/>
              <a:t> simulado</a:t>
            </a:r>
            <a:endParaRPr lang="es-EC" sz="1600" b="0" dirty="0"/>
          </a:p>
          <a:p>
            <a:pPr algn="ctr">
              <a:lnSpc>
                <a:spcPct val="100000"/>
              </a:lnSpc>
            </a:pPr>
            <a:endParaRPr lang="es-EC" sz="1600" b="0" dirty="0" smtClean="0"/>
          </a:p>
          <a:p>
            <a:pPr algn="ctr">
              <a:lnSpc>
                <a:spcPct val="100000"/>
              </a:lnSpc>
            </a:pPr>
            <a:endParaRPr lang="es-EC" sz="1600" b="0" dirty="0"/>
          </a:p>
          <a:p>
            <a:pPr algn="ctr">
              <a:lnSpc>
                <a:spcPct val="100000"/>
              </a:lnSpc>
            </a:pPr>
            <a:r>
              <a:rPr lang="es-EC" sz="1600" b="0" dirty="0" smtClean="0"/>
              <a:t>Error porcentual </a:t>
            </a:r>
          </a:p>
          <a:p>
            <a:pPr algn="ctr">
              <a:lnSpc>
                <a:spcPct val="100000"/>
              </a:lnSpc>
            </a:pPr>
            <a:endParaRPr lang="es-US" sz="1600" b="0" dirty="0" smtClean="0"/>
          </a:p>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endParaRPr lang="es-US" sz="1200" b="0" dirty="0" smtClean="0"/>
          </a:p>
          <a:p>
            <a:pPr algn="ctr">
              <a:lnSpc>
                <a:spcPct val="100000"/>
              </a:lnSpc>
            </a:pPr>
            <a:endParaRPr lang="es-US" sz="1200" b="0" dirty="0"/>
          </a:p>
          <a:p>
            <a:pPr algn="ctr">
              <a:lnSpc>
                <a:spcPct val="100000"/>
              </a:lnSpc>
            </a:pPr>
            <a:endParaRPr lang="es-US" sz="1200" b="0" dirty="0" smtClean="0"/>
          </a:p>
        </p:txBody>
      </p:sp>
      <p:sp>
        <p:nvSpPr>
          <p:cNvPr id="5" name="Rectángulo 4"/>
          <p:cNvSpPr/>
          <p:nvPr/>
        </p:nvSpPr>
        <p:spPr>
          <a:xfrm>
            <a:off x="2051720" y="1663343"/>
            <a:ext cx="7092280" cy="461665"/>
          </a:xfrm>
          <a:prstGeom prst="rect">
            <a:avLst/>
          </a:prstGeom>
        </p:spPr>
        <p:txBody>
          <a:bodyPr wrap="square">
            <a:spAutoFit/>
          </a:bodyPr>
          <a:lstStyle/>
          <a:p>
            <a:pPr algn="just">
              <a:lnSpc>
                <a:spcPct val="150000"/>
              </a:lnSpc>
              <a:spcAft>
                <a:spcPts val="800"/>
              </a:spcAft>
            </a:pPr>
            <a:r>
              <a:rPr lang="es-US" sz="1600" b="1" dirty="0" smtClean="0">
                <a:latin typeface="Times New Roman" panose="02020603050405020304" pitchFamily="18" charset="0"/>
                <a:ea typeface="Calibri" panose="020F0502020204030204" pitchFamily="34" charset="0"/>
                <a:cs typeface="Times New Roman" panose="02020603050405020304" pitchFamily="18" charset="0"/>
              </a:rPr>
              <a:t>Resultados de mediciones de la antena de bocina sectorial de plano H.</a:t>
            </a:r>
          </a:p>
        </p:txBody>
      </p:sp>
      <p:pic>
        <p:nvPicPr>
          <p:cNvPr id="6" name="Imagen 5"/>
          <p:cNvPicPr>
            <a:picLocks noChangeAspect="1"/>
          </p:cNvPicPr>
          <p:nvPr/>
        </p:nvPicPr>
        <p:blipFill>
          <a:blip r:embed="rId3"/>
          <a:stretch>
            <a:fillRect/>
          </a:stretch>
        </p:blipFill>
        <p:spPr>
          <a:xfrm>
            <a:off x="3111648" y="2240687"/>
            <a:ext cx="3971925" cy="904875"/>
          </a:xfrm>
          <a:prstGeom prst="rect">
            <a:avLst/>
          </a:prstGeom>
        </p:spPr>
      </p:pic>
      <p:pic>
        <p:nvPicPr>
          <p:cNvPr id="9" name="Imagen 8"/>
          <p:cNvPicPr>
            <a:picLocks noChangeAspect="1"/>
          </p:cNvPicPr>
          <p:nvPr/>
        </p:nvPicPr>
        <p:blipFill>
          <a:blip r:embed="rId4"/>
          <a:stretch>
            <a:fillRect/>
          </a:stretch>
        </p:blipFill>
        <p:spPr>
          <a:xfrm>
            <a:off x="2987822" y="3776184"/>
            <a:ext cx="4219575" cy="866775"/>
          </a:xfrm>
          <a:prstGeom prst="rect">
            <a:avLst/>
          </a:prstGeom>
        </p:spPr>
      </p:pic>
      <p:pic>
        <p:nvPicPr>
          <p:cNvPr id="10" name="Imagen 9"/>
          <p:cNvPicPr>
            <a:picLocks noChangeAspect="1"/>
          </p:cNvPicPr>
          <p:nvPr/>
        </p:nvPicPr>
        <p:blipFill>
          <a:blip r:embed="rId5"/>
          <a:stretch>
            <a:fillRect/>
          </a:stretch>
        </p:blipFill>
        <p:spPr>
          <a:xfrm>
            <a:off x="3851920" y="5289517"/>
            <a:ext cx="2009775" cy="561975"/>
          </a:xfrm>
          <a:prstGeom prst="rect">
            <a:avLst/>
          </a:prstGeom>
        </p:spPr>
      </p:pic>
      <p:pic>
        <p:nvPicPr>
          <p:cNvPr id="11" name="Imagen 10"/>
          <p:cNvPicPr>
            <a:picLocks noChangeAspect="1"/>
          </p:cNvPicPr>
          <p:nvPr/>
        </p:nvPicPr>
        <p:blipFill>
          <a:blip r:embed="rId6"/>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9324663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483768" y="404664"/>
            <a:ext cx="6245352" cy="1143000"/>
          </a:xfrm>
        </p:spPr>
        <p:txBody>
          <a:bodyPr>
            <a:normAutofit fontScale="90000"/>
          </a:bodyPr>
          <a:lstStyle/>
          <a:p>
            <a:pPr lvl="0" algn="ctr"/>
            <a:r>
              <a:rPr lang="es-US" sz="2400" b="1" dirty="0"/>
              <a:t>MEDICIÓN DEL SISTEMA DE MICROONDAS Y ANÁLISIS DE ERRORES</a:t>
            </a:r>
            <a:endParaRPr lang="es-US" sz="2400" b="1" dirty="0"/>
          </a:p>
        </p:txBody>
      </p:sp>
      <p:sp>
        <p:nvSpPr>
          <p:cNvPr id="3" name="2 Marcador de texto"/>
          <p:cNvSpPr>
            <a:spLocks noGrp="1"/>
          </p:cNvSpPr>
          <p:nvPr>
            <p:ph type="body" sz="half" idx="2"/>
          </p:nvPr>
        </p:nvSpPr>
        <p:spPr>
          <a:xfrm>
            <a:off x="-11084" y="1844824"/>
            <a:ext cx="1763687" cy="4608512"/>
          </a:xfrm>
        </p:spPr>
        <p:txBody>
          <a:bodyPr>
            <a:noAutofit/>
          </a:bodyPr>
          <a:lstStyle/>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r>
              <a:rPr lang="es-EC" sz="1600" b="0" dirty="0" smtClean="0"/>
              <a:t>Directividad medida</a:t>
            </a:r>
          </a:p>
          <a:p>
            <a:pPr algn="ctr">
              <a:lnSpc>
                <a:spcPct val="100000"/>
              </a:lnSpc>
            </a:pPr>
            <a:endParaRPr lang="es-EC" sz="1600" b="0" dirty="0" smtClean="0"/>
          </a:p>
          <a:p>
            <a:pPr algn="ctr">
              <a:lnSpc>
                <a:spcPct val="100000"/>
              </a:lnSpc>
            </a:pPr>
            <a:r>
              <a:rPr lang="es-EC" sz="1600" b="0" dirty="0" smtClean="0"/>
              <a:t>Directividad simulado</a:t>
            </a:r>
          </a:p>
          <a:p>
            <a:pPr algn="ctr">
              <a:lnSpc>
                <a:spcPct val="100000"/>
              </a:lnSpc>
            </a:pPr>
            <a:r>
              <a:rPr lang="es-EC" sz="1600" b="0" dirty="0" smtClean="0"/>
              <a:t>Directividad teórico</a:t>
            </a:r>
          </a:p>
          <a:p>
            <a:pPr algn="ctr">
              <a:lnSpc>
                <a:spcPct val="100000"/>
              </a:lnSpc>
            </a:pPr>
            <a:endParaRPr lang="es-EC" sz="1600" b="0" dirty="0" smtClean="0"/>
          </a:p>
          <a:p>
            <a:pPr algn="ctr">
              <a:lnSpc>
                <a:spcPct val="100000"/>
              </a:lnSpc>
            </a:pPr>
            <a:r>
              <a:rPr lang="es-EC" sz="1600" b="0" dirty="0" smtClean="0"/>
              <a:t>Error porcentual valor teórico/valor simulado </a:t>
            </a:r>
          </a:p>
          <a:p>
            <a:pPr algn="ctr">
              <a:lnSpc>
                <a:spcPct val="100000"/>
              </a:lnSpc>
            </a:pPr>
            <a:endParaRPr lang="es-US" sz="1600" b="0" dirty="0" smtClean="0"/>
          </a:p>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endParaRPr lang="es-US" sz="1200" b="0" dirty="0" smtClean="0"/>
          </a:p>
          <a:p>
            <a:pPr algn="ctr">
              <a:lnSpc>
                <a:spcPct val="100000"/>
              </a:lnSpc>
            </a:pPr>
            <a:endParaRPr lang="es-US" sz="1200" b="0" dirty="0" smtClean="0"/>
          </a:p>
          <a:p>
            <a:pPr algn="ctr">
              <a:lnSpc>
                <a:spcPct val="100000"/>
              </a:lnSpc>
            </a:pPr>
            <a:endParaRPr lang="es-US" sz="1200" b="0" dirty="0" smtClean="0"/>
          </a:p>
        </p:txBody>
      </p:sp>
      <p:sp>
        <p:nvSpPr>
          <p:cNvPr id="5" name="Rectángulo 4"/>
          <p:cNvSpPr/>
          <p:nvPr/>
        </p:nvSpPr>
        <p:spPr>
          <a:xfrm>
            <a:off x="2051720" y="1663343"/>
            <a:ext cx="7092280" cy="461665"/>
          </a:xfrm>
          <a:prstGeom prst="rect">
            <a:avLst/>
          </a:prstGeom>
        </p:spPr>
        <p:txBody>
          <a:bodyPr wrap="square">
            <a:spAutoFit/>
          </a:bodyPr>
          <a:lstStyle/>
          <a:p>
            <a:pPr algn="just">
              <a:lnSpc>
                <a:spcPct val="150000"/>
              </a:lnSpc>
              <a:spcAft>
                <a:spcPts val="800"/>
              </a:spcAft>
            </a:pPr>
            <a:r>
              <a:rPr lang="es-US" sz="1600" b="1" dirty="0" smtClean="0">
                <a:latin typeface="Times New Roman" panose="02020603050405020304" pitchFamily="18" charset="0"/>
                <a:ea typeface="Calibri" panose="020F0502020204030204" pitchFamily="34" charset="0"/>
                <a:cs typeface="Times New Roman" panose="02020603050405020304" pitchFamily="18" charset="0"/>
              </a:rPr>
              <a:t>Resultados de mediciones de la antena de bocina sectorial de plano H.</a:t>
            </a:r>
          </a:p>
        </p:txBody>
      </p:sp>
      <mc:AlternateContent xmlns:mc="http://schemas.openxmlformats.org/markup-compatibility/2006">
        <mc:Choice xmlns:a14="http://schemas.microsoft.com/office/drawing/2010/main" Requires="a14">
          <p:sp>
            <p:nvSpPr>
              <p:cNvPr id="9" name="Rectángulo 8"/>
              <p:cNvSpPr/>
              <p:nvPr/>
            </p:nvSpPr>
            <p:spPr>
              <a:xfrm>
                <a:off x="2077523" y="2345811"/>
                <a:ext cx="2279791" cy="6127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US" i="1"/>
                        <m:t>𝐷</m:t>
                      </m:r>
                      <m:r>
                        <a:rPr lang="es-US" i="1"/>
                        <m:t>=</m:t>
                      </m:r>
                      <m:f>
                        <m:fPr>
                          <m:ctrlPr>
                            <a:rPr lang="es-US" i="1"/>
                          </m:ctrlPr>
                        </m:fPr>
                        <m:num>
                          <m:r>
                            <a:rPr lang="es-US" i="1"/>
                            <m:t>41000</m:t>
                          </m:r>
                        </m:num>
                        <m:den>
                          <m:r>
                            <a:rPr lang="es-US" i="1"/>
                            <m:t>23°</m:t>
                          </m:r>
                          <m:r>
                            <a:rPr lang="es-EC" i="1"/>
                            <m:t>∙96°</m:t>
                          </m:r>
                        </m:den>
                      </m:f>
                      <m:r>
                        <a:rPr lang="es-US" i="1"/>
                        <m:t>=18,5</m:t>
                      </m:r>
                    </m:oMath>
                  </m:oMathPara>
                </a14:m>
                <a:endParaRPr lang="es-US" dirty="0"/>
              </a:p>
            </p:txBody>
          </p:sp>
        </mc:Choice>
        <mc:Fallback>
          <p:sp>
            <p:nvSpPr>
              <p:cNvPr id="9" name="Rectángulo 8"/>
              <p:cNvSpPr>
                <a:spLocks noRot="1" noChangeAspect="1" noMove="1" noResize="1" noEditPoints="1" noAdjustHandles="1" noChangeArrowheads="1" noChangeShapeType="1" noTextEdit="1"/>
              </p:cNvSpPr>
              <p:nvPr/>
            </p:nvSpPr>
            <p:spPr>
              <a:xfrm>
                <a:off x="2077523" y="2345811"/>
                <a:ext cx="2279791" cy="612732"/>
              </a:xfrm>
              <a:prstGeom prst="rect">
                <a:avLst/>
              </a:prstGeom>
              <a:blipFill rotWithShape="0">
                <a:blip r:embed="rId3"/>
                <a:stretch>
                  <a:fillRect/>
                </a:stretch>
              </a:blipFill>
            </p:spPr>
            <p:txBody>
              <a:bodyPr/>
              <a:lstStyle/>
              <a:p>
                <a:r>
                  <a:rPr lang="es-US">
                    <a:noFill/>
                  </a:rPr>
                  <a:t> </a:t>
                </a:r>
              </a:p>
            </p:txBody>
          </p:sp>
        </mc:Fallback>
      </mc:AlternateContent>
      <mc:AlternateContent xmlns:mc="http://schemas.openxmlformats.org/markup-compatibility/2006">
        <mc:Choice xmlns:a14="http://schemas.microsoft.com/office/drawing/2010/main" Requires="a14">
          <p:sp>
            <p:nvSpPr>
              <p:cNvPr id="10" name="Rectángulo 9"/>
              <p:cNvSpPr/>
              <p:nvPr/>
            </p:nvSpPr>
            <p:spPr>
              <a:xfrm>
                <a:off x="5436096" y="2387697"/>
                <a:ext cx="1696298"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US" i="1"/>
                        <m:t>𝐷</m:t>
                      </m:r>
                      <m:r>
                        <a:rPr lang="es-US" i="1"/>
                        <m:t>⟺12.68 </m:t>
                      </m:r>
                      <m:r>
                        <a:rPr lang="en-US" i="1"/>
                        <m:t>𝑑𝐵</m:t>
                      </m:r>
                    </m:oMath>
                  </m:oMathPara>
                </a14:m>
                <a:endParaRPr lang="es-US" dirty="0"/>
              </a:p>
            </p:txBody>
          </p:sp>
        </mc:Choice>
        <mc:Fallback>
          <p:sp>
            <p:nvSpPr>
              <p:cNvPr id="10" name="Rectángulo 9"/>
              <p:cNvSpPr>
                <a:spLocks noRot="1" noChangeAspect="1" noMove="1" noResize="1" noEditPoints="1" noAdjustHandles="1" noChangeArrowheads="1" noChangeShapeType="1" noTextEdit="1"/>
              </p:cNvSpPr>
              <p:nvPr/>
            </p:nvSpPr>
            <p:spPr>
              <a:xfrm>
                <a:off x="5436096" y="2387697"/>
                <a:ext cx="1696298" cy="369332"/>
              </a:xfrm>
              <a:prstGeom prst="rect">
                <a:avLst/>
              </a:prstGeom>
              <a:blipFill rotWithShape="0">
                <a:blip r:embed="rId4"/>
                <a:stretch>
                  <a:fillRect/>
                </a:stretch>
              </a:blipFill>
            </p:spPr>
            <p:txBody>
              <a:bodyPr/>
              <a:lstStyle/>
              <a:p>
                <a:r>
                  <a:rPr lang="es-US">
                    <a:noFill/>
                  </a:rPr>
                  <a:t> </a:t>
                </a:r>
              </a:p>
            </p:txBody>
          </p:sp>
        </mc:Fallback>
      </mc:AlternateContent>
      <mc:AlternateContent xmlns:mc="http://schemas.openxmlformats.org/markup-compatibility/2006">
        <mc:Choice xmlns:a14="http://schemas.microsoft.com/office/drawing/2010/main" Requires="a14">
          <p:sp>
            <p:nvSpPr>
              <p:cNvPr id="11" name="Rectángulo 10"/>
              <p:cNvSpPr/>
              <p:nvPr/>
            </p:nvSpPr>
            <p:spPr>
              <a:xfrm>
                <a:off x="2051720" y="3429000"/>
                <a:ext cx="2584362" cy="6127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US" i="1"/>
                        <m:t>𝐷</m:t>
                      </m:r>
                      <m:r>
                        <a:rPr lang="es-US" i="1"/>
                        <m:t>=</m:t>
                      </m:r>
                      <m:f>
                        <m:fPr>
                          <m:ctrlPr>
                            <a:rPr lang="es-US" i="1"/>
                          </m:ctrlPr>
                        </m:fPr>
                        <m:num>
                          <m:r>
                            <a:rPr lang="es-US" i="1"/>
                            <m:t>41000</m:t>
                          </m:r>
                        </m:num>
                        <m:den>
                          <m:r>
                            <a:rPr lang="es-US" i="1"/>
                            <m:t>103.2°</m:t>
                          </m:r>
                          <m:r>
                            <a:rPr lang="es-EC" i="1"/>
                            <m:t>∙19°</m:t>
                          </m:r>
                        </m:den>
                      </m:f>
                      <m:r>
                        <a:rPr lang="es-US" i="1"/>
                        <m:t>=20.9</m:t>
                      </m:r>
                    </m:oMath>
                  </m:oMathPara>
                </a14:m>
                <a:endParaRPr lang="es-US" dirty="0"/>
              </a:p>
            </p:txBody>
          </p:sp>
        </mc:Choice>
        <mc:Fallback>
          <p:sp>
            <p:nvSpPr>
              <p:cNvPr id="11" name="Rectángulo 10"/>
              <p:cNvSpPr>
                <a:spLocks noRot="1" noChangeAspect="1" noMove="1" noResize="1" noEditPoints="1" noAdjustHandles="1" noChangeArrowheads="1" noChangeShapeType="1" noTextEdit="1"/>
              </p:cNvSpPr>
              <p:nvPr/>
            </p:nvSpPr>
            <p:spPr>
              <a:xfrm>
                <a:off x="2051720" y="3429000"/>
                <a:ext cx="2584362" cy="612732"/>
              </a:xfrm>
              <a:prstGeom prst="rect">
                <a:avLst/>
              </a:prstGeom>
              <a:blipFill rotWithShape="0">
                <a:blip r:embed="rId5"/>
                <a:stretch>
                  <a:fillRect/>
                </a:stretch>
              </a:blipFill>
            </p:spPr>
            <p:txBody>
              <a:bodyPr/>
              <a:lstStyle/>
              <a:p>
                <a:r>
                  <a:rPr lang="es-US">
                    <a:noFill/>
                  </a:rPr>
                  <a:t> </a:t>
                </a:r>
              </a:p>
            </p:txBody>
          </p:sp>
        </mc:Fallback>
      </mc:AlternateContent>
      <mc:AlternateContent xmlns:mc="http://schemas.openxmlformats.org/markup-compatibility/2006">
        <mc:Choice xmlns:a14="http://schemas.microsoft.com/office/drawing/2010/main" Requires="a14">
          <p:sp>
            <p:nvSpPr>
              <p:cNvPr id="12" name="Rectángulo 11"/>
              <p:cNvSpPr/>
              <p:nvPr/>
            </p:nvSpPr>
            <p:spPr>
              <a:xfrm>
                <a:off x="5597860" y="3453199"/>
                <a:ext cx="1534394"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US" i="1"/>
                        <m:t>𝐷</m:t>
                      </m:r>
                      <m:r>
                        <a:rPr lang="es-US" i="1"/>
                        <m:t>⇔13.4 </m:t>
                      </m:r>
                      <m:r>
                        <a:rPr lang="en-US" i="1"/>
                        <m:t>𝑑𝐵</m:t>
                      </m:r>
                    </m:oMath>
                  </m:oMathPara>
                </a14:m>
                <a:endParaRPr lang="es-US" dirty="0"/>
              </a:p>
            </p:txBody>
          </p:sp>
        </mc:Choice>
        <mc:Fallback>
          <p:sp>
            <p:nvSpPr>
              <p:cNvPr id="12" name="Rectángulo 11"/>
              <p:cNvSpPr>
                <a:spLocks noRot="1" noChangeAspect="1" noMove="1" noResize="1" noEditPoints="1" noAdjustHandles="1" noChangeArrowheads="1" noChangeShapeType="1" noTextEdit="1"/>
              </p:cNvSpPr>
              <p:nvPr/>
            </p:nvSpPr>
            <p:spPr>
              <a:xfrm>
                <a:off x="5597860" y="3453199"/>
                <a:ext cx="1534394" cy="369332"/>
              </a:xfrm>
              <a:prstGeom prst="rect">
                <a:avLst/>
              </a:prstGeom>
              <a:blipFill rotWithShape="0">
                <a:blip r:embed="rId6"/>
                <a:stretch>
                  <a:fillRect/>
                </a:stretch>
              </a:blipFill>
            </p:spPr>
            <p:txBody>
              <a:bodyPr/>
              <a:lstStyle/>
              <a:p>
                <a:r>
                  <a:rPr lang="es-US">
                    <a:noFill/>
                  </a:rPr>
                  <a:t> </a:t>
                </a:r>
              </a:p>
            </p:txBody>
          </p:sp>
        </mc:Fallback>
      </mc:AlternateContent>
      <mc:AlternateContent xmlns:mc="http://schemas.openxmlformats.org/markup-compatibility/2006">
        <mc:Choice xmlns:a14="http://schemas.microsoft.com/office/drawing/2010/main" Requires="a14">
          <p:sp>
            <p:nvSpPr>
              <p:cNvPr id="13" name="Rectángulo 12"/>
              <p:cNvSpPr/>
              <p:nvPr/>
            </p:nvSpPr>
            <p:spPr>
              <a:xfrm>
                <a:off x="2051720" y="4373129"/>
                <a:ext cx="1393266"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US" i="1"/>
                          </m:ctrlPr>
                        </m:sSubPr>
                        <m:e>
                          <m:r>
                            <a:rPr lang="es-US" i="1"/>
                            <m:t>𝐷</m:t>
                          </m:r>
                        </m:e>
                        <m:sub>
                          <m:r>
                            <a:rPr lang="es-US" i="1"/>
                            <m:t>𝐻</m:t>
                          </m:r>
                        </m:sub>
                      </m:sSub>
                      <m:r>
                        <a:rPr lang="es-US" i="1"/>
                        <m:t>=16.60</m:t>
                      </m:r>
                    </m:oMath>
                  </m:oMathPara>
                </a14:m>
                <a:endParaRPr lang="es-US" dirty="0"/>
              </a:p>
            </p:txBody>
          </p:sp>
        </mc:Choice>
        <mc:Fallback>
          <p:sp>
            <p:nvSpPr>
              <p:cNvPr id="13" name="Rectángulo 12"/>
              <p:cNvSpPr>
                <a:spLocks noRot="1" noChangeAspect="1" noMove="1" noResize="1" noEditPoints="1" noAdjustHandles="1" noChangeArrowheads="1" noChangeShapeType="1" noTextEdit="1"/>
              </p:cNvSpPr>
              <p:nvPr/>
            </p:nvSpPr>
            <p:spPr>
              <a:xfrm>
                <a:off x="2051720" y="4373129"/>
                <a:ext cx="1393266" cy="369332"/>
              </a:xfrm>
              <a:prstGeom prst="rect">
                <a:avLst/>
              </a:prstGeom>
              <a:blipFill rotWithShape="0">
                <a:blip r:embed="rId7"/>
                <a:stretch>
                  <a:fillRect/>
                </a:stretch>
              </a:blipFill>
            </p:spPr>
            <p:txBody>
              <a:bodyPr/>
              <a:lstStyle/>
              <a:p>
                <a:r>
                  <a:rPr lang="es-US">
                    <a:noFill/>
                  </a:rPr>
                  <a:t> </a:t>
                </a:r>
              </a:p>
            </p:txBody>
          </p:sp>
        </mc:Fallback>
      </mc:AlternateContent>
      <mc:AlternateContent xmlns:mc="http://schemas.openxmlformats.org/markup-compatibility/2006">
        <mc:Choice xmlns:a14="http://schemas.microsoft.com/office/drawing/2010/main" Requires="a14">
          <p:sp>
            <p:nvSpPr>
              <p:cNvPr id="14" name="Rectángulo 13"/>
              <p:cNvSpPr/>
              <p:nvPr/>
            </p:nvSpPr>
            <p:spPr>
              <a:xfrm>
                <a:off x="5436096" y="4334035"/>
                <a:ext cx="1649747"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US" i="1"/>
                          </m:ctrlPr>
                        </m:sSubPr>
                        <m:e>
                          <m:r>
                            <a:rPr lang="es-US" i="1"/>
                            <m:t>𝐷</m:t>
                          </m:r>
                        </m:e>
                        <m:sub>
                          <m:r>
                            <a:rPr lang="es-US" i="1"/>
                            <m:t>𝐻</m:t>
                          </m:r>
                        </m:sub>
                      </m:sSub>
                      <m:r>
                        <a:rPr lang="es-US" i="1"/>
                        <m:t>⟺12.2</m:t>
                      </m:r>
                      <m:r>
                        <a:rPr lang="en-US" i="1"/>
                        <m:t>𝑑𝐵</m:t>
                      </m:r>
                    </m:oMath>
                  </m:oMathPara>
                </a14:m>
                <a:endParaRPr lang="es-US" dirty="0"/>
              </a:p>
            </p:txBody>
          </p:sp>
        </mc:Choice>
        <mc:Fallback>
          <p:sp>
            <p:nvSpPr>
              <p:cNvPr id="14" name="Rectángulo 13"/>
              <p:cNvSpPr>
                <a:spLocks noRot="1" noChangeAspect="1" noMove="1" noResize="1" noEditPoints="1" noAdjustHandles="1" noChangeArrowheads="1" noChangeShapeType="1" noTextEdit="1"/>
              </p:cNvSpPr>
              <p:nvPr/>
            </p:nvSpPr>
            <p:spPr>
              <a:xfrm>
                <a:off x="5436096" y="4334035"/>
                <a:ext cx="1649747" cy="369332"/>
              </a:xfrm>
              <a:prstGeom prst="rect">
                <a:avLst/>
              </a:prstGeom>
              <a:blipFill rotWithShape="0">
                <a:blip r:embed="rId8"/>
                <a:stretch>
                  <a:fillRect/>
                </a:stretch>
              </a:blipFill>
            </p:spPr>
            <p:txBody>
              <a:bodyPr/>
              <a:lstStyle/>
              <a:p>
                <a:r>
                  <a:rPr lang="es-US">
                    <a:noFill/>
                  </a:rPr>
                  <a:t> </a:t>
                </a:r>
              </a:p>
            </p:txBody>
          </p:sp>
        </mc:Fallback>
      </mc:AlternateContent>
      <p:pic>
        <p:nvPicPr>
          <p:cNvPr id="2" name="Imagen 1"/>
          <p:cNvPicPr>
            <a:picLocks noChangeAspect="1"/>
          </p:cNvPicPr>
          <p:nvPr/>
        </p:nvPicPr>
        <p:blipFill>
          <a:blip r:embed="rId9"/>
          <a:stretch>
            <a:fillRect/>
          </a:stretch>
        </p:blipFill>
        <p:spPr>
          <a:xfrm>
            <a:off x="2051720" y="5453164"/>
            <a:ext cx="2286000" cy="571500"/>
          </a:xfrm>
          <a:prstGeom prst="rect">
            <a:avLst/>
          </a:prstGeom>
        </p:spPr>
      </p:pic>
      <p:pic>
        <p:nvPicPr>
          <p:cNvPr id="6" name="Imagen 5"/>
          <p:cNvPicPr>
            <a:picLocks noChangeAspect="1"/>
          </p:cNvPicPr>
          <p:nvPr/>
        </p:nvPicPr>
        <p:blipFill>
          <a:blip r:embed="rId10"/>
          <a:stretch>
            <a:fillRect/>
          </a:stretch>
        </p:blipFill>
        <p:spPr>
          <a:xfrm>
            <a:off x="5445086" y="5476976"/>
            <a:ext cx="2314575" cy="523875"/>
          </a:xfrm>
          <a:prstGeom prst="rect">
            <a:avLst/>
          </a:prstGeom>
        </p:spPr>
      </p:pic>
      <p:pic>
        <p:nvPicPr>
          <p:cNvPr id="17" name="Imagen 16"/>
          <p:cNvPicPr>
            <a:picLocks noChangeAspect="1"/>
          </p:cNvPicPr>
          <p:nvPr/>
        </p:nvPicPr>
        <p:blipFill>
          <a:blip r:embed="rId11"/>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25883413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483768" y="404664"/>
            <a:ext cx="6245352" cy="1143000"/>
          </a:xfrm>
        </p:spPr>
        <p:txBody>
          <a:bodyPr>
            <a:normAutofit fontScale="90000"/>
          </a:bodyPr>
          <a:lstStyle/>
          <a:p>
            <a:pPr lvl="0" algn="ctr"/>
            <a:r>
              <a:rPr lang="es-US" sz="2400" b="1" dirty="0"/>
              <a:t>MEDICIÓN DEL SISTEMA DE MICROONDAS Y ANÁLISIS DE ERRORES</a:t>
            </a:r>
            <a:endParaRPr lang="es-US" sz="2400" b="1" dirty="0"/>
          </a:p>
        </p:txBody>
      </p:sp>
      <p:sp>
        <p:nvSpPr>
          <p:cNvPr id="3" name="2 Marcador de texto"/>
          <p:cNvSpPr>
            <a:spLocks noGrp="1"/>
          </p:cNvSpPr>
          <p:nvPr>
            <p:ph type="body" sz="half" idx="2"/>
          </p:nvPr>
        </p:nvSpPr>
        <p:spPr>
          <a:xfrm>
            <a:off x="-11084" y="1844824"/>
            <a:ext cx="1763687" cy="4608512"/>
          </a:xfrm>
        </p:spPr>
        <p:txBody>
          <a:bodyPr>
            <a:noAutofit/>
          </a:bodyPr>
          <a:lstStyle/>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r>
              <a:rPr lang="es-EC" sz="1600" b="0" dirty="0" smtClean="0"/>
              <a:t>Ganancia medida </a:t>
            </a:r>
          </a:p>
          <a:p>
            <a:pPr algn="ctr">
              <a:lnSpc>
                <a:spcPct val="100000"/>
              </a:lnSpc>
            </a:pPr>
            <a:endParaRPr lang="es-EC" sz="1600" b="0" dirty="0" smtClean="0"/>
          </a:p>
          <a:p>
            <a:pPr algn="ctr">
              <a:lnSpc>
                <a:spcPct val="100000"/>
              </a:lnSpc>
            </a:pPr>
            <a:endParaRPr lang="es-EC" sz="1600" b="0" dirty="0" smtClean="0"/>
          </a:p>
          <a:p>
            <a:pPr algn="ctr">
              <a:lnSpc>
                <a:spcPct val="100000"/>
              </a:lnSpc>
            </a:pPr>
            <a:r>
              <a:rPr lang="es-EC" sz="1600" b="0" dirty="0" smtClean="0"/>
              <a:t>Directividad simulado</a:t>
            </a:r>
          </a:p>
          <a:p>
            <a:pPr algn="ctr">
              <a:lnSpc>
                <a:spcPct val="100000"/>
              </a:lnSpc>
            </a:pPr>
            <a:endParaRPr lang="es-EC" sz="1600" b="0" dirty="0" smtClean="0"/>
          </a:p>
          <a:p>
            <a:pPr algn="ctr">
              <a:lnSpc>
                <a:spcPct val="100000"/>
              </a:lnSpc>
            </a:pPr>
            <a:r>
              <a:rPr lang="es-EC" sz="1600" b="0" dirty="0" smtClean="0"/>
              <a:t>Error porcentual</a:t>
            </a:r>
          </a:p>
          <a:p>
            <a:pPr algn="ctr">
              <a:lnSpc>
                <a:spcPct val="100000"/>
              </a:lnSpc>
            </a:pPr>
            <a:endParaRPr lang="es-US" sz="1600" b="0" dirty="0" smtClean="0"/>
          </a:p>
          <a:p>
            <a:pPr algn="ctr"/>
            <a:r>
              <a:rPr lang="es-EC" sz="1600" b="0" dirty="0"/>
              <a:t>Eficiencia</a:t>
            </a:r>
          </a:p>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endParaRPr lang="es-US" sz="1200" b="0" dirty="0" smtClean="0"/>
          </a:p>
          <a:p>
            <a:pPr algn="ctr">
              <a:lnSpc>
                <a:spcPct val="100000"/>
              </a:lnSpc>
            </a:pPr>
            <a:endParaRPr lang="es-US" sz="1200" b="0" dirty="0" smtClean="0"/>
          </a:p>
          <a:p>
            <a:pPr algn="ctr">
              <a:lnSpc>
                <a:spcPct val="100000"/>
              </a:lnSpc>
            </a:pPr>
            <a:endParaRPr lang="es-US" sz="1200" b="0" dirty="0" smtClean="0"/>
          </a:p>
        </p:txBody>
      </p:sp>
      <p:sp>
        <p:nvSpPr>
          <p:cNvPr id="5" name="Rectángulo 4"/>
          <p:cNvSpPr/>
          <p:nvPr/>
        </p:nvSpPr>
        <p:spPr>
          <a:xfrm>
            <a:off x="2060304" y="1732323"/>
            <a:ext cx="7092280" cy="461665"/>
          </a:xfrm>
          <a:prstGeom prst="rect">
            <a:avLst/>
          </a:prstGeom>
        </p:spPr>
        <p:txBody>
          <a:bodyPr wrap="square">
            <a:spAutoFit/>
          </a:bodyPr>
          <a:lstStyle/>
          <a:p>
            <a:pPr algn="just">
              <a:lnSpc>
                <a:spcPct val="150000"/>
              </a:lnSpc>
              <a:spcAft>
                <a:spcPts val="800"/>
              </a:spcAft>
            </a:pPr>
            <a:r>
              <a:rPr lang="es-US" sz="1600" b="1" dirty="0" smtClean="0">
                <a:latin typeface="Times New Roman" panose="02020603050405020304" pitchFamily="18" charset="0"/>
                <a:ea typeface="Calibri" panose="020F0502020204030204" pitchFamily="34" charset="0"/>
                <a:cs typeface="Times New Roman" panose="02020603050405020304" pitchFamily="18" charset="0"/>
              </a:rPr>
              <a:t>Resultados de mediciones de la antena de bocina sectorial de plano H.</a:t>
            </a:r>
          </a:p>
        </p:txBody>
      </p:sp>
      <p:sp>
        <p:nvSpPr>
          <p:cNvPr id="2" name="Rectángulo 1"/>
          <p:cNvSpPr/>
          <p:nvPr/>
        </p:nvSpPr>
        <p:spPr>
          <a:xfrm>
            <a:off x="2091086" y="2334404"/>
            <a:ext cx="2278188" cy="338554"/>
          </a:xfrm>
          <a:prstGeom prst="rect">
            <a:avLst/>
          </a:prstGeom>
        </p:spPr>
        <p:txBody>
          <a:bodyPr wrap="none">
            <a:spAutoFit/>
          </a:bodyPr>
          <a:lstStyle/>
          <a:p>
            <a:r>
              <a:rPr lang="es-EC" sz="1600" dirty="0">
                <a:latin typeface="Times New Roman" panose="02020603050405020304" pitchFamily="18" charset="0"/>
                <a:ea typeface="Calibri" panose="020F0502020204030204" pitchFamily="34" charset="0"/>
              </a:rPr>
              <a:t>P</a:t>
            </a:r>
            <a:r>
              <a:rPr lang="es-EC" sz="1600" baseline="-25000" dirty="0">
                <a:latin typeface="Times New Roman" panose="02020603050405020304" pitchFamily="18" charset="0"/>
                <a:ea typeface="Calibri" panose="020F0502020204030204" pitchFamily="34" charset="0"/>
              </a:rPr>
              <a:t>r</a:t>
            </a:r>
            <a:r>
              <a:rPr lang="es-EC" sz="1600" dirty="0">
                <a:latin typeface="Times New Roman" panose="02020603050405020304" pitchFamily="18" charset="0"/>
                <a:ea typeface="Calibri" panose="020F0502020204030204" pitchFamily="34" charset="0"/>
              </a:rPr>
              <a:t>=</a:t>
            </a:r>
            <a:r>
              <a:rPr lang="es-US" sz="1600" dirty="0">
                <a:latin typeface="Times New Roman" panose="02020603050405020304" pitchFamily="18" charset="0"/>
                <a:ea typeface="Calibri" panose="020F0502020204030204" pitchFamily="34" charset="0"/>
              </a:rPr>
              <a:t> </a:t>
            </a:r>
            <a:r>
              <a:rPr lang="es-EC" sz="1600" dirty="0"/>
              <a:t>67.0 </a:t>
            </a:r>
            <a:r>
              <a:rPr lang="es-EC" sz="1600" dirty="0" err="1"/>
              <a:t>dBuV</a:t>
            </a:r>
            <a:r>
              <a:rPr lang="es-EC" sz="1600" dirty="0"/>
              <a:t>=99900pW</a:t>
            </a:r>
            <a:endParaRPr lang="es-US" sz="1600" dirty="0"/>
          </a:p>
        </p:txBody>
      </p:sp>
      <mc:AlternateContent xmlns:mc="http://schemas.openxmlformats.org/markup-compatibility/2006">
        <mc:Choice xmlns:a14="http://schemas.microsoft.com/office/drawing/2010/main" Requires="a14">
          <p:sp>
            <p:nvSpPr>
              <p:cNvPr id="7" name="Rectángulo 6"/>
              <p:cNvSpPr/>
              <p:nvPr/>
            </p:nvSpPr>
            <p:spPr>
              <a:xfrm>
                <a:off x="2060304" y="2888395"/>
                <a:ext cx="4067267" cy="70410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US" sz="1600" i="1" smtClean="0">
                          <a:latin typeface="Cambria Math" panose="02040503050406030204" pitchFamily="18" charset="0"/>
                        </a:rPr>
                        <m:t>𝐺</m:t>
                      </m:r>
                      <m:r>
                        <a:rPr lang="es-US" sz="1600" i="0">
                          <a:latin typeface="Cambria Math" panose="02040503050406030204" pitchFamily="18" charset="0"/>
                        </a:rPr>
                        <m:t>=</m:t>
                      </m:r>
                      <m:r>
                        <a:rPr lang="es-EC" sz="1600" i="1"/>
                        <m:t>𝐺</m:t>
                      </m:r>
                      <m:r>
                        <a:rPr lang="en-US" sz="1600" i="1"/>
                        <m:t>=</m:t>
                      </m:r>
                      <m:f>
                        <m:fPr>
                          <m:ctrlPr>
                            <a:rPr lang="es-US" sz="1600" i="1"/>
                          </m:ctrlPr>
                        </m:fPr>
                        <m:num>
                          <m:r>
                            <a:rPr lang="en-US" sz="1600" i="1"/>
                            <m:t>4</m:t>
                          </m:r>
                          <m:r>
                            <a:rPr lang="en-US" sz="1600" i="1"/>
                            <m:t>𝜋</m:t>
                          </m:r>
                          <m:r>
                            <a:rPr lang="en-US" sz="1600" i="1"/>
                            <m:t>1.05</m:t>
                          </m:r>
                        </m:num>
                        <m:den>
                          <m:r>
                            <a:rPr lang="en-US" sz="1600" i="1"/>
                            <m:t>0.02857</m:t>
                          </m:r>
                        </m:den>
                      </m:f>
                      <m:r>
                        <a:rPr lang="en-US" sz="1600" i="1"/>
                        <m:t>∗</m:t>
                      </m:r>
                      <m:sSup>
                        <m:sSupPr>
                          <m:ctrlPr>
                            <a:rPr lang="es-US" sz="1600" i="1"/>
                          </m:ctrlPr>
                        </m:sSupPr>
                        <m:e>
                          <m:d>
                            <m:dPr>
                              <m:ctrlPr>
                                <a:rPr lang="es-US" sz="1600" i="1"/>
                              </m:ctrlPr>
                            </m:dPr>
                            <m:e>
                              <m:f>
                                <m:fPr>
                                  <m:ctrlPr>
                                    <a:rPr lang="es-US" sz="1600" i="1"/>
                                  </m:ctrlPr>
                                </m:fPr>
                                <m:num>
                                  <m:r>
                                    <a:rPr lang="en-US" sz="1600" i="1"/>
                                    <m:t>99900</m:t>
                                  </m:r>
                                </m:num>
                                <m:den>
                                  <m:r>
                                    <a:rPr lang="en-US" sz="1600" i="1"/>
                                    <m:t>36307800</m:t>
                                  </m:r>
                                </m:den>
                              </m:f>
                            </m:e>
                          </m:d>
                        </m:e>
                        <m:sup>
                          <m:r>
                            <a:rPr lang="en-US" sz="1600" i="1"/>
                            <m:t>0.5</m:t>
                          </m:r>
                        </m:sup>
                      </m:sSup>
                      <m:r>
                        <a:rPr lang="en-US" sz="1600" i="1"/>
                        <m:t>=24.22</m:t>
                      </m:r>
                    </m:oMath>
                  </m:oMathPara>
                </a14:m>
                <a:endParaRPr lang="es-US" sz="1600" dirty="0"/>
              </a:p>
            </p:txBody>
          </p:sp>
        </mc:Choice>
        <mc:Fallback>
          <p:sp>
            <p:nvSpPr>
              <p:cNvPr id="7" name="Rectángulo 6"/>
              <p:cNvSpPr>
                <a:spLocks noRot="1" noChangeAspect="1" noMove="1" noResize="1" noEditPoints="1" noAdjustHandles="1" noChangeArrowheads="1" noChangeShapeType="1" noTextEdit="1"/>
              </p:cNvSpPr>
              <p:nvPr/>
            </p:nvSpPr>
            <p:spPr>
              <a:xfrm>
                <a:off x="2060304" y="2888395"/>
                <a:ext cx="4067267" cy="704104"/>
              </a:xfrm>
              <a:prstGeom prst="rect">
                <a:avLst/>
              </a:prstGeom>
              <a:blipFill rotWithShape="0">
                <a:blip r:embed="rId3"/>
                <a:stretch>
                  <a:fillRect/>
                </a:stretch>
              </a:blipFill>
            </p:spPr>
            <p:txBody>
              <a:bodyPr/>
              <a:lstStyle/>
              <a:p>
                <a:r>
                  <a:rPr lang="es-US">
                    <a:noFill/>
                  </a:rPr>
                  <a:t> </a:t>
                </a:r>
              </a:p>
            </p:txBody>
          </p:sp>
        </mc:Fallback>
      </mc:AlternateContent>
      <mc:AlternateContent xmlns:mc="http://schemas.openxmlformats.org/markup-compatibility/2006">
        <mc:Choice xmlns:a14="http://schemas.microsoft.com/office/drawing/2010/main" Requires="a14">
          <p:sp>
            <p:nvSpPr>
              <p:cNvPr id="8" name="Rectángulo 7"/>
              <p:cNvSpPr/>
              <p:nvPr/>
            </p:nvSpPr>
            <p:spPr>
              <a:xfrm>
                <a:off x="6488812" y="3090373"/>
                <a:ext cx="1497846" cy="33855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US" sz="1600" i="1" smtClean="0">
                          <a:latin typeface="Cambria Math" panose="02040503050406030204" pitchFamily="18" charset="0"/>
                        </a:rPr>
                        <m:t>𝐺</m:t>
                      </m:r>
                      <m:r>
                        <a:rPr lang="es-US" sz="1600" i="0">
                          <a:latin typeface="Cambria Math" panose="02040503050406030204" pitchFamily="18" charset="0"/>
                        </a:rPr>
                        <m:t>⇔1</m:t>
                      </m:r>
                      <m:r>
                        <a:rPr lang="es-EC" sz="1600" b="0" i="0" smtClean="0">
                          <a:latin typeface="Cambria Math" panose="02040503050406030204" pitchFamily="18" charset="0"/>
                        </a:rPr>
                        <m:t>3.84</m:t>
                      </m:r>
                      <m:r>
                        <a:rPr lang="es-US" sz="1600" i="0">
                          <a:latin typeface="Cambria Math" panose="02040503050406030204" pitchFamily="18" charset="0"/>
                        </a:rPr>
                        <m:t> </m:t>
                      </m:r>
                      <m:r>
                        <a:rPr lang="es-US" sz="1600" i="1">
                          <a:latin typeface="Cambria Math" panose="02040503050406030204" pitchFamily="18" charset="0"/>
                        </a:rPr>
                        <m:t>𝑑𝐵</m:t>
                      </m:r>
                    </m:oMath>
                  </m:oMathPara>
                </a14:m>
                <a:endParaRPr lang="es-US" sz="1600" dirty="0"/>
              </a:p>
            </p:txBody>
          </p:sp>
        </mc:Choice>
        <mc:Fallback>
          <p:sp>
            <p:nvSpPr>
              <p:cNvPr id="8" name="Rectángulo 7"/>
              <p:cNvSpPr>
                <a:spLocks noRot="1" noChangeAspect="1" noMove="1" noResize="1" noEditPoints="1" noAdjustHandles="1" noChangeArrowheads="1" noChangeShapeType="1" noTextEdit="1"/>
              </p:cNvSpPr>
              <p:nvPr/>
            </p:nvSpPr>
            <p:spPr>
              <a:xfrm>
                <a:off x="6488812" y="3090373"/>
                <a:ext cx="1497846" cy="338554"/>
              </a:xfrm>
              <a:prstGeom prst="rect">
                <a:avLst/>
              </a:prstGeom>
              <a:blipFill rotWithShape="0">
                <a:blip r:embed="rId4"/>
                <a:stretch>
                  <a:fillRect/>
                </a:stretch>
              </a:blipFill>
            </p:spPr>
            <p:txBody>
              <a:bodyPr/>
              <a:lstStyle/>
              <a:p>
                <a:r>
                  <a:rPr lang="es-US">
                    <a:noFill/>
                  </a:rPr>
                  <a:t> </a:t>
                </a:r>
              </a:p>
            </p:txBody>
          </p:sp>
        </mc:Fallback>
      </mc:AlternateContent>
      <p:sp>
        <p:nvSpPr>
          <p:cNvPr id="17" name="Rectángulo 16"/>
          <p:cNvSpPr/>
          <p:nvPr/>
        </p:nvSpPr>
        <p:spPr>
          <a:xfrm>
            <a:off x="1928159" y="3922062"/>
            <a:ext cx="6800961" cy="646331"/>
          </a:xfrm>
          <a:prstGeom prst="rect">
            <a:avLst/>
          </a:prstGeom>
        </p:spPr>
        <p:txBody>
          <a:bodyPr wrap="square">
            <a:spAutoFit/>
          </a:bodyPr>
          <a:lstStyle/>
          <a:p>
            <a:pPr algn="just"/>
            <a:r>
              <a:rPr lang="es-EC" dirty="0" smtClean="0">
                <a:latin typeface="Calibri" panose="020F0502020204030204" pitchFamily="34" charset="0"/>
                <a:ea typeface="Times New Roman" panose="02020603050405020304" pitchFamily="18" charset="0"/>
                <a:cs typeface="Times New Roman" panose="02020603050405020304" pitchFamily="18" charset="0"/>
              </a:rPr>
              <a:t>Se </a:t>
            </a:r>
            <a:r>
              <a:rPr lang="es-EC" dirty="0">
                <a:latin typeface="Calibri" panose="020F0502020204030204" pitchFamily="34" charset="0"/>
                <a:ea typeface="Times New Roman" panose="02020603050405020304" pitchFamily="18" charset="0"/>
                <a:cs typeface="Times New Roman" panose="02020603050405020304" pitchFamily="18" charset="0"/>
              </a:rPr>
              <a:t>observa un valor de </a:t>
            </a:r>
            <a:r>
              <a:rPr lang="es-EC" dirty="0"/>
              <a:t>12.1 dB o 16.2</a:t>
            </a:r>
            <a:r>
              <a:rPr lang="es-EC" dirty="0" smtClean="0">
                <a:latin typeface="Calibri" panose="020F0502020204030204" pitchFamily="34" charset="0"/>
                <a:ea typeface="Times New Roman" panose="02020603050405020304" pitchFamily="18" charset="0"/>
                <a:cs typeface="Times New Roman" panose="02020603050405020304" pitchFamily="18" charset="0"/>
              </a:rPr>
              <a:t> </a:t>
            </a:r>
            <a:r>
              <a:rPr lang="es-EC" dirty="0">
                <a:latin typeface="Calibri" panose="020F0502020204030204" pitchFamily="34" charset="0"/>
                <a:ea typeface="Times New Roman" panose="02020603050405020304" pitchFamily="18" charset="0"/>
                <a:cs typeface="Times New Roman" panose="02020603050405020304" pitchFamily="18" charset="0"/>
              </a:rPr>
              <a:t>en la dirección de máxima </a:t>
            </a:r>
            <a:r>
              <a:rPr lang="es-EC" dirty="0" smtClean="0">
                <a:latin typeface="Calibri" panose="020F0502020204030204" pitchFamily="34" charset="0"/>
                <a:ea typeface="Times New Roman" panose="02020603050405020304" pitchFamily="18" charset="0"/>
                <a:cs typeface="Times New Roman" panose="02020603050405020304" pitchFamily="18" charset="0"/>
              </a:rPr>
              <a:t>radiación.</a:t>
            </a:r>
            <a:endParaRPr lang="es-US" dirty="0"/>
          </a:p>
        </p:txBody>
      </p:sp>
      <mc:AlternateContent xmlns:mc="http://schemas.openxmlformats.org/markup-compatibility/2006">
        <mc:Choice xmlns:a14="http://schemas.microsoft.com/office/drawing/2010/main" Requires="a14">
          <p:sp>
            <p:nvSpPr>
              <p:cNvPr id="19" name="Rectángulo 18"/>
              <p:cNvSpPr/>
              <p:nvPr/>
            </p:nvSpPr>
            <p:spPr>
              <a:xfrm>
                <a:off x="4328396" y="5898376"/>
                <a:ext cx="1868204" cy="55835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sz="1600" i="1"/>
                        <m:t>𝜂</m:t>
                      </m:r>
                      <m:r>
                        <a:rPr lang="es-EC" sz="1600" i="1"/>
                        <m:t>=</m:t>
                      </m:r>
                      <m:f>
                        <m:fPr>
                          <m:ctrlPr>
                            <a:rPr lang="es-US" sz="1600" i="1"/>
                          </m:ctrlPr>
                        </m:fPr>
                        <m:num>
                          <m:r>
                            <a:rPr lang="es-EC" sz="1600" i="1"/>
                            <m:t>18.56</m:t>
                          </m:r>
                        </m:num>
                        <m:den>
                          <m:r>
                            <a:rPr lang="es-EC" sz="1600" i="1"/>
                            <m:t>24.22</m:t>
                          </m:r>
                        </m:den>
                      </m:f>
                      <m:r>
                        <a:rPr lang="es-EC" sz="1600" i="1"/>
                        <m:t>=0.766</m:t>
                      </m:r>
                    </m:oMath>
                  </m:oMathPara>
                </a14:m>
                <a:endParaRPr lang="es-US" sz="1600" dirty="0"/>
              </a:p>
            </p:txBody>
          </p:sp>
        </mc:Choice>
        <mc:Fallback>
          <p:sp>
            <p:nvSpPr>
              <p:cNvPr id="19" name="Rectángulo 18"/>
              <p:cNvSpPr>
                <a:spLocks noRot="1" noChangeAspect="1" noMove="1" noResize="1" noEditPoints="1" noAdjustHandles="1" noChangeArrowheads="1" noChangeShapeType="1" noTextEdit="1"/>
              </p:cNvSpPr>
              <p:nvPr/>
            </p:nvSpPr>
            <p:spPr>
              <a:xfrm>
                <a:off x="4328396" y="5898376"/>
                <a:ext cx="1868204" cy="558358"/>
              </a:xfrm>
              <a:prstGeom prst="rect">
                <a:avLst/>
              </a:prstGeom>
              <a:blipFill rotWithShape="0">
                <a:blip r:embed="rId5"/>
                <a:stretch>
                  <a:fillRect/>
                </a:stretch>
              </a:blipFill>
            </p:spPr>
            <p:txBody>
              <a:bodyPr/>
              <a:lstStyle/>
              <a:p>
                <a:r>
                  <a:rPr lang="es-US">
                    <a:noFill/>
                  </a:rPr>
                  <a:t> </a:t>
                </a:r>
              </a:p>
            </p:txBody>
          </p:sp>
        </mc:Fallback>
      </mc:AlternateContent>
      <p:pic>
        <p:nvPicPr>
          <p:cNvPr id="6" name="Imagen 5"/>
          <p:cNvPicPr>
            <a:picLocks noChangeAspect="1"/>
          </p:cNvPicPr>
          <p:nvPr/>
        </p:nvPicPr>
        <p:blipFill>
          <a:blip r:embed="rId6"/>
          <a:stretch>
            <a:fillRect/>
          </a:stretch>
        </p:blipFill>
        <p:spPr>
          <a:xfrm>
            <a:off x="4093937" y="4728153"/>
            <a:ext cx="2343150" cy="666750"/>
          </a:xfrm>
          <a:prstGeom prst="rect">
            <a:avLst/>
          </a:prstGeom>
        </p:spPr>
      </p:pic>
      <p:pic>
        <p:nvPicPr>
          <p:cNvPr id="12" name="Imagen 11"/>
          <p:cNvPicPr>
            <a:picLocks noChangeAspect="1"/>
          </p:cNvPicPr>
          <p:nvPr/>
        </p:nvPicPr>
        <p:blipFill>
          <a:blip r:embed="rId7"/>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26506172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483768" y="404664"/>
            <a:ext cx="6245352" cy="1143000"/>
          </a:xfrm>
        </p:spPr>
        <p:txBody>
          <a:bodyPr>
            <a:normAutofit fontScale="90000"/>
          </a:bodyPr>
          <a:lstStyle/>
          <a:p>
            <a:pPr lvl="0" algn="ctr"/>
            <a:r>
              <a:rPr lang="es-US" sz="2400" b="1" dirty="0"/>
              <a:t>MEDICIÓN DEL SISTEMA DE MICROONDAS Y ANÁLISIS DE ERRORES</a:t>
            </a:r>
            <a:endParaRPr lang="es-US" sz="2400" b="1" dirty="0"/>
          </a:p>
        </p:txBody>
      </p:sp>
      <p:sp>
        <p:nvSpPr>
          <p:cNvPr id="3" name="2 Marcador de texto"/>
          <p:cNvSpPr>
            <a:spLocks noGrp="1"/>
          </p:cNvSpPr>
          <p:nvPr>
            <p:ph type="body" sz="half" idx="2"/>
          </p:nvPr>
        </p:nvSpPr>
        <p:spPr>
          <a:xfrm>
            <a:off x="-11084" y="1844824"/>
            <a:ext cx="1763687" cy="4608512"/>
          </a:xfrm>
        </p:spPr>
        <p:txBody>
          <a:bodyPr>
            <a:noAutofit/>
          </a:bodyPr>
          <a:lstStyle/>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r>
              <a:rPr lang="es-EC" sz="1600" b="0" dirty="0" smtClean="0"/>
              <a:t>Pérdida de retorno y VSWR medido </a:t>
            </a:r>
          </a:p>
          <a:p>
            <a:pPr algn="ctr">
              <a:lnSpc>
                <a:spcPct val="100000"/>
              </a:lnSpc>
            </a:pPr>
            <a:endParaRPr lang="es-EC" sz="1600" b="0" dirty="0" smtClean="0"/>
          </a:p>
          <a:p>
            <a:pPr algn="ctr">
              <a:lnSpc>
                <a:spcPct val="100000"/>
              </a:lnSpc>
            </a:pPr>
            <a:endParaRPr lang="es-EC" sz="1600" b="0" dirty="0"/>
          </a:p>
          <a:p>
            <a:pPr algn="ctr">
              <a:lnSpc>
                <a:spcPct val="100000"/>
              </a:lnSpc>
            </a:pPr>
            <a:r>
              <a:rPr lang="es-EC" sz="1600" b="0" dirty="0"/>
              <a:t>Pérdida de retorno y VSWR </a:t>
            </a:r>
            <a:r>
              <a:rPr lang="es-EC" sz="1600" b="0" dirty="0" smtClean="0"/>
              <a:t> simulado</a:t>
            </a:r>
            <a:endParaRPr lang="es-EC" sz="1600" b="0" dirty="0"/>
          </a:p>
          <a:p>
            <a:pPr algn="ctr">
              <a:lnSpc>
                <a:spcPct val="100000"/>
              </a:lnSpc>
            </a:pPr>
            <a:endParaRPr lang="es-EC" sz="1600" b="0" dirty="0" smtClean="0"/>
          </a:p>
          <a:p>
            <a:pPr algn="ctr">
              <a:lnSpc>
                <a:spcPct val="100000"/>
              </a:lnSpc>
            </a:pPr>
            <a:endParaRPr lang="es-EC" sz="1600" b="0" dirty="0" smtClean="0"/>
          </a:p>
          <a:p>
            <a:pPr algn="ctr">
              <a:lnSpc>
                <a:spcPct val="100000"/>
              </a:lnSpc>
            </a:pPr>
            <a:r>
              <a:rPr lang="es-EC" sz="1600" b="0" dirty="0" smtClean="0"/>
              <a:t>Error porcentual</a:t>
            </a:r>
            <a:endParaRPr lang="es-US" sz="1600" b="0" dirty="0" smtClean="0"/>
          </a:p>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endParaRPr lang="es-US" sz="1200" b="0" dirty="0" smtClean="0"/>
          </a:p>
          <a:p>
            <a:pPr algn="ctr">
              <a:lnSpc>
                <a:spcPct val="100000"/>
              </a:lnSpc>
            </a:pPr>
            <a:endParaRPr lang="es-US" sz="1200" b="0" dirty="0" smtClean="0"/>
          </a:p>
          <a:p>
            <a:pPr algn="ctr">
              <a:lnSpc>
                <a:spcPct val="100000"/>
              </a:lnSpc>
            </a:pPr>
            <a:endParaRPr lang="es-US" sz="1200" b="0" dirty="0" smtClean="0"/>
          </a:p>
        </p:txBody>
      </p:sp>
      <p:sp>
        <p:nvSpPr>
          <p:cNvPr id="5" name="Rectángulo 4"/>
          <p:cNvSpPr/>
          <p:nvPr/>
        </p:nvSpPr>
        <p:spPr>
          <a:xfrm>
            <a:off x="2060304" y="1732323"/>
            <a:ext cx="7092280" cy="461665"/>
          </a:xfrm>
          <a:prstGeom prst="rect">
            <a:avLst/>
          </a:prstGeom>
        </p:spPr>
        <p:txBody>
          <a:bodyPr wrap="square">
            <a:spAutoFit/>
          </a:bodyPr>
          <a:lstStyle/>
          <a:p>
            <a:pPr algn="just">
              <a:lnSpc>
                <a:spcPct val="150000"/>
              </a:lnSpc>
              <a:spcAft>
                <a:spcPts val="800"/>
              </a:spcAft>
            </a:pPr>
            <a:r>
              <a:rPr lang="es-US" sz="1600" b="1" dirty="0" smtClean="0">
                <a:latin typeface="Times New Roman" panose="02020603050405020304" pitchFamily="18" charset="0"/>
                <a:ea typeface="Calibri" panose="020F0502020204030204" pitchFamily="34" charset="0"/>
                <a:cs typeface="Times New Roman" panose="02020603050405020304" pitchFamily="18" charset="0"/>
              </a:rPr>
              <a:t>Resultados de mediciones de la antena de bocina sectorial de plano H.</a:t>
            </a:r>
          </a:p>
        </p:txBody>
      </p:sp>
      <p:pic>
        <p:nvPicPr>
          <p:cNvPr id="2" name="Imagen 1"/>
          <p:cNvPicPr>
            <a:picLocks noChangeAspect="1"/>
          </p:cNvPicPr>
          <p:nvPr/>
        </p:nvPicPr>
        <p:blipFill>
          <a:blip r:embed="rId3"/>
          <a:stretch>
            <a:fillRect/>
          </a:stretch>
        </p:blipFill>
        <p:spPr>
          <a:xfrm>
            <a:off x="2702272" y="2193988"/>
            <a:ext cx="5419725" cy="1219200"/>
          </a:xfrm>
          <a:prstGeom prst="rect">
            <a:avLst/>
          </a:prstGeom>
        </p:spPr>
      </p:pic>
      <p:pic>
        <p:nvPicPr>
          <p:cNvPr id="11" name="Imagen 10"/>
          <p:cNvPicPr/>
          <p:nvPr/>
        </p:nvPicPr>
        <p:blipFill>
          <a:blip r:embed="rId4"/>
          <a:stretch>
            <a:fillRect/>
          </a:stretch>
        </p:blipFill>
        <p:spPr>
          <a:xfrm>
            <a:off x="2678220" y="3704449"/>
            <a:ext cx="5431790" cy="1724025"/>
          </a:xfrm>
          <a:prstGeom prst="rect">
            <a:avLst/>
          </a:prstGeom>
        </p:spPr>
      </p:pic>
      <p:pic>
        <p:nvPicPr>
          <p:cNvPr id="6" name="Imagen 5"/>
          <p:cNvPicPr>
            <a:picLocks noChangeAspect="1"/>
          </p:cNvPicPr>
          <p:nvPr/>
        </p:nvPicPr>
        <p:blipFill>
          <a:blip r:embed="rId5"/>
          <a:stretch>
            <a:fillRect/>
          </a:stretch>
        </p:blipFill>
        <p:spPr>
          <a:xfrm>
            <a:off x="4211960" y="5591175"/>
            <a:ext cx="1885950" cy="1266825"/>
          </a:xfrm>
          <a:prstGeom prst="rect">
            <a:avLst/>
          </a:prstGeom>
        </p:spPr>
      </p:pic>
      <p:pic>
        <p:nvPicPr>
          <p:cNvPr id="13" name="Imagen 12"/>
          <p:cNvPicPr>
            <a:picLocks noChangeAspect="1"/>
          </p:cNvPicPr>
          <p:nvPr/>
        </p:nvPicPr>
        <p:blipFill>
          <a:blip r:embed="rId6"/>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23884836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483768" y="404664"/>
            <a:ext cx="6245352" cy="1143000"/>
          </a:xfrm>
        </p:spPr>
        <p:txBody>
          <a:bodyPr>
            <a:normAutofit fontScale="90000"/>
          </a:bodyPr>
          <a:lstStyle/>
          <a:p>
            <a:pPr lvl="0" algn="ctr"/>
            <a:r>
              <a:rPr lang="es-US" sz="2400" b="1" dirty="0"/>
              <a:t>MEDICIÓN DEL SISTEMA DE MICROONDAS Y ANÁLISIS DE ERRORES</a:t>
            </a:r>
            <a:endParaRPr lang="es-US" sz="2400" b="1" dirty="0"/>
          </a:p>
        </p:txBody>
      </p:sp>
      <p:sp>
        <p:nvSpPr>
          <p:cNvPr id="3" name="2 Marcador de texto"/>
          <p:cNvSpPr>
            <a:spLocks noGrp="1"/>
          </p:cNvSpPr>
          <p:nvPr>
            <p:ph type="body" sz="half" idx="2"/>
          </p:nvPr>
        </p:nvSpPr>
        <p:spPr>
          <a:xfrm>
            <a:off x="-11084" y="1844824"/>
            <a:ext cx="1763687" cy="4608512"/>
          </a:xfrm>
        </p:spPr>
        <p:txBody>
          <a:bodyPr>
            <a:noAutofit/>
          </a:bodyPr>
          <a:lstStyle/>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r>
              <a:rPr lang="es-EC" sz="1600" b="0" dirty="0" smtClean="0"/>
              <a:t>Patrón de radiación en plano E/H medido</a:t>
            </a:r>
          </a:p>
          <a:p>
            <a:pPr algn="ctr">
              <a:lnSpc>
                <a:spcPct val="100000"/>
              </a:lnSpc>
            </a:pPr>
            <a:endParaRPr lang="es-EC" sz="1600" b="0" dirty="0"/>
          </a:p>
          <a:p>
            <a:pPr algn="ctr">
              <a:lnSpc>
                <a:spcPct val="100000"/>
              </a:lnSpc>
            </a:pPr>
            <a:endParaRPr lang="es-EC" sz="1600" b="0" dirty="0" smtClean="0"/>
          </a:p>
          <a:p>
            <a:pPr algn="ctr">
              <a:lnSpc>
                <a:spcPct val="100000"/>
              </a:lnSpc>
            </a:pPr>
            <a:r>
              <a:rPr lang="es-EC" sz="1600" b="0" dirty="0"/>
              <a:t>Patrón de radiación en plano E/H </a:t>
            </a:r>
            <a:r>
              <a:rPr lang="es-EC" sz="1600" b="0" dirty="0" smtClean="0"/>
              <a:t> teórico/simulado</a:t>
            </a:r>
            <a:endParaRPr lang="es-US" sz="1600" b="0" dirty="0"/>
          </a:p>
          <a:p>
            <a:pPr algn="ctr">
              <a:lnSpc>
                <a:spcPct val="100000"/>
              </a:lnSpc>
            </a:pPr>
            <a:endParaRPr lang="es-US" sz="1600" b="0" dirty="0" smtClean="0"/>
          </a:p>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endParaRPr lang="es-US" sz="1200" b="0" dirty="0" smtClean="0"/>
          </a:p>
          <a:p>
            <a:pPr algn="ctr">
              <a:lnSpc>
                <a:spcPct val="100000"/>
              </a:lnSpc>
            </a:pPr>
            <a:endParaRPr lang="es-US" sz="1200" b="0" dirty="0"/>
          </a:p>
          <a:p>
            <a:pPr algn="ctr">
              <a:lnSpc>
                <a:spcPct val="100000"/>
              </a:lnSpc>
            </a:pPr>
            <a:endParaRPr lang="es-US" sz="1200" b="0" dirty="0" smtClean="0"/>
          </a:p>
        </p:txBody>
      </p:sp>
      <p:sp>
        <p:nvSpPr>
          <p:cNvPr id="5" name="Rectángulo 4"/>
          <p:cNvSpPr/>
          <p:nvPr/>
        </p:nvSpPr>
        <p:spPr>
          <a:xfrm>
            <a:off x="2051720" y="1663343"/>
            <a:ext cx="7092280" cy="417422"/>
          </a:xfrm>
          <a:prstGeom prst="rect">
            <a:avLst/>
          </a:prstGeom>
        </p:spPr>
        <p:txBody>
          <a:bodyPr wrap="square">
            <a:spAutoFit/>
          </a:bodyPr>
          <a:lstStyle/>
          <a:p>
            <a:pPr algn="just">
              <a:lnSpc>
                <a:spcPct val="150000"/>
              </a:lnSpc>
              <a:spcAft>
                <a:spcPts val="800"/>
              </a:spcAft>
            </a:pPr>
            <a:r>
              <a:rPr lang="es-US" sz="1600" b="1" dirty="0" smtClean="0">
                <a:latin typeface="Times New Roman" panose="02020603050405020304" pitchFamily="18" charset="0"/>
                <a:ea typeface="Calibri" panose="020F0502020204030204" pitchFamily="34" charset="0"/>
                <a:cs typeface="Times New Roman" panose="02020603050405020304" pitchFamily="18" charset="0"/>
              </a:rPr>
              <a:t>Resultados de mediciones de la antena de bocina piramidal.</a:t>
            </a:r>
          </a:p>
        </p:txBody>
      </p:sp>
      <p:sp>
        <p:nvSpPr>
          <p:cNvPr id="10" name="Rectángulo 9"/>
          <p:cNvSpPr/>
          <p:nvPr/>
        </p:nvSpPr>
        <p:spPr>
          <a:xfrm>
            <a:off x="1835696" y="5962054"/>
            <a:ext cx="7253168" cy="923330"/>
          </a:xfrm>
          <a:prstGeom prst="rect">
            <a:avLst/>
          </a:prstGeom>
        </p:spPr>
        <p:txBody>
          <a:bodyPr wrap="square">
            <a:spAutoFit/>
          </a:bodyPr>
          <a:lstStyle/>
          <a:p>
            <a:pPr indent="270510" algn="just">
              <a:spcAft>
                <a:spcPts val="0"/>
              </a:spcAft>
            </a:pPr>
            <a:r>
              <a:rPr lang="es-US" dirty="0" smtClean="0">
                <a:latin typeface="Times New Roman" panose="02020603050405020304" pitchFamily="18" charset="0"/>
                <a:ea typeface="Calibri" panose="020F0502020204030204" pitchFamily="34" charset="0"/>
                <a:cs typeface="Times New Roman" panose="02020603050405020304" pitchFamily="18" charset="0"/>
              </a:rPr>
              <a:t>Se obtiene </a:t>
            </a:r>
            <a:r>
              <a:rPr lang="es-US" dirty="0">
                <a:latin typeface="Times New Roman" panose="02020603050405020304" pitchFamily="18" charset="0"/>
                <a:ea typeface="Calibri" panose="020F0502020204030204" pitchFamily="34" charset="0"/>
                <a:cs typeface="Times New Roman" panose="02020603050405020304" pitchFamily="18" charset="0"/>
              </a:rPr>
              <a:t>un patrón estable para el rango de operación (8 a 12 </a:t>
            </a:r>
            <a:r>
              <a:rPr lang="es-US" dirty="0" smtClean="0">
                <a:latin typeface="Times New Roman" panose="02020603050405020304" pitchFamily="18" charset="0"/>
                <a:ea typeface="Calibri" panose="020F0502020204030204" pitchFamily="34" charset="0"/>
                <a:cs typeface="Times New Roman" panose="02020603050405020304" pitchFamily="18" charset="0"/>
              </a:rPr>
              <a:t>GHz, </a:t>
            </a:r>
            <a:r>
              <a:rPr lang="es-EC" dirty="0" smtClean="0">
                <a:latin typeface="Times New Roman" panose="02020603050405020304" pitchFamily="18" charset="0"/>
                <a:ea typeface="Calibri" panose="020F0502020204030204" pitchFamily="34" charset="0"/>
                <a:cs typeface="Times New Roman" panose="02020603050405020304" pitchFamily="18" charset="0"/>
              </a:rPr>
              <a:t>es </a:t>
            </a:r>
            <a:r>
              <a:rPr lang="es-EC" dirty="0">
                <a:latin typeface="Times New Roman" panose="02020603050405020304" pitchFamily="18" charset="0"/>
                <a:ea typeface="Calibri" panose="020F0502020204030204" pitchFamily="34" charset="0"/>
                <a:cs typeface="Times New Roman" panose="02020603050405020304" pitchFamily="18" charset="0"/>
              </a:rPr>
              <a:t>evidente el alto grado de concordancia entre los patrones, demostrando así la validez de la medición de la antena.</a:t>
            </a:r>
            <a:endParaRPr lang="es-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agen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5626" y="2207900"/>
            <a:ext cx="2354287" cy="1420990"/>
          </a:xfrm>
          <a:prstGeom prst="rect">
            <a:avLst/>
          </a:prstGeom>
          <a:noFill/>
          <a:ln w="12700">
            <a:solidFill>
              <a:schemeClr val="tx1"/>
            </a:solidFill>
          </a:ln>
        </p:spPr>
      </p:pic>
      <p:pic>
        <p:nvPicPr>
          <p:cNvPr id="12" name="Imagen 11"/>
          <p:cNvPicPr/>
          <p:nvPr/>
        </p:nvPicPr>
        <p:blipFill>
          <a:blip r:embed="rId4"/>
          <a:stretch>
            <a:fillRect/>
          </a:stretch>
        </p:blipFill>
        <p:spPr>
          <a:xfrm>
            <a:off x="5924770" y="2185266"/>
            <a:ext cx="2319638" cy="1443624"/>
          </a:xfrm>
          <a:prstGeom prst="rect">
            <a:avLst/>
          </a:prstGeom>
          <a:ln w="12700">
            <a:solidFill>
              <a:schemeClr val="tx1"/>
            </a:solidFill>
          </a:ln>
        </p:spPr>
      </p:pic>
      <p:pic>
        <p:nvPicPr>
          <p:cNvPr id="13" name="Imagen 12"/>
          <p:cNvPicPr/>
          <p:nvPr/>
        </p:nvPicPr>
        <p:blipFill>
          <a:blip r:embed="rId5">
            <a:extLst>
              <a:ext uri="{28A0092B-C50C-407E-A947-70E740481C1C}">
                <a14:useLocalDpi xmlns:a14="http://schemas.microsoft.com/office/drawing/2010/main" val="0"/>
              </a:ext>
            </a:extLst>
          </a:blip>
          <a:stretch>
            <a:fillRect/>
          </a:stretch>
        </p:blipFill>
        <p:spPr>
          <a:xfrm>
            <a:off x="1986534" y="4004702"/>
            <a:ext cx="2286000" cy="1614170"/>
          </a:xfrm>
          <a:prstGeom prst="rect">
            <a:avLst/>
          </a:prstGeom>
          <a:ln w="12700">
            <a:noFill/>
          </a:ln>
        </p:spPr>
      </p:pic>
      <p:pic>
        <p:nvPicPr>
          <p:cNvPr id="17" name="Imagen 16"/>
          <p:cNvPicPr/>
          <p:nvPr/>
        </p:nvPicPr>
        <p:blipFill>
          <a:blip r:embed="rId6"/>
          <a:stretch>
            <a:fillRect/>
          </a:stretch>
        </p:blipFill>
        <p:spPr>
          <a:xfrm>
            <a:off x="4590742" y="3941516"/>
            <a:ext cx="1743075" cy="1847215"/>
          </a:xfrm>
          <a:prstGeom prst="rect">
            <a:avLst/>
          </a:prstGeom>
        </p:spPr>
      </p:pic>
      <p:pic>
        <p:nvPicPr>
          <p:cNvPr id="18" name="Imagen 17"/>
          <p:cNvPicPr/>
          <p:nvPr/>
        </p:nvPicPr>
        <p:blipFill>
          <a:blip r:embed="rId7"/>
          <a:stretch>
            <a:fillRect/>
          </a:stretch>
        </p:blipFill>
        <p:spPr>
          <a:xfrm>
            <a:off x="6804248" y="3888179"/>
            <a:ext cx="1665605" cy="1847215"/>
          </a:xfrm>
          <a:prstGeom prst="rect">
            <a:avLst/>
          </a:prstGeom>
        </p:spPr>
      </p:pic>
      <p:pic>
        <p:nvPicPr>
          <p:cNvPr id="19" name="Imagen 18"/>
          <p:cNvPicPr>
            <a:picLocks noChangeAspect="1"/>
          </p:cNvPicPr>
          <p:nvPr/>
        </p:nvPicPr>
        <p:blipFill>
          <a:blip r:embed="rId8"/>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31447392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483768" y="404664"/>
            <a:ext cx="6245352" cy="1143000"/>
          </a:xfrm>
        </p:spPr>
        <p:txBody>
          <a:bodyPr>
            <a:normAutofit fontScale="90000"/>
          </a:bodyPr>
          <a:lstStyle/>
          <a:p>
            <a:pPr lvl="0" algn="ctr"/>
            <a:r>
              <a:rPr lang="es-US" sz="2400" b="1" dirty="0"/>
              <a:t>MEDICIÓN DEL SISTEMA DE MICROONDAS Y ANÁLISIS DE ERRORES</a:t>
            </a:r>
            <a:endParaRPr lang="es-US" sz="2400" b="1" dirty="0"/>
          </a:p>
        </p:txBody>
      </p:sp>
      <p:sp>
        <p:nvSpPr>
          <p:cNvPr id="3" name="2 Marcador de texto"/>
          <p:cNvSpPr>
            <a:spLocks noGrp="1"/>
          </p:cNvSpPr>
          <p:nvPr>
            <p:ph type="body" sz="half" idx="2"/>
          </p:nvPr>
        </p:nvSpPr>
        <p:spPr>
          <a:xfrm>
            <a:off x="-11084" y="1844824"/>
            <a:ext cx="1763687" cy="4608512"/>
          </a:xfrm>
        </p:spPr>
        <p:txBody>
          <a:bodyPr>
            <a:noAutofit/>
          </a:bodyPr>
          <a:lstStyle/>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r>
              <a:rPr lang="es-EC" sz="1600" b="0" dirty="0" smtClean="0"/>
              <a:t>Ancho de haz a       -3dB</a:t>
            </a:r>
            <a:r>
              <a:rPr lang="es-EC" sz="1600" b="0" dirty="0"/>
              <a:t> </a:t>
            </a:r>
            <a:r>
              <a:rPr lang="es-EC" sz="1600" b="0" dirty="0" smtClean="0"/>
              <a:t>medidos.</a:t>
            </a:r>
          </a:p>
          <a:p>
            <a:pPr algn="ctr">
              <a:lnSpc>
                <a:spcPct val="100000"/>
              </a:lnSpc>
            </a:pPr>
            <a:endParaRPr lang="es-EC" sz="1600" b="0" dirty="0" smtClean="0"/>
          </a:p>
          <a:p>
            <a:pPr algn="ctr">
              <a:lnSpc>
                <a:spcPct val="100000"/>
              </a:lnSpc>
            </a:pPr>
            <a:r>
              <a:rPr lang="es-EC" sz="1600" b="0" dirty="0"/>
              <a:t>Ancho de haz a       -3dB </a:t>
            </a:r>
            <a:r>
              <a:rPr lang="es-EC" sz="1600" b="0" dirty="0" smtClean="0"/>
              <a:t>simulados</a:t>
            </a:r>
          </a:p>
          <a:p>
            <a:pPr algn="ctr">
              <a:lnSpc>
                <a:spcPct val="100000"/>
              </a:lnSpc>
            </a:pPr>
            <a:endParaRPr lang="es-EC" sz="1600" b="0" dirty="0"/>
          </a:p>
          <a:p>
            <a:pPr algn="ctr">
              <a:lnSpc>
                <a:spcPct val="100000"/>
              </a:lnSpc>
            </a:pPr>
            <a:r>
              <a:rPr lang="es-EC" sz="1600" b="0" dirty="0" smtClean="0"/>
              <a:t>Error porcentual</a:t>
            </a:r>
          </a:p>
          <a:p>
            <a:pPr algn="ctr">
              <a:lnSpc>
                <a:spcPct val="100000"/>
              </a:lnSpc>
            </a:pPr>
            <a:r>
              <a:rPr lang="es-EC" sz="1600" b="0" dirty="0" smtClean="0"/>
              <a:t>Datos simulados/datos proporcionados por fabricante</a:t>
            </a:r>
          </a:p>
          <a:p>
            <a:pPr algn="ctr">
              <a:lnSpc>
                <a:spcPct val="100000"/>
              </a:lnSpc>
            </a:pPr>
            <a:endParaRPr lang="es-US" sz="1600" b="0" dirty="0" smtClean="0"/>
          </a:p>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endParaRPr lang="es-US" sz="1200" b="0" dirty="0" smtClean="0"/>
          </a:p>
          <a:p>
            <a:pPr algn="ctr">
              <a:lnSpc>
                <a:spcPct val="100000"/>
              </a:lnSpc>
            </a:pPr>
            <a:endParaRPr lang="es-US" sz="1200" b="0" dirty="0"/>
          </a:p>
          <a:p>
            <a:pPr algn="ctr">
              <a:lnSpc>
                <a:spcPct val="100000"/>
              </a:lnSpc>
            </a:pPr>
            <a:endParaRPr lang="es-US" sz="1200" b="0" dirty="0" smtClean="0"/>
          </a:p>
        </p:txBody>
      </p:sp>
      <p:sp>
        <p:nvSpPr>
          <p:cNvPr id="5" name="Rectángulo 4"/>
          <p:cNvSpPr/>
          <p:nvPr/>
        </p:nvSpPr>
        <p:spPr>
          <a:xfrm>
            <a:off x="2051720" y="1663343"/>
            <a:ext cx="7092280" cy="461665"/>
          </a:xfrm>
          <a:prstGeom prst="rect">
            <a:avLst/>
          </a:prstGeom>
        </p:spPr>
        <p:txBody>
          <a:bodyPr wrap="square">
            <a:spAutoFit/>
          </a:bodyPr>
          <a:lstStyle/>
          <a:p>
            <a:pPr algn="just">
              <a:lnSpc>
                <a:spcPct val="150000"/>
              </a:lnSpc>
              <a:spcAft>
                <a:spcPts val="800"/>
              </a:spcAft>
            </a:pPr>
            <a:r>
              <a:rPr lang="es-US" sz="1600" b="1" dirty="0" smtClean="0">
                <a:latin typeface="Times New Roman" panose="02020603050405020304" pitchFamily="18" charset="0"/>
                <a:ea typeface="Calibri" panose="020F0502020204030204" pitchFamily="34" charset="0"/>
                <a:cs typeface="Times New Roman" panose="02020603050405020304" pitchFamily="18" charset="0"/>
              </a:rPr>
              <a:t>Resultados de mediciones de la antena de bocina piramidal.</a:t>
            </a:r>
          </a:p>
        </p:txBody>
      </p:sp>
      <p:pic>
        <p:nvPicPr>
          <p:cNvPr id="2" name="Imagen 1"/>
          <p:cNvPicPr>
            <a:picLocks noChangeAspect="1"/>
          </p:cNvPicPr>
          <p:nvPr/>
        </p:nvPicPr>
        <p:blipFill>
          <a:blip r:embed="rId3"/>
          <a:stretch>
            <a:fillRect/>
          </a:stretch>
        </p:blipFill>
        <p:spPr>
          <a:xfrm>
            <a:off x="2248087" y="2206976"/>
            <a:ext cx="2476500" cy="752475"/>
          </a:xfrm>
          <a:prstGeom prst="rect">
            <a:avLst/>
          </a:prstGeom>
        </p:spPr>
      </p:pic>
      <p:pic>
        <p:nvPicPr>
          <p:cNvPr id="7" name="Imagen 6"/>
          <p:cNvPicPr>
            <a:picLocks noChangeAspect="1"/>
          </p:cNvPicPr>
          <p:nvPr/>
        </p:nvPicPr>
        <p:blipFill>
          <a:blip r:embed="rId4"/>
          <a:stretch>
            <a:fillRect/>
          </a:stretch>
        </p:blipFill>
        <p:spPr>
          <a:xfrm>
            <a:off x="5517038" y="2206976"/>
            <a:ext cx="2352675" cy="781050"/>
          </a:xfrm>
          <a:prstGeom prst="rect">
            <a:avLst/>
          </a:prstGeom>
        </p:spPr>
      </p:pic>
      <p:pic>
        <p:nvPicPr>
          <p:cNvPr id="8" name="Imagen 7"/>
          <p:cNvPicPr>
            <a:picLocks noChangeAspect="1"/>
          </p:cNvPicPr>
          <p:nvPr/>
        </p:nvPicPr>
        <p:blipFill>
          <a:blip r:embed="rId5"/>
          <a:stretch>
            <a:fillRect/>
          </a:stretch>
        </p:blipFill>
        <p:spPr>
          <a:xfrm>
            <a:off x="4097262" y="3536063"/>
            <a:ext cx="2533650" cy="495300"/>
          </a:xfrm>
          <a:prstGeom prst="rect">
            <a:avLst/>
          </a:prstGeom>
        </p:spPr>
      </p:pic>
      <p:pic>
        <p:nvPicPr>
          <p:cNvPr id="10" name="Imagen 9"/>
          <p:cNvPicPr>
            <a:picLocks noChangeAspect="1"/>
          </p:cNvPicPr>
          <p:nvPr/>
        </p:nvPicPr>
        <p:blipFill>
          <a:blip r:embed="rId6"/>
          <a:stretch>
            <a:fillRect/>
          </a:stretch>
        </p:blipFill>
        <p:spPr>
          <a:xfrm>
            <a:off x="3612727" y="4529663"/>
            <a:ext cx="3352800" cy="819150"/>
          </a:xfrm>
          <a:prstGeom prst="rect">
            <a:avLst/>
          </a:prstGeom>
        </p:spPr>
      </p:pic>
      <p:pic>
        <p:nvPicPr>
          <p:cNvPr id="14" name="Imagen 13"/>
          <p:cNvPicPr>
            <a:picLocks noChangeAspect="1"/>
          </p:cNvPicPr>
          <p:nvPr/>
        </p:nvPicPr>
        <p:blipFill>
          <a:blip r:embed="rId7"/>
          <a:stretch>
            <a:fillRect/>
          </a:stretch>
        </p:blipFill>
        <p:spPr>
          <a:xfrm>
            <a:off x="3737087" y="5573000"/>
            <a:ext cx="3219450" cy="695325"/>
          </a:xfrm>
          <a:prstGeom prst="rect">
            <a:avLst/>
          </a:prstGeom>
        </p:spPr>
      </p:pic>
      <p:pic>
        <p:nvPicPr>
          <p:cNvPr id="16" name="Imagen 15"/>
          <p:cNvPicPr>
            <a:picLocks noChangeAspect="1"/>
          </p:cNvPicPr>
          <p:nvPr/>
        </p:nvPicPr>
        <p:blipFill>
          <a:blip r:embed="rId8"/>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1962079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483768" y="404664"/>
            <a:ext cx="6245352" cy="1143000"/>
          </a:xfrm>
        </p:spPr>
        <p:txBody>
          <a:bodyPr>
            <a:normAutofit/>
          </a:bodyPr>
          <a:lstStyle/>
          <a:p>
            <a:pPr algn="ctr"/>
            <a:r>
              <a:rPr lang="es-US" sz="2800" b="1" dirty="0"/>
              <a:t>PARÁMETROS DE LAS </a:t>
            </a:r>
            <a:r>
              <a:rPr lang="es-US" sz="2800" b="1" dirty="0" smtClean="0"/>
              <a:t>ANTENAS</a:t>
            </a:r>
            <a:endParaRPr lang="es-ES" sz="2800" dirty="0">
              <a:cs typeface="Arial" pitchFamily="34" charset="0"/>
            </a:endParaRPr>
          </a:p>
        </p:txBody>
      </p:sp>
      <p:sp>
        <p:nvSpPr>
          <p:cNvPr id="3" name="2 Marcador de texto"/>
          <p:cNvSpPr>
            <a:spLocks noGrp="1"/>
          </p:cNvSpPr>
          <p:nvPr>
            <p:ph type="body" sz="half" idx="2"/>
          </p:nvPr>
        </p:nvSpPr>
        <p:spPr>
          <a:xfrm>
            <a:off x="35496" y="2276872"/>
            <a:ext cx="1763687" cy="4176464"/>
          </a:xfrm>
        </p:spPr>
        <p:txBody>
          <a:bodyPr>
            <a:noAutofit/>
          </a:bodyPr>
          <a:lstStyle/>
          <a:p>
            <a:pPr algn="ctr"/>
            <a:r>
              <a:rPr lang="es-US" sz="1600" dirty="0" smtClean="0"/>
              <a:t>El IEEE </a:t>
            </a:r>
            <a:r>
              <a:rPr lang="es-US" sz="1600" dirty="0"/>
              <a:t>define a una antena como la parte de un sistema transmisor o receptor diseñada específicamente para radiar o recibir ondas electromagnéticas</a:t>
            </a:r>
            <a:endParaRPr lang="es-EC" sz="1600" dirty="0">
              <a:solidFill>
                <a:schemeClr val="tx1">
                  <a:alpha val="50196"/>
                </a:schemeClr>
              </a:solidFill>
              <a:latin typeface="+mj-lt"/>
            </a:endParaRPr>
          </a:p>
        </p:txBody>
      </p:sp>
      <p:sp>
        <p:nvSpPr>
          <p:cNvPr id="13" name="Rectangle 1"/>
          <p:cNvSpPr>
            <a:spLocks noChangeArrowheads="1"/>
          </p:cNvSpPr>
          <p:nvPr/>
        </p:nvSpPr>
        <p:spPr bwMode="auto">
          <a:xfrm>
            <a:off x="1799183" y="1718806"/>
            <a:ext cx="7237313"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r>
              <a:rPr lang="es-US" b="1" dirty="0"/>
              <a:t>Intensidad de </a:t>
            </a:r>
            <a:r>
              <a:rPr lang="es-US" b="1" dirty="0" smtClean="0"/>
              <a:t>radiación</a:t>
            </a:r>
          </a:p>
          <a:p>
            <a:pPr lvl="1"/>
            <a:endParaRPr lang="es-US" b="1" dirty="0"/>
          </a:p>
          <a:p>
            <a:r>
              <a:rPr lang="es-US" dirty="0"/>
              <a:t>Es la capacidad de una antena para concentrar la energía radiada en determinadas direcciones del espacio</a:t>
            </a:r>
            <a:r>
              <a:rPr lang="es-US" dirty="0" smtClean="0"/>
              <a:t>.</a:t>
            </a:r>
          </a:p>
          <a:p>
            <a:endParaRPr lang="es-US" b="1" dirty="0" smtClean="0"/>
          </a:p>
          <a:p>
            <a:pPr lvl="1"/>
            <a:r>
              <a:rPr lang="es-US" b="1" dirty="0" smtClean="0"/>
              <a:t>Patrón </a:t>
            </a:r>
            <a:r>
              <a:rPr lang="es-US" b="1" dirty="0"/>
              <a:t>de </a:t>
            </a:r>
            <a:r>
              <a:rPr lang="es-US" b="1" dirty="0" smtClean="0"/>
              <a:t>radiación</a:t>
            </a:r>
          </a:p>
          <a:p>
            <a:pPr lvl="1"/>
            <a:endParaRPr lang="es-US" b="1" dirty="0"/>
          </a:p>
          <a:p>
            <a:r>
              <a:rPr lang="es-US" dirty="0" smtClean="0"/>
              <a:t>Se define </a:t>
            </a:r>
            <a:r>
              <a:rPr lang="es-US" dirty="0"/>
              <a:t>como </a:t>
            </a:r>
            <a:r>
              <a:rPr lang="es-US" dirty="0" smtClean="0"/>
              <a:t>una </a:t>
            </a:r>
            <a:r>
              <a:rPr lang="es-US" dirty="0"/>
              <a:t>representación gráfica de las propiedades de radiación de la </a:t>
            </a:r>
            <a:r>
              <a:rPr lang="es-US" dirty="0" smtClean="0"/>
              <a:t>antena.</a:t>
            </a:r>
          </a:p>
          <a:p>
            <a:endParaRPr lang="es-US" dirty="0"/>
          </a:p>
        </p:txBody>
      </p:sp>
      <p:pic>
        <p:nvPicPr>
          <p:cNvPr id="8" name="Imagen 7"/>
          <p:cNvPicPr/>
          <p:nvPr/>
        </p:nvPicPr>
        <p:blipFill>
          <a:blip r:embed="rId3"/>
          <a:stretch>
            <a:fillRect/>
          </a:stretch>
        </p:blipFill>
        <p:spPr>
          <a:xfrm>
            <a:off x="3562870" y="4221088"/>
            <a:ext cx="3537844" cy="2470026"/>
          </a:xfrm>
          <a:prstGeom prst="rect">
            <a:avLst/>
          </a:prstGeom>
          <a:ln w="12700">
            <a:solidFill>
              <a:schemeClr val="tx1"/>
            </a:solidFill>
          </a:ln>
        </p:spPr>
      </p:pic>
      <p:pic>
        <p:nvPicPr>
          <p:cNvPr id="6" name="Imagen 5"/>
          <p:cNvPicPr>
            <a:picLocks noChangeAspect="1"/>
          </p:cNvPicPr>
          <p:nvPr/>
        </p:nvPicPr>
        <p:blipFill>
          <a:blip r:embed="rId4"/>
          <a:stretch>
            <a:fillRect/>
          </a:stretch>
        </p:blipFill>
        <p:spPr>
          <a:xfrm>
            <a:off x="179512" y="116632"/>
            <a:ext cx="1552575" cy="1476375"/>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483768" y="404664"/>
            <a:ext cx="6245352" cy="1143000"/>
          </a:xfrm>
        </p:spPr>
        <p:txBody>
          <a:bodyPr>
            <a:normAutofit fontScale="90000"/>
          </a:bodyPr>
          <a:lstStyle/>
          <a:p>
            <a:pPr lvl="0" algn="ctr"/>
            <a:r>
              <a:rPr lang="es-US" sz="2400" b="1" dirty="0"/>
              <a:t>MEDICIÓN DEL SISTEMA DE MICROONDAS Y ANÁLISIS DE ERRORES</a:t>
            </a:r>
            <a:endParaRPr lang="es-US" sz="2400" b="1" dirty="0"/>
          </a:p>
        </p:txBody>
      </p:sp>
      <p:sp>
        <p:nvSpPr>
          <p:cNvPr id="3" name="2 Marcador de texto"/>
          <p:cNvSpPr>
            <a:spLocks noGrp="1"/>
          </p:cNvSpPr>
          <p:nvPr>
            <p:ph type="body" sz="half" idx="2"/>
          </p:nvPr>
        </p:nvSpPr>
        <p:spPr>
          <a:xfrm>
            <a:off x="-11084" y="1844824"/>
            <a:ext cx="1763687" cy="4608512"/>
          </a:xfrm>
        </p:spPr>
        <p:txBody>
          <a:bodyPr>
            <a:noAutofit/>
          </a:bodyPr>
          <a:lstStyle/>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r>
              <a:rPr lang="es-EC" sz="1600" b="0" dirty="0" smtClean="0"/>
              <a:t>Relación Frente-Espalda medido</a:t>
            </a:r>
          </a:p>
          <a:p>
            <a:pPr algn="ctr">
              <a:lnSpc>
                <a:spcPct val="100000"/>
              </a:lnSpc>
            </a:pPr>
            <a:endParaRPr lang="es-EC" sz="1600" b="0" dirty="0" smtClean="0"/>
          </a:p>
          <a:p>
            <a:pPr algn="ctr">
              <a:lnSpc>
                <a:spcPct val="100000"/>
              </a:lnSpc>
            </a:pPr>
            <a:endParaRPr lang="es-EC" sz="1600" b="0" dirty="0" smtClean="0"/>
          </a:p>
          <a:p>
            <a:pPr algn="ctr">
              <a:lnSpc>
                <a:spcPct val="100000"/>
              </a:lnSpc>
            </a:pPr>
            <a:r>
              <a:rPr lang="es-EC" sz="1600" b="0" dirty="0" smtClean="0"/>
              <a:t>Relación </a:t>
            </a:r>
            <a:r>
              <a:rPr lang="es-EC" sz="1600" b="0" dirty="0"/>
              <a:t>Frente-Espalda </a:t>
            </a:r>
            <a:r>
              <a:rPr lang="es-EC" sz="1600" b="0" dirty="0" smtClean="0"/>
              <a:t> simulado</a:t>
            </a:r>
            <a:endParaRPr lang="es-EC" sz="1600" b="0" dirty="0"/>
          </a:p>
          <a:p>
            <a:pPr algn="ctr">
              <a:lnSpc>
                <a:spcPct val="100000"/>
              </a:lnSpc>
            </a:pPr>
            <a:endParaRPr lang="es-EC" sz="1600" b="0" dirty="0" smtClean="0"/>
          </a:p>
          <a:p>
            <a:pPr algn="ctr">
              <a:lnSpc>
                <a:spcPct val="100000"/>
              </a:lnSpc>
            </a:pPr>
            <a:endParaRPr lang="es-EC" sz="1600" b="0" dirty="0"/>
          </a:p>
          <a:p>
            <a:pPr algn="ctr">
              <a:lnSpc>
                <a:spcPct val="100000"/>
              </a:lnSpc>
            </a:pPr>
            <a:r>
              <a:rPr lang="es-EC" sz="1600" b="0" dirty="0" smtClean="0"/>
              <a:t>Error porcentual </a:t>
            </a:r>
          </a:p>
          <a:p>
            <a:pPr algn="ctr">
              <a:lnSpc>
                <a:spcPct val="100000"/>
              </a:lnSpc>
            </a:pPr>
            <a:endParaRPr lang="es-US" sz="1600" b="0" dirty="0" smtClean="0"/>
          </a:p>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endParaRPr lang="es-US" sz="1200" b="0" dirty="0" smtClean="0"/>
          </a:p>
          <a:p>
            <a:pPr algn="ctr">
              <a:lnSpc>
                <a:spcPct val="100000"/>
              </a:lnSpc>
            </a:pPr>
            <a:endParaRPr lang="es-US" sz="1200" b="0" dirty="0"/>
          </a:p>
          <a:p>
            <a:pPr algn="ctr">
              <a:lnSpc>
                <a:spcPct val="100000"/>
              </a:lnSpc>
            </a:pPr>
            <a:endParaRPr lang="es-US" sz="1200" b="0" dirty="0" smtClean="0"/>
          </a:p>
        </p:txBody>
      </p:sp>
      <p:sp>
        <p:nvSpPr>
          <p:cNvPr id="5" name="Rectángulo 4"/>
          <p:cNvSpPr/>
          <p:nvPr/>
        </p:nvSpPr>
        <p:spPr>
          <a:xfrm>
            <a:off x="2051720" y="1663343"/>
            <a:ext cx="7092280" cy="417422"/>
          </a:xfrm>
          <a:prstGeom prst="rect">
            <a:avLst/>
          </a:prstGeom>
        </p:spPr>
        <p:txBody>
          <a:bodyPr wrap="square">
            <a:spAutoFit/>
          </a:bodyPr>
          <a:lstStyle/>
          <a:p>
            <a:pPr algn="just">
              <a:lnSpc>
                <a:spcPct val="150000"/>
              </a:lnSpc>
              <a:spcAft>
                <a:spcPts val="800"/>
              </a:spcAft>
            </a:pPr>
            <a:r>
              <a:rPr lang="es-US" sz="1600" b="1" dirty="0" smtClean="0">
                <a:latin typeface="Times New Roman" panose="02020603050405020304" pitchFamily="18" charset="0"/>
                <a:ea typeface="Calibri" panose="020F0502020204030204" pitchFamily="34" charset="0"/>
                <a:cs typeface="Times New Roman" panose="02020603050405020304" pitchFamily="18" charset="0"/>
              </a:rPr>
              <a:t>Resultados de mediciones de la antena de bocina piramidal.</a:t>
            </a:r>
          </a:p>
        </p:txBody>
      </p:sp>
      <p:pic>
        <p:nvPicPr>
          <p:cNvPr id="6" name="Imagen 5"/>
          <p:cNvPicPr>
            <a:picLocks noChangeAspect="1"/>
          </p:cNvPicPr>
          <p:nvPr/>
        </p:nvPicPr>
        <p:blipFill>
          <a:blip r:embed="rId3"/>
          <a:stretch>
            <a:fillRect/>
          </a:stretch>
        </p:blipFill>
        <p:spPr>
          <a:xfrm>
            <a:off x="3106886" y="2226924"/>
            <a:ext cx="3657600" cy="771525"/>
          </a:xfrm>
          <a:prstGeom prst="rect">
            <a:avLst/>
          </a:prstGeom>
        </p:spPr>
      </p:pic>
      <p:pic>
        <p:nvPicPr>
          <p:cNvPr id="9" name="Imagen 8"/>
          <p:cNvPicPr>
            <a:picLocks noChangeAspect="1"/>
          </p:cNvPicPr>
          <p:nvPr/>
        </p:nvPicPr>
        <p:blipFill>
          <a:blip r:embed="rId4"/>
          <a:stretch>
            <a:fillRect/>
          </a:stretch>
        </p:blipFill>
        <p:spPr>
          <a:xfrm>
            <a:off x="3106886" y="3926679"/>
            <a:ext cx="3867150" cy="771525"/>
          </a:xfrm>
          <a:prstGeom prst="rect">
            <a:avLst/>
          </a:prstGeom>
        </p:spPr>
      </p:pic>
      <p:pic>
        <p:nvPicPr>
          <p:cNvPr id="10" name="Imagen 9"/>
          <p:cNvPicPr>
            <a:picLocks noChangeAspect="1"/>
          </p:cNvPicPr>
          <p:nvPr/>
        </p:nvPicPr>
        <p:blipFill>
          <a:blip r:embed="rId5"/>
          <a:stretch>
            <a:fillRect/>
          </a:stretch>
        </p:blipFill>
        <p:spPr>
          <a:xfrm>
            <a:off x="3726487" y="5378784"/>
            <a:ext cx="1885950" cy="495300"/>
          </a:xfrm>
          <a:prstGeom prst="rect">
            <a:avLst/>
          </a:prstGeom>
        </p:spPr>
      </p:pic>
      <p:pic>
        <p:nvPicPr>
          <p:cNvPr id="11" name="Imagen 10"/>
          <p:cNvPicPr>
            <a:picLocks noChangeAspect="1"/>
          </p:cNvPicPr>
          <p:nvPr/>
        </p:nvPicPr>
        <p:blipFill>
          <a:blip r:embed="rId6"/>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5114581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483768" y="404664"/>
            <a:ext cx="6245352" cy="1143000"/>
          </a:xfrm>
        </p:spPr>
        <p:txBody>
          <a:bodyPr>
            <a:normAutofit fontScale="90000"/>
          </a:bodyPr>
          <a:lstStyle/>
          <a:p>
            <a:pPr lvl="0" algn="ctr"/>
            <a:r>
              <a:rPr lang="es-US" sz="2400" b="1" dirty="0"/>
              <a:t>MEDICIÓN DEL SISTEMA DE MICROONDAS Y ANÁLISIS DE ERRORES</a:t>
            </a:r>
            <a:endParaRPr lang="es-US" sz="2400" b="1" dirty="0"/>
          </a:p>
        </p:txBody>
      </p:sp>
      <p:sp>
        <p:nvSpPr>
          <p:cNvPr id="3" name="2 Marcador de texto"/>
          <p:cNvSpPr>
            <a:spLocks noGrp="1"/>
          </p:cNvSpPr>
          <p:nvPr>
            <p:ph type="body" sz="half" idx="2"/>
          </p:nvPr>
        </p:nvSpPr>
        <p:spPr>
          <a:xfrm>
            <a:off x="-11084" y="1844824"/>
            <a:ext cx="1763687" cy="4608512"/>
          </a:xfrm>
        </p:spPr>
        <p:txBody>
          <a:bodyPr>
            <a:noAutofit/>
          </a:bodyPr>
          <a:lstStyle/>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r>
              <a:rPr lang="es-EC" sz="1600" b="0" dirty="0" smtClean="0"/>
              <a:t>Directividad medida</a:t>
            </a:r>
          </a:p>
          <a:p>
            <a:pPr algn="ctr">
              <a:lnSpc>
                <a:spcPct val="100000"/>
              </a:lnSpc>
            </a:pPr>
            <a:endParaRPr lang="es-EC" sz="1600" b="0" dirty="0" smtClean="0"/>
          </a:p>
          <a:p>
            <a:pPr algn="ctr">
              <a:lnSpc>
                <a:spcPct val="100000"/>
              </a:lnSpc>
            </a:pPr>
            <a:r>
              <a:rPr lang="es-EC" sz="1600" b="0" dirty="0" smtClean="0"/>
              <a:t>Directividad simulado</a:t>
            </a:r>
          </a:p>
          <a:p>
            <a:pPr algn="ctr">
              <a:lnSpc>
                <a:spcPct val="100000"/>
              </a:lnSpc>
            </a:pPr>
            <a:r>
              <a:rPr lang="es-EC" sz="1600" b="0" dirty="0" smtClean="0"/>
              <a:t>Directividad teórico</a:t>
            </a:r>
          </a:p>
          <a:p>
            <a:pPr algn="ctr">
              <a:lnSpc>
                <a:spcPct val="100000"/>
              </a:lnSpc>
            </a:pPr>
            <a:endParaRPr lang="es-EC" sz="1600" b="0" dirty="0" smtClean="0"/>
          </a:p>
          <a:p>
            <a:pPr algn="ctr">
              <a:lnSpc>
                <a:spcPct val="100000"/>
              </a:lnSpc>
            </a:pPr>
            <a:r>
              <a:rPr lang="es-EC" sz="1600" b="0" dirty="0" smtClean="0"/>
              <a:t>Error porcentual valor teórico/valor simulado </a:t>
            </a:r>
          </a:p>
          <a:p>
            <a:pPr algn="ctr">
              <a:lnSpc>
                <a:spcPct val="100000"/>
              </a:lnSpc>
            </a:pPr>
            <a:endParaRPr lang="es-US" sz="1600" b="0" dirty="0" smtClean="0"/>
          </a:p>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endParaRPr lang="es-US" sz="1200" b="0" dirty="0" smtClean="0"/>
          </a:p>
          <a:p>
            <a:pPr algn="ctr">
              <a:lnSpc>
                <a:spcPct val="100000"/>
              </a:lnSpc>
            </a:pPr>
            <a:endParaRPr lang="es-US" sz="1200" b="0" dirty="0" smtClean="0"/>
          </a:p>
          <a:p>
            <a:pPr algn="ctr">
              <a:lnSpc>
                <a:spcPct val="100000"/>
              </a:lnSpc>
            </a:pPr>
            <a:endParaRPr lang="es-US" sz="1200" b="0" dirty="0" smtClean="0"/>
          </a:p>
        </p:txBody>
      </p:sp>
      <p:sp>
        <p:nvSpPr>
          <p:cNvPr id="5" name="Rectángulo 4"/>
          <p:cNvSpPr/>
          <p:nvPr/>
        </p:nvSpPr>
        <p:spPr>
          <a:xfrm>
            <a:off x="2051720" y="1663343"/>
            <a:ext cx="7092280" cy="461665"/>
          </a:xfrm>
          <a:prstGeom prst="rect">
            <a:avLst/>
          </a:prstGeom>
        </p:spPr>
        <p:txBody>
          <a:bodyPr wrap="square">
            <a:spAutoFit/>
          </a:bodyPr>
          <a:lstStyle/>
          <a:p>
            <a:pPr algn="just">
              <a:lnSpc>
                <a:spcPct val="150000"/>
              </a:lnSpc>
              <a:spcAft>
                <a:spcPts val="800"/>
              </a:spcAft>
            </a:pPr>
            <a:r>
              <a:rPr lang="es-US" sz="1600" b="1" dirty="0" smtClean="0">
                <a:latin typeface="Times New Roman" panose="02020603050405020304" pitchFamily="18" charset="0"/>
                <a:ea typeface="Calibri" panose="020F0502020204030204" pitchFamily="34" charset="0"/>
                <a:cs typeface="Times New Roman" panose="02020603050405020304" pitchFamily="18" charset="0"/>
              </a:rPr>
              <a:t>Resultados de mediciones de la antena de bocina piramidal.</a:t>
            </a:r>
          </a:p>
        </p:txBody>
      </p:sp>
      <mc:AlternateContent xmlns:mc="http://schemas.openxmlformats.org/markup-compatibility/2006">
        <mc:Choice xmlns:a14="http://schemas.microsoft.com/office/drawing/2010/main" Requires="a14">
          <p:sp>
            <p:nvSpPr>
              <p:cNvPr id="9" name="Rectángulo 8"/>
              <p:cNvSpPr/>
              <p:nvPr/>
            </p:nvSpPr>
            <p:spPr>
              <a:xfrm>
                <a:off x="2051720" y="2300205"/>
                <a:ext cx="2408032" cy="61279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US" i="1"/>
                        <m:t>𝐷</m:t>
                      </m:r>
                      <m:r>
                        <a:rPr lang="es-US" i="1"/>
                        <m:t>=</m:t>
                      </m:r>
                      <m:f>
                        <m:fPr>
                          <m:ctrlPr>
                            <a:rPr lang="es-US" i="1"/>
                          </m:ctrlPr>
                        </m:fPr>
                        <m:num>
                          <m:r>
                            <a:rPr lang="es-US" i="1"/>
                            <m:t>41000</m:t>
                          </m:r>
                        </m:num>
                        <m:den>
                          <m:r>
                            <a:rPr lang="es-US" i="1"/>
                            <m:t>19°</m:t>
                          </m:r>
                          <m:r>
                            <a:rPr lang="es-EC" i="1"/>
                            <m:t>∙25°</m:t>
                          </m:r>
                        </m:den>
                      </m:f>
                      <m:r>
                        <a:rPr lang="en-US" i="1"/>
                        <m:t>=86.31</m:t>
                      </m:r>
                    </m:oMath>
                  </m:oMathPara>
                </a14:m>
                <a:endParaRPr lang="es-US" dirty="0"/>
              </a:p>
            </p:txBody>
          </p:sp>
        </mc:Choice>
        <mc:Fallback>
          <p:sp>
            <p:nvSpPr>
              <p:cNvPr id="9" name="Rectángulo 8"/>
              <p:cNvSpPr>
                <a:spLocks noRot="1" noChangeAspect="1" noMove="1" noResize="1" noEditPoints="1" noAdjustHandles="1" noChangeArrowheads="1" noChangeShapeType="1" noTextEdit="1"/>
              </p:cNvSpPr>
              <p:nvPr/>
            </p:nvSpPr>
            <p:spPr>
              <a:xfrm>
                <a:off x="2051720" y="2300205"/>
                <a:ext cx="2408032" cy="612796"/>
              </a:xfrm>
              <a:prstGeom prst="rect">
                <a:avLst/>
              </a:prstGeom>
              <a:blipFill rotWithShape="0">
                <a:blip r:embed="rId3"/>
                <a:stretch>
                  <a:fillRect/>
                </a:stretch>
              </a:blipFill>
            </p:spPr>
            <p:txBody>
              <a:bodyPr/>
              <a:lstStyle/>
              <a:p>
                <a:r>
                  <a:rPr lang="es-US">
                    <a:noFill/>
                  </a:rPr>
                  <a:t> </a:t>
                </a:r>
              </a:p>
            </p:txBody>
          </p:sp>
        </mc:Fallback>
      </mc:AlternateContent>
      <mc:AlternateContent xmlns:mc="http://schemas.openxmlformats.org/markup-compatibility/2006">
        <mc:Choice xmlns:a14="http://schemas.microsoft.com/office/drawing/2010/main" Requires="a14">
          <p:sp>
            <p:nvSpPr>
              <p:cNvPr id="10" name="Rectángulo 9"/>
              <p:cNvSpPr/>
              <p:nvPr/>
            </p:nvSpPr>
            <p:spPr>
              <a:xfrm>
                <a:off x="5436096" y="2387697"/>
                <a:ext cx="1696298"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US" i="1"/>
                        <m:t>𝐷</m:t>
                      </m:r>
                      <m:r>
                        <a:rPr lang="en-US" i="1"/>
                        <m:t>⟺19.36 </m:t>
                      </m:r>
                      <m:r>
                        <a:rPr lang="en-US" i="1"/>
                        <m:t>𝑑𝐵</m:t>
                      </m:r>
                    </m:oMath>
                  </m:oMathPara>
                </a14:m>
                <a:endParaRPr lang="es-US" dirty="0"/>
              </a:p>
            </p:txBody>
          </p:sp>
        </mc:Choice>
        <mc:Fallback>
          <p:sp>
            <p:nvSpPr>
              <p:cNvPr id="10" name="Rectángulo 9"/>
              <p:cNvSpPr>
                <a:spLocks noRot="1" noChangeAspect="1" noMove="1" noResize="1" noEditPoints="1" noAdjustHandles="1" noChangeArrowheads="1" noChangeShapeType="1" noTextEdit="1"/>
              </p:cNvSpPr>
              <p:nvPr/>
            </p:nvSpPr>
            <p:spPr>
              <a:xfrm>
                <a:off x="5436096" y="2387697"/>
                <a:ext cx="1696298" cy="369332"/>
              </a:xfrm>
              <a:prstGeom prst="rect">
                <a:avLst/>
              </a:prstGeom>
              <a:blipFill rotWithShape="0">
                <a:blip r:embed="rId4"/>
                <a:stretch>
                  <a:fillRect/>
                </a:stretch>
              </a:blipFill>
            </p:spPr>
            <p:txBody>
              <a:bodyPr/>
              <a:lstStyle/>
              <a:p>
                <a:r>
                  <a:rPr lang="es-US">
                    <a:noFill/>
                  </a:rPr>
                  <a:t> </a:t>
                </a:r>
              </a:p>
            </p:txBody>
          </p:sp>
        </mc:Fallback>
      </mc:AlternateContent>
      <mc:AlternateContent xmlns:mc="http://schemas.openxmlformats.org/markup-compatibility/2006">
        <mc:Choice xmlns:a14="http://schemas.microsoft.com/office/drawing/2010/main" Requires="a14">
          <p:sp>
            <p:nvSpPr>
              <p:cNvPr id="13" name="Rectángulo 12"/>
              <p:cNvSpPr/>
              <p:nvPr/>
            </p:nvSpPr>
            <p:spPr>
              <a:xfrm>
                <a:off x="2152094" y="4373065"/>
                <a:ext cx="1374030"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US" i="1"/>
                          </m:ctrlPr>
                        </m:sSubPr>
                        <m:e>
                          <m:r>
                            <a:rPr lang="es-US" i="1"/>
                            <m:t>𝐷</m:t>
                          </m:r>
                        </m:e>
                        <m:sub>
                          <m:r>
                            <a:rPr lang="es-US" i="1"/>
                            <m:t>𝑃</m:t>
                          </m:r>
                        </m:sub>
                      </m:sSub>
                      <m:r>
                        <a:rPr lang="en-US" i="1"/>
                        <m:t>=77.19</m:t>
                      </m:r>
                    </m:oMath>
                  </m:oMathPara>
                </a14:m>
                <a:endParaRPr lang="es-US" dirty="0"/>
              </a:p>
            </p:txBody>
          </p:sp>
        </mc:Choice>
        <mc:Fallback>
          <p:sp>
            <p:nvSpPr>
              <p:cNvPr id="13" name="Rectángulo 12"/>
              <p:cNvSpPr>
                <a:spLocks noRot="1" noChangeAspect="1" noMove="1" noResize="1" noEditPoints="1" noAdjustHandles="1" noChangeArrowheads="1" noChangeShapeType="1" noTextEdit="1"/>
              </p:cNvSpPr>
              <p:nvPr/>
            </p:nvSpPr>
            <p:spPr>
              <a:xfrm>
                <a:off x="2152094" y="4373065"/>
                <a:ext cx="1374030" cy="369332"/>
              </a:xfrm>
              <a:prstGeom prst="rect">
                <a:avLst/>
              </a:prstGeom>
              <a:blipFill rotWithShape="0">
                <a:blip r:embed="rId5"/>
                <a:stretch>
                  <a:fillRect/>
                </a:stretch>
              </a:blipFill>
            </p:spPr>
            <p:txBody>
              <a:bodyPr/>
              <a:lstStyle/>
              <a:p>
                <a:r>
                  <a:rPr lang="es-US">
                    <a:noFill/>
                  </a:rPr>
                  <a:t> </a:t>
                </a:r>
              </a:p>
            </p:txBody>
          </p:sp>
        </mc:Fallback>
      </mc:AlternateContent>
      <mc:AlternateContent xmlns:mc="http://schemas.openxmlformats.org/markup-compatibility/2006">
        <mc:Choice xmlns:a14="http://schemas.microsoft.com/office/drawing/2010/main" Requires="a14">
          <p:sp>
            <p:nvSpPr>
              <p:cNvPr id="14" name="Rectángulo 13"/>
              <p:cNvSpPr/>
              <p:nvPr/>
            </p:nvSpPr>
            <p:spPr>
              <a:xfrm>
                <a:off x="5436096" y="4334035"/>
                <a:ext cx="1716304" cy="646331"/>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US" i="1"/>
                          </m:ctrlPr>
                        </m:sSubPr>
                        <m:e>
                          <m:r>
                            <a:rPr lang="es-US" i="1"/>
                            <m:t>𝐷</m:t>
                          </m:r>
                        </m:e>
                        <m:sub>
                          <m:r>
                            <a:rPr lang="es-US" i="1"/>
                            <m:t>𝑃</m:t>
                          </m:r>
                        </m:sub>
                      </m:sSub>
                      <m:r>
                        <a:rPr lang="en-US" i="1"/>
                        <m:t>⟺18.8 </m:t>
                      </m:r>
                      <m:r>
                        <a:rPr lang="en-US" i="1"/>
                        <m:t>𝑑𝐵</m:t>
                      </m:r>
                    </m:oMath>
                  </m:oMathPara>
                </a14:m>
                <a:endParaRPr lang="es-US" dirty="0"/>
              </a:p>
              <a:p>
                <a:endParaRPr lang="es-US" dirty="0"/>
              </a:p>
            </p:txBody>
          </p:sp>
        </mc:Choice>
        <mc:Fallback>
          <p:sp>
            <p:nvSpPr>
              <p:cNvPr id="14" name="Rectángulo 13"/>
              <p:cNvSpPr>
                <a:spLocks noRot="1" noChangeAspect="1" noMove="1" noResize="1" noEditPoints="1" noAdjustHandles="1" noChangeArrowheads="1" noChangeShapeType="1" noTextEdit="1"/>
              </p:cNvSpPr>
              <p:nvPr/>
            </p:nvSpPr>
            <p:spPr>
              <a:xfrm>
                <a:off x="5436096" y="4334035"/>
                <a:ext cx="1716304" cy="646331"/>
              </a:xfrm>
              <a:prstGeom prst="rect">
                <a:avLst/>
              </a:prstGeom>
              <a:blipFill rotWithShape="0">
                <a:blip r:embed="rId6"/>
                <a:stretch>
                  <a:fillRect/>
                </a:stretch>
              </a:blipFill>
            </p:spPr>
            <p:txBody>
              <a:bodyPr/>
              <a:lstStyle/>
              <a:p>
                <a:r>
                  <a:rPr lang="es-US">
                    <a:noFill/>
                  </a:rPr>
                  <a:t> </a:t>
                </a:r>
              </a:p>
            </p:txBody>
          </p:sp>
        </mc:Fallback>
      </mc:AlternateContent>
      <mc:AlternateContent xmlns:mc="http://schemas.openxmlformats.org/markup-compatibility/2006">
        <mc:Choice xmlns:a14="http://schemas.microsoft.com/office/drawing/2010/main" Requires="a14">
          <p:sp>
            <p:nvSpPr>
              <p:cNvPr id="6" name="Rectángulo 5"/>
              <p:cNvSpPr/>
              <p:nvPr/>
            </p:nvSpPr>
            <p:spPr>
              <a:xfrm>
                <a:off x="1963555" y="3337620"/>
                <a:ext cx="2584362" cy="6127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m:rPr>
                          <m:sty m:val="p"/>
                        </m:rPr>
                        <a:rPr lang="es-EC" b="0" i="0" smtClean="0">
                          <a:latin typeface="Cambria Math" panose="02040503050406030204" pitchFamily="18" charset="0"/>
                        </a:rPr>
                        <m:t>D</m:t>
                      </m:r>
                      <m:r>
                        <a:rPr lang="es-US">
                          <a:latin typeface="Cambria Math" panose="02040503050406030204" pitchFamily="18" charset="0"/>
                        </a:rPr>
                        <m:t>=</m:t>
                      </m:r>
                      <m:f>
                        <m:fPr>
                          <m:ctrlPr>
                            <a:rPr lang="es-US" i="1">
                              <a:latin typeface="Cambria Math" panose="02040503050406030204" pitchFamily="18" charset="0"/>
                            </a:rPr>
                          </m:ctrlPr>
                        </m:fPr>
                        <m:num>
                          <m:r>
                            <a:rPr lang="es-US" i="0">
                              <a:latin typeface="Cambria Math" panose="02040503050406030204" pitchFamily="18" charset="0"/>
                            </a:rPr>
                            <m:t>41000</m:t>
                          </m:r>
                        </m:num>
                        <m:den>
                          <m:r>
                            <a:rPr lang="es-US" i="0">
                              <a:latin typeface="Cambria Math" panose="02040503050406030204" pitchFamily="18" charset="0"/>
                            </a:rPr>
                            <m:t>19.7°∙20.8°</m:t>
                          </m:r>
                        </m:den>
                      </m:f>
                      <m:r>
                        <a:rPr lang="es-US" i="0">
                          <a:latin typeface="Cambria Math" panose="02040503050406030204" pitchFamily="18" charset="0"/>
                        </a:rPr>
                        <m:t>=100</m:t>
                      </m:r>
                    </m:oMath>
                  </m:oMathPara>
                </a14:m>
                <a:endParaRPr lang="es-US" dirty="0"/>
              </a:p>
            </p:txBody>
          </p:sp>
        </mc:Choice>
        <mc:Fallback>
          <p:sp>
            <p:nvSpPr>
              <p:cNvPr id="6" name="Rectángulo 5"/>
              <p:cNvSpPr>
                <a:spLocks noRot="1" noChangeAspect="1" noMove="1" noResize="1" noEditPoints="1" noAdjustHandles="1" noChangeArrowheads="1" noChangeShapeType="1" noTextEdit="1"/>
              </p:cNvSpPr>
              <p:nvPr/>
            </p:nvSpPr>
            <p:spPr>
              <a:xfrm>
                <a:off x="1963555" y="3337620"/>
                <a:ext cx="2584362" cy="612732"/>
              </a:xfrm>
              <a:prstGeom prst="rect">
                <a:avLst/>
              </a:prstGeom>
              <a:blipFill rotWithShape="0">
                <a:blip r:embed="rId7"/>
                <a:stretch>
                  <a:fillRect/>
                </a:stretch>
              </a:blipFill>
            </p:spPr>
            <p:txBody>
              <a:bodyPr/>
              <a:lstStyle/>
              <a:p>
                <a:r>
                  <a:rPr lang="es-US">
                    <a:noFill/>
                  </a:rPr>
                  <a:t> </a:t>
                </a:r>
              </a:p>
            </p:txBody>
          </p:sp>
        </mc:Fallback>
      </mc:AlternateContent>
      <mc:AlternateContent xmlns:mc="http://schemas.openxmlformats.org/markup-compatibility/2006">
        <mc:Choice xmlns:a14="http://schemas.microsoft.com/office/drawing/2010/main" Requires="a14">
          <p:sp>
            <p:nvSpPr>
              <p:cNvPr id="7" name="Rectángulo 6"/>
              <p:cNvSpPr/>
              <p:nvPr/>
            </p:nvSpPr>
            <p:spPr>
              <a:xfrm>
                <a:off x="5439820" y="3397202"/>
                <a:ext cx="1371016"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US" i="1">
                          <a:latin typeface="Cambria Math" panose="02040503050406030204" pitchFamily="18" charset="0"/>
                        </a:rPr>
                        <m:t>𝐷</m:t>
                      </m:r>
                      <m:r>
                        <a:rPr lang="es-US" i="0">
                          <a:latin typeface="Cambria Math" panose="02040503050406030204" pitchFamily="18" charset="0"/>
                        </a:rPr>
                        <m:t>⇔20 </m:t>
                      </m:r>
                      <m:r>
                        <a:rPr lang="es-US" i="1">
                          <a:latin typeface="Cambria Math" panose="02040503050406030204" pitchFamily="18" charset="0"/>
                        </a:rPr>
                        <m:t>𝑑𝐵</m:t>
                      </m:r>
                    </m:oMath>
                  </m:oMathPara>
                </a14:m>
                <a:endParaRPr lang="es-US" dirty="0"/>
              </a:p>
            </p:txBody>
          </p:sp>
        </mc:Choice>
        <mc:Fallback>
          <p:sp>
            <p:nvSpPr>
              <p:cNvPr id="7" name="Rectángulo 6"/>
              <p:cNvSpPr>
                <a:spLocks noRot="1" noChangeAspect="1" noMove="1" noResize="1" noEditPoints="1" noAdjustHandles="1" noChangeArrowheads="1" noChangeShapeType="1" noTextEdit="1"/>
              </p:cNvSpPr>
              <p:nvPr/>
            </p:nvSpPr>
            <p:spPr>
              <a:xfrm>
                <a:off x="5439820" y="3397202"/>
                <a:ext cx="1371016" cy="369332"/>
              </a:xfrm>
              <a:prstGeom prst="rect">
                <a:avLst/>
              </a:prstGeom>
              <a:blipFill rotWithShape="0">
                <a:blip r:embed="rId8"/>
                <a:stretch>
                  <a:fillRect/>
                </a:stretch>
              </a:blipFill>
            </p:spPr>
            <p:txBody>
              <a:bodyPr/>
              <a:lstStyle/>
              <a:p>
                <a:r>
                  <a:rPr lang="es-US">
                    <a:noFill/>
                  </a:rPr>
                  <a:t> </a:t>
                </a:r>
              </a:p>
            </p:txBody>
          </p:sp>
        </mc:Fallback>
      </mc:AlternateContent>
      <p:pic>
        <p:nvPicPr>
          <p:cNvPr id="8" name="Imagen 7"/>
          <p:cNvPicPr>
            <a:picLocks noChangeAspect="1"/>
          </p:cNvPicPr>
          <p:nvPr/>
        </p:nvPicPr>
        <p:blipFill>
          <a:blip r:embed="rId9"/>
          <a:stretch>
            <a:fillRect/>
          </a:stretch>
        </p:blipFill>
        <p:spPr>
          <a:xfrm>
            <a:off x="5046419" y="5416503"/>
            <a:ext cx="2085975" cy="523875"/>
          </a:xfrm>
          <a:prstGeom prst="rect">
            <a:avLst/>
          </a:prstGeom>
        </p:spPr>
      </p:pic>
      <p:pic>
        <p:nvPicPr>
          <p:cNvPr id="17" name="Imagen 16"/>
          <p:cNvPicPr>
            <a:picLocks noChangeAspect="1"/>
          </p:cNvPicPr>
          <p:nvPr/>
        </p:nvPicPr>
        <p:blipFill>
          <a:blip r:embed="rId10"/>
          <a:stretch>
            <a:fillRect/>
          </a:stretch>
        </p:blipFill>
        <p:spPr>
          <a:xfrm>
            <a:off x="2266036" y="5416503"/>
            <a:ext cx="2266950" cy="514350"/>
          </a:xfrm>
          <a:prstGeom prst="rect">
            <a:avLst/>
          </a:prstGeom>
        </p:spPr>
      </p:pic>
      <p:pic>
        <p:nvPicPr>
          <p:cNvPr id="18" name="Imagen 17"/>
          <p:cNvPicPr>
            <a:picLocks noChangeAspect="1"/>
          </p:cNvPicPr>
          <p:nvPr/>
        </p:nvPicPr>
        <p:blipFill>
          <a:blip r:embed="rId11"/>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16568916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483768" y="404664"/>
            <a:ext cx="6245352" cy="1143000"/>
          </a:xfrm>
        </p:spPr>
        <p:txBody>
          <a:bodyPr>
            <a:normAutofit fontScale="90000"/>
          </a:bodyPr>
          <a:lstStyle/>
          <a:p>
            <a:pPr lvl="0" algn="ctr"/>
            <a:r>
              <a:rPr lang="es-US" sz="2400" b="1" dirty="0"/>
              <a:t>MEDICIÓN DEL SISTEMA DE MICROONDAS Y ANÁLISIS DE ERRORES</a:t>
            </a:r>
            <a:endParaRPr lang="es-US" sz="2400" b="1" dirty="0"/>
          </a:p>
        </p:txBody>
      </p:sp>
      <p:sp>
        <p:nvSpPr>
          <p:cNvPr id="3" name="2 Marcador de texto"/>
          <p:cNvSpPr>
            <a:spLocks noGrp="1"/>
          </p:cNvSpPr>
          <p:nvPr>
            <p:ph type="body" sz="half" idx="2"/>
          </p:nvPr>
        </p:nvSpPr>
        <p:spPr>
          <a:xfrm>
            <a:off x="-11084" y="1844824"/>
            <a:ext cx="1763687" cy="4608512"/>
          </a:xfrm>
        </p:spPr>
        <p:txBody>
          <a:bodyPr>
            <a:noAutofit/>
          </a:bodyPr>
          <a:lstStyle/>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r>
              <a:rPr lang="es-EC" sz="1600" b="0" dirty="0" smtClean="0"/>
              <a:t>Ganancia medida </a:t>
            </a:r>
          </a:p>
          <a:p>
            <a:pPr algn="ctr">
              <a:lnSpc>
                <a:spcPct val="100000"/>
              </a:lnSpc>
            </a:pPr>
            <a:endParaRPr lang="es-EC" sz="1600" b="0" dirty="0" smtClean="0"/>
          </a:p>
          <a:p>
            <a:pPr algn="ctr">
              <a:lnSpc>
                <a:spcPct val="100000"/>
              </a:lnSpc>
            </a:pPr>
            <a:endParaRPr lang="es-EC" sz="1600" b="0" dirty="0" smtClean="0"/>
          </a:p>
          <a:p>
            <a:pPr algn="ctr">
              <a:lnSpc>
                <a:spcPct val="100000"/>
              </a:lnSpc>
            </a:pPr>
            <a:r>
              <a:rPr lang="es-EC" sz="1600" b="0" dirty="0" smtClean="0"/>
              <a:t>Directividad simulado</a:t>
            </a:r>
          </a:p>
          <a:p>
            <a:pPr algn="ctr">
              <a:lnSpc>
                <a:spcPct val="100000"/>
              </a:lnSpc>
            </a:pPr>
            <a:endParaRPr lang="es-EC" sz="1600" b="0" dirty="0" smtClean="0"/>
          </a:p>
          <a:p>
            <a:pPr algn="ctr">
              <a:lnSpc>
                <a:spcPct val="100000"/>
              </a:lnSpc>
            </a:pPr>
            <a:r>
              <a:rPr lang="es-EC" sz="1600" b="0" dirty="0" smtClean="0"/>
              <a:t>Error porcentual</a:t>
            </a:r>
          </a:p>
          <a:p>
            <a:pPr algn="ctr">
              <a:lnSpc>
                <a:spcPct val="100000"/>
              </a:lnSpc>
            </a:pPr>
            <a:endParaRPr lang="es-US" sz="1600" b="0" dirty="0" smtClean="0"/>
          </a:p>
          <a:p>
            <a:pPr algn="ctr"/>
            <a:r>
              <a:rPr lang="es-EC" sz="1600" b="0" dirty="0"/>
              <a:t>Eficiencia</a:t>
            </a:r>
          </a:p>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endParaRPr lang="es-US" sz="1200" b="0" dirty="0" smtClean="0"/>
          </a:p>
          <a:p>
            <a:pPr algn="ctr">
              <a:lnSpc>
                <a:spcPct val="100000"/>
              </a:lnSpc>
            </a:pPr>
            <a:endParaRPr lang="es-US" sz="1200" b="0" dirty="0" smtClean="0"/>
          </a:p>
          <a:p>
            <a:pPr algn="ctr">
              <a:lnSpc>
                <a:spcPct val="100000"/>
              </a:lnSpc>
            </a:pPr>
            <a:endParaRPr lang="es-US" sz="1200" b="0" dirty="0" smtClean="0"/>
          </a:p>
        </p:txBody>
      </p:sp>
      <p:sp>
        <p:nvSpPr>
          <p:cNvPr id="5" name="Rectángulo 4"/>
          <p:cNvSpPr/>
          <p:nvPr/>
        </p:nvSpPr>
        <p:spPr>
          <a:xfrm>
            <a:off x="2060304" y="1732323"/>
            <a:ext cx="7092280" cy="461665"/>
          </a:xfrm>
          <a:prstGeom prst="rect">
            <a:avLst/>
          </a:prstGeom>
        </p:spPr>
        <p:txBody>
          <a:bodyPr wrap="square">
            <a:spAutoFit/>
          </a:bodyPr>
          <a:lstStyle/>
          <a:p>
            <a:pPr algn="just">
              <a:lnSpc>
                <a:spcPct val="150000"/>
              </a:lnSpc>
              <a:spcAft>
                <a:spcPts val="800"/>
              </a:spcAft>
            </a:pPr>
            <a:r>
              <a:rPr lang="es-US" sz="1600" b="1" dirty="0" smtClean="0">
                <a:latin typeface="Times New Roman" panose="02020603050405020304" pitchFamily="18" charset="0"/>
                <a:ea typeface="Calibri" panose="020F0502020204030204" pitchFamily="34" charset="0"/>
                <a:cs typeface="Times New Roman" panose="02020603050405020304" pitchFamily="18" charset="0"/>
              </a:rPr>
              <a:t>Resultados de mediciones de la antena de bocina piramidal.</a:t>
            </a:r>
          </a:p>
        </p:txBody>
      </p:sp>
      <p:sp>
        <p:nvSpPr>
          <p:cNvPr id="2" name="Rectángulo 1"/>
          <p:cNvSpPr/>
          <p:nvPr/>
        </p:nvSpPr>
        <p:spPr>
          <a:xfrm>
            <a:off x="2091086" y="2334404"/>
            <a:ext cx="2597378" cy="338554"/>
          </a:xfrm>
          <a:prstGeom prst="rect">
            <a:avLst/>
          </a:prstGeom>
        </p:spPr>
        <p:txBody>
          <a:bodyPr wrap="none">
            <a:spAutoFit/>
          </a:bodyPr>
          <a:lstStyle/>
          <a:p>
            <a:r>
              <a:rPr lang="es-EC" sz="1600" dirty="0"/>
              <a:t>P</a:t>
            </a:r>
            <a:r>
              <a:rPr lang="es-EC" sz="1600" baseline="-25000" dirty="0"/>
              <a:t>r</a:t>
            </a:r>
            <a:r>
              <a:rPr lang="es-EC" sz="1600" dirty="0"/>
              <a:t>= 78.3</a:t>
            </a:r>
            <a:r>
              <a:rPr lang="es-US" sz="1600" dirty="0" err="1"/>
              <a:t>dBuV</a:t>
            </a:r>
            <a:r>
              <a:rPr lang="es-US" sz="1600" dirty="0"/>
              <a:t>=1’300.000 </a:t>
            </a:r>
            <a:r>
              <a:rPr lang="es-US" sz="1600" dirty="0" err="1"/>
              <a:t>pW</a:t>
            </a:r>
            <a:r>
              <a:rPr lang="es-US" sz="1600" dirty="0"/>
              <a:t>.</a:t>
            </a:r>
            <a:endParaRPr lang="es-US" sz="1600" dirty="0"/>
          </a:p>
        </p:txBody>
      </p:sp>
      <mc:AlternateContent xmlns:mc="http://schemas.openxmlformats.org/markup-compatibility/2006">
        <mc:Choice xmlns:a14="http://schemas.microsoft.com/office/drawing/2010/main" Requires="a14">
          <p:sp>
            <p:nvSpPr>
              <p:cNvPr id="7" name="Rectángulo 6"/>
              <p:cNvSpPr/>
              <p:nvPr/>
            </p:nvSpPr>
            <p:spPr>
              <a:xfrm>
                <a:off x="2008315" y="2837573"/>
                <a:ext cx="3660489" cy="70410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sz="1600" i="1"/>
                        <m:t>𝐺</m:t>
                      </m:r>
                      <m:r>
                        <a:rPr lang="en-US" sz="1600" i="1"/>
                        <m:t>=</m:t>
                      </m:r>
                      <m:f>
                        <m:fPr>
                          <m:ctrlPr>
                            <a:rPr lang="es-US" sz="1600" i="1"/>
                          </m:ctrlPr>
                        </m:fPr>
                        <m:num>
                          <m:r>
                            <a:rPr lang="en-US" sz="1600" i="1"/>
                            <m:t>4</m:t>
                          </m:r>
                          <m:r>
                            <a:rPr lang="en-US" sz="1600" i="1"/>
                            <m:t>𝜋</m:t>
                          </m:r>
                          <m:r>
                            <a:rPr lang="en-US" sz="1600" i="1"/>
                            <m:t>1.05</m:t>
                          </m:r>
                        </m:num>
                        <m:den>
                          <m:r>
                            <a:rPr lang="en-US" sz="1600" i="1"/>
                            <m:t>0.02857</m:t>
                          </m:r>
                        </m:den>
                      </m:f>
                      <m:r>
                        <a:rPr lang="en-US" sz="1600" i="1"/>
                        <m:t>∗</m:t>
                      </m:r>
                      <m:sSup>
                        <m:sSupPr>
                          <m:ctrlPr>
                            <a:rPr lang="es-US" sz="1600" i="1"/>
                          </m:ctrlPr>
                        </m:sSupPr>
                        <m:e>
                          <m:d>
                            <m:dPr>
                              <m:ctrlPr>
                                <a:rPr lang="es-US" sz="1600" i="1"/>
                              </m:ctrlPr>
                            </m:dPr>
                            <m:e>
                              <m:f>
                                <m:fPr>
                                  <m:ctrlPr>
                                    <a:rPr lang="es-US" sz="1600" i="1"/>
                                  </m:ctrlPr>
                                </m:fPr>
                                <m:num>
                                  <m:r>
                                    <a:rPr lang="en-US" sz="1600" i="1"/>
                                    <m:t>1300000</m:t>
                                  </m:r>
                                </m:num>
                                <m:den>
                                  <m:r>
                                    <a:rPr lang="en-US" sz="1600" i="1"/>
                                    <m:t>36307800</m:t>
                                  </m:r>
                                </m:den>
                              </m:f>
                            </m:e>
                          </m:d>
                        </m:e>
                        <m:sup>
                          <m:r>
                            <a:rPr lang="en-US" sz="1600" i="1"/>
                            <m:t>0.5</m:t>
                          </m:r>
                        </m:sup>
                      </m:sSup>
                      <m:r>
                        <a:rPr lang="en-US" sz="1600" i="1"/>
                        <m:t>=87.38</m:t>
                      </m:r>
                    </m:oMath>
                  </m:oMathPara>
                </a14:m>
                <a:endParaRPr lang="es-US" sz="1600" dirty="0"/>
              </a:p>
            </p:txBody>
          </p:sp>
        </mc:Choice>
        <mc:Fallback>
          <p:sp>
            <p:nvSpPr>
              <p:cNvPr id="7" name="Rectángulo 6"/>
              <p:cNvSpPr>
                <a:spLocks noRot="1" noChangeAspect="1" noMove="1" noResize="1" noEditPoints="1" noAdjustHandles="1" noChangeArrowheads="1" noChangeShapeType="1" noTextEdit="1"/>
              </p:cNvSpPr>
              <p:nvPr/>
            </p:nvSpPr>
            <p:spPr>
              <a:xfrm>
                <a:off x="2008315" y="2837573"/>
                <a:ext cx="3660489" cy="704104"/>
              </a:xfrm>
              <a:prstGeom prst="rect">
                <a:avLst/>
              </a:prstGeom>
              <a:blipFill rotWithShape="0">
                <a:blip r:embed="rId3"/>
                <a:stretch>
                  <a:fillRect/>
                </a:stretch>
              </a:blipFill>
            </p:spPr>
            <p:txBody>
              <a:bodyPr/>
              <a:lstStyle/>
              <a:p>
                <a:r>
                  <a:rPr lang="es-US">
                    <a:noFill/>
                  </a:rPr>
                  <a:t> </a:t>
                </a:r>
              </a:p>
            </p:txBody>
          </p:sp>
        </mc:Fallback>
      </mc:AlternateContent>
      <mc:AlternateContent xmlns:mc="http://schemas.openxmlformats.org/markup-compatibility/2006">
        <mc:Choice xmlns:a14="http://schemas.microsoft.com/office/drawing/2010/main" Requires="a14">
          <p:sp>
            <p:nvSpPr>
              <p:cNvPr id="8" name="Rectángulo 7"/>
              <p:cNvSpPr/>
              <p:nvPr/>
            </p:nvSpPr>
            <p:spPr>
              <a:xfrm>
                <a:off x="6488812" y="3090373"/>
                <a:ext cx="1497846" cy="33855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US" sz="1600" i="1" smtClean="0">
                          <a:latin typeface="Cambria Math" panose="02040503050406030204" pitchFamily="18" charset="0"/>
                        </a:rPr>
                        <m:t>𝐺</m:t>
                      </m:r>
                      <m:r>
                        <a:rPr lang="es-US" sz="1600" i="0">
                          <a:latin typeface="Cambria Math" panose="02040503050406030204" pitchFamily="18" charset="0"/>
                        </a:rPr>
                        <m:t>⇔1</m:t>
                      </m:r>
                      <m:r>
                        <a:rPr lang="es-EC" sz="1600" b="0" i="0" smtClean="0">
                          <a:latin typeface="Cambria Math" panose="02040503050406030204" pitchFamily="18" charset="0"/>
                        </a:rPr>
                        <m:t>9.41</m:t>
                      </m:r>
                      <m:r>
                        <a:rPr lang="es-US" sz="1600" i="0">
                          <a:latin typeface="Cambria Math" panose="02040503050406030204" pitchFamily="18" charset="0"/>
                        </a:rPr>
                        <m:t> </m:t>
                      </m:r>
                      <m:r>
                        <a:rPr lang="es-US" sz="1600" i="1">
                          <a:latin typeface="Cambria Math" panose="02040503050406030204" pitchFamily="18" charset="0"/>
                        </a:rPr>
                        <m:t>𝑑𝐵</m:t>
                      </m:r>
                    </m:oMath>
                  </m:oMathPara>
                </a14:m>
                <a:endParaRPr lang="es-US" sz="1600" dirty="0"/>
              </a:p>
            </p:txBody>
          </p:sp>
        </mc:Choice>
        <mc:Fallback>
          <p:sp>
            <p:nvSpPr>
              <p:cNvPr id="8" name="Rectángulo 7"/>
              <p:cNvSpPr>
                <a:spLocks noRot="1" noChangeAspect="1" noMove="1" noResize="1" noEditPoints="1" noAdjustHandles="1" noChangeArrowheads="1" noChangeShapeType="1" noTextEdit="1"/>
              </p:cNvSpPr>
              <p:nvPr/>
            </p:nvSpPr>
            <p:spPr>
              <a:xfrm>
                <a:off x="6488812" y="3090373"/>
                <a:ext cx="1497846" cy="338554"/>
              </a:xfrm>
              <a:prstGeom prst="rect">
                <a:avLst/>
              </a:prstGeom>
              <a:blipFill rotWithShape="0">
                <a:blip r:embed="rId4"/>
                <a:stretch>
                  <a:fillRect/>
                </a:stretch>
              </a:blipFill>
            </p:spPr>
            <p:txBody>
              <a:bodyPr/>
              <a:lstStyle/>
              <a:p>
                <a:r>
                  <a:rPr lang="es-US">
                    <a:noFill/>
                  </a:rPr>
                  <a:t> </a:t>
                </a:r>
              </a:p>
            </p:txBody>
          </p:sp>
        </mc:Fallback>
      </mc:AlternateContent>
      <p:sp>
        <p:nvSpPr>
          <p:cNvPr id="17" name="Rectángulo 16"/>
          <p:cNvSpPr/>
          <p:nvPr/>
        </p:nvSpPr>
        <p:spPr>
          <a:xfrm>
            <a:off x="1928159" y="3922062"/>
            <a:ext cx="6800961" cy="646331"/>
          </a:xfrm>
          <a:prstGeom prst="rect">
            <a:avLst/>
          </a:prstGeom>
        </p:spPr>
        <p:txBody>
          <a:bodyPr wrap="square">
            <a:spAutoFit/>
          </a:bodyPr>
          <a:lstStyle/>
          <a:p>
            <a:pPr algn="just"/>
            <a:r>
              <a:rPr lang="es-EC" dirty="0" smtClean="0">
                <a:latin typeface="Calibri" panose="020F0502020204030204" pitchFamily="34" charset="0"/>
                <a:ea typeface="Times New Roman" panose="02020603050405020304" pitchFamily="18" charset="0"/>
                <a:cs typeface="Times New Roman" panose="02020603050405020304" pitchFamily="18" charset="0"/>
              </a:rPr>
              <a:t>Se </a:t>
            </a:r>
            <a:r>
              <a:rPr lang="es-EC" dirty="0">
                <a:latin typeface="Calibri" panose="020F0502020204030204" pitchFamily="34" charset="0"/>
                <a:ea typeface="Times New Roman" panose="02020603050405020304" pitchFamily="18" charset="0"/>
                <a:cs typeface="Times New Roman" panose="02020603050405020304" pitchFamily="18" charset="0"/>
              </a:rPr>
              <a:t>observa un valor de 14.6 dB o 28.84 en la dirección de máxima </a:t>
            </a:r>
            <a:r>
              <a:rPr lang="es-EC" dirty="0" smtClean="0">
                <a:latin typeface="Calibri" panose="020F0502020204030204" pitchFamily="34" charset="0"/>
                <a:ea typeface="Times New Roman" panose="02020603050405020304" pitchFamily="18" charset="0"/>
                <a:cs typeface="Times New Roman" panose="02020603050405020304" pitchFamily="18" charset="0"/>
              </a:rPr>
              <a:t>radiación.</a:t>
            </a:r>
            <a:endParaRPr lang="es-US" dirty="0"/>
          </a:p>
        </p:txBody>
      </p:sp>
      <mc:AlternateContent xmlns:mc="http://schemas.openxmlformats.org/markup-compatibility/2006">
        <mc:Choice xmlns:a14="http://schemas.microsoft.com/office/drawing/2010/main" Requires="a14">
          <p:sp>
            <p:nvSpPr>
              <p:cNvPr id="19" name="Rectángulo 18"/>
              <p:cNvSpPr/>
              <p:nvPr/>
            </p:nvSpPr>
            <p:spPr>
              <a:xfrm>
                <a:off x="4451443" y="5773066"/>
                <a:ext cx="1754391" cy="55496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sz="1600" i="1"/>
                        <m:t>𝜂</m:t>
                      </m:r>
                      <m:r>
                        <a:rPr lang="es-EC" sz="1600" i="1"/>
                        <m:t>=</m:t>
                      </m:r>
                      <m:f>
                        <m:fPr>
                          <m:ctrlPr>
                            <a:rPr lang="es-US" sz="1600" i="1"/>
                          </m:ctrlPr>
                        </m:fPr>
                        <m:num>
                          <m:r>
                            <a:rPr lang="es-EC" sz="1600" i="1"/>
                            <m:t>87.83</m:t>
                          </m:r>
                        </m:num>
                        <m:den>
                          <m:r>
                            <a:rPr lang="en-US" sz="1600" i="1"/>
                            <m:t>86.31</m:t>
                          </m:r>
                        </m:den>
                      </m:f>
                      <m:r>
                        <a:rPr lang="es-EC" sz="1600" i="1"/>
                        <m:t>=1.01</m:t>
                      </m:r>
                    </m:oMath>
                  </m:oMathPara>
                </a14:m>
                <a:endParaRPr lang="es-US" sz="1600" dirty="0"/>
              </a:p>
            </p:txBody>
          </p:sp>
        </mc:Choice>
        <mc:Fallback>
          <p:sp>
            <p:nvSpPr>
              <p:cNvPr id="19" name="Rectángulo 18"/>
              <p:cNvSpPr>
                <a:spLocks noRot="1" noChangeAspect="1" noMove="1" noResize="1" noEditPoints="1" noAdjustHandles="1" noChangeArrowheads="1" noChangeShapeType="1" noTextEdit="1"/>
              </p:cNvSpPr>
              <p:nvPr/>
            </p:nvSpPr>
            <p:spPr>
              <a:xfrm>
                <a:off x="4451443" y="5773066"/>
                <a:ext cx="1754391" cy="554960"/>
              </a:xfrm>
              <a:prstGeom prst="rect">
                <a:avLst/>
              </a:prstGeom>
              <a:blipFill rotWithShape="0">
                <a:blip r:embed="rId5"/>
                <a:stretch>
                  <a:fillRect/>
                </a:stretch>
              </a:blipFill>
            </p:spPr>
            <p:txBody>
              <a:bodyPr/>
              <a:lstStyle/>
              <a:p>
                <a:r>
                  <a:rPr lang="es-US">
                    <a:noFill/>
                  </a:rPr>
                  <a:t> </a:t>
                </a:r>
              </a:p>
            </p:txBody>
          </p:sp>
        </mc:Fallback>
      </mc:AlternateContent>
      <p:pic>
        <p:nvPicPr>
          <p:cNvPr id="6" name="Imagen 5"/>
          <p:cNvPicPr>
            <a:picLocks noChangeAspect="1"/>
          </p:cNvPicPr>
          <p:nvPr/>
        </p:nvPicPr>
        <p:blipFill>
          <a:blip r:embed="rId6"/>
          <a:stretch>
            <a:fillRect/>
          </a:stretch>
        </p:blipFill>
        <p:spPr>
          <a:xfrm>
            <a:off x="4252314" y="4691603"/>
            <a:ext cx="2152650" cy="514350"/>
          </a:xfrm>
          <a:prstGeom prst="rect">
            <a:avLst/>
          </a:prstGeom>
        </p:spPr>
      </p:pic>
      <p:pic>
        <p:nvPicPr>
          <p:cNvPr id="12" name="Imagen 11"/>
          <p:cNvPicPr>
            <a:picLocks noChangeAspect="1"/>
          </p:cNvPicPr>
          <p:nvPr/>
        </p:nvPicPr>
        <p:blipFill>
          <a:blip r:embed="rId7"/>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280562081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483768" y="404664"/>
            <a:ext cx="6245352" cy="1143000"/>
          </a:xfrm>
        </p:spPr>
        <p:txBody>
          <a:bodyPr>
            <a:normAutofit fontScale="90000"/>
          </a:bodyPr>
          <a:lstStyle/>
          <a:p>
            <a:pPr lvl="0" algn="ctr"/>
            <a:r>
              <a:rPr lang="es-US" sz="2400" b="1" dirty="0"/>
              <a:t>MEDICIÓN DEL SISTEMA DE MICROONDAS Y ANÁLISIS DE ERRORES</a:t>
            </a:r>
            <a:endParaRPr lang="es-US" sz="2400" b="1" dirty="0"/>
          </a:p>
        </p:txBody>
      </p:sp>
      <p:sp>
        <p:nvSpPr>
          <p:cNvPr id="3" name="2 Marcador de texto"/>
          <p:cNvSpPr>
            <a:spLocks noGrp="1"/>
          </p:cNvSpPr>
          <p:nvPr>
            <p:ph type="body" sz="half" idx="2"/>
          </p:nvPr>
        </p:nvSpPr>
        <p:spPr>
          <a:xfrm>
            <a:off x="-11084" y="1844824"/>
            <a:ext cx="1763687" cy="4608512"/>
          </a:xfrm>
        </p:spPr>
        <p:txBody>
          <a:bodyPr>
            <a:noAutofit/>
          </a:bodyPr>
          <a:lstStyle/>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r>
              <a:rPr lang="es-EC" sz="1600" b="0" dirty="0" smtClean="0"/>
              <a:t>Pérdida de retorno y VSWR medido </a:t>
            </a:r>
          </a:p>
          <a:p>
            <a:pPr algn="ctr">
              <a:lnSpc>
                <a:spcPct val="100000"/>
              </a:lnSpc>
            </a:pPr>
            <a:endParaRPr lang="es-EC" sz="1600" b="0" dirty="0" smtClean="0"/>
          </a:p>
          <a:p>
            <a:pPr algn="ctr">
              <a:lnSpc>
                <a:spcPct val="100000"/>
              </a:lnSpc>
            </a:pPr>
            <a:endParaRPr lang="es-EC" sz="1600" b="0" dirty="0"/>
          </a:p>
          <a:p>
            <a:pPr algn="ctr">
              <a:lnSpc>
                <a:spcPct val="100000"/>
              </a:lnSpc>
            </a:pPr>
            <a:r>
              <a:rPr lang="es-EC" sz="1600" b="0" dirty="0"/>
              <a:t>Pérdida de retorno y VSWR </a:t>
            </a:r>
            <a:r>
              <a:rPr lang="es-EC" sz="1600" b="0" dirty="0" smtClean="0"/>
              <a:t> simulado</a:t>
            </a:r>
            <a:endParaRPr lang="es-EC" sz="1600" b="0" dirty="0"/>
          </a:p>
          <a:p>
            <a:pPr algn="ctr">
              <a:lnSpc>
                <a:spcPct val="100000"/>
              </a:lnSpc>
            </a:pPr>
            <a:endParaRPr lang="es-EC" sz="1600" b="0" dirty="0" smtClean="0"/>
          </a:p>
          <a:p>
            <a:pPr algn="ctr">
              <a:lnSpc>
                <a:spcPct val="100000"/>
              </a:lnSpc>
            </a:pPr>
            <a:endParaRPr lang="es-EC" sz="1600" b="0" dirty="0" smtClean="0"/>
          </a:p>
          <a:p>
            <a:pPr algn="ctr">
              <a:lnSpc>
                <a:spcPct val="100000"/>
              </a:lnSpc>
            </a:pPr>
            <a:r>
              <a:rPr lang="es-EC" sz="1600" b="0" dirty="0" smtClean="0"/>
              <a:t>Error porcentual</a:t>
            </a:r>
            <a:endParaRPr lang="es-US" sz="1600" b="0" dirty="0" smtClean="0"/>
          </a:p>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endParaRPr lang="es-US" sz="1200" b="0" dirty="0" smtClean="0"/>
          </a:p>
          <a:p>
            <a:pPr algn="ctr">
              <a:lnSpc>
                <a:spcPct val="100000"/>
              </a:lnSpc>
            </a:pPr>
            <a:endParaRPr lang="es-US" sz="1200" b="0" dirty="0" smtClean="0"/>
          </a:p>
          <a:p>
            <a:pPr algn="ctr">
              <a:lnSpc>
                <a:spcPct val="100000"/>
              </a:lnSpc>
            </a:pPr>
            <a:endParaRPr lang="es-US" sz="1200" b="0" dirty="0" smtClean="0"/>
          </a:p>
        </p:txBody>
      </p:sp>
      <p:sp>
        <p:nvSpPr>
          <p:cNvPr id="5" name="Rectángulo 4"/>
          <p:cNvSpPr/>
          <p:nvPr/>
        </p:nvSpPr>
        <p:spPr>
          <a:xfrm>
            <a:off x="2060304" y="1732323"/>
            <a:ext cx="7092280" cy="461665"/>
          </a:xfrm>
          <a:prstGeom prst="rect">
            <a:avLst/>
          </a:prstGeom>
        </p:spPr>
        <p:txBody>
          <a:bodyPr wrap="square">
            <a:spAutoFit/>
          </a:bodyPr>
          <a:lstStyle/>
          <a:p>
            <a:pPr algn="just">
              <a:lnSpc>
                <a:spcPct val="150000"/>
              </a:lnSpc>
              <a:spcAft>
                <a:spcPts val="800"/>
              </a:spcAft>
            </a:pPr>
            <a:r>
              <a:rPr lang="es-US" sz="1600" b="1" dirty="0" smtClean="0">
                <a:latin typeface="Times New Roman" panose="02020603050405020304" pitchFamily="18" charset="0"/>
                <a:ea typeface="Calibri" panose="020F0502020204030204" pitchFamily="34" charset="0"/>
                <a:cs typeface="Times New Roman" panose="02020603050405020304" pitchFamily="18" charset="0"/>
              </a:rPr>
              <a:t>Resultados de mediciones de la antena de bocina piramidal.</a:t>
            </a:r>
          </a:p>
        </p:txBody>
      </p:sp>
      <p:pic>
        <p:nvPicPr>
          <p:cNvPr id="2" name="Imagen 1"/>
          <p:cNvPicPr>
            <a:picLocks noChangeAspect="1"/>
          </p:cNvPicPr>
          <p:nvPr/>
        </p:nvPicPr>
        <p:blipFill>
          <a:blip r:embed="rId3"/>
          <a:stretch>
            <a:fillRect/>
          </a:stretch>
        </p:blipFill>
        <p:spPr>
          <a:xfrm>
            <a:off x="2673697" y="2193988"/>
            <a:ext cx="5476875" cy="1247775"/>
          </a:xfrm>
          <a:prstGeom prst="rect">
            <a:avLst/>
          </a:prstGeom>
        </p:spPr>
      </p:pic>
      <p:pic>
        <p:nvPicPr>
          <p:cNvPr id="11" name="Imagen 10"/>
          <p:cNvPicPr/>
          <p:nvPr/>
        </p:nvPicPr>
        <p:blipFill>
          <a:blip r:embed="rId4"/>
          <a:stretch>
            <a:fillRect/>
          </a:stretch>
        </p:blipFill>
        <p:spPr>
          <a:xfrm>
            <a:off x="2718782" y="3568190"/>
            <a:ext cx="5431790" cy="1929765"/>
          </a:xfrm>
          <a:prstGeom prst="rect">
            <a:avLst/>
          </a:prstGeom>
        </p:spPr>
      </p:pic>
      <p:pic>
        <p:nvPicPr>
          <p:cNvPr id="6" name="Imagen 5"/>
          <p:cNvPicPr>
            <a:picLocks noChangeAspect="1"/>
          </p:cNvPicPr>
          <p:nvPr/>
        </p:nvPicPr>
        <p:blipFill>
          <a:blip r:embed="rId5"/>
          <a:stretch>
            <a:fillRect/>
          </a:stretch>
        </p:blipFill>
        <p:spPr>
          <a:xfrm>
            <a:off x="4292946" y="5624382"/>
            <a:ext cx="2238375" cy="990600"/>
          </a:xfrm>
          <a:prstGeom prst="rect">
            <a:avLst/>
          </a:prstGeom>
        </p:spPr>
      </p:pic>
      <p:pic>
        <p:nvPicPr>
          <p:cNvPr id="13" name="Imagen 12"/>
          <p:cNvPicPr>
            <a:picLocks noChangeAspect="1"/>
          </p:cNvPicPr>
          <p:nvPr/>
        </p:nvPicPr>
        <p:blipFill>
          <a:blip r:embed="rId6"/>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167619333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483768" y="404664"/>
            <a:ext cx="6245352" cy="1143000"/>
          </a:xfrm>
        </p:spPr>
        <p:txBody>
          <a:bodyPr>
            <a:normAutofit fontScale="90000"/>
          </a:bodyPr>
          <a:lstStyle/>
          <a:p>
            <a:pPr lvl="0" algn="ctr"/>
            <a:r>
              <a:rPr lang="es-US" sz="2400" b="1" dirty="0"/>
              <a:t>MEDICIÓN DEL SISTEMA DE MICROONDAS Y ANÁLISIS DE ERRORES</a:t>
            </a:r>
            <a:endParaRPr lang="es-US" sz="2400" b="1" dirty="0"/>
          </a:p>
        </p:txBody>
      </p:sp>
      <p:sp>
        <p:nvSpPr>
          <p:cNvPr id="3" name="2 Marcador de texto"/>
          <p:cNvSpPr>
            <a:spLocks noGrp="1"/>
          </p:cNvSpPr>
          <p:nvPr>
            <p:ph type="body" sz="half" idx="2"/>
          </p:nvPr>
        </p:nvSpPr>
        <p:spPr>
          <a:xfrm>
            <a:off x="-11084" y="1844824"/>
            <a:ext cx="1763687" cy="4608512"/>
          </a:xfrm>
        </p:spPr>
        <p:txBody>
          <a:bodyPr>
            <a:noAutofit/>
          </a:bodyPr>
          <a:lstStyle/>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r>
              <a:rPr lang="es-EC" sz="1600" b="0" dirty="0" smtClean="0"/>
              <a:t>Patrón de radiación en plano E/H medido</a:t>
            </a:r>
          </a:p>
          <a:p>
            <a:pPr algn="ctr">
              <a:lnSpc>
                <a:spcPct val="100000"/>
              </a:lnSpc>
            </a:pPr>
            <a:endParaRPr lang="es-EC" sz="1600" b="0" dirty="0"/>
          </a:p>
          <a:p>
            <a:pPr algn="ctr">
              <a:lnSpc>
                <a:spcPct val="100000"/>
              </a:lnSpc>
            </a:pPr>
            <a:endParaRPr lang="es-EC" sz="1600" b="0" dirty="0" smtClean="0"/>
          </a:p>
          <a:p>
            <a:pPr algn="ctr">
              <a:lnSpc>
                <a:spcPct val="100000"/>
              </a:lnSpc>
            </a:pPr>
            <a:r>
              <a:rPr lang="es-EC" sz="1600" b="0" dirty="0"/>
              <a:t>Patrón de radiación en plano E/H </a:t>
            </a:r>
            <a:r>
              <a:rPr lang="es-EC" sz="1600" b="0" dirty="0" smtClean="0"/>
              <a:t> teórico/simulado</a:t>
            </a:r>
            <a:endParaRPr lang="es-US" sz="1600" b="0" dirty="0"/>
          </a:p>
          <a:p>
            <a:pPr algn="ctr">
              <a:lnSpc>
                <a:spcPct val="100000"/>
              </a:lnSpc>
            </a:pPr>
            <a:endParaRPr lang="es-US" sz="1600" b="0" dirty="0" smtClean="0"/>
          </a:p>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endParaRPr lang="es-US" sz="1200" b="0" dirty="0" smtClean="0"/>
          </a:p>
          <a:p>
            <a:pPr algn="ctr">
              <a:lnSpc>
                <a:spcPct val="100000"/>
              </a:lnSpc>
            </a:pPr>
            <a:endParaRPr lang="es-US" sz="1200" b="0" dirty="0"/>
          </a:p>
          <a:p>
            <a:pPr algn="ctr">
              <a:lnSpc>
                <a:spcPct val="100000"/>
              </a:lnSpc>
            </a:pPr>
            <a:endParaRPr lang="es-US" sz="1200" b="0" dirty="0" smtClean="0"/>
          </a:p>
        </p:txBody>
      </p:sp>
      <p:sp>
        <p:nvSpPr>
          <p:cNvPr id="5" name="Rectángulo 4"/>
          <p:cNvSpPr/>
          <p:nvPr/>
        </p:nvSpPr>
        <p:spPr>
          <a:xfrm>
            <a:off x="2051720" y="1663343"/>
            <a:ext cx="7092280" cy="461665"/>
          </a:xfrm>
          <a:prstGeom prst="rect">
            <a:avLst/>
          </a:prstGeom>
        </p:spPr>
        <p:txBody>
          <a:bodyPr wrap="square">
            <a:spAutoFit/>
          </a:bodyPr>
          <a:lstStyle/>
          <a:p>
            <a:pPr algn="just">
              <a:lnSpc>
                <a:spcPct val="150000"/>
              </a:lnSpc>
              <a:spcAft>
                <a:spcPts val="800"/>
              </a:spcAft>
            </a:pPr>
            <a:r>
              <a:rPr lang="es-US" sz="1600" b="1" dirty="0" smtClean="0">
                <a:latin typeface="Times New Roman" panose="02020603050405020304" pitchFamily="18" charset="0"/>
                <a:ea typeface="Calibri" panose="020F0502020204030204" pitchFamily="34" charset="0"/>
                <a:cs typeface="Times New Roman" panose="02020603050405020304" pitchFamily="18" charset="0"/>
              </a:rPr>
              <a:t>Resultados de mediciones de la antena de bocina cónica.</a:t>
            </a:r>
          </a:p>
        </p:txBody>
      </p:sp>
      <p:sp>
        <p:nvSpPr>
          <p:cNvPr id="10" name="Rectángulo 9"/>
          <p:cNvSpPr/>
          <p:nvPr/>
        </p:nvSpPr>
        <p:spPr>
          <a:xfrm>
            <a:off x="1835696" y="5962054"/>
            <a:ext cx="7253168" cy="923330"/>
          </a:xfrm>
          <a:prstGeom prst="rect">
            <a:avLst/>
          </a:prstGeom>
        </p:spPr>
        <p:txBody>
          <a:bodyPr wrap="square">
            <a:spAutoFit/>
          </a:bodyPr>
          <a:lstStyle/>
          <a:p>
            <a:pPr indent="270510" algn="just">
              <a:spcAft>
                <a:spcPts val="0"/>
              </a:spcAft>
            </a:pPr>
            <a:r>
              <a:rPr lang="es-US" dirty="0" smtClean="0">
                <a:latin typeface="Times New Roman" panose="02020603050405020304" pitchFamily="18" charset="0"/>
                <a:ea typeface="Calibri" panose="020F0502020204030204" pitchFamily="34" charset="0"/>
                <a:cs typeface="Times New Roman" panose="02020603050405020304" pitchFamily="18" charset="0"/>
              </a:rPr>
              <a:t>Se obtiene </a:t>
            </a:r>
            <a:r>
              <a:rPr lang="es-US" dirty="0">
                <a:latin typeface="Times New Roman" panose="02020603050405020304" pitchFamily="18" charset="0"/>
                <a:ea typeface="Calibri" panose="020F0502020204030204" pitchFamily="34" charset="0"/>
                <a:cs typeface="Times New Roman" panose="02020603050405020304" pitchFamily="18" charset="0"/>
              </a:rPr>
              <a:t>un patrón estable para el rango de operación (8 a 12 </a:t>
            </a:r>
            <a:r>
              <a:rPr lang="es-US" dirty="0" smtClean="0">
                <a:latin typeface="Times New Roman" panose="02020603050405020304" pitchFamily="18" charset="0"/>
                <a:ea typeface="Calibri" panose="020F0502020204030204" pitchFamily="34" charset="0"/>
                <a:cs typeface="Times New Roman" panose="02020603050405020304" pitchFamily="18" charset="0"/>
              </a:rPr>
              <a:t>GHz, </a:t>
            </a:r>
            <a:r>
              <a:rPr lang="es-EC" dirty="0" smtClean="0">
                <a:latin typeface="Times New Roman" panose="02020603050405020304" pitchFamily="18" charset="0"/>
                <a:ea typeface="Calibri" panose="020F0502020204030204" pitchFamily="34" charset="0"/>
                <a:cs typeface="Times New Roman" panose="02020603050405020304" pitchFamily="18" charset="0"/>
              </a:rPr>
              <a:t>es </a:t>
            </a:r>
            <a:r>
              <a:rPr lang="es-EC" dirty="0">
                <a:latin typeface="Times New Roman" panose="02020603050405020304" pitchFamily="18" charset="0"/>
                <a:ea typeface="Calibri" panose="020F0502020204030204" pitchFamily="34" charset="0"/>
                <a:cs typeface="Times New Roman" panose="02020603050405020304" pitchFamily="18" charset="0"/>
              </a:rPr>
              <a:t>evidente el alto grado de concordancia entre los patrones, demostrando así la validez de la medición de la antena.</a:t>
            </a:r>
            <a:endParaRPr lang="es-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2339752" y="2251190"/>
            <a:ext cx="2370813" cy="1427209"/>
          </a:xfrm>
          <a:prstGeom prst="rect">
            <a:avLst/>
          </a:prstGeom>
          <a:noFill/>
          <a:ln w="12700">
            <a:solidFill>
              <a:schemeClr val="tx1"/>
            </a:solidFill>
          </a:ln>
        </p:spPr>
      </p:pic>
      <p:pic>
        <p:nvPicPr>
          <p:cNvPr id="12" name="Imagen 11"/>
          <p:cNvPicPr/>
          <p:nvPr/>
        </p:nvPicPr>
        <p:blipFill>
          <a:blip r:embed="rId4">
            <a:extLst>
              <a:ext uri="{28A0092B-C50C-407E-A947-70E740481C1C}">
                <a14:useLocalDpi xmlns:a14="http://schemas.microsoft.com/office/drawing/2010/main" val="0"/>
              </a:ext>
            </a:extLst>
          </a:blip>
          <a:srcRect/>
          <a:stretch>
            <a:fillRect/>
          </a:stretch>
        </p:blipFill>
        <p:spPr bwMode="auto">
          <a:xfrm>
            <a:off x="5945603" y="2258732"/>
            <a:ext cx="2370813" cy="1419667"/>
          </a:xfrm>
          <a:prstGeom prst="rect">
            <a:avLst/>
          </a:prstGeom>
          <a:noFill/>
          <a:ln w="12700">
            <a:solidFill>
              <a:schemeClr val="tx1"/>
            </a:solidFill>
          </a:ln>
        </p:spPr>
      </p:pic>
      <p:pic>
        <p:nvPicPr>
          <p:cNvPr id="13" name="Imagen 12"/>
          <p:cNvPicPr/>
          <p:nvPr/>
        </p:nvPicPr>
        <p:blipFill>
          <a:blip r:embed="rId5">
            <a:extLst>
              <a:ext uri="{28A0092B-C50C-407E-A947-70E740481C1C}">
                <a14:useLocalDpi xmlns:a14="http://schemas.microsoft.com/office/drawing/2010/main" val="0"/>
              </a:ext>
            </a:extLst>
          </a:blip>
          <a:stretch>
            <a:fillRect/>
          </a:stretch>
        </p:blipFill>
        <p:spPr>
          <a:xfrm>
            <a:off x="1915750" y="4092199"/>
            <a:ext cx="3218815" cy="1456055"/>
          </a:xfrm>
          <a:prstGeom prst="rect">
            <a:avLst/>
          </a:prstGeom>
          <a:ln w="12700">
            <a:noFill/>
          </a:ln>
        </p:spPr>
      </p:pic>
      <p:pic>
        <p:nvPicPr>
          <p:cNvPr id="17" name="Imagen 16"/>
          <p:cNvPicPr/>
          <p:nvPr/>
        </p:nvPicPr>
        <p:blipFill>
          <a:blip r:embed="rId6"/>
          <a:stretch>
            <a:fillRect/>
          </a:stretch>
        </p:blipFill>
        <p:spPr>
          <a:xfrm>
            <a:off x="5459923" y="4037823"/>
            <a:ext cx="1482725" cy="1616710"/>
          </a:xfrm>
          <a:prstGeom prst="rect">
            <a:avLst/>
          </a:prstGeom>
        </p:spPr>
      </p:pic>
      <p:pic>
        <p:nvPicPr>
          <p:cNvPr id="18" name="Imagen 17"/>
          <p:cNvPicPr/>
          <p:nvPr/>
        </p:nvPicPr>
        <p:blipFill>
          <a:blip r:embed="rId7"/>
          <a:stretch>
            <a:fillRect/>
          </a:stretch>
        </p:blipFill>
        <p:spPr>
          <a:xfrm>
            <a:off x="7184884" y="3981391"/>
            <a:ext cx="1494790" cy="1647190"/>
          </a:xfrm>
          <a:prstGeom prst="rect">
            <a:avLst/>
          </a:prstGeom>
        </p:spPr>
      </p:pic>
      <p:pic>
        <p:nvPicPr>
          <p:cNvPr id="19" name="Imagen 18"/>
          <p:cNvPicPr>
            <a:picLocks noChangeAspect="1"/>
          </p:cNvPicPr>
          <p:nvPr/>
        </p:nvPicPr>
        <p:blipFill>
          <a:blip r:embed="rId8"/>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16595643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483768" y="404664"/>
            <a:ext cx="6245352" cy="1143000"/>
          </a:xfrm>
        </p:spPr>
        <p:txBody>
          <a:bodyPr>
            <a:normAutofit fontScale="90000"/>
          </a:bodyPr>
          <a:lstStyle/>
          <a:p>
            <a:pPr lvl="0" algn="ctr"/>
            <a:r>
              <a:rPr lang="es-US" sz="2400" b="1" dirty="0"/>
              <a:t>MEDICIÓN DEL SISTEMA DE MICROONDAS Y ANÁLISIS DE ERRORES</a:t>
            </a:r>
            <a:endParaRPr lang="es-US" sz="2400" b="1" dirty="0"/>
          </a:p>
        </p:txBody>
      </p:sp>
      <p:sp>
        <p:nvSpPr>
          <p:cNvPr id="3" name="2 Marcador de texto"/>
          <p:cNvSpPr>
            <a:spLocks noGrp="1"/>
          </p:cNvSpPr>
          <p:nvPr>
            <p:ph type="body" sz="half" idx="2"/>
          </p:nvPr>
        </p:nvSpPr>
        <p:spPr>
          <a:xfrm>
            <a:off x="-11084" y="1844824"/>
            <a:ext cx="1763687" cy="4608512"/>
          </a:xfrm>
        </p:spPr>
        <p:txBody>
          <a:bodyPr>
            <a:noAutofit/>
          </a:bodyPr>
          <a:lstStyle/>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r>
              <a:rPr lang="es-EC" sz="1600" b="0" dirty="0" smtClean="0"/>
              <a:t>Ancho de haz a       -3dB</a:t>
            </a:r>
            <a:r>
              <a:rPr lang="es-EC" sz="1600" b="0" dirty="0"/>
              <a:t> </a:t>
            </a:r>
            <a:r>
              <a:rPr lang="es-EC" sz="1600" b="0" dirty="0" smtClean="0"/>
              <a:t>medidos.</a:t>
            </a:r>
          </a:p>
          <a:p>
            <a:pPr algn="ctr">
              <a:lnSpc>
                <a:spcPct val="100000"/>
              </a:lnSpc>
            </a:pPr>
            <a:endParaRPr lang="es-EC" sz="1600" b="0" dirty="0" smtClean="0"/>
          </a:p>
          <a:p>
            <a:pPr algn="ctr">
              <a:lnSpc>
                <a:spcPct val="100000"/>
              </a:lnSpc>
            </a:pPr>
            <a:r>
              <a:rPr lang="es-EC" sz="1600" b="0" dirty="0"/>
              <a:t>Ancho de haz a       -3dB </a:t>
            </a:r>
            <a:r>
              <a:rPr lang="es-EC" sz="1600" b="0" dirty="0" smtClean="0"/>
              <a:t>simulados</a:t>
            </a:r>
          </a:p>
          <a:p>
            <a:pPr algn="ctr">
              <a:lnSpc>
                <a:spcPct val="100000"/>
              </a:lnSpc>
            </a:pPr>
            <a:endParaRPr lang="es-EC" sz="1600" b="0" dirty="0"/>
          </a:p>
          <a:p>
            <a:pPr algn="ctr">
              <a:lnSpc>
                <a:spcPct val="100000"/>
              </a:lnSpc>
            </a:pPr>
            <a:r>
              <a:rPr lang="es-EC" sz="1600" b="0" dirty="0" smtClean="0"/>
              <a:t>Error porcentual </a:t>
            </a:r>
          </a:p>
          <a:p>
            <a:pPr algn="ctr">
              <a:lnSpc>
                <a:spcPct val="100000"/>
              </a:lnSpc>
            </a:pPr>
            <a:r>
              <a:rPr lang="es-EC" sz="1600" b="0" dirty="0" smtClean="0"/>
              <a:t>Datos simulados/datos proporcionados por fabricante</a:t>
            </a:r>
          </a:p>
          <a:p>
            <a:pPr algn="ctr">
              <a:lnSpc>
                <a:spcPct val="100000"/>
              </a:lnSpc>
            </a:pPr>
            <a:endParaRPr lang="es-US" sz="1600" b="0" dirty="0" smtClean="0"/>
          </a:p>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endParaRPr lang="es-US" sz="1200" b="0" dirty="0" smtClean="0"/>
          </a:p>
          <a:p>
            <a:pPr algn="ctr">
              <a:lnSpc>
                <a:spcPct val="100000"/>
              </a:lnSpc>
            </a:pPr>
            <a:endParaRPr lang="es-US" sz="1200" b="0" dirty="0"/>
          </a:p>
          <a:p>
            <a:pPr algn="ctr">
              <a:lnSpc>
                <a:spcPct val="100000"/>
              </a:lnSpc>
            </a:pPr>
            <a:endParaRPr lang="es-US" sz="1200" b="0" dirty="0" smtClean="0"/>
          </a:p>
        </p:txBody>
      </p:sp>
      <p:sp>
        <p:nvSpPr>
          <p:cNvPr id="5" name="Rectángulo 4"/>
          <p:cNvSpPr/>
          <p:nvPr/>
        </p:nvSpPr>
        <p:spPr>
          <a:xfrm>
            <a:off x="2051720" y="1663343"/>
            <a:ext cx="7092280" cy="461665"/>
          </a:xfrm>
          <a:prstGeom prst="rect">
            <a:avLst/>
          </a:prstGeom>
        </p:spPr>
        <p:txBody>
          <a:bodyPr wrap="square">
            <a:spAutoFit/>
          </a:bodyPr>
          <a:lstStyle/>
          <a:p>
            <a:pPr algn="just">
              <a:lnSpc>
                <a:spcPct val="150000"/>
              </a:lnSpc>
              <a:spcAft>
                <a:spcPts val="800"/>
              </a:spcAft>
            </a:pPr>
            <a:r>
              <a:rPr lang="es-US" sz="1600" b="1" dirty="0" smtClean="0">
                <a:latin typeface="Times New Roman" panose="02020603050405020304" pitchFamily="18" charset="0"/>
                <a:ea typeface="Calibri" panose="020F0502020204030204" pitchFamily="34" charset="0"/>
                <a:cs typeface="Times New Roman" panose="02020603050405020304" pitchFamily="18" charset="0"/>
              </a:rPr>
              <a:t>Resultados de mediciones de la antena de bocina </a:t>
            </a:r>
            <a:r>
              <a:rPr lang="es-US" sz="1600" b="1" dirty="0">
                <a:latin typeface="Times New Roman" panose="02020603050405020304" pitchFamily="18" charset="0"/>
                <a:ea typeface="Calibri" panose="020F0502020204030204" pitchFamily="34" charset="0"/>
                <a:cs typeface="Times New Roman" panose="02020603050405020304" pitchFamily="18" charset="0"/>
              </a:rPr>
              <a:t>cónica</a:t>
            </a:r>
            <a:r>
              <a:rPr lang="es-US" sz="1600" b="1" dirty="0" smtClean="0">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2" name="Imagen 1"/>
          <p:cNvPicPr>
            <a:picLocks noChangeAspect="1"/>
          </p:cNvPicPr>
          <p:nvPr/>
        </p:nvPicPr>
        <p:blipFill>
          <a:blip r:embed="rId3"/>
          <a:stretch>
            <a:fillRect/>
          </a:stretch>
        </p:blipFill>
        <p:spPr>
          <a:xfrm>
            <a:off x="2083229" y="2355180"/>
            <a:ext cx="2457450" cy="762000"/>
          </a:xfrm>
          <a:prstGeom prst="rect">
            <a:avLst/>
          </a:prstGeom>
        </p:spPr>
      </p:pic>
      <p:pic>
        <p:nvPicPr>
          <p:cNvPr id="7" name="Imagen 6"/>
          <p:cNvPicPr>
            <a:picLocks noChangeAspect="1"/>
          </p:cNvPicPr>
          <p:nvPr/>
        </p:nvPicPr>
        <p:blipFill>
          <a:blip r:embed="rId4"/>
          <a:stretch>
            <a:fillRect/>
          </a:stretch>
        </p:blipFill>
        <p:spPr>
          <a:xfrm>
            <a:off x="5663207" y="2250405"/>
            <a:ext cx="2333625" cy="866775"/>
          </a:xfrm>
          <a:prstGeom prst="rect">
            <a:avLst/>
          </a:prstGeom>
        </p:spPr>
      </p:pic>
      <p:pic>
        <p:nvPicPr>
          <p:cNvPr id="8" name="Imagen 7"/>
          <p:cNvPicPr>
            <a:picLocks noChangeAspect="1"/>
          </p:cNvPicPr>
          <p:nvPr/>
        </p:nvPicPr>
        <p:blipFill>
          <a:blip r:embed="rId5"/>
          <a:stretch>
            <a:fillRect/>
          </a:stretch>
        </p:blipFill>
        <p:spPr>
          <a:xfrm>
            <a:off x="4059162" y="3450022"/>
            <a:ext cx="2609850" cy="514350"/>
          </a:xfrm>
          <a:prstGeom prst="rect">
            <a:avLst/>
          </a:prstGeom>
        </p:spPr>
      </p:pic>
      <p:pic>
        <p:nvPicPr>
          <p:cNvPr id="10" name="Imagen 9"/>
          <p:cNvPicPr>
            <a:picLocks noChangeAspect="1"/>
          </p:cNvPicPr>
          <p:nvPr/>
        </p:nvPicPr>
        <p:blipFill>
          <a:blip r:embed="rId6"/>
          <a:stretch>
            <a:fillRect/>
          </a:stretch>
        </p:blipFill>
        <p:spPr>
          <a:xfrm>
            <a:off x="3721024" y="4725144"/>
            <a:ext cx="3286125" cy="771525"/>
          </a:xfrm>
          <a:prstGeom prst="rect">
            <a:avLst/>
          </a:prstGeom>
        </p:spPr>
      </p:pic>
      <p:pic>
        <p:nvPicPr>
          <p:cNvPr id="15" name="Imagen 14"/>
          <p:cNvPicPr>
            <a:picLocks noChangeAspect="1"/>
          </p:cNvPicPr>
          <p:nvPr/>
        </p:nvPicPr>
        <p:blipFill>
          <a:blip r:embed="rId7"/>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391801422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483768" y="404664"/>
            <a:ext cx="6245352" cy="1143000"/>
          </a:xfrm>
        </p:spPr>
        <p:txBody>
          <a:bodyPr>
            <a:normAutofit fontScale="90000"/>
          </a:bodyPr>
          <a:lstStyle/>
          <a:p>
            <a:pPr lvl="0" algn="ctr"/>
            <a:r>
              <a:rPr lang="es-US" sz="2400" b="1" dirty="0"/>
              <a:t>MEDICIÓN DEL SISTEMA DE MICROONDAS Y ANÁLISIS DE ERRORES</a:t>
            </a:r>
            <a:endParaRPr lang="es-US" sz="2400" b="1" dirty="0"/>
          </a:p>
        </p:txBody>
      </p:sp>
      <p:sp>
        <p:nvSpPr>
          <p:cNvPr id="3" name="2 Marcador de texto"/>
          <p:cNvSpPr>
            <a:spLocks noGrp="1"/>
          </p:cNvSpPr>
          <p:nvPr>
            <p:ph type="body" sz="half" idx="2"/>
          </p:nvPr>
        </p:nvSpPr>
        <p:spPr>
          <a:xfrm>
            <a:off x="-11084" y="1844824"/>
            <a:ext cx="1763687" cy="4608512"/>
          </a:xfrm>
        </p:spPr>
        <p:txBody>
          <a:bodyPr>
            <a:noAutofit/>
          </a:bodyPr>
          <a:lstStyle/>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r>
              <a:rPr lang="es-EC" sz="1600" b="0" dirty="0" smtClean="0"/>
              <a:t>Relación Frente-Espalda medido</a:t>
            </a:r>
          </a:p>
          <a:p>
            <a:pPr algn="ctr">
              <a:lnSpc>
                <a:spcPct val="100000"/>
              </a:lnSpc>
            </a:pPr>
            <a:endParaRPr lang="es-EC" sz="1600" b="0" dirty="0" smtClean="0"/>
          </a:p>
          <a:p>
            <a:pPr algn="ctr">
              <a:lnSpc>
                <a:spcPct val="100000"/>
              </a:lnSpc>
            </a:pPr>
            <a:endParaRPr lang="es-EC" sz="1600" b="0" dirty="0" smtClean="0"/>
          </a:p>
          <a:p>
            <a:pPr algn="ctr">
              <a:lnSpc>
                <a:spcPct val="100000"/>
              </a:lnSpc>
            </a:pPr>
            <a:r>
              <a:rPr lang="es-EC" sz="1600" b="0" dirty="0" smtClean="0"/>
              <a:t>Relación </a:t>
            </a:r>
            <a:r>
              <a:rPr lang="es-EC" sz="1600" b="0" dirty="0"/>
              <a:t>Frente-Espalda </a:t>
            </a:r>
            <a:r>
              <a:rPr lang="es-EC" sz="1600" b="0" dirty="0" smtClean="0"/>
              <a:t> simulado</a:t>
            </a:r>
            <a:endParaRPr lang="es-EC" sz="1600" b="0" dirty="0"/>
          </a:p>
          <a:p>
            <a:pPr algn="ctr">
              <a:lnSpc>
                <a:spcPct val="100000"/>
              </a:lnSpc>
            </a:pPr>
            <a:endParaRPr lang="es-EC" sz="1600" b="0" dirty="0" smtClean="0"/>
          </a:p>
          <a:p>
            <a:pPr algn="ctr">
              <a:lnSpc>
                <a:spcPct val="100000"/>
              </a:lnSpc>
            </a:pPr>
            <a:endParaRPr lang="es-EC" sz="1600" b="0" dirty="0"/>
          </a:p>
          <a:p>
            <a:pPr algn="ctr">
              <a:lnSpc>
                <a:spcPct val="100000"/>
              </a:lnSpc>
            </a:pPr>
            <a:r>
              <a:rPr lang="es-EC" sz="1600" b="0" dirty="0" smtClean="0"/>
              <a:t>Error porcentual </a:t>
            </a:r>
          </a:p>
          <a:p>
            <a:pPr algn="ctr">
              <a:lnSpc>
                <a:spcPct val="100000"/>
              </a:lnSpc>
            </a:pPr>
            <a:endParaRPr lang="es-US" sz="1600" b="0" dirty="0" smtClean="0"/>
          </a:p>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endParaRPr lang="es-US" sz="1200" b="0" dirty="0" smtClean="0"/>
          </a:p>
          <a:p>
            <a:pPr algn="ctr">
              <a:lnSpc>
                <a:spcPct val="100000"/>
              </a:lnSpc>
            </a:pPr>
            <a:endParaRPr lang="es-US" sz="1200" b="0" dirty="0"/>
          </a:p>
          <a:p>
            <a:pPr algn="ctr">
              <a:lnSpc>
                <a:spcPct val="100000"/>
              </a:lnSpc>
            </a:pPr>
            <a:endParaRPr lang="es-US" sz="1200" b="0" dirty="0" smtClean="0"/>
          </a:p>
        </p:txBody>
      </p:sp>
      <p:sp>
        <p:nvSpPr>
          <p:cNvPr id="5" name="Rectángulo 4"/>
          <p:cNvSpPr/>
          <p:nvPr/>
        </p:nvSpPr>
        <p:spPr>
          <a:xfrm>
            <a:off x="2051720" y="1663343"/>
            <a:ext cx="7092280" cy="461665"/>
          </a:xfrm>
          <a:prstGeom prst="rect">
            <a:avLst/>
          </a:prstGeom>
        </p:spPr>
        <p:txBody>
          <a:bodyPr wrap="square">
            <a:spAutoFit/>
          </a:bodyPr>
          <a:lstStyle/>
          <a:p>
            <a:pPr algn="just">
              <a:lnSpc>
                <a:spcPct val="150000"/>
              </a:lnSpc>
              <a:spcAft>
                <a:spcPts val="800"/>
              </a:spcAft>
            </a:pPr>
            <a:r>
              <a:rPr lang="es-US" sz="1600" b="1" dirty="0" smtClean="0">
                <a:latin typeface="Times New Roman" panose="02020603050405020304" pitchFamily="18" charset="0"/>
                <a:ea typeface="Calibri" panose="020F0502020204030204" pitchFamily="34" charset="0"/>
                <a:cs typeface="Times New Roman" panose="02020603050405020304" pitchFamily="18" charset="0"/>
              </a:rPr>
              <a:t>Resultados de mediciones de la antena de bocina </a:t>
            </a:r>
            <a:r>
              <a:rPr lang="es-US" sz="1600" b="1" dirty="0">
                <a:latin typeface="Times New Roman" panose="02020603050405020304" pitchFamily="18" charset="0"/>
                <a:ea typeface="Calibri" panose="020F0502020204030204" pitchFamily="34" charset="0"/>
                <a:cs typeface="Times New Roman" panose="02020603050405020304" pitchFamily="18" charset="0"/>
              </a:rPr>
              <a:t>cónica</a:t>
            </a:r>
            <a:r>
              <a:rPr lang="es-US" sz="1600" b="1" dirty="0" smtClean="0">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6" name="Imagen 5"/>
          <p:cNvPicPr>
            <a:picLocks noChangeAspect="1"/>
          </p:cNvPicPr>
          <p:nvPr/>
        </p:nvPicPr>
        <p:blipFill>
          <a:blip r:embed="rId3"/>
          <a:stretch>
            <a:fillRect/>
          </a:stretch>
        </p:blipFill>
        <p:spPr>
          <a:xfrm>
            <a:off x="3168798" y="2236374"/>
            <a:ext cx="3533775" cy="752475"/>
          </a:xfrm>
          <a:prstGeom prst="rect">
            <a:avLst/>
          </a:prstGeom>
        </p:spPr>
      </p:pic>
      <p:pic>
        <p:nvPicPr>
          <p:cNvPr id="9" name="Imagen 8"/>
          <p:cNvPicPr>
            <a:picLocks noChangeAspect="1"/>
          </p:cNvPicPr>
          <p:nvPr/>
        </p:nvPicPr>
        <p:blipFill>
          <a:blip r:embed="rId4"/>
          <a:stretch>
            <a:fillRect/>
          </a:stretch>
        </p:blipFill>
        <p:spPr>
          <a:xfrm>
            <a:off x="3068785" y="3788941"/>
            <a:ext cx="3733800" cy="781050"/>
          </a:xfrm>
          <a:prstGeom prst="rect">
            <a:avLst/>
          </a:prstGeom>
        </p:spPr>
      </p:pic>
      <p:pic>
        <p:nvPicPr>
          <p:cNvPr id="10" name="Imagen 9"/>
          <p:cNvPicPr>
            <a:picLocks noChangeAspect="1"/>
          </p:cNvPicPr>
          <p:nvPr/>
        </p:nvPicPr>
        <p:blipFill>
          <a:blip r:embed="rId5"/>
          <a:stretch>
            <a:fillRect/>
          </a:stretch>
        </p:blipFill>
        <p:spPr>
          <a:xfrm>
            <a:off x="4078435" y="5351514"/>
            <a:ext cx="1714500" cy="533400"/>
          </a:xfrm>
          <a:prstGeom prst="rect">
            <a:avLst/>
          </a:prstGeom>
        </p:spPr>
      </p:pic>
      <p:pic>
        <p:nvPicPr>
          <p:cNvPr id="11" name="Imagen 10"/>
          <p:cNvPicPr>
            <a:picLocks noChangeAspect="1"/>
          </p:cNvPicPr>
          <p:nvPr/>
        </p:nvPicPr>
        <p:blipFill>
          <a:blip r:embed="rId6"/>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18523082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483768" y="404664"/>
            <a:ext cx="6245352" cy="1143000"/>
          </a:xfrm>
        </p:spPr>
        <p:txBody>
          <a:bodyPr>
            <a:normAutofit fontScale="90000"/>
          </a:bodyPr>
          <a:lstStyle/>
          <a:p>
            <a:pPr lvl="0" algn="ctr"/>
            <a:r>
              <a:rPr lang="es-US" sz="2400" b="1" dirty="0"/>
              <a:t>MEDICIÓN DEL SISTEMA DE MICROONDAS Y ANÁLISIS DE ERRORES</a:t>
            </a:r>
            <a:endParaRPr lang="es-US" sz="2400" b="1" dirty="0"/>
          </a:p>
        </p:txBody>
      </p:sp>
      <p:sp>
        <p:nvSpPr>
          <p:cNvPr id="3" name="2 Marcador de texto"/>
          <p:cNvSpPr>
            <a:spLocks noGrp="1"/>
          </p:cNvSpPr>
          <p:nvPr>
            <p:ph type="body" sz="half" idx="2"/>
          </p:nvPr>
        </p:nvSpPr>
        <p:spPr>
          <a:xfrm>
            <a:off x="-11084" y="1844824"/>
            <a:ext cx="1763687" cy="4608512"/>
          </a:xfrm>
        </p:spPr>
        <p:txBody>
          <a:bodyPr>
            <a:noAutofit/>
          </a:bodyPr>
          <a:lstStyle/>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r>
              <a:rPr lang="es-EC" sz="1600" b="0" dirty="0" smtClean="0"/>
              <a:t>Directividad medida</a:t>
            </a:r>
          </a:p>
          <a:p>
            <a:pPr algn="ctr">
              <a:lnSpc>
                <a:spcPct val="100000"/>
              </a:lnSpc>
            </a:pPr>
            <a:endParaRPr lang="es-EC" sz="1600" b="0" dirty="0" smtClean="0"/>
          </a:p>
          <a:p>
            <a:pPr algn="ctr">
              <a:lnSpc>
                <a:spcPct val="100000"/>
              </a:lnSpc>
            </a:pPr>
            <a:r>
              <a:rPr lang="es-EC" sz="1600" b="0" dirty="0" smtClean="0"/>
              <a:t>Directividad teórico</a:t>
            </a:r>
          </a:p>
          <a:p>
            <a:pPr algn="ctr">
              <a:lnSpc>
                <a:spcPct val="100000"/>
              </a:lnSpc>
            </a:pPr>
            <a:endParaRPr lang="es-EC" sz="1600" b="0" dirty="0" smtClean="0"/>
          </a:p>
          <a:p>
            <a:pPr algn="ctr">
              <a:lnSpc>
                <a:spcPct val="100000"/>
              </a:lnSpc>
            </a:pPr>
            <a:r>
              <a:rPr lang="es-EC" sz="1600" b="0" dirty="0" smtClean="0"/>
              <a:t>Error porcentual</a:t>
            </a:r>
            <a:endParaRPr lang="es-US" sz="1600" b="0" dirty="0" smtClean="0"/>
          </a:p>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endParaRPr lang="es-US" sz="1200" b="0" dirty="0" smtClean="0"/>
          </a:p>
          <a:p>
            <a:pPr algn="ctr">
              <a:lnSpc>
                <a:spcPct val="100000"/>
              </a:lnSpc>
            </a:pPr>
            <a:endParaRPr lang="es-US" sz="1200" b="0" dirty="0" smtClean="0"/>
          </a:p>
          <a:p>
            <a:pPr algn="ctr">
              <a:lnSpc>
                <a:spcPct val="100000"/>
              </a:lnSpc>
            </a:pPr>
            <a:endParaRPr lang="es-US" sz="1200" b="0" dirty="0" smtClean="0"/>
          </a:p>
        </p:txBody>
      </p:sp>
      <p:sp>
        <p:nvSpPr>
          <p:cNvPr id="5" name="Rectángulo 4"/>
          <p:cNvSpPr/>
          <p:nvPr/>
        </p:nvSpPr>
        <p:spPr>
          <a:xfrm>
            <a:off x="2051720" y="1663343"/>
            <a:ext cx="7092280" cy="461665"/>
          </a:xfrm>
          <a:prstGeom prst="rect">
            <a:avLst/>
          </a:prstGeom>
        </p:spPr>
        <p:txBody>
          <a:bodyPr wrap="square">
            <a:spAutoFit/>
          </a:bodyPr>
          <a:lstStyle/>
          <a:p>
            <a:pPr algn="just">
              <a:lnSpc>
                <a:spcPct val="150000"/>
              </a:lnSpc>
              <a:spcAft>
                <a:spcPts val="800"/>
              </a:spcAft>
            </a:pPr>
            <a:r>
              <a:rPr lang="es-US" sz="1600" b="1" dirty="0" smtClean="0">
                <a:latin typeface="Times New Roman" panose="02020603050405020304" pitchFamily="18" charset="0"/>
                <a:ea typeface="Calibri" panose="020F0502020204030204" pitchFamily="34" charset="0"/>
                <a:cs typeface="Times New Roman" panose="02020603050405020304" pitchFamily="18" charset="0"/>
              </a:rPr>
              <a:t>Resultados de mediciones de la antena de bocina </a:t>
            </a:r>
            <a:r>
              <a:rPr lang="es-US" sz="1600" b="1" dirty="0">
                <a:latin typeface="Times New Roman" panose="02020603050405020304" pitchFamily="18" charset="0"/>
                <a:ea typeface="Calibri" panose="020F0502020204030204" pitchFamily="34" charset="0"/>
                <a:cs typeface="Times New Roman" panose="02020603050405020304" pitchFamily="18" charset="0"/>
              </a:rPr>
              <a:t>cónica</a:t>
            </a:r>
            <a:r>
              <a:rPr lang="es-US" sz="1600" b="1" dirty="0" smtClean="0">
                <a:latin typeface="Times New Roman" panose="02020603050405020304" pitchFamily="18" charset="0"/>
                <a:ea typeface="Calibri" panose="020F0502020204030204" pitchFamily="34" charset="0"/>
                <a:cs typeface="Times New Roman" panose="02020603050405020304" pitchFamily="18" charset="0"/>
              </a:rPr>
              <a:t>.</a:t>
            </a:r>
          </a:p>
        </p:txBody>
      </p:sp>
      <mc:AlternateContent xmlns:mc="http://schemas.openxmlformats.org/markup-compatibility/2006">
        <mc:Choice xmlns:a14="http://schemas.microsoft.com/office/drawing/2010/main" Requires="a14">
          <p:sp>
            <p:nvSpPr>
              <p:cNvPr id="9" name="Rectángulo 8"/>
              <p:cNvSpPr/>
              <p:nvPr/>
            </p:nvSpPr>
            <p:spPr>
              <a:xfrm>
                <a:off x="2051720" y="2300205"/>
                <a:ext cx="2536272" cy="6127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US" i="1"/>
                        <m:t>𝐷</m:t>
                      </m:r>
                      <m:r>
                        <a:rPr lang="es-US" i="1"/>
                        <m:t>=</m:t>
                      </m:r>
                      <m:f>
                        <m:fPr>
                          <m:ctrlPr>
                            <a:rPr lang="es-US" i="1"/>
                          </m:ctrlPr>
                        </m:fPr>
                        <m:num>
                          <m:r>
                            <a:rPr lang="es-US" i="1"/>
                            <m:t>41000</m:t>
                          </m:r>
                        </m:num>
                        <m:den>
                          <m:r>
                            <a:rPr lang="es-US" i="1"/>
                            <m:t>21°</m:t>
                          </m:r>
                          <m:r>
                            <a:rPr lang="es-EC" i="1"/>
                            <m:t>∙16°</m:t>
                          </m:r>
                        </m:den>
                      </m:f>
                      <m:r>
                        <a:rPr lang="es-US" i="1"/>
                        <m:t>=122.02</m:t>
                      </m:r>
                    </m:oMath>
                  </m:oMathPara>
                </a14:m>
                <a:endParaRPr lang="es-US" dirty="0"/>
              </a:p>
            </p:txBody>
          </p:sp>
        </mc:Choice>
        <mc:Fallback>
          <p:sp>
            <p:nvSpPr>
              <p:cNvPr id="9" name="Rectángulo 8"/>
              <p:cNvSpPr>
                <a:spLocks noRot="1" noChangeAspect="1" noMove="1" noResize="1" noEditPoints="1" noAdjustHandles="1" noChangeArrowheads="1" noChangeShapeType="1" noTextEdit="1"/>
              </p:cNvSpPr>
              <p:nvPr/>
            </p:nvSpPr>
            <p:spPr>
              <a:xfrm>
                <a:off x="2051720" y="2300205"/>
                <a:ext cx="2536272" cy="612732"/>
              </a:xfrm>
              <a:prstGeom prst="rect">
                <a:avLst/>
              </a:prstGeom>
              <a:blipFill rotWithShape="0">
                <a:blip r:embed="rId3"/>
                <a:stretch>
                  <a:fillRect/>
                </a:stretch>
              </a:blipFill>
            </p:spPr>
            <p:txBody>
              <a:bodyPr/>
              <a:lstStyle/>
              <a:p>
                <a:r>
                  <a:rPr lang="es-US">
                    <a:noFill/>
                  </a:rPr>
                  <a:t> </a:t>
                </a:r>
              </a:p>
            </p:txBody>
          </p:sp>
        </mc:Fallback>
      </mc:AlternateContent>
      <mc:AlternateContent xmlns:mc="http://schemas.openxmlformats.org/markup-compatibility/2006">
        <mc:Choice xmlns:a14="http://schemas.microsoft.com/office/drawing/2010/main" Requires="a14">
          <p:sp>
            <p:nvSpPr>
              <p:cNvPr id="10" name="Rectángulo 9"/>
              <p:cNvSpPr/>
              <p:nvPr/>
            </p:nvSpPr>
            <p:spPr>
              <a:xfrm>
                <a:off x="5436096" y="2387697"/>
                <a:ext cx="1696298"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US" i="1"/>
                        <m:t>𝐷</m:t>
                      </m:r>
                      <m:r>
                        <a:rPr lang="es-US" i="1"/>
                        <m:t>⟺20.86 </m:t>
                      </m:r>
                      <m:r>
                        <a:rPr lang="en-US" i="1"/>
                        <m:t>𝑑𝐵</m:t>
                      </m:r>
                    </m:oMath>
                  </m:oMathPara>
                </a14:m>
                <a:endParaRPr lang="es-US" dirty="0"/>
              </a:p>
            </p:txBody>
          </p:sp>
        </mc:Choice>
        <mc:Fallback>
          <p:sp>
            <p:nvSpPr>
              <p:cNvPr id="10" name="Rectángulo 9"/>
              <p:cNvSpPr>
                <a:spLocks noRot="1" noChangeAspect="1" noMove="1" noResize="1" noEditPoints="1" noAdjustHandles="1" noChangeArrowheads="1" noChangeShapeType="1" noTextEdit="1"/>
              </p:cNvSpPr>
              <p:nvPr/>
            </p:nvSpPr>
            <p:spPr>
              <a:xfrm>
                <a:off x="5436096" y="2387697"/>
                <a:ext cx="1696298" cy="369332"/>
              </a:xfrm>
              <a:prstGeom prst="rect">
                <a:avLst/>
              </a:prstGeom>
              <a:blipFill rotWithShape="0">
                <a:blip r:embed="rId4"/>
                <a:stretch>
                  <a:fillRect/>
                </a:stretch>
              </a:blipFill>
            </p:spPr>
            <p:txBody>
              <a:bodyPr/>
              <a:lstStyle/>
              <a:p>
                <a:r>
                  <a:rPr lang="es-US">
                    <a:noFill/>
                  </a:rPr>
                  <a:t> </a:t>
                </a:r>
              </a:p>
            </p:txBody>
          </p:sp>
        </mc:Fallback>
      </mc:AlternateContent>
      <mc:AlternateContent xmlns:mc="http://schemas.openxmlformats.org/markup-compatibility/2006">
        <mc:Choice xmlns:a14="http://schemas.microsoft.com/office/drawing/2010/main" Requires="a14">
          <p:sp>
            <p:nvSpPr>
              <p:cNvPr id="2" name="Rectángulo 1"/>
              <p:cNvSpPr/>
              <p:nvPr/>
            </p:nvSpPr>
            <p:spPr>
              <a:xfrm>
                <a:off x="2711830" y="3572821"/>
                <a:ext cx="1346779"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US" smtClean="0">
                              <a:latin typeface="Cambria Math" panose="02040503050406030204" pitchFamily="18" charset="0"/>
                            </a:rPr>
                          </m:ctrlPr>
                        </m:sSubPr>
                        <m:e>
                          <m:r>
                            <m:rPr>
                              <m:sty m:val="p"/>
                            </m:rPr>
                            <a:rPr lang="es-US">
                              <a:latin typeface="Cambria Math" panose="02040503050406030204" pitchFamily="18" charset="0"/>
                            </a:rPr>
                            <m:t>D</m:t>
                          </m:r>
                        </m:e>
                        <m:sub>
                          <m:r>
                            <m:rPr>
                              <m:sty m:val="p"/>
                            </m:rPr>
                            <a:rPr lang="es-US" i="0">
                              <a:latin typeface="Cambria Math" panose="02040503050406030204" pitchFamily="18" charset="0"/>
                            </a:rPr>
                            <m:t>c</m:t>
                          </m:r>
                        </m:sub>
                      </m:sSub>
                      <m:r>
                        <a:rPr lang="es-US" i="0">
                          <a:latin typeface="Cambria Math" panose="02040503050406030204" pitchFamily="18" charset="0"/>
                        </a:rPr>
                        <m:t>=71.61</m:t>
                      </m:r>
                    </m:oMath>
                  </m:oMathPara>
                </a14:m>
                <a:endParaRPr lang="es-US" dirty="0"/>
              </a:p>
            </p:txBody>
          </p:sp>
        </mc:Choice>
        <mc:Fallback>
          <p:sp>
            <p:nvSpPr>
              <p:cNvPr id="2" name="Rectángulo 1"/>
              <p:cNvSpPr>
                <a:spLocks noRot="1" noChangeAspect="1" noMove="1" noResize="1" noEditPoints="1" noAdjustHandles="1" noChangeArrowheads="1" noChangeShapeType="1" noTextEdit="1"/>
              </p:cNvSpPr>
              <p:nvPr/>
            </p:nvSpPr>
            <p:spPr>
              <a:xfrm>
                <a:off x="2711830" y="3572821"/>
                <a:ext cx="1346779" cy="369332"/>
              </a:xfrm>
              <a:prstGeom prst="rect">
                <a:avLst/>
              </a:prstGeom>
              <a:blipFill rotWithShape="0">
                <a:blip r:embed="rId5"/>
                <a:stretch>
                  <a:fillRect/>
                </a:stretch>
              </a:blipFill>
            </p:spPr>
            <p:txBody>
              <a:bodyPr/>
              <a:lstStyle/>
              <a:p>
                <a:r>
                  <a:rPr lang="es-US">
                    <a:noFill/>
                  </a:rPr>
                  <a:t> </a:t>
                </a:r>
              </a:p>
            </p:txBody>
          </p:sp>
        </mc:Fallback>
      </mc:AlternateContent>
      <mc:AlternateContent xmlns:mc="http://schemas.openxmlformats.org/markup-compatibility/2006">
        <mc:Choice xmlns:a14="http://schemas.microsoft.com/office/drawing/2010/main" Requires="a14">
          <p:sp>
            <p:nvSpPr>
              <p:cNvPr id="6" name="Rectángulo 5"/>
              <p:cNvSpPr/>
              <p:nvPr/>
            </p:nvSpPr>
            <p:spPr>
              <a:xfrm>
                <a:off x="5174037" y="3572821"/>
                <a:ext cx="1958357"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US">
                              <a:latin typeface="Cambria Math" panose="02040503050406030204" pitchFamily="18" charset="0"/>
                            </a:rPr>
                          </m:ctrlPr>
                        </m:sSubPr>
                        <m:e>
                          <m:r>
                            <m:rPr>
                              <m:sty m:val="p"/>
                            </m:rPr>
                            <a:rPr lang="es-US">
                              <a:latin typeface="Cambria Math" panose="02040503050406030204" pitchFamily="18" charset="0"/>
                            </a:rPr>
                            <m:t>D</m:t>
                          </m:r>
                        </m:e>
                        <m:sub>
                          <m:r>
                            <m:rPr>
                              <m:sty m:val="p"/>
                            </m:rPr>
                            <a:rPr lang="es-US" i="0">
                              <a:latin typeface="Cambria Math" panose="02040503050406030204" pitchFamily="18" charset="0"/>
                            </a:rPr>
                            <m:t>c</m:t>
                          </m:r>
                        </m:sub>
                      </m:sSub>
                      <m:r>
                        <a:rPr lang="es-US" i="0">
                          <a:latin typeface="Cambria Math" panose="02040503050406030204" pitchFamily="18" charset="0"/>
                        </a:rPr>
                        <m:t>⟺18.55 </m:t>
                      </m:r>
                      <m:d>
                        <m:dPr>
                          <m:ctrlPr>
                            <a:rPr lang="es-US" i="1">
                              <a:latin typeface="Cambria Math" panose="02040503050406030204" pitchFamily="18" charset="0"/>
                            </a:rPr>
                          </m:ctrlPr>
                        </m:dPr>
                        <m:e>
                          <m:r>
                            <m:rPr>
                              <m:sty m:val="p"/>
                            </m:rPr>
                            <a:rPr lang="es-US" i="0">
                              <a:latin typeface="Cambria Math" panose="02040503050406030204" pitchFamily="18" charset="0"/>
                            </a:rPr>
                            <m:t>dB</m:t>
                          </m:r>
                        </m:e>
                      </m:d>
                    </m:oMath>
                  </m:oMathPara>
                </a14:m>
                <a:endParaRPr lang="es-US" dirty="0"/>
              </a:p>
            </p:txBody>
          </p:sp>
        </mc:Choice>
        <mc:Fallback>
          <p:sp>
            <p:nvSpPr>
              <p:cNvPr id="6" name="Rectángulo 5"/>
              <p:cNvSpPr>
                <a:spLocks noRot="1" noChangeAspect="1" noMove="1" noResize="1" noEditPoints="1" noAdjustHandles="1" noChangeArrowheads="1" noChangeShapeType="1" noTextEdit="1"/>
              </p:cNvSpPr>
              <p:nvPr/>
            </p:nvSpPr>
            <p:spPr>
              <a:xfrm>
                <a:off x="5174037" y="3572821"/>
                <a:ext cx="1958357" cy="369332"/>
              </a:xfrm>
              <a:prstGeom prst="rect">
                <a:avLst/>
              </a:prstGeom>
              <a:blipFill rotWithShape="0">
                <a:blip r:embed="rId6"/>
                <a:stretch>
                  <a:fillRect/>
                </a:stretch>
              </a:blipFill>
            </p:spPr>
            <p:txBody>
              <a:bodyPr/>
              <a:lstStyle/>
              <a:p>
                <a:r>
                  <a:rPr lang="es-US">
                    <a:noFill/>
                  </a:rPr>
                  <a:t> </a:t>
                </a:r>
              </a:p>
            </p:txBody>
          </p:sp>
        </mc:Fallback>
      </mc:AlternateContent>
      <p:pic>
        <p:nvPicPr>
          <p:cNvPr id="7" name="Imagen 6"/>
          <p:cNvPicPr>
            <a:picLocks noChangeAspect="1"/>
          </p:cNvPicPr>
          <p:nvPr/>
        </p:nvPicPr>
        <p:blipFill>
          <a:blip r:embed="rId7"/>
          <a:stretch>
            <a:fillRect/>
          </a:stretch>
        </p:blipFill>
        <p:spPr>
          <a:xfrm>
            <a:off x="3886265" y="4602037"/>
            <a:ext cx="2266950" cy="581025"/>
          </a:xfrm>
          <a:prstGeom prst="rect">
            <a:avLst/>
          </a:prstGeom>
        </p:spPr>
      </p:pic>
      <p:pic>
        <p:nvPicPr>
          <p:cNvPr id="17" name="Imagen 16"/>
          <p:cNvPicPr>
            <a:picLocks noChangeAspect="1"/>
          </p:cNvPicPr>
          <p:nvPr/>
        </p:nvPicPr>
        <p:blipFill>
          <a:blip r:embed="rId8"/>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19647620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483768" y="404664"/>
            <a:ext cx="6245352" cy="1143000"/>
          </a:xfrm>
        </p:spPr>
        <p:txBody>
          <a:bodyPr>
            <a:normAutofit fontScale="90000"/>
          </a:bodyPr>
          <a:lstStyle/>
          <a:p>
            <a:pPr lvl="0" algn="ctr"/>
            <a:r>
              <a:rPr lang="es-US" sz="2400" b="1" dirty="0"/>
              <a:t>MEDICIÓN DEL SISTEMA DE MICROONDAS Y ANÁLISIS DE ERRORES</a:t>
            </a:r>
            <a:endParaRPr lang="es-US" sz="2400" b="1" dirty="0"/>
          </a:p>
        </p:txBody>
      </p:sp>
      <p:sp>
        <p:nvSpPr>
          <p:cNvPr id="3" name="2 Marcador de texto"/>
          <p:cNvSpPr>
            <a:spLocks noGrp="1"/>
          </p:cNvSpPr>
          <p:nvPr>
            <p:ph type="body" sz="half" idx="2"/>
          </p:nvPr>
        </p:nvSpPr>
        <p:spPr>
          <a:xfrm>
            <a:off x="-11084" y="1844824"/>
            <a:ext cx="1763687" cy="4608512"/>
          </a:xfrm>
        </p:spPr>
        <p:txBody>
          <a:bodyPr>
            <a:noAutofit/>
          </a:bodyPr>
          <a:lstStyle/>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r>
              <a:rPr lang="es-EC" sz="1600" b="0" dirty="0" smtClean="0"/>
              <a:t>Ganancia medida </a:t>
            </a:r>
          </a:p>
          <a:p>
            <a:pPr algn="ctr">
              <a:lnSpc>
                <a:spcPct val="100000"/>
              </a:lnSpc>
            </a:pPr>
            <a:endParaRPr lang="es-EC" sz="1600" b="0" dirty="0" smtClean="0"/>
          </a:p>
          <a:p>
            <a:pPr algn="ctr">
              <a:lnSpc>
                <a:spcPct val="100000"/>
              </a:lnSpc>
            </a:pPr>
            <a:endParaRPr lang="es-EC" sz="1600" b="0" dirty="0" smtClean="0"/>
          </a:p>
          <a:p>
            <a:pPr algn="ctr">
              <a:lnSpc>
                <a:spcPct val="100000"/>
              </a:lnSpc>
            </a:pPr>
            <a:r>
              <a:rPr lang="es-EC" sz="1600" b="0" dirty="0" smtClean="0"/>
              <a:t>Directividad simulado</a:t>
            </a:r>
          </a:p>
          <a:p>
            <a:pPr algn="ctr">
              <a:lnSpc>
                <a:spcPct val="100000"/>
              </a:lnSpc>
            </a:pPr>
            <a:endParaRPr lang="es-EC" sz="1600" b="0" dirty="0" smtClean="0"/>
          </a:p>
          <a:p>
            <a:pPr algn="ctr">
              <a:lnSpc>
                <a:spcPct val="100000"/>
              </a:lnSpc>
            </a:pPr>
            <a:r>
              <a:rPr lang="es-EC" sz="1600" b="0" dirty="0" smtClean="0"/>
              <a:t>Error porcentual</a:t>
            </a:r>
          </a:p>
          <a:p>
            <a:pPr algn="ctr">
              <a:lnSpc>
                <a:spcPct val="100000"/>
              </a:lnSpc>
            </a:pPr>
            <a:endParaRPr lang="es-US" sz="1600" b="0" dirty="0" smtClean="0"/>
          </a:p>
          <a:p>
            <a:pPr algn="ctr"/>
            <a:r>
              <a:rPr lang="es-EC" sz="1600" b="0" dirty="0"/>
              <a:t>Eficiencia</a:t>
            </a:r>
          </a:p>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endParaRPr lang="es-US" sz="1200" b="0" dirty="0" smtClean="0"/>
          </a:p>
          <a:p>
            <a:pPr algn="ctr">
              <a:lnSpc>
                <a:spcPct val="100000"/>
              </a:lnSpc>
            </a:pPr>
            <a:endParaRPr lang="es-US" sz="1200" b="0" dirty="0" smtClean="0"/>
          </a:p>
          <a:p>
            <a:pPr algn="ctr">
              <a:lnSpc>
                <a:spcPct val="100000"/>
              </a:lnSpc>
            </a:pPr>
            <a:endParaRPr lang="es-US" sz="1200" b="0" dirty="0" smtClean="0"/>
          </a:p>
        </p:txBody>
      </p:sp>
      <p:sp>
        <p:nvSpPr>
          <p:cNvPr id="5" name="Rectángulo 4"/>
          <p:cNvSpPr/>
          <p:nvPr/>
        </p:nvSpPr>
        <p:spPr>
          <a:xfrm>
            <a:off x="2060304" y="1732323"/>
            <a:ext cx="7092280" cy="461665"/>
          </a:xfrm>
          <a:prstGeom prst="rect">
            <a:avLst/>
          </a:prstGeom>
        </p:spPr>
        <p:txBody>
          <a:bodyPr wrap="square">
            <a:spAutoFit/>
          </a:bodyPr>
          <a:lstStyle/>
          <a:p>
            <a:pPr algn="just">
              <a:lnSpc>
                <a:spcPct val="150000"/>
              </a:lnSpc>
              <a:spcAft>
                <a:spcPts val="800"/>
              </a:spcAft>
            </a:pPr>
            <a:r>
              <a:rPr lang="es-US" sz="1600" b="1" dirty="0" smtClean="0">
                <a:latin typeface="Times New Roman" panose="02020603050405020304" pitchFamily="18" charset="0"/>
                <a:ea typeface="Calibri" panose="020F0502020204030204" pitchFamily="34" charset="0"/>
                <a:cs typeface="Times New Roman" panose="02020603050405020304" pitchFamily="18" charset="0"/>
              </a:rPr>
              <a:t>Resultados de mediciones de la antena de bocina </a:t>
            </a:r>
            <a:r>
              <a:rPr lang="es-US" sz="1600" b="1" dirty="0">
                <a:latin typeface="Times New Roman" panose="02020603050405020304" pitchFamily="18" charset="0"/>
                <a:ea typeface="Calibri" panose="020F0502020204030204" pitchFamily="34" charset="0"/>
                <a:cs typeface="Times New Roman" panose="02020603050405020304" pitchFamily="18" charset="0"/>
              </a:rPr>
              <a:t>cónica</a:t>
            </a:r>
            <a:r>
              <a:rPr lang="es-US" sz="1600" b="1" dirty="0" smtClean="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2" name="Rectángulo 1"/>
          <p:cNvSpPr/>
          <p:nvPr/>
        </p:nvSpPr>
        <p:spPr>
          <a:xfrm>
            <a:off x="2091086" y="2334404"/>
            <a:ext cx="2182200" cy="338554"/>
          </a:xfrm>
          <a:prstGeom prst="rect">
            <a:avLst/>
          </a:prstGeom>
        </p:spPr>
        <p:txBody>
          <a:bodyPr wrap="none">
            <a:spAutoFit/>
          </a:bodyPr>
          <a:lstStyle/>
          <a:p>
            <a:r>
              <a:rPr lang="es-EC" sz="1600" dirty="0"/>
              <a:t>P</a:t>
            </a:r>
            <a:r>
              <a:rPr lang="es-EC" sz="1600" baseline="-25000" dirty="0"/>
              <a:t>r</a:t>
            </a:r>
            <a:r>
              <a:rPr lang="es-EC" sz="1600" dirty="0"/>
              <a:t>= 55.5</a:t>
            </a:r>
            <a:r>
              <a:rPr lang="es-US" sz="1600" dirty="0" err="1"/>
              <a:t>dBuV</a:t>
            </a:r>
            <a:r>
              <a:rPr lang="es-US" sz="1600" dirty="0"/>
              <a:t>=7000 </a:t>
            </a:r>
            <a:r>
              <a:rPr lang="es-US" sz="1600" dirty="0" err="1"/>
              <a:t>pW</a:t>
            </a:r>
            <a:r>
              <a:rPr lang="es-US" sz="1600" dirty="0"/>
              <a:t>.</a:t>
            </a:r>
            <a:endParaRPr lang="es-US" sz="1600" dirty="0"/>
          </a:p>
        </p:txBody>
      </p:sp>
      <mc:AlternateContent xmlns:mc="http://schemas.openxmlformats.org/markup-compatibility/2006">
        <mc:Choice xmlns:a14="http://schemas.microsoft.com/office/drawing/2010/main" Requires="a14">
          <p:sp>
            <p:nvSpPr>
              <p:cNvPr id="7" name="Rectángulo 6"/>
              <p:cNvSpPr/>
              <p:nvPr/>
            </p:nvSpPr>
            <p:spPr>
              <a:xfrm>
                <a:off x="2060304" y="2888395"/>
                <a:ext cx="3546676" cy="70410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sz="1600" i="1"/>
                        <m:t>𝐺</m:t>
                      </m:r>
                      <m:r>
                        <a:rPr lang="en-US" sz="1600" i="1"/>
                        <m:t>=</m:t>
                      </m:r>
                      <m:f>
                        <m:fPr>
                          <m:ctrlPr>
                            <a:rPr lang="es-US" sz="1600" i="1"/>
                          </m:ctrlPr>
                        </m:fPr>
                        <m:num>
                          <m:r>
                            <a:rPr lang="en-US" sz="1600" i="1"/>
                            <m:t>4</m:t>
                          </m:r>
                          <m:r>
                            <a:rPr lang="en-US" sz="1600" i="1"/>
                            <m:t>𝜋</m:t>
                          </m:r>
                          <m:r>
                            <a:rPr lang="en-US" sz="1600" i="1"/>
                            <m:t>1.5</m:t>
                          </m:r>
                        </m:num>
                        <m:den>
                          <m:r>
                            <a:rPr lang="en-US" sz="1600" i="1"/>
                            <m:t>0.02857</m:t>
                          </m:r>
                        </m:den>
                      </m:f>
                      <m:r>
                        <a:rPr lang="en-US" sz="1600" i="1"/>
                        <m:t>∗</m:t>
                      </m:r>
                      <m:sSup>
                        <m:sSupPr>
                          <m:ctrlPr>
                            <a:rPr lang="es-US" sz="1600" i="1"/>
                          </m:ctrlPr>
                        </m:sSupPr>
                        <m:e>
                          <m:d>
                            <m:dPr>
                              <m:ctrlPr>
                                <a:rPr lang="es-US" sz="1600" i="1"/>
                              </m:ctrlPr>
                            </m:dPr>
                            <m:e>
                              <m:f>
                                <m:fPr>
                                  <m:ctrlPr>
                                    <a:rPr lang="es-US" sz="1600" i="1"/>
                                  </m:ctrlPr>
                                </m:fPr>
                                <m:num>
                                  <m:r>
                                    <a:rPr lang="en-US" sz="1600" i="1"/>
                                    <m:t>7000</m:t>
                                  </m:r>
                                </m:num>
                                <m:den>
                                  <m:r>
                                    <a:rPr lang="en-US" sz="1600" i="1"/>
                                    <m:t>36307800</m:t>
                                  </m:r>
                                </m:den>
                              </m:f>
                            </m:e>
                          </m:d>
                        </m:e>
                        <m:sup>
                          <m:r>
                            <a:rPr lang="en-US" sz="1600" i="1"/>
                            <m:t>0.5</m:t>
                          </m:r>
                        </m:sup>
                      </m:sSup>
                      <m:r>
                        <a:rPr lang="en-US" sz="1600" i="1"/>
                        <m:t>=91.6</m:t>
                      </m:r>
                    </m:oMath>
                  </m:oMathPara>
                </a14:m>
                <a:endParaRPr lang="es-US" sz="1600" dirty="0"/>
              </a:p>
            </p:txBody>
          </p:sp>
        </mc:Choice>
        <mc:Fallback>
          <p:sp>
            <p:nvSpPr>
              <p:cNvPr id="7" name="Rectángulo 6"/>
              <p:cNvSpPr>
                <a:spLocks noRot="1" noChangeAspect="1" noMove="1" noResize="1" noEditPoints="1" noAdjustHandles="1" noChangeArrowheads="1" noChangeShapeType="1" noTextEdit="1"/>
              </p:cNvSpPr>
              <p:nvPr/>
            </p:nvSpPr>
            <p:spPr>
              <a:xfrm>
                <a:off x="2060304" y="2888395"/>
                <a:ext cx="3546676" cy="704104"/>
              </a:xfrm>
              <a:prstGeom prst="rect">
                <a:avLst/>
              </a:prstGeom>
              <a:blipFill rotWithShape="0">
                <a:blip r:embed="rId3"/>
                <a:stretch>
                  <a:fillRect/>
                </a:stretch>
              </a:blipFill>
            </p:spPr>
            <p:txBody>
              <a:bodyPr/>
              <a:lstStyle/>
              <a:p>
                <a:r>
                  <a:rPr lang="es-US">
                    <a:noFill/>
                  </a:rPr>
                  <a:t> </a:t>
                </a:r>
              </a:p>
            </p:txBody>
          </p:sp>
        </mc:Fallback>
      </mc:AlternateContent>
      <mc:AlternateContent xmlns:mc="http://schemas.openxmlformats.org/markup-compatibility/2006">
        <mc:Choice xmlns:a14="http://schemas.microsoft.com/office/drawing/2010/main" Requires="a14">
          <p:sp>
            <p:nvSpPr>
              <p:cNvPr id="8" name="Rectángulo 7"/>
              <p:cNvSpPr/>
              <p:nvPr/>
            </p:nvSpPr>
            <p:spPr>
              <a:xfrm>
                <a:off x="6488812" y="3090373"/>
                <a:ext cx="1512144" cy="33855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sz="1600" i="1"/>
                        <m:t>𝐺</m:t>
                      </m:r>
                      <m:r>
                        <a:rPr lang="es-EC" sz="1600" i="1"/>
                        <m:t>⟺19.61 </m:t>
                      </m:r>
                      <m:r>
                        <a:rPr lang="es-EC" sz="1600" i="1"/>
                        <m:t>𝑑𝐵</m:t>
                      </m:r>
                    </m:oMath>
                  </m:oMathPara>
                </a14:m>
                <a:endParaRPr lang="es-US" sz="1600" dirty="0"/>
              </a:p>
            </p:txBody>
          </p:sp>
        </mc:Choice>
        <mc:Fallback>
          <p:sp>
            <p:nvSpPr>
              <p:cNvPr id="8" name="Rectángulo 7"/>
              <p:cNvSpPr>
                <a:spLocks noRot="1" noChangeAspect="1" noMove="1" noResize="1" noEditPoints="1" noAdjustHandles="1" noChangeArrowheads="1" noChangeShapeType="1" noTextEdit="1"/>
              </p:cNvSpPr>
              <p:nvPr/>
            </p:nvSpPr>
            <p:spPr>
              <a:xfrm>
                <a:off x="6488812" y="3090373"/>
                <a:ext cx="1512144" cy="338554"/>
              </a:xfrm>
              <a:prstGeom prst="rect">
                <a:avLst/>
              </a:prstGeom>
              <a:blipFill rotWithShape="0">
                <a:blip r:embed="rId4"/>
                <a:stretch>
                  <a:fillRect/>
                </a:stretch>
              </a:blipFill>
            </p:spPr>
            <p:txBody>
              <a:bodyPr/>
              <a:lstStyle/>
              <a:p>
                <a:r>
                  <a:rPr lang="es-US">
                    <a:noFill/>
                  </a:rPr>
                  <a:t> </a:t>
                </a:r>
              </a:p>
            </p:txBody>
          </p:sp>
        </mc:Fallback>
      </mc:AlternateContent>
      <p:sp>
        <p:nvSpPr>
          <p:cNvPr id="17" name="Rectángulo 16"/>
          <p:cNvSpPr/>
          <p:nvPr/>
        </p:nvSpPr>
        <p:spPr>
          <a:xfrm>
            <a:off x="1928159" y="3922062"/>
            <a:ext cx="6800961" cy="646331"/>
          </a:xfrm>
          <a:prstGeom prst="rect">
            <a:avLst/>
          </a:prstGeom>
        </p:spPr>
        <p:txBody>
          <a:bodyPr wrap="square">
            <a:spAutoFit/>
          </a:bodyPr>
          <a:lstStyle/>
          <a:p>
            <a:pPr algn="just"/>
            <a:r>
              <a:rPr lang="es-EC" dirty="0" smtClean="0">
                <a:latin typeface="Calibri" panose="020F0502020204030204" pitchFamily="34" charset="0"/>
                <a:ea typeface="Times New Roman" panose="02020603050405020304" pitchFamily="18" charset="0"/>
                <a:cs typeface="Times New Roman" panose="02020603050405020304" pitchFamily="18" charset="0"/>
              </a:rPr>
              <a:t>Se </a:t>
            </a:r>
            <a:r>
              <a:rPr lang="es-EC" dirty="0">
                <a:latin typeface="Calibri" panose="020F0502020204030204" pitchFamily="34" charset="0"/>
                <a:ea typeface="Times New Roman" panose="02020603050405020304" pitchFamily="18" charset="0"/>
                <a:cs typeface="Times New Roman" panose="02020603050405020304" pitchFamily="18" charset="0"/>
              </a:rPr>
              <a:t>observa un valor de </a:t>
            </a:r>
            <a:r>
              <a:rPr lang="es-EC" dirty="0"/>
              <a:t>19.9 dB o 97.72 </a:t>
            </a:r>
            <a:r>
              <a:rPr lang="es-EC" dirty="0" smtClean="0">
                <a:latin typeface="Calibri" panose="020F0502020204030204" pitchFamily="34" charset="0"/>
                <a:ea typeface="Times New Roman" panose="02020603050405020304" pitchFamily="18" charset="0"/>
                <a:cs typeface="Times New Roman" panose="02020603050405020304" pitchFamily="18" charset="0"/>
              </a:rPr>
              <a:t>en </a:t>
            </a:r>
            <a:r>
              <a:rPr lang="es-EC" dirty="0">
                <a:latin typeface="Calibri" panose="020F0502020204030204" pitchFamily="34" charset="0"/>
                <a:ea typeface="Times New Roman" panose="02020603050405020304" pitchFamily="18" charset="0"/>
                <a:cs typeface="Times New Roman" panose="02020603050405020304" pitchFamily="18" charset="0"/>
              </a:rPr>
              <a:t>la dirección de máxima </a:t>
            </a:r>
            <a:r>
              <a:rPr lang="es-EC" dirty="0" smtClean="0">
                <a:latin typeface="Calibri" panose="020F0502020204030204" pitchFamily="34" charset="0"/>
                <a:ea typeface="Times New Roman" panose="02020603050405020304" pitchFamily="18" charset="0"/>
                <a:cs typeface="Times New Roman" panose="02020603050405020304" pitchFamily="18" charset="0"/>
              </a:rPr>
              <a:t>radiación.</a:t>
            </a:r>
            <a:endParaRPr lang="es-US" dirty="0"/>
          </a:p>
        </p:txBody>
      </p:sp>
      <mc:AlternateContent xmlns:mc="http://schemas.openxmlformats.org/markup-compatibility/2006">
        <mc:Choice xmlns:a14="http://schemas.microsoft.com/office/drawing/2010/main" Requires="a14">
          <p:sp>
            <p:nvSpPr>
              <p:cNvPr id="19" name="Rectángulo 18"/>
              <p:cNvSpPr/>
              <p:nvPr/>
            </p:nvSpPr>
            <p:spPr>
              <a:xfrm>
                <a:off x="3939176" y="5898376"/>
                <a:ext cx="1868204" cy="55496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sz="1600" i="1"/>
                        <m:t>𝜂</m:t>
                      </m:r>
                      <m:r>
                        <a:rPr lang="es-EC" sz="1600" i="1"/>
                        <m:t>=</m:t>
                      </m:r>
                      <m:f>
                        <m:fPr>
                          <m:ctrlPr>
                            <a:rPr lang="es-US" sz="1600" i="1"/>
                          </m:ctrlPr>
                        </m:fPr>
                        <m:num>
                          <m:r>
                            <a:rPr lang="es-EC" sz="1600" i="1"/>
                            <m:t>91.6</m:t>
                          </m:r>
                        </m:num>
                        <m:den>
                          <m:r>
                            <a:rPr lang="es-EC" sz="1600" i="1"/>
                            <m:t>122.02</m:t>
                          </m:r>
                        </m:den>
                      </m:f>
                      <m:r>
                        <a:rPr lang="en-US" sz="1600" i="1"/>
                        <m:t>=0.75</m:t>
                      </m:r>
                    </m:oMath>
                  </m:oMathPara>
                </a14:m>
                <a:endParaRPr lang="es-US" sz="1600" dirty="0"/>
              </a:p>
            </p:txBody>
          </p:sp>
        </mc:Choice>
        <mc:Fallback>
          <p:sp>
            <p:nvSpPr>
              <p:cNvPr id="19" name="Rectángulo 18"/>
              <p:cNvSpPr>
                <a:spLocks noRot="1" noChangeAspect="1" noMove="1" noResize="1" noEditPoints="1" noAdjustHandles="1" noChangeArrowheads="1" noChangeShapeType="1" noTextEdit="1"/>
              </p:cNvSpPr>
              <p:nvPr/>
            </p:nvSpPr>
            <p:spPr>
              <a:xfrm>
                <a:off x="3939176" y="5898376"/>
                <a:ext cx="1868204" cy="554960"/>
              </a:xfrm>
              <a:prstGeom prst="rect">
                <a:avLst/>
              </a:prstGeom>
              <a:blipFill rotWithShape="0">
                <a:blip r:embed="rId5"/>
                <a:stretch>
                  <a:fillRect/>
                </a:stretch>
              </a:blipFill>
            </p:spPr>
            <p:txBody>
              <a:bodyPr/>
              <a:lstStyle/>
              <a:p>
                <a:r>
                  <a:rPr lang="es-US">
                    <a:noFill/>
                  </a:rPr>
                  <a:t> </a:t>
                </a:r>
              </a:p>
            </p:txBody>
          </p:sp>
        </mc:Fallback>
      </mc:AlternateContent>
      <p:pic>
        <p:nvPicPr>
          <p:cNvPr id="6" name="Imagen 5"/>
          <p:cNvPicPr>
            <a:picLocks noChangeAspect="1"/>
          </p:cNvPicPr>
          <p:nvPr/>
        </p:nvPicPr>
        <p:blipFill>
          <a:blip r:embed="rId6"/>
          <a:stretch>
            <a:fillRect/>
          </a:stretch>
        </p:blipFill>
        <p:spPr>
          <a:xfrm>
            <a:off x="3756007" y="4719034"/>
            <a:ext cx="2057400" cy="514350"/>
          </a:xfrm>
          <a:prstGeom prst="rect">
            <a:avLst/>
          </a:prstGeom>
        </p:spPr>
      </p:pic>
      <p:pic>
        <p:nvPicPr>
          <p:cNvPr id="12" name="Imagen 11"/>
          <p:cNvPicPr>
            <a:picLocks noChangeAspect="1"/>
          </p:cNvPicPr>
          <p:nvPr/>
        </p:nvPicPr>
        <p:blipFill>
          <a:blip r:embed="rId7"/>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18476533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483768" y="404664"/>
            <a:ext cx="6245352" cy="1143000"/>
          </a:xfrm>
        </p:spPr>
        <p:txBody>
          <a:bodyPr>
            <a:normAutofit fontScale="90000"/>
          </a:bodyPr>
          <a:lstStyle/>
          <a:p>
            <a:pPr lvl="0" algn="ctr"/>
            <a:r>
              <a:rPr lang="es-US" sz="2400" b="1" dirty="0"/>
              <a:t>MEDICIÓN DEL SISTEMA DE MICROONDAS Y ANÁLISIS DE ERRORES</a:t>
            </a:r>
            <a:endParaRPr lang="es-US" sz="2400" b="1" dirty="0"/>
          </a:p>
        </p:txBody>
      </p:sp>
      <p:sp>
        <p:nvSpPr>
          <p:cNvPr id="3" name="2 Marcador de texto"/>
          <p:cNvSpPr>
            <a:spLocks noGrp="1"/>
          </p:cNvSpPr>
          <p:nvPr>
            <p:ph type="body" sz="half" idx="2"/>
          </p:nvPr>
        </p:nvSpPr>
        <p:spPr>
          <a:xfrm>
            <a:off x="-11084" y="1844824"/>
            <a:ext cx="1763687" cy="4608512"/>
          </a:xfrm>
        </p:spPr>
        <p:txBody>
          <a:bodyPr>
            <a:noAutofit/>
          </a:bodyPr>
          <a:lstStyle/>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r>
              <a:rPr lang="es-EC" sz="1600" b="0" dirty="0" smtClean="0"/>
              <a:t>Pérdida de retorno y VSWR medido </a:t>
            </a:r>
          </a:p>
          <a:p>
            <a:pPr algn="ctr">
              <a:lnSpc>
                <a:spcPct val="100000"/>
              </a:lnSpc>
            </a:pPr>
            <a:endParaRPr lang="es-EC" sz="1600" b="0" dirty="0" smtClean="0"/>
          </a:p>
          <a:p>
            <a:pPr algn="ctr">
              <a:lnSpc>
                <a:spcPct val="100000"/>
              </a:lnSpc>
            </a:pPr>
            <a:endParaRPr lang="es-EC" sz="1600" b="0" dirty="0"/>
          </a:p>
          <a:p>
            <a:pPr algn="ctr">
              <a:lnSpc>
                <a:spcPct val="100000"/>
              </a:lnSpc>
            </a:pPr>
            <a:r>
              <a:rPr lang="es-EC" sz="1600" b="0" dirty="0"/>
              <a:t>Pérdida de retorno y VSWR </a:t>
            </a:r>
            <a:r>
              <a:rPr lang="es-EC" sz="1600" b="0" dirty="0" smtClean="0"/>
              <a:t> simulado</a:t>
            </a:r>
            <a:endParaRPr lang="es-EC" sz="1600" b="0" dirty="0"/>
          </a:p>
          <a:p>
            <a:pPr algn="ctr">
              <a:lnSpc>
                <a:spcPct val="100000"/>
              </a:lnSpc>
            </a:pPr>
            <a:endParaRPr lang="es-EC" sz="1600" b="0" dirty="0" smtClean="0"/>
          </a:p>
          <a:p>
            <a:pPr algn="ctr">
              <a:lnSpc>
                <a:spcPct val="100000"/>
              </a:lnSpc>
            </a:pPr>
            <a:endParaRPr lang="es-EC" sz="1600" b="0" dirty="0" smtClean="0"/>
          </a:p>
          <a:p>
            <a:pPr algn="ctr">
              <a:lnSpc>
                <a:spcPct val="100000"/>
              </a:lnSpc>
            </a:pPr>
            <a:r>
              <a:rPr lang="es-EC" sz="1600" b="0" dirty="0" smtClean="0"/>
              <a:t>Error porcentual</a:t>
            </a:r>
            <a:endParaRPr lang="es-US" sz="1600" b="0" dirty="0" smtClean="0"/>
          </a:p>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endParaRPr lang="es-US" sz="1200" b="0" dirty="0" smtClean="0"/>
          </a:p>
          <a:p>
            <a:pPr algn="ctr">
              <a:lnSpc>
                <a:spcPct val="100000"/>
              </a:lnSpc>
            </a:pPr>
            <a:endParaRPr lang="es-US" sz="1200" b="0" dirty="0" smtClean="0"/>
          </a:p>
          <a:p>
            <a:pPr algn="ctr">
              <a:lnSpc>
                <a:spcPct val="100000"/>
              </a:lnSpc>
            </a:pPr>
            <a:endParaRPr lang="es-US" sz="1200" b="0" dirty="0" smtClean="0"/>
          </a:p>
        </p:txBody>
      </p:sp>
      <p:sp>
        <p:nvSpPr>
          <p:cNvPr id="5" name="Rectángulo 4"/>
          <p:cNvSpPr/>
          <p:nvPr/>
        </p:nvSpPr>
        <p:spPr>
          <a:xfrm>
            <a:off x="2060304" y="1732323"/>
            <a:ext cx="7092280" cy="461665"/>
          </a:xfrm>
          <a:prstGeom prst="rect">
            <a:avLst/>
          </a:prstGeom>
        </p:spPr>
        <p:txBody>
          <a:bodyPr wrap="square">
            <a:spAutoFit/>
          </a:bodyPr>
          <a:lstStyle/>
          <a:p>
            <a:pPr algn="just">
              <a:lnSpc>
                <a:spcPct val="150000"/>
              </a:lnSpc>
              <a:spcAft>
                <a:spcPts val="800"/>
              </a:spcAft>
            </a:pPr>
            <a:r>
              <a:rPr lang="es-US" sz="1600" b="1" dirty="0" smtClean="0">
                <a:latin typeface="Times New Roman" panose="02020603050405020304" pitchFamily="18" charset="0"/>
                <a:ea typeface="Calibri" panose="020F0502020204030204" pitchFamily="34" charset="0"/>
                <a:cs typeface="Times New Roman" panose="02020603050405020304" pitchFamily="18" charset="0"/>
              </a:rPr>
              <a:t>Resultados de mediciones de la antena de bocina </a:t>
            </a:r>
            <a:r>
              <a:rPr lang="es-US" sz="1600" b="1" dirty="0">
                <a:latin typeface="Times New Roman" panose="02020603050405020304" pitchFamily="18" charset="0"/>
                <a:ea typeface="Calibri" panose="020F0502020204030204" pitchFamily="34" charset="0"/>
                <a:cs typeface="Times New Roman" panose="02020603050405020304" pitchFamily="18" charset="0"/>
              </a:rPr>
              <a:t>cónica</a:t>
            </a:r>
            <a:endParaRPr lang="es-US" sz="1600" b="1" dirty="0" smtClean="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a:blip r:embed="rId3"/>
          <a:stretch>
            <a:fillRect/>
          </a:stretch>
        </p:blipFill>
        <p:spPr>
          <a:xfrm>
            <a:off x="2474778" y="2378647"/>
            <a:ext cx="5381625" cy="1190625"/>
          </a:xfrm>
          <a:prstGeom prst="rect">
            <a:avLst/>
          </a:prstGeom>
        </p:spPr>
      </p:pic>
      <p:pic>
        <p:nvPicPr>
          <p:cNvPr id="11" name="Imagen 10"/>
          <p:cNvPicPr/>
          <p:nvPr/>
        </p:nvPicPr>
        <p:blipFill>
          <a:blip r:embed="rId4"/>
          <a:stretch>
            <a:fillRect/>
          </a:stretch>
        </p:blipFill>
        <p:spPr>
          <a:xfrm>
            <a:off x="2510011" y="3824160"/>
            <a:ext cx="5431790" cy="1701800"/>
          </a:xfrm>
          <a:prstGeom prst="rect">
            <a:avLst/>
          </a:prstGeom>
        </p:spPr>
      </p:pic>
      <p:pic>
        <p:nvPicPr>
          <p:cNvPr id="6" name="Imagen 5"/>
          <p:cNvPicPr>
            <a:picLocks noChangeAspect="1"/>
          </p:cNvPicPr>
          <p:nvPr/>
        </p:nvPicPr>
        <p:blipFill>
          <a:blip r:embed="rId5"/>
          <a:stretch>
            <a:fillRect/>
          </a:stretch>
        </p:blipFill>
        <p:spPr>
          <a:xfrm>
            <a:off x="4127365" y="5644666"/>
            <a:ext cx="2076450" cy="1066800"/>
          </a:xfrm>
          <a:prstGeom prst="rect">
            <a:avLst/>
          </a:prstGeom>
        </p:spPr>
      </p:pic>
      <p:pic>
        <p:nvPicPr>
          <p:cNvPr id="13" name="Imagen 12"/>
          <p:cNvPicPr>
            <a:picLocks noChangeAspect="1"/>
          </p:cNvPicPr>
          <p:nvPr/>
        </p:nvPicPr>
        <p:blipFill>
          <a:blip r:embed="rId6"/>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3695712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Título"/>
          <p:cNvSpPr>
            <a:spLocks noGrp="1"/>
          </p:cNvSpPr>
          <p:nvPr>
            <p:ph type="title"/>
          </p:nvPr>
        </p:nvSpPr>
        <p:spPr>
          <a:xfrm>
            <a:off x="2438400" y="228600"/>
            <a:ext cx="6248400" cy="1143000"/>
          </a:xfrm>
        </p:spPr>
        <p:txBody>
          <a:bodyPr>
            <a:normAutofit fontScale="90000"/>
          </a:bodyPr>
          <a:lstStyle/>
          <a:p>
            <a:pPr lvl="0" algn="ctr"/>
            <a:r>
              <a:rPr lang="es-US" sz="3600" b="1" dirty="0"/>
              <a:t>PARÁMETROS DE LAS ANTENAS</a:t>
            </a:r>
          </a:p>
        </p:txBody>
      </p:sp>
      <p:sp>
        <p:nvSpPr>
          <p:cNvPr id="5" name="Rectángulo 4"/>
          <p:cNvSpPr/>
          <p:nvPr/>
        </p:nvSpPr>
        <p:spPr>
          <a:xfrm>
            <a:off x="323528" y="1844824"/>
            <a:ext cx="8712968" cy="923330"/>
          </a:xfrm>
          <a:prstGeom prst="rect">
            <a:avLst/>
          </a:prstGeom>
        </p:spPr>
        <p:txBody>
          <a:bodyPr wrap="square">
            <a:spAutoFit/>
          </a:bodyPr>
          <a:lstStyle/>
          <a:p>
            <a:r>
              <a:rPr lang="es-US" dirty="0"/>
              <a:t>Las características de una antena se define en términos de su patrón en el plano E y en el plano H. </a:t>
            </a:r>
          </a:p>
          <a:p>
            <a:endParaRPr lang="es-US" dirty="0"/>
          </a:p>
        </p:txBody>
      </p:sp>
      <p:pic>
        <p:nvPicPr>
          <p:cNvPr id="8"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3419872" y="2366405"/>
            <a:ext cx="1554242" cy="1749946"/>
          </a:xfrm>
          <a:prstGeom prst="rect">
            <a:avLst/>
          </a:prstGeom>
          <a:noFill/>
          <a:ln w="12700">
            <a:solidFill>
              <a:schemeClr val="tx1"/>
            </a:solidFill>
          </a:ln>
        </p:spPr>
      </p:pic>
      <p:sp>
        <p:nvSpPr>
          <p:cNvPr id="9" name="Rectángulo 8"/>
          <p:cNvSpPr/>
          <p:nvPr/>
        </p:nvSpPr>
        <p:spPr>
          <a:xfrm>
            <a:off x="312118" y="4318819"/>
            <a:ext cx="8724378" cy="1754326"/>
          </a:xfrm>
          <a:prstGeom prst="rect">
            <a:avLst/>
          </a:prstGeom>
        </p:spPr>
        <p:txBody>
          <a:bodyPr wrap="square">
            <a:spAutoFit/>
          </a:bodyPr>
          <a:lstStyle/>
          <a:p>
            <a:pPr lvl="1" algn="just"/>
            <a:r>
              <a:rPr lang="es-US" b="1" dirty="0"/>
              <a:t>Ancho de haz</a:t>
            </a:r>
          </a:p>
          <a:p>
            <a:pPr algn="just"/>
            <a:endParaRPr lang="es-US" dirty="0"/>
          </a:p>
          <a:p>
            <a:pPr algn="just"/>
            <a:r>
              <a:rPr lang="es-US" dirty="0"/>
              <a:t>Parámetro asociado con el patrón de radiación de una antena. El ancho de haz más ampliamente usado es  HPBW a -3dB, que  es el intervalo angular en el cual la densidad de potencia radiada es igual a la mitad de la potencia máxima  en la dirección de máxima radiación.</a:t>
            </a:r>
            <a:endParaRPr lang="es-US" sz="1600" dirty="0"/>
          </a:p>
        </p:txBody>
      </p:sp>
      <p:pic>
        <p:nvPicPr>
          <p:cNvPr id="6" name="Imagen 5"/>
          <p:cNvPicPr>
            <a:picLocks noChangeAspect="1"/>
          </p:cNvPicPr>
          <p:nvPr/>
        </p:nvPicPr>
        <p:blipFill>
          <a:blip r:embed="rId4"/>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138604738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483768" y="404664"/>
            <a:ext cx="6245352" cy="1143000"/>
          </a:xfrm>
        </p:spPr>
        <p:txBody>
          <a:bodyPr>
            <a:normAutofit/>
          </a:bodyPr>
          <a:lstStyle/>
          <a:p>
            <a:pPr algn="ctr"/>
            <a:r>
              <a:rPr lang="es-US" sz="2400" b="1" dirty="0" smtClean="0"/>
              <a:t>MEDICIÓN Y CÁLCULO DEL PRESUPUETO DE RADIOENLACE</a:t>
            </a:r>
            <a:endParaRPr lang="es-US" sz="2400" b="1" dirty="0"/>
          </a:p>
        </p:txBody>
      </p:sp>
      <p:sp>
        <p:nvSpPr>
          <p:cNvPr id="3" name="2 Marcador de texto"/>
          <p:cNvSpPr>
            <a:spLocks noGrp="1"/>
          </p:cNvSpPr>
          <p:nvPr>
            <p:ph type="body" sz="half" idx="2"/>
          </p:nvPr>
        </p:nvSpPr>
        <p:spPr>
          <a:xfrm>
            <a:off x="-11084" y="1844824"/>
            <a:ext cx="1763687" cy="4608512"/>
          </a:xfrm>
        </p:spPr>
        <p:txBody>
          <a:bodyPr>
            <a:noAutofit/>
          </a:bodyPr>
          <a:lstStyle/>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endParaRPr lang="es-EC" sz="1600" b="0" dirty="0"/>
          </a:p>
          <a:p>
            <a:pPr algn="ctr">
              <a:lnSpc>
                <a:spcPct val="100000"/>
              </a:lnSpc>
            </a:pPr>
            <a:r>
              <a:rPr lang="es-EC" sz="1600" b="0" dirty="0" smtClean="0"/>
              <a:t>Diagrama de implementación</a:t>
            </a:r>
          </a:p>
          <a:p>
            <a:pPr algn="ctr">
              <a:lnSpc>
                <a:spcPct val="100000"/>
              </a:lnSpc>
            </a:pPr>
            <a:endParaRPr lang="es-EC" sz="1600" b="0" dirty="0" smtClean="0"/>
          </a:p>
          <a:p>
            <a:pPr algn="ctr">
              <a:lnSpc>
                <a:spcPct val="100000"/>
              </a:lnSpc>
            </a:pPr>
            <a:endParaRPr lang="es-EC" sz="1600" b="0" dirty="0"/>
          </a:p>
          <a:p>
            <a:pPr algn="ctr">
              <a:lnSpc>
                <a:spcPct val="100000"/>
              </a:lnSpc>
            </a:pPr>
            <a:r>
              <a:rPr lang="es-EC" sz="1600" b="0" dirty="0" smtClean="0"/>
              <a:t>Elementos considerados</a:t>
            </a:r>
            <a:endParaRPr lang="es-EC" sz="1600" b="0" dirty="0"/>
          </a:p>
          <a:p>
            <a:pPr algn="ctr">
              <a:lnSpc>
                <a:spcPct val="100000"/>
              </a:lnSpc>
            </a:pPr>
            <a:endParaRPr lang="es-EC" sz="1600" b="0" dirty="0" smtClean="0"/>
          </a:p>
          <a:p>
            <a:pPr algn="ctr">
              <a:lnSpc>
                <a:spcPct val="100000"/>
              </a:lnSpc>
            </a:pPr>
            <a:endParaRPr lang="es-EC" sz="1600" b="0" dirty="0" smtClean="0"/>
          </a:p>
          <a:p>
            <a:pPr algn="ctr"/>
            <a:endParaRPr lang="es-US" sz="1200" dirty="0" smtClean="0">
              <a:latin typeface="Times New Roman" panose="02020603050405020304" pitchFamily="18" charset="0"/>
              <a:ea typeface="Calibri" panose="020F0502020204030204" pitchFamily="34" charset="0"/>
            </a:endParaRPr>
          </a:p>
          <a:p>
            <a:pPr algn="ctr">
              <a:lnSpc>
                <a:spcPct val="100000"/>
              </a:lnSpc>
            </a:pPr>
            <a:endParaRPr lang="es-US" sz="1200" b="0" dirty="0" smtClean="0"/>
          </a:p>
          <a:p>
            <a:pPr algn="ctr">
              <a:lnSpc>
                <a:spcPct val="100000"/>
              </a:lnSpc>
            </a:pPr>
            <a:endParaRPr lang="es-US" sz="1200" b="0" dirty="0" smtClean="0"/>
          </a:p>
          <a:p>
            <a:pPr algn="ctr">
              <a:lnSpc>
                <a:spcPct val="100000"/>
              </a:lnSpc>
            </a:pPr>
            <a:endParaRPr lang="es-US" sz="1200" b="0" dirty="0" smtClean="0"/>
          </a:p>
        </p:txBody>
      </p:sp>
      <p:sp>
        <p:nvSpPr>
          <p:cNvPr id="5" name="Rectángulo 4"/>
          <p:cNvSpPr/>
          <p:nvPr/>
        </p:nvSpPr>
        <p:spPr>
          <a:xfrm>
            <a:off x="2060304" y="1732323"/>
            <a:ext cx="7092280" cy="461665"/>
          </a:xfrm>
          <a:prstGeom prst="rect">
            <a:avLst/>
          </a:prstGeom>
        </p:spPr>
        <p:txBody>
          <a:bodyPr wrap="square">
            <a:spAutoFit/>
          </a:bodyPr>
          <a:lstStyle/>
          <a:p>
            <a:pPr algn="just">
              <a:lnSpc>
                <a:spcPct val="150000"/>
              </a:lnSpc>
              <a:spcAft>
                <a:spcPts val="800"/>
              </a:spcAft>
            </a:pPr>
            <a:r>
              <a:rPr lang="es-US" sz="1600" b="1" dirty="0" smtClean="0">
                <a:latin typeface="Times New Roman" panose="02020603050405020304" pitchFamily="18" charset="0"/>
                <a:ea typeface="Calibri" panose="020F0502020204030204" pitchFamily="34" charset="0"/>
                <a:cs typeface="Times New Roman" panose="02020603050405020304" pitchFamily="18" charset="0"/>
              </a:rPr>
              <a:t>Resultados de mediciones de la antena de bocina </a:t>
            </a:r>
            <a:r>
              <a:rPr lang="es-US" sz="1600" b="1" dirty="0">
                <a:latin typeface="Times New Roman" panose="02020603050405020304" pitchFamily="18" charset="0"/>
                <a:ea typeface="Calibri" panose="020F0502020204030204" pitchFamily="34" charset="0"/>
                <a:cs typeface="Times New Roman" panose="02020603050405020304" pitchFamily="18" charset="0"/>
              </a:rPr>
              <a:t>cónica</a:t>
            </a:r>
            <a:endParaRPr lang="es-US" sz="1600" b="1" dirty="0" smtClean="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Imagen 7"/>
          <p:cNvPicPr/>
          <p:nvPr/>
        </p:nvPicPr>
        <p:blipFill>
          <a:blip r:embed="rId3"/>
          <a:stretch>
            <a:fillRect/>
          </a:stretch>
        </p:blipFill>
        <p:spPr>
          <a:xfrm>
            <a:off x="2290584" y="2371630"/>
            <a:ext cx="3217520" cy="1993474"/>
          </a:xfrm>
          <a:prstGeom prst="rect">
            <a:avLst/>
          </a:prstGeom>
          <a:ln w="12700">
            <a:solidFill>
              <a:schemeClr val="tx1"/>
            </a:solidFill>
          </a:ln>
        </p:spPr>
      </p:pic>
      <p:pic>
        <p:nvPicPr>
          <p:cNvPr id="9" name="Imagen 8"/>
          <p:cNvPicPr/>
          <p:nvPr/>
        </p:nvPicPr>
        <p:blipFill>
          <a:blip r:embed="rId4">
            <a:extLst>
              <a:ext uri="{28A0092B-C50C-407E-A947-70E740481C1C}">
                <a14:useLocalDpi xmlns:a14="http://schemas.microsoft.com/office/drawing/2010/main" val="0"/>
              </a:ext>
            </a:extLst>
          </a:blip>
          <a:srcRect/>
          <a:stretch>
            <a:fillRect/>
          </a:stretch>
        </p:blipFill>
        <p:spPr bwMode="auto">
          <a:xfrm>
            <a:off x="5776206" y="2349248"/>
            <a:ext cx="3116274" cy="2015855"/>
          </a:xfrm>
          <a:prstGeom prst="rect">
            <a:avLst/>
          </a:prstGeom>
          <a:noFill/>
          <a:ln w="12700">
            <a:solidFill>
              <a:schemeClr val="tx1"/>
            </a:solidFill>
          </a:ln>
        </p:spPr>
      </p:pic>
      <mc:AlternateContent xmlns:mc="http://schemas.openxmlformats.org/markup-compatibility/2006">
        <mc:Choice xmlns:a14="http://schemas.microsoft.com/office/drawing/2010/main" Requires="a14">
          <p:sp>
            <p:nvSpPr>
              <p:cNvPr id="7" name="Rectángulo 6"/>
              <p:cNvSpPr/>
              <p:nvPr/>
            </p:nvSpPr>
            <p:spPr>
              <a:xfrm>
                <a:off x="2031792" y="4725144"/>
                <a:ext cx="7287680" cy="338554"/>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d>
                        <m:dPr>
                          <m:begChr m:val=""/>
                          <m:ctrlPr>
                            <a:rPr lang="es-US" sz="1600" smtClean="0">
                              <a:latin typeface="Cambria Math" panose="02040503050406030204" pitchFamily="18" charset="0"/>
                            </a:rPr>
                          </m:ctrlPr>
                        </m:dPr>
                        <m:e>
                          <m:sSub>
                            <m:sSubPr>
                              <m:ctrlPr>
                                <a:rPr lang="es-US" sz="1600">
                                  <a:latin typeface="Cambria Math" panose="02040503050406030204" pitchFamily="18" charset="0"/>
                                </a:rPr>
                              </m:ctrlPr>
                            </m:sSubPr>
                            <m:e>
                              <m:r>
                                <m:rPr>
                                  <m:sty m:val="p"/>
                                </m:rPr>
                                <a:rPr lang="es-US" sz="1600">
                                  <a:latin typeface="Cambria Math" panose="02040503050406030204" pitchFamily="18" charset="0"/>
                                </a:rPr>
                                <m:t>P</m:t>
                              </m:r>
                            </m:e>
                            <m:sub>
                              <m:r>
                                <m:rPr>
                                  <m:sty m:val="p"/>
                                </m:rPr>
                                <a:rPr lang="es-US" sz="1600" i="0">
                                  <a:latin typeface="Cambria Math" panose="02040503050406030204" pitchFamily="18" charset="0"/>
                                </a:rPr>
                                <m:t>r</m:t>
                              </m:r>
                            </m:sub>
                          </m:sSub>
                          <m:d>
                            <m:dPr>
                              <m:ctrlPr>
                                <a:rPr lang="es-US" sz="1600" i="1">
                                  <a:latin typeface="Cambria Math" panose="02040503050406030204" pitchFamily="18" charset="0"/>
                                </a:rPr>
                              </m:ctrlPr>
                            </m:dPr>
                            <m:e>
                              <m:r>
                                <m:rPr>
                                  <m:sty m:val="p"/>
                                </m:rPr>
                                <a:rPr lang="es-US" sz="1600" i="0">
                                  <a:latin typeface="Cambria Math" panose="02040503050406030204" pitchFamily="18" charset="0"/>
                                </a:rPr>
                                <m:t>dBm</m:t>
                              </m:r>
                            </m:e>
                          </m:d>
                          <m:r>
                            <a:rPr lang="es-US" sz="1600" i="0">
                              <a:latin typeface="Cambria Math" panose="02040503050406030204" pitchFamily="18" charset="0"/>
                            </a:rPr>
                            <m:t>=</m:t>
                          </m:r>
                          <m:sSub>
                            <m:sSubPr>
                              <m:ctrlPr>
                                <a:rPr lang="es-US" sz="1600" i="1">
                                  <a:latin typeface="Cambria Math" panose="02040503050406030204" pitchFamily="18" charset="0"/>
                                </a:rPr>
                              </m:ctrlPr>
                            </m:sSubPr>
                            <m:e>
                              <m:r>
                                <m:rPr>
                                  <m:sty m:val="p"/>
                                </m:rPr>
                                <a:rPr lang="es-US" sz="1600" i="0">
                                  <a:latin typeface="Cambria Math" panose="02040503050406030204" pitchFamily="18" charset="0"/>
                                </a:rPr>
                                <m:t>P</m:t>
                              </m:r>
                            </m:e>
                            <m:sub>
                              <m:r>
                                <m:rPr>
                                  <m:sty m:val="p"/>
                                </m:rPr>
                                <a:rPr lang="es-US" sz="1600" i="0">
                                  <a:latin typeface="Cambria Math" panose="02040503050406030204" pitchFamily="18" charset="0"/>
                                </a:rPr>
                                <m:t>t</m:t>
                              </m:r>
                            </m:sub>
                          </m:sSub>
                          <m:d>
                            <m:dPr>
                              <m:ctrlPr>
                                <a:rPr lang="es-US" sz="1600" i="1">
                                  <a:latin typeface="Cambria Math" panose="02040503050406030204" pitchFamily="18" charset="0"/>
                                </a:rPr>
                              </m:ctrlPr>
                            </m:dPr>
                            <m:e>
                              <m:r>
                                <m:rPr>
                                  <m:sty m:val="p"/>
                                </m:rPr>
                                <a:rPr lang="es-US" sz="1600" i="0">
                                  <a:latin typeface="Cambria Math" panose="02040503050406030204" pitchFamily="18" charset="0"/>
                                </a:rPr>
                                <m:t>dBm</m:t>
                              </m:r>
                            </m:e>
                          </m:d>
                          <m:r>
                            <a:rPr lang="es-US" sz="1600" i="0">
                              <a:latin typeface="Cambria Math" panose="02040503050406030204" pitchFamily="18" charset="0"/>
                            </a:rPr>
                            <m:t>−</m:t>
                          </m:r>
                          <m:r>
                            <m:rPr>
                              <m:sty m:val="p"/>
                            </m:rPr>
                            <a:rPr lang="es-US" sz="1600" i="0">
                              <a:latin typeface="Cambria Math" panose="02040503050406030204" pitchFamily="18" charset="0"/>
                            </a:rPr>
                            <m:t>At</m:t>
                          </m:r>
                          <m:r>
                            <a:rPr lang="es-US" sz="1600" i="0">
                              <a:latin typeface="Cambria Math" panose="02040503050406030204" pitchFamily="18" charset="0"/>
                            </a:rPr>
                            <m:t> </m:t>
                          </m:r>
                          <m:d>
                            <m:dPr>
                              <m:ctrlPr>
                                <a:rPr lang="es-US" sz="1600" i="1">
                                  <a:latin typeface="Cambria Math" panose="02040503050406030204" pitchFamily="18" charset="0"/>
                                </a:rPr>
                              </m:ctrlPr>
                            </m:dPr>
                            <m:e>
                              <m:r>
                                <m:rPr>
                                  <m:sty m:val="p"/>
                                </m:rPr>
                                <a:rPr lang="es-US" sz="1600" i="0">
                                  <a:latin typeface="Cambria Math" panose="02040503050406030204" pitchFamily="18" charset="0"/>
                                </a:rPr>
                                <m:t>dB</m:t>
                              </m:r>
                            </m:e>
                          </m:d>
                          <m:r>
                            <a:rPr lang="es-US" sz="1600" i="0">
                              <a:latin typeface="Cambria Math" panose="02040503050406030204" pitchFamily="18" charset="0"/>
                            </a:rPr>
                            <m:t>+ </m:t>
                          </m:r>
                          <m:sSub>
                            <m:sSubPr>
                              <m:ctrlPr>
                                <a:rPr lang="es-US" sz="1600" i="1">
                                  <a:latin typeface="Cambria Math" panose="02040503050406030204" pitchFamily="18" charset="0"/>
                                </a:rPr>
                              </m:ctrlPr>
                            </m:sSubPr>
                            <m:e>
                              <m:r>
                                <m:rPr>
                                  <m:sty m:val="p"/>
                                </m:rPr>
                                <a:rPr lang="es-US" sz="1600" i="0">
                                  <a:latin typeface="Cambria Math" panose="02040503050406030204" pitchFamily="18" charset="0"/>
                                </a:rPr>
                                <m:t>G</m:t>
                              </m:r>
                            </m:e>
                            <m:sub>
                              <m:r>
                                <m:rPr>
                                  <m:sty m:val="p"/>
                                </m:rPr>
                                <a:rPr lang="es-US" sz="1600" i="0">
                                  <a:latin typeface="Cambria Math" panose="02040503050406030204" pitchFamily="18" charset="0"/>
                                </a:rPr>
                                <m:t>t</m:t>
                              </m:r>
                            </m:sub>
                          </m:sSub>
                          <m:d>
                            <m:dPr>
                              <m:ctrlPr>
                                <a:rPr lang="es-US" sz="1600" i="1">
                                  <a:latin typeface="Cambria Math" panose="02040503050406030204" pitchFamily="18" charset="0"/>
                                </a:rPr>
                              </m:ctrlPr>
                            </m:dPr>
                            <m:e>
                              <m:r>
                                <m:rPr>
                                  <m:sty m:val="p"/>
                                </m:rPr>
                                <a:rPr lang="es-US" sz="1600" i="0">
                                  <a:latin typeface="Cambria Math" panose="02040503050406030204" pitchFamily="18" charset="0"/>
                                </a:rPr>
                                <m:t>dBi</m:t>
                              </m:r>
                            </m:e>
                          </m:d>
                          <m:r>
                            <a:rPr lang="es-US" sz="1600" i="0">
                              <a:latin typeface="Cambria Math" panose="02040503050406030204" pitchFamily="18" charset="0"/>
                            </a:rPr>
                            <m:t>−</m:t>
                          </m:r>
                          <m:sSub>
                            <m:sSubPr>
                              <m:ctrlPr>
                                <a:rPr lang="es-US" sz="1600" i="1">
                                  <a:latin typeface="Cambria Math" panose="02040503050406030204" pitchFamily="18" charset="0"/>
                                </a:rPr>
                              </m:ctrlPr>
                            </m:sSubPr>
                            <m:e>
                              <m:r>
                                <m:rPr>
                                  <m:sty m:val="p"/>
                                </m:rPr>
                                <a:rPr lang="es-US" sz="1600" i="0">
                                  <a:latin typeface="Cambria Math" panose="02040503050406030204" pitchFamily="18" charset="0"/>
                                </a:rPr>
                                <m:t>L</m:t>
                              </m:r>
                            </m:e>
                            <m:sub>
                              <m:r>
                                <m:rPr>
                                  <m:sty m:val="p"/>
                                </m:rPr>
                                <a:rPr lang="es-US" sz="1600" i="0">
                                  <a:latin typeface="Cambria Math" panose="02040503050406030204" pitchFamily="18" charset="0"/>
                                </a:rPr>
                                <m:t>bf</m:t>
                              </m:r>
                            </m:sub>
                          </m:sSub>
                          <m:r>
                            <a:rPr lang="es-US" sz="1600" i="0">
                              <a:latin typeface="Cambria Math" panose="02040503050406030204" pitchFamily="18" charset="0"/>
                            </a:rPr>
                            <m:t>(</m:t>
                          </m:r>
                          <m:r>
                            <m:rPr>
                              <m:sty m:val="p"/>
                            </m:rPr>
                            <a:rPr lang="es-US" sz="1600" i="0">
                              <a:latin typeface="Cambria Math" panose="02040503050406030204" pitchFamily="18" charset="0"/>
                            </a:rPr>
                            <m:t>dB</m:t>
                          </m:r>
                          <m:r>
                            <a:rPr lang="es-US" sz="1600" i="0">
                              <a:latin typeface="Cambria Math" panose="02040503050406030204" pitchFamily="18" charset="0"/>
                            </a:rPr>
                            <m:t>)+</m:t>
                          </m:r>
                          <m:sSub>
                            <m:sSubPr>
                              <m:ctrlPr>
                                <a:rPr lang="es-US" sz="1600" i="1">
                                  <a:latin typeface="Cambria Math" panose="02040503050406030204" pitchFamily="18" charset="0"/>
                                </a:rPr>
                              </m:ctrlPr>
                            </m:sSubPr>
                            <m:e>
                              <m:r>
                                <m:rPr>
                                  <m:sty m:val="p"/>
                                </m:rPr>
                                <a:rPr lang="es-US" sz="1600" i="0">
                                  <a:latin typeface="Cambria Math" panose="02040503050406030204" pitchFamily="18" charset="0"/>
                                </a:rPr>
                                <m:t>G</m:t>
                              </m:r>
                            </m:e>
                            <m:sub>
                              <m:r>
                                <m:rPr>
                                  <m:sty m:val="p"/>
                                </m:rPr>
                                <a:rPr lang="es-US" sz="1600" i="0">
                                  <a:latin typeface="Cambria Math" panose="02040503050406030204" pitchFamily="18" charset="0"/>
                                </a:rPr>
                                <m:t>r</m:t>
                              </m:r>
                            </m:sub>
                          </m:sSub>
                          <m:d>
                            <m:dPr>
                              <m:ctrlPr>
                                <a:rPr lang="es-US" sz="1600" i="1">
                                  <a:latin typeface="Cambria Math" panose="02040503050406030204" pitchFamily="18" charset="0"/>
                                </a:rPr>
                              </m:ctrlPr>
                            </m:dPr>
                            <m:e>
                              <m:r>
                                <a:rPr lang="es-US" sz="1600" i="1">
                                  <a:latin typeface="Cambria Math" panose="02040503050406030204" pitchFamily="18" charset="0"/>
                                </a:rPr>
                                <m:t>𝑑𝐵𝑖</m:t>
                              </m:r>
                            </m:e>
                          </m:d>
                          <m:r>
                            <a:rPr lang="es-US" sz="1600" i="0">
                              <a:latin typeface="Cambria Math" panose="02040503050406030204" pitchFamily="18" charset="0"/>
                            </a:rPr>
                            <m:t>−</m:t>
                          </m:r>
                          <m:r>
                            <a:rPr lang="es-US" sz="1600" i="1">
                              <a:latin typeface="Cambria Math" panose="02040503050406030204" pitchFamily="18" charset="0"/>
                            </a:rPr>
                            <m:t>𝐴𝑟</m:t>
                          </m:r>
                          <m:r>
                            <a:rPr lang="es-US" sz="1600" i="0">
                              <a:latin typeface="Cambria Math" panose="02040503050406030204" pitchFamily="18" charset="0"/>
                            </a:rPr>
                            <m:t>(</m:t>
                          </m:r>
                          <m:r>
                            <a:rPr lang="es-US" sz="1600" i="1">
                              <a:latin typeface="Cambria Math" panose="02040503050406030204" pitchFamily="18" charset="0"/>
                            </a:rPr>
                            <m:t>𝑑𝐵</m:t>
                          </m:r>
                        </m:e>
                      </m:d>
                    </m:oMath>
                  </m:oMathPara>
                </a14:m>
                <a:endParaRPr lang="es-US" sz="1600" dirty="0"/>
              </a:p>
            </p:txBody>
          </p:sp>
        </mc:Choice>
        <mc:Fallback>
          <p:sp>
            <p:nvSpPr>
              <p:cNvPr id="7" name="Rectángulo 6"/>
              <p:cNvSpPr>
                <a:spLocks noRot="1" noChangeAspect="1" noMove="1" noResize="1" noEditPoints="1" noAdjustHandles="1" noChangeArrowheads="1" noChangeShapeType="1" noTextEdit="1"/>
              </p:cNvSpPr>
              <p:nvPr/>
            </p:nvSpPr>
            <p:spPr>
              <a:xfrm>
                <a:off x="2031792" y="4725144"/>
                <a:ext cx="7287680" cy="338554"/>
              </a:xfrm>
              <a:prstGeom prst="rect">
                <a:avLst/>
              </a:prstGeom>
              <a:blipFill rotWithShape="0">
                <a:blip r:embed="rId5"/>
                <a:stretch>
                  <a:fillRect t="-108929" r="-836" b="-167857"/>
                </a:stretch>
              </a:blipFill>
            </p:spPr>
            <p:txBody>
              <a:bodyPr/>
              <a:lstStyle/>
              <a:p>
                <a:r>
                  <a:rPr lang="es-US">
                    <a:noFill/>
                  </a:rPr>
                  <a:t> </a:t>
                </a:r>
              </a:p>
            </p:txBody>
          </p:sp>
        </mc:Fallback>
      </mc:AlternateContent>
      <mc:AlternateContent xmlns:mc="http://schemas.openxmlformats.org/markup-compatibility/2006">
        <mc:Choice xmlns:a14="http://schemas.microsoft.com/office/drawing/2010/main" Requires="a14">
          <p:sp>
            <p:nvSpPr>
              <p:cNvPr id="10" name="Rectángulo 9"/>
              <p:cNvSpPr/>
              <p:nvPr/>
            </p:nvSpPr>
            <p:spPr>
              <a:xfrm>
                <a:off x="2989846" y="5239072"/>
                <a:ext cx="5572719" cy="369332"/>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d>
                        <m:dPr>
                          <m:begChr m:val=""/>
                          <m:ctrlPr>
                            <a:rPr lang="es-US">
                              <a:latin typeface="Cambria Math" panose="02040503050406030204" pitchFamily="18" charset="0"/>
                            </a:rPr>
                          </m:ctrlPr>
                        </m:dPr>
                        <m:e>
                          <m:sSub>
                            <m:sSubPr>
                              <m:ctrlPr>
                                <a:rPr lang="es-US">
                                  <a:latin typeface="Cambria Math" panose="02040503050406030204" pitchFamily="18" charset="0"/>
                                </a:rPr>
                              </m:ctrlPr>
                            </m:sSubPr>
                            <m:e>
                              <m:r>
                                <m:rPr>
                                  <m:sty m:val="p"/>
                                </m:rPr>
                                <a:rPr lang="es-US">
                                  <a:latin typeface="Cambria Math" panose="02040503050406030204" pitchFamily="18" charset="0"/>
                                </a:rPr>
                                <m:t>L</m:t>
                              </m:r>
                            </m:e>
                            <m:sub>
                              <m:r>
                                <m:rPr>
                                  <m:sty m:val="p"/>
                                </m:rPr>
                                <a:rPr lang="es-US" i="0">
                                  <a:latin typeface="Cambria Math" panose="02040503050406030204" pitchFamily="18" charset="0"/>
                                </a:rPr>
                                <m:t>bf</m:t>
                              </m:r>
                            </m:sub>
                          </m:sSub>
                          <m:r>
                            <a:rPr lang="es-US" i="0">
                              <a:latin typeface="Cambria Math" panose="02040503050406030204" pitchFamily="18" charset="0"/>
                            </a:rPr>
                            <m:t>=92.45+20</m:t>
                          </m:r>
                          <m:sSub>
                            <m:sSubPr>
                              <m:ctrlPr>
                                <a:rPr lang="es-US" i="1">
                                  <a:latin typeface="Cambria Math" panose="02040503050406030204" pitchFamily="18" charset="0"/>
                                </a:rPr>
                              </m:ctrlPr>
                            </m:sSubPr>
                            <m:e>
                              <m:r>
                                <m:rPr>
                                  <m:sty m:val="p"/>
                                </m:rPr>
                                <a:rPr lang="es-US" i="0">
                                  <a:latin typeface="Cambria Math" panose="02040503050406030204" pitchFamily="18" charset="0"/>
                                </a:rPr>
                                <m:t>log</m:t>
                              </m:r>
                            </m:e>
                            <m:sub>
                              <m:r>
                                <a:rPr lang="es-US" i="0">
                                  <a:latin typeface="Cambria Math" panose="02040503050406030204" pitchFamily="18" charset="0"/>
                                </a:rPr>
                                <m:t>10</m:t>
                              </m:r>
                            </m:sub>
                          </m:sSub>
                          <m:r>
                            <m:rPr>
                              <m:sty m:val="p"/>
                            </m:rPr>
                            <a:rPr lang="es-US" i="0">
                              <a:latin typeface="Cambria Math" panose="02040503050406030204" pitchFamily="18" charset="0"/>
                            </a:rPr>
                            <m:t>f</m:t>
                          </m:r>
                          <m:d>
                            <m:dPr>
                              <m:ctrlPr>
                                <a:rPr lang="es-US" i="1">
                                  <a:latin typeface="Cambria Math" panose="02040503050406030204" pitchFamily="18" charset="0"/>
                                </a:rPr>
                              </m:ctrlPr>
                            </m:dPr>
                            <m:e>
                              <m:r>
                                <m:rPr>
                                  <m:sty m:val="p"/>
                                </m:rPr>
                                <a:rPr lang="es-US" i="0">
                                  <a:latin typeface="Cambria Math" panose="02040503050406030204" pitchFamily="18" charset="0"/>
                                </a:rPr>
                                <m:t>GHz</m:t>
                              </m:r>
                            </m:e>
                          </m:d>
                          <m:r>
                            <a:rPr lang="es-US" i="0">
                              <a:latin typeface="Cambria Math" panose="02040503050406030204" pitchFamily="18" charset="0"/>
                            </a:rPr>
                            <m:t>+20</m:t>
                          </m:r>
                          <m:sSub>
                            <m:sSubPr>
                              <m:ctrlPr>
                                <a:rPr lang="es-US" i="1">
                                  <a:latin typeface="Cambria Math" panose="02040503050406030204" pitchFamily="18" charset="0"/>
                                </a:rPr>
                              </m:ctrlPr>
                            </m:sSubPr>
                            <m:e>
                              <m:r>
                                <m:rPr>
                                  <m:sty m:val="p"/>
                                </m:rPr>
                                <a:rPr lang="es-US" i="0">
                                  <a:latin typeface="Cambria Math" panose="02040503050406030204" pitchFamily="18" charset="0"/>
                                </a:rPr>
                                <m:t>log</m:t>
                              </m:r>
                            </m:e>
                            <m:sub>
                              <m:r>
                                <a:rPr lang="es-US" i="0">
                                  <a:latin typeface="Cambria Math" panose="02040503050406030204" pitchFamily="18" charset="0"/>
                                </a:rPr>
                                <m:t>10</m:t>
                              </m:r>
                            </m:sub>
                          </m:sSub>
                          <m:r>
                            <m:rPr>
                              <m:sty m:val="p"/>
                            </m:rPr>
                            <a:rPr lang="es-US" i="0">
                              <a:latin typeface="Cambria Math" panose="02040503050406030204" pitchFamily="18" charset="0"/>
                            </a:rPr>
                            <m:t>d</m:t>
                          </m:r>
                          <m:r>
                            <a:rPr lang="es-US" i="0">
                              <a:latin typeface="Cambria Math" panose="02040503050406030204" pitchFamily="18" charset="0"/>
                            </a:rPr>
                            <m:t>(</m:t>
                          </m:r>
                          <m:r>
                            <m:rPr>
                              <m:sty m:val="p"/>
                            </m:rPr>
                            <a:rPr lang="es-US" i="0">
                              <a:latin typeface="Cambria Math" panose="02040503050406030204" pitchFamily="18" charset="0"/>
                            </a:rPr>
                            <m:t>Km</m:t>
                          </m:r>
                        </m:e>
                      </m:d>
                    </m:oMath>
                  </m:oMathPara>
                </a14:m>
                <a:endParaRPr lang="es-US" dirty="0"/>
              </a:p>
            </p:txBody>
          </p:sp>
        </mc:Choice>
        <mc:Fallback>
          <p:sp>
            <p:nvSpPr>
              <p:cNvPr id="10" name="Rectángulo 9"/>
              <p:cNvSpPr>
                <a:spLocks noRot="1" noChangeAspect="1" noMove="1" noResize="1" noEditPoints="1" noAdjustHandles="1" noChangeArrowheads="1" noChangeShapeType="1" noTextEdit="1"/>
              </p:cNvSpPr>
              <p:nvPr/>
            </p:nvSpPr>
            <p:spPr>
              <a:xfrm>
                <a:off x="2989846" y="5239072"/>
                <a:ext cx="5572719" cy="369332"/>
              </a:xfrm>
              <a:prstGeom prst="rect">
                <a:avLst/>
              </a:prstGeom>
              <a:blipFill rotWithShape="0">
                <a:blip r:embed="rId6"/>
                <a:stretch>
                  <a:fillRect t="-119672" r="-1858" b="-183607"/>
                </a:stretch>
              </a:blipFill>
            </p:spPr>
            <p:txBody>
              <a:bodyPr/>
              <a:lstStyle/>
              <a:p>
                <a:r>
                  <a:rPr lang="es-US">
                    <a:noFill/>
                  </a:rPr>
                  <a:t> </a:t>
                </a:r>
              </a:p>
            </p:txBody>
          </p:sp>
        </mc:Fallback>
      </mc:AlternateContent>
      <p:pic>
        <p:nvPicPr>
          <p:cNvPr id="12" name="Imagen 11"/>
          <p:cNvPicPr>
            <a:picLocks noChangeAspect="1"/>
          </p:cNvPicPr>
          <p:nvPr/>
        </p:nvPicPr>
        <p:blipFill>
          <a:blip r:embed="rId7"/>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153789033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txBox="1">
            <a:spLocks/>
          </p:cNvSpPr>
          <p:nvPr/>
        </p:nvSpPr>
        <p:spPr>
          <a:xfrm>
            <a:off x="2051720" y="269776"/>
            <a:ext cx="6768752" cy="1143000"/>
          </a:xfrm>
          <a:prstGeom prst="rect">
            <a:avLst/>
          </a:prstGeom>
        </p:spPr>
        <p:txBody>
          <a:bodyPr vert="horz" lIns="91440" tIns="45720" rIns="91440" bIns="45720" rtlCol="0" anchor="ctr">
            <a:noAutofit/>
          </a:bodyPr>
          <a:lstStyle/>
          <a:p>
            <a:pPr lvl="0" algn="ctr">
              <a:spcBef>
                <a:spcPct val="0"/>
              </a:spcBef>
              <a:defRPr/>
            </a:pPr>
            <a:r>
              <a:rPr lang="es-US" sz="3200" b="1" dirty="0"/>
              <a:t>MEDICIÓN Y CÁLCULO DEL PRESUPUETO DE RADIOENLACE</a:t>
            </a:r>
            <a:endParaRPr kumimoji="0" lang="es-ES" sz="3200" b="0" i="0" u="none" strike="noStrike" kern="1200" cap="small" spc="200" normalizeH="0" baseline="0" noProof="0" dirty="0">
              <a:ln>
                <a:noFill/>
              </a:ln>
              <a:solidFill>
                <a:schemeClr val="tx1"/>
              </a:solidFill>
              <a:effectLst/>
              <a:uLnTx/>
              <a:uFillTx/>
              <a:latin typeface="+mj-lt"/>
              <a:ea typeface="+mj-ea"/>
              <a:cs typeface="Arial" pitchFamily="34" charset="0"/>
            </a:endParaRPr>
          </a:p>
        </p:txBody>
      </p:sp>
      <mc:AlternateContent xmlns:mc="http://schemas.openxmlformats.org/markup-compatibility/2006">
        <mc:Choice xmlns:a14="http://schemas.microsoft.com/office/drawing/2010/main" Requires="a14">
          <p:sp>
            <p:nvSpPr>
              <p:cNvPr id="5" name="4 Rectángulo"/>
              <p:cNvSpPr/>
              <p:nvPr/>
            </p:nvSpPr>
            <p:spPr>
              <a:xfrm>
                <a:off x="307585" y="2420888"/>
                <a:ext cx="8802724" cy="3139321"/>
              </a:xfrm>
              <a:prstGeom prst="rect">
                <a:avLst/>
              </a:prstGeom>
            </p:spPr>
            <p:txBody>
              <a:bodyPr wrap="square">
                <a:spAutoFit/>
              </a:bodyPr>
              <a:lstStyle/>
              <a:p>
                <a:r>
                  <a:rPr lang="es-EC" dirty="0"/>
                  <a:t>Donde:</a:t>
                </a:r>
                <a:endParaRPr lang="es-US" dirty="0"/>
              </a:p>
              <a:p>
                <a14:m>
                  <m:oMath xmlns:m="http://schemas.openxmlformats.org/officeDocument/2006/math">
                    <m:sSub>
                      <m:sSubPr>
                        <m:ctrlPr>
                          <a:rPr lang="es-US" i="1"/>
                        </m:ctrlPr>
                      </m:sSubPr>
                      <m:e>
                        <m:r>
                          <m:rPr>
                            <m:sty m:val="p"/>
                          </m:rPr>
                          <a:rPr lang="es-US"/>
                          <m:t>P</m:t>
                        </m:r>
                      </m:e>
                      <m:sub>
                        <m:r>
                          <m:rPr>
                            <m:sty m:val="p"/>
                          </m:rPr>
                          <a:rPr lang="es-US"/>
                          <m:t>t</m:t>
                        </m:r>
                      </m:sub>
                    </m:sSub>
                  </m:oMath>
                </a14:m>
                <a:r>
                  <a:rPr lang="es-US" dirty="0"/>
                  <a:t>: </a:t>
                </a:r>
                <a:r>
                  <a:rPr lang="es-US" dirty="0" smtClean="0"/>
                  <a:t>-</a:t>
                </a:r>
                <a:r>
                  <a:rPr lang="es-US" dirty="0"/>
                  <a:t>4.4 </a:t>
                </a:r>
                <a:r>
                  <a:rPr lang="es-US" dirty="0" err="1"/>
                  <a:t>dBm</a:t>
                </a:r>
                <a:r>
                  <a:rPr lang="es-US" dirty="0"/>
                  <a:t> </a:t>
                </a:r>
                <a:endParaRPr lang="es-US" dirty="0" smtClean="0"/>
              </a:p>
              <a:p>
                <a:r>
                  <a:rPr lang="es-US" dirty="0" smtClean="0"/>
                  <a:t>At</a:t>
                </a:r>
                <a:r>
                  <a:rPr lang="es-US" dirty="0"/>
                  <a:t>: </a:t>
                </a:r>
                <a:r>
                  <a:rPr lang="es-US" dirty="0" smtClean="0"/>
                  <a:t>Se </a:t>
                </a:r>
                <a:r>
                  <a:rPr lang="es-US" dirty="0"/>
                  <a:t>considera una atenuación de 0.5 dB debido al adaptador de guía de onda a coaxial </a:t>
                </a:r>
                <a:endParaRPr lang="es-US" dirty="0" smtClean="0"/>
              </a:p>
              <a:p>
                <a:r>
                  <a:rPr lang="es-US" dirty="0" err="1" smtClean="0"/>
                  <a:t>Gt</a:t>
                </a:r>
                <a:r>
                  <a:rPr lang="es-US" dirty="0"/>
                  <a:t>: </a:t>
                </a:r>
                <a:r>
                  <a:rPr lang="es-US" dirty="0" smtClean="0"/>
                  <a:t>16dB </a:t>
                </a:r>
                <a:r>
                  <a:rPr lang="es-US" dirty="0"/>
                  <a:t>para la bocina piramidal empleada como antena transmisora.</a:t>
                </a:r>
              </a:p>
              <a:p>
                <a:r>
                  <a:rPr lang="es-US" dirty="0" err="1"/>
                  <a:t>Lbf</a:t>
                </a:r>
                <a:r>
                  <a:rPr lang="es-US" dirty="0"/>
                  <a:t>: Pérdida en el espacio </a:t>
                </a:r>
                <a:r>
                  <a:rPr lang="es-US" dirty="0" smtClean="0"/>
                  <a:t>libre. A </a:t>
                </a:r>
                <a:r>
                  <a:rPr lang="es-US" dirty="0"/>
                  <a:t>una distancia de 1.5m y una frecuencia de 10.5 GHz se tiene una </a:t>
                </a:r>
                <a:r>
                  <a:rPr lang="es-US" dirty="0" err="1"/>
                  <a:t>Lbf</a:t>
                </a:r>
                <a:r>
                  <a:rPr lang="es-US" dirty="0"/>
                  <a:t> de 56.4 dB.</a:t>
                </a:r>
              </a:p>
              <a:p>
                <a:r>
                  <a:rPr lang="es-US" dirty="0"/>
                  <a:t>Gr: Ganancia de la antena receptora.</a:t>
                </a:r>
              </a:p>
              <a:p>
                <a:r>
                  <a:rPr lang="es-US" dirty="0" smtClean="0"/>
                  <a:t>Ar</a:t>
                </a:r>
                <a:r>
                  <a:rPr lang="es-US" dirty="0"/>
                  <a:t>: </a:t>
                </a:r>
                <a:r>
                  <a:rPr lang="es-US" dirty="0" smtClean="0"/>
                  <a:t>Como </a:t>
                </a:r>
                <a:r>
                  <a:rPr lang="es-US" dirty="0"/>
                  <a:t>bajada de antena se empleó el cable de teflón RG-174 de 1m de largo </a:t>
                </a:r>
                <a:r>
                  <a:rPr lang="es-US" dirty="0" smtClean="0"/>
                  <a:t>cuya </a:t>
                </a:r>
                <a:r>
                  <a:rPr lang="es-US" dirty="0"/>
                  <a:t>atenuación es de 210 dB por cada </a:t>
                </a:r>
                <a:r>
                  <a:rPr lang="es-US" dirty="0" smtClean="0"/>
                  <a:t>100m. Es </a:t>
                </a:r>
                <a:r>
                  <a:rPr lang="es-US" dirty="0"/>
                  <a:t>decir se tiene una atenuación por cable de 2.1 dB y una atenuación de 0.5dB debido al adaptador de guía de onda a coaxial.</a:t>
                </a:r>
              </a:p>
              <a:p>
                <a:pPr lvl="0" algn="just"/>
                <a:endParaRPr lang="es-EC" dirty="0">
                  <a:latin typeface="+mj-lt"/>
                </a:endParaRPr>
              </a:p>
            </p:txBody>
          </p:sp>
        </mc:Choice>
        <mc:Fallback>
          <p:sp>
            <p:nvSpPr>
              <p:cNvPr id="5" name="4 Rectángulo"/>
              <p:cNvSpPr>
                <a:spLocks noRot="1" noChangeAspect="1" noMove="1" noResize="1" noEditPoints="1" noAdjustHandles="1" noChangeArrowheads="1" noChangeShapeType="1" noTextEdit="1"/>
              </p:cNvSpPr>
              <p:nvPr/>
            </p:nvSpPr>
            <p:spPr>
              <a:xfrm>
                <a:off x="307585" y="2420888"/>
                <a:ext cx="8802724" cy="3139321"/>
              </a:xfrm>
              <a:prstGeom prst="rect">
                <a:avLst/>
              </a:prstGeom>
              <a:blipFill rotWithShape="0">
                <a:blip r:embed="rId2"/>
                <a:stretch>
                  <a:fillRect l="-554" t="-971"/>
                </a:stretch>
              </a:blipFill>
            </p:spPr>
            <p:txBody>
              <a:bodyPr/>
              <a:lstStyle/>
              <a:p>
                <a:r>
                  <a:rPr lang="es-US">
                    <a:noFill/>
                  </a:rPr>
                  <a:t> </a:t>
                </a:r>
              </a:p>
            </p:txBody>
          </p:sp>
        </mc:Fallback>
      </mc:AlternateContent>
      <p:pic>
        <p:nvPicPr>
          <p:cNvPr id="8" name="Imagen 7"/>
          <p:cNvPicPr>
            <a:picLocks noChangeAspect="1"/>
          </p:cNvPicPr>
          <p:nvPr/>
        </p:nvPicPr>
        <p:blipFill>
          <a:blip r:embed="rId3"/>
          <a:stretch>
            <a:fillRect/>
          </a:stretch>
        </p:blipFill>
        <p:spPr>
          <a:xfrm>
            <a:off x="179512" y="116632"/>
            <a:ext cx="1552575" cy="1476375"/>
          </a:xfrm>
          <a:prstGeom prst="rect">
            <a:avLst/>
          </a:prstGeo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txBox="1">
            <a:spLocks/>
          </p:cNvSpPr>
          <p:nvPr/>
        </p:nvSpPr>
        <p:spPr>
          <a:xfrm>
            <a:off x="2051720" y="269776"/>
            <a:ext cx="6768752" cy="1143000"/>
          </a:xfrm>
          <a:prstGeom prst="rect">
            <a:avLst/>
          </a:prstGeom>
        </p:spPr>
        <p:txBody>
          <a:bodyPr vert="horz" lIns="91440" tIns="45720" rIns="91440" bIns="45720" rtlCol="0" anchor="ctr">
            <a:noAutofit/>
          </a:bodyPr>
          <a:lstStyle/>
          <a:p>
            <a:pPr lvl="0" algn="ctr">
              <a:spcBef>
                <a:spcPct val="0"/>
              </a:spcBef>
              <a:defRPr/>
            </a:pPr>
            <a:r>
              <a:rPr lang="es-US" sz="3200" b="1" dirty="0"/>
              <a:t>MEDICIÓN Y CÁLCULO DEL PRESUPUETO DE RADIOENLACE</a:t>
            </a:r>
            <a:endParaRPr kumimoji="0" lang="es-ES" sz="3200" b="0" i="0" u="none" strike="noStrike" kern="1200" cap="small" spc="200" normalizeH="0" baseline="0" noProof="0" dirty="0">
              <a:ln>
                <a:noFill/>
              </a:ln>
              <a:solidFill>
                <a:schemeClr val="tx1"/>
              </a:solidFill>
              <a:effectLst/>
              <a:uLnTx/>
              <a:uFillTx/>
              <a:latin typeface="+mj-lt"/>
              <a:ea typeface="+mj-ea"/>
              <a:cs typeface="Arial" pitchFamily="34" charset="0"/>
            </a:endParaRPr>
          </a:p>
        </p:txBody>
      </p:sp>
      <p:sp>
        <p:nvSpPr>
          <p:cNvPr id="5" name="4 Rectángulo"/>
          <p:cNvSpPr/>
          <p:nvPr/>
        </p:nvSpPr>
        <p:spPr>
          <a:xfrm>
            <a:off x="17748" y="1855481"/>
            <a:ext cx="8802724" cy="646331"/>
          </a:xfrm>
          <a:prstGeom prst="rect">
            <a:avLst/>
          </a:prstGeom>
        </p:spPr>
        <p:txBody>
          <a:bodyPr wrap="square">
            <a:spAutoFit/>
          </a:bodyPr>
          <a:lstStyle/>
          <a:p>
            <a:pPr lvl="0"/>
            <a:r>
              <a:rPr lang="es-US" b="1" dirty="0"/>
              <a:t>Presupuesto de radioenlace empleando una bocina piramidal.</a:t>
            </a:r>
            <a:endParaRPr lang="es-US" dirty="0"/>
          </a:p>
          <a:p>
            <a:pPr lvl="0" algn="just"/>
            <a:endParaRPr lang="es-EC" dirty="0">
              <a:latin typeface="+mj-lt"/>
            </a:endParaRPr>
          </a:p>
        </p:txBody>
      </p:sp>
      <p:sp>
        <p:nvSpPr>
          <p:cNvPr id="6" name="Rectángulo 5"/>
          <p:cNvSpPr/>
          <p:nvPr/>
        </p:nvSpPr>
        <p:spPr>
          <a:xfrm>
            <a:off x="341276" y="2206858"/>
            <a:ext cx="7759116" cy="1025922"/>
          </a:xfrm>
          <a:prstGeom prst="rect">
            <a:avLst/>
          </a:prstGeom>
        </p:spPr>
        <p:txBody>
          <a:bodyPr wrap="square">
            <a:spAutoFit/>
          </a:bodyPr>
          <a:lstStyle/>
          <a:p>
            <a:pPr algn="just">
              <a:lnSpc>
                <a:spcPct val="150000"/>
              </a:lnSpc>
              <a:spcAft>
                <a:spcPts val="800"/>
              </a:spcAft>
            </a:pPr>
            <a:r>
              <a:rPr lang="es-US" dirty="0" smtClean="0">
                <a:latin typeface="Times New Roman" panose="02020603050405020304" pitchFamily="18" charset="0"/>
                <a:ea typeface="Times New Roman" panose="02020603050405020304" pitchFamily="18" charset="0"/>
                <a:cs typeface="Times New Roman" panose="02020603050405020304" pitchFamily="18" charset="0"/>
              </a:rPr>
              <a:t>Valor medido en analizador de espectros: -32.8dBm</a:t>
            </a:r>
          </a:p>
          <a:p>
            <a:pPr algn="just">
              <a:lnSpc>
                <a:spcPct val="150000"/>
              </a:lnSpc>
              <a:spcAft>
                <a:spcPts val="800"/>
              </a:spcAft>
            </a:pPr>
            <a:r>
              <a:rPr lang="es-US" dirty="0">
                <a:latin typeface="Times New Roman" panose="02020603050405020304" pitchFamily="18" charset="0"/>
                <a:ea typeface="Times New Roman" panose="02020603050405020304" pitchFamily="18" charset="0"/>
                <a:cs typeface="Times New Roman" panose="02020603050405020304" pitchFamily="18" charset="0"/>
              </a:rPr>
              <a:t>Valor calculado </a:t>
            </a:r>
            <a:r>
              <a:rPr lang="es-US" dirty="0">
                <a:latin typeface="Times New Roman" panose="02020603050405020304" pitchFamily="18" charset="0"/>
                <a:ea typeface="Times New Roman" panose="02020603050405020304" pitchFamily="18" charset="0"/>
                <a:cs typeface="Times New Roman" panose="02020603050405020304" pitchFamily="18" charset="0"/>
              </a:rPr>
              <a:t>:</a:t>
            </a:r>
            <a:endParaRPr lang="es-US" dirty="0">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Rectángulo 6"/>
              <p:cNvSpPr/>
              <p:nvPr/>
            </p:nvSpPr>
            <p:spPr>
              <a:xfrm>
                <a:off x="-81390" y="3214825"/>
                <a:ext cx="8604448" cy="369332"/>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s-US" smtClean="0">
                              <a:latin typeface="Cambria Math" panose="02040503050406030204" pitchFamily="18" charset="0"/>
                            </a:rPr>
                          </m:ctrlPr>
                        </m:sSubPr>
                        <m:e>
                          <m:r>
                            <m:rPr>
                              <m:sty m:val="p"/>
                            </m:rPr>
                            <a:rPr lang="es-US">
                              <a:latin typeface="Cambria Math" panose="02040503050406030204" pitchFamily="18" charset="0"/>
                            </a:rPr>
                            <m:t>P</m:t>
                          </m:r>
                        </m:e>
                        <m:sub>
                          <m:r>
                            <m:rPr>
                              <m:sty m:val="p"/>
                            </m:rPr>
                            <a:rPr lang="es-US" i="0">
                              <a:latin typeface="Cambria Math" panose="02040503050406030204" pitchFamily="18" charset="0"/>
                            </a:rPr>
                            <m:t>r</m:t>
                          </m:r>
                        </m:sub>
                      </m:sSub>
                      <m:d>
                        <m:dPr>
                          <m:ctrlPr>
                            <a:rPr lang="es-US" i="1">
                              <a:latin typeface="Cambria Math" panose="02040503050406030204" pitchFamily="18" charset="0"/>
                            </a:rPr>
                          </m:ctrlPr>
                        </m:dPr>
                        <m:e>
                          <m:r>
                            <m:rPr>
                              <m:sty m:val="p"/>
                            </m:rPr>
                            <a:rPr lang="es-US" i="0">
                              <a:latin typeface="Cambria Math" panose="02040503050406030204" pitchFamily="18" charset="0"/>
                            </a:rPr>
                            <m:t>dBm</m:t>
                          </m:r>
                        </m:e>
                      </m:d>
                      <m:r>
                        <a:rPr lang="es-US" i="0">
                          <a:latin typeface="Cambria Math" panose="02040503050406030204" pitchFamily="18" charset="0"/>
                        </a:rPr>
                        <m:t>=−4.4</m:t>
                      </m:r>
                      <m:d>
                        <m:dPr>
                          <m:ctrlPr>
                            <a:rPr lang="es-US" i="1">
                              <a:latin typeface="Cambria Math" panose="02040503050406030204" pitchFamily="18" charset="0"/>
                            </a:rPr>
                          </m:ctrlPr>
                        </m:dPr>
                        <m:e>
                          <m:r>
                            <m:rPr>
                              <m:sty m:val="p"/>
                            </m:rPr>
                            <a:rPr lang="es-US" i="0">
                              <a:latin typeface="Cambria Math" panose="02040503050406030204" pitchFamily="18" charset="0"/>
                            </a:rPr>
                            <m:t>dBm</m:t>
                          </m:r>
                        </m:e>
                      </m:d>
                      <m:r>
                        <a:rPr lang="es-US" i="0">
                          <a:latin typeface="Cambria Math" panose="02040503050406030204" pitchFamily="18" charset="0"/>
                        </a:rPr>
                        <m:t>−0.5 </m:t>
                      </m:r>
                      <m:d>
                        <m:dPr>
                          <m:ctrlPr>
                            <a:rPr lang="es-US" i="1">
                              <a:latin typeface="Cambria Math" panose="02040503050406030204" pitchFamily="18" charset="0"/>
                            </a:rPr>
                          </m:ctrlPr>
                        </m:dPr>
                        <m:e>
                          <m:r>
                            <m:rPr>
                              <m:sty m:val="p"/>
                            </m:rPr>
                            <a:rPr lang="es-US" i="0">
                              <a:latin typeface="Cambria Math" panose="02040503050406030204" pitchFamily="18" charset="0"/>
                            </a:rPr>
                            <m:t>dB</m:t>
                          </m:r>
                        </m:e>
                      </m:d>
                      <m:r>
                        <a:rPr lang="es-US" i="0">
                          <a:latin typeface="Cambria Math" panose="02040503050406030204" pitchFamily="18" charset="0"/>
                        </a:rPr>
                        <m:t>+ 16</m:t>
                      </m:r>
                      <m:d>
                        <m:dPr>
                          <m:ctrlPr>
                            <a:rPr lang="es-US" i="1">
                              <a:latin typeface="Cambria Math" panose="02040503050406030204" pitchFamily="18" charset="0"/>
                            </a:rPr>
                          </m:ctrlPr>
                        </m:dPr>
                        <m:e>
                          <m:r>
                            <m:rPr>
                              <m:sty m:val="p"/>
                            </m:rPr>
                            <a:rPr lang="es-US" i="0">
                              <a:latin typeface="Cambria Math" panose="02040503050406030204" pitchFamily="18" charset="0"/>
                            </a:rPr>
                            <m:t>dBi</m:t>
                          </m:r>
                        </m:e>
                      </m:d>
                      <m:r>
                        <a:rPr lang="es-US" i="0">
                          <a:latin typeface="Cambria Math" panose="02040503050406030204" pitchFamily="18" charset="0"/>
                        </a:rPr>
                        <m:t>−56.4</m:t>
                      </m:r>
                      <m:d>
                        <m:dPr>
                          <m:ctrlPr>
                            <a:rPr lang="es-US" i="1">
                              <a:latin typeface="Cambria Math" panose="02040503050406030204" pitchFamily="18" charset="0"/>
                            </a:rPr>
                          </m:ctrlPr>
                        </m:dPr>
                        <m:e>
                          <m:r>
                            <m:rPr>
                              <m:sty m:val="p"/>
                            </m:rPr>
                            <a:rPr lang="es-US" i="0">
                              <a:latin typeface="Cambria Math" panose="02040503050406030204" pitchFamily="18" charset="0"/>
                            </a:rPr>
                            <m:t>dB</m:t>
                          </m:r>
                        </m:e>
                      </m:d>
                      <m:r>
                        <a:rPr lang="es-US" i="0">
                          <a:latin typeface="Cambria Math" panose="02040503050406030204" pitchFamily="18" charset="0"/>
                        </a:rPr>
                        <m:t>+16</m:t>
                      </m:r>
                      <m:d>
                        <m:dPr>
                          <m:ctrlPr>
                            <a:rPr lang="es-US" i="1">
                              <a:latin typeface="Cambria Math" panose="02040503050406030204" pitchFamily="18" charset="0"/>
                            </a:rPr>
                          </m:ctrlPr>
                        </m:dPr>
                        <m:e>
                          <m:r>
                            <a:rPr lang="es-US" i="1">
                              <a:latin typeface="Cambria Math" panose="02040503050406030204" pitchFamily="18" charset="0"/>
                            </a:rPr>
                            <m:t>𝑑𝐵𝑖</m:t>
                          </m:r>
                        </m:e>
                      </m:d>
                      <m:r>
                        <a:rPr lang="es-US" i="0">
                          <a:latin typeface="Cambria Math" panose="02040503050406030204" pitchFamily="18" charset="0"/>
                        </a:rPr>
                        <m:t>−2.6</m:t>
                      </m:r>
                      <m:d>
                        <m:dPr>
                          <m:ctrlPr>
                            <a:rPr lang="es-US" i="1">
                              <a:latin typeface="Cambria Math" panose="02040503050406030204" pitchFamily="18" charset="0"/>
                            </a:rPr>
                          </m:ctrlPr>
                        </m:dPr>
                        <m:e>
                          <m:r>
                            <a:rPr lang="es-US" i="1">
                              <a:latin typeface="Cambria Math" panose="02040503050406030204" pitchFamily="18" charset="0"/>
                            </a:rPr>
                            <m:t>𝑑𝐵</m:t>
                          </m:r>
                        </m:e>
                      </m:d>
                    </m:oMath>
                  </m:oMathPara>
                </a14:m>
                <a:endParaRPr lang="es-US" dirty="0"/>
              </a:p>
            </p:txBody>
          </p:sp>
        </mc:Choice>
        <mc:Fallback>
          <p:sp>
            <p:nvSpPr>
              <p:cNvPr id="7" name="Rectángulo 6"/>
              <p:cNvSpPr>
                <a:spLocks noRot="1" noChangeAspect="1" noMove="1" noResize="1" noEditPoints="1" noAdjustHandles="1" noChangeArrowheads="1" noChangeShapeType="1" noTextEdit="1"/>
              </p:cNvSpPr>
              <p:nvPr/>
            </p:nvSpPr>
            <p:spPr>
              <a:xfrm>
                <a:off x="-81390" y="3214825"/>
                <a:ext cx="8604448" cy="369332"/>
              </a:xfrm>
              <a:prstGeom prst="rect">
                <a:avLst/>
              </a:prstGeom>
              <a:blipFill rotWithShape="0">
                <a:blip r:embed="rId2"/>
                <a:stretch>
                  <a:fillRect/>
                </a:stretch>
              </a:blipFill>
            </p:spPr>
            <p:txBody>
              <a:bodyPr/>
              <a:lstStyle/>
              <a:p>
                <a:r>
                  <a:rPr lang="es-US">
                    <a:noFill/>
                  </a:rPr>
                  <a:t> </a:t>
                </a:r>
              </a:p>
            </p:txBody>
          </p:sp>
        </mc:Fallback>
      </mc:AlternateContent>
      <mc:AlternateContent xmlns:mc="http://schemas.openxmlformats.org/markup-compatibility/2006">
        <mc:Choice xmlns:a14="http://schemas.microsoft.com/office/drawing/2010/main" Requires="a14">
          <p:sp>
            <p:nvSpPr>
              <p:cNvPr id="8" name="Rectángulo 7"/>
              <p:cNvSpPr/>
              <p:nvPr/>
            </p:nvSpPr>
            <p:spPr>
              <a:xfrm>
                <a:off x="0" y="3699776"/>
                <a:ext cx="8604448" cy="369332"/>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s-US" i="1"/>
                          </m:ctrlPr>
                        </m:sSubPr>
                        <m:e>
                          <m:r>
                            <m:rPr>
                              <m:sty m:val="p"/>
                            </m:rPr>
                            <a:rPr lang="en-US"/>
                            <m:t>P</m:t>
                          </m:r>
                        </m:e>
                        <m:sub>
                          <m:r>
                            <m:rPr>
                              <m:sty m:val="p"/>
                            </m:rPr>
                            <a:rPr lang="en-US"/>
                            <m:t>r</m:t>
                          </m:r>
                        </m:sub>
                      </m:sSub>
                      <m:r>
                        <a:rPr lang="en-US"/>
                        <m:t>=</m:t>
                      </m:r>
                      <m:r>
                        <a:rPr lang="en-US" i="1"/>
                        <m:t>−</m:t>
                      </m:r>
                      <m:r>
                        <a:rPr lang="en-US"/>
                        <m:t>31.9</m:t>
                      </m:r>
                      <m:r>
                        <m:rPr>
                          <m:sty m:val="p"/>
                        </m:rPr>
                        <a:rPr lang="en-US"/>
                        <m:t>dBm</m:t>
                      </m:r>
                    </m:oMath>
                  </m:oMathPara>
                </a14:m>
                <a:endParaRPr lang="es-US" dirty="0"/>
              </a:p>
            </p:txBody>
          </p:sp>
        </mc:Choice>
        <mc:Fallback>
          <p:sp>
            <p:nvSpPr>
              <p:cNvPr id="8" name="Rectángulo 7"/>
              <p:cNvSpPr>
                <a:spLocks noRot="1" noChangeAspect="1" noMove="1" noResize="1" noEditPoints="1" noAdjustHandles="1" noChangeArrowheads="1" noChangeShapeType="1" noTextEdit="1"/>
              </p:cNvSpPr>
              <p:nvPr/>
            </p:nvSpPr>
            <p:spPr>
              <a:xfrm>
                <a:off x="0" y="3699776"/>
                <a:ext cx="8604448" cy="369332"/>
              </a:xfrm>
              <a:prstGeom prst="rect">
                <a:avLst/>
              </a:prstGeom>
              <a:blipFill rotWithShape="0">
                <a:blip r:embed="rId3"/>
                <a:stretch>
                  <a:fillRect/>
                </a:stretch>
              </a:blipFill>
            </p:spPr>
            <p:txBody>
              <a:bodyPr/>
              <a:lstStyle/>
              <a:p>
                <a:r>
                  <a:rPr lang="es-US">
                    <a:noFill/>
                  </a:rPr>
                  <a:t> </a:t>
                </a:r>
              </a:p>
            </p:txBody>
          </p:sp>
        </mc:Fallback>
      </mc:AlternateContent>
      <p:sp>
        <p:nvSpPr>
          <p:cNvPr id="9" name="Rectángulo 8"/>
          <p:cNvSpPr/>
          <p:nvPr/>
        </p:nvSpPr>
        <p:spPr>
          <a:xfrm>
            <a:off x="0" y="4184727"/>
            <a:ext cx="9144000" cy="1164421"/>
          </a:xfrm>
          <a:prstGeom prst="rect">
            <a:avLst/>
          </a:prstGeom>
        </p:spPr>
        <p:txBody>
          <a:bodyPr wrap="square">
            <a:spAutoFit/>
          </a:bodyPr>
          <a:lstStyle/>
          <a:p>
            <a:pPr lvl="0" algn="just">
              <a:lnSpc>
                <a:spcPct val="150000"/>
              </a:lnSpc>
              <a:spcAft>
                <a:spcPts val="0"/>
              </a:spcAft>
            </a:pPr>
            <a:r>
              <a:rPr lang="es-US" b="1" dirty="0">
                <a:latin typeface="Times New Roman" panose="02020603050405020304" pitchFamily="18" charset="0"/>
                <a:ea typeface="Times New Roman" panose="02020603050405020304" pitchFamily="18" charset="0"/>
                <a:cs typeface="Times New Roman" panose="02020603050405020304" pitchFamily="18" charset="0"/>
              </a:rPr>
              <a:t>Presupuesto de radioenlace empleando una bocina sectorial de plano E</a:t>
            </a:r>
            <a:r>
              <a:rPr lang="es-US" b="1"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s-US" b="1" dirty="0">
                <a:latin typeface="Times New Roman" panose="02020603050405020304" pitchFamily="18" charset="0"/>
                <a:ea typeface="Times New Roman" panose="02020603050405020304" pitchFamily="18" charset="0"/>
                <a:cs typeface="Times New Roman" panose="02020603050405020304" pitchFamily="18" charset="0"/>
              </a:rPr>
              <a:t> </a:t>
            </a:r>
            <a:endParaRPr lang="es-US" sz="16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s-US" dirty="0">
                <a:latin typeface="Times New Roman" panose="02020603050405020304" pitchFamily="18" charset="0"/>
                <a:ea typeface="Times New Roman" panose="02020603050405020304" pitchFamily="18" charset="0"/>
                <a:cs typeface="Times New Roman" panose="02020603050405020304" pitchFamily="18" charset="0"/>
              </a:rPr>
              <a:t>Valor medido en analizador de espectros: -33.3dBm</a:t>
            </a:r>
            <a:endParaRPr lang="es-US" sz="16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s-US" dirty="0">
                <a:latin typeface="Times New Roman" panose="02020603050405020304" pitchFamily="18" charset="0"/>
                <a:ea typeface="Times New Roman" panose="02020603050405020304" pitchFamily="18" charset="0"/>
                <a:cs typeface="Times New Roman" panose="02020603050405020304" pitchFamily="18" charset="0"/>
              </a:rPr>
              <a:t>Valor </a:t>
            </a:r>
            <a:r>
              <a:rPr lang="es-US" dirty="0" smtClean="0">
                <a:latin typeface="Times New Roman" panose="02020603050405020304" pitchFamily="18" charset="0"/>
                <a:ea typeface="Times New Roman" panose="02020603050405020304" pitchFamily="18" charset="0"/>
                <a:cs typeface="Times New Roman" panose="02020603050405020304" pitchFamily="18" charset="0"/>
              </a:rPr>
              <a:t>calculado, </a:t>
            </a:r>
            <a:r>
              <a:rPr lang="es-US" dirty="0">
                <a:latin typeface="Times New Roman" panose="02020603050405020304" pitchFamily="18" charset="0"/>
                <a:ea typeface="Times New Roman" panose="02020603050405020304" pitchFamily="18" charset="0"/>
                <a:cs typeface="Times New Roman" panose="02020603050405020304" pitchFamily="18" charset="0"/>
              </a:rPr>
              <a:t>con una Gr de 13dBi:</a:t>
            </a:r>
            <a:endParaRPr lang="es-US" sz="16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0" name="Rectángulo 9"/>
              <p:cNvSpPr/>
              <p:nvPr/>
            </p:nvSpPr>
            <p:spPr>
              <a:xfrm>
                <a:off x="-188386" y="5567357"/>
                <a:ext cx="8792834" cy="369332"/>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s-US">
                              <a:latin typeface="Cambria Math" panose="02040503050406030204" pitchFamily="18" charset="0"/>
                            </a:rPr>
                          </m:ctrlPr>
                        </m:sSubPr>
                        <m:e>
                          <m:r>
                            <m:rPr>
                              <m:sty m:val="p"/>
                            </m:rPr>
                            <a:rPr lang="es-US">
                              <a:latin typeface="Cambria Math" panose="02040503050406030204" pitchFamily="18" charset="0"/>
                            </a:rPr>
                            <m:t>P</m:t>
                          </m:r>
                        </m:e>
                        <m:sub>
                          <m:r>
                            <m:rPr>
                              <m:sty m:val="p"/>
                            </m:rPr>
                            <a:rPr lang="es-US" i="0">
                              <a:latin typeface="Cambria Math" panose="02040503050406030204" pitchFamily="18" charset="0"/>
                            </a:rPr>
                            <m:t>r</m:t>
                          </m:r>
                        </m:sub>
                      </m:sSub>
                      <m:d>
                        <m:dPr>
                          <m:ctrlPr>
                            <a:rPr lang="es-US" i="1">
                              <a:latin typeface="Cambria Math" panose="02040503050406030204" pitchFamily="18" charset="0"/>
                            </a:rPr>
                          </m:ctrlPr>
                        </m:dPr>
                        <m:e>
                          <m:r>
                            <m:rPr>
                              <m:sty m:val="p"/>
                            </m:rPr>
                            <a:rPr lang="es-US" i="0">
                              <a:latin typeface="Cambria Math" panose="02040503050406030204" pitchFamily="18" charset="0"/>
                            </a:rPr>
                            <m:t>dBm</m:t>
                          </m:r>
                        </m:e>
                      </m:d>
                      <m:r>
                        <a:rPr lang="es-US" i="0">
                          <a:latin typeface="Cambria Math" panose="02040503050406030204" pitchFamily="18" charset="0"/>
                        </a:rPr>
                        <m:t>=−4.4</m:t>
                      </m:r>
                      <m:d>
                        <m:dPr>
                          <m:ctrlPr>
                            <a:rPr lang="es-US" i="1">
                              <a:latin typeface="Cambria Math" panose="02040503050406030204" pitchFamily="18" charset="0"/>
                            </a:rPr>
                          </m:ctrlPr>
                        </m:dPr>
                        <m:e>
                          <m:r>
                            <m:rPr>
                              <m:sty m:val="p"/>
                            </m:rPr>
                            <a:rPr lang="es-US" i="0">
                              <a:latin typeface="Cambria Math" panose="02040503050406030204" pitchFamily="18" charset="0"/>
                            </a:rPr>
                            <m:t>dBm</m:t>
                          </m:r>
                        </m:e>
                      </m:d>
                      <m:r>
                        <a:rPr lang="es-US" i="0">
                          <a:latin typeface="Cambria Math" panose="02040503050406030204" pitchFamily="18" charset="0"/>
                        </a:rPr>
                        <m:t>−0.5 </m:t>
                      </m:r>
                      <m:d>
                        <m:dPr>
                          <m:ctrlPr>
                            <a:rPr lang="es-US" i="1">
                              <a:latin typeface="Cambria Math" panose="02040503050406030204" pitchFamily="18" charset="0"/>
                            </a:rPr>
                          </m:ctrlPr>
                        </m:dPr>
                        <m:e>
                          <m:r>
                            <m:rPr>
                              <m:sty m:val="p"/>
                            </m:rPr>
                            <a:rPr lang="es-US" i="0">
                              <a:latin typeface="Cambria Math" panose="02040503050406030204" pitchFamily="18" charset="0"/>
                            </a:rPr>
                            <m:t>dB</m:t>
                          </m:r>
                        </m:e>
                      </m:d>
                      <m:r>
                        <a:rPr lang="es-US" i="0">
                          <a:latin typeface="Cambria Math" panose="02040503050406030204" pitchFamily="18" charset="0"/>
                        </a:rPr>
                        <m:t>+ 16</m:t>
                      </m:r>
                      <m:d>
                        <m:dPr>
                          <m:ctrlPr>
                            <a:rPr lang="es-US" i="1">
                              <a:latin typeface="Cambria Math" panose="02040503050406030204" pitchFamily="18" charset="0"/>
                            </a:rPr>
                          </m:ctrlPr>
                        </m:dPr>
                        <m:e>
                          <m:r>
                            <m:rPr>
                              <m:sty m:val="p"/>
                            </m:rPr>
                            <a:rPr lang="es-US" i="0">
                              <a:latin typeface="Cambria Math" panose="02040503050406030204" pitchFamily="18" charset="0"/>
                            </a:rPr>
                            <m:t>dBi</m:t>
                          </m:r>
                        </m:e>
                      </m:d>
                      <m:r>
                        <a:rPr lang="es-US" i="0">
                          <a:latin typeface="Cambria Math" panose="02040503050406030204" pitchFamily="18" charset="0"/>
                        </a:rPr>
                        <m:t>−56.4</m:t>
                      </m:r>
                      <m:d>
                        <m:dPr>
                          <m:ctrlPr>
                            <a:rPr lang="es-US" i="1">
                              <a:latin typeface="Cambria Math" panose="02040503050406030204" pitchFamily="18" charset="0"/>
                            </a:rPr>
                          </m:ctrlPr>
                        </m:dPr>
                        <m:e>
                          <m:r>
                            <m:rPr>
                              <m:sty m:val="p"/>
                            </m:rPr>
                            <a:rPr lang="es-US" i="0">
                              <a:latin typeface="Cambria Math" panose="02040503050406030204" pitchFamily="18" charset="0"/>
                            </a:rPr>
                            <m:t>dB</m:t>
                          </m:r>
                        </m:e>
                      </m:d>
                      <m:r>
                        <a:rPr lang="es-US" i="0">
                          <a:latin typeface="Cambria Math" panose="02040503050406030204" pitchFamily="18" charset="0"/>
                        </a:rPr>
                        <m:t>+13</m:t>
                      </m:r>
                      <m:d>
                        <m:dPr>
                          <m:ctrlPr>
                            <a:rPr lang="es-US" i="1">
                              <a:latin typeface="Cambria Math" panose="02040503050406030204" pitchFamily="18" charset="0"/>
                            </a:rPr>
                          </m:ctrlPr>
                        </m:dPr>
                        <m:e>
                          <m:r>
                            <a:rPr lang="es-US" i="1">
                              <a:latin typeface="Cambria Math" panose="02040503050406030204" pitchFamily="18" charset="0"/>
                            </a:rPr>
                            <m:t>𝑑𝐵𝑖</m:t>
                          </m:r>
                        </m:e>
                      </m:d>
                      <m:r>
                        <a:rPr lang="es-US" i="0">
                          <a:latin typeface="Cambria Math" panose="02040503050406030204" pitchFamily="18" charset="0"/>
                        </a:rPr>
                        <m:t>−2.6</m:t>
                      </m:r>
                      <m:d>
                        <m:dPr>
                          <m:ctrlPr>
                            <a:rPr lang="es-US" i="1">
                              <a:latin typeface="Cambria Math" panose="02040503050406030204" pitchFamily="18" charset="0"/>
                            </a:rPr>
                          </m:ctrlPr>
                        </m:dPr>
                        <m:e>
                          <m:r>
                            <a:rPr lang="es-US" i="1">
                              <a:latin typeface="Cambria Math" panose="02040503050406030204" pitchFamily="18" charset="0"/>
                            </a:rPr>
                            <m:t>𝑑𝐵</m:t>
                          </m:r>
                        </m:e>
                      </m:d>
                    </m:oMath>
                  </m:oMathPara>
                </a14:m>
                <a:endParaRPr lang="es-US" dirty="0"/>
              </a:p>
            </p:txBody>
          </p:sp>
        </mc:Choice>
        <mc:Fallback>
          <p:sp>
            <p:nvSpPr>
              <p:cNvPr id="10" name="Rectángulo 9"/>
              <p:cNvSpPr>
                <a:spLocks noRot="1" noChangeAspect="1" noMove="1" noResize="1" noEditPoints="1" noAdjustHandles="1" noChangeArrowheads="1" noChangeShapeType="1" noTextEdit="1"/>
              </p:cNvSpPr>
              <p:nvPr/>
            </p:nvSpPr>
            <p:spPr>
              <a:xfrm>
                <a:off x="-188386" y="5567357"/>
                <a:ext cx="8792834" cy="369332"/>
              </a:xfrm>
              <a:prstGeom prst="rect">
                <a:avLst/>
              </a:prstGeom>
              <a:blipFill rotWithShape="0">
                <a:blip r:embed="rId4"/>
                <a:stretch>
                  <a:fillRect/>
                </a:stretch>
              </a:blipFill>
            </p:spPr>
            <p:txBody>
              <a:bodyPr/>
              <a:lstStyle/>
              <a:p>
                <a:r>
                  <a:rPr lang="es-US">
                    <a:noFill/>
                  </a:rPr>
                  <a:t> </a:t>
                </a:r>
              </a:p>
            </p:txBody>
          </p:sp>
        </mc:Fallback>
      </mc:AlternateContent>
      <mc:AlternateContent xmlns:mc="http://schemas.openxmlformats.org/markup-compatibility/2006">
        <mc:Choice xmlns:a14="http://schemas.microsoft.com/office/drawing/2010/main" Requires="a14">
          <p:sp>
            <p:nvSpPr>
              <p:cNvPr id="12" name="Rectángulo 11"/>
              <p:cNvSpPr/>
              <p:nvPr/>
            </p:nvSpPr>
            <p:spPr>
              <a:xfrm>
                <a:off x="3203848" y="5949510"/>
                <a:ext cx="1796581"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US">
                              <a:latin typeface="Cambria Math" panose="02040503050406030204" pitchFamily="18" charset="0"/>
                            </a:rPr>
                          </m:ctrlPr>
                        </m:sSubPr>
                        <m:e>
                          <m:r>
                            <m:rPr>
                              <m:sty m:val="p"/>
                            </m:rPr>
                            <a:rPr lang="es-US">
                              <a:latin typeface="Cambria Math" panose="02040503050406030204" pitchFamily="18" charset="0"/>
                            </a:rPr>
                            <m:t>P</m:t>
                          </m:r>
                        </m:e>
                        <m:sub>
                          <m:r>
                            <m:rPr>
                              <m:sty m:val="p"/>
                            </m:rPr>
                            <a:rPr lang="es-US" i="0">
                              <a:latin typeface="Cambria Math" panose="02040503050406030204" pitchFamily="18" charset="0"/>
                            </a:rPr>
                            <m:t>r</m:t>
                          </m:r>
                        </m:sub>
                      </m:sSub>
                      <m:r>
                        <a:rPr lang="es-US" i="0">
                          <a:latin typeface="Cambria Math" panose="02040503050406030204" pitchFamily="18" charset="0"/>
                        </a:rPr>
                        <m:t>=−34.9</m:t>
                      </m:r>
                      <m:r>
                        <m:rPr>
                          <m:sty m:val="p"/>
                        </m:rPr>
                        <a:rPr lang="es-US" i="0">
                          <a:latin typeface="Cambria Math" panose="02040503050406030204" pitchFamily="18" charset="0"/>
                        </a:rPr>
                        <m:t>dBm</m:t>
                      </m:r>
                    </m:oMath>
                  </m:oMathPara>
                </a14:m>
                <a:endParaRPr lang="es-US" dirty="0"/>
              </a:p>
            </p:txBody>
          </p:sp>
        </mc:Choice>
        <mc:Fallback>
          <p:sp>
            <p:nvSpPr>
              <p:cNvPr id="12" name="Rectángulo 11"/>
              <p:cNvSpPr>
                <a:spLocks noRot="1" noChangeAspect="1" noMove="1" noResize="1" noEditPoints="1" noAdjustHandles="1" noChangeArrowheads="1" noChangeShapeType="1" noTextEdit="1"/>
              </p:cNvSpPr>
              <p:nvPr/>
            </p:nvSpPr>
            <p:spPr>
              <a:xfrm>
                <a:off x="3203848" y="5949510"/>
                <a:ext cx="1796581" cy="369332"/>
              </a:xfrm>
              <a:prstGeom prst="rect">
                <a:avLst/>
              </a:prstGeom>
              <a:blipFill rotWithShape="0">
                <a:blip r:embed="rId5"/>
                <a:stretch>
                  <a:fillRect/>
                </a:stretch>
              </a:blipFill>
            </p:spPr>
            <p:txBody>
              <a:bodyPr/>
              <a:lstStyle/>
              <a:p>
                <a:r>
                  <a:rPr lang="es-US">
                    <a:noFill/>
                  </a:rPr>
                  <a:t> </a:t>
                </a:r>
              </a:p>
            </p:txBody>
          </p:sp>
        </mc:Fallback>
      </mc:AlternateContent>
      <p:pic>
        <p:nvPicPr>
          <p:cNvPr id="13" name="Imagen 12"/>
          <p:cNvPicPr>
            <a:picLocks noChangeAspect="1"/>
          </p:cNvPicPr>
          <p:nvPr/>
        </p:nvPicPr>
        <p:blipFill>
          <a:blip r:embed="rId6"/>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425875561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txBox="1">
            <a:spLocks/>
          </p:cNvSpPr>
          <p:nvPr/>
        </p:nvSpPr>
        <p:spPr>
          <a:xfrm>
            <a:off x="2051720" y="269776"/>
            <a:ext cx="6768752" cy="1143000"/>
          </a:xfrm>
          <a:prstGeom prst="rect">
            <a:avLst/>
          </a:prstGeom>
        </p:spPr>
        <p:txBody>
          <a:bodyPr vert="horz" lIns="91440" tIns="45720" rIns="91440" bIns="45720" rtlCol="0" anchor="ctr">
            <a:noAutofit/>
          </a:bodyPr>
          <a:lstStyle/>
          <a:p>
            <a:pPr lvl="0" algn="ctr">
              <a:spcBef>
                <a:spcPct val="0"/>
              </a:spcBef>
              <a:defRPr/>
            </a:pPr>
            <a:r>
              <a:rPr lang="es-US" sz="3200" b="1" dirty="0"/>
              <a:t>MEDICIÓN Y CÁLCULO DEL PRESUPUETO DE RADIOENLACE</a:t>
            </a:r>
            <a:endParaRPr kumimoji="0" lang="es-ES" sz="3200" b="0" i="0" u="none" strike="noStrike" kern="1200" cap="small" spc="200" normalizeH="0" baseline="0" noProof="0" dirty="0">
              <a:ln>
                <a:noFill/>
              </a:ln>
              <a:solidFill>
                <a:schemeClr val="tx1"/>
              </a:solidFill>
              <a:effectLst/>
              <a:uLnTx/>
              <a:uFillTx/>
              <a:latin typeface="+mj-lt"/>
              <a:ea typeface="+mj-ea"/>
              <a:cs typeface="Arial" pitchFamily="34" charset="0"/>
            </a:endParaRPr>
          </a:p>
        </p:txBody>
      </p:sp>
      <p:sp>
        <p:nvSpPr>
          <p:cNvPr id="5" name="4 Rectángulo"/>
          <p:cNvSpPr/>
          <p:nvPr/>
        </p:nvSpPr>
        <p:spPr>
          <a:xfrm>
            <a:off x="17748" y="1855481"/>
            <a:ext cx="8802724" cy="1477328"/>
          </a:xfrm>
          <a:prstGeom prst="rect">
            <a:avLst/>
          </a:prstGeom>
        </p:spPr>
        <p:txBody>
          <a:bodyPr wrap="square">
            <a:spAutoFit/>
          </a:bodyPr>
          <a:lstStyle/>
          <a:p>
            <a:pPr lvl="0"/>
            <a:r>
              <a:rPr lang="es-US" b="1" dirty="0"/>
              <a:t>Presupuesto de radioenlace empleando una bocina sectorial de plano H.</a:t>
            </a:r>
            <a:endParaRPr lang="es-US" dirty="0"/>
          </a:p>
          <a:p>
            <a:r>
              <a:rPr lang="es-US" b="1" dirty="0"/>
              <a:t> </a:t>
            </a:r>
            <a:endParaRPr lang="es-US" dirty="0"/>
          </a:p>
          <a:p>
            <a:r>
              <a:rPr lang="es-US" dirty="0"/>
              <a:t>Valor medido en analizador de espectros: -39.2dBm</a:t>
            </a:r>
          </a:p>
          <a:p>
            <a:r>
              <a:rPr lang="es-US" dirty="0"/>
              <a:t>Valor </a:t>
            </a:r>
            <a:r>
              <a:rPr lang="es-US" dirty="0" smtClean="0"/>
              <a:t>calculado, </a:t>
            </a:r>
            <a:r>
              <a:rPr lang="es-US" dirty="0"/>
              <a:t>con una Gr de 10dBi:</a:t>
            </a:r>
          </a:p>
          <a:p>
            <a:pPr lvl="0" algn="just"/>
            <a:endParaRPr lang="es-EC" dirty="0">
              <a:latin typeface="+mj-lt"/>
            </a:endParaRPr>
          </a:p>
        </p:txBody>
      </p:sp>
      <mc:AlternateContent xmlns:mc="http://schemas.openxmlformats.org/markup-compatibility/2006">
        <mc:Choice xmlns:a14="http://schemas.microsoft.com/office/drawing/2010/main" Requires="a14">
          <p:sp>
            <p:nvSpPr>
              <p:cNvPr id="7" name="Rectángulo 6"/>
              <p:cNvSpPr/>
              <p:nvPr/>
            </p:nvSpPr>
            <p:spPr>
              <a:xfrm>
                <a:off x="-94193" y="3317623"/>
                <a:ext cx="8604448" cy="369332"/>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s-US" i="1"/>
                          </m:ctrlPr>
                        </m:sSubPr>
                        <m:e>
                          <m:r>
                            <m:rPr>
                              <m:sty m:val="p"/>
                            </m:rPr>
                            <a:rPr lang="en-US"/>
                            <m:t>P</m:t>
                          </m:r>
                        </m:e>
                        <m:sub>
                          <m:r>
                            <m:rPr>
                              <m:sty m:val="p"/>
                            </m:rPr>
                            <a:rPr lang="en-US"/>
                            <m:t>r</m:t>
                          </m:r>
                        </m:sub>
                      </m:sSub>
                      <m:d>
                        <m:dPr>
                          <m:ctrlPr>
                            <a:rPr lang="es-US" i="1"/>
                          </m:ctrlPr>
                        </m:dPr>
                        <m:e>
                          <m:r>
                            <m:rPr>
                              <m:sty m:val="p"/>
                            </m:rPr>
                            <a:rPr lang="en-US"/>
                            <m:t>dBm</m:t>
                          </m:r>
                        </m:e>
                      </m:d>
                      <m:r>
                        <a:rPr lang="en-US"/>
                        <m:t>=</m:t>
                      </m:r>
                      <m:r>
                        <a:rPr lang="en-US" i="1"/>
                        <m:t>−</m:t>
                      </m:r>
                      <m:r>
                        <a:rPr lang="en-US"/>
                        <m:t>4.4</m:t>
                      </m:r>
                      <m:d>
                        <m:dPr>
                          <m:ctrlPr>
                            <a:rPr lang="es-US" i="1"/>
                          </m:ctrlPr>
                        </m:dPr>
                        <m:e>
                          <m:r>
                            <m:rPr>
                              <m:sty m:val="p"/>
                            </m:rPr>
                            <a:rPr lang="en-US"/>
                            <m:t>dBm</m:t>
                          </m:r>
                        </m:e>
                      </m:d>
                      <m:r>
                        <a:rPr lang="en-US" i="1"/>
                        <m:t>−</m:t>
                      </m:r>
                      <m:r>
                        <a:rPr lang="en-US"/>
                        <m:t>0.5 </m:t>
                      </m:r>
                      <m:d>
                        <m:dPr>
                          <m:ctrlPr>
                            <a:rPr lang="es-US" i="1"/>
                          </m:ctrlPr>
                        </m:dPr>
                        <m:e>
                          <m:r>
                            <m:rPr>
                              <m:sty m:val="p"/>
                            </m:rPr>
                            <a:rPr lang="en-US"/>
                            <m:t>dB</m:t>
                          </m:r>
                        </m:e>
                      </m:d>
                      <m:r>
                        <a:rPr lang="en-US"/>
                        <m:t>+ </m:t>
                      </m:r>
                      <m:r>
                        <a:rPr lang="en-US" i="1"/>
                        <m:t>16</m:t>
                      </m:r>
                      <m:d>
                        <m:dPr>
                          <m:ctrlPr>
                            <a:rPr lang="es-US" i="1"/>
                          </m:ctrlPr>
                        </m:dPr>
                        <m:e>
                          <m:r>
                            <m:rPr>
                              <m:sty m:val="p"/>
                            </m:rPr>
                            <a:rPr lang="en-US"/>
                            <m:t>dBi</m:t>
                          </m:r>
                        </m:e>
                      </m:d>
                      <m:r>
                        <a:rPr lang="en-US" i="1"/>
                        <m:t>−</m:t>
                      </m:r>
                      <m:r>
                        <a:rPr lang="es-US"/>
                        <m:t>56.4</m:t>
                      </m:r>
                      <m:d>
                        <m:dPr>
                          <m:ctrlPr>
                            <a:rPr lang="es-US" i="1"/>
                          </m:ctrlPr>
                        </m:dPr>
                        <m:e>
                          <m:r>
                            <m:rPr>
                              <m:sty m:val="p"/>
                            </m:rPr>
                            <a:rPr lang="en-US"/>
                            <m:t>dB</m:t>
                          </m:r>
                        </m:e>
                      </m:d>
                      <m:r>
                        <a:rPr lang="en-US"/>
                        <m:t>+10</m:t>
                      </m:r>
                      <m:d>
                        <m:dPr>
                          <m:ctrlPr>
                            <a:rPr lang="es-US" i="1"/>
                          </m:ctrlPr>
                        </m:dPr>
                        <m:e>
                          <m:r>
                            <a:rPr lang="en-US" i="1"/>
                            <m:t>𝑑𝐵𝑖</m:t>
                          </m:r>
                        </m:e>
                      </m:d>
                      <m:r>
                        <a:rPr lang="en-US" i="1"/>
                        <m:t>−2.6</m:t>
                      </m:r>
                      <m:d>
                        <m:dPr>
                          <m:ctrlPr>
                            <a:rPr lang="es-US" i="1"/>
                          </m:ctrlPr>
                        </m:dPr>
                        <m:e>
                          <m:r>
                            <a:rPr lang="en-US" i="1"/>
                            <m:t>𝑑𝐵</m:t>
                          </m:r>
                        </m:e>
                      </m:d>
                    </m:oMath>
                  </m:oMathPara>
                </a14:m>
                <a:endParaRPr lang="es-US" dirty="0"/>
              </a:p>
            </p:txBody>
          </p:sp>
        </mc:Choice>
        <mc:Fallback>
          <p:sp>
            <p:nvSpPr>
              <p:cNvPr id="7" name="Rectángulo 6"/>
              <p:cNvSpPr>
                <a:spLocks noRot="1" noChangeAspect="1" noMove="1" noResize="1" noEditPoints="1" noAdjustHandles="1" noChangeArrowheads="1" noChangeShapeType="1" noTextEdit="1"/>
              </p:cNvSpPr>
              <p:nvPr/>
            </p:nvSpPr>
            <p:spPr>
              <a:xfrm>
                <a:off x="-94193" y="3317623"/>
                <a:ext cx="8604448" cy="369332"/>
              </a:xfrm>
              <a:prstGeom prst="rect">
                <a:avLst/>
              </a:prstGeom>
              <a:blipFill rotWithShape="0">
                <a:blip r:embed="rId2"/>
                <a:stretch>
                  <a:fillRect/>
                </a:stretch>
              </a:blipFill>
            </p:spPr>
            <p:txBody>
              <a:bodyPr/>
              <a:lstStyle/>
              <a:p>
                <a:r>
                  <a:rPr lang="es-US">
                    <a:noFill/>
                  </a:rPr>
                  <a:t> </a:t>
                </a:r>
              </a:p>
            </p:txBody>
          </p:sp>
        </mc:Fallback>
      </mc:AlternateContent>
      <mc:AlternateContent xmlns:mc="http://schemas.openxmlformats.org/markup-compatibility/2006">
        <mc:Choice xmlns:a14="http://schemas.microsoft.com/office/drawing/2010/main" Requires="a14">
          <p:sp>
            <p:nvSpPr>
              <p:cNvPr id="8" name="Rectángulo 7"/>
              <p:cNvSpPr/>
              <p:nvPr/>
            </p:nvSpPr>
            <p:spPr>
              <a:xfrm>
                <a:off x="0" y="3699776"/>
                <a:ext cx="8604448" cy="369332"/>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s-US" i="1"/>
                          </m:ctrlPr>
                        </m:sSubPr>
                        <m:e>
                          <m:r>
                            <m:rPr>
                              <m:sty m:val="p"/>
                            </m:rPr>
                            <a:rPr lang="en-US"/>
                            <m:t>P</m:t>
                          </m:r>
                        </m:e>
                        <m:sub>
                          <m:r>
                            <m:rPr>
                              <m:sty m:val="p"/>
                            </m:rPr>
                            <a:rPr lang="en-US"/>
                            <m:t>r</m:t>
                          </m:r>
                        </m:sub>
                      </m:sSub>
                      <m:r>
                        <a:rPr lang="en-US"/>
                        <m:t>=</m:t>
                      </m:r>
                      <m:r>
                        <a:rPr lang="en-US" i="1"/>
                        <m:t>−</m:t>
                      </m:r>
                      <m:r>
                        <a:rPr lang="en-US"/>
                        <m:t>37.9</m:t>
                      </m:r>
                      <m:r>
                        <m:rPr>
                          <m:sty m:val="p"/>
                        </m:rPr>
                        <a:rPr lang="en-US"/>
                        <m:t>dBm</m:t>
                      </m:r>
                    </m:oMath>
                  </m:oMathPara>
                </a14:m>
                <a:endParaRPr lang="es-US" dirty="0"/>
              </a:p>
            </p:txBody>
          </p:sp>
        </mc:Choice>
        <mc:Fallback>
          <p:sp>
            <p:nvSpPr>
              <p:cNvPr id="8" name="Rectángulo 7"/>
              <p:cNvSpPr>
                <a:spLocks noRot="1" noChangeAspect="1" noMove="1" noResize="1" noEditPoints="1" noAdjustHandles="1" noChangeArrowheads="1" noChangeShapeType="1" noTextEdit="1"/>
              </p:cNvSpPr>
              <p:nvPr/>
            </p:nvSpPr>
            <p:spPr>
              <a:xfrm>
                <a:off x="0" y="3699776"/>
                <a:ext cx="8604448" cy="369332"/>
              </a:xfrm>
              <a:prstGeom prst="rect">
                <a:avLst/>
              </a:prstGeom>
              <a:blipFill rotWithShape="0">
                <a:blip r:embed="rId3"/>
                <a:stretch>
                  <a:fillRect/>
                </a:stretch>
              </a:blipFill>
            </p:spPr>
            <p:txBody>
              <a:bodyPr/>
              <a:lstStyle/>
              <a:p>
                <a:r>
                  <a:rPr lang="es-US">
                    <a:noFill/>
                  </a:rPr>
                  <a:t> </a:t>
                </a:r>
              </a:p>
            </p:txBody>
          </p:sp>
        </mc:Fallback>
      </mc:AlternateContent>
      <p:sp>
        <p:nvSpPr>
          <p:cNvPr id="9" name="Rectángulo 8"/>
          <p:cNvSpPr/>
          <p:nvPr/>
        </p:nvSpPr>
        <p:spPr>
          <a:xfrm>
            <a:off x="0" y="4184727"/>
            <a:ext cx="9144000" cy="1200329"/>
          </a:xfrm>
          <a:prstGeom prst="rect">
            <a:avLst/>
          </a:prstGeom>
        </p:spPr>
        <p:txBody>
          <a:bodyPr wrap="square">
            <a:spAutoFit/>
          </a:bodyPr>
          <a:lstStyle/>
          <a:p>
            <a:pPr lvl="0"/>
            <a:r>
              <a:rPr lang="es-US" b="1" dirty="0"/>
              <a:t>Presupuesto de radioenlace empleando una bocina cónica.</a:t>
            </a:r>
            <a:endParaRPr lang="es-US" dirty="0"/>
          </a:p>
          <a:p>
            <a:r>
              <a:rPr lang="es-US" b="1" dirty="0"/>
              <a:t> </a:t>
            </a:r>
            <a:endParaRPr lang="es-US" dirty="0"/>
          </a:p>
          <a:p>
            <a:r>
              <a:rPr lang="es-US" dirty="0"/>
              <a:t>Valor medido en analizador de espectros: -44.8 </a:t>
            </a:r>
            <a:r>
              <a:rPr lang="es-US" dirty="0" err="1"/>
              <a:t>dBm</a:t>
            </a:r>
            <a:endParaRPr lang="es-US" dirty="0"/>
          </a:p>
          <a:p>
            <a:r>
              <a:rPr lang="es-US" dirty="0"/>
              <a:t>Valor </a:t>
            </a:r>
            <a:r>
              <a:rPr lang="es-US" dirty="0" smtClean="0"/>
              <a:t>calculado, </a:t>
            </a:r>
            <a:r>
              <a:rPr lang="es-US" dirty="0"/>
              <a:t>con una Gr de 10dBi:</a:t>
            </a:r>
          </a:p>
        </p:txBody>
      </p:sp>
      <mc:AlternateContent xmlns:mc="http://schemas.openxmlformats.org/markup-compatibility/2006">
        <mc:Choice xmlns:a14="http://schemas.microsoft.com/office/drawing/2010/main" Requires="a14">
          <p:sp>
            <p:nvSpPr>
              <p:cNvPr id="10" name="Rectángulo 9"/>
              <p:cNvSpPr/>
              <p:nvPr/>
            </p:nvSpPr>
            <p:spPr>
              <a:xfrm>
                <a:off x="-188386" y="5567357"/>
                <a:ext cx="8792834" cy="369332"/>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s-US" i="1"/>
                          </m:ctrlPr>
                        </m:sSubPr>
                        <m:e>
                          <m:r>
                            <m:rPr>
                              <m:sty m:val="p"/>
                            </m:rPr>
                            <a:rPr lang="en-US"/>
                            <m:t>P</m:t>
                          </m:r>
                        </m:e>
                        <m:sub>
                          <m:r>
                            <m:rPr>
                              <m:sty m:val="p"/>
                            </m:rPr>
                            <a:rPr lang="en-US"/>
                            <m:t>r</m:t>
                          </m:r>
                        </m:sub>
                      </m:sSub>
                      <m:d>
                        <m:dPr>
                          <m:ctrlPr>
                            <a:rPr lang="es-US" i="1"/>
                          </m:ctrlPr>
                        </m:dPr>
                        <m:e>
                          <m:r>
                            <m:rPr>
                              <m:sty m:val="p"/>
                            </m:rPr>
                            <a:rPr lang="en-US"/>
                            <m:t>dBm</m:t>
                          </m:r>
                        </m:e>
                      </m:d>
                      <m:r>
                        <a:rPr lang="en-US"/>
                        <m:t>=</m:t>
                      </m:r>
                      <m:r>
                        <a:rPr lang="en-US" i="1"/>
                        <m:t>−</m:t>
                      </m:r>
                      <m:r>
                        <a:rPr lang="en-US"/>
                        <m:t>4.4</m:t>
                      </m:r>
                      <m:d>
                        <m:dPr>
                          <m:ctrlPr>
                            <a:rPr lang="es-US" i="1"/>
                          </m:ctrlPr>
                        </m:dPr>
                        <m:e>
                          <m:r>
                            <m:rPr>
                              <m:sty m:val="p"/>
                            </m:rPr>
                            <a:rPr lang="en-US"/>
                            <m:t>dBm</m:t>
                          </m:r>
                        </m:e>
                      </m:d>
                      <m:r>
                        <a:rPr lang="en-US" i="1"/>
                        <m:t>−</m:t>
                      </m:r>
                      <m:r>
                        <a:rPr lang="en-US"/>
                        <m:t>0.5 </m:t>
                      </m:r>
                      <m:d>
                        <m:dPr>
                          <m:ctrlPr>
                            <a:rPr lang="es-US" i="1"/>
                          </m:ctrlPr>
                        </m:dPr>
                        <m:e>
                          <m:r>
                            <m:rPr>
                              <m:sty m:val="p"/>
                            </m:rPr>
                            <a:rPr lang="en-US"/>
                            <m:t>dB</m:t>
                          </m:r>
                        </m:e>
                      </m:d>
                      <m:r>
                        <a:rPr lang="en-US"/>
                        <m:t>+ </m:t>
                      </m:r>
                      <m:r>
                        <a:rPr lang="en-US" i="1"/>
                        <m:t>16</m:t>
                      </m:r>
                      <m:d>
                        <m:dPr>
                          <m:ctrlPr>
                            <a:rPr lang="es-US" i="1"/>
                          </m:ctrlPr>
                        </m:dPr>
                        <m:e>
                          <m:r>
                            <m:rPr>
                              <m:sty m:val="p"/>
                            </m:rPr>
                            <a:rPr lang="en-US"/>
                            <m:t>dBi</m:t>
                          </m:r>
                        </m:e>
                      </m:d>
                      <m:r>
                        <a:rPr lang="en-US" i="1"/>
                        <m:t>−</m:t>
                      </m:r>
                      <m:r>
                        <a:rPr lang="es-US"/>
                        <m:t>56.4</m:t>
                      </m:r>
                      <m:d>
                        <m:dPr>
                          <m:ctrlPr>
                            <a:rPr lang="es-US" i="1"/>
                          </m:ctrlPr>
                        </m:dPr>
                        <m:e>
                          <m:r>
                            <m:rPr>
                              <m:sty m:val="p"/>
                            </m:rPr>
                            <a:rPr lang="en-US"/>
                            <m:t>dB</m:t>
                          </m:r>
                        </m:e>
                      </m:d>
                      <m:r>
                        <a:rPr lang="en-US"/>
                        <m:t>+10</m:t>
                      </m:r>
                      <m:d>
                        <m:dPr>
                          <m:ctrlPr>
                            <a:rPr lang="es-US" i="1"/>
                          </m:ctrlPr>
                        </m:dPr>
                        <m:e>
                          <m:r>
                            <a:rPr lang="en-US" i="1"/>
                            <m:t>𝑑𝐵𝑖</m:t>
                          </m:r>
                        </m:e>
                      </m:d>
                      <m:r>
                        <a:rPr lang="en-US" i="1"/>
                        <m:t>−2.6</m:t>
                      </m:r>
                      <m:d>
                        <m:dPr>
                          <m:ctrlPr>
                            <a:rPr lang="es-US" i="1"/>
                          </m:ctrlPr>
                        </m:dPr>
                        <m:e>
                          <m:r>
                            <a:rPr lang="en-US" i="1"/>
                            <m:t>𝑑𝐵</m:t>
                          </m:r>
                        </m:e>
                      </m:d>
                    </m:oMath>
                  </m:oMathPara>
                </a14:m>
                <a:endParaRPr lang="es-US" dirty="0"/>
              </a:p>
            </p:txBody>
          </p:sp>
        </mc:Choice>
        <mc:Fallback>
          <p:sp>
            <p:nvSpPr>
              <p:cNvPr id="10" name="Rectángulo 9"/>
              <p:cNvSpPr>
                <a:spLocks noRot="1" noChangeAspect="1" noMove="1" noResize="1" noEditPoints="1" noAdjustHandles="1" noChangeArrowheads="1" noChangeShapeType="1" noTextEdit="1"/>
              </p:cNvSpPr>
              <p:nvPr/>
            </p:nvSpPr>
            <p:spPr>
              <a:xfrm>
                <a:off x="-188386" y="5567357"/>
                <a:ext cx="8792834" cy="369332"/>
              </a:xfrm>
              <a:prstGeom prst="rect">
                <a:avLst/>
              </a:prstGeom>
              <a:blipFill rotWithShape="0">
                <a:blip r:embed="rId4"/>
                <a:stretch>
                  <a:fillRect/>
                </a:stretch>
              </a:blipFill>
            </p:spPr>
            <p:txBody>
              <a:bodyPr/>
              <a:lstStyle/>
              <a:p>
                <a:r>
                  <a:rPr lang="es-US">
                    <a:noFill/>
                  </a:rPr>
                  <a:t> </a:t>
                </a:r>
              </a:p>
            </p:txBody>
          </p:sp>
        </mc:Fallback>
      </mc:AlternateContent>
      <mc:AlternateContent xmlns:mc="http://schemas.openxmlformats.org/markup-compatibility/2006">
        <mc:Choice xmlns:a14="http://schemas.microsoft.com/office/drawing/2010/main" Requires="a14">
          <p:sp>
            <p:nvSpPr>
              <p:cNvPr id="12" name="Rectángulo 11"/>
              <p:cNvSpPr/>
              <p:nvPr/>
            </p:nvSpPr>
            <p:spPr>
              <a:xfrm>
                <a:off x="3203848" y="5949510"/>
                <a:ext cx="1816459"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US" i="1"/>
                          </m:ctrlPr>
                        </m:sSubPr>
                        <m:e>
                          <m:r>
                            <m:rPr>
                              <m:sty m:val="p"/>
                            </m:rPr>
                            <a:rPr lang="en-US"/>
                            <m:t>P</m:t>
                          </m:r>
                        </m:e>
                        <m:sub>
                          <m:r>
                            <m:rPr>
                              <m:sty m:val="p"/>
                            </m:rPr>
                            <a:rPr lang="en-US"/>
                            <m:t>r</m:t>
                          </m:r>
                        </m:sub>
                      </m:sSub>
                      <m:r>
                        <a:rPr lang="en-US"/>
                        <m:t>=</m:t>
                      </m:r>
                      <m:r>
                        <a:rPr lang="en-US" i="1"/>
                        <m:t>−</m:t>
                      </m:r>
                      <m:r>
                        <a:rPr lang="en-US"/>
                        <m:t>37.9</m:t>
                      </m:r>
                      <m:r>
                        <m:rPr>
                          <m:sty m:val="p"/>
                        </m:rPr>
                        <a:rPr lang="en-US"/>
                        <m:t>dBm</m:t>
                      </m:r>
                    </m:oMath>
                  </m:oMathPara>
                </a14:m>
                <a:endParaRPr lang="es-US" dirty="0"/>
              </a:p>
            </p:txBody>
          </p:sp>
        </mc:Choice>
        <mc:Fallback>
          <p:sp>
            <p:nvSpPr>
              <p:cNvPr id="12" name="Rectángulo 11"/>
              <p:cNvSpPr>
                <a:spLocks noRot="1" noChangeAspect="1" noMove="1" noResize="1" noEditPoints="1" noAdjustHandles="1" noChangeArrowheads="1" noChangeShapeType="1" noTextEdit="1"/>
              </p:cNvSpPr>
              <p:nvPr/>
            </p:nvSpPr>
            <p:spPr>
              <a:xfrm>
                <a:off x="3203848" y="5949510"/>
                <a:ext cx="1816459" cy="369332"/>
              </a:xfrm>
              <a:prstGeom prst="rect">
                <a:avLst/>
              </a:prstGeom>
              <a:blipFill rotWithShape="0">
                <a:blip r:embed="rId5"/>
                <a:stretch>
                  <a:fillRect/>
                </a:stretch>
              </a:blipFill>
            </p:spPr>
            <p:txBody>
              <a:bodyPr/>
              <a:lstStyle/>
              <a:p>
                <a:r>
                  <a:rPr lang="es-US">
                    <a:noFill/>
                  </a:rPr>
                  <a:t> </a:t>
                </a:r>
              </a:p>
            </p:txBody>
          </p:sp>
        </mc:Fallback>
      </mc:AlternateContent>
      <p:pic>
        <p:nvPicPr>
          <p:cNvPr id="11" name="Imagen 10"/>
          <p:cNvPicPr>
            <a:picLocks noChangeAspect="1"/>
          </p:cNvPicPr>
          <p:nvPr/>
        </p:nvPicPr>
        <p:blipFill>
          <a:blip r:embed="rId6"/>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242017448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txBox="1">
            <a:spLocks/>
          </p:cNvSpPr>
          <p:nvPr/>
        </p:nvSpPr>
        <p:spPr>
          <a:xfrm>
            <a:off x="2051720" y="269776"/>
            <a:ext cx="6768752"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3200" cap="small" spc="200" dirty="0" smtClean="0">
                <a:latin typeface="+mj-lt"/>
                <a:ea typeface="+mj-ea"/>
                <a:cs typeface="Arial" pitchFamily="34" charset="0"/>
              </a:rPr>
              <a:t>Conclusiones</a:t>
            </a:r>
            <a:endParaRPr kumimoji="0" lang="es-ES" sz="3200" b="0" i="0" u="none" strike="noStrike" kern="1200" cap="small" spc="200" normalizeH="0" baseline="0" noProof="0" dirty="0">
              <a:ln>
                <a:noFill/>
              </a:ln>
              <a:solidFill>
                <a:schemeClr val="tx1"/>
              </a:solidFill>
              <a:effectLst/>
              <a:uLnTx/>
              <a:uFillTx/>
              <a:latin typeface="+mj-lt"/>
              <a:ea typeface="+mj-ea"/>
              <a:cs typeface="Arial" pitchFamily="34" charset="0"/>
            </a:endParaRPr>
          </a:p>
        </p:txBody>
      </p:sp>
      <p:sp>
        <p:nvSpPr>
          <p:cNvPr id="4" name="3 Rectángulo"/>
          <p:cNvSpPr/>
          <p:nvPr/>
        </p:nvSpPr>
        <p:spPr>
          <a:xfrm>
            <a:off x="7536" y="1946602"/>
            <a:ext cx="8991778" cy="4924425"/>
          </a:xfrm>
          <a:prstGeom prst="rect">
            <a:avLst/>
          </a:prstGeom>
        </p:spPr>
        <p:txBody>
          <a:bodyPr wrap="square">
            <a:spAutoFit/>
          </a:bodyPr>
          <a:lstStyle/>
          <a:p>
            <a:pPr marL="285750" lvl="0" indent="-285750" algn="just">
              <a:buFont typeface="Arial" panose="020B0604020202020204" pitchFamily="34" charset="0"/>
              <a:buChar char="•"/>
            </a:pPr>
            <a:r>
              <a:rPr lang="es-US" sz="1600" dirty="0"/>
              <a:t>Las antenas de bocina estudiadas en el presente trabajo de investigación, cumplen las características de patrón de radiación estable, ancho de haz de media potencia, RFE, directividad, ganancia, y VSWR para </a:t>
            </a:r>
            <a:r>
              <a:rPr lang="es-US" sz="1600" dirty="0" smtClean="0"/>
              <a:t>el rango de frecuencia de 8-12 GHz, establecidas de manera teórica y según datos proporcionados por el fabricante</a:t>
            </a:r>
            <a:r>
              <a:rPr lang="es-US" sz="1600" dirty="0"/>
              <a:t>.</a:t>
            </a:r>
          </a:p>
          <a:p>
            <a:pPr marL="285750" lvl="0" indent="-285750" algn="just">
              <a:buFont typeface="Arial" panose="020B0604020202020204" pitchFamily="34" charset="0"/>
              <a:buChar char="•"/>
            </a:pPr>
            <a:r>
              <a:rPr lang="es-US" sz="1600" dirty="0"/>
              <a:t>La elección de una adecuada herramienta de simulación por computadora, depende de factores como: la optimización en cuanto al consumo de recursos computacionales, la velocidad de simulación, la precisión de resultados y la técnica numérica en la que basan su funcionamiento.</a:t>
            </a:r>
          </a:p>
          <a:p>
            <a:pPr marL="285750" lvl="0" indent="-285750" algn="just">
              <a:buFont typeface="Arial" panose="020B0604020202020204" pitchFamily="34" charset="0"/>
              <a:buChar char="•"/>
            </a:pPr>
            <a:r>
              <a:rPr lang="es-US" sz="1600" dirty="0"/>
              <a:t>La antena se modeló en el </a:t>
            </a:r>
            <a:r>
              <a:rPr lang="es-US" sz="1600" i="1" dirty="0"/>
              <a:t>software </a:t>
            </a:r>
            <a:r>
              <a:rPr lang="es-US" sz="1600" dirty="0"/>
              <a:t>CST </a:t>
            </a:r>
            <a:r>
              <a:rPr lang="es-US" sz="1600" dirty="0" err="1"/>
              <a:t>Microwave</a:t>
            </a:r>
            <a:r>
              <a:rPr lang="es-US" sz="1600" dirty="0"/>
              <a:t> Studio, considerando componentes PEC, además en cada antena se aprovechó  la simetría en el plano H para simular la mitad de la estructura, generando ahorro de recursos computacionales y en el tiempo de simulación.</a:t>
            </a:r>
          </a:p>
          <a:p>
            <a:pPr marL="285750" lvl="0" indent="-285750" algn="just">
              <a:buFont typeface="Arial" panose="020B0604020202020204" pitchFamily="34" charset="0"/>
              <a:buChar char="•"/>
            </a:pPr>
            <a:r>
              <a:rPr lang="es-US" sz="1600" dirty="0"/>
              <a:t>Las antenas de bocina necesitan de un acoplador de guía de onda a coaxial para ser alimentadas, dicho acople genera imprecisión de construcción. Estas imprecisiones tienen un comportamiento capacitivo produciendo resonancias parásitas en el rango de los GHz, provocando alteraciones en los valores de la frecuencia de resonancia.</a:t>
            </a:r>
          </a:p>
          <a:p>
            <a:pPr marL="285750" lvl="0" indent="-285750" algn="just">
              <a:buFont typeface="Arial" panose="020B0604020202020204" pitchFamily="34" charset="0"/>
              <a:buChar char="•"/>
            </a:pPr>
            <a:r>
              <a:rPr lang="es-US" sz="1600" dirty="0"/>
              <a:t> A pesar de la amplia gama de aplicaciones, las características de radiación de las antenas de bocina cónica no han recibido el mismo estudio a profundidad que el resto de antenas de bocina, por este motivo los datos medidos fueron comparados en referencia a varios artículos donde se trabaja en banda de frecuencia “X”.</a:t>
            </a:r>
          </a:p>
          <a:p>
            <a:pPr algn="just"/>
            <a:endParaRPr lang="es-EC" sz="1600" dirty="0">
              <a:latin typeface="+mj-lt"/>
            </a:endParaRPr>
          </a:p>
        </p:txBody>
      </p:sp>
      <p:pic>
        <p:nvPicPr>
          <p:cNvPr id="5" name="Imagen 4"/>
          <p:cNvPicPr>
            <a:picLocks noChangeAspect="1"/>
          </p:cNvPicPr>
          <p:nvPr/>
        </p:nvPicPr>
        <p:blipFill>
          <a:blip r:embed="rId2"/>
          <a:stretch>
            <a:fillRect/>
          </a:stretch>
        </p:blipFill>
        <p:spPr>
          <a:xfrm>
            <a:off x="179512" y="116632"/>
            <a:ext cx="1552575" cy="1476375"/>
          </a:xfrm>
          <a:prstGeom prst="rect">
            <a:avLst/>
          </a:prstGeo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txBox="1">
            <a:spLocks/>
          </p:cNvSpPr>
          <p:nvPr/>
        </p:nvSpPr>
        <p:spPr>
          <a:xfrm>
            <a:off x="2051720" y="269776"/>
            <a:ext cx="6768752"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3200" cap="small" spc="200" dirty="0" smtClean="0">
                <a:latin typeface="+mj-lt"/>
                <a:ea typeface="+mj-ea"/>
                <a:cs typeface="Arial" pitchFamily="34" charset="0"/>
              </a:rPr>
              <a:t>Conclusiones</a:t>
            </a:r>
            <a:endParaRPr kumimoji="0" lang="es-ES" sz="3200" b="0" i="0" u="none" strike="noStrike" kern="1200" cap="small" spc="200" normalizeH="0" baseline="0" noProof="0" dirty="0">
              <a:ln>
                <a:noFill/>
              </a:ln>
              <a:solidFill>
                <a:schemeClr val="tx1"/>
              </a:solidFill>
              <a:effectLst/>
              <a:uLnTx/>
              <a:uFillTx/>
              <a:latin typeface="+mj-lt"/>
              <a:ea typeface="+mj-ea"/>
              <a:cs typeface="Arial" pitchFamily="34" charset="0"/>
            </a:endParaRPr>
          </a:p>
        </p:txBody>
      </p:sp>
      <mc:AlternateContent xmlns:mc="http://schemas.openxmlformats.org/markup-compatibility/2006">
        <mc:Choice xmlns:a14="http://schemas.microsoft.com/office/drawing/2010/main" Requires="a14">
          <p:sp>
            <p:nvSpPr>
              <p:cNvPr id="4" name="3 Rectángulo"/>
              <p:cNvSpPr/>
              <p:nvPr/>
            </p:nvSpPr>
            <p:spPr>
              <a:xfrm>
                <a:off x="7536" y="1946602"/>
                <a:ext cx="8991778" cy="4299190"/>
              </a:xfrm>
              <a:prstGeom prst="rect">
                <a:avLst/>
              </a:prstGeom>
            </p:spPr>
            <p:txBody>
              <a:bodyPr wrap="square">
                <a:spAutoFit/>
              </a:bodyPr>
              <a:lstStyle/>
              <a:p>
                <a:pPr marL="285750" lvl="0" indent="-285750" algn="just">
                  <a:buFont typeface="Arial" panose="020B0604020202020204" pitchFamily="34" charset="0"/>
                  <a:buChar char="•"/>
                </a:pPr>
                <a:r>
                  <a:rPr lang="es-US" sz="1600" dirty="0"/>
                  <a:t>Se comprobó de manera experimental que el receptor DRO trabaja en una frecuencia intermedia de 12.1 </a:t>
                </a:r>
                <a:r>
                  <a:rPr lang="es-US" sz="1600" dirty="0" err="1"/>
                  <a:t>Mhz</a:t>
                </a:r>
                <a:r>
                  <a:rPr lang="es-US" sz="1600" dirty="0"/>
                  <a:t>, y que además el SCU posee internamente un amplificador de aproximadamente 20dB.</a:t>
                </a:r>
              </a:p>
              <a:p>
                <a:pPr marL="285750" lvl="0" indent="-285750" algn="just">
                  <a:buFont typeface="Arial" panose="020B0604020202020204" pitchFamily="34" charset="0"/>
                  <a:buChar char="•"/>
                </a:pPr>
                <a:r>
                  <a:rPr lang="es-US" sz="1600" dirty="0"/>
                  <a:t>Las </a:t>
                </a:r>
                <a:r>
                  <a:rPr lang="es-US" sz="1600" dirty="0" err="1"/>
                  <a:t>caraterísticas</a:t>
                </a:r>
                <a:r>
                  <a:rPr lang="es-US" sz="1600" dirty="0"/>
                  <a:t> de las antenas solamente son válidas  a distancias   iguales o mayores de </a:t>
                </a:r>
                <a14:m>
                  <m:oMath xmlns:m="http://schemas.openxmlformats.org/officeDocument/2006/math">
                    <m:r>
                      <a:rPr lang="es-US" sz="1600"/>
                      <m:t>2</m:t>
                    </m:r>
                    <m:sSup>
                      <m:sSupPr>
                        <m:ctrlPr>
                          <a:rPr lang="es-US" sz="1600" i="1"/>
                        </m:ctrlPr>
                      </m:sSupPr>
                      <m:e>
                        <m:r>
                          <m:rPr>
                            <m:sty m:val="p"/>
                          </m:rPr>
                          <a:rPr lang="es-US" sz="1600"/>
                          <m:t>D</m:t>
                        </m:r>
                      </m:e>
                      <m:sup>
                        <m:r>
                          <a:rPr lang="es-US" sz="1600"/>
                          <m:t>2</m:t>
                        </m:r>
                      </m:sup>
                    </m:sSup>
                    <m:r>
                      <a:rPr lang="es-US" sz="1600"/>
                      <m:t>/</m:t>
                    </m:r>
                    <m:r>
                      <m:rPr>
                        <m:sty m:val="p"/>
                      </m:rPr>
                      <a:rPr lang="es-US" sz="1600"/>
                      <m:t>λ</m:t>
                    </m:r>
                  </m:oMath>
                </a14:m>
                <a:r>
                  <a:rPr lang="es-US" sz="1600" dirty="0"/>
                  <a:t>, o región de campo lejano, ya que cuando las antenas </a:t>
                </a:r>
                <a:r>
                  <a:rPr lang="es-US" sz="1600" dirty="0" err="1"/>
                  <a:t>estan</a:t>
                </a:r>
                <a:r>
                  <a:rPr lang="es-US" sz="1600" dirty="0"/>
                  <a:t> muy cerca los campos electromagnéticos no se comportan como ondas radiadas que se propagan en  el espacio libre.</a:t>
                </a:r>
              </a:p>
              <a:p>
                <a:pPr marL="285750" lvl="0" indent="-285750" algn="just">
                  <a:buFont typeface="Arial" panose="020B0604020202020204" pitchFamily="34" charset="0"/>
                  <a:buChar char="•"/>
                </a:pPr>
                <a:r>
                  <a:rPr lang="es-US" sz="1600" dirty="0"/>
                  <a:t>Debe existir continuidad en la unión de la guía de onda a coaxial y la antena de bocina, es decir sus aberturas deben conectarse de manera que queden acopladas entre sí.</a:t>
                </a:r>
              </a:p>
              <a:p>
                <a:pPr marL="285750" lvl="0" indent="-285750" algn="just">
                  <a:buFont typeface="Arial" panose="020B0604020202020204" pitchFamily="34" charset="0"/>
                  <a:buChar char="•"/>
                </a:pPr>
                <a:r>
                  <a:rPr lang="es-US" sz="1600" dirty="0"/>
                  <a:t>Si la sonda dentro de la guía de ondas al adaptador coaxial está polarizada verticalmente, se dice que está en plano de elevación o plano H. Del mismo modo, si la sonda dentro de la guía de ondas al adaptador coaxial está polarizada horizontalmente, se dice que está en el plano azimutal o en el plano E.</a:t>
                </a:r>
              </a:p>
              <a:p>
                <a:pPr marL="285750" lvl="0" indent="-285750" algn="just">
                  <a:buFont typeface="Arial" panose="020B0604020202020204" pitchFamily="34" charset="0"/>
                  <a:buChar char="•"/>
                </a:pPr>
                <a:r>
                  <a:rPr lang="es-US" sz="1600" dirty="0"/>
                  <a:t>Para trazar el diagrama polar de la estación receptora, la antena de la estación transmisora (antena de referencia) permanece fija y la antena de la estación receptora gira sobre su propio eje.</a:t>
                </a:r>
              </a:p>
              <a:p>
                <a:pPr marL="285750" lvl="0" indent="-285750" algn="just">
                  <a:buFont typeface="Arial" panose="020B0604020202020204" pitchFamily="34" charset="0"/>
                  <a:buChar char="•"/>
                </a:pPr>
                <a:r>
                  <a:rPr lang="es-US" sz="1600" dirty="0"/>
                  <a:t>Para la gráfica del patrón de radiación se empleó el sistema polar lineal, la ventaja de este tipo de gráfica es que los lóbulos con picos menores de 15dB debajo del lóbulo principal se suprimen mejorando así las características de las antenas de alta directividad. </a:t>
                </a:r>
              </a:p>
              <a:p>
                <a:pPr algn="just"/>
                <a:endParaRPr lang="es-EC" sz="1600" dirty="0">
                  <a:latin typeface="+mj-lt"/>
                </a:endParaRPr>
              </a:p>
            </p:txBody>
          </p:sp>
        </mc:Choice>
        <mc:Fallback>
          <p:sp>
            <p:nvSpPr>
              <p:cNvPr id="4" name="3 Rectángulo"/>
              <p:cNvSpPr>
                <a:spLocks noRot="1" noChangeAspect="1" noMove="1" noResize="1" noEditPoints="1" noAdjustHandles="1" noChangeArrowheads="1" noChangeShapeType="1" noTextEdit="1"/>
              </p:cNvSpPr>
              <p:nvPr/>
            </p:nvSpPr>
            <p:spPr>
              <a:xfrm>
                <a:off x="7536" y="1946602"/>
                <a:ext cx="8991778" cy="4299190"/>
              </a:xfrm>
              <a:prstGeom prst="rect">
                <a:avLst/>
              </a:prstGeom>
              <a:blipFill rotWithShape="0">
                <a:blip r:embed="rId2"/>
                <a:stretch>
                  <a:fillRect l="-271" t="-425" r="-407"/>
                </a:stretch>
              </a:blipFill>
            </p:spPr>
            <p:txBody>
              <a:bodyPr/>
              <a:lstStyle/>
              <a:p>
                <a:r>
                  <a:rPr lang="es-US">
                    <a:noFill/>
                  </a:rPr>
                  <a:t> </a:t>
                </a:r>
              </a:p>
            </p:txBody>
          </p:sp>
        </mc:Fallback>
      </mc:AlternateContent>
      <p:pic>
        <p:nvPicPr>
          <p:cNvPr id="5" name="Imagen 4"/>
          <p:cNvPicPr>
            <a:picLocks noChangeAspect="1"/>
          </p:cNvPicPr>
          <p:nvPr/>
        </p:nvPicPr>
        <p:blipFill>
          <a:blip r:embed="rId3"/>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186647807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txBox="1">
            <a:spLocks/>
          </p:cNvSpPr>
          <p:nvPr/>
        </p:nvSpPr>
        <p:spPr>
          <a:xfrm>
            <a:off x="2051720" y="269776"/>
            <a:ext cx="6768752"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3200" cap="small" spc="200" dirty="0" smtClean="0">
                <a:latin typeface="+mj-lt"/>
                <a:ea typeface="+mj-ea"/>
                <a:cs typeface="Arial" pitchFamily="34" charset="0"/>
              </a:rPr>
              <a:t>recomendaciones</a:t>
            </a:r>
            <a:endParaRPr kumimoji="0" lang="es-ES" sz="3200" b="0" i="0" u="none" strike="noStrike" kern="1200" cap="small" spc="200" normalizeH="0" baseline="0" noProof="0" dirty="0">
              <a:ln>
                <a:noFill/>
              </a:ln>
              <a:solidFill>
                <a:schemeClr val="tx1"/>
              </a:solidFill>
              <a:effectLst/>
              <a:uLnTx/>
              <a:uFillTx/>
              <a:latin typeface="+mj-lt"/>
              <a:ea typeface="+mj-ea"/>
              <a:cs typeface="Arial" pitchFamily="34" charset="0"/>
            </a:endParaRPr>
          </a:p>
        </p:txBody>
      </p:sp>
      <p:sp>
        <p:nvSpPr>
          <p:cNvPr id="45057" name="Rectangle 1"/>
          <p:cNvSpPr>
            <a:spLocks noChangeArrowheads="1"/>
          </p:cNvSpPr>
          <p:nvPr/>
        </p:nvSpPr>
        <p:spPr bwMode="auto">
          <a:xfrm>
            <a:off x="219284" y="2204864"/>
            <a:ext cx="8892480" cy="41242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lvl="0" indent="-285750" algn="just">
              <a:buFont typeface="Arial" panose="020B0604020202020204" pitchFamily="34" charset="0"/>
              <a:buChar char="•"/>
            </a:pPr>
            <a:r>
              <a:rPr lang="es-US" sz="1600" dirty="0"/>
              <a:t>Es recomendable tener en cuenta las características principales de las antenas a estudiar, detalladas en la especificación del fabricante, ya que este será nuestra referencia al momento de analizar los resultados obtenidos experimentalmente.</a:t>
            </a:r>
          </a:p>
          <a:p>
            <a:pPr marL="285750" lvl="0" indent="-285750" algn="just">
              <a:buFont typeface="Arial" panose="020B0604020202020204" pitchFamily="34" charset="0"/>
              <a:buChar char="•"/>
            </a:pPr>
            <a:r>
              <a:rPr lang="es-US" sz="1600" dirty="0"/>
              <a:t>Se recomienda trabajar previamente con el sistema MAT20 de baja frecuencia, y  de esta manera familiarizarse con el uso de los equipos de medición y el software proporcionado, ya que los elementos que trabajan en banda “X”, especialmente los mezcladores DRO son muy sensibles y deben manejarse con cuidado.</a:t>
            </a:r>
          </a:p>
          <a:p>
            <a:pPr marL="285750" lvl="0" indent="-285750" algn="just">
              <a:buFont typeface="Arial" panose="020B0604020202020204" pitchFamily="34" charset="0"/>
              <a:buChar char="•"/>
            </a:pPr>
            <a:r>
              <a:rPr lang="es-US" sz="1600" dirty="0"/>
              <a:t>Se recomienda emplear una fuente de alimentación en buen estado, ya que  influye directamente en el funcionamiento del transmisor DRO  y la potencia que este proporciona. </a:t>
            </a:r>
          </a:p>
          <a:p>
            <a:pPr marL="285750" lvl="0" indent="-285750" algn="just">
              <a:buFont typeface="Arial" panose="020B0604020202020204" pitchFamily="34" charset="0"/>
              <a:buChar char="•"/>
            </a:pPr>
            <a:r>
              <a:rPr lang="es-US" sz="1600" dirty="0"/>
              <a:t>Se recomienda emplear el cable de teflón propio del sistema MAT20 de alta frecuencia, pues el uso de un cable diferente puede añadir pérdidas en nuestro sistema.</a:t>
            </a:r>
          </a:p>
          <a:p>
            <a:pPr marL="285750" lvl="0" indent="-285750" algn="just">
              <a:buFont typeface="Arial" panose="020B0604020202020204" pitchFamily="34" charset="0"/>
              <a:buChar char="•"/>
            </a:pPr>
            <a:r>
              <a:rPr lang="es-US" sz="1600" dirty="0"/>
              <a:t>Se recomienda manipular con cuidado el cable de bajada de antena, debido a que uso inadecuado puede cambiar las características mecánicas del cable.</a:t>
            </a:r>
          </a:p>
          <a:p>
            <a:pPr marL="285750" lvl="0" indent="-285750" algn="just">
              <a:buFont typeface="Arial" panose="020B0604020202020204" pitchFamily="34" charset="0"/>
              <a:buChar char="•"/>
            </a:pPr>
            <a:r>
              <a:rPr lang="es-US" sz="1600" dirty="0"/>
              <a:t>Los conectores SMA son generalmente empleados en alta frecuencia y se consideran componentes de precisión, por esto se recomienda girar la manga exterior para ajustar el conector, dejando el resto del cable estacionario, caso contrario es posible que este se rompa.</a:t>
            </a:r>
          </a:p>
        </p:txBody>
      </p:sp>
      <p:pic>
        <p:nvPicPr>
          <p:cNvPr id="5" name="Imagen 4"/>
          <p:cNvPicPr>
            <a:picLocks noChangeAspect="1"/>
          </p:cNvPicPr>
          <p:nvPr/>
        </p:nvPicPr>
        <p:blipFill>
          <a:blip r:embed="rId2"/>
          <a:stretch>
            <a:fillRect/>
          </a:stretch>
        </p:blipFill>
        <p:spPr>
          <a:xfrm>
            <a:off x="179512" y="116632"/>
            <a:ext cx="1552575" cy="1476375"/>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txBox="1">
            <a:spLocks/>
          </p:cNvSpPr>
          <p:nvPr/>
        </p:nvSpPr>
        <p:spPr>
          <a:xfrm>
            <a:off x="2051720" y="269776"/>
            <a:ext cx="6768752"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3200" cap="small" spc="200" dirty="0" smtClean="0">
                <a:latin typeface="+mj-lt"/>
                <a:ea typeface="+mj-ea"/>
                <a:cs typeface="Arial" pitchFamily="34" charset="0"/>
              </a:rPr>
              <a:t>recomendaciones</a:t>
            </a:r>
            <a:endParaRPr kumimoji="0" lang="es-ES" sz="3200" b="0" i="0" u="none" strike="noStrike" kern="1200" cap="small" spc="200" normalizeH="0" baseline="0" noProof="0" dirty="0">
              <a:ln>
                <a:noFill/>
              </a:ln>
              <a:solidFill>
                <a:schemeClr val="tx1"/>
              </a:solidFill>
              <a:effectLst/>
              <a:uLnTx/>
              <a:uFillTx/>
              <a:latin typeface="+mj-lt"/>
              <a:ea typeface="+mj-ea"/>
              <a:cs typeface="Arial" pitchFamily="34" charset="0"/>
            </a:endParaRPr>
          </a:p>
        </p:txBody>
      </p:sp>
      <p:sp>
        <p:nvSpPr>
          <p:cNvPr id="45057" name="Rectangle 1"/>
          <p:cNvSpPr>
            <a:spLocks noChangeArrowheads="1"/>
          </p:cNvSpPr>
          <p:nvPr/>
        </p:nvSpPr>
        <p:spPr bwMode="auto">
          <a:xfrm>
            <a:off x="329625" y="2870934"/>
            <a:ext cx="856895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lvl="0" indent="-285750">
              <a:buFont typeface="Arial" panose="020B0604020202020204" pitchFamily="34" charset="0"/>
              <a:buChar char="•"/>
            </a:pPr>
            <a:r>
              <a:rPr lang="es-US" dirty="0"/>
              <a:t>Se recomienda graficar el patrón de radiación de cada antena varias veces para obtener un resultado confiable.</a:t>
            </a:r>
          </a:p>
          <a:p>
            <a:pPr marL="285750" lvl="0" indent="-285750">
              <a:buFont typeface="Arial" panose="020B0604020202020204" pitchFamily="34" charset="0"/>
              <a:buChar char="•"/>
            </a:pPr>
            <a:r>
              <a:rPr lang="es-US" dirty="0"/>
              <a:t>Es recomendable evitar movimientos innecesarios mientras se toman las lecturas en el SCU ya que pude provocar alteraciones en la gráfica del patrón de radiación.</a:t>
            </a:r>
          </a:p>
          <a:p>
            <a:pPr marL="285750" lvl="0" indent="-285750">
              <a:buFont typeface="Arial" panose="020B0604020202020204" pitchFamily="34" charset="0"/>
              <a:buChar char="•"/>
            </a:pPr>
            <a:r>
              <a:rPr lang="es-EC" dirty="0"/>
              <a:t>Al trabajar en alta frecuencia, en este caso a 10.5GHz, se recomienda calibrar y alinear previamente todos los elementos antes de encender el equipo </a:t>
            </a:r>
            <a:r>
              <a:rPr lang="es-EC" dirty="0" err="1"/>
              <a:t>Tx</a:t>
            </a:r>
            <a:r>
              <a:rPr lang="es-EC" dirty="0"/>
              <a:t>, para evitar radiaciones en nuestro cuerpo y principalmente en los ojos.</a:t>
            </a:r>
            <a:endParaRPr lang="es-US" dirty="0"/>
          </a:p>
          <a:p>
            <a:pPr marL="285750" marR="0" lvl="0" indent="-285750" algn="just" defTabSz="914400" rtl="0" eaLnBrk="0" fontAlgn="base" latinLnBrk="0" hangingPunct="0">
              <a:lnSpc>
                <a:spcPct val="100000"/>
              </a:lnSpc>
              <a:spcBef>
                <a:spcPct val="0"/>
              </a:spcBef>
              <a:spcAft>
                <a:spcPct val="0"/>
              </a:spcAft>
              <a:buClrTx/>
              <a:buSzTx/>
              <a:buBlip>
                <a:blip r:embed="rId2"/>
              </a:buBlip>
              <a:tabLst/>
            </a:pPr>
            <a:endParaRPr kumimoji="0" lang="es-ES" b="0" i="0" u="none" strike="noStrike" cap="none" normalizeH="0" baseline="0" dirty="0" smtClean="0">
              <a:ln>
                <a:noFill/>
              </a:ln>
              <a:solidFill>
                <a:schemeClr val="tx1"/>
              </a:solidFill>
              <a:effectLst/>
              <a:latin typeface="+mj-lt"/>
              <a:cs typeface="Arial" pitchFamily="34" charset="0"/>
            </a:endParaRPr>
          </a:p>
        </p:txBody>
      </p:sp>
      <p:pic>
        <p:nvPicPr>
          <p:cNvPr id="5" name="Imagen 4"/>
          <p:cNvPicPr>
            <a:picLocks noChangeAspect="1"/>
          </p:cNvPicPr>
          <p:nvPr/>
        </p:nvPicPr>
        <p:blipFill>
          <a:blip r:embed="rId3"/>
          <a:stretch>
            <a:fillRect/>
          </a:stretch>
        </p:blipFill>
        <p:spPr>
          <a:xfrm>
            <a:off x="179512" y="116632"/>
            <a:ext cx="1552575" cy="1476375"/>
          </a:xfrm>
          <a:prstGeom prst="rect">
            <a:avLst/>
          </a:prstGeo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899592" y="2708920"/>
            <a:ext cx="7992888" cy="1754326"/>
          </a:xfrm>
          <a:prstGeom prst="rect">
            <a:avLst/>
          </a:prstGeom>
          <a:noFill/>
        </p:spPr>
        <p:txBody>
          <a:bodyPr wrap="square" rtlCol="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MUCHAS GRACIAS POR SU ATENCI</a:t>
            </a:r>
            <a:r>
              <a:rPr lang="es-EC"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ÓN</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Título"/>
          <p:cNvSpPr>
            <a:spLocks noGrp="1"/>
          </p:cNvSpPr>
          <p:nvPr>
            <p:ph type="title"/>
          </p:nvPr>
        </p:nvSpPr>
        <p:spPr>
          <a:xfrm>
            <a:off x="2438400" y="228600"/>
            <a:ext cx="6248400" cy="1143000"/>
          </a:xfrm>
        </p:spPr>
        <p:txBody>
          <a:bodyPr>
            <a:normAutofit fontScale="90000"/>
          </a:bodyPr>
          <a:lstStyle/>
          <a:p>
            <a:pPr lvl="0" algn="ctr"/>
            <a:r>
              <a:rPr lang="es-US" sz="3600" b="1" dirty="0"/>
              <a:t>PARÁMETROS DE LAS ANTENAS</a:t>
            </a:r>
          </a:p>
        </p:txBody>
      </p:sp>
      <mc:AlternateContent xmlns:mc="http://schemas.openxmlformats.org/markup-compatibility/2006" xmlns:a14="http://schemas.microsoft.com/office/drawing/2010/main">
        <mc:Choice Requires="a14">
          <p:sp>
            <p:nvSpPr>
              <p:cNvPr id="6" name="Rectangle 1"/>
              <p:cNvSpPr>
                <a:spLocks noChangeArrowheads="1"/>
              </p:cNvSpPr>
              <p:nvPr/>
            </p:nvSpPr>
            <p:spPr bwMode="auto">
              <a:xfrm>
                <a:off x="107505" y="1610506"/>
                <a:ext cx="9028112"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US" dirty="0"/>
                  <a:t> </a:t>
                </a:r>
                <a:endParaRPr lang="es-US" sz="1600" dirty="0"/>
              </a:p>
              <a:p>
                <a:pPr lvl="1" algn="just"/>
                <a:r>
                  <a:rPr lang="es-US" b="1" dirty="0" smtClean="0"/>
                  <a:t>Directividad</a:t>
                </a:r>
              </a:p>
              <a:p>
                <a:pPr lvl="1" algn="just"/>
                <a:endParaRPr lang="es-US" b="1" dirty="0"/>
              </a:p>
              <a:p>
                <a:pPr algn="just"/>
                <a:r>
                  <a:rPr lang="es-US" dirty="0"/>
                  <a:t>La directividad de una antena está definida como la relación entre la intensidad de radiación en una dirección dada de la antena y la intensidad de radiación media en todas las direcciones. </a:t>
                </a:r>
                <a:endParaRPr lang="es-US" dirty="0" smtClean="0"/>
              </a:p>
              <a:p>
                <a:pPr algn="just"/>
                <a:endParaRPr lang="es-US" dirty="0" smtClean="0"/>
              </a:p>
              <a:p>
                <a:pPr lvl="1" algn="just"/>
                <a:r>
                  <a:rPr lang="es-US" b="1" dirty="0" smtClean="0"/>
                  <a:t>Eficiencia</a:t>
                </a:r>
              </a:p>
              <a:p>
                <a:pPr lvl="1" algn="just"/>
                <a:endParaRPr lang="es-US" b="1" dirty="0"/>
              </a:p>
              <a:p>
                <a:pPr algn="just"/>
                <a:r>
                  <a:rPr lang="es-US" dirty="0" smtClean="0"/>
                  <a:t>La </a:t>
                </a:r>
                <a:r>
                  <a:rPr lang="es-US" dirty="0"/>
                  <a:t>eficiencia (</a:t>
                </a:r>
                <a14:m>
                  <m:oMath xmlns:m="http://schemas.openxmlformats.org/officeDocument/2006/math">
                    <m:r>
                      <a:rPr lang="es-US" i="1">
                        <a:latin typeface="Cambria Math" panose="02040503050406030204" pitchFamily="18" charset="0"/>
                      </a:rPr>
                      <m:t>𝜂</m:t>
                    </m:r>
                  </m:oMath>
                </a14:m>
                <a:r>
                  <a:rPr lang="es-US" dirty="0"/>
                  <a:t>) puede ser definida como la relación entre la potencia radiada por una antena y la potencia entregada a la misma, y corresponde a un valor numérico entre 0 y 1</a:t>
                </a:r>
                <a:r>
                  <a:rPr lang="es-US" dirty="0" smtClean="0"/>
                  <a:t>.</a:t>
                </a:r>
              </a:p>
              <a:p>
                <a:pPr algn="just"/>
                <a:endParaRPr lang="es-US" dirty="0" smtClean="0"/>
              </a:p>
              <a:p>
                <a:pPr lvl="1"/>
                <a:r>
                  <a:rPr lang="es-US" b="1" dirty="0"/>
                  <a:t>Ganancia</a:t>
                </a:r>
              </a:p>
              <a:p>
                <a:pPr algn="just"/>
                <a:r>
                  <a:rPr lang="es-US" dirty="0"/>
                  <a:t>La ganancia de una antena se define como la relación entre la densidad de potencia radiada en una dirección y la densidad de potencia que radiaría una antena isotrópica, a igualdad de distancias y potencias entregadas a la antena</a:t>
                </a:r>
                <a:r>
                  <a:rPr lang="es-US" dirty="0" smtClean="0"/>
                  <a:t>.</a:t>
                </a:r>
              </a:p>
              <a:p>
                <a:pPr algn="just"/>
                <a:endParaRPr lang="es-US" dirty="0" smtClean="0"/>
              </a:p>
              <a:p>
                <a:pPr algn="just"/>
                <a14:m>
                  <m:oMathPara xmlns:m="http://schemas.openxmlformats.org/officeDocument/2006/math">
                    <m:oMathParaPr>
                      <m:jc m:val="centerGroup"/>
                    </m:oMathParaPr>
                    <m:oMath xmlns:m="http://schemas.openxmlformats.org/officeDocument/2006/math">
                      <m:r>
                        <m:rPr>
                          <m:sty m:val="p"/>
                        </m:rPr>
                        <a:rPr lang="es-US" sz="1600">
                          <a:latin typeface="Cambria Math" panose="02040503050406030204" pitchFamily="18" charset="0"/>
                        </a:rPr>
                        <m:t>G</m:t>
                      </m:r>
                      <m:d>
                        <m:dPr>
                          <m:ctrlPr>
                            <a:rPr lang="es-US" sz="1600" i="1">
                              <a:latin typeface="Cambria Math" panose="02040503050406030204" pitchFamily="18" charset="0"/>
                            </a:rPr>
                          </m:ctrlPr>
                        </m:dPr>
                        <m:e>
                          <m:r>
                            <m:rPr>
                              <m:sty m:val="p"/>
                            </m:rPr>
                            <a:rPr lang="es-US" sz="1600">
                              <a:latin typeface="Cambria Math" panose="02040503050406030204" pitchFamily="18" charset="0"/>
                            </a:rPr>
                            <m:t>θ</m:t>
                          </m:r>
                          <m:r>
                            <a:rPr lang="es-US" sz="1600">
                              <a:latin typeface="Cambria Math" panose="02040503050406030204" pitchFamily="18" charset="0"/>
                            </a:rPr>
                            <m:t>,</m:t>
                          </m:r>
                          <m:r>
                            <m:rPr>
                              <m:sty m:val="p"/>
                            </m:rPr>
                            <a:rPr lang="es-US" sz="1600">
                              <a:latin typeface="Cambria Math" panose="02040503050406030204" pitchFamily="18" charset="0"/>
                            </a:rPr>
                            <m:t>ϕ</m:t>
                          </m:r>
                        </m:e>
                      </m:d>
                      <m:r>
                        <a:rPr lang="es-US" sz="1600">
                          <a:latin typeface="Cambria Math" panose="02040503050406030204" pitchFamily="18" charset="0"/>
                        </a:rPr>
                        <m:t>=</m:t>
                      </m:r>
                      <m:r>
                        <m:rPr>
                          <m:sty m:val="p"/>
                        </m:rPr>
                        <a:rPr lang="es-US" sz="1600">
                          <a:latin typeface="Cambria Math" panose="02040503050406030204" pitchFamily="18" charset="0"/>
                        </a:rPr>
                        <m:t>ηD</m:t>
                      </m:r>
                      <m:d>
                        <m:dPr>
                          <m:ctrlPr>
                            <a:rPr lang="es-US" sz="1600" i="1">
                              <a:latin typeface="Cambria Math" panose="02040503050406030204" pitchFamily="18" charset="0"/>
                            </a:rPr>
                          </m:ctrlPr>
                        </m:dPr>
                        <m:e>
                          <m:r>
                            <m:rPr>
                              <m:sty m:val="p"/>
                            </m:rPr>
                            <a:rPr lang="es-US" sz="1600">
                              <a:latin typeface="Cambria Math" panose="02040503050406030204" pitchFamily="18" charset="0"/>
                            </a:rPr>
                            <m:t>θ</m:t>
                          </m:r>
                          <m:r>
                            <a:rPr lang="es-US" sz="1600">
                              <a:latin typeface="Cambria Math" panose="02040503050406030204" pitchFamily="18" charset="0"/>
                            </a:rPr>
                            <m:t>,</m:t>
                          </m:r>
                          <m:r>
                            <m:rPr>
                              <m:sty m:val="p"/>
                            </m:rPr>
                            <a:rPr lang="es-US" sz="1600">
                              <a:latin typeface="Cambria Math" panose="02040503050406030204" pitchFamily="18" charset="0"/>
                            </a:rPr>
                            <m:t>ϕ</m:t>
                          </m:r>
                        </m:e>
                      </m:d>
                      <m:r>
                        <a:rPr lang="es-US" sz="1600">
                          <a:latin typeface="Cambria Math" panose="02040503050406030204" pitchFamily="18" charset="0"/>
                        </a:rPr>
                        <m:t> </m:t>
                      </m:r>
                    </m:oMath>
                  </m:oMathPara>
                </a14:m>
                <a:endParaRPr lang="es-US" sz="1600" dirty="0"/>
              </a:p>
              <a:p>
                <a:pPr algn="just"/>
                <a:endParaRPr lang="es-US" sz="1600" dirty="0"/>
              </a:p>
              <a:p>
                <a:pPr algn="just"/>
                <a:endParaRPr lang="es-US" sz="1600" dirty="0"/>
              </a:p>
              <a:p>
                <a:endParaRPr lang="es-US" sz="1600" dirty="0"/>
              </a:p>
            </p:txBody>
          </p:sp>
        </mc:Choice>
        <mc:Fallback xmlns="">
          <p:sp>
            <p:nvSpPr>
              <p:cNvPr id="6" name="Rectangle 1"/>
              <p:cNvSpPr>
                <a:spLocks noRot="1" noChangeAspect="1" noMove="1" noResize="1" noEditPoints="1" noAdjustHandles="1" noChangeArrowheads="1" noChangeShapeType="1" noTextEdit="1"/>
              </p:cNvSpPr>
              <p:nvPr/>
            </p:nvSpPr>
            <p:spPr bwMode="auto">
              <a:xfrm>
                <a:off x="107505" y="1610506"/>
                <a:ext cx="9028112" cy="5509200"/>
              </a:xfrm>
              <a:prstGeom prst="rect">
                <a:avLst/>
              </a:prstGeom>
              <a:blipFill rotWithShape="0">
                <a:blip r:embed="rId3"/>
                <a:stretch>
                  <a:fillRect l="-608" r="-540"/>
                </a:stretch>
              </a:blipFill>
              <a:ln w="9525">
                <a:noFill/>
                <a:miter lim="800000"/>
                <a:headEnd/>
                <a:tailEnd/>
              </a:ln>
              <a:effectLst/>
            </p:spPr>
            <p:txBody>
              <a:bodyPr/>
              <a:lstStyle/>
              <a:p>
                <a:r>
                  <a:rPr lang="es-US">
                    <a:noFill/>
                  </a:rPr>
                  <a:t> </a:t>
                </a:r>
              </a:p>
            </p:txBody>
          </p:sp>
        </mc:Fallback>
      </mc:AlternateContent>
      <p:pic>
        <p:nvPicPr>
          <p:cNvPr id="4" name="Imagen 3"/>
          <p:cNvPicPr>
            <a:picLocks noChangeAspect="1"/>
          </p:cNvPicPr>
          <p:nvPr/>
        </p:nvPicPr>
        <p:blipFill>
          <a:blip r:embed="rId4"/>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546007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Título"/>
          <p:cNvSpPr>
            <a:spLocks noGrp="1"/>
          </p:cNvSpPr>
          <p:nvPr>
            <p:ph type="title"/>
          </p:nvPr>
        </p:nvSpPr>
        <p:spPr>
          <a:xfrm>
            <a:off x="2438400" y="228600"/>
            <a:ext cx="6248400" cy="1143000"/>
          </a:xfrm>
        </p:spPr>
        <p:txBody>
          <a:bodyPr>
            <a:normAutofit fontScale="90000"/>
          </a:bodyPr>
          <a:lstStyle/>
          <a:p>
            <a:pPr lvl="0" algn="ctr"/>
            <a:r>
              <a:rPr lang="es-US" sz="3600" b="1" dirty="0"/>
              <a:t>PARÁMETROS DE LAS ANTENAS</a:t>
            </a:r>
          </a:p>
        </p:txBody>
      </p:sp>
      <mc:AlternateContent xmlns:mc="http://schemas.openxmlformats.org/markup-compatibility/2006" xmlns:a14="http://schemas.microsoft.com/office/drawing/2010/main">
        <mc:Choice Requires="a14">
          <p:sp>
            <p:nvSpPr>
              <p:cNvPr id="4" name="Rectangle 1"/>
              <p:cNvSpPr>
                <a:spLocks noChangeArrowheads="1"/>
              </p:cNvSpPr>
              <p:nvPr/>
            </p:nvSpPr>
            <p:spPr bwMode="auto">
              <a:xfrm>
                <a:off x="179513" y="1599072"/>
                <a:ext cx="8928670" cy="57183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a:r>
                  <a:rPr lang="es-US" b="1" dirty="0" smtClean="0"/>
                  <a:t>Regiones </a:t>
                </a:r>
                <a:r>
                  <a:rPr lang="es-US" b="1" dirty="0"/>
                  <a:t>de Campo </a:t>
                </a:r>
              </a:p>
              <a:p>
                <a:pPr lvl="1" algn="just"/>
                <a:endParaRPr lang="es-US" b="1" dirty="0"/>
              </a:p>
              <a:p>
                <a:pPr algn="just"/>
                <a:r>
                  <a:rPr lang="es-US" dirty="0"/>
                  <a:t>Es el espacio que rodea a una antena y está subdividido en tres regiones: </a:t>
                </a:r>
              </a:p>
              <a:p>
                <a:pPr algn="just"/>
                <a:endParaRPr lang="es-US" dirty="0"/>
              </a:p>
              <a:p>
                <a:pPr marL="285750" lvl="0" indent="-285750" algn="just">
                  <a:buFont typeface="Arial" panose="020B0604020202020204" pitchFamily="34" charset="0"/>
                  <a:buChar char="•"/>
                </a:pPr>
                <a:r>
                  <a:rPr lang="es-US" b="1" dirty="0"/>
                  <a:t>Región reactiva de campo cercano:</a:t>
                </a:r>
                <a:r>
                  <a:rPr lang="es-US" dirty="0"/>
                  <a:t> Es la región del campo que rodea inmediatamente a la antena. Se considera comúnmente existente a una distancia  </a:t>
                </a:r>
                <a14:m>
                  <m:oMath xmlns:m="http://schemas.openxmlformats.org/officeDocument/2006/math">
                    <m:r>
                      <m:rPr>
                        <m:sty m:val="p"/>
                      </m:rPr>
                      <a:rPr lang="es-US">
                        <a:latin typeface="Cambria Math" panose="02040503050406030204" pitchFamily="18" charset="0"/>
                      </a:rPr>
                      <m:t>R</m:t>
                    </m:r>
                    <m:r>
                      <a:rPr lang="es-US">
                        <a:latin typeface="Cambria Math" panose="02040503050406030204" pitchFamily="18" charset="0"/>
                      </a:rPr>
                      <m:t>&lt;0.62</m:t>
                    </m:r>
                    <m:rad>
                      <m:radPr>
                        <m:degHide m:val="on"/>
                        <m:ctrlPr>
                          <a:rPr lang="es-US" i="1">
                            <a:latin typeface="Cambria Math" panose="02040503050406030204" pitchFamily="18" charset="0"/>
                          </a:rPr>
                        </m:ctrlPr>
                      </m:radPr>
                      <m:deg/>
                      <m:e>
                        <m:sSup>
                          <m:sSupPr>
                            <m:ctrlPr>
                              <a:rPr lang="es-US" i="1">
                                <a:latin typeface="Cambria Math" panose="02040503050406030204" pitchFamily="18" charset="0"/>
                              </a:rPr>
                            </m:ctrlPr>
                          </m:sSupPr>
                          <m:e>
                            <m:r>
                              <m:rPr>
                                <m:sty m:val="p"/>
                              </m:rPr>
                              <a:rPr lang="es-US">
                                <a:latin typeface="Cambria Math" panose="02040503050406030204" pitchFamily="18" charset="0"/>
                              </a:rPr>
                              <m:t>D</m:t>
                            </m:r>
                          </m:e>
                          <m:sup>
                            <m:r>
                              <a:rPr lang="es-US">
                                <a:latin typeface="Cambria Math" panose="02040503050406030204" pitchFamily="18" charset="0"/>
                              </a:rPr>
                              <m:t>3</m:t>
                            </m:r>
                          </m:sup>
                        </m:sSup>
                        <m:r>
                          <a:rPr lang="es-US">
                            <a:latin typeface="Cambria Math" panose="02040503050406030204" pitchFamily="18" charset="0"/>
                          </a:rPr>
                          <m:t>/</m:t>
                        </m:r>
                        <m:r>
                          <m:rPr>
                            <m:sty m:val="p"/>
                          </m:rPr>
                          <a:rPr lang="es-US">
                            <a:latin typeface="Cambria Math" panose="02040503050406030204" pitchFamily="18" charset="0"/>
                          </a:rPr>
                          <m:t>λ</m:t>
                        </m:r>
                      </m:e>
                    </m:rad>
                  </m:oMath>
                </a14:m>
                <a:r>
                  <a:rPr lang="es-US" dirty="0"/>
                  <a:t> de la superficie de una antena.</a:t>
                </a:r>
              </a:p>
              <a:p>
                <a:pPr lvl="1" algn="just"/>
                <a:r>
                  <a:rPr lang="es-US" dirty="0"/>
                  <a:t> </a:t>
                </a:r>
                <a:endParaRPr lang="es-US" b="1" dirty="0"/>
              </a:p>
              <a:p>
                <a:pPr marL="285750" lvl="0" indent="-285750" algn="just">
                  <a:buFont typeface="Arial" panose="020B0604020202020204" pitchFamily="34" charset="0"/>
                  <a:buChar char="•"/>
                </a:pPr>
                <a:r>
                  <a:rPr lang="es-US" b="1" dirty="0"/>
                  <a:t>Región de radiación de campo cercano:</a:t>
                </a:r>
                <a:r>
                  <a:rPr lang="es-US" dirty="0"/>
                  <a:t> El límite interno se toma como la distancia </a:t>
                </a:r>
                <a14:m>
                  <m:oMath xmlns:m="http://schemas.openxmlformats.org/officeDocument/2006/math">
                    <m:r>
                      <m:rPr>
                        <m:sty m:val="p"/>
                      </m:rPr>
                      <a:rPr lang="es-US">
                        <a:latin typeface="Cambria Math" panose="02040503050406030204" pitchFamily="18" charset="0"/>
                      </a:rPr>
                      <m:t>R</m:t>
                    </m:r>
                    <m:r>
                      <a:rPr lang="es-US">
                        <a:latin typeface="Cambria Math" panose="02040503050406030204" pitchFamily="18" charset="0"/>
                      </a:rPr>
                      <m:t>≥0.62</m:t>
                    </m:r>
                    <m:rad>
                      <m:radPr>
                        <m:degHide m:val="on"/>
                        <m:ctrlPr>
                          <a:rPr lang="es-US" i="1">
                            <a:latin typeface="Cambria Math" panose="02040503050406030204" pitchFamily="18" charset="0"/>
                          </a:rPr>
                        </m:ctrlPr>
                      </m:radPr>
                      <m:deg/>
                      <m:e>
                        <m:sSup>
                          <m:sSupPr>
                            <m:ctrlPr>
                              <a:rPr lang="es-US" i="1">
                                <a:latin typeface="Cambria Math" panose="02040503050406030204" pitchFamily="18" charset="0"/>
                              </a:rPr>
                            </m:ctrlPr>
                          </m:sSupPr>
                          <m:e>
                            <m:r>
                              <m:rPr>
                                <m:sty m:val="p"/>
                              </m:rPr>
                              <a:rPr lang="es-US">
                                <a:latin typeface="Cambria Math" panose="02040503050406030204" pitchFamily="18" charset="0"/>
                              </a:rPr>
                              <m:t>D</m:t>
                            </m:r>
                          </m:e>
                          <m:sup>
                            <m:r>
                              <a:rPr lang="es-US">
                                <a:latin typeface="Cambria Math" panose="02040503050406030204" pitchFamily="18" charset="0"/>
                              </a:rPr>
                              <m:t>3</m:t>
                            </m:r>
                          </m:sup>
                        </m:sSup>
                        <m:r>
                          <a:rPr lang="es-US">
                            <a:latin typeface="Cambria Math" panose="02040503050406030204" pitchFamily="18" charset="0"/>
                          </a:rPr>
                          <m:t>/</m:t>
                        </m:r>
                        <m:r>
                          <m:rPr>
                            <m:sty m:val="p"/>
                          </m:rPr>
                          <a:rPr lang="es-US">
                            <a:latin typeface="Cambria Math" panose="02040503050406030204" pitchFamily="18" charset="0"/>
                          </a:rPr>
                          <m:t>λ</m:t>
                        </m:r>
                      </m:e>
                    </m:rad>
                  </m:oMath>
                </a14:m>
                <a:r>
                  <a:rPr lang="es-US" dirty="0"/>
                  <a:t> , y el límite externo es la distancia </a:t>
                </a:r>
                <a14:m>
                  <m:oMath xmlns:m="http://schemas.openxmlformats.org/officeDocument/2006/math">
                    <m:r>
                      <m:rPr>
                        <m:sty m:val="p"/>
                      </m:rPr>
                      <a:rPr lang="es-US">
                        <a:latin typeface="Cambria Math" panose="02040503050406030204" pitchFamily="18" charset="0"/>
                      </a:rPr>
                      <m:t>R</m:t>
                    </m:r>
                    <m:r>
                      <a:rPr lang="es-US">
                        <a:latin typeface="Cambria Math" panose="02040503050406030204" pitchFamily="18" charset="0"/>
                      </a:rPr>
                      <m:t>&lt;2</m:t>
                    </m:r>
                    <m:sSup>
                      <m:sSupPr>
                        <m:ctrlPr>
                          <a:rPr lang="es-US" i="1">
                            <a:latin typeface="Cambria Math" panose="02040503050406030204" pitchFamily="18" charset="0"/>
                          </a:rPr>
                        </m:ctrlPr>
                      </m:sSupPr>
                      <m:e>
                        <m:r>
                          <m:rPr>
                            <m:sty m:val="p"/>
                          </m:rPr>
                          <a:rPr lang="es-US">
                            <a:latin typeface="Cambria Math" panose="02040503050406030204" pitchFamily="18" charset="0"/>
                          </a:rPr>
                          <m:t>D</m:t>
                        </m:r>
                      </m:e>
                      <m:sup>
                        <m:r>
                          <a:rPr lang="es-US">
                            <a:latin typeface="Cambria Math" panose="02040503050406030204" pitchFamily="18" charset="0"/>
                          </a:rPr>
                          <m:t>2</m:t>
                        </m:r>
                      </m:sup>
                    </m:sSup>
                    <m:r>
                      <a:rPr lang="es-US">
                        <a:latin typeface="Cambria Math" panose="02040503050406030204" pitchFamily="18" charset="0"/>
                      </a:rPr>
                      <m:t>/</m:t>
                    </m:r>
                    <m:r>
                      <m:rPr>
                        <m:sty m:val="p"/>
                      </m:rPr>
                      <a:rPr lang="es-US">
                        <a:latin typeface="Cambria Math" panose="02040503050406030204" pitchFamily="18" charset="0"/>
                      </a:rPr>
                      <m:t>λ</m:t>
                    </m:r>
                    <m:r>
                      <a:rPr lang="es-US">
                        <a:latin typeface="Cambria Math" panose="02040503050406030204" pitchFamily="18" charset="0"/>
                      </a:rPr>
                      <m:t> </m:t>
                    </m:r>
                  </m:oMath>
                </a14:m>
                <a:r>
                  <a:rPr lang="es-US" dirty="0" smtClean="0"/>
                  <a:t>.</a:t>
                </a:r>
              </a:p>
              <a:p>
                <a:pPr marL="285750" lvl="0" indent="-285750" algn="just">
                  <a:buFont typeface="Arial" panose="020B0604020202020204" pitchFamily="34" charset="0"/>
                  <a:buChar char="•"/>
                </a:pPr>
                <a:endParaRPr lang="es-US" dirty="0"/>
              </a:p>
              <a:p>
                <a:pPr marL="285750" lvl="0" indent="-285750" algn="just">
                  <a:buFont typeface="Arial" panose="020B0604020202020204" pitchFamily="34" charset="0"/>
                  <a:buChar char="•"/>
                </a:pPr>
                <a:r>
                  <a:rPr lang="es-US" b="1" dirty="0"/>
                  <a:t>Región de campo lejano: S</a:t>
                </a:r>
                <a:r>
                  <a:rPr lang="es-US" dirty="0"/>
                  <a:t>e considera que existe región de campo lejano a distancias mayores que </a:t>
                </a:r>
                <a14:m>
                  <m:oMath xmlns:m="http://schemas.openxmlformats.org/officeDocument/2006/math">
                    <m:r>
                      <a:rPr lang="es-US">
                        <a:latin typeface="Cambria Math" panose="02040503050406030204" pitchFamily="18" charset="0"/>
                      </a:rPr>
                      <m:t>2</m:t>
                    </m:r>
                    <m:sSup>
                      <m:sSupPr>
                        <m:ctrlPr>
                          <a:rPr lang="es-US" i="1">
                            <a:latin typeface="Cambria Math" panose="02040503050406030204" pitchFamily="18" charset="0"/>
                          </a:rPr>
                        </m:ctrlPr>
                      </m:sSupPr>
                      <m:e>
                        <m:r>
                          <m:rPr>
                            <m:sty m:val="p"/>
                          </m:rPr>
                          <a:rPr lang="es-US">
                            <a:latin typeface="Cambria Math" panose="02040503050406030204" pitchFamily="18" charset="0"/>
                          </a:rPr>
                          <m:t>D</m:t>
                        </m:r>
                      </m:e>
                      <m:sup>
                        <m:r>
                          <a:rPr lang="es-US">
                            <a:latin typeface="Cambria Math" panose="02040503050406030204" pitchFamily="18" charset="0"/>
                          </a:rPr>
                          <m:t>2</m:t>
                        </m:r>
                      </m:sup>
                    </m:sSup>
                    <m:r>
                      <a:rPr lang="es-US">
                        <a:latin typeface="Cambria Math" panose="02040503050406030204" pitchFamily="18" charset="0"/>
                      </a:rPr>
                      <m:t>/</m:t>
                    </m:r>
                    <m:r>
                      <m:rPr>
                        <m:sty m:val="p"/>
                      </m:rPr>
                      <a:rPr lang="es-US">
                        <a:latin typeface="Cambria Math" panose="02040503050406030204" pitchFamily="18" charset="0"/>
                      </a:rPr>
                      <m:t>λ</m:t>
                    </m:r>
                  </m:oMath>
                </a14:m>
                <a:r>
                  <a:rPr lang="es-US" dirty="0"/>
                  <a:t> desde la antena.</a:t>
                </a:r>
              </a:p>
              <a:p>
                <a:pPr lvl="0" algn="just"/>
                <a:endParaRPr lang="en-US" dirty="0"/>
              </a:p>
              <a:p>
                <a:pPr algn="just"/>
                <a:r>
                  <a:rPr lang="en-US" dirty="0" smtClean="0"/>
                  <a:t>NOTA: </a:t>
                </a:r>
                <a:r>
                  <a:rPr lang="es-US" dirty="0"/>
                  <a:t>Las </a:t>
                </a:r>
                <a:r>
                  <a:rPr lang="es-US" dirty="0" err="1"/>
                  <a:t>caraterísticas</a:t>
                </a:r>
                <a:r>
                  <a:rPr lang="es-US" dirty="0"/>
                  <a:t> de las antenas solamente son válidas  a distancias   iguales o mayores de </a:t>
                </a:r>
                <a14:m>
                  <m:oMath xmlns:m="http://schemas.openxmlformats.org/officeDocument/2006/math">
                    <m:r>
                      <a:rPr lang="es-US">
                        <a:latin typeface="Cambria Math" panose="02040503050406030204" pitchFamily="18" charset="0"/>
                      </a:rPr>
                      <m:t>2</m:t>
                    </m:r>
                    <m:sSup>
                      <m:sSupPr>
                        <m:ctrlPr>
                          <a:rPr lang="es-US" i="1">
                            <a:latin typeface="Cambria Math" panose="02040503050406030204" pitchFamily="18" charset="0"/>
                          </a:rPr>
                        </m:ctrlPr>
                      </m:sSupPr>
                      <m:e>
                        <m:r>
                          <m:rPr>
                            <m:sty m:val="p"/>
                          </m:rPr>
                          <a:rPr lang="es-US">
                            <a:latin typeface="Cambria Math" panose="02040503050406030204" pitchFamily="18" charset="0"/>
                          </a:rPr>
                          <m:t>D</m:t>
                        </m:r>
                      </m:e>
                      <m:sup>
                        <m:r>
                          <a:rPr lang="es-US">
                            <a:latin typeface="Cambria Math" panose="02040503050406030204" pitchFamily="18" charset="0"/>
                          </a:rPr>
                          <m:t>2</m:t>
                        </m:r>
                      </m:sup>
                    </m:sSup>
                    <m:r>
                      <a:rPr lang="es-US">
                        <a:latin typeface="Cambria Math" panose="02040503050406030204" pitchFamily="18" charset="0"/>
                      </a:rPr>
                      <m:t>/</m:t>
                    </m:r>
                    <m:r>
                      <m:rPr>
                        <m:sty m:val="p"/>
                      </m:rPr>
                      <a:rPr lang="es-US">
                        <a:latin typeface="Cambria Math" panose="02040503050406030204" pitchFamily="18" charset="0"/>
                      </a:rPr>
                      <m:t>λ</m:t>
                    </m:r>
                  </m:oMath>
                </a14:m>
                <a:r>
                  <a:rPr lang="es-US" dirty="0"/>
                  <a:t>, o región de campo lejano, ya que cuando las antenas están muy cerca los campos electromagnéticos no se comportan como ondas radiadas que se propagan en  el espacio libre.</a:t>
                </a:r>
              </a:p>
              <a:p>
                <a:endParaRPr lang="es-US" dirty="0"/>
              </a:p>
              <a:p>
                <a:endParaRPr lang="es-US" sz="1600" dirty="0"/>
              </a:p>
            </p:txBody>
          </p:sp>
        </mc:Choice>
        <mc:Fallback xmlns="">
          <p:sp>
            <p:nvSpPr>
              <p:cNvPr id="4" name="Rectangle 1"/>
              <p:cNvSpPr>
                <a:spLocks noRot="1" noChangeAspect="1" noMove="1" noResize="1" noEditPoints="1" noAdjustHandles="1" noChangeArrowheads="1" noChangeShapeType="1" noTextEdit="1"/>
              </p:cNvSpPr>
              <p:nvPr/>
            </p:nvSpPr>
            <p:spPr bwMode="auto">
              <a:xfrm>
                <a:off x="179513" y="1599072"/>
                <a:ext cx="8928670" cy="5718360"/>
              </a:xfrm>
              <a:prstGeom prst="rect">
                <a:avLst/>
              </a:prstGeom>
              <a:blipFill rotWithShape="0">
                <a:blip r:embed="rId3"/>
                <a:stretch>
                  <a:fillRect l="-546" t="-107" r="-614"/>
                </a:stretch>
              </a:blipFill>
              <a:ln w="9525">
                <a:noFill/>
                <a:miter lim="800000"/>
                <a:headEnd/>
                <a:tailEnd/>
              </a:ln>
              <a:effectLst/>
            </p:spPr>
            <p:txBody>
              <a:bodyPr/>
              <a:lstStyle/>
              <a:p>
                <a:r>
                  <a:rPr lang="es-US">
                    <a:noFill/>
                  </a:rPr>
                  <a:t> </a:t>
                </a:r>
              </a:p>
            </p:txBody>
          </p:sp>
        </mc:Fallback>
      </mc:AlternateContent>
      <p:pic>
        <p:nvPicPr>
          <p:cNvPr id="5" name="Imagen 4"/>
          <p:cNvPicPr>
            <a:picLocks noChangeAspect="1"/>
          </p:cNvPicPr>
          <p:nvPr/>
        </p:nvPicPr>
        <p:blipFill>
          <a:blip r:embed="rId4"/>
          <a:stretch>
            <a:fillRect/>
          </a:stretch>
        </p:blipFill>
        <p:spPr>
          <a:xfrm>
            <a:off x="179512" y="116632"/>
            <a:ext cx="1552575" cy="1476375"/>
          </a:xfrm>
          <a:prstGeom prst="rect">
            <a:avLst/>
          </a:prstGeom>
        </p:spPr>
      </p:pic>
    </p:spTree>
    <p:extLst>
      <p:ext uri="{BB962C8B-B14F-4D97-AF65-F5344CB8AC3E}">
        <p14:creationId xmlns:p14="http://schemas.microsoft.com/office/powerpoint/2010/main" val="221281200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_Mod_theme">
  <a:themeElements>
    <a:clrScheme name="Personalizado 3">
      <a:dk1>
        <a:sysClr val="windowText" lastClr="000000"/>
      </a:dk1>
      <a:lt1>
        <a:sysClr val="window" lastClr="FFFFFF"/>
      </a:lt1>
      <a:dk2>
        <a:srgbClr val="242852"/>
      </a:dk2>
      <a:lt2>
        <a:srgbClr val="ACCBF9"/>
      </a:lt2>
      <a:accent1>
        <a:srgbClr val="629DD1"/>
      </a:accent1>
      <a:accent2>
        <a:srgbClr val="B1E3F9"/>
      </a:accent2>
      <a:accent3>
        <a:srgbClr val="7F8FA9"/>
      </a:accent3>
      <a:accent4>
        <a:srgbClr val="4A66AC"/>
      </a:accent4>
      <a:accent5>
        <a:srgbClr val="5AA2AE"/>
      </a:accent5>
      <a:accent6>
        <a:srgbClr val="9D90A0"/>
      </a:accent6>
      <a:hlink>
        <a:srgbClr val="9454C3"/>
      </a:hlink>
      <a:folHlink>
        <a:srgbClr val="3EBBF0"/>
      </a:folHlink>
    </a:clrScheme>
    <a:fontScheme name="Mod">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od">
      <a:fillStyleLst>
        <a:solidFill>
          <a:schemeClr val="phClr"/>
        </a:solidFill>
        <a:solidFill>
          <a:schemeClr val="phClr">
            <a:tint val="80000"/>
          </a:schemeClr>
        </a:solidFill>
        <a:solidFill>
          <a:schemeClr val="phClr">
            <a:shade val="30000"/>
            <a:satMod val="150000"/>
          </a:schemeClr>
        </a:solidFill>
      </a:fillStyleLst>
      <a:lnStyleLst>
        <a:ln w="9525" cap="flat" cmpd="sng" algn="ctr">
          <a:solidFill>
            <a:schemeClr val="phClr">
              <a:tint val="90000"/>
              <a:satMod val="105000"/>
            </a:schemeClr>
          </a:solidFill>
          <a:prstDash val="solid"/>
        </a:ln>
        <a:ln w="50800" cap="flat" cmpd="sng" algn="ctr">
          <a:solidFill>
            <a:schemeClr val="phClr">
              <a:tint val="90000"/>
            </a:schemeClr>
          </a:solidFill>
          <a:prstDash val="solid"/>
        </a:ln>
        <a:ln w="76200" cap="flat" cmpd="dbl" algn="ctr">
          <a:solidFill>
            <a:schemeClr val="phClr">
              <a:tint val="90000"/>
            </a:schemeClr>
          </a:solidFill>
          <a:prstDash val="solid"/>
        </a:ln>
      </a:lnStyleLst>
      <a:effectStyleLst>
        <a:effectStyle>
          <a:effectLst/>
        </a:effectStyle>
        <a:effectStyle>
          <a:effectLst>
            <a:outerShdw blurRad="76200" dist="25400" dir="5400000" sx="101000" sy="101000" rotWithShape="0">
              <a:srgbClr val="000000">
                <a:alpha val="50000"/>
              </a:srgbClr>
            </a:outerShdw>
          </a:effectLst>
        </a:effectStyle>
        <a:effectStyle>
          <a:effectLst>
            <a:outerShdw blurRad="76200" dist="50800" dir="5400000" sx="101000" sy="101000" rotWithShape="0">
              <a:srgbClr val="000000">
                <a:alpha val="50000"/>
              </a:srgbClr>
            </a:outerShdw>
            <a:reflection blurRad="12700" stA="30000" endPos="30000" dist="50800" dir="5400000" sy="-100000" rotWithShape="0"/>
          </a:effectLst>
          <a:scene3d>
            <a:camera prst="orthographicFront">
              <a:rot lat="0" lon="0" rev="0"/>
            </a:camera>
            <a:lightRig rig="twoPt" dir="t">
              <a:rot lat="0" lon="0" rev="5400000"/>
            </a:lightRig>
          </a:scene3d>
          <a:sp3d prstMaterial="softmetal">
            <a:bevelT w="63500" h="25400" prst="coolSlant"/>
          </a:sp3d>
        </a:effectStyle>
      </a:effectStyleLst>
      <a:bgFillStyleLst>
        <a:solidFill>
          <a:schemeClr val="phClr">
            <a:satMod val="125000"/>
          </a:schemeClr>
        </a:solidFill>
        <a:solidFill>
          <a:schemeClr val="phClr">
            <a:shade val="30000"/>
            <a:satMod val="150000"/>
          </a:schemeClr>
        </a:solidFill>
        <a:gradFill>
          <a:gsLst>
            <a:gs pos="0">
              <a:schemeClr val="phClr">
                <a:tint val="100000"/>
                <a:shade val="80000"/>
                <a:satMod val="135000"/>
              </a:schemeClr>
            </a:gs>
            <a:gs pos="55000">
              <a:schemeClr val="phClr">
                <a:tint val="70000"/>
                <a:shade val="100000"/>
                <a:satMod val="150000"/>
              </a:schemeClr>
            </a:gs>
            <a:gs pos="100000">
              <a:schemeClr val="phClr">
                <a:tint val="70000"/>
                <a:shade val="100000"/>
                <a:satMod val="150000"/>
              </a:schemeClr>
            </a:gs>
          </a:gsLst>
          <a:lin ang="5400000" scaled="0"/>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3262</TotalTime>
  <Words>3943</Words>
  <Application>Microsoft Office PowerPoint</Application>
  <PresentationFormat>Presentación en pantalla (4:3)</PresentationFormat>
  <Paragraphs>825</Paragraphs>
  <Slides>78</Slides>
  <Notes>66</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78</vt:i4>
      </vt:variant>
    </vt:vector>
  </HeadingPairs>
  <TitlesOfParts>
    <vt:vector size="86" baseType="lpstr">
      <vt:lpstr>Arial</vt:lpstr>
      <vt:lpstr>Calibri</vt:lpstr>
      <vt:lpstr>Cambria Math</vt:lpstr>
      <vt:lpstr>Courier New</vt:lpstr>
      <vt:lpstr>Times New Roman</vt:lpstr>
      <vt:lpstr>Trebuchet MS</vt:lpstr>
      <vt:lpstr>Wingdings</vt:lpstr>
      <vt:lpstr>Theme_Mod_theme</vt:lpstr>
      <vt:lpstr>CARACTERIZACIÓN DE UN SISTEMA DE MICROONDA EN LA BANDA “X”, MEDIANTE SOFTWARE DE SIMULACIÓN Y UN RADIOENLACE PUNTO-PUNTO EN AMBIENTE DE LABORATORIO</vt:lpstr>
      <vt:lpstr>ANTECEDENTES</vt:lpstr>
      <vt:lpstr>OBJETIVOS</vt:lpstr>
      <vt:lpstr>BANDA “X”</vt:lpstr>
      <vt:lpstr>Presentación de PowerPoint</vt:lpstr>
      <vt:lpstr>PARÁMETROS DE LAS ANTENAS</vt:lpstr>
      <vt:lpstr>PARÁMETROS DE LAS ANTENAS</vt:lpstr>
      <vt:lpstr>PARÁMETROS DE LAS ANTENAS</vt:lpstr>
      <vt:lpstr>PARÁMETROS DE LAS ANTENAS</vt:lpstr>
      <vt:lpstr>Guía de ondas</vt:lpstr>
      <vt:lpstr>Antenas de Bocina</vt:lpstr>
      <vt:lpstr>Antenas de Bocina</vt:lpstr>
      <vt:lpstr>Antenas de Bocina</vt:lpstr>
      <vt:lpstr>Antenas de Bocina</vt:lpstr>
      <vt:lpstr>Antenas de Bocina</vt:lpstr>
      <vt:lpstr>TECNOLOGÍA DE SIMULACIÓN POR COMPUTADORA- CST</vt:lpstr>
      <vt:lpstr>MODELACIÓN Y SIMULACIÓN DEL SISTEMA DE MICROONDA</vt:lpstr>
      <vt:lpstr>MODELACIÓN Y SIMULACIÓN DEL SISTEMA DE MICROONDA</vt:lpstr>
      <vt:lpstr>MODELACIÓN Y SIMULACIÓN DEL SISTEMA DE MICROONDA</vt:lpstr>
      <vt:lpstr>MODELACIÓN Y SIMULACIÓN DEL SISTEMA DE MICROONDA</vt:lpstr>
      <vt:lpstr>MODELACIÓN Y SIMULACIÓN DEL SISTEMA DE MICROONDA</vt:lpstr>
      <vt:lpstr>MODELACIÓN Y SIMULACIÓN DEL SISTEMA DE MICROONDA</vt:lpstr>
      <vt:lpstr>MODELACIÓN Y SIMULACIÓN DEL SISTEMA DE MICROONDA</vt:lpstr>
      <vt:lpstr>MODELACIÓN Y SIMULACIÓN DEL SISTEMA DE MICROONDA</vt:lpstr>
      <vt:lpstr>MODELACIÓN Y SIMULACIÓN DEL SISTEMA DE MICROONDA</vt:lpstr>
      <vt:lpstr>MODELACIÓN Y SIMULACIÓN DEL SISTEMA DE MICROONDA</vt:lpstr>
      <vt:lpstr>MODELACIÓN Y SIMULACIÓN DEL SISTEMA DE MICROONDA</vt:lpstr>
      <vt:lpstr>MODELACIÓN Y SIMULACIÓN DEL SISTEMA DE MICROONDA</vt:lpstr>
      <vt:lpstr>MODELACIÓN Y SIMULACIÓN DEL SISTEMA DE MICROONDA</vt:lpstr>
      <vt:lpstr>MODELACIÓN Y SIMULACIÓN DEL SISTEMA DE MICROONDA</vt:lpstr>
      <vt:lpstr>MODELACIÓN Y SIMULACIÓN DEL SISTEMA DE MICROONDA</vt:lpstr>
      <vt:lpstr>MODELACIÓN Y SIMULACIÓN DEL SISTEMA DE MICROONDA</vt:lpstr>
      <vt:lpstr>MODELACIÓN Y SIMULACIÓN DEL SISTEMA DE MICROONDA</vt:lpstr>
      <vt:lpstr>MEDICIÓN DEL SISTEMA DE MICROONDAS Y ANÁLISIS DE ERRORES</vt:lpstr>
      <vt:lpstr>Presentación de PowerPoint</vt:lpstr>
      <vt:lpstr>Presentación de PowerPoint</vt:lpstr>
      <vt:lpstr>MEDICIÓN DEL SISTEMA DE MICROONDAS Y ANÁLISIS DE ERRORES</vt:lpstr>
      <vt:lpstr>MEDICIÓN DEL SISTEMA DE MICROONDAS Y ANÁLISIS DE ERRORES</vt:lpstr>
      <vt:lpstr>MEDICIÓN DEL SISTEMA DE MICROONDAS Y ANÁLISIS DE ERRORES</vt:lpstr>
      <vt:lpstr>MEDICIÓN DEL SISTEMA DE MICROONDAS Y ANÁLISIS DE ERRORES</vt:lpstr>
      <vt:lpstr>Presentación de PowerPoint</vt:lpstr>
      <vt:lpstr>Presentación de PowerPoint</vt:lpstr>
      <vt:lpstr>Presentación de PowerPoint</vt:lpstr>
      <vt:lpstr>Presentación de PowerPoint</vt:lpstr>
      <vt:lpstr>Presentación de PowerPoint</vt:lpstr>
      <vt:lpstr>MEDICIÓN DEL SISTEMA DE MICROONDAS Y ANÁLISIS DE ERRORES</vt:lpstr>
      <vt:lpstr>MEDICIÓN DEL SISTEMA DE MICROONDAS Y ANÁLISIS DE ERRORES</vt:lpstr>
      <vt:lpstr>MEDICIÓN DEL SISTEMA DE MICROONDAS Y ANÁLISIS DE ERRORES</vt:lpstr>
      <vt:lpstr>MEDICIÓN DEL SISTEMA DE MICROONDAS Y ANÁLISIS DE ERRORES</vt:lpstr>
      <vt:lpstr>MEDICIÓN DEL SISTEMA DE MICROONDAS Y ANÁLISIS DE ERRORES</vt:lpstr>
      <vt:lpstr>MEDICIÓN DEL SISTEMA DE MICROONDAS Y ANÁLISIS DE ERRORES</vt:lpstr>
      <vt:lpstr>MEDICIÓN DEL SISTEMA DE MICROONDAS Y ANÁLISIS DE ERRORES</vt:lpstr>
      <vt:lpstr>MEDICIÓN DEL SISTEMA DE MICROONDAS Y ANÁLISIS DE ERRORES</vt:lpstr>
      <vt:lpstr>MEDICIÓN DEL SISTEMA DE MICROONDAS Y ANÁLISIS DE ERRORES</vt:lpstr>
      <vt:lpstr>MEDICIÓN DEL SISTEMA DE MICROONDAS Y ANÁLISIS DE ERRORES</vt:lpstr>
      <vt:lpstr>MEDICIÓN DEL SISTEMA DE MICROONDAS Y ANÁLISIS DE ERRORES</vt:lpstr>
      <vt:lpstr>MEDICIÓN DEL SISTEMA DE MICROONDAS Y ANÁLISIS DE ERRORES</vt:lpstr>
      <vt:lpstr>MEDICIÓN DEL SISTEMA DE MICROONDAS Y ANÁLISIS DE ERRORES</vt:lpstr>
      <vt:lpstr>MEDICIÓN DEL SISTEMA DE MICROONDAS Y ANÁLISIS DE ERRORES</vt:lpstr>
      <vt:lpstr>MEDICIÓN DEL SISTEMA DE MICROONDAS Y ANÁLISIS DE ERRORES</vt:lpstr>
      <vt:lpstr>MEDICIÓN DEL SISTEMA DE MICROONDAS Y ANÁLISIS DE ERRORES</vt:lpstr>
      <vt:lpstr>MEDICIÓN DEL SISTEMA DE MICROONDAS Y ANÁLISIS DE ERRORES</vt:lpstr>
      <vt:lpstr>MEDICIÓN DEL SISTEMA DE MICROONDAS Y ANÁLISIS DE ERRORES</vt:lpstr>
      <vt:lpstr>MEDICIÓN DEL SISTEMA DE MICROONDAS Y ANÁLISIS DE ERRORES</vt:lpstr>
      <vt:lpstr>MEDICIÓN DEL SISTEMA DE MICROONDAS Y ANÁLISIS DE ERRORES</vt:lpstr>
      <vt:lpstr>MEDICIÓN DEL SISTEMA DE MICROONDAS Y ANÁLISIS DE ERRORES</vt:lpstr>
      <vt:lpstr>MEDICIÓN DEL SISTEMA DE MICROONDAS Y ANÁLISIS DE ERRORES</vt:lpstr>
      <vt:lpstr>MEDICIÓN DEL SISTEMA DE MICROONDAS Y ANÁLISIS DE ERRORES</vt:lpstr>
      <vt:lpstr>MEDICIÓN DEL SISTEMA DE MICROONDAS Y ANÁLISIS DE ERRORES</vt:lpstr>
      <vt:lpstr>MEDICIÓN Y CÁLCULO DEL PRESUPUETO DE RADIOENLACE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POLITECNICA DEL EJERCITO</dc:title>
  <dc:creator>frank</dc:creator>
  <cp:lastModifiedBy>User</cp:lastModifiedBy>
  <cp:revision>337</cp:revision>
  <dcterms:created xsi:type="dcterms:W3CDTF">2012-05-17T10:55:25Z</dcterms:created>
  <dcterms:modified xsi:type="dcterms:W3CDTF">2017-08-30T23:20:58Z</dcterms:modified>
</cp:coreProperties>
</file>