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7"/>
  </p:notesMasterIdLst>
  <p:sldIdLst>
    <p:sldId id="257" r:id="rId2"/>
    <p:sldId id="259" r:id="rId3"/>
    <p:sldId id="311" r:id="rId4"/>
    <p:sldId id="260" r:id="rId5"/>
    <p:sldId id="261" r:id="rId6"/>
    <p:sldId id="262" r:id="rId7"/>
    <p:sldId id="263" r:id="rId8"/>
    <p:sldId id="264" r:id="rId9"/>
    <p:sldId id="309" r:id="rId10"/>
    <p:sldId id="312" r:id="rId11"/>
    <p:sldId id="310" r:id="rId12"/>
    <p:sldId id="313" r:id="rId13"/>
    <p:sldId id="305" r:id="rId14"/>
    <p:sldId id="314" r:id="rId15"/>
    <p:sldId id="30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0801" autoAdjust="0"/>
  </p:normalViewPr>
  <p:slideViewPr>
    <p:cSldViewPr snapToGrid="0">
      <p:cViewPr varScale="1">
        <p:scale>
          <a:sx n="82" d="100"/>
          <a:sy n="82" d="100"/>
        </p:scale>
        <p:origin x="7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BC85B-7631-4EF3-88B0-9ABBE8FECD6B}" type="datetimeFigureOut">
              <a:rPr lang="es-ES" smtClean="0"/>
              <a:t>05/09/2017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E1450-D0DA-4B3B-9698-293F66F1885C}" type="slidenum">
              <a:rPr lang="es-ES" smtClean="0"/>
              <a:t>‹Nº›</a:t>
            </a:fld>
            <a:endParaRPr lang="es-ES"/>
          </a:p>
        </p:txBody>
      </p:sp>
    </p:spTree>
    <p:extLst>
      <p:ext uri="{BB962C8B-B14F-4D97-AF65-F5344CB8AC3E}">
        <p14:creationId xmlns:p14="http://schemas.microsoft.com/office/powerpoint/2010/main" val="118504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BA36FB3-5362-4C1C-BAEF-A428B0C16625}" type="slidenum">
              <a:rPr lang="es-ES" smtClean="0"/>
              <a:t>1</a:t>
            </a:fld>
            <a:endParaRPr lang="es-ES"/>
          </a:p>
        </p:txBody>
      </p:sp>
    </p:spTree>
    <p:extLst>
      <p:ext uri="{BB962C8B-B14F-4D97-AF65-F5344CB8AC3E}">
        <p14:creationId xmlns:p14="http://schemas.microsoft.com/office/powerpoint/2010/main" val="29971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86E1450-D0DA-4B3B-9698-293F66F1885C}" type="slidenum">
              <a:rPr lang="es-ES" smtClean="0"/>
              <a:t>11</a:t>
            </a:fld>
            <a:endParaRPr lang="es-ES"/>
          </a:p>
        </p:txBody>
      </p:sp>
    </p:spTree>
    <p:extLst>
      <p:ext uri="{BB962C8B-B14F-4D97-AF65-F5344CB8AC3E}">
        <p14:creationId xmlns:p14="http://schemas.microsoft.com/office/powerpoint/2010/main" val="377569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86E1450-D0DA-4B3B-9698-293F66F1885C}" type="slidenum">
              <a:rPr lang="es-ES" smtClean="0"/>
              <a:t>12</a:t>
            </a:fld>
            <a:endParaRPr lang="es-ES"/>
          </a:p>
        </p:txBody>
      </p:sp>
    </p:spTree>
    <p:extLst>
      <p:ext uri="{BB962C8B-B14F-4D97-AF65-F5344CB8AC3E}">
        <p14:creationId xmlns:p14="http://schemas.microsoft.com/office/powerpoint/2010/main" val="267991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A36FB3-5362-4C1C-BAEF-A428B0C16625}" type="slidenum">
              <a:rPr lang="es-ES" smtClean="0"/>
              <a:t>13</a:t>
            </a:fld>
            <a:endParaRPr lang="es-ES"/>
          </a:p>
        </p:txBody>
      </p:sp>
    </p:spTree>
    <p:extLst>
      <p:ext uri="{BB962C8B-B14F-4D97-AF65-F5344CB8AC3E}">
        <p14:creationId xmlns:p14="http://schemas.microsoft.com/office/powerpoint/2010/main" val="181206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A36FB3-5362-4C1C-BAEF-A428B0C16625}" type="slidenum">
              <a:rPr lang="es-ES" smtClean="0"/>
              <a:t>14</a:t>
            </a:fld>
            <a:endParaRPr lang="es-ES"/>
          </a:p>
        </p:txBody>
      </p:sp>
    </p:spTree>
    <p:extLst>
      <p:ext uri="{BB962C8B-B14F-4D97-AF65-F5344CB8AC3E}">
        <p14:creationId xmlns:p14="http://schemas.microsoft.com/office/powerpoint/2010/main" val="3763749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S" dirty="0">
                <a:solidFill>
                  <a:schemeClr val="bg1"/>
                </a:solidFill>
              </a:rPr>
              <a:t>Se recomienda el uso de servidores externos que permitan la instalación de ficheros adicionales como la librería de PLN “</a:t>
            </a:r>
            <a:r>
              <a:rPr lang="es-ES" dirty="0" err="1">
                <a:solidFill>
                  <a:schemeClr val="bg1"/>
                </a:solidFill>
              </a:rPr>
              <a:t>php-nlp-tools</a:t>
            </a:r>
            <a:r>
              <a:rPr lang="es-ES" dirty="0">
                <a:solidFill>
                  <a:schemeClr val="bg1"/>
                </a:solidFill>
              </a:rPr>
              <a:t>”, con la cual contiene las funciones utilizadas en este proyecto que es el cálculo del índice de Jaccard como fue el caso en el servidor </a:t>
            </a:r>
            <a:r>
              <a:rPr lang="es-ES" i="1" dirty="0">
                <a:solidFill>
                  <a:schemeClr val="bg1"/>
                </a:solidFill>
              </a:rPr>
              <a:t>hosting</a:t>
            </a:r>
            <a:r>
              <a:rPr lang="es-ES" dirty="0">
                <a:solidFill>
                  <a:schemeClr val="bg1"/>
                </a:solidFill>
              </a:rPr>
              <a:t> “mipropia.com”; debido a que este soporta el acceso FTP permitiendo almacenar archivos de una manera fluida.</a:t>
            </a:r>
          </a:p>
          <a:p>
            <a:pPr lvl="0" algn="just"/>
            <a:endParaRPr lang="es-ES" dirty="0">
              <a:solidFill>
                <a:schemeClr val="bg1"/>
              </a:solidFill>
            </a:endParaRPr>
          </a:p>
          <a:p>
            <a:endParaRPr lang="es-ES" dirty="0"/>
          </a:p>
        </p:txBody>
      </p:sp>
      <p:sp>
        <p:nvSpPr>
          <p:cNvPr id="4" name="Marcador de número de diapositiva 3"/>
          <p:cNvSpPr>
            <a:spLocks noGrp="1"/>
          </p:cNvSpPr>
          <p:nvPr>
            <p:ph type="sldNum" sz="quarter" idx="10"/>
          </p:nvPr>
        </p:nvSpPr>
        <p:spPr/>
        <p:txBody>
          <a:bodyPr/>
          <a:lstStyle/>
          <a:p>
            <a:fld id="{4BA36FB3-5362-4C1C-BAEF-A428B0C16625}" type="slidenum">
              <a:rPr lang="es-ES" smtClean="0"/>
              <a:t>15</a:t>
            </a:fld>
            <a:endParaRPr lang="es-ES"/>
          </a:p>
        </p:txBody>
      </p:sp>
    </p:spTree>
    <p:extLst>
      <p:ext uri="{BB962C8B-B14F-4D97-AF65-F5344CB8AC3E}">
        <p14:creationId xmlns:p14="http://schemas.microsoft.com/office/powerpoint/2010/main" val="320911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A36FB3-5362-4C1C-BAEF-A428B0C16625}" type="slidenum">
              <a:rPr lang="es-ES" smtClean="0"/>
              <a:t>2</a:t>
            </a:fld>
            <a:endParaRPr lang="es-ES"/>
          </a:p>
        </p:txBody>
      </p:sp>
    </p:spTree>
    <p:extLst>
      <p:ext uri="{BB962C8B-B14F-4D97-AF65-F5344CB8AC3E}">
        <p14:creationId xmlns:p14="http://schemas.microsoft.com/office/powerpoint/2010/main" val="184616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86E1450-D0DA-4B3B-9698-293F66F1885C}" type="slidenum">
              <a:rPr lang="es-ES" smtClean="0"/>
              <a:t>3</a:t>
            </a:fld>
            <a:endParaRPr lang="es-ES"/>
          </a:p>
        </p:txBody>
      </p:sp>
    </p:spTree>
    <p:extLst>
      <p:ext uri="{BB962C8B-B14F-4D97-AF65-F5344CB8AC3E}">
        <p14:creationId xmlns:p14="http://schemas.microsoft.com/office/powerpoint/2010/main" val="30722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86E1450-D0DA-4B3B-9698-293F66F1885C}" type="slidenum">
              <a:rPr lang="es-ES" smtClean="0"/>
              <a:t>4</a:t>
            </a:fld>
            <a:endParaRPr lang="es-ES"/>
          </a:p>
        </p:txBody>
      </p:sp>
    </p:spTree>
    <p:extLst>
      <p:ext uri="{BB962C8B-B14F-4D97-AF65-F5344CB8AC3E}">
        <p14:creationId xmlns:p14="http://schemas.microsoft.com/office/powerpoint/2010/main" val="146737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386E1450-D0DA-4B3B-9698-293F66F1885C}" type="slidenum">
              <a:rPr lang="es-ES" smtClean="0"/>
              <a:t>5</a:t>
            </a:fld>
            <a:endParaRPr lang="es-ES"/>
          </a:p>
        </p:txBody>
      </p:sp>
    </p:spTree>
    <p:extLst>
      <p:ext uri="{BB962C8B-B14F-4D97-AF65-F5344CB8AC3E}">
        <p14:creationId xmlns:p14="http://schemas.microsoft.com/office/powerpoint/2010/main" val="3973945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86E1450-D0DA-4B3B-9698-293F66F1885C}" type="slidenum">
              <a:rPr lang="es-ES" smtClean="0"/>
              <a:t>7</a:t>
            </a:fld>
            <a:endParaRPr lang="es-ES"/>
          </a:p>
        </p:txBody>
      </p:sp>
    </p:spTree>
    <p:extLst>
      <p:ext uri="{BB962C8B-B14F-4D97-AF65-F5344CB8AC3E}">
        <p14:creationId xmlns:p14="http://schemas.microsoft.com/office/powerpoint/2010/main" val="87548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86E1450-D0DA-4B3B-9698-293F66F1885C}" type="slidenum">
              <a:rPr lang="es-ES" smtClean="0"/>
              <a:t>8</a:t>
            </a:fld>
            <a:endParaRPr lang="es-ES"/>
          </a:p>
        </p:txBody>
      </p:sp>
    </p:spTree>
    <p:extLst>
      <p:ext uri="{BB962C8B-B14F-4D97-AF65-F5344CB8AC3E}">
        <p14:creationId xmlns:p14="http://schemas.microsoft.com/office/powerpoint/2010/main" val="368847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86E1450-D0DA-4B3B-9698-293F66F1885C}" type="slidenum">
              <a:rPr lang="es-ES" smtClean="0"/>
              <a:t>9</a:t>
            </a:fld>
            <a:endParaRPr lang="es-ES"/>
          </a:p>
        </p:txBody>
      </p:sp>
    </p:spTree>
    <p:extLst>
      <p:ext uri="{BB962C8B-B14F-4D97-AF65-F5344CB8AC3E}">
        <p14:creationId xmlns:p14="http://schemas.microsoft.com/office/powerpoint/2010/main" val="360862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86E1450-D0DA-4B3B-9698-293F66F1885C}" type="slidenum">
              <a:rPr lang="es-ES" smtClean="0"/>
              <a:t>10</a:t>
            </a:fld>
            <a:endParaRPr lang="es-ES"/>
          </a:p>
        </p:txBody>
      </p:sp>
    </p:spTree>
    <p:extLst>
      <p:ext uri="{BB962C8B-B14F-4D97-AF65-F5344CB8AC3E}">
        <p14:creationId xmlns:p14="http://schemas.microsoft.com/office/powerpoint/2010/main" val="131447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B38AF5F-DBDC-4917-9D49-2BBB56A0FEAC}" type="datetimeFigureOut">
              <a:rPr lang="es-ES" smtClean="0"/>
              <a:t>05/09/2017</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128504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B38AF5F-DBDC-4917-9D49-2BBB56A0FEAC}" type="datetimeFigureOut">
              <a:rPr lang="es-ES" smtClean="0"/>
              <a:t>05/09/2017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382514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B38AF5F-DBDC-4917-9D49-2BBB56A0FEAC}" type="datetimeFigureOut">
              <a:rPr lang="es-ES" smtClean="0"/>
              <a:t>05/09/2017</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654C25-B633-4B95-9FE0-583FA7F8B629}"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8817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2B38AF5F-DBDC-4917-9D49-2BBB56A0FEAC}" type="datetimeFigureOut">
              <a:rPr lang="es-ES" smtClean="0"/>
              <a:t>05/09/2017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95465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2B38AF5F-DBDC-4917-9D49-2BBB56A0FEAC}" type="datetimeFigureOut">
              <a:rPr lang="es-ES" smtClean="0"/>
              <a:t>05/09/2017</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654C25-B633-4B95-9FE0-583FA7F8B629}"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059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2B38AF5F-DBDC-4917-9D49-2BBB56A0FEAC}" type="datetimeFigureOut">
              <a:rPr lang="es-ES" smtClean="0"/>
              <a:t>05/09/2017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114747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38AF5F-DBDC-4917-9D49-2BBB56A0FEAC}" type="datetimeFigureOut">
              <a:rPr lang="es-ES" smtClean="0"/>
              <a:t>05/09/2017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3449036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38AF5F-DBDC-4917-9D49-2BBB56A0FEAC}" type="datetimeFigureOut">
              <a:rPr lang="es-ES" smtClean="0"/>
              <a:t>05/09/2017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143568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38AF5F-DBDC-4917-9D49-2BBB56A0FEAC}" type="datetimeFigureOut">
              <a:rPr lang="es-ES" smtClean="0"/>
              <a:t>05/09/2017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21214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B38AF5F-DBDC-4917-9D49-2BBB56A0FEAC}" type="datetimeFigureOut">
              <a:rPr lang="es-ES" smtClean="0"/>
              <a:t>05/09/2017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422601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B38AF5F-DBDC-4917-9D49-2BBB56A0FEAC}" type="datetimeFigureOut">
              <a:rPr lang="es-ES" smtClean="0"/>
              <a:t>05/09/2017</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319432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B38AF5F-DBDC-4917-9D49-2BBB56A0FEAC}" type="datetimeFigureOut">
              <a:rPr lang="es-ES" smtClean="0"/>
              <a:t>05/09/2017</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317192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38AF5F-DBDC-4917-9D49-2BBB56A0FEAC}" type="datetimeFigureOut">
              <a:rPr lang="es-ES" smtClean="0"/>
              <a:t>05/09/2017</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15769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8AF5F-DBDC-4917-9D49-2BBB56A0FEAC}" type="datetimeFigureOut">
              <a:rPr lang="es-ES" smtClean="0"/>
              <a:t>05/09/2017</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394393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B38AF5F-DBDC-4917-9D49-2BBB56A0FEAC}" type="datetimeFigureOut">
              <a:rPr lang="es-ES" smtClean="0"/>
              <a:t>05/09/2017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124382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B38AF5F-DBDC-4917-9D49-2BBB56A0FEAC}" type="datetimeFigureOut">
              <a:rPr lang="es-ES" smtClean="0"/>
              <a:t>05/09/2017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654C25-B633-4B95-9FE0-583FA7F8B629}" type="slidenum">
              <a:rPr lang="es-ES" smtClean="0"/>
              <a:t>‹Nº›</a:t>
            </a:fld>
            <a:endParaRPr lang="es-ES"/>
          </a:p>
        </p:txBody>
      </p:sp>
    </p:spTree>
    <p:extLst>
      <p:ext uri="{BB962C8B-B14F-4D97-AF65-F5344CB8AC3E}">
        <p14:creationId xmlns:p14="http://schemas.microsoft.com/office/powerpoint/2010/main" val="183212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38AF5F-DBDC-4917-9D49-2BBB56A0FEAC}" type="datetimeFigureOut">
              <a:rPr lang="es-ES" smtClean="0"/>
              <a:t>05/09/2017</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654C25-B633-4B95-9FE0-583FA7F8B629}" type="slidenum">
              <a:rPr lang="es-ES" smtClean="0"/>
              <a:t>‹Nº›</a:t>
            </a:fld>
            <a:endParaRPr lang="es-ES"/>
          </a:p>
        </p:txBody>
      </p:sp>
    </p:spTree>
    <p:extLst>
      <p:ext uri="{BB962C8B-B14F-4D97-AF65-F5344CB8AC3E}">
        <p14:creationId xmlns:p14="http://schemas.microsoft.com/office/powerpoint/2010/main" val="14896662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jpe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8004" y="-223683"/>
            <a:ext cx="12854354" cy="7192108"/>
          </a:xfrm>
          <a:prstGeom prst="rect">
            <a:avLst/>
          </a:prstGeom>
          <a:solidFill>
            <a:schemeClr val="accent4">
              <a:lumMod val="20000"/>
              <a:lumOff val="80000"/>
              <a:alpha val="47843"/>
            </a:schemeClr>
          </a:solidFill>
          <a:ln>
            <a:solidFill>
              <a:schemeClr val="tx2">
                <a:lumMod val="20000"/>
                <a:lumOff val="80000"/>
              </a:schemeClr>
            </a:solidFill>
          </a:ln>
        </p:spPr>
        <p:txBody>
          <a:bodyPr wrap="square" rtlCol="0">
            <a:spAutoFit/>
          </a:bodyPr>
          <a:lstStyle/>
          <a:p>
            <a:endParaRPr lang="es-EC" dirty="0"/>
          </a:p>
        </p:txBody>
      </p:sp>
      <p:sp>
        <p:nvSpPr>
          <p:cNvPr id="2" name="Título 1"/>
          <p:cNvSpPr>
            <a:spLocks noGrp="1"/>
          </p:cNvSpPr>
          <p:nvPr>
            <p:ph type="ctrTitle"/>
          </p:nvPr>
        </p:nvSpPr>
        <p:spPr/>
        <p:txBody>
          <a:bodyPr>
            <a:normAutofit/>
          </a:bodyPr>
          <a:lstStyle/>
          <a:p>
            <a:br>
              <a:rPr lang="es-ES" dirty="0"/>
            </a:br>
            <a:endParaRPr lang="es-ES" dirty="0"/>
          </a:p>
        </p:txBody>
      </p:sp>
      <p:sp>
        <p:nvSpPr>
          <p:cNvPr id="3" name="Subtítulo 2"/>
          <p:cNvSpPr>
            <a:spLocks noGrp="1"/>
          </p:cNvSpPr>
          <p:nvPr>
            <p:ph type="subTitle" idx="1"/>
          </p:nvPr>
        </p:nvSpPr>
        <p:spPr>
          <a:xfrm>
            <a:off x="1302327" y="1854201"/>
            <a:ext cx="10412596" cy="4758634"/>
          </a:xfrm>
        </p:spPr>
        <p:txBody>
          <a:bodyPr>
            <a:normAutofit fontScale="92500" lnSpcReduction="20000"/>
          </a:bodyPr>
          <a:lstStyle/>
          <a:p>
            <a:pPr algn="ctr"/>
            <a:r>
              <a:rPr lang="es-ES" sz="2600" dirty="0">
                <a:solidFill>
                  <a:schemeClr val="tx1"/>
                </a:solidFill>
                <a:latin typeface="Arial" panose="020B0604020202020204" pitchFamily="34" charset="0"/>
                <a:cs typeface="Arial" panose="020B0604020202020204" pitchFamily="34" charset="0"/>
              </a:rPr>
              <a:t>TRABAJO DE TITULACIÓN, PREVIO A LA OBTENCIO DEL TÍTULO DE INGENIERO EN ELECTRÓNICA, AUTOMATIZACION Y CONTROL</a:t>
            </a:r>
          </a:p>
          <a:p>
            <a:endParaRPr lang="es-EC" sz="2600" dirty="0">
              <a:solidFill>
                <a:schemeClr val="tx1"/>
              </a:solidFill>
              <a:latin typeface="Arial" panose="020B0604020202020204" pitchFamily="34" charset="0"/>
              <a:cs typeface="Arial" panose="020B0604020202020204" pitchFamily="34" charset="0"/>
            </a:endParaRPr>
          </a:p>
          <a:p>
            <a:pPr algn="ctr"/>
            <a:r>
              <a:rPr lang="es-EC" sz="2600" dirty="0">
                <a:solidFill>
                  <a:schemeClr val="tx1"/>
                </a:solidFill>
                <a:latin typeface="Arial" panose="020B0604020202020204" pitchFamily="34" charset="0"/>
                <a:cs typeface="Arial" panose="020B0604020202020204" pitchFamily="34" charset="0"/>
              </a:rPr>
              <a:t>DISEÑO E IMPLEMENTACIÓN DE UN SISTEMA DE ENTRENAMIENTO EN DOMÓTICA PARA LOS LABORATORIOS DE ELÉCTRICA Y ELECTRÓNICA DE LA UNIVERSIDAD DE LAS FUERZAS ARMADAS-ESPE</a:t>
            </a:r>
          </a:p>
          <a:p>
            <a:pPr algn="ctr"/>
            <a:r>
              <a:rPr lang="es-EC" sz="2600" dirty="0">
                <a:solidFill>
                  <a:schemeClr val="tx1"/>
                </a:solidFill>
                <a:latin typeface="Arial" panose="020B0604020202020204" pitchFamily="34" charset="0"/>
                <a:cs typeface="Arial" panose="020B0604020202020204" pitchFamily="34" charset="0"/>
              </a:rPr>
              <a:t>Autores:</a:t>
            </a:r>
            <a:endParaRPr lang="es" sz="2600" dirty="0">
              <a:solidFill>
                <a:schemeClr val="tx1"/>
              </a:solidFill>
              <a:latin typeface="Arial" panose="020B0604020202020204" pitchFamily="34" charset="0"/>
              <a:cs typeface="Arial" panose="020B0604020202020204" pitchFamily="34" charset="0"/>
            </a:endParaRPr>
          </a:p>
          <a:p>
            <a:pPr algn="ctr"/>
            <a:r>
              <a:rPr lang="es-ES" sz="2600" dirty="0">
                <a:solidFill>
                  <a:schemeClr val="tx1"/>
                </a:solidFill>
                <a:latin typeface="Arial" panose="020B0604020202020204" pitchFamily="34" charset="0"/>
                <a:cs typeface="Arial" panose="020B0604020202020204" pitchFamily="34" charset="0"/>
              </a:rPr>
              <a:t>MIGUEL GALLARDO B.</a:t>
            </a:r>
          </a:p>
          <a:p>
            <a:pPr algn="ctr"/>
            <a:r>
              <a:rPr lang="es-ES" sz="2600" dirty="0">
                <a:solidFill>
                  <a:schemeClr val="tx1"/>
                </a:solidFill>
                <a:latin typeface="Arial" panose="020B0604020202020204" pitchFamily="34" charset="0"/>
                <a:cs typeface="Arial" panose="020B0604020202020204" pitchFamily="34" charset="0"/>
              </a:rPr>
              <a:t>ALEXANDER VILLACÍS R.</a:t>
            </a:r>
          </a:p>
          <a:p>
            <a:pPr algn="ctr"/>
            <a:r>
              <a:rPr lang="es-ES" sz="2600" dirty="0">
                <a:solidFill>
                  <a:schemeClr val="tx1"/>
                </a:solidFill>
                <a:latin typeface="Arial" panose="020B0604020202020204" pitchFamily="34" charset="0"/>
                <a:cs typeface="Arial" panose="020B0604020202020204" pitchFamily="34" charset="0"/>
              </a:rPr>
              <a:t>Director</a:t>
            </a:r>
          </a:p>
          <a:p>
            <a:pPr algn="ctr"/>
            <a:r>
              <a:rPr lang="es-ES" sz="2600" dirty="0">
                <a:solidFill>
                  <a:schemeClr val="tx1"/>
                </a:solidFill>
                <a:latin typeface="Arial" panose="020B0604020202020204" pitchFamily="34" charset="0"/>
                <a:cs typeface="Arial" panose="020B0604020202020204" pitchFamily="34" charset="0"/>
              </a:rPr>
              <a:t> ING PONCE, CARLOS ALBERTO, </a:t>
            </a:r>
            <a:r>
              <a:rPr lang="es-ES" sz="2600" dirty="0" err="1">
                <a:solidFill>
                  <a:schemeClr val="tx1"/>
                </a:solidFill>
                <a:latin typeface="Arial" panose="020B0604020202020204" pitchFamily="34" charset="0"/>
                <a:cs typeface="Arial" panose="020B0604020202020204" pitchFamily="34" charset="0"/>
              </a:rPr>
              <a:t>Mgs</a:t>
            </a:r>
            <a:endParaRPr lang="es-ES" sz="2600" dirty="0">
              <a:solidFill>
                <a:schemeClr val="tx1"/>
              </a:solidFill>
              <a:latin typeface="Arial" panose="020B0604020202020204" pitchFamily="34" charset="0"/>
              <a:cs typeface="Arial" panose="020B0604020202020204" pitchFamily="34" charset="0"/>
            </a:endParaRPr>
          </a:p>
          <a:p>
            <a:endParaRPr lang="es-ES" dirty="0">
              <a:solidFill>
                <a:schemeClr val="tx2"/>
              </a:solidFill>
              <a:latin typeface="Arial" panose="020B0604020202020204" pitchFamily="34" charset="0"/>
              <a:cs typeface="Arial" panose="020B0604020202020204" pitchFamily="34" charset="0"/>
            </a:endParaRPr>
          </a:p>
        </p:txBody>
      </p:sp>
      <p:pic>
        <p:nvPicPr>
          <p:cNvPr id="1026" name="Picture 2" descr="Image result for log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5162" y="242342"/>
            <a:ext cx="5873006" cy="151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617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925" y="0"/>
            <a:ext cx="8911687" cy="1280890"/>
          </a:xfrm>
        </p:spPr>
        <p:txBody>
          <a:bodyPr/>
          <a:lstStyle/>
          <a:p>
            <a:r>
              <a:rPr lang="es-EC" b="1" dirty="0">
                <a:latin typeface="Arial" panose="020B0604020202020204" pitchFamily="34" charset="0"/>
                <a:cs typeface="Arial" panose="020B0604020202020204" pitchFamily="34" charset="0"/>
              </a:rPr>
              <a:t>Diseño del sistema de Entrenamiento</a:t>
            </a:r>
            <a:endParaRPr lang="es-ES" b="1" dirty="0">
              <a:latin typeface="Arial" panose="020B0604020202020204" pitchFamily="34" charset="0"/>
              <a:cs typeface="Arial" panose="020B0604020202020204" pitchFamily="34" charset="0"/>
            </a:endParaRPr>
          </a:p>
        </p:txBody>
      </p:sp>
      <p:sp>
        <p:nvSpPr>
          <p:cNvPr id="4" name="AutoShape 2" descr="Resultado de imagen para LONWORK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Rectángulo 4"/>
          <p:cNvSpPr/>
          <p:nvPr/>
        </p:nvSpPr>
        <p:spPr>
          <a:xfrm>
            <a:off x="11604523" y="1595021"/>
            <a:ext cx="4686300" cy="954107"/>
          </a:xfrm>
          <a:prstGeom prst="rect">
            <a:avLst/>
          </a:prstGeom>
        </p:spPr>
        <p:txBody>
          <a:bodyPr wrap="square">
            <a:spAutoFit/>
          </a:bodyPr>
          <a:lstStyle/>
          <a:p>
            <a:pPr algn="ctr"/>
            <a:r>
              <a:rPr lang="es-ES" sz="2800" dirty="0"/>
              <a:t>.</a:t>
            </a:r>
          </a:p>
          <a:p>
            <a:pPr algn="ctr"/>
            <a:r>
              <a:rPr lang="es-ES" sz="2800" dirty="0"/>
              <a:t>-	</a:t>
            </a:r>
          </a:p>
        </p:txBody>
      </p:sp>
      <p:pic>
        <p:nvPicPr>
          <p:cNvPr id="13" name="Imagen 12"/>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923414" y="1137983"/>
            <a:ext cx="4858386" cy="5424710"/>
          </a:xfrm>
          <a:prstGeom prst="rect">
            <a:avLst/>
          </a:prstGeom>
          <a:noFill/>
          <a:ln>
            <a:noFill/>
          </a:ln>
          <a:effectLst>
            <a:outerShdw blurRad="12700" dist="50800" dir="5400000" algn="ctr" rotWithShape="0">
              <a:srgbClr val="000000">
                <a:alpha val="95000"/>
              </a:srgbClr>
            </a:outerShdw>
          </a:effectLst>
        </p:spPr>
      </p:pic>
      <p:sp>
        <p:nvSpPr>
          <p:cNvPr id="6" name="Rectángulo 5"/>
          <p:cNvSpPr/>
          <p:nvPr/>
        </p:nvSpPr>
        <p:spPr>
          <a:xfrm>
            <a:off x="7000567" y="1595021"/>
            <a:ext cx="5152373" cy="415498"/>
          </a:xfrm>
          <a:prstGeom prst="rect">
            <a:avLst/>
          </a:prstGeom>
        </p:spPr>
        <p:txBody>
          <a:bodyPr wrap="none">
            <a:spAutoFit/>
          </a:bodyPr>
          <a:lstStyle/>
          <a:p>
            <a:r>
              <a:rPr lang="es-ES" sz="2100" b="1" dirty="0"/>
              <a:t>Estructura de tol galvanizado de 1/16.</a:t>
            </a:r>
          </a:p>
        </p:txBody>
      </p:sp>
      <p:sp>
        <p:nvSpPr>
          <p:cNvPr id="7" name="Rectángulo 6"/>
          <p:cNvSpPr/>
          <p:nvPr/>
        </p:nvSpPr>
        <p:spPr>
          <a:xfrm>
            <a:off x="7000568" y="2143892"/>
            <a:ext cx="4916629" cy="738664"/>
          </a:xfrm>
          <a:prstGeom prst="rect">
            <a:avLst/>
          </a:prstGeom>
        </p:spPr>
        <p:txBody>
          <a:bodyPr wrap="square">
            <a:spAutoFit/>
          </a:bodyPr>
          <a:lstStyle/>
          <a:p>
            <a:r>
              <a:rPr lang="es-ES" sz="2100" b="1" dirty="0"/>
              <a:t>Dimensiones: 1.6m de alto, 1.2m de ancho y 0.6m de profundidad</a:t>
            </a:r>
          </a:p>
        </p:txBody>
      </p:sp>
      <p:sp>
        <p:nvSpPr>
          <p:cNvPr id="8" name="Rectángulo 7"/>
          <p:cNvSpPr/>
          <p:nvPr/>
        </p:nvSpPr>
        <p:spPr>
          <a:xfrm>
            <a:off x="7000567" y="3120912"/>
            <a:ext cx="4916629" cy="1708160"/>
          </a:xfrm>
          <a:prstGeom prst="rect">
            <a:avLst/>
          </a:prstGeom>
        </p:spPr>
        <p:txBody>
          <a:bodyPr wrap="square">
            <a:spAutoFit/>
          </a:bodyPr>
          <a:lstStyle/>
          <a:p>
            <a:r>
              <a:rPr lang="es-ES" sz="2100" b="1" dirty="0"/>
              <a:t>Cuatro ruedas de 4 pulgadas de diámetro de uso industrial, que tengan cada una su respectivo freno y que soporte un peso mínimo de 100 Kg</a:t>
            </a:r>
          </a:p>
        </p:txBody>
      </p:sp>
      <p:sp>
        <p:nvSpPr>
          <p:cNvPr id="12" name="Rectángulo 11"/>
          <p:cNvSpPr/>
          <p:nvPr/>
        </p:nvSpPr>
        <p:spPr>
          <a:xfrm>
            <a:off x="6930035" y="5021262"/>
            <a:ext cx="3074880" cy="415498"/>
          </a:xfrm>
          <a:prstGeom prst="rect">
            <a:avLst/>
          </a:prstGeom>
        </p:spPr>
        <p:txBody>
          <a:bodyPr wrap="none">
            <a:spAutoFit/>
          </a:bodyPr>
          <a:lstStyle/>
          <a:p>
            <a:r>
              <a:rPr lang="es-ES" sz="2100" b="1" dirty="0"/>
              <a:t>Doble fondo metálico</a:t>
            </a:r>
          </a:p>
        </p:txBody>
      </p:sp>
    </p:spTree>
    <p:extLst>
      <p:ext uri="{BB962C8B-B14F-4D97-AF65-F5344CB8AC3E}">
        <p14:creationId xmlns:p14="http://schemas.microsoft.com/office/powerpoint/2010/main" val="74010174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925" y="0"/>
            <a:ext cx="8911687" cy="1280890"/>
          </a:xfrm>
        </p:spPr>
        <p:txBody>
          <a:bodyPr/>
          <a:lstStyle/>
          <a:p>
            <a:r>
              <a:rPr lang="es-EC" b="1" dirty="0">
                <a:latin typeface="Arial" panose="020B0604020202020204" pitchFamily="34" charset="0"/>
                <a:cs typeface="Arial" panose="020B0604020202020204" pitchFamily="34" charset="0"/>
              </a:rPr>
              <a:t>Diseño delas guías Practicas</a:t>
            </a:r>
            <a:endParaRPr lang="es-ES" b="1" dirty="0">
              <a:latin typeface="Arial" panose="020B0604020202020204" pitchFamily="34" charset="0"/>
              <a:cs typeface="Arial" panose="020B0604020202020204" pitchFamily="34" charset="0"/>
            </a:endParaRPr>
          </a:p>
        </p:txBody>
      </p:sp>
      <p:sp>
        <p:nvSpPr>
          <p:cNvPr id="4" name="CuadroTexto 3"/>
          <p:cNvSpPr txBox="1"/>
          <p:nvPr/>
        </p:nvSpPr>
        <p:spPr>
          <a:xfrm>
            <a:off x="1168358" y="1459850"/>
            <a:ext cx="1931939" cy="461665"/>
          </a:xfrm>
          <a:prstGeom prst="rect">
            <a:avLst/>
          </a:prstGeom>
          <a:noFill/>
        </p:spPr>
        <p:txBody>
          <a:bodyPr wrap="none" rtlCol="0">
            <a:spAutoFit/>
          </a:bodyPr>
          <a:lstStyle/>
          <a:p>
            <a:r>
              <a:rPr lang="es-ES" sz="2400" dirty="0"/>
              <a:t>Iluminación</a:t>
            </a:r>
          </a:p>
        </p:txBody>
      </p:sp>
      <p:sp>
        <p:nvSpPr>
          <p:cNvPr id="6" name="CuadroTexto 5"/>
          <p:cNvSpPr txBox="1"/>
          <p:nvPr/>
        </p:nvSpPr>
        <p:spPr>
          <a:xfrm>
            <a:off x="1343064" y="3631257"/>
            <a:ext cx="1569660" cy="461665"/>
          </a:xfrm>
          <a:prstGeom prst="rect">
            <a:avLst/>
          </a:prstGeom>
          <a:noFill/>
        </p:spPr>
        <p:txBody>
          <a:bodyPr wrap="none" rtlCol="0">
            <a:spAutoFit/>
          </a:bodyPr>
          <a:lstStyle/>
          <a:p>
            <a:r>
              <a:rPr lang="es-ES" sz="2400" dirty="0"/>
              <a:t>Persianas</a:t>
            </a:r>
          </a:p>
        </p:txBody>
      </p:sp>
      <p:sp>
        <p:nvSpPr>
          <p:cNvPr id="7" name="CuadroTexto 6"/>
          <p:cNvSpPr txBox="1"/>
          <p:nvPr/>
        </p:nvSpPr>
        <p:spPr>
          <a:xfrm>
            <a:off x="4036446" y="1459850"/>
            <a:ext cx="1452642" cy="461665"/>
          </a:xfrm>
          <a:prstGeom prst="rect">
            <a:avLst/>
          </a:prstGeom>
          <a:noFill/>
        </p:spPr>
        <p:txBody>
          <a:bodyPr wrap="none" rtlCol="0">
            <a:spAutoFit/>
          </a:bodyPr>
          <a:lstStyle/>
          <a:p>
            <a:r>
              <a:rPr lang="es-ES" sz="2400" dirty="0"/>
              <a:t>Accesos</a:t>
            </a:r>
          </a:p>
        </p:txBody>
      </p:sp>
      <p:sp>
        <p:nvSpPr>
          <p:cNvPr id="8" name="CuadroTexto 7"/>
          <p:cNvSpPr txBox="1"/>
          <p:nvPr/>
        </p:nvSpPr>
        <p:spPr>
          <a:xfrm>
            <a:off x="3353159" y="3631257"/>
            <a:ext cx="3102131" cy="461665"/>
          </a:xfrm>
          <a:prstGeom prst="rect">
            <a:avLst/>
          </a:prstGeom>
          <a:noFill/>
        </p:spPr>
        <p:txBody>
          <a:bodyPr wrap="none" rtlCol="0">
            <a:spAutoFit/>
          </a:bodyPr>
          <a:lstStyle/>
          <a:p>
            <a:r>
              <a:rPr lang="es-ES" sz="2400" dirty="0"/>
              <a:t>Gestión de alarmas</a:t>
            </a:r>
          </a:p>
        </p:txBody>
      </p:sp>
      <p:pic>
        <p:nvPicPr>
          <p:cNvPr id="4098" name="Picture 2" descr="Resultado de imagen para fo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426" y="1921515"/>
            <a:ext cx="1107755" cy="14789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orti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144" y="4323755"/>
            <a:ext cx="1867154" cy="186715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para puert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727"/>
          <a:stretch/>
        </p:blipFill>
        <p:spPr bwMode="auto">
          <a:xfrm>
            <a:off x="4282904" y="1979781"/>
            <a:ext cx="959727" cy="158844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alarm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2872" y="4214910"/>
            <a:ext cx="2779790" cy="208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55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925" y="0"/>
            <a:ext cx="8911687" cy="1280890"/>
          </a:xfrm>
        </p:spPr>
        <p:txBody>
          <a:bodyPr/>
          <a:lstStyle/>
          <a:p>
            <a:r>
              <a:rPr lang="es-EC" b="1" dirty="0">
                <a:latin typeface="Arial" panose="020B0604020202020204" pitchFamily="34" charset="0"/>
                <a:cs typeface="Arial" panose="020B0604020202020204" pitchFamily="34" charset="0"/>
              </a:rPr>
              <a:t>Diseño delas guías Practicas</a:t>
            </a:r>
            <a:endParaRPr lang="es-ES"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1330236" y="2863212"/>
            <a:ext cx="2145199" cy="1130893"/>
          </a:xfrm>
          <a:prstGeom prst="rect">
            <a:avLst/>
          </a:prstGeom>
        </p:spPr>
      </p:pic>
      <p:sp>
        <p:nvSpPr>
          <p:cNvPr id="5" name="CuadroTexto 4"/>
          <p:cNvSpPr txBox="1"/>
          <p:nvPr/>
        </p:nvSpPr>
        <p:spPr>
          <a:xfrm>
            <a:off x="306925" y="3388719"/>
            <a:ext cx="1148071" cy="369332"/>
          </a:xfrm>
          <a:prstGeom prst="rect">
            <a:avLst/>
          </a:prstGeom>
          <a:noFill/>
        </p:spPr>
        <p:txBody>
          <a:bodyPr wrap="none" rtlCol="0">
            <a:spAutoFit/>
          </a:bodyPr>
          <a:lstStyle/>
          <a:p>
            <a:r>
              <a:rPr lang="es-ES" dirty="0"/>
              <a:t>ISDV-210</a:t>
            </a:r>
          </a:p>
        </p:txBody>
      </p:sp>
      <p:pic>
        <p:nvPicPr>
          <p:cNvPr id="16" name="Imagen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754" y="1316413"/>
            <a:ext cx="920157" cy="1095370"/>
          </a:xfrm>
          <a:prstGeom prst="rect">
            <a:avLst/>
          </a:prstGeom>
          <a:noFill/>
          <a:ln>
            <a:noFill/>
          </a:ln>
        </p:spPr>
      </p:pic>
      <p:sp>
        <p:nvSpPr>
          <p:cNvPr id="10" name="CuadroTexto 9"/>
          <p:cNvSpPr txBox="1"/>
          <p:nvPr/>
        </p:nvSpPr>
        <p:spPr>
          <a:xfrm>
            <a:off x="840325" y="1648706"/>
            <a:ext cx="912429" cy="369332"/>
          </a:xfrm>
          <a:prstGeom prst="rect">
            <a:avLst/>
          </a:prstGeom>
          <a:noFill/>
        </p:spPr>
        <p:txBody>
          <a:bodyPr wrap="none" rtlCol="0">
            <a:spAutoFit/>
          </a:bodyPr>
          <a:lstStyle/>
          <a:p>
            <a:r>
              <a:rPr lang="es-ES" dirty="0"/>
              <a:t>IST-010</a:t>
            </a:r>
          </a:p>
        </p:txBody>
      </p:sp>
      <p:pic>
        <p:nvPicPr>
          <p:cNvPr id="19" name="Imagen 18"/>
          <p:cNvPicPr/>
          <p:nvPr/>
        </p:nvPicPr>
        <p:blipFill rotWithShape="1">
          <a:blip r:embed="rId5">
            <a:extLst>
              <a:ext uri="{28A0092B-C50C-407E-A947-70E740481C1C}">
                <a14:useLocalDpi xmlns:a14="http://schemas.microsoft.com/office/drawing/2010/main" val="0"/>
              </a:ext>
            </a:extLst>
          </a:blip>
          <a:srcRect b="4487"/>
          <a:stretch/>
        </p:blipFill>
        <p:spPr bwMode="auto">
          <a:xfrm>
            <a:off x="4588213" y="1101021"/>
            <a:ext cx="1650355" cy="1640769"/>
          </a:xfrm>
          <a:prstGeom prst="rect">
            <a:avLst/>
          </a:prstGeom>
          <a:noFill/>
          <a:ln>
            <a:noFill/>
          </a:ln>
          <a:extLst>
            <a:ext uri="{53640926-AAD7-44D8-BBD7-CCE9431645EC}">
              <a14:shadowObscured xmlns:a14="http://schemas.microsoft.com/office/drawing/2010/main"/>
            </a:ext>
          </a:extLst>
        </p:spPr>
      </p:pic>
      <p:pic>
        <p:nvPicPr>
          <p:cNvPr id="21" name="Imagen 20"/>
          <p:cNvPicPr/>
          <p:nvPr/>
        </p:nvPicPr>
        <p:blipFill rotWithShape="1">
          <a:blip r:embed="rId5">
            <a:extLst>
              <a:ext uri="{28A0092B-C50C-407E-A947-70E740481C1C}">
                <a14:useLocalDpi xmlns:a14="http://schemas.microsoft.com/office/drawing/2010/main" val="0"/>
              </a:ext>
            </a:extLst>
          </a:blip>
          <a:srcRect b="4487"/>
          <a:stretch/>
        </p:blipFill>
        <p:spPr bwMode="auto">
          <a:xfrm>
            <a:off x="6511243" y="1094738"/>
            <a:ext cx="1650355" cy="1640769"/>
          </a:xfrm>
          <a:prstGeom prst="rect">
            <a:avLst/>
          </a:prstGeom>
          <a:noFill/>
          <a:ln>
            <a:noFill/>
          </a:ln>
          <a:extLst>
            <a:ext uri="{53640926-AAD7-44D8-BBD7-CCE9431645EC}">
              <a14:shadowObscured xmlns:a14="http://schemas.microsoft.com/office/drawing/2010/main"/>
            </a:ext>
          </a:extLst>
        </p:spPr>
      </p:pic>
      <p:pic>
        <p:nvPicPr>
          <p:cNvPr id="22" name="Imagen 21"/>
          <p:cNvPicPr/>
          <p:nvPr/>
        </p:nvPicPr>
        <p:blipFill>
          <a:blip r:embed="rId6">
            <a:extLst>
              <a:ext uri="{28A0092B-C50C-407E-A947-70E740481C1C}">
                <a14:useLocalDpi xmlns:a14="http://schemas.microsoft.com/office/drawing/2010/main" val="0"/>
              </a:ext>
            </a:extLst>
          </a:blip>
          <a:srcRect/>
          <a:stretch>
            <a:fillRect/>
          </a:stretch>
        </p:blipFill>
        <p:spPr bwMode="auto">
          <a:xfrm>
            <a:off x="4644974" y="4566826"/>
            <a:ext cx="1781810" cy="1514475"/>
          </a:xfrm>
          <a:prstGeom prst="rect">
            <a:avLst/>
          </a:prstGeom>
          <a:noFill/>
          <a:ln>
            <a:noFill/>
          </a:ln>
        </p:spPr>
      </p:pic>
      <p:sp>
        <p:nvSpPr>
          <p:cNvPr id="14" name="CuadroTexto 13"/>
          <p:cNvSpPr txBox="1"/>
          <p:nvPr/>
        </p:nvSpPr>
        <p:spPr>
          <a:xfrm>
            <a:off x="5042795" y="6163017"/>
            <a:ext cx="986167" cy="369332"/>
          </a:xfrm>
          <a:prstGeom prst="rect">
            <a:avLst/>
          </a:prstGeom>
          <a:noFill/>
        </p:spPr>
        <p:txBody>
          <a:bodyPr wrap="none" rtlCol="0">
            <a:spAutoFit/>
          </a:bodyPr>
          <a:lstStyle/>
          <a:p>
            <a:r>
              <a:rPr lang="es-ES" dirty="0"/>
              <a:t>INS-460</a:t>
            </a:r>
          </a:p>
        </p:txBody>
      </p:sp>
      <p:sp>
        <p:nvSpPr>
          <p:cNvPr id="25" name="CuadroTexto 24"/>
          <p:cNvSpPr txBox="1"/>
          <p:nvPr/>
        </p:nvSpPr>
        <p:spPr>
          <a:xfrm>
            <a:off x="5873396" y="2760885"/>
            <a:ext cx="986167" cy="369332"/>
          </a:xfrm>
          <a:prstGeom prst="rect">
            <a:avLst/>
          </a:prstGeom>
          <a:noFill/>
        </p:spPr>
        <p:txBody>
          <a:bodyPr wrap="none" rtlCol="0">
            <a:spAutoFit/>
          </a:bodyPr>
          <a:lstStyle/>
          <a:p>
            <a:r>
              <a:rPr lang="es-ES" dirty="0"/>
              <a:t>INS-231</a:t>
            </a:r>
          </a:p>
        </p:txBody>
      </p:sp>
      <p:pic>
        <p:nvPicPr>
          <p:cNvPr id="26" name="Imagen 25"/>
          <p:cNvPicPr/>
          <p:nvPr/>
        </p:nvPicPr>
        <p:blipFill>
          <a:blip r:embed="rId7">
            <a:extLst>
              <a:ext uri="{28A0092B-C50C-407E-A947-70E740481C1C}">
                <a14:useLocalDpi xmlns:a14="http://schemas.microsoft.com/office/drawing/2010/main" val="0"/>
              </a:ext>
            </a:extLst>
          </a:blip>
          <a:srcRect/>
          <a:stretch>
            <a:fillRect/>
          </a:stretch>
        </p:blipFill>
        <p:spPr bwMode="auto">
          <a:xfrm>
            <a:off x="7251960" y="4610213"/>
            <a:ext cx="1819275" cy="1438275"/>
          </a:xfrm>
          <a:prstGeom prst="rect">
            <a:avLst/>
          </a:prstGeom>
          <a:noFill/>
          <a:ln>
            <a:noFill/>
          </a:ln>
        </p:spPr>
      </p:pic>
      <p:sp>
        <p:nvSpPr>
          <p:cNvPr id="27" name="CuadroTexto 26"/>
          <p:cNvSpPr txBox="1"/>
          <p:nvPr/>
        </p:nvSpPr>
        <p:spPr>
          <a:xfrm>
            <a:off x="7658093" y="6163017"/>
            <a:ext cx="1007007" cy="369332"/>
          </a:xfrm>
          <a:prstGeom prst="rect">
            <a:avLst/>
          </a:prstGeom>
          <a:noFill/>
        </p:spPr>
        <p:txBody>
          <a:bodyPr wrap="none" rtlCol="0">
            <a:spAutoFit/>
          </a:bodyPr>
          <a:lstStyle/>
          <a:p>
            <a:r>
              <a:rPr lang="es-ES" dirty="0"/>
              <a:t>INP-120</a:t>
            </a:r>
          </a:p>
        </p:txBody>
      </p:sp>
      <p:pic>
        <p:nvPicPr>
          <p:cNvPr id="28" name="Imagen 27"/>
          <p:cNvPicPr/>
          <p:nvPr/>
        </p:nvPicPr>
        <p:blipFill rotWithShape="1">
          <a:blip r:embed="rId8">
            <a:extLst>
              <a:ext uri="{28A0092B-C50C-407E-A947-70E740481C1C}">
                <a14:useLocalDpi xmlns:a14="http://schemas.microsoft.com/office/drawing/2010/main" val="0"/>
              </a:ext>
            </a:extLst>
          </a:blip>
          <a:srcRect l="6679" t="5953" r="12587"/>
          <a:stretch/>
        </p:blipFill>
        <p:spPr bwMode="auto">
          <a:xfrm>
            <a:off x="9765793" y="4501199"/>
            <a:ext cx="1327355" cy="1580102"/>
          </a:xfrm>
          <a:prstGeom prst="rect">
            <a:avLst/>
          </a:prstGeom>
          <a:noFill/>
          <a:ln>
            <a:noFill/>
          </a:ln>
        </p:spPr>
      </p:pic>
      <p:sp>
        <p:nvSpPr>
          <p:cNvPr id="15" name="CuadroTexto 14"/>
          <p:cNvSpPr txBox="1"/>
          <p:nvPr/>
        </p:nvSpPr>
        <p:spPr>
          <a:xfrm>
            <a:off x="9958026" y="6233153"/>
            <a:ext cx="942887" cy="369332"/>
          </a:xfrm>
          <a:prstGeom prst="rect">
            <a:avLst/>
          </a:prstGeom>
          <a:noFill/>
        </p:spPr>
        <p:txBody>
          <a:bodyPr wrap="none" rtlCol="0">
            <a:spAutoFit/>
          </a:bodyPr>
          <a:lstStyle/>
          <a:p>
            <a:r>
              <a:rPr lang="es-ES" dirty="0"/>
              <a:t>ILP-200</a:t>
            </a:r>
          </a:p>
        </p:txBody>
      </p:sp>
      <p:pic>
        <p:nvPicPr>
          <p:cNvPr id="30" name="Imagen 29"/>
          <p:cNvPicPr/>
          <p:nvPr/>
        </p:nvPicPr>
        <p:blipFill>
          <a:blip r:embed="rId9">
            <a:extLst>
              <a:ext uri="{28A0092B-C50C-407E-A947-70E740481C1C}">
                <a14:useLocalDpi xmlns:a14="http://schemas.microsoft.com/office/drawing/2010/main" val="0"/>
              </a:ext>
            </a:extLst>
          </a:blip>
          <a:srcRect/>
          <a:stretch>
            <a:fillRect/>
          </a:stretch>
        </p:blipFill>
        <p:spPr bwMode="auto">
          <a:xfrm>
            <a:off x="1416424" y="4610213"/>
            <a:ext cx="1924685" cy="1759585"/>
          </a:xfrm>
          <a:prstGeom prst="rect">
            <a:avLst/>
          </a:prstGeom>
          <a:noFill/>
          <a:ln>
            <a:noFill/>
          </a:ln>
        </p:spPr>
      </p:pic>
      <p:sp>
        <p:nvSpPr>
          <p:cNvPr id="31" name="CuadroTexto 30"/>
          <p:cNvSpPr txBox="1"/>
          <p:nvPr/>
        </p:nvSpPr>
        <p:spPr>
          <a:xfrm>
            <a:off x="1861661" y="6369798"/>
            <a:ext cx="1082348" cy="369332"/>
          </a:xfrm>
          <a:prstGeom prst="rect">
            <a:avLst/>
          </a:prstGeom>
          <a:noFill/>
        </p:spPr>
        <p:txBody>
          <a:bodyPr wrap="none" rtlCol="0">
            <a:spAutoFit/>
          </a:bodyPr>
          <a:lstStyle/>
          <a:p>
            <a:r>
              <a:rPr lang="es-ES" dirty="0"/>
              <a:t>INM-030</a:t>
            </a:r>
          </a:p>
        </p:txBody>
      </p:sp>
      <p:cxnSp>
        <p:nvCxnSpPr>
          <p:cNvPr id="18" name="Conector recto 17"/>
          <p:cNvCxnSpPr>
            <a:stCxn id="16" idx="2"/>
          </p:cNvCxnSpPr>
          <p:nvPr/>
        </p:nvCxnSpPr>
        <p:spPr>
          <a:xfrm flipH="1">
            <a:off x="2212832" y="2411783"/>
            <a:ext cx="1" cy="451429"/>
          </a:xfrm>
          <a:prstGeom prst="line">
            <a:avLst/>
          </a:prstGeom>
          <a:ln w="76200">
            <a:solidFill>
              <a:schemeClr val="accent5"/>
            </a:solidFill>
          </a:ln>
        </p:spPr>
        <p:style>
          <a:lnRef idx="2">
            <a:schemeClr val="dk1"/>
          </a:lnRef>
          <a:fillRef idx="0">
            <a:schemeClr val="dk1"/>
          </a:fillRef>
          <a:effectRef idx="1">
            <a:schemeClr val="dk1"/>
          </a:effectRef>
          <a:fontRef idx="minor">
            <a:schemeClr val="tx1"/>
          </a:fontRef>
        </p:style>
      </p:cxnSp>
      <p:cxnSp>
        <p:nvCxnSpPr>
          <p:cNvPr id="29" name="Conector recto 28"/>
          <p:cNvCxnSpPr>
            <a:stCxn id="26" idx="3"/>
          </p:cNvCxnSpPr>
          <p:nvPr/>
        </p:nvCxnSpPr>
        <p:spPr>
          <a:xfrm>
            <a:off x="9071235" y="5329351"/>
            <a:ext cx="694558"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122" name="Picture 2" descr="Resultado de imagen para raspberry P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57525" y="2057215"/>
            <a:ext cx="2343887" cy="21308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TFT NEXT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26161" y="632960"/>
            <a:ext cx="1272403" cy="1272403"/>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ector recto 39"/>
          <p:cNvCxnSpPr/>
          <p:nvPr/>
        </p:nvCxnSpPr>
        <p:spPr>
          <a:xfrm flipH="1">
            <a:off x="10524132" y="1864098"/>
            <a:ext cx="1" cy="451429"/>
          </a:xfrm>
          <a:prstGeom prst="line">
            <a:avLst/>
          </a:prstGeom>
          <a:ln w="76200">
            <a:solidFill>
              <a:schemeClr val="accent5"/>
            </a:solidFill>
          </a:ln>
        </p:spPr>
        <p:style>
          <a:lnRef idx="2">
            <a:schemeClr val="dk1"/>
          </a:lnRef>
          <a:fillRef idx="0">
            <a:schemeClr val="dk1"/>
          </a:fillRef>
          <a:effectRef idx="1">
            <a:schemeClr val="dk1"/>
          </a:effectRef>
          <a:fontRef idx="minor">
            <a:schemeClr val="tx1"/>
          </a:fontRef>
        </p:style>
      </p:cxnSp>
      <p:cxnSp>
        <p:nvCxnSpPr>
          <p:cNvPr id="35" name="Conector recto 34"/>
          <p:cNvCxnSpPr/>
          <p:nvPr/>
        </p:nvCxnSpPr>
        <p:spPr>
          <a:xfrm>
            <a:off x="3341109" y="3539613"/>
            <a:ext cx="6230594"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3208339" y="5486399"/>
            <a:ext cx="611459" cy="3606"/>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V="1">
            <a:off x="3819798" y="3554137"/>
            <a:ext cx="0" cy="193689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5413390" y="2696265"/>
            <a:ext cx="1" cy="1972716"/>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H="1">
            <a:off x="7336420" y="2735283"/>
            <a:ext cx="1" cy="804106"/>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H="1" flipV="1">
            <a:off x="8124464" y="3592098"/>
            <a:ext cx="37134" cy="107688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15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P spid="25" grpId="0"/>
      <p:bldP spid="27" grpId="0"/>
      <p:bldP spid="15"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525" y="143071"/>
            <a:ext cx="8911687" cy="1280890"/>
          </a:xfrm>
        </p:spPr>
        <p:txBody>
          <a:bodyPr/>
          <a:lstStyle/>
          <a:p>
            <a:r>
              <a:rPr lang="es-EC" b="1" dirty="0">
                <a:latin typeface="Arial" panose="020B0604020202020204" pitchFamily="34" charset="0"/>
                <a:cs typeface="Arial" panose="020B0604020202020204" pitchFamily="34" charset="0"/>
              </a:rPr>
              <a:t>Conclusione</a:t>
            </a:r>
            <a:r>
              <a:rPr lang="es-EC" b="1" dirty="0">
                <a:solidFill>
                  <a:schemeClr val="tx1"/>
                </a:solidFill>
                <a:latin typeface="Arial" panose="020B0604020202020204" pitchFamily="34" charset="0"/>
                <a:cs typeface="Arial" panose="020B0604020202020204" pitchFamily="34" charset="0"/>
              </a:rPr>
              <a:t>s</a:t>
            </a:r>
            <a:endParaRPr lang="es-ES"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23961"/>
            <a:ext cx="10515600" cy="5167339"/>
          </a:xfrm>
        </p:spPr>
        <p:txBody>
          <a:bodyPr>
            <a:noAutofit/>
          </a:bodyPr>
          <a:lstStyle/>
          <a:p>
            <a:pPr lvl="0"/>
            <a:r>
              <a:rPr lang="es-EC" sz="2800" dirty="0"/>
              <a:t>Se diseñó e implemento un sistema de entrenamiento en Domótico utilizando el estándar </a:t>
            </a:r>
            <a:r>
              <a:rPr lang="es-EC" sz="2800" dirty="0" err="1"/>
              <a:t>Lonworks</a:t>
            </a:r>
            <a:r>
              <a:rPr lang="es-EC" sz="2800" dirty="0"/>
              <a:t> el cual permite la simulación de automatización de casas de una manera didáctica puesto cuenta con todos los controladores, actuadores y sensores necesarios para realizar un proyecto de escala real.</a:t>
            </a:r>
            <a:endParaRPr lang="es-ES" sz="2800" dirty="0"/>
          </a:p>
          <a:p>
            <a:pPr lvl="0"/>
            <a:r>
              <a:rPr lang="es-EC" sz="2800" dirty="0"/>
              <a:t>De acuerdo con la encuesta realizada a los estudiantes de últimos de Ingeniería electrónica, automatización y control (Ver anexo 4), con el módulo de entrenamiento se logró captar el interés del estudiante en el área de Domótica debido al diseño ergonómico y didáctico del sistema.</a:t>
            </a:r>
            <a:endParaRPr lang="es-ES" sz="2800" dirty="0"/>
          </a:p>
        </p:txBody>
      </p:sp>
      <p:sp>
        <p:nvSpPr>
          <p:cNvPr id="4" name="Título 1"/>
          <p:cNvSpPr txBox="1">
            <a:spLocks/>
          </p:cNvSpPr>
          <p:nvPr/>
        </p:nvSpPr>
        <p:spPr>
          <a:xfrm>
            <a:off x="642257" y="5532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dirty="0"/>
          </a:p>
        </p:txBody>
      </p:sp>
    </p:spTree>
    <p:extLst>
      <p:ext uri="{BB962C8B-B14F-4D97-AF65-F5344CB8AC3E}">
        <p14:creationId xmlns:p14="http://schemas.microsoft.com/office/powerpoint/2010/main" val="1475277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525" y="143071"/>
            <a:ext cx="8911687" cy="1280890"/>
          </a:xfrm>
        </p:spPr>
        <p:txBody>
          <a:bodyPr/>
          <a:lstStyle/>
          <a:p>
            <a:r>
              <a:rPr lang="es-EC" b="1" dirty="0">
                <a:latin typeface="Arial" panose="020B0604020202020204" pitchFamily="34" charset="0"/>
                <a:cs typeface="Arial" panose="020B0604020202020204" pitchFamily="34" charset="0"/>
              </a:rPr>
              <a:t>Conclusione</a:t>
            </a:r>
            <a:r>
              <a:rPr lang="es-EC" b="1" dirty="0">
                <a:solidFill>
                  <a:schemeClr val="tx1"/>
                </a:solidFill>
                <a:latin typeface="Arial" panose="020B0604020202020204" pitchFamily="34" charset="0"/>
                <a:cs typeface="Arial" panose="020B0604020202020204" pitchFamily="34" charset="0"/>
              </a:rPr>
              <a:t>s</a:t>
            </a:r>
            <a:endParaRPr lang="es-ES"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162050"/>
            <a:ext cx="10515600" cy="5695949"/>
          </a:xfrm>
        </p:spPr>
        <p:txBody>
          <a:bodyPr>
            <a:noAutofit/>
          </a:bodyPr>
          <a:lstStyle/>
          <a:p>
            <a:pPr lvl="0"/>
            <a:r>
              <a:rPr lang="es-EC" sz="2500" dirty="0"/>
              <a:t>Se diseñó nueve guías prácticas que plantean situaciones reales en el campo de la Domótica con el objetivo de que el estudiante aplique el conocimiento teórico e integre tecnología de bajo costo con la tecnología </a:t>
            </a:r>
            <a:r>
              <a:rPr lang="es-EC" sz="2500" dirty="0" err="1"/>
              <a:t>Lonworks</a:t>
            </a:r>
            <a:r>
              <a:rPr lang="es-EC" sz="2500" dirty="0"/>
              <a:t>.</a:t>
            </a:r>
            <a:endParaRPr lang="es-ES" sz="2500" dirty="0"/>
          </a:p>
          <a:p>
            <a:pPr lvl="0"/>
            <a:r>
              <a:rPr lang="es-EC" sz="2500" dirty="0"/>
              <a:t>Se integró los equipos de marca ISDE con una </a:t>
            </a:r>
            <a:r>
              <a:rPr lang="es-EC" sz="2500" dirty="0" err="1"/>
              <a:t>Raspberry</a:t>
            </a:r>
            <a:r>
              <a:rPr lang="es-EC" sz="2500" dirty="0"/>
              <a:t> Pi, lo que en un futuro permitirá al estudiante realizar proyectos de bajo costo y alta confiabilidad.</a:t>
            </a:r>
            <a:endParaRPr lang="es-ES" sz="2500" dirty="0"/>
          </a:p>
          <a:p>
            <a:pPr lvl="0"/>
            <a:r>
              <a:rPr lang="es-EC" sz="2500" dirty="0"/>
              <a:t> Se diseñó una estructura sencilla y práctica que resulta muy fácil y rápido el mantenimiento y escalabilidad de los equipos si fuera necesario al momento de integrar nuevas tecnologías.</a:t>
            </a:r>
            <a:endParaRPr lang="es-ES" sz="2500" dirty="0"/>
          </a:p>
          <a:p>
            <a:pPr lvl="0"/>
            <a:r>
              <a:rPr lang="es-EC" sz="2500" dirty="0"/>
              <a:t>Se verificó que el estándar </a:t>
            </a:r>
            <a:r>
              <a:rPr lang="es-EC" sz="2500" dirty="0" err="1"/>
              <a:t>Lonworks</a:t>
            </a:r>
            <a:r>
              <a:rPr lang="es-EC" sz="2500" dirty="0"/>
              <a:t> que tiene una arquitectura distribuida permite la fácil distribución de inteligencias entre sensores y actuadores</a:t>
            </a:r>
            <a:endParaRPr lang="es-ES" sz="2500" dirty="0"/>
          </a:p>
          <a:p>
            <a:pPr lvl="0"/>
            <a:endParaRPr lang="es-ES" sz="2800" dirty="0"/>
          </a:p>
        </p:txBody>
      </p:sp>
      <p:sp>
        <p:nvSpPr>
          <p:cNvPr id="4" name="Título 1"/>
          <p:cNvSpPr txBox="1">
            <a:spLocks/>
          </p:cNvSpPr>
          <p:nvPr/>
        </p:nvSpPr>
        <p:spPr>
          <a:xfrm>
            <a:off x="642257" y="5532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dirty="0"/>
          </a:p>
        </p:txBody>
      </p:sp>
    </p:spTree>
    <p:extLst>
      <p:ext uri="{BB962C8B-B14F-4D97-AF65-F5344CB8AC3E}">
        <p14:creationId xmlns:p14="http://schemas.microsoft.com/office/powerpoint/2010/main" val="871271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362" y="208474"/>
            <a:ext cx="8911687" cy="1280890"/>
          </a:xfrm>
        </p:spPr>
        <p:txBody>
          <a:bodyPr/>
          <a:lstStyle/>
          <a:p>
            <a:r>
              <a:rPr lang="es-EC" b="1" dirty="0">
                <a:solidFill>
                  <a:schemeClr val="tx1"/>
                </a:solidFill>
                <a:latin typeface="Arial" panose="020B0604020202020204" pitchFamily="34" charset="0"/>
                <a:cs typeface="Arial" panose="020B0604020202020204" pitchFamily="34" charset="0"/>
              </a:rPr>
              <a:t>Recomendaciones</a:t>
            </a:r>
            <a:endParaRPr lang="es-ES"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43540" y="1309254"/>
            <a:ext cx="10986510" cy="5091545"/>
          </a:xfrm>
        </p:spPr>
        <p:txBody>
          <a:bodyPr>
            <a:noAutofit/>
          </a:bodyPr>
          <a:lstStyle/>
          <a:p>
            <a:pPr lvl="0"/>
            <a:r>
              <a:rPr lang="es-EC" sz="3200" dirty="0"/>
              <a:t>Se recomienda realizar mantenimiento preventivo periódicamente al sistema para evitar el que se acumulen partículas de polvo y también verificar el buen estado de los conductores, pulsadores, controladores y demás componentes del sistema.</a:t>
            </a:r>
            <a:endParaRPr lang="es-ES" sz="3200" dirty="0"/>
          </a:p>
          <a:p>
            <a:pPr lvl="0"/>
            <a:r>
              <a:rPr lang="es-EC" sz="3200" dirty="0"/>
              <a:t> Los equipos tienen varios firmwares que no se consideraron para el diseño de las prácticas, por lo que se recomienda revisar cada uno de los manuales de los firmwares para que el estudiante amplíe su conocimiento en el área de Domótica.</a:t>
            </a:r>
            <a:endParaRPr lang="es-ES" sz="3200" dirty="0"/>
          </a:p>
        </p:txBody>
      </p:sp>
    </p:spTree>
    <p:extLst>
      <p:ext uri="{BB962C8B-B14F-4D97-AF65-F5344CB8AC3E}">
        <p14:creationId xmlns:p14="http://schemas.microsoft.com/office/powerpoint/2010/main" val="1589517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9104"/>
            <a:ext cx="10515600" cy="1325563"/>
          </a:xfrm>
        </p:spPr>
        <p:txBody>
          <a:bodyPr>
            <a:normAutofit/>
          </a:bodyPr>
          <a:lstStyle/>
          <a:p>
            <a:r>
              <a:rPr lang="es-EC" sz="4400" b="1" dirty="0">
                <a:solidFill>
                  <a:schemeClr val="tx1"/>
                </a:solidFill>
                <a:latin typeface="Arial" panose="020B0604020202020204" pitchFamily="34" charset="0"/>
                <a:cs typeface="Arial" panose="020B0604020202020204" pitchFamily="34" charset="0"/>
              </a:rPr>
              <a:t>Índice</a:t>
            </a:r>
            <a:endParaRPr lang="es-ES" sz="4400"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54667"/>
            <a:ext cx="10515600" cy="5503332"/>
          </a:xfrm>
        </p:spPr>
        <p:txBody>
          <a:bodyPr>
            <a:noAutofit/>
          </a:bodyPr>
          <a:lstStyle/>
          <a:p>
            <a:r>
              <a:rPr lang="es-EC" sz="3200" dirty="0">
                <a:solidFill>
                  <a:schemeClr val="tx1"/>
                </a:solidFill>
                <a:latin typeface="Arial" panose="020B0604020202020204" pitchFamily="34" charset="0"/>
                <a:cs typeface="Arial" panose="020B0604020202020204" pitchFamily="34" charset="0"/>
              </a:rPr>
              <a:t>1. Introducción</a:t>
            </a:r>
          </a:p>
          <a:p>
            <a:r>
              <a:rPr lang="es-EC" sz="3200" dirty="0">
                <a:solidFill>
                  <a:schemeClr val="tx1"/>
                </a:solidFill>
                <a:latin typeface="Arial" panose="020B0604020202020204" pitchFamily="34" charset="0"/>
                <a:cs typeface="Arial" panose="020B0604020202020204" pitchFamily="34" charset="0"/>
              </a:rPr>
              <a:t>2. Antecedentes</a:t>
            </a:r>
            <a:endParaRPr lang="es-ES" sz="3200" dirty="0">
              <a:solidFill>
                <a:schemeClr val="tx1"/>
              </a:solidFill>
              <a:latin typeface="Arial" panose="020B0604020202020204" pitchFamily="34" charset="0"/>
              <a:cs typeface="Arial" panose="020B0604020202020204" pitchFamily="34" charset="0"/>
            </a:endParaRPr>
          </a:p>
          <a:p>
            <a:pPr lvl="0"/>
            <a:r>
              <a:rPr lang="es-EC" sz="3200" dirty="0">
                <a:solidFill>
                  <a:schemeClr val="tx1"/>
                </a:solidFill>
                <a:latin typeface="Arial" panose="020B0604020202020204" pitchFamily="34" charset="0"/>
                <a:cs typeface="Arial" panose="020B0604020202020204" pitchFamily="34" charset="0"/>
              </a:rPr>
              <a:t>2. Justificación</a:t>
            </a:r>
            <a:endParaRPr lang="es-ES" sz="3200" dirty="0">
              <a:solidFill>
                <a:schemeClr val="tx1"/>
              </a:solidFill>
              <a:latin typeface="Arial" panose="020B0604020202020204" pitchFamily="34" charset="0"/>
              <a:cs typeface="Arial" panose="020B0604020202020204" pitchFamily="34" charset="0"/>
            </a:endParaRPr>
          </a:p>
          <a:p>
            <a:pPr lvl="0"/>
            <a:r>
              <a:rPr lang="es-EC" sz="3200" dirty="0">
                <a:solidFill>
                  <a:schemeClr val="tx1"/>
                </a:solidFill>
                <a:latin typeface="Arial" panose="020B0604020202020204" pitchFamily="34" charset="0"/>
                <a:cs typeface="Arial" panose="020B0604020202020204" pitchFamily="34" charset="0"/>
              </a:rPr>
              <a:t>3. Objetivos</a:t>
            </a:r>
          </a:p>
          <a:p>
            <a:pPr lvl="0"/>
            <a:r>
              <a:rPr lang="es-EC" sz="3200" dirty="0">
                <a:solidFill>
                  <a:schemeClr val="tx1"/>
                </a:solidFill>
                <a:latin typeface="Arial" panose="020B0604020202020204" pitchFamily="34" charset="0"/>
                <a:cs typeface="Arial" panose="020B0604020202020204" pitchFamily="34" charset="0"/>
              </a:rPr>
              <a:t>4. Descripción General del Proyecto</a:t>
            </a:r>
          </a:p>
          <a:p>
            <a:pPr lvl="0"/>
            <a:r>
              <a:rPr lang="es-EC" sz="3200" dirty="0">
                <a:solidFill>
                  <a:schemeClr val="tx1"/>
                </a:solidFill>
                <a:latin typeface="Arial" panose="020B0604020202020204" pitchFamily="34" charset="0"/>
                <a:cs typeface="Arial" panose="020B0604020202020204" pitchFamily="34" charset="0"/>
              </a:rPr>
              <a:t>5. Diseño del sistema de Entrenamiento</a:t>
            </a:r>
          </a:p>
          <a:p>
            <a:pPr lvl="0"/>
            <a:r>
              <a:rPr lang="es-EC" sz="3200" dirty="0">
                <a:solidFill>
                  <a:schemeClr val="tx1"/>
                </a:solidFill>
                <a:latin typeface="Arial" panose="020B0604020202020204" pitchFamily="34" charset="0"/>
                <a:cs typeface="Arial" panose="020B0604020202020204" pitchFamily="34" charset="0"/>
              </a:rPr>
              <a:t>6. Diseño delas guías Practicas</a:t>
            </a:r>
          </a:p>
          <a:p>
            <a:pPr lvl="0"/>
            <a:r>
              <a:rPr lang="es-EC" sz="3200" dirty="0">
                <a:solidFill>
                  <a:schemeClr val="tx1"/>
                </a:solidFill>
                <a:latin typeface="Arial" panose="020B0604020202020204" pitchFamily="34" charset="0"/>
                <a:cs typeface="Arial" panose="020B0604020202020204" pitchFamily="34" charset="0"/>
              </a:rPr>
              <a:t>7. Conclusiones y Recomendaciones</a:t>
            </a:r>
          </a:p>
          <a:p>
            <a:pPr lvl="0"/>
            <a:endParaRPr lang="es-ES" sz="3200" dirty="0">
              <a:solidFill>
                <a:schemeClr val="tx1"/>
              </a:solidFill>
              <a:latin typeface="Arial" panose="020B0604020202020204" pitchFamily="34" charset="0"/>
              <a:cs typeface="Arial" panose="020B0604020202020204" pitchFamily="34" charset="0"/>
            </a:endParaRPr>
          </a:p>
          <a:p>
            <a:pPr marL="0" lvl="0" indent="0">
              <a:buNone/>
            </a:pPr>
            <a:endParaRPr lang="es-ES" sz="3200"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5257800" y="999066"/>
            <a:ext cx="6096000" cy="968470"/>
          </a:xfrm>
          <a:prstGeom prst="rect">
            <a:avLst/>
          </a:prstGeom>
        </p:spPr>
        <p:txBody>
          <a:bodyPr>
            <a:spAutoFit/>
          </a:bodyPr>
          <a:lstStyle/>
          <a:p>
            <a:pPr lvl="4">
              <a:lnSpc>
                <a:spcPct val="90000"/>
              </a:lnSpc>
              <a:spcBef>
                <a:spcPts val="500"/>
              </a:spcBef>
            </a:pPr>
            <a:r>
              <a:rPr lang="es-ES" dirty="0">
                <a:solidFill>
                  <a:schemeClr val="bg1"/>
                </a:solidFill>
              </a:rPr>
              <a:t>5.6.1.3.2 Estructura</a:t>
            </a:r>
          </a:p>
          <a:p>
            <a:pPr marL="1600200" lvl="3" indent="-228600">
              <a:lnSpc>
                <a:spcPct val="90000"/>
              </a:lnSpc>
              <a:spcBef>
                <a:spcPts val="500"/>
              </a:spcBef>
              <a:buFont typeface="Arial" panose="020B0604020202020204" pitchFamily="34" charset="0"/>
              <a:buChar char="•"/>
            </a:pPr>
            <a:r>
              <a:rPr lang="es-ES" dirty="0">
                <a:solidFill>
                  <a:schemeClr val="bg1"/>
                </a:solidFill>
              </a:rPr>
              <a:t>5.6.1.4 HTML</a:t>
            </a:r>
          </a:p>
          <a:p>
            <a:pPr marL="2057400" lvl="4" indent="-228600">
              <a:lnSpc>
                <a:spcPct val="90000"/>
              </a:lnSpc>
              <a:spcBef>
                <a:spcPts val="500"/>
              </a:spcBef>
              <a:buFont typeface="Arial" panose="020B0604020202020204" pitchFamily="34" charset="0"/>
              <a:buChar char="•"/>
            </a:pPr>
            <a:r>
              <a:rPr lang="es-ES" dirty="0">
                <a:solidFill>
                  <a:schemeClr val="bg1"/>
                </a:solidFill>
              </a:rPr>
              <a:t>5.4.1.4.1 Estructura</a:t>
            </a:r>
          </a:p>
        </p:txBody>
      </p:sp>
      <p:sp>
        <p:nvSpPr>
          <p:cNvPr id="6" name="AutoShape 2" descr="Resultado de imagen para telecomunicaciones espe"/>
          <p:cNvSpPr>
            <a:spLocks noChangeAspect="1" noChangeArrowheads="1"/>
          </p:cNvSpPr>
          <p:nvPr/>
        </p:nvSpPr>
        <p:spPr bwMode="auto">
          <a:xfrm>
            <a:off x="4081670" y="3276600"/>
            <a:ext cx="2166730" cy="21667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45643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925" y="0"/>
            <a:ext cx="8911687" cy="1280890"/>
          </a:xfrm>
        </p:spPr>
        <p:txBody>
          <a:bodyPr/>
          <a:lstStyle/>
          <a:p>
            <a:r>
              <a:rPr lang="es-EC" b="1" dirty="0">
                <a:latin typeface="Arial" panose="020B0604020202020204" pitchFamily="34" charset="0"/>
                <a:cs typeface="Arial" panose="020B0604020202020204" pitchFamily="34" charset="0"/>
              </a:rPr>
              <a:t>Introducción </a:t>
            </a:r>
            <a:endParaRPr lang="es-ES" b="1" dirty="0">
              <a:latin typeface="Arial" panose="020B0604020202020204" pitchFamily="34" charset="0"/>
              <a:cs typeface="Arial" panose="020B0604020202020204" pitchFamily="34" charset="0"/>
            </a:endParaRPr>
          </a:p>
        </p:txBody>
      </p:sp>
      <p:sp>
        <p:nvSpPr>
          <p:cNvPr id="5" name="Marcador de contenido 4">
            <a:extLst>
              <a:ext uri="{FF2B5EF4-FFF2-40B4-BE49-F238E27FC236}">
                <a16:creationId xmlns:a16="http://schemas.microsoft.com/office/drawing/2014/main" id="{BDF1B032-89C2-40A8-8664-04E031BC6901}"/>
              </a:ext>
            </a:extLst>
          </p:cNvPr>
          <p:cNvSpPr>
            <a:spLocks noGrp="1"/>
          </p:cNvSpPr>
          <p:nvPr>
            <p:ph idx="1"/>
          </p:nvPr>
        </p:nvSpPr>
        <p:spPr>
          <a:xfrm>
            <a:off x="817123" y="1280889"/>
            <a:ext cx="10856068" cy="5158821"/>
          </a:xfrm>
        </p:spPr>
        <p:txBody>
          <a:bodyPr>
            <a:normAutofit lnSpcReduction="10000"/>
          </a:bodyPr>
          <a:lstStyle/>
          <a:p>
            <a:pPr marL="0" indent="0">
              <a:buNone/>
            </a:pPr>
            <a:r>
              <a:rPr lang="es-EC" sz="2400" dirty="0"/>
              <a:t>El presente proyecto de titulación consta del estudio del estado del arte en lo más relevante de la teoría Domótica, además de la sección de diseño e implementación del sistema de entrenamiento Domótico bajo el estándar Lonworks, se presentaran la resolución de las guías prácticas de una manera detalla, al igual que los resultados obtenidos de las pruebas realizadas en el sistema implementado, se entregaran en la parte de anexos los diferentes planos tanto eléctricos como mecánicos, además los esquemas de conexión y un manual de usuario para el correcto funcionamiento del sistema de entrenamiento Domótico. </a:t>
            </a:r>
          </a:p>
          <a:p>
            <a:pPr marL="0" indent="0">
              <a:buNone/>
            </a:pPr>
            <a:r>
              <a:rPr lang="es-EC" sz="2400" dirty="0"/>
              <a:t>Para la parte del diseño se tomará en cuenta las recomendaciones y especificaciones del fabricante para el uso y protección de los equipos de control. Se tomará en cuenta los diferentes calibres de conductores para la interconexión, así como la distribución física de los nodos, sensores actuadores y equipos de protección. </a:t>
            </a:r>
          </a:p>
          <a:p>
            <a:pPr marL="0" indent="0">
              <a:buNone/>
            </a:pPr>
            <a:endParaRPr lang="es-EC" sz="2400" dirty="0"/>
          </a:p>
        </p:txBody>
      </p:sp>
    </p:spTree>
    <p:extLst>
      <p:ext uri="{BB962C8B-B14F-4D97-AF65-F5344CB8AC3E}">
        <p14:creationId xmlns:p14="http://schemas.microsoft.com/office/powerpoint/2010/main" val="2423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4160" y="48270"/>
            <a:ext cx="8911687" cy="1280890"/>
          </a:xfrm>
        </p:spPr>
        <p:txBody>
          <a:bodyPr/>
          <a:lstStyle/>
          <a:p>
            <a:r>
              <a:rPr lang="es-EC" b="1" dirty="0">
                <a:solidFill>
                  <a:schemeClr val="tx1"/>
                </a:solidFill>
                <a:latin typeface="Arial" panose="020B0604020202020204" pitchFamily="34" charset="0"/>
                <a:cs typeface="Arial" panose="020B0604020202020204" pitchFamily="34" charset="0"/>
              </a:rPr>
              <a:t>Antecedentes</a:t>
            </a:r>
            <a:endParaRPr lang="es-ES" b="1" dirty="0">
              <a:solidFill>
                <a:schemeClr val="tx1"/>
              </a:solidFill>
              <a:latin typeface="Arial" panose="020B0604020202020204" pitchFamily="34" charset="0"/>
              <a:cs typeface="Arial" panose="020B0604020202020204" pitchFamily="34" charset="0"/>
            </a:endParaRPr>
          </a:p>
        </p:txBody>
      </p:sp>
      <p:sp>
        <p:nvSpPr>
          <p:cNvPr id="4" name="AutoShape 2" descr="Resultado de imagen para telecomunicaciones espe"/>
          <p:cNvSpPr>
            <a:spLocks noChangeAspect="1" noChangeArrowheads="1"/>
          </p:cNvSpPr>
          <p:nvPr/>
        </p:nvSpPr>
        <p:spPr bwMode="auto">
          <a:xfrm>
            <a:off x="5943600" y="2024270"/>
            <a:ext cx="1557130" cy="15571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Marcador de contenido 4">
            <a:extLst>
              <a:ext uri="{FF2B5EF4-FFF2-40B4-BE49-F238E27FC236}">
                <a16:creationId xmlns:a16="http://schemas.microsoft.com/office/drawing/2014/main" id="{AFB75502-A5CF-4E07-BABF-6402E169BCE0}"/>
              </a:ext>
            </a:extLst>
          </p:cNvPr>
          <p:cNvSpPr>
            <a:spLocks noGrp="1"/>
          </p:cNvSpPr>
          <p:nvPr>
            <p:ph idx="1"/>
          </p:nvPr>
        </p:nvSpPr>
        <p:spPr>
          <a:xfrm>
            <a:off x="823273" y="1329160"/>
            <a:ext cx="10635909" cy="4857631"/>
          </a:xfrm>
        </p:spPr>
        <p:txBody>
          <a:bodyPr>
            <a:normAutofit fontScale="92500" lnSpcReduction="10000"/>
          </a:bodyPr>
          <a:lstStyle/>
          <a:p>
            <a:pPr algn="just"/>
            <a:r>
              <a:rPr lang="es-EC" sz="2400" dirty="0"/>
              <a:t>Cabe definir el término Domótica, “Referido a la ciencia y a los elementos desarrollados por ella que proporcionan algún nivel de automatización o automatismo dentro de una vivienda”</a:t>
            </a:r>
          </a:p>
          <a:p>
            <a:pPr algn="just"/>
            <a:r>
              <a:rPr lang="es-EC" sz="2400" dirty="0"/>
              <a:t>El presente proyecto de tesis se basa en el estándar Lonworks, que tiene una aceptación a nivel mundial ya que es un estándar abierto, dicho de otra manera, permite la incorporación a la red de nuevos elementos, que es un factor importante para que un sistema Domótico sea escalable. </a:t>
            </a:r>
          </a:p>
          <a:p>
            <a:pPr algn="just"/>
            <a:r>
              <a:rPr lang="es-EC" sz="2400" dirty="0"/>
              <a:t>El término nodo es “el dispositivo que recibe, procesa y envía las señales Domóticas procedentes de los sensores hacia los actuadores”</a:t>
            </a:r>
          </a:p>
          <a:p>
            <a:pPr algn="just"/>
            <a:r>
              <a:rPr lang="es-EC" sz="2400" dirty="0"/>
              <a:t>Para el correcto aprendizaje de la materia la parte práctica es indispensable para mejorar los conocimientos aprendidos en clase, la cual es sustentada debido a que los módulos existentes se encuentran subutilizados, complicando que el estudiante obtenga nuevas competencias académicas.</a:t>
            </a:r>
          </a:p>
          <a:p>
            <a:pPr marL="0" indent="0" algn="just">
              <a:buNone/>
            </a:pPr>
            <a:endParaRPr lang="es-EC" sz="2400" dirty="0"/>
          </a:p>
        </p:txBody>
      </p:sp>
    </p:spTree>
    <p:extLst>
      <p:ext uri="{BB962C8B-B14F-4D97-AF65-F5344CB8AC3E}">
        <p14:creationId xmlns:p14="http://schemas.microsoft.com/office/powerpoint/2010/main" val="12467464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584" y="126569"/>
            <a:ext cx="8911687" cy="1280890"/>
          </a:xfrm>
        </p:spPr>
        <p:txBody>
          <a:bodyPr/>
          <a:lstStyle/>
          <a:p>
            <a:r>
              <a:rPr lang="es-EC" b="1" dirty="0">
                <a:latin typeface="Arial" panose="020B0604020202020204" pitchFamily="34" charset="0"/>
                <a:cs typeface="Arial" panose="020B0604020202020204" pitchFamily="34" charset="0"/>
              </a:rPr>
              <a:t>Justificación</a:t>
            </a:r>
            <a:endParaRPr lang="es-ES"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507464D2-CB79-4FE1-BCE5-282EC244EBE0}"/>
              </a:ext>
            </a:extLst>
          </p:cNvPr>
          <p:cNvSpPr>
            <a:spLocks noGrp="1"/>
          </p:cNvSpPr>
          <p:nvPr>
            <p:ph idx="1"/>
          </p:nvPr>
        </p:nvSpPr>
        <p:spPr>
          <a:xfrm>
            <a:off x="877144" y="1407458"/>
            <a:ext cx="10659860" cy="4818243"/>
          </a:xfrm>
        </p:spPr>
        <p:txBody>
          <a:bodyPr>
            <a:normAutofit fontScale="92500"/>
          </a:bodyPr>
          <a:lstStyle/>
          <a:p>
            <a:r>
              <a:rPr lang="es-EC" dirty="0"/>
              <a:t>En la Universidad de las Fuerzas Armadas-ESPE se oferta la materia de Domótica la cual no dispone de un sistema de entrenamiento Domótico que sea compacto (integración de sensores actuadores y nodos en un solo panel), móvil (fácil traslado de un lugar a otro), de espacio reducido y ergonómico (que facilite el manejo de los equipos para los estudiantes), el cual se adapte a las necesidades del Departamento de Eléctrica y Electrónica.</a:t>
            </a:r>
          </a:p>
          <a:p>
            <a:r>
              <a:rPr lang="es-EC" dirty="0"/>
              <a:t>. Esto hace que el laboratorio tenga algunos módulos para todas las materias involucradas, razón por la cual el módulo a realizarse debe tener requerimientos mínimos como son: el tamaño, la facilidad de movilidad, fácil mantenimiento y espacio para un computador.</a:t>
            </a:r>
          </a:p>
          <a:p>
            <a:r>
              <a:rPr lang="es-EC" dirty="0"/>
              <a:t>La materia de Domótica consta de una parte teórica y una parte práctica para su entendimiento. Con la realización del sistema de entrenamiento, se fortalecerá la parte teórica mediante las diferentes prácticas como son sistemas de iluminación en una vivienda, control de accesos y sistemas de seguridad (como detección de gas, detección de intrusos, etc.).</a:t>
            </a:r>
          </a:p>
          <a:p>
            <a:r>
              <a:rPr lang="es-EC" dirty="0"/>
              <a:t>Mediante la elaboración de este proyecto se estimula al estudiante a impulsar el conocimiento en el área de la Domótica, como una solución del futuro, la cual ayudará al ahorro energético y la seguridad de las viviendas y personas. Además, que se puede conseguir resultados a corto plazo para dar soluciones de automatización de viviendas y edificios.</a:t>
            </a:r>
          </a:p>
          <a:p>
            <a:endParaRPr lang="es-EC" dirty="0"/>
          </a:p>
          <a:p>
            <a:endParaRPr lang="es-EC" dirty="0"/>
          </a:p>
        </p:txBody>
      </p:sp>
    </p:spTree>
    <p:extLst>
      <p:ext uri="{BB962C8B-B14F-4D97-AF65-F5344CB8AC3E}">
        <p14:creationId xmlns:p14="http://schemas.microsoft.com/office/powerpoint/2010/main" val="392855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77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20372" y="113122"/>
            <a:ext cx="8911687" cy="1280890"/>
          </a:xfrm>
        </p:spPr>
        <p:txBody>
          <a:bodyPr/>
          <a:lstStyle/>
          <a:p>
            <a:r>
              <a:rPr lang="es-EC" b="1" dirty="0">
                <a:latin typeface="Arial" panose="020B0604020202020204" pitchFamily="34" charset="0"/>
                <a:cs typeface="Arial" panose="020B0604020202020204" pitchFamily="34" charset="0"/>
              </a:rPr>
              <a:t>Objetivo General</a:t>
            </a:r>
            <a:endParaRPr lang="es-ES" b="1" dirty="0">
              <a:latin typeface="Arial" panose="020B0604020202020204" pitchFamily="34" charset="0"/>
              <a:cs typeface="Arial" panose="020B0604020202020204" pitchFamily="34" charset="0"/>
            </a:endParaRPr>
          </a:p>
        </p:txBody>
      </p:sp>
      <p:sp>
        <p:nvSpPr>
          <p:cNvPr id="4" name="Marcador de contenido 2"/>
          <p:cNvSpPr>
            <a:spLocks noGrp="1"/>
          </p:cNvSpPr>
          <p:nvPr>
            <p:ph idx="1"/>
          </p:nvPr>
        </p:nvSpPr>
        <p:spPr>
          <a:xfrm>
            <a:off x="1036955" y="2305878"/>
            <a:ext cx="10830952" cy="1868556"/>
          </a:xfrm>
          <a:noFill/>
          <a:ln w="28575">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a:buNone/>
            </a:pPr>
            <a:r>
              <a:rPr lang="es-EC" sz="3200" dirty="0">
                <a:solidFill>
                  <a:schemeClr val="tx1"/>
                </a:solidFill>
                <a:latin typeface="Times New Roman" panose="02020603050405020304" pitchFamily="18" charset="0"/>
                <a:cs typeface="Times New Roman" panose="02020603050405020304" pitchFamily="18" charset="0"/>
              </a:rPr>
              <a:t>Diseñar e implementar un sistema de entrenamiento Domótico utilizando el estándar Lonworks para el mejorar las destrezas y reforzar el aprendizaje del estudiante</a:t>
            </a:r>
            <a:endParaRPr lang="es-E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218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102" y="144554"/>
            <a:ext cx="9012039" cy="1806389"/>
          </a:xfrm>
        </p:spPr>
        <p:txBody>
          <a:bodyPr/>
          <a:lstStyle/>
          <a:p>
            <a:r>
              <a:rPr lang="es-EC" b="1" dirty="0">
                <a:latin typeface="Arial" panose="020B0604020202020204" pitchFamily="34" charset="0"/>
                <a:cs typeface="Arial" panose="020B0604020202020204" pitchFamily="34" charset="0"/>
              </a:rPr>
              <a:t>Objetivos Específicos</a:t>
            </a:r>
            <a:endParaRPr lang="es-ES" b="1" dirty="0">
              <a:latin typeface="Arial" panose="020B0604020202020204" pitchFamily="34" charset="0"/>
              <a:cs typeface="Arial" panose="020B0604020202020204" pitchFamily="34" charset="0"/>
            </a:endParaRPr>
          </a:p>
        </p:txBody>
      </p:sp>
      <p:sp>
        <p:nvSpPr>
          <p:cNvPr id="4" name="Marcador de contenido 3"/>
          <p:cNvSpPr>
            <a:spLocks noGrp="1"/>
          </p:cNvSpPr>
          <p:nvPr>
            <p:ph idx="1"/>
          </p:nvPr>
        </p:nvSpPr>
        <p:spPr>
          <a:xfrm>
            <a:off x="739740" y="1425388"/>
            <a:ext cx="10518809" cy="524778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normAutofit/>
          </a:bodyPr>
          <a:lstStyle/>
          <a:p>
            <a:pPr lvl="0"/>
            <a:r>
              <a:rPr lang="es-EC" sz="2800" dirty="0"/>
              <a:t>Diseñar guías de prácticas académicas orientadas a sistemas Domóticos empezando desde la configuración hasta la integración completa de sistemas individualizados para viviendas.</a:t>
            </a:r>
          </a:p>
          <a:p>
            <a:pPr lvl="0"/>
            <a:r>
              <a:rPr lang="es-EC" sz="2800" dirty="0"/>
              <a:t>Diseñar una estructura física para la implementación del sistema de entrenamiento Domótico el cual debe ser móvil, compacto y ergonómico </a:t>
            </a:r>
          </a:p>
          <a:p>
            <a:pPr lvl="0"/>
            <a:r>
              <a:rPr lang="es-EC" sz="2800" dirty="0"/>
              <a:t>Diseñar un sistema mediante el cual el estudiante realice las interconexiones entre los equipos, sensores y actuadores de forma rápida y sencilla.</a:t>
            </a:r>
          </a:p>
          <a:p>
            <a:pPr marL="0" indent="0" algn="ctr">
              <a:buNone/>
            </a:pPr>
            <a:endParaRPr lang="es-ES" sz="2800" dirty="0">
              <a:solidFill>
                <a:schemeClr val="tx1"/>
              </a:solidFill>
            </a:endParaRPr>
          </a:p>
        </p:txBody>
      </p:sp>
    </p:spTree>
    <p:extLst>
      <p:ext uri="{BB962C8B-B14F-4D97-AF65-F5344CB8AC3E}">
        <p14:creationId xmlns:p14="http://schemas.microsoft.com/office/powerpoint/2010/main" val="9283862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925" y="0"/>
            <a:ext cx="8911687" cy="1280890"/>
          </a:xfrm>
        </p:spPr>
        <p:txBody>
          <a:bodyPr/>
          <a:lstStyle/>
          <a:p>
            <a:r>
              <a:rPr lang="es-EC" b="1" dirty="0">
                <a:latin typeface="Arial" panose="020B0604020202020204" pitchFamily="34" charset="0"/>
                <a:cs typeface="Arial" panose="020B0604020202020204" pitchFamily="34" charset="0"/>
              </a:rPr>
              <a:t>Descripción General del Proyecto</a:t>
            </a:r>
            <a:endParaRPr lang="es-ES" b="1" dirty="0">
              <a:latin typeface="Arial" panose="020B0604020202020204" pitchFamily="34" charset="0"/>
              <a:cs typeface="Arial" panose="020B0604020202020204" pitchFamily="34" charset="0"/>
            </a:endParaRPr>
          </a:p>
        </p:txBody>
      </p:sp>
      <p:sp>
        <p:nvSpPr>
          <p:cNvPr id="5" name="Marcador de contenido 4">
            <a:extLst>
              <a:ext uri="{FF2B5EF4-FFF2-40B4-BE49-F238E27FC236}">
                <a16:creationId xmlns:a16="http://schemas.microsoft.com/office/drawing/2014/main" id="{BDF1B032-89C2-40A8-8664-04E031BC6901}"/>
              </a:ext>
            </a:extLst>
          </p:cNvPr>
          <p:cNvSpPr>
            <a:spLocks noGrp="1"/>
          </p:cNvSpPr>
          <p:nvPr>
            <p:ph idx="1"/>
          </p:nvPr>
        </p:nvSpPr>
        <p:spPr>
          <a:xfrm>
            <a:off x="642026" y="1280890"/>
            <a:ext cx="10914434" cy="5236642"/>
          </a:xfrm>
        </p:spPr>
        <p:txBody>
          <a:bodyPr>
            <a:normAutofit fontScale="85000" lnSpcReduction="10000"/>
          </a:bodyPr>
          <a:lstStyle/>
          <a:p>
            <a:pPr marL="0" indent="0" algn="just">
              <a:buNone/>
            </a:pPr>
            <a:r>
              <a:rPr lang="es-EC" sz="2800" dirty="0"/>
              <a:t>El presente proyecto de titulación consta del estudio del estado del arte en lo más relevante de la teoría Domótica, además de la sección de diseño e implementación del sistema de entrenamiento Domótico bajo el estándar Lonworks, se presentaran la resolución de las guías prácticas de una manera detalla, al igual que los resultados obtenidos de las pruebas realizadas en el sistema implementado, se entregaran en la parte de anexos los diferentes planos tanto eléctricos como mecánicos, además los esquemas de conexión y un manual de usuario para el correcto funcionamiento del sistema de entrenamiento Domótico. </a:t>
            </a:r>
          </a:p>
          <a:p>
            <a:pPr marL="0" indent="0" algn="just">
              <a:buNone/>
            </a:pPr>
            <a:r>
              <a:rPr lang="es-EC" sz="2800" dirty="0"/>
              <a:t>Para la parte del diseño se tomará en cuenta las recomendaciones y especificaciones del fabricante para el uso y protección de los equipos de control. Se tomará en cuenta los diferentes calibres de conductores para la interconexión, así como la distribución física de los nodos, sensores actuadores y equipos de protección. </a:t>
            </a:r>
          </a:p>
          <a:p>
            <a:pPr algn="just"/>
            <a:endParaRPr lang="es-EC" sz="2800" dirty="0"/>
          </a:p>
        </p:txBody>
      </p:sp>
    </p:spTree>
    <p:extLst>
      <p:ext uri="{BB962C8B-B14F-4D97-AF65-F5344CB8AC3E}">
        <p14:creationId xmlns:p14="http://schemas.microsoft.com/office/powerpoint/2010/main" val="123461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925" y="0"/>
            <a:ext cx="8911687" cy="1280890"/>
          </a:xfrm>
        </p:spPr>
        <p:txBody>
          <a:bodyPr/>
          <a:lstStyle/>
          <a:p>
            <a:r>
              <a:rPr lang="es-EC" b="1" dirty="0">
                <a:latin typeface="Arial" panose="020B0604020202020204" pitchFamily="34" charset="0"/>
                <a:cs typeface="Arial" panose="020B0604020202020204" pitchFamily="34" charset="0"/>
              </a:rPr>
              <a:t>Diseño del sistema de Entrenamiento</a:t>
            </a:r>
            <a:endParaRPr lang="es-ES" b="1" dirty="0">
              <a:latin typeface="Arial" panose="020B0604020202020204" pitchFamily="34" charset="0"/>
              <a:cs typeface="Arial" panose="020B0604020202020204" pitchFamily="34" charset="0"/>
            </a:endParaRPr>
          </a:p>
        </p:txBody>
      </p:sp>
      <p:sp>
        <p:nvSpPr>
          <p:cNvPr id="3" name="CuadroTexto 2"/>
          <p:cNvSpPr txBox="1"/>
          <p:nvPr/>
        </p:nvSpPr>
        <p:spPr>
          <a:xfrm>
            <a:off x="844062" y="1603717"/>
            <a:ext cx="6219972" cy="369332"/>
          </a:xfrm>
          <a:prstGeom prst="rect">
            <a:avLst/>
          </a:prstGeom>
          <a:noFill/>
        </p:spPr>
        <p:txBody>
          <a:bodyPr wrap="none" rtlCol="0">
            <a:spAutoFit/>
          </a:bodyPr>
          <a:lstStyle/>
          <a:p>
            <a:r>
              <a:rPr lang="es-ES" dirty="0"/>
              <a:t>Familiarizar al estudiante con el protocolo LONWORKS</a:t>
            </a:r>
          </a:p>
        </p:txBody>
      </p:sp>
      <p:sp>
        <p:nvSpPr>
          <p:cNvPr id="4" name="AutoShape 2" descr="Resultado de imagen para LONWORK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Imagen 8"/>
          <p:cNvPicPr>
            <a:picLocks noChangeAspect="1"/>
          </p:cNvPicPr>
          <p:nvPr/>
        </p:nvPicPr>
        <p:blipFill>
          <a:blip r:embed="rId3"/>
          <a:stretch>
            <a:fillRect/>
          </a:stretch>
        </p:blipFill>
        <p:spPr>
          <a:xfrm>
            <a:off x="353903" y="3911124"/>
            <a:ext cx="2908334" cy="1447275"/>
          </a:xfrm>
          <a:prstGeom prst="rect">
            <a:avLst/>
          </a:prstGeom>
        </p:spPr>
      </p:pic>
      <p:sp>
        <p:nvSpPr>
          <p:cNvPr id="10" name="CuadroTexto 9"/>
          <p:cNvSpPr txBox="1"/>
          <p:nvPr/>
        </p:nvSpPr>
        <p:spPr>
          <a:xfrm>
            <a:off x="844062" y="2148312"/>
            <a:ext cx="10065576" cy="369332"/>
          </a:xfrm>
          <a:prstGeom prst="rect">
            <a:avLst/>
          </a:prstGeom>
          <a:noFill/>
        </p:spPr>
        <p:txBody>
          <a:bodyPr wrap="none" rtlCol="0">
            <a:spAutoFit/>
          </a:bodyPr>
          <a:lstStyle/>
          <a:p>
            <a:r>
              <a:rPr lang="es-ES" dirty="0"/>
              <a:t>Que el estudiante sea capaz de integrar esta tecnología con tecnología </a:t>
            </a:r>
            <a:r>
              <a:rPr lang="es-EC" dirty="0"/>
              <a:t>de bajo costo </a:t>
            </a:r>
            <a:endParaRPr lang="es-ES" dirty="0"/>
          </a:p>
        </p:txBody>
      </p:sp>
      <p:pic>
        <p:nvPicPr>
          <p:cNvPr id="11" name="Imagen 10"/>
          <p:cNvPicPr>
            <a:picLocks noChangeAspect="1"/>
          </p:cNvPicPr>
          <p:nvPr/>
        </p:nvPicPr>
        <p:blipFill rotWithShape="1">
          <a:blip r:embed="rId4"/>
          <a:srcRect l="24511" t="19369" r="28798" b="23480"/>
          <a:stretch/>
        </p:blipFill>
        <p:spPr>
          <a:xfrm>
            <a:off x="3427211" y="4101360"/>
            <a:ext cx="1162051" cy="1066801"/>
          </a:xfrm>
          <a:prstGeom prst="rect">
            <a:avLst/>
          </a:prstGeom>
        </p:spPr>
      </p:pic>
      <p:pic>
        <p:nvPicPr>
          <p:cNvPr id="14" name="Imagen 13"/>
          <p:cNvPicPr>
            <a:picLocks noChangeAspect="1"/>
          </p:cNvPicPr>
          <p:nvPr/>
        </p:nvPicPr>
        <p:blipFill rotWithShape="1">
          <a:blip r:embed="rId5"/>
          <a:srcRect l="1" r="59676"/>
          <a:stretch/>
        </p:blipFill>
        <p:spPr>
          <a:xfrm>
            <a:off x="5265831" y="3158442"/>
            <a:ext cx="1222037" cy="1710809"/>
          </a:xfrm>
          <a:prstGeom prst="rect">
            <a:avLst/>
          </a:prstGeom>
        </p:spPr>
      </p:pic>
      <p:pic>
        <p:nvPicPr>
          <p:cNvPr id="18" name="Imagen 17"/>
          <p:cNvPicPr>
            <a:picLocks noChangeAspect="1"/>
          </p:cNvPicPr>
          <p:nvPr/>
        </p:nvPicPr>
        <p:blipFill rotWithShape="1">
          <a:blip r:embed="rId6"/>
          <a:srcRect l="659" t="35677" r="78843" b="52344"/>
          <a:stretch/>
        </p:blipFill>
        <p:spPr>
          <a:xfrm>
            <a:off x="4396223" y="5276847"/>
            <a:ext cx="3555053" cy="1168089"/>
          </a:xfrm>
          <a:prstGeom prst="rect">
            <a:avLst/>
          </a:prstGeom>
        </p:spPr>
      </p:pic>
      <p:cxnSp>
        <p:nvCxnSpPr>
          <p:cNvPr id="20" name="Conector recto 19"/>
          <p:cNvCxnSpPr/>
          <p:nvPr/>
        </p:nvCxnSpPr>
        <p:spPr>
          <a:xfrm>
            <a:off x="8380412" y="3019201"/>
            <a:ext cx="0" cy="3558398"/>
          </a:xfrm>
          <a:prstGeom prst="line">
            <a:avLst/>
          </a:prstGeom>
          <a:ln w="76200"/>
        </p:spPr>
        <p:style>
          <a:lnRef idx="3">
            <a:schemeClr val="dk1"/>
          </a:lnRef>
          <a:fillRef idx="0">
            <a:schemeClr val="dk1"/>
          </a:fillRef>
          <a:effectRef idx="2">
            <a:schemeClr val="dk1"/>
          </a:effectRef>
          <a:fontRef idx="minor">
            <a:schemeClr val="tx1"/>
          </a:fontRef>
        </p:style>
      </p:cxnSp>
      <p:sp>
        <p:nvSpPr>
          <p:cNvPr id="21" name="CuadroTexto 20"/>
          <p:cNvSpPr txBox="1"/>
          <p:nvPr/>
        </p:nvSpPr>
        <p:spPr>
          <a:xfrm>
            <a:off x="8653892" y="3455029"/>
            <a:ext cx="2866490" cy="646331"/>
          </a:xfrm>
          <a:prstGeom prst="rect">
            <a:avLst/>
          </a:prstGeom>
          <a:noFill/>
        </p:spPr>
        <p:txBody>
          <a:bodyPr wrap="none" rtlCol="0">
            <a:spAutoFit/>
          </a:bodyPr>
          <a:lstStyle/>
          <a:p>
            <a:r>
              <a:rPr lang="es-ES" sz="3600" b="1" dirty="0"/>
              <a:t>DIDACTICO </a:t>
            </a:r>
          </a:p>
        </p:txBody>
      </p:sp>
      <p:sp>
        <p:nvSpPr>
          <p:cNvPr id="22" name="CuadroTexto 21"/>
          <p:cNvSpPr txBox="1"/>
          <p:nvPr/>
        </p:nvSpPr>
        <p:spPr>
          <a:xfrm>
            <a:off x="8715508" y="4521037"/>
            <a:ext cx="2890535" cy="646331"/>
          </a:xfrm>
          <a:prstGeom prst="rect">
            <a:avLst/>
          </a:prstGeom>
          <a:noFill/>
        </p:spPr>
        <p:txBody>
          <a:bodyPr wrap="none" rtlCol="0">
            <a:spAutoFit/>
          </a:bodyPr>
          <a:lstStyle/>
          <a:p>
            <a:r>
              <a:rPr lang="es-ES" sz="3600" b="1" dirty="0"/>
              <a:t>COMPACTO</a:t>
            </a:r>
          </a:p>
        </p:txBody>
      </p:sp>
      <p:sp>
        <p:nvSpPr>
          <p:cNvPr id="23" name="CuadroTexto 22"/>
          <p:cNvSpPr txBox="1"/>
          <p:nvPr/>
        </p:nvSpPr>
        <p:spPr>
          <a:xfrm>
            <a:off x="9264636" y="5537725"/>
            <a:ext cx="1645002" cy="646331"/>
          </a:xfrm>
          <a:prstGeom prst="rect">
            <a:avLst/>
          </a:prstGeom>
          <a:noFill/>
        </p:spPr>
        <p:txBody>
          <a:bodyPr wrap="none" rtlCol="0">
            <a:spAutoFit/>
          </a:bodyPr>
          <a:lstStyle/>
          <a:p>
            <a:r>
              <a:rPr lang="es-ES" sz="3600" b="1" dirty="0"/>
              <a:t>MÓVIL</a:t>
            </a:r>
          </a:p>
        </p:txBody>
      </p:sp>
    </p:spTree>
    <p:extLst>
      <p:ext uri="{BB962C8B-B14F-4D97-AF65-F5344CB8AC3E}">
        <p14:creationId xmlns:p14="http://schemas.microsoft.com/office/powerpoint/2010/main" val="4063511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1" grpId="0"/>
      <p:bldP spid="22" grpId="0"/>
      <p:bldP spid="23" grpId="0"/>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1665</TotalTime>
  <Words>1407</Words>
  <Application>Microsoft Office PowerPoint</Application>
  <PresentationFormat>Panorámica</PresentationFormat>
  <Paragraphs>95</Paragraphs>
  <Slides>15</Slides>
  <Notes>14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Century Gothic</vt:lpstr>
      <vt:lpstr>Times New Roman</vt:lpstr>
      <vt:lpstr>Wingdings 3</vt:lpstr>
      <vt:lpstr>Espiral</vt:lpstr>
      <vt:lpstr> </vt:lpstr>
      <vt:lpstr>Índice</vt:lpstr>
      <vt:lpstr>Introducción </vt:lpstr>
      <vt:lpstr>Antecedentes</vt:lpstr>
      <vt:lpstr>Justificación</vt:lpstr>
      <vt:lpstr>Objetivo General</vt:lpstr>
      <vt:lpstr>Objetivos Específicos</vt:lpstr>
      <vt:lpstr>Descripción General del Proyecto</vt:lpstr>
      <vt:lpstr>Diseño del sistema de Entrenamiento</vt:lpstr>
      <vt:lpstr>Diseño del sistema de Entrenamiento</vt:lpstr>
      <vt:lpstr>Diseño delas guías Practicas</vt:lpstr>
      <vt:lpstr>Diseño delas guías Practicas</vt:lpstr>
      <vt:lpstr>Conclusiones</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Javier Muglisa</dc:creator>
  <cp:lastModifiedBy>Miguel</cp:lastModifiedBy>
  <cp:revision>66</cp:revision>
  <dcterms:created xsi:type="dcterms:W3CDTF">2017-07-12T02:24:26Z</dcterms:created>
  <dcterms:modified xsi:type="dcterms:W3CDTF">2017-09-05T11:32:50Z</dcterms:modified>
</cp:coreProperties>
</file>