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59" r:id="rId3"/>
    <p:sldId id="257" r:id="rId4"/>
    <p:sldId id="258" r:id="rId5"/>
    <p:sldId id="262" r:id="rId6"/>
    <p:sldId id="263" r:id="rId7"/>
    <p:sldId id="260" r:id="rId8"/>
    <p:sldId id="261" r:id="rId9"/>
    <p:sldId id="264" r:id="rId10"/>
    <p:sldId id="265" r:id="rId11"/>
    <p:sldId id="317"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318" r:id="rId27"/>
    <p:sldId id="316" r:id="rId28"/>
    <p:sldId id="280" r:id="rId29"/>
    <p:sldId id="281" r:id="rId30"/>
    <p:sldId id="282" r:id="rId31"/>
    <p:sldId id="283" r:id="rId32"/>
    <p:sldId id="284" r:id="rId33"/>
    <p:sldId id="286" r:id="rId34"/>
    <p:sldId id="319" r:id="rId35"/>
    <p:sldId id="285" r:id="rId36"/>
    <p:sldId id="287" r:id="rId37"/>
    <p:sldId id="289" r:id="rId38"/>
    <p:sldId id="290" r:id="rId39"/>
    <p:sldId id="291" r:id="rId40"/>
    <p:sldId id="292" r:id="rId41"/>
    <p:sldId id="294" r:id="rId42"/>
    <p:sldId id="293"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10" r:id="rId57"/>
    <p:sldId id="308" r:id="rId58"/>
    <p:sldId id="309" r:id="rId59"/>
    <p:sldId id="311" r:id="rId60"/>
    <p:sldId id="312" r:id="rId61"/>
    <p:sldId id="313" r:id="rId62"/>
    <p:sldId id="31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995" autoAdjust="0"/>
  </p:normalViewPr>
  <p:slideViewPr>
    <p:cSldViewPr snapToGrid="0">
      <p:cViewPr varScale="1">
        <p:scale>
          <a:sx n="88" d="100"/>
          <a:sy n="88" d="100"/>
        </p:scale>
        <p:origin x="494" y="62"/>
      </p:cViewPr>
      <p:guideLst/>
    </p:cSldViewPr>
  </p:slideViewPr>
  <p:outlineViewPr>
    <p:cViewPr>
      <p:scale>
        <a:sx n="33" d="100"/>
        <a:sy n="33" d="100"/>
      </p:scale>
      <p:origin x="0" y="-17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FEA788-DFDF-46D6-9B3B-053FB4F7D70C}" type="datetimeFigureOut">
              <a:rPr lang="en-US" smtClean="0"/>
              <a:t>9/3/2017</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8B250-107E-4DA9-AF9A-095513BC18CA}" type="slidenum">
              <a:rPr lang="en-US" smtClean="0"/>
              <a:t>‹Nº›</a:t>
            </a:fld>
            <a:endParaRPr lang="en-US"/>
          </a:p>
        </p:txBody>
      </p:sp>
    </p:spTree>
    <p:extLst>
      <p:ext uri="{BB962C8B-B14F-4D97-AF65-F5344CB8AC3E}">
        <p14:creationId xmlns:p14="http://schemas.microsoft.com/office/powerpoint/2010/main" val="657137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448B250-107E-4DA9-AF9A-095513BC18CA}" type="slidenum">
              <a:rPr lang="en-US" smtClean="0"/>
              <a:t>4</a:t>
            </a:fld>
            <a:endParaRPr lang="en-US"/>
          </a:p>
        </p:txBody>
      </p:sp>
    </p:spTree>
    <p:extLst>
      <p:ext uri="{BB962C8B-B14F-4D97-AF65-F5344CB8AC3E}">
        <p14:creationId xmlns:p14="http://schemas.microsoft.com/office/powerpoint/2010/main" val="51957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Con estos sistemas se logró dotar del conocimiento y experiencia que posee el humano para resolver problemas. Estos sistemas utilizan este conocimiento y mecanismos de inferencia para la resolución de problemas específicos, con el fin de obtener resultados similares a los del ser humano.</a:t>
            </a:r>
            <a:endParaRPr lang="en-US" dirty="0"/>
          </a:p>
        </p:txBody>
      </p:sp>
      <p:sp>
        <p:nvSpPr>
          <p:cNvPr id="4" name="Marcador de número de diapositiva 3"/>
          <p:cNvSpPr>
            <a:spLocks noGrp="1"/>
          </p:cNvSpPr>
          <p:nvPr>
            <p:ph type="sldNum" sz="quarter" idx="10"/>
          </p:nvPr>
        </p:nvSpPr>
        <p:spPr/>
        <p:txBody>
          <a:bodyPr/>
          <a:lstStyle/>
          <a:p>
            <a:fld id="{A448B250-107E-4DA9-AF9A-095513BC18CA}" type="slidenum">
              <a:rPr lang="en-US" smtClean="0"/>
              <a:t>25</a:t>
            </a:fld>
            <a:endParaRPr lang="en-US"/>
          </a:p>
        </p:txBody>
      </p:sp>
    </p:spTree>
    <p:extLst>
      <p:ext uri="{BB962C8B-B14F-4D97-AF65-F5344CB8AC3E}">
        <p14:creationId xmlns:p14="http://schemas.microsoft.com/office/powerpoint/2010/main" val="268211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Ya que lo que se requiere es regular la salida de un proceso en torno a una referencia, resulta lógico considerar al error, a la derivada del error y/o a la integral del error como entradas.</a:t>
            </a:r>
            <a:endParaRPr lang="en-US" dirty="0"/>
          </a:p>
        </p:txBody>
      </p:sp>
      <p:sp>
        <p:nvSpPr>
          <p:cNvPr id="4" name="Marcador de número de diapositiva 3"/>
          <p:cNvSpPr>
            <a:spLocks noGrp="1"/>
          </p:cNvSpPr>
          <p:nvPr>
            <p:ph type="sldNum" sz="quarter" idx="10"/>
          </p:nvPr>
        </p:nvSpPr>
        <p:spPr/>
        <p:txBody>
          <a:bodyPr/>
          <a:lstStyle/>
          <a:p>
            <a:fld id="{A448B250-107E-4DA9-AF9A-095513BC18CA}" type="slidenum">
              <a:rPr lang="en-US" smtClean="0"/>
              <a:t>26</a:t>
            </a:fld>
            <a:endParaRPr lang="en-US"/>
          </a:p>
        </p:txBody>
      </p:sp>
    </p:spTree>
    <p:extLst>
      <p:ext uri="{BB962C8B-B14F-4D97-AF65-F5344CB8AC3E}">
        <p14:creationId xmlns:p14="http://schemas.microsoft.com/office/powerpoint/2010/main" val="81672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Los algoritmos genéticos (</a:t>
            </a:r>
            <a:r>
              <a:rPr lang="es-EC" sz="1200" kern="1200" dirty="0" err="1" smtClean="0">
                <a:solidFill>
                  <a:schemeClr val="tx1"/>
                </a:solidFill>
                <a:effectLst/>
                <a:latin typeface="+mn-lt"/>
                <a:ea typeface="+mn-ea"/>
                <a:cs typeface="+mn-cs"/>
              </a:rPr>
              <a:t>AGs</a:t>
            </a:r>
            <a:r>
              <a:rPr lang="es-EC" sz="1200" kern="1200" dirty="0" smtClean="0">
                <a:solidFill>
                  <a:schemeClr val="tx1"/>
                </a:solidFill>
                <a:effectLst/>
                <a:latin typeface="+mn-lt"/>
                <a:ea typeface="+mn-ea"/>
                <a:cs typeface="+mn-cs"/>
              </a:rPr>
              <a:t>) son criterios adaptativos que suelen utilizarse para solucionar problemas de optimización. Se encuentran basados en los cambios genéticos producidos durante la evolución de los organismos vivos a lo largo de las generaciones de acuerdo con los principios de la selección natural, análogamente estos algoritmos tienen la capacidad de ir creando soluciones para los problemas planteados, donde la evolución de estas soluciones hasta lograr valores óptimos es dependiente del correcto procesamiento de las mismas.</a:t>
            </a:r>
            <a:endParaRPr lang="en-US" dirty="0"/>
          </a:p>
        </p:txBody>
      </p:sp>
      <p:sp>
        <p:nvSpPr>
          <p:cNvPr id="4" name="Marcador de número de diapositiva 3"/>
          <p:cNvSpPr>
            <a:spLocks noGrp="1"/>
          </p:cNvSpPr>
          <p:nvPr>
            <p:ph type="sldNum" sz="quarter" idx="10"/>
          </p:nvPr>
        </p:nvSpPr>
        <p:spPr/>
        <p:txBody>
          <a:bodyPr/>
          <a:lstStyle/>
          <a:p>
            <a:fld id="{A448B250-107E-4DA9-AF9A-095513BC18CA}" type="slidenum">
              <a:rPr lang="en-US" smtClean="0"/>
              <a:t>34</a:t>
            </a:fld>
            <a:endParaRPr lang="en-US"/>
          </a:p>
        </p:txBody>
      </p:sp>
    </p:spTree>
    <p:extLst>
      <p:ext uri="{BB962C8B-B14F-4D97-AF65-F5344CB8AC3E}">
        <p14:creationId xmlns:p14="http://schemas.microsoft.com/office/powerpoint/2010/main" val="361161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calcula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𝑓</m:t>
                        </m:r>
                      </m:e>
                      <m:sub>
                        <m:r>
                          <a:rPr lang="es-ES" sz="1200" i="1" kern="1200">
                            <a:solidFill>
                              <a:schemeClr val="tx1"/>
                            </a:solidFill>
                            <a:effectLst/>
                            <a:latin typeface="Cambria Math" panose="02040503050406030204" pitchFamily="18" charset="0"/>
                            <a:ea typeface="+mn-ea"/>
                            <a:cs typeface="+mn-cs"/>
                          </a:rPr>
                          <m:t>𝑟</m:t>
                        </m:r>
                      </m:sub>
                    </m:sSub>
                    <m:r>
                      <a:rPr lang="es-ES" sz="1200" i="1" kern="1200">
                        <a:solidFill>
                          <a:schemeClr val="tx1"/>
                        </a:solidFill>
                        <a:effectLst/>
                        <a:latin typeface="Cambria Math" panose="02040503050406030204" pitchFamily="18" charset="0"/>
                        <a:ea typeface="+mn-ea"/>
                        <a:cs typeface="+mn-cs"/>
                      </a:rPr>
                      <m:t>=</m:t>
                    </m:r>
                    <m:r>
                      <a:rPr lang="es-ES" sz="1200" i="1" kern="1200">
                        <a:solidFill>
                          <a:schemeClr val="tx1"/>
                        </a:solidFill>
                        <a:effectLst/>
                        <a:latin typeface="Cambria Math" panose="02040503050406030204" pitchFamily="18" charset="0"/>
                        <a:ea typeface="+mn-ea"/>
                        <a:cs typeface="+mn-cs"/>
                      </a:rPr>
                      <m:t>𝑓</m:t>
                    </m:r>
                    <m:r>
                      <a:rPr lang="es-E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𝑥</m:t>
                        </m:r>
                      </m:e>
                      <m:sub>
                        <m:r>
                          <a:rPr lang="es-ES" sz="1200" i="1" kern="1200">
                            <a:solidFill>
                              <a:schemeClr val="tx1"/>
                            </a:solidFill>
                            <a:effectLst/>
                            <a:latin typeface="Cambria Math" panose="02040503050406030204" pitchFamily="18" charset="0"/>
                            <a:ea typeface="+mn-ea"/>
                            <a:cs typeface="+mn-cs"/>
                          </a:rPr>
                          <m:t>𝑟</m:t>
                        </m:r>
                      </m:sub>
                    </m:sSub>
                    <m:r>
                      <a:rPr lang="es-ES" sz="1200" i="1" kern="1200">
                        <a:solidFill>
                          <a:schemeClr val="tx1"/>
                        </a:solidFill>
                        <a:effectLst/>
                        <a:latin typeface="Cambria Math" panose="02040503050406030204" pitchFamily="18" charset="0"/>
                        <a:ea typeface="+mn-ea"/>
                        <a:cs typeface="+mn-cs"/>
                      </a:rPr>
                      <m:t>)</m:t>
                    </m:r>
                  </m:oMath>
                </a14:m>
                <a:r>
                  <a:rPr lang="es-E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𝑓</m:t>
                        </m:r>
                      </m:e>
                      <m:sub>
                        <m:r>
                          <a:rPr lang="es-ES" sz="1200" i="1" kern="1200">
                            <a:solidFill>
                              <a:schemeClr val="tx1"/>
                            </a:solidFill>
                            <a:effectLst/>
                            <a:latin typeface="Cambria Math" panose="02040503050406030204" pitchFamily="18" charset="0"/>
                            <a:ea typeface="+mn-ea"/>
                            <a:cs typeface="+mn-cs"/>
                          </a:rPr>
                          <m:t>1</m:t>
                        </m:r>
                      </m:sub>
                    </m:sSub>
                    <m:r>
                      <a:rPr lang="es-E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𝑓</m:t>
                        </m:r>
                      </m:e>
                      <m:sub>
                        <m:r>
                          <a:rPr lang="es-ES" sz="1200" i="1" kern="1200">
                            <a:solidFill>
                              <a:schemeClr val="tx1"/>
                            </a:solidFill>
                            <a:effectLst/>
                            <a:latin typeface="Cambria Math" panose="02040503050406030204" pitchFamily="18" charset="0"/>
                            <a:ea typeface="+mn-ea"/>
                            <a:cs typeface="+mn-cs"/>
                          </a:rPr>
                          <m:t>𝑟</m:t>
                        </m:r>
                      </m:sub>
                    </m:sSub>
                    <m:r>
                      <a:rPr lang="es-ES" sz="1200" i="1" kern="1200">
                        <a:solidFill>
                          <a:schemeClr val="tx1"/>
                        </a:solidFill>
                        <a:effectLst/>
                        <a:latin typeface="Cambria Math" panose="02040503050406030204" pitchFamily="18" charset="0"/>
                        <a:ea typeface="+mn-ea"/>
                        <a:cs typeface="+mn-cs"/>
                      </a:rPr>
                      <m:t>&lt;</m:t>
                    </m:r>
                    <m:sSub>
                      <m:sSubPr>
                        <m:ctrlPr>
                          <a:rPr lang="en-US"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𝑓</m:t>
                        </m:r>
                      </m:e>
                      <m:sub>
                        <m:r>
                          <a:rPr lang="es-ES" sz="1200" i="1" kern="1200">
                            <a:solidFill>
                              <a:schemeClr val="tx1"/>
                            </a:solidFill>
                            <a:effectLst/>
                            <a:latin typeface="Cambria Math" panose="02040503050406030204" pitchFamily="18" charset="0"/>
                            <a:ea typeface="+mn-ea"/>
                            <a:cs typeface="+mn-cs"/>
                          </a:rPr>
                          <m:t>𝑛</m:t>
                        </m:r>
                      </m:sub>
                    </m:sSub>
                  </m:oMath>
                </a14:m>
                <a:r>
                  <a:rPr lang="es-ES" sz="1200" kern="1200" dirty="0">
                    <a:solidFill>
                      <a:schemeClr val="tx1"/>
                    </a:solidFill>
                    <a:effectLst/>
                    <a:latin typeface="+mn-lt"/>
                    <a:ea typeface="+mn-ea"/>
                    <a:cs typeface="+mn-cs"/>
                  </a:rPr>
                  <a:t>, se toma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s-ES" sz="1200" i="1" kern="1200">
                            <a:solidFill>
                              <a:schemeClr val="tx1"/>
                            </a:solidFill>
                            <a:effectLst/>
                            <a:latin typeface="Cambria Math" panose="02040503050406030204" pitchFamily="18" charset="0"/>
                            <a:ea typeface="+mn-ea"/>
                            <a:cs typeface="+mn-cs"/>
                          </a:rPr>
                          <m:t>𝑥</m:t>
                        </m:r>
                      </m:e>
                      <m:sub>
                        <m:r>
                          <a:rPr lang="es-ES" sz="1200" i="1" kern="1200">
                            <a:solidFill>
                              <a:schemeClr val="tx1"/>
                            </a:solidFill>
                            <a:effectLst/>
                            <a:latin typeface="Cambria Math" panose="02040503050406030204" pitchFamily="18" charset="0"/>
                            <a:ea typeface="+mn-ea"/>
                            <a:cs typeface="+mn-cs"/>
                          </a:rPr>
                          <m:t>𝑟</m:t>
                        </m:r>
                      </m:sub>
                    </m:sSub>
                  </m:oMath>
                </a14:m>
                <a:r>
                  <a:rPr lang="es-ES" sz="1200" kern="1200" dirty="0">
                    <a:solidFill>
                      <a:schemeClr val="tx1"/>
                    </a:solidFill>
                    <a:effectLst/>
                    <a:latin typeface="+mn-lt"/>
                    <a:ea typeface="+mn-ea"/>
                    <a:cs typeface="+mn-cs"/>
                  </a:rPr>
                  <a:t> como nuevo vértice del simplex, se elimina el peor vértice y se concluye la iteración.</a:t>
                </a:r>
                <a:endParaRPr lang="en-US" sz="1200" kern="1200" dirty="0">
                  <a:solidFill>
                    <a:schemeClr val="tx1"/>
                  </a:solidFill>
                  <a:effectLst/>
                  <a:latin typeface="+mn-lt"/>
                  <a:ea typeface="+mn-ea"/>
                  <a:cs typeface="+mn-cs"/>
                </a:endParaRPr>
              </a:p>
              <a:p>
                <a:endParaRPr lang="en-US" dirty="0"/>
              </a:p>
            </p:txBody>
          </p:sp>
        </mc:Choice>
        <mc:Fallback xmlns="">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Se calcula </a:t>
                </a:r>
                <a:r>
                  <a:rPr lang="es-ES" sz="1200" i="0" kern="1200">
                    <a:solidFill>
                      <a:schemeClr val="tx1"/>
                    </a:solidFill>
                    <a:effectLst/>
                    <a:latin typeface="+mn-lt"/>
                    <a:ea typeface="+mn-ea"/>
                    <a:cs typeface="+mn-cs"/>
                  </a:rPr>
                  <a:t>𝑓</a:t>
                </a:r>
                <a:r>
                  <a:rPr lang="en-US"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𝑟=𝑓(𝑥</a:t>
                </a:r>
                <a:r>
                  <a:rPr lang="en-US"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𝑟)</a:t>
                </a:r>
                <a:r>
                  <a:rPr lang="es-E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Si </a:t>
                </a:r>
                <a:r>
                  <a:rPr lang="es-ES" sz="1200" i="0" kern="1200">
                    <a:solidFill>
                      <a:schemeClr val="tx1"/>
                    </a:solidFill>
                    <a:effectLst/>
                    <a:latin typeface="+mn-lt"/>
                    <a:ea typeface="+mn-ea"/>
                    <a:cs typeface="+mn-cs"/>
                  </a:rPr>
                  <a:t>𝑓</a:t>
                </a:r>
                <a:r>
                  <a:rPr lang="en-US"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1≤𝑓</a:t>
                </a:r>
                <a:r>
                  <a:rPr lang="en-US"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𝑟&lt;𝑓</a:t>
                </a:r>
                <a:r>
                  <a:rPr lang="en-US"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𝑛</a:t>
                </a:r>
                <a:r>
                  <a:rPr lang="es-ES" sz="1200" kern="1200" dirty="0">
                    <a:solidFill>
                      <a:schemeClr val="tx1"/>
                    </a:solidFill>
                    <a:effectLst/>
                    <a:latin typeface="+mn-lt"/>
                    <a:ea typeface="+mn-ea"/>
                    <a:cs typeface="+mn-cs"/>
                  </a:rPr>
                  <a:t>, se toma </a:t>
                </a:r>
                <a:r>
                  <a:rPr lang="es-ES" sz="1200" i="0" kern="1200">
                    <a:solidFill>
                      <a:schemeClr val="tx1"/>
                    </a:solidFill>
                    <a:effectLst/>
                    <a:latin typeface="+mn-lt"/>
                    <a:ea typeface="+mn-ea"/>
                    <a:cs typeface="+mn-cs"/>
                  </a:rPr>
                  <a:t>𝑥</a:t>
                </a:r>
                <a:r>
                  <a:rPr lang="en-US" sz="1200" i="0" kern="1200">
                    <a:solidFill>
                      <a:schemeClr val="tx1"/>
                    </a:solidFill>
                    <a:effectLst/>
                    <a:latin typeface="+mn-lt"/>
                    <a:ea typeface="+mn-ea"/>
                    <a:cs typeface="+mn-cs"/>
                  </a:rPr>
                  <a:t>_</a:t>
                </a:r>
                <a:r>
                  <a:rPr lang="es-ES" sz="1200" i="0" kern="1200">
                    <a:solidFill>
                      <a:schemeClr val="tx1"/>
                    </a:solidFill>
                    <a:effectLst/>
                    <a:latin typeface="+mn-lt"/>
                    <a:ea typeface="+mn-ea"/>
                    <a:cs typeface="+mn-cs"/>
                  </a:rPr>
                  <a:t>𝑟</a:t>
                </a:r>
                <a:r>
                  <a:rPr lang="es-ES" sz="1200" kern="1200" dirty="0">
                    <a:solidFill>
                      <a:schemeClr val="tx1"/>
                    </a:solidFill>
                    <a:effectLst/>
                    <a:latin typeface="+mn-lt"/>
                    <a:ea typeface="+mn-ea"/>
                    <a:cs typeface="+mn-cs"/>
                  </a:rPr>
                  <a:t> como nuevo vértice del simplex, se elimina el peor vértice y se concluye la iteración.</a:t>
                </a:r>
                <a:endParaRPr lang="en-US" sz="1200" kern="1200" dirty="0">
                  <a:solidFill>
                    <a:schemeClr val="tx1"/>
                  </a:solidFill>
                  <a:effectLst/>
                  <a:latin typeface="+mn-lt"/>
                  <a:ea typeface="+mn-ea"/>
                  <a:cs typeface="+mn-cs"/>
                </a:endParaRPr>
              </a:p>
              <a:p>
                <a:endParaRPr lang="en-US" dirty="0"/>
              </a:p>
            </p:txBody>
          </p:sp>
        </mc:Fallback>
      </mc:AlternateContent>
      <p:sp>
        <p:nvSpPr>
          <p:cNvPr id="4" name="Marcador de número de diapositiva 3"/>
          <p:cNvSpPr>
            <a:spLocks noGrp="1"/>
          </p:cNvSpPr>
          <p:nvPr>
            <p:ph type="sldNum" sz="quarter" idx="10"/>
          </p:nvPr>
        </p:nvSpPr>
        <p:spPr/>
        <p:txBody>
          <a:bodyPr/>
          <a:lstStyle/>
          <a:p>
            <a:fld id="{A448B250-107E-4DA9-AF9A-095513BC18CA}" type="slidenum">
              <a:rPr lang="en-US" smtClean="0"/>
              <a:t>41</a:t>
            </a:fld>
            <a:endParaRPr lang="en-US"/>
          </a:p>
        </p:txBody>
      </p:sp>
    </p:spTree>
    <p:extLst>
      <p:ext uri="{BB962C8B-B14F-4D97-AF65-F5344CB8AC3E}">
        <p14:creationId xmlns:p14="http://schemas.microsoft.com/office/powerpoint/2010/main" val="346909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448B250-107E-4DA9-AF9A-095513BC18CA}" type="slidenum">
              <a:rPr lang="en-US" smtClean="0"/>
              <a:t>42</a:t>
            </a:fld>
            <a:endParaRPr lang="en-US"/>
          </a:p>
        </p:txBody>
      </p:sp>
    </p:spTree>
    <p:extLst>
      <p:ext uri="{BB962C8B-B14F-4D97-AF65-F5344CB8AC3E}">
        <p14:creationId xmlns:p14="http://schemas.microsoft.com/office/powerpoint/2010/main" val="326555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448B250-107E-4DA9-AF9A-095513BC18CA}" type="slidenum">
              <a:rPr lang="en-US" smtClean="0"/>
              <a:t>43</a:t>
            </a:fld>
            <a:endParaRPr lang="en-US"/>
          </a:p>
        </p:txBody>
      </p:sp>
    </p:spTree>
    <p:extLst>
      <p:ext uri="{BB962C8B-B14F-4D97-AF65-F5344CB8AC3E}">
        <p14:creationId xmlns:p14="http://schemas.microsoft.com/office/powerpoint/2010/main" val="570403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448B250-107E-4DA9-AF9A-095513BC18CA}" type="slidenum">
              <a:rPr lang="en-US" smtClean="0"/>
              <a:t>44</a:t>
            </a:fld>
            <a:endParaRPr lang="en-US"/>
          </a:p>
        </p:txBody>
      </p:sp>
    </p:spTree>
    <p:extLst>
      <p:ext uri="{BB962C8B-B14F-4D97-AF65-F5344CB8AC3E}">
        <p14:creationId xmlns:p14="http://schemas.microsoft.com/office/powerpoint/2010/main" val="2853812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8A7513F-98DF-4C18-AA8E-2CAD4F8FBA51}" type="datetimeFigureOut">
              <a:rPr lang="en-US" smtClean="0"/>
              <a:t>9/3/2017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185673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A7513F-98DF-4C18-AA8E-2CAD4F8FBA51}"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119365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A7513F-98DF-4C18-AA8E-2CAD4F8FBA51}"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15090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A7513F-98DF-4C18-AA8E-2CAD4F8FBA51}"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3ABCD-1863-4C91-A52D-7AACC13BACB9}" type="slidenum">
              <a:rPr lang="en-US" smtClean="0"/>
              <a:t>‹Nº›</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6454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A7513F-98DF-4C18-AA8E-2CAD4F8FBA51}"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4080984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08A7513F-98DF-4C18-AA8E-2CAD4F8FBA51}" type="datetimeFigureOut">
              <a:rPr lang="en-US" smtClean="0"/>
              <a:t>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373676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08A7513F-98DF-4C18-AA8E-2CAD4F8FBA51}" type="datetimeFigureOut">
              <a:rPr lang="en-US" smtClean="0"/>
              <a:t>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3457678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A7513F-98DF-4C18-AA8E-2CAD4F8FBA51}"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750219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A7513F-98DF-4C18-AA8E-2CAD4F8FBA51}"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18863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A7513F-98DF-4C18-AA8E-2CAD4F8FBA51}"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420306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8A7513F-98DF-4C18-AA8E-2CAD4F8FBA51}" type="datetimeFigureOut">
              <a:rPr lang="en-US" smtClean="0"/>
              <a:t>9/3/2017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53765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8A7513F-98DF-4C18-AA8E-2CAD4F8FBA51}"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189351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A7513F-98DF-4C18-AA8E-2CAD4F8FBA51}" type="datetimeFigureOut">
              <a:rPr lang="en-US" smtClean="0"/>
              <a:t>9/3/2017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3670459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8A7513F-98DF-4C18-AA8E-2CAD4F8FBA51}" type="datetimeFigureOut">
              <a:rPr lang="en-US" smtClean="0"/>
              <a:t>9/3/2017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346827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A7513F-98DF-4C18-AA8E-2CAD4F8FBA51}" type="datetimeFigureOut">
              <a:rPr lang="en-US" smtClean="0"/>
              <a:t>9/3/2017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891805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A7513F-98DF-4C18-AA8E-2CAD4F8FBA51}"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339628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8A7513F-98DF-4C18-AA8E-2CAD4F8FBA51}" type="datetimeFigureOut">
              <a:rPr lang="en-US" smtClean="0"/>
              <a:t>9/3/2017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83ABCD-1863-4C91-A52D-7AACC13BACB9}" type="slidenum">
              <a:rPr lang="en-US" smtClean="0"/>
              <a:t>‹Nº›</a:t>
            </a:fld>
            <a:endParaRPr lang="en-US"/>
          </a:p>
        </p:txBody>
      </p:sp>
    </p:spTree>
    <p:extLst>
      <p:ext uri="{BB962C8B-B14F-4D97-AF65-F5344CB8AC3E}">
        <p14:creationId xmlns:p14="http://schemas.microsoft.com/office/powerpoint/2010/main" val="109223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8A7513F-98DF-4C18-AA8E-2CAD4F8FBA51}" type="datetimeFigureOut">
              <a:rPr lang="en-US" smtClean="0"/>
              <a:t>9/3/2017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83ABCD-1863-4C91-A52D-7AACC13BACB9}" type="slidenum">
              <a:rPr lang="en-US" smtClean="0"/>
              <a:t>‹Nº›</a:t>
            </a:fld>
            <a:endParaRPr lang="en-US"/>
          </a:p>
        </p:txBody>
      </p:sp>
    </p:spTree>
    <p:extLst>
      <p:ext uri="{BB962C8B-B14F-4D97-AF65-F5344CB8AC3E}">
        <p14:creationId xmlns:p14="http://schemas.microsoft.com/office/powerpoint/2010/main" val="3012356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jpeg"/><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0.png"/><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5.e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50595" y="1681796"/>
            <a:ext cx="8791575" cy="1715590"/>
          </a:xfrm>
        </p:spPr>
        <p:txBody>
          <a:bodyPr>
            <a:normAutofit fontScale="90000"/>
          </a:bodyPr>
          <a:lstStyle/>
          <a:p>
            <a:pPr algn="ctr"/>
            <a:r>
              <a:rPr lang="es-E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DEPARTAMENTO </a:t>
            </a:r>
            <a:r>
              <a:rPr lang="es-E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ELÉCTRICA Y </a:t>
            </a:r>
            <a:r>
              <a:rPr lang="es-E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ELECTRÓNICA</a:t>
            </a:r>
            <a:br>
              <a:rPr lang="es-E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CARRERA DE INGENIERÍA EN ELECTRÓNICA, AUTOMATIZACIÓN Y CONTROL</a:t>
            </a:r>
            <a: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a:xfrm>
            <a:off x="1954801" y="2673531"/>
            <a:ext cx="8791575" cy="4014652"/>
          </a:xfrm>
        </p:spPr>
        <p:txBody>
          <a:bodyPr>
            <a:normAutofit fontScale="85000" lnSpcReduction="20000"/>
          </a:bodyPr>
          <a:lstStyle/>
          <a:p>
            <a:pPr algn="ctr"/>
            <a:endParaRPr lang="es-ES" b="1" dirty="0"/>
          </a:p>
          <a:p>
            <a:pPr algn="ctr"/>
            <a:r>
              <a:rPr lang="es-E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TRABAJO </a:t>
            </a:r>
            <a:r>
              <a:rPr lang="es-E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TITULACIÓN, PREVIO A LA OBTENCIÓN DEL TÍTULO DE INGENIERO EN ELECTRÓNICA, AUTOMATIZACIÓN Y </a:t>
            </a:r>
            <a:r>
              <a:rPr lang="es-E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CONTROL</a:t>
            </a:r>
          </a:p>
          <a:p>
            <a:pPr algn="ct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s-E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TEMA: REHABILITACIÓN DEL SISTEMA DE LEVITACIÓN MAGNÉTICA MLS Y DISEÑO E IMPLEMENTACIÓN DE ALGORITMOS DE CONTROL </a:t>
            </a:r>
            <a:r>
              <a:rPr lang="es-E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AVANZADO</a:t>
            </a:r>
            <a:r>
              <a:rPr lang="es-EC"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s-ES"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s-ES" b="1" dirty="0" smtClean="0">
                <a:solidFill>
                  <a:schemeClr val="tx1"/>
                </a:solidFill>
                <a:latin typeface="Times New Roman" panose="02020603050405020304" pitchFamily="18" charset="0"/>
                <a:cs typeface="Times New Roman" panose="02020603050405020304" pitchFamily="18" charset="0"/>
              </a:rPr>
              <a:t>AUTOR</a:t>
            </a:r>
            <a:r>
              <a:rPr lang="es-ES" b="1"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algn="ctr"/>
            <a:r>
              <a:rPr lang="es-ES" b="1" dirty="0">
                <a:solidFill>
                  <a:schemeClr val="tx1"/>
                </a:solidFill>
                <a:latin typeface="Times New Roman" panose="02020603050405020304" pitchFamily="18" charset="0"/>
                <a:cs typeface="Times New Roman" panose="02020603050405020304" pitchFamily="18" charset="0"/>
              </a:rPr>
              <a:t>SR. PÉREZ VILLACÍS, PAÚL </a:t>
            </a:r>
            <a:r>
              <a:rPr lang="es-ES" b="1" dirty="0" smtClean="0">
                <a:solidFill>
                  <a:schemeClr val="tx1"/>
                </a:solidFill>
                <a:latin typeface="Times New Roman" panose="02020603050405020304" pitchFamily="18" charset="0"/>
                <a:cs typeface="Times New Roman" panose="02020603050405020304" pitchFamily="18" charset="0"/>
              </a:rPr>
              <a:t>SEBASTIÁN</a:t>
            </a:r>
          </a:p>
          <a:p>
            <a:pPr algn="ctr"/>
            <a:endParaRPr lang="es-ES" b="1" dirty="0" smtClean="0">
              <a:solidFill>
                <a:schemeClr val="tx1"/>
              </a:solidFill>
              <a:latin typeface="Times New Roman" panose="02020603050405020304" pitchFamily="18" charset="0"/>
              <a:cs typeface="Times New Roman" panose="02020603050405020304" pitchFamily="18" charset="0"/>
            </a:endParaRPr>
          </a:p>
          <a:p>
            <a:pPr algn="ctr"/>
            <a:r>
              <a:rPr lang="es-ES" b="1" dirty="0">
                <a:solidFill>
                  <a:schemeClr val="tx1"/>
                </a:solidFill>
                <a:latin typeface="Times New Roman" panose="02020603050405020304" pitchFamily="18" charset="0"/>
                <a:cs typeface="Times New Roman" panose="02020603050405020304" pitchFamily="18" charset="0"/>
              </a:rPr>
              <a:t>DIRECTOR: ING. AGUILAR JARAMILLO, EDWIN RENÉ</a:t>
            </a:r>
            <a:endParaRPr lang="en-US" dirty="0">
              <a:solidFill>
                <a:schemeClr val="tx1"/>
              </a:solidFill>
              <a:latin typeface="Times New Roman" panose="02020603050405020304" pitchFamily="18" charset="0"/>
              <a:cs typeface="Times New Roman" panose="02020603050405020304" pitchFamily="18" charset="0"/>
            </a:endParaRPr>
          </a:p>
          <a:p>
            <a:endParaRPr lang="es-ES" b="1" dirty="0" smtClean="0">
              <a:solidFill>
                <a:schemeClr val="tx1"/>
              </a:solidFill>
            </a:endParaRPr>
          </a:p>
          <a:p>
            <a:endParaRPr lang="es-ES" b="1" dirty="0" smtClean="0"/>
          </a:p>
          <a:p>
            <a:endParaRPr lang="en-US" dirty="0"/>
          </a:p>
          <a:p>
            <a:endParaRPr lang="en-US" dirty="0"/>
          </a:p>
        </p:txBody>
      </p:sp>
      <p:pic>
        <p:nvPicPr>
          <p:cNvPr id="4" name="Imagen 3" descr="C:\Users\EQUIPO\Downloads\descarga.png"/>
          <p:cNvPicPr/>
          <p:nvPr/>
        </p:nvPicPr>
        <p:blipFill>
          <a:blip r:embed="rId2">
            <a:extLst>
              <a:ext uri="{28A0092B-C50C-407E-A947-70E740481C1C}">
                <a14:useLocalDpi xmlns:a14="http://schemas.microsoft.com/office/drawing/2010/main" val="0"/>
              </a:ext>
            </a:extLst>
          </a:blip>
          <a:srcRect/>
          <a:stretch>
            <a:fillRect/>
          </a:stretch>
        </p:blipFill>
        <p:spPr bwMode="auto">
          <a:xfrm>
            <a:off x="4345577" y="185036"/>
            <a:ext cx="5046412" cy="1182210"/>
          </a:xfrm>
          <a:prstGeom prst="rect">
            <a:avLst/>
          </a:prstGeom>
          <a:noFill/>
          <a:ln>
            <a:noFill/>
          </a:ln>
        </p:spPr>
      </p:pic>
    </p:spTree>
    <p:extLst>
      <p:ext uri="{BB962C8B-B14F-4D97-AF65-F5344CB8AC3E}">
        <p14:creationId xmlns:p14="http://schemas.microsoft.com/office/powerpoint/2010/main" val="359714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68941"/>
            <a:ext cx="9905999" cy="5919537"/>
          </a:xfrm>
        </p:spPr>
        <p:txBody>
          <a:bodyPr>
            <a:normAutofit/>
          </a:bodyPr>
          <a:lstStyle/>
          <a:p>
            <a:pPr marL="0" lvl="2" indent="0" algn="just">
              <a:spcBef>
                <a:spcPts val="1000"/>
              </a:spcBef>
              <a:buNone/>
            </a:pPr>
            <a:r>
              <a:rPr lang="es-E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Tarjeta STM32F407</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807871018"/>
              </p:ext>
            </p:extLst>
          </p:nvPr>
        </p:nvGraphicFramePr>
        <p:xfrm>
          <a:off x="1501555" y="2694072"/>
          <a:ext cx="2965942" cy="1086693"/>
        </p:xfrm>
        <a:graphic>
          <a:graphicData uri="http://schemas.openxmlformats.org/drawingml/2006/table">
            <a:tbl>
              <a:tblPr firstRow="1" bandRow="1">
                <a:tableStyleId>{5C22544A-7EE6-4342-B048-85BDC9FD1C3A}</a:tableStyleId>
              </a:tblPr>
              <a:tblGrid>
                <a:gridCol w="1482971">
                  <a:extLst>
                    <a:ext uri="{9D8B030D-6E8A-4147-A177-3AD203B41FA5}">
                      <a16:colId xmlns:a16="http://schemas.microsoft.com/office/drawing/2014/main" val="1092586431"/>
                    </a:ext>
                  </a:extLst>
                </a:gridCol>
                <a:gridCol w="1482971">
                  <a:extLst>
                    <a:ext uri="{9D8B030D-6E8A-4147-A177-3AD203B41FA5}">
                      <a16:colId xmlns:a16="http://schemas.microsoft.com/office/drawing/2014/main" val="2281880551"/>
                    </a:ext>
                  </a:extLst>
                </a:gridCol>
              </a:tblGrid>
              <a:tr h="362231">
                <a:tc gridSpan="2">
                  <a:txBody>
                    <a:bodyPr/>
                    <a:lstStyle/>
                    <a:p>
                      <a:pPr marL="0" marR="0" algn="ctr">
                        <a:lnSpc>
                          <a:spcPct val="150000"/>
                        </a:lnSpc>
                        <a:spcBef>
                          <a:spcPts val="0"/>
                        </a:spcBef>
                        <a:spcAft>
                          <a:spcPts val="0"/>
                        </a:spcAft>
                      </a:pPr>
                      <a:r>
                        <a:rPr lang="es-US" sz="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Requerimientos</a:t>
                      </a:r>
                    </a:p>
                  </a:txBody>
                  <a:tcPr marL="68580" marR="68580" marT="0" marB="0">
                    <a:solidFill>
                      <a:schemeClr val="bg2">
                        <a:lumMod val="60000"/>
                        <a:lumOff val="40000"/>
                      </a:schemeClr>
                    </a:solidFill>
                  </a:tcPr>
                </a:tc>
                <a:tc hMerge="1">
                  <a:txBody>
                    <a:bodyPr/>
                    <a:lstStyle/>
                    <a:p>
                      <a:pPr marL="0" marR="0">
                        <a:lnSpc>
                          <a:spcPct val="150000"/>
                        </a:lnSpc>
                        <a:spcBef>
                          <a:spcPts val="0"/>
                        </a:spcBef>
                        <a:spcAft>
                          <a:spcPts val="0"/>
                        </a:spcAft>
                      </a:pP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885352142"/>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Frecuencia</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PWM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10 KHz - 1</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MHz</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53572601"/>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 de</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2.3V</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 5V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387165384"/>
                  </a:ext>
                </a:extLst>
              </a:tr>
            </a:tbl>
          </a:graphicData>
        </a:graphic>
      </p:graphicFrame>
      <p:pic>
        <p:nvPicPr>
          <p:cNvPr id="8" name="Imagen 7"/>
          <p:cNvPicPr/>
          <p:nvPr/>
        </p:nvPicPr>
        <p:blipFill>
          <a:blip r:embed="rId2"/>
          <a:stretch>
            <a:fillRect/>
          </a:stretch>
        </p:blipFill>
        <p:spPr>
          <a:xfrm rot="16200000">
            <a:off x="4745927" y="1015338"/>
            <a:ext cx="5582688" cy="4763588"/>
          </a:xfrm>
          <a:prstGeom prst="rect">
            <a:avLst/>
          </a:prstGeom>
        </p:spPr>
      </p:pic>
    </p:spTree>
    <p:extLst>
      <p:ext uri="{BB962C8B-B14F-4D97-AF65-F5344CB8AC3E}">
        <p14:creationId xmlns:p14="http://schemas.microsoft.com/office/powerpoint/2010/main" val="351686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68941"/>
            <a:ext cx="9905999" cy="5919537"/>
          </a:xfrm>
        </p:spPr>
        <p:txBody>
          <a:bodyPr>
            <a:normAutofit/>
          </a:bodyPr>
          <a:lstStyle/>
          <a:p>
            <a:pPr marL="0" lvl="2" indent="0" algn="just">
              <a:spcBef>
                <a:spcPts val="1000"/>
              </a:spcBef>
              <a:buNone/>
            </a:pPr>
            <a:r>
              <a:rPr lang="es-E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Tarjeta STM32F407</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83247711"/>
              </p:ext>
            </p:extLst>
          </p:nvPr>
        </p:nvGraphicFramePr>
        <p:xfrm>
          <a:off x="1457915" y="3402413"/>
          <a:ext cx="3688850" cy="1965140"/>
        </p:xfrm>
        <a:graphic>
          <a:graphicData uri="http://schemas.openxmlformats.org/drawingml/2006/table">
            <a:tbl>
              <a:tblPr firstRow="1" bandRow="1">
                <a:tableStyleId>{5C22544A-7EE6-4342-B048-85BDC9FD1C3A}</a:tableStyleId>
              </a:tblPr>
              <a:tblGrid>
                <a:gridCol w="1844425">
                  <a:extLst>
                    <a:ext uri="{9D8B030D-6E8A-4147-A177-3AD203B41FA5}">
                      <a16:colId xmlns:a16="http://schemas.microsoft.com/office/drawing/2014/main" val="1092586431"/>
                    </a:ext>
                  </a:extLst>
                </a:gridCol>
                <a:gridCol w="1844425">
                  <a:extLst>
                    <a:ext uri="{9D8B030D-6E8A-4147-A177-3AD203B41FA5}">
                      <a16:colId xmlns:a16="http://schemas.microsoft.com/office/drawing/2014/main" val="2281880551"/>
                    </a:ext>
                  </a:extLst>
                </a:gridCol>
              </a:tblGrid>
              <a:tr h="491285">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Entrada/salida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Canal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885352142"/>
                  </a:ext>
                </a:extLst>
              </a:tr>
              <a:tr h="491285">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Entrada sensor de posición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PA4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53572601"/>
                  </a:ext>
                </a:extLst>
              </a:tr>
              <a:tr h="491285">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Entrada sensor de corriente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PA5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315794577"/>
                  </a:ext>
                </a:extLst>
              </a:tr>
              <a:tr h="491285">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Salida PWM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PA8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461116831"/>
                  </a:ext>
                </a:extLst>
              </a:tr>
            </a:tbl>
          </a:graphicData>
        </a:graphic>
      </p:graphicFrame>
      <p:pic>
        <p:nvPicPr>
          <p:cNvPr id="8" name="Imagen 7" descr="C:\Users\Dell\Downloads\stm32f4_discovery_large.jpg"/>
          <p:cNvPicPr/>
          <p:nvPr/>
        </p:nvPicPr>
        <p:blipFill>
          <a:blip r:embed="rId2">
            <a:extLst>
              <a:ext uri="{28A0092B-C50C-407E-A947-70E740481C1C}">
                <a14:useLocalDpi xmlns:a14="http://schemas.microsoft.com/office/drawing/2010/main" val="0"/>
              </a:ext>
            </a:extLst>
          </a:blip>
          <a:srcRect/>
          <a:stretch>
            <a:fillRect/>
          </a:stretch>
        </p:blipFill>
        <p:spPr bwMode="auto">
          <a:xfrm>
            <a:off x="6261463" y="909085"/>
            <a:ext cx="3253083" cy="4639247"/>
          </a:xfrm>
          <a:prstGeom prst="rect">
            <a:avLst/>
          </a:prstGeom>
          <a:noFill/>
          <a:ln>
            <a:noFill/>
          </a:ln>
        </p:spPr>
      </p:pic>
      <p:graphicFrame>
        <p:nvGraphicFramePr>
          <p:cNvPr id="9" name="Tabla 8"/>
          <p:cNvGraphicFramePr>
            <a:graphicFrameLocks noGrp="1"/>
          </p:cNvGraphicFramePr>
          <p:nvPr>
            <p:extLst>
              <p:ext uri="{D42A27DB-BD31-4B8C-83A1-F6EECF244321}">
                <p14:modId xmlns:p14="http://schemas.microsoft.com/office/powerpoint/2010/main" val="3353547506"/>
              </p:ext>
            </p:extLst>
          </p:nvPr>
        </p:nvGraphicFramePr>
        <p:xfrm>
          <a:off x="1457915" y="1494795"/>
          <a:ext cx="2965942" cy="724462"/>
        </p:xfrm>
        <a:graphic>
          <a:graphicData uri="http://schemas.openxmlformats.org/drawingml/2006/table">
            <a:tbl>
              <a:tblPr firstRow="1" bandRow="1">
                <a:tableStyleId>{5C22544A-7EE6-4342-B048-85BDC9FD1C3A}</a:tableStyleId>
              </a:tblPr>
              <a:tblGrid>
                <a:gridCol w="1482971">
                  <a:extLst>
                    <a:ext uri="{9D8B030D-6E8A-4147-A177-3AD203B41FA5}">
                      <a16:colId xmlns:a16="http://schemas.microsoft.com/office/drawing/2014/main" val="1092586431"/>
                    </a:ext>
                  </a:extLst>
                </a:gridCol>
                <a:gridCol w="1482971">
                  <a:extLst>
                    <a:ext uri="{9D8B030D-6E8A-4147-A177-3AD203B41FA5}">
                      <a16:colId xmlns:a16="http://schemas.microsoft.com/office/drawing/2014/main" val="2281880551"/>
                    </a:ext>
                  </a:extLst>
                </a:gridCol>
              </a:tblGrid>
              <a:tr h="362231">
                <a:tc>
                  <a:txBody>
                    <a:bodyPr/>
                    <a:lstStyle/>
                    <a:p>
                      <a:pPr marL="0" marR="0">
                        <a:lnSpc>
                          <a:spcPct val="150000"/>
                        </a:lnSpc>
                        <a:spcBef>
                          <a:spcPts val="0"/>
                        </a:spcBef>
                        <a:spcAft>
                          <a:spcPts val="0"/>
                        </a:spcAft>
                      </a:pPr>
                      <a:r>
                        <a:rPr lang="es-US"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r>
                        <a:rPr lang="es-US"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de PWM</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b="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Hasta</a:t>
                      </a:r>
                      <a:r>
                        <a:rPr lang="es-US" sz="1200" b="0" baseline="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1 MHz</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53572601"/>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 de</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3.3V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387165384"/>
                  </a:ext>
                </a:extLst>
              </a:tr>
            </a:tbl>
          </a:graphicData>
        </a:graphic>
      </p:graphicFrame>
    </p:spTree>
    <p:extLst>
      <p:ext uri="{BB962C8B-B14F-4D97-AF65-F5344CB8AC3E}">
        <p14:creationId xmlns:p14="http://schemas.microsoft.com/office/powerpoint/2010/main" val="1554289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lvl="2" indent="0" algn="just">
              <a:spcBef>
                <a:spcPts val="1000"/>
              </a:spcBef>
              <a:buNone/>
            </a:pPr>
            <a:r>
              <a:rPr lang="es-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Circuito de potencia</a:t>
            </a:r>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3543700449"/>
              </p:ext>
            </p:extLst>
          </p:nvPr>
        </p:nvGraphicFramePr>
        <p:xfrm>
          <a:off x="1674740" y="2743233"/>
          <a:ext cx="6617924" cy="2402840"/>
        </p:xfrm>
        <a:graphic>
          <a:graphicData uri="http://schemas.openxmlformats.org/drawingml/2006/table">
            <a:tbl>
              <a:tblPr firstRow="1" bandRow="1">
                <a:tableStyleId>{5C22544A-7EE6-4342-B048-85BDC9FD1C3A}</a:tableStyleId>
              </a:tblPr>
              <a:tblGrid>
                <a:gridCol w="1654481">
                  <a:extLst>
                    <a:ext uri="{9D8B030D-6E8A-4147-A177-3AD203B41FA5}">
                      <a16:colId xmlns:a16="http://schemas.microsoft.com/office/drawing/2014/main" val="3249350586"/>
                    </a:ext>
                  </a:extLst>
                </a:gridCol>
                <a:gridCol w="1654481">
                  <a:extLst>
                    <a:ext uri="{9D8B030D-6E8A-4147-A177-3AD203B41FA5}">
                      <a16:colId xmlns:a16="http://schemas.microsoft.com/office/drawing/2014/main" val="1545929515"/>
                    </a:ext>
                  </a:extLst>
                </a:gridCol>
                <a:gridCol w="1654481">
                  <a:extLst>
                    <a:ext uri="{9D8B030D-6E8A-4147-A177-3AD203B41FA5}">
                      <a16:colId xmlns:a16="http://schemas.microsoft.com/office/drawing/2014/main" val="1552832337"/>
                    </a:ext>
                  </a:extLst>
                </a:gridCol>
                <a:gridCol w="1654481">
                  <a:extLst>
                    <a:ext uri="{9D8B030D-6E8A-4147-A177-3AD203B41FA5}">
                      <a16:colId xmlns:a16="http://schemas.microsoft.com/office/drawing/2014/main" val="833295315"/>
                    </a:ext>
                  </a:extLst>
                </a:gridCol>
              </a:tblGrid>
              <a:tr h="370840">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Parámetro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Típico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Máx.</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Unidades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94350033"/>
                  </a:ext>
                </a:extLst>
              </a:tr>
              <a:tr h="370840">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alimentación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871328235"/>
                  </a:ext>
                </a:extLst>
              </a:tr>
              <a:tr h="370840">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entrada bajo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664059414"/>
                  </a:ext>
                </a:extLst>
              </a:tr>
              <a:tr h="370840">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entrada alto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Vss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445198927"/>
                  </a:ext>
                </a:extLst>
              </a:tr>
              <a:tr h="370840">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Corriente</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62291407"/>
                  </a:ext>
                </a:extLst>
              </a:tr>
              <a:tr h="370840">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Frecuencia de conmutación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40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KHz</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2087885"/>
                  </a:ext>
                </a:extLst>
              </a:tr>
            </a:tbl>
          </a:graphicData>
        </a:graphic>
      </p:graphicFrame>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8689021" y="2213610"/>
            <a:ext cx="2358390" cy="1878965"/>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2517924943"/>
              </p:ext>
            </p:extLst>
          </p:nvPr>
        </p:nvGraphicFramePr>
        <p:xfrm>
          <a:off x="1674740" y="904023"/>
          <a:ext cx="3428482" cy="1448924"/>
        </p:xfrm>
        <a:graphic>
          <a:graphicData uri="http://schemas.openxmlformats.org/drawingml/2006/table">
            <a:tbl>
              <a:tblPr firstRow="1" bandRow="1">
                <a:tableStyleId>{5C22544A-7EE6-4342-B048-85BDC9FD1C3A}</a:tableStyleId>
              </a:tblPr>
              <a:tblGrid>
                <a:gridCol w="1714241">
                  <a:extLst>
                    <a:ext uri="{9D8B030D-6E8A-4147-A177-3AD203B41FA5}">
                      <a16:colId xmlns:a16="http://schemas.microsoft.com/office/drawing/2014/main" val="1092586431"/>
                    </a:ext>
                  </a:extLst>
                </a:gridCol>
                <a:gridCol w="1714241">
                  <a:extLst>
                    <a:ext uri="{9D8B030D-6E8A-4147-A177-3AD203B41FA5}">
                      <a16:colId xmlns:a16="http://schemas.microsoft.com/office/drawing/2014/main" val="2281880551"/>
                    </a:ext>
                  </a:extLst>
                </a:gridCol>
              </a:tblGrid>
              <a:tr h="362231">
                <a:tc gridSpan="2">
                  <a:txBody>
                    <a:bodyPr/>
                    <a:lstStyle/>
                    <a:p>
                      <a:pPr marL="0" marR="0" algn="ctr">
                        <a:lnSpc>
                          <a:spcPct val="150000"/>
                        </a:lnSpc>
                        <a:spcBef>
                          <a:spcPts val="0"/>
                        </a:spcBef>
                        <a:spcAft>
                          <a:spcPts val="0"/>
                        </a:spcAft>
                      </a:pPr>
                      <a:r>
                        <a:rPr lang="es-US" sz="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Requerimientos</a:t>
                      </a:r>
                    </a:p>
                  </a:txBody>
                  <a:tcPr marL="68580" marR="68580" marT="0" marB="0">
                    <a:solidFill>
                      <a:schemeClr val="bg2">
                        <a:lumMod val="60000"/>
                        <a:lumOff val="40000"/>
                      </a:schemeClr>
                    </a:solidFill>
                  </a:tcPr>
                </a:tc>
                <a:tc hMerge="1">
                  <a:txBody>
                    <a:bodyPr/>
                    <a:lstStyle/>
                    <a:p>
                      <a:pPr marL="0" marR="0">
                        <a:lnSpc>
                          <a:spcPct val="150000"/>
                        </a:lnSpc>
                        <a:spcBef>
                          <a:spcPts val="0"/>
                        </a:spcBef>
                        <a:spcAft>
                          <a:spcPts val="0"/>
                        </a:spcAft>
                      </a:pP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885352142"/>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Frecuencia</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de PWM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10 KHz - 1</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MHz</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53572601"/>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suministrado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12 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120551031"/>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Corriente Suministrada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Hasta</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3 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86386431"/>
                  </a:ext>
                </a:extLst>
              </a:tr>
            </a:tbl>
          </a:graphicData>
        </a:graphic>
      </p:graphicFrame>
    </p:spTree>
    <p:extLst>
      <p:ext uri="{BB962C8B-B14F-4D97-AF65-F5344CB8AC3E}">
        <p14:creationId xmlns:p14="http://schemas.microsoft.com/office/powerpoint/2010/main" val="1858471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lvl="2" indent="0" algn="just">
              <a:spcBef>
                <a:spcPts val="1000"/>
              </a:spcBef>
              <a:buNone/>
            </a:pPr>
            <a:r>
              <a:rPr lang="es-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Sensor de corriente </a:t>
            </a:r>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151021152"/>
              </p:ext>
            </p:extLst>
          </p:nvPr>
        </p:nvGraphicFramePr>
        <p:xfrm>
          <a:off x="882741" y="2387017"/>
          <a:ext cx="6452460" cy="3096387"/>
        </p:xfrm>
        <a:graphic>
          <a:graphicData uri="http://schemas.openxmlformats.org/drawingml/2006/table">
            <a:tbl>
              <a:tblPr firstRow="1" bandRow="1">
                <a:tableStyleId>{5C22544A-7EE6-4342-B048-85BDC9FD1C3A}</a:tableStyleId>
              </a:tblPr>
              <a:tblGrid>
                <a:gridCol w="1290492">
                  <a:extLst>
                    <a:ext uri="{9D8B030D-6E8A-4147-A177-3AD203B41FA5}">
                      <a16:colId xmlns:a16="http://schemas.microsoft.com/office/drawing/2014/main" val="1342505865"/>
                    </a:ext>
                  </a:extLst>
                </a:gridCol>
                <a:gridCol w="1290492">
                  <a:extLst>
                    <a:ext uri="{9D8B030D-6E8A-4147-A177-3AD203B41FA5}">
                      <a16:colId xmlns:a16="http://schemas.microsoft.com/office/drawing/2014/main" val="888008475"/>
                    </a:ext>
                  </a:extLst>
                </a:gridCol>
                <a:gridCol w="1290492">
                  <a:extLst>
                    <a:ext uri="{9D8B030D-6E8A-4147-A177-3AD203B41FA5}">
                      <a16:colId xmlns:a16="http://schemas.microsoft.com/office/drawing/2014/main" val="1168574994"/>
                    </a:ext>
                  </a:extLst>
                </a:gridCol>
                <a:gridCol w="1290492">
                  <a:extLst>
                    <a:ext uri="{9D8B030D-6E8A-4147-A177-3AD203B41FA5}">
                      <a16:colId xmlns:a16="http://schemas.microsoft.com/office/drawing/2014/main" val="3450359087"/>
                    </a:ext>
                  </a:extLst>
                </a:gridCol>
                <a:gridCol w="1290492">
                  <a:extLst>
                    <a:ext uri="{9D8B030D-6E8A-4147-A177-3AD203B41FA5}">
                      <a16:colId xmlns:a16="http://schemas.microsoft.com/office/drawing/2014/main" val="3109731528"/>
                    </a:ext>
                  </a:extLst>
                </a:gridCol>
              </a:tblGrid>
              <a:tr h="370840">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Parámetro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Típico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Máx.</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Unidades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990404983"/>
                  </a:ext>
                </a:extLst>
              </a:tr>
              <a:tr h="370840">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 de </a:t>
                      </a: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alimentación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4.5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V</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72371926"/>
                  </a:ext>
                </a:extLst>
              </a:tr>
              <a:tr h="370840">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Corriente de entrada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mA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435505990"/>
                  </a:ext>
                </a:extLst>
              </a:tr>
              <a:tr h="370840">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Rango de medición corriente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938384006"/>
                  </a:ext>
                </a:extLst>
              </a:tr>
              <a:tr h="370840">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No linealidad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610320334"/>
                  </a:ext>
                </a:extLst>
              </a:tr>
              <a:tr h="370840">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Sensibilidad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185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mV</a:t>
                      </a: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470019493"/>
                  </a:ext>
                </a:extLst>
              </a:tr>
              <a:tr h="370840">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Precisión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888389227"/>
                  </a:ext>
                </a:extLst>
              </a:tr>
            </a:tbl>
          </a:graphicData>
        </a:graphic>
      </p:graphicFrame>
      <p:pic>
        <p:nvPicPr>
          <p:cNvPr id="7" name="Imagen 6"/>
          <p:cNvPicPr/>
          <p:nvPr/>
        </p:nvPicPr>
        <p:blipFill>
          <a:blip r:embed="rId2"/>
          <a:stretch>
            <a:fillRect/>
          </a:stretch>
        </p:blipFill>
        <p:spPr>
          <a:xfrm>
            <a:off x="7754060" y="778808"/>
            <a:ext cx="3712210" cy="2266315"/>
          </a:xfrm>
          <a:prstGeom prst="rect">
            <a:avLst/>
          </a:prstGeom>
        </p:spPr>
      </p:pic>
      <p:pic>
        <p:nvPicPr>
          <p:cNvPr id="9" name="Imagen 8" descr="C:\Users\Dell\Downloads\ACS71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382" y="3663329"/>
            <a:ext cx="1693565" cy="1488047"/>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190151695"/>
              </p:ext>
            </p:extLst>
          </p:nvPr>
        </p:nvGraphicFramePr>
        <p:xfrm>
          <a:off x="1674740" y="904023"/>
          <a:ext cx="3428482" cy="1086693"/>
        </p:xfrm>
        <a:graphic>
          <a:graphicData uri="http://schemas.openxmlformats.org/drawingml/2006/table">
            <a:tbl>
              <a:tblPr firstRow="1" bandRow="1">
                <a:tableStyleId>{5C22544A-7EE6-4342-B048-85BDC9FD1C3A}</a:tableStyleId>
              </a:tblPr>
              <a:tblGrid>
                <a:gridCol w="1714241">
                  <a:extLst>
                    <a:ext uri="{9D8B030D-6E8A-4147-A177-3AD203B41FA5}">
                      <a16:colId xmlns:a16="http://schemas.microsoft.com/office/drawing/2014/main" val="1092586431"/>
                    </a:ext>
                  </a:extLst>
                </a:gridCol>
                <a:gridCol w="1714241">
                  <a:extLst>
                    <a:ext uri="{9D8B030D-6E8A-4147-A177-3AD203B41FA5}">
                      <a16:colId xmlns:a16="http://schemas.microsoft.com/office/drawing/2014/main" val="2281880551"/>
                    </a:ext>
                  </a:extLst>
                </a:gridCol>
              </a:tblGrid>
              <a:tr h="362231">
                <a:tc gridSpan="2">
                  <a:txBody>
                    <a:bodyPr/>
                    <a:lstStyle/>
                    <a:p>
                      <a:pPr marL="0" marR="0" algn="ctr">
                        <a:lnSpc>
                          <a:spcPct val="150000"/>
                        </a:lnSpc>
                        <a:spcBef>
                          <a:spcPts val="0"/>
                        </a:spcBef>
                        <a:spcAft>
                          <a:spcPts val="0"/>
                        </a:spcAft>
                      </a:pPr>
                      <a:r>
                        <a:rPr lang="es-US" sz="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Requerimientos</a:t>
                      </a:r>
                    </a:p>
                  </a:txBody>
                  <a:tcPr marL="68580" marR="68580" marT="0" marB="0">
                    <a:solidFill>
                      <a:schemeClr val="bg2">
                        <a:lumMod val="60000"/>
                        <a:lumOff val="40000"/>
                      </a:schemeClr>
                    </a:solidFill>
                  </a:tcPr>
                </a:tc>
                <a:tc hMerge="1">
                  <a:txBody>
                    <a:bodyPr/>
                    <a:lstStyle/>
                    <a:p>
                      <a:pPr marL="0" marR="0">
                        <a:lnSpc>
                          <a:spcPct val="150000"/>
                        </a:lnSpc>
                        <a:spcBef>
                          <a:spcPts val="0"/>
                        </a:spcBef>
                        <a:spcAft>
                          <a:spcPts val="0"/>
                        </a:spcAft>
                      </a:pP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885352142"/>
                  </a:ext>
                </a:extLst>
              </a:tr>
              <a:tr h="362231">
                <a:tc>
                  <a:txBody>
                    <a:bodyPr/>
                    <a:lstStyle/>
                    <a:p>
                      <a:pPr marL="0" marR="0">
                        <a:lnSpc>
                          <a:spcPct val="150000"/>
                        </a:lnSpc>
                        <a:spcBef>
                          <a:spcPts val="0"/>
                        </a:spcBef>
                        <a:spcAft>
                          <a:spcPts val="0"/>
                        </a:spcAft>
                      </a:pP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Rango de medición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A – 3A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53572601"/>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 de alimentación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3.3V</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 5V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645142"/>
                  </a:ext>
                </a:extLst>
              </a:tr>
            </a:tbl>
          </a:graphicData>
        </a:graphic>
      </p:graphicFrame>
    </p:spTree>
    <p:extLst>
      <p:ext uri="{BB962C8B-B14F-4D97-AF65-F5344CB8AC3E}">
        <p14:creationId xmlns:p14="http://schemas.microsoft.com/office/powerpoint/2010/main" val="3918273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lvl="2" indent="0" algn="just">
              <a:spcBef>
                <a:spcPts val="1000"/>
              </a:spcBef>
              <a:buNone/>
            </a:pPr>
            <a:r>
              <a:rPr lang="es-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Sistema de Levitación Magnética reparado</a:t>
            </a:r>
          </a:p>
          <a:p>
            <a:pPr marL="0" lvl="2" indent="0" algn="just">
              <a:spcBef>
                <a:spcPts val="1000"/>
              </a:spcBef>
              <a:buNone/>
            </a:pPr>
            <a:endPar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to 4"/>
          <p:cNvGraphicFramePr>
            <a:graphicFrameLocks noChangeAspect="1"/>
          </p:cNvGraphicFramePr>
          <p:nvPr>
            <p:extLst>
              <p:ext uri="{D42A27DB-BD31-4B8C-83A1-F6EECF244321}">
                <p14:modId xmlns:p14="http://schemas.microsoft.com/office/powerpoint/2010/main" val="2154772705"/>
              </p:ext>
            </p:extLst>
          </p:nvPr>
        </p:nvGraphicFramePr>
        <p:xfrm>
          <a:off x="391888" y="2142309"/>
          <a:ext cx="6509426" cy="2409908"/>
        </p:xfrm>
        <a:graphic>
          <a:graphicData uri="http://schemas.openxmlformats.org/presentationml/2006/ole">
            <mc:AlternateContent xmlns:mc="http://schemas.openxmlformats.org/markup-compatibility/2006">
              <mc:Choice xmlns:v="urn:schemas-microsoft-com:vml" Requires="v">
                <p:oleObj spid="_x0000_s3150" name="Visio" r:id="rId3" imgW="12496658" imgH="4640556" progId="Visio.Drawing.15">
                  <p:embed/>
                </p:oleObj>
              </mc:Choice>
              <mc:Fallback>
                <p:oleObj name="Visio" r:id="rId3" imgW="12496658" imgH="4640556" progId="Visio.Drawing.15">
                  <p:embed/>
                  <p:pic>
                    <p:nvPicPr>
                      <p:cNvPr id="0" name="Object 1"/>
                      <p:cNvPicPr>
                        <a:picLocks noChangeAspect="1" noChangeArrowheads="1"/>
                      </p:cNvPicPr>
                      <p:nvPr/>
                    </p:nvPicPr>
                    <p:blipFill>
                      <a:blip r:embed="rId4"/>
                      <a:srcRect/>
                      <a:stretch>
                        <a:fillRect/>
                      </a:stretch>
                    </p:blipFill>
                    <p:spPr bwMode="auto">
                      <a:xfrm>
                        <a:off x="391888" y="2142309"/>
                        <a:ext cx="6509426" cy="2409908"/>
                      </a:xfrm>
                      <a:prstGeom prst="rect">
                        <a:avLst/>
                      </a:prstGeom>
                      <a:noFill/>
                    </p:spPr>
                  </p:pic>
                </p:oleObj>
              </mc:Fallback>
            </mc:AlternateContent>
          </a:graphicData>
        </a:graphic>
      </p:graphicFrame>
      <p:pic>
        <p:nvPicPr>
          <p:cNvPr id="8" name="Imagen 7" descr="C:\Users\Dell\Documents\Tesis\20170818_13505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601027" y="1689533"/>
            <a:ext cx="4484916" cy="3317829"/>
          </a:xfrm>
          <a:prstGeom prst="rect">
            <a:avLst/>
          </a:prstGeom>
          <a:noFill/>
          <a:ln>
            <a:noFill/>
          </a:ln>
        </p:spPr>
      </p:pic>
    </p:spTree>
    <p:extLst>
      <p:ext uri="{BB962C8B-B14F-4D97-AF65-F5344CB8AC3E}">
        <p14:creationId xmlns:p14="http://schemas.microsoft.com/office/powerpoint/2010/main" val="3675374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1135360" y="1216913"/>
            <a:ext cx="9918100" cy="3139321"/>
          </a:xfrm>
          <a:prstGeom prst="rect">
            <a:avLst/>
          </a:prstGeom>
          <a:noFill/>
        </p:spPr>
        <p:txBody>
          <a:bodyPr wrap="none" lIns="91440" tIns="45720" rIns="91440" bIns="45720">
            <a:spAutoFit/>
          </a:bodyPr>
          <a:lstStyle/>
          <a:p>
            <a:pPr algn="ctr"/>
            <a:r>
              <a:rPr lang="es-E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Modelamiento </a:t>
            </a:r>
          </a:p>
          <a:p>
            <a:pPr algn="ctr"/>
            <a:r>
              <a:rPr lang="es-E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a:t>
            </a: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el Sistema de Levitación </a:t>
            </a:r>
          </a:p>
          <a:p>
            <a:pPr algn="ctr"/>
            <a:r>
              <a:rPr lang="es-E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Magnética</a:t>
            </a:r>
            <a:endParaRPr lang="es-E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046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Constantes de modelamiento</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la 1"/>
              <p:cNvGraphicFramePr>
                <a:graphicFrameLocks noGrp="1"/>
              </p:cNvGraphicFramePr>
              <p:nvPr>
                <p:extLst>
                  <p:ext uri="{D42A27DB-BD31-4B8C-83A1-F6EECF244321}">
                    <p14:modId xmlns:p14="http://schemas.microsoft.com/office/powerpoint/2010/main" val="1145327496"/>
                  </p:ext>
                </p:extLst>
              </p:nvPr>
            </p:nvGraphicFramePr>
            <p:xfrm>
              <a:off x="2030411" y="972214"/>
              <a:ext cx="8128000" cy="482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67685484"/>
                        </a:ext>
                      </a:extLst>
                    </a:gridCol>
                    <a:gridCol w="4064000">
                      <a:extLst>
                        <a:ext uri="{9D8B030D-6E8A-4147-A177-3AD203B41FA5}">
                          <a16:colId xmlns:a16="http://schemas.microsoft.com/office/drawing/2014/main" val="3104420284"/>
                        </a:ext>
                      </a:extLst>
                    </a:gridCol>
                  </a:tblGrid>
                  <a:tr h="370840">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Parámetro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Definición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16782625"/>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𝒎</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Masa de la esfera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525616497"/>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𝒈</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Gravedad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830125851"/>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𝒆𝒎</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Fuerza electromagnética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288680929"/>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𝒆𝒎𝑷</m:t>
                                    </m:r>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Constante de la </a:t>
                          </a: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estática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97333565"/>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𝑭</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𝒆𝒎𝑷</m:t>
                                    </m:r>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Constante de la 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estática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356855069"/>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𝒊</m:t>
                                    </m:r>
                                  </m:sub>
                                </m:sSub>
                                <m:d>
                                  <m:d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𝒙</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e>
                                </m:d>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Inductancia función de </a:t>
                          </a:r>
                          <a14:m>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966292473"/>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𝒊𝑷</m:t>
                                    </m:r>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Constante de la 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dinámica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01180442"/>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𝒇</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𝒊𝑷</m:t>
                                    </m:r>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Constante de la 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dinámica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78289213"/>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𝒄</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𝒊</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Constante de característica estática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4053970603"/>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𝒌</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𝒊</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Constante de característica estática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909235880"/>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𝒙</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𝑴𝑰𝑵</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Corriente mínima del actuador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560888773"/>
                      </a:ext>
                    </a:extLst>
                  </a:tr>
                  <a:tr h="37084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𝒖</m:t>
                                    </m:r>
                                  </m:e>
                                  <m:sub>
                                    <m:r>
                                      <a:rPr lang="es-ES" sz="1200" b="1" i="1">
                                        <a:effectLst/>
                                        <a:latin typeface="Cambria Math" panose="02040503050406030204" pitchFamily="18" charset="0"/>
                                        <a:ea typeface="Times New Roman" panose="02020603050405020304" pitchFamily="18" charset="0"/>
                                        <a:cs typeface="Times New Roman" panose="02020603050405020304" pitchFamily="18" charset="0"/>
                                      </a:rPr>
                                      <m:t>𝑴𝑰𝑵</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Señal de control mínima (duty cycle)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58181422"/>
                      </a:ext>
                    </a:extLst>
                  </a:tr>
                </a:tbl>
              </a:graphicData>
            </a:graphic>
          </p:graphicFrame>
        </mc:Choice>
        <mc:Fallback xmlns="">
          <p:graphicFrame>
            <p:nvGraphicFramePr>
              <p:cNvPr id="2" name="Tabla 1"/>
              <p:cNvGraphicFramePr>
                <a:graphicFrameLocks noGrp="1"/>
              </p:cNvGraphicFramePr>
              <p:nvPr>
                <p:extLst>
                  <p:ext uri="{D42A27DB-BD31-4B8C-83A1-F6EECF244321}">
                    <p14:modId xmlns:p14="http://schemas.microsoft.com/office/powerpoint/2010/main" val="1145327496"/>
                  </p:ext>
                </p:extLst>
              </p:nvPr>
            </p:nvGraphicFramePr>
            <p:xfrm>
              <a:off x="2030411" y="972214"/>
              <a:ext cx="8128000" cy="482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567685484"/>
                        </a:ext>
                      </a:extLst>
                    </a:gridCol>
                    <a:gridCol w="4064000">
                      <a:extLst>
                        <a:ext uri="{9D8B030D-6E8A-4147-A177-3AD203B41FA5}">
                          <a16:colId xmlns:a16="http://schemas.microsoft.com/office/drawing/2014/main" val="3104420284"/>
                        </a:ext>
                      </a:extLst>
                    </a:gridCol>
                  </a:tblGrid>
                  <a:tr h="370840">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Parámetro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Definición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16782625"/>
                      </a:ext>
                    </a:extLst>
                  </a:tr>
                  <a:tr h="370840">
                    <a:tc>
                      <a:txBody>
                        <a:bodyPr/>
                        <a:lstStyle/>
                        <a:p>
                          <a:endParaRPr lang="en-US"/>
                        </a:p>
                      </a:txBody>
                      <a:tcPr marL="68580" marR="68580" marT="0" marB="0">
                        <a:blipFill>
                          <a:blip r:embed="rId2"/>
                          <a:stretch>
                            <a:fillRect l="-150" t="-101639" r="-100600" b="-110163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Masa de la esfera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525616497"/>
                      </a:ext>
                    </a:extLst>
                  </a:tr>
                  <a:tr h="370840">
                    <a:tc>
                      <a:txBody>
                        <a:bodyPr/>
                        <a:lstStyle/>
                        <a:p>
                          <a:endParaRPr lang="en-US"/>
                        </a:p>
                      </a:txBody>
                      <a:tcPr marL="68580" marR="68580" marT="0" marB="0">
                        <a:blipFill>
                          <a:blip r:embed="rId2"/>
                          <a:stretch>
                            <a:fillRect l="-150" t="-201639" r="-100600" b="-100163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Gravedad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830125851"/>
                      </a:ext>
                    </a:extLst>
                  </a:tr>
                  <a:tr h="370840">
                    <a:tc>
                      <a:txBody>
                        <a:bodyPr/>
                        <a:lstStyle/>
                        <a:p>
                          <a:endParaRPr lang="en-US"/>
                        </a:p>
                      </a:txBody>
                      <a:tcPr marL="68580" marR="68580" marT="0" marB="0">
                        <a:blipFill>
                          <a:blip r:embed="rId2"/>
                          <a:stretch>
                            <a:fillRect l="-150" t="-301639" r="-100600" b="-90163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Fuerza electromagnética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288680929"/>
                      </a:ext>
                    </a:extLst>
                  </a:tr>
                  <a:tr h="370840">
                    <a:tc>
                      <a:txBody>
                        <a:bodyPr/>
                        <a:lstStyle/>
                        <a:p>
                          <a:endParaRPr lang="en-US"/>
                        </a:p>
                      </a:txBody>
                      <a:tcPr marL="68580" marR="68580" marT="0" marB="0">
                        <a:blipFill>
                          <a:blip r:embed="rId2"/>
                          <a:stretch>
                            <a:fillRect l="-150" t="-401639" r="-100600" b="-801639"/>
                          </a:stretch>
                        </a:blip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Constante de la </a:t>
                          </a: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estática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97333565"/>
                      </a:ext>
                    </a:extLst>
                  </a:tr>
                  <a:tr h="370840">
                    <a:tc>
                      <a:txBody>
                        <a:bodyPr/>
                        <a:lstStyle/>
                        <a:p>
                          <a:endParaRPr lang="en-US"/>
                        </a:p>
                      </a:txBody>
                      <a:tcPr marL="68580" marR="68580" marT="0" marB="0">
                        <a:blipFill>
                          <a:blip r:embed="rId2"/>
                          <a:stretch>
                            <a:fillRect l="-150" t="-501639" r="-100600" b="-701639"/>
                          </a:stretch>
                        </a:blip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Constante de la 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estática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356855069"/>
                      </a:ext>
                    </a:extLst>
                  </a:tr>
                  <a:tr h="370840">
                    <a:tc>
                      <a:txBody>
                        <a:bodyPr/>
                        <a:lstStyle/>
                        <a:p>
                          <a:endParaRPr lang="en-US"/>
                        </a:p>
                      </a:txBody>
                      <a:tcPr marL="68580" marR="68580" marT="0" marB="0">
                        <a:blipFill>
                          <a:blip r:embed="rId2"/>
                          <a:stretch>
                            <a:fillRect l="-150" t="-611667" r="-100600" b="-613333"/>
                          </a:stretch>
                        </a:blipFill>
                      </a:tcPr>
                    </a:tc>
                    <a:tc>
                      <a:txBody>
                        <a:bodyPr/>
                        <a:lstStyle/>
                        <a:p>
                          <a:endParaRPr lang="en-US"/>
                        </a:p>
                      </a:txBody>
                      <a:tcPr marL="68580" marR="68580" marT="0" marB="0">
                        <a:blipFill>
                          <a:blip r:embed="rId2"/>
                          <a:stretch>
                            <a:fillRect l="-100150" t="-611667" r="-600" b="-613333"/>
                          </a:stretch>
                        </a:blipFill>
                      </a:tcPr>
                    </a:tc>
                    <a:extLst>
                      <a:ext uri="{0D108BD9-81ED-4DB2-BD59-A6C34878D82A}">
                        <a16:rowId xmlns:a16="http://schemas.microsoft.com/office/drawing/2014/main" val="3966292473"/>
                      </a:ext>
                    </a:extLst>
                  </a:tr>
                  <a:tr h="370840">
                    <a:tc>
                      <a:txBody>
                        <a:bodyPr/>
                        <a:lstStyle/>
                        <a:p>
                          <a:endParaRPr lang="en-US"/>
                        </a:p>
                      </a:txBody>
                      <a:tcPr marL="68580" marR="68580" marT="0" marB="0">
                        <a:blipFill>
                          <a:blip r:embed="rId2"/>
                          <a:stretch>
                            <a:fillRect l="-150" t="-700000" r="-100600" b="-503279"/>
                          </a:stretch>
                        </a:blip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Constante de la 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dinámica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01180442"/>
                      </a:ext>
                    </a:extLst>
                  </a:tr>
                  <a:tr h="370840">
                    <a:tc>
                      <a:txBody>
                        <a:bodyPr/>
                        <a:lstStyle/>
                        <a:p>
                          <a:endParaRPr lang="en-US"/>
                        </a:p>
                      </a:txBody>
                      <a:tcPr marL="68580" marR="68580" marT="0" marB="0">
                        <a:blipFill>
                          <a:blip r:embed="rId2"/>
                          <a:stretch>
                            <a:fillRect l="-150" t="-800000" r="-100600" b="-403279"/>
                          </a:stretch>
                        </a:blipFill>
                      </a:tcPr>
                    </a:tc>
                    <a:tc>
                      <a:txBody>
                        <a:bodyPr/>
                        <a:lstStyle/>
                        <a:p>
                          <a:pPr marL="0" marR="0">
                            <a:lnSpc>
                              <a:spcPct val="150000"/>
                            </a:lnSpc>
                            <a:spcBef>
                              <a:spcPts val="0"/>
                            </a:spcBef>
                            <a:spcAft>
                              <a:spcPts val="0"/>
                            </a:spcAft>
                          </a:pPr>
                          <a:r>
                            <a:rPr lang="es-E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Constante de la respuesta</a:t>
                          </a:r>
                          <a:r>
                            <a:rPr lang="es-E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dinámica del actuador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78289213"/>
                      </a:ext>
                    </a:extLst>
                  </a:tr>
                  <a:tr h="370840">
                    <a:tc>
                      <a:txBody>
                        <a:bodyPr/>
                        <a:lstStyle/>
                        <a:p>
                          <a:endParaRPr lang="en-US"/>
                        </a:p>
                      </a:txBody>
                      <a:tcPr marL="68580" marR="68580" marT="0" marB="0">
                        <a:blipFill>
                          <a:blip r:embed="rId2"/>
                          <a:stretch>
                            <a:fillRect l="-150" t="-900000" r="-100600" b="-3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Constante de característica estática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4053970603"/>
                      </a:ext>
                    </a:extLst>
                  </a:tr>
                  <a:tr h="370840">
                    <a:tc>
                      <a:txBody>
                        <a:bodyPr/>
                        <a:lstStyle/>
                        <a:p>
                          <a:endParaRPr lang="en-US"/>
                        </a:p>
                      </a:txBody>
                      <a:tcPr marL="68580" marR="68580" marT="0" marB="0">
                        <a:blipFill>
                          <a:blip r:embed="rId2"/>
                          <a:stretch>
                            <a:fillRect l="-150" t="-1000000" r="-100600" b="-2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Constante de característica estática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909235880"/>
                      </a:ext>
                    </a:extLst>
                  </a:tr>
                  <a:tr h="370840">
                    <a:tc>
                      <a:txBody>
                        <a:bodyPr/>
                        <a:lstStyle/>
                        <a:p>
                          <a:endParaRPr lang="en-US"/>
                        </a:p>
                      </a:txBody>
                      <a:tcPr marL="68580" marR="68580" marT="0" marB="0">
                        <a:blipFill>
                          <a:blip r:embed="rId2"/>
                          <a:stretch>
                            <a:fillRect l="-150" t="-1100000" r="-100600" b="-1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Corriente mínima del actuador</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560888773"/>
                      </a:ext>
                    </a:extLst>
                  </a:tr>
                  <a:tr h="370840">
                    <a:tc>
                      <a:txBody>
                        <a:bodyPr/>
                        <a:lstStyle/>
                        <a:p>
                          <a:endParaRPr lang="en-US"/>
                        </a:p>
                      </a:txBody>
                      <a:tcPr marL="68580" marR="68580" marT="0" marB="0">
                        <a:blipFill>
                          <a:blip r:embed="rId2"/>
                          <a:stretch>
                            <a:fillRect l="-150" t="-1200000" r="-100600" b="-3279"/>
                          </a:stretch>
                        </a:blip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Señal de control mínima (duty cycle)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58181422"/>
                      </a:ext>
                    </a:extLst>
                  </a:tr>
                </a:tbl>
              </a:graphicData>
            </a:graphic>
          </p:graphicFrame>
        </mc:Fallback>
      </mc:AlternateContent>
    </p:spTree>
    <p:extLst>
      <p:ext uri="{BB962C8B-B14F-4D97-AF65-F5344CB8AC3E}">
        <p14:creationId xmlns:p14="http://schemas.microsoft.com/office/powerpoint/2010/main" val="4091987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Caracterización del sensor de posición</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345613313"/>
              </p:ext>
            </p:extLst>
          </p:nvPr>
        </p:nvGraphicFramePr>
        <p:xfrm>
          <a:off x="1393961" y="1278355"/>
          <a:ext cx="3404464" cy="3657600"/>
        </p:xfrm>
        <a:graphic>
          <a:graphicData uri="http://schemas.openxmlformats.org/drawingml/2006/table">
            <a:tbl>
              <a:tblPr firstRow="1" firstCol="1" bandRow="1">
                <a:tableStyleId>{5C22544A-7EE6-4342-B048-85BDC9FD1C3A}</a:tableStyleId>
              </a:tblPr>
              <a:tblGrid>
                <a:gridCol w="851116">
                  <a:extLst>
                    <a:ext uri="{9D8B030D-6E8A-4147-A177-3AD203B41FA5}">
                      <a16:colId xmlns:a16="http://schemas.microsoft.com/office/drawing/2014/main" val="1654143862"/>
                    </a:ext>
                  </a:extLst>
                </a:gridCol>
                <a:gridCol w="851116">
                  <a:extLst>
                    <a:ext uri="{9D8B030D-6E8A-4147-A177-3AD203B41FA5}">
                      <a16:colId xmlns:a16="http://schemas.microsoft.com/office/drawing/2014/main" val="1080150717"/>
                    </a:ext>
                  </a:extLst>
                </a:gridCol>
                <a:gridCol w="851116">
                  <a:extLst>
                    <a:ext uri="{9D8B030D-6E8A-4147-A177-3AD203B41FA5}">
                      <a16:colId xmlns:a16="http://schemas.microsoft.com/office/drawing/2014/main" val="3253946064"/>
                    </a:ext>
                  </a:extLst>
                </a:gridCol>
                <a:gridCol w="851116">
                  <a:extLst>
                    <a:ext uri="{9D8B030D-6E8A-4147-A177-3AD203B41FA5}">
                      <a16:colId xmlns:a16="http://schemas.microsoft.com/office/drawing/2014/main" val="1752369855"/>
                    </a:ext>
                  </a:extLst>
                </a:gridCol>
              </a:tblGrid>
              <a:tr h="221357">
                <a:tc>
                  <a:txBody>
                    <a:bodyPr/>
                    <a:lstStyle/>
                    <a:p>
                      <a:pPr marL="0" marR="0">
                        <a:lnSpc>
                          <a:spcPct val="150000"/>
                        </a:lnSpc>
                        <a:spcBef>
                          <a:spcPts val="0"/>
                        </a:spcBef>
                        <a:spcAft>
                          <a:spcPts val="0"/>
                        </a:spcAft>
                      </a:pPr>
                      <a:r>
                        <a:rPr lang="es-ES" sz="1000" dirty="0">
                          <a:effectLst/>
                        </a:rPr>
                        <a:t>Distancia (m)</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Voltaje (V)</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Distancia (m)</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Voltaje (V)</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812100026"/>
                  </a:ext>
                </a:extLst>
              </a:tr>
              <a:tr h="221357">
                <a:tc>
                  <a:txBody>
                    <a:bodyPr/>
                    <a:lstStyle/>
                    <a:p>
                      <a:pPr marL="0" marR="0">
                        <a:lnSpc>
                          <a:spcPct val="150000"/>
                        </a:lnSpc>
                        <a:spcBef>
                          <a:spcPts val="0"/>
                        </a:spcBef>
                        <a:spcAft>
                          <a:spcPts val="0"/>
                        </a:spcAft>
                      </a:pPr>
                      <a:r>
                        <a:rPr lang="es-ES" sz="1000" b="0" dirty="0">
                          <a:solidFill>
                            <a:schemeClr val="bg1"/>
                          </a:solidFill>
                          <a:effectLst/>
                        </a:rPr>
                        <a:t>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3.22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0.00910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1.77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3252522458"/>
                  </a:ext>
                </a:extLst>
              </a:tr>
              <a:tr h="221357">
                <a:tc>
                  <a:txBody>
                    <a:bodyPr/>
                    <a:lstStyle/>
                    <a:p>
                      <a:pPr marL="0" marR="0">
                        <a:lnSpc>
                          <a:spcPct val="150000"/>
                        </a:lnSpc>
                        <a:spcBef>
                          <a:spcPts val="0"/>
                        </a:spcBef>
                        <a:spcAft>
                          <a:spcPts val="0"/>
                        </a:spcAft>
                      </a:pPr>
                      <a:r>
                        <a:rPr lang="es-ES" sz="1000" b="0" dirty="0">
                          <a:solidFill>
                            <a:schemeClr val="bg1"/>
                          </a:solidFill>
                          <a:effectLst/>
                        </a:rPr>
                        <a:t>0.00035</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3.22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0.00945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1.63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3503025248"/>
                  </a:ext>
                </a:extLst>
              </a:tr>
              <a:tr h="221357">
                <a:tc>
                  <a:txBody>
                    <a:bodyPr/>
                    <a:lstStyle/>
                    <a:p>
                      <a:pPr marL="0" marR="0">
                        <a:lnSpc>
                          <a:spcPct val="150000"/>
                        </a:lnSpc>
                        <a:spcBef>
                          <a:spcPts val="0"/>
                        </a:spcBef>
                        <a:spcAft>
                          <a:spcPts val="0"/>
                        </a:spcAft>
                      </a:pPr>
                      <a:r>
                        <a:rPr lang="es-ES" sz="1000" b="0" dirty="0">
                          <a:solidFill>
                            <a:schemeClr val="bg1"/>
                          </a:solidFill>
                          <a:effectLst/>
                        </a:rPr>
                        <a:t>0.00070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3.22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0.00980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1.59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3302705597"/>
                  </a:ext>
                </a:extLst>
              </a:tr>
              <a:tr h="221357">
                <a:tc>
                  <a:txBody>
                    <a:bodyPr/>
                    <a:lstStyle/>
                    <a:p>
                      <a:pPr marL="0" marR="0">
                        <a:lnSpc>
                          <a:spcPct val="150000"/>
                        </a:lnSpc>
                        <a:spcBef>
                          <a:spcPts val="0"/>
                        </a:spcBef>
                        <a:spcAft>
                          <a:spcPts val="0"/>
                        </a:spcAft>
                      </a:pPr>
                      <a:r>
                        <a:rPr lang="es-ES" sz="1000" b="0" dirty="0">
                          <a:solidFill>
                            <a:schemeClr val="bg1"/>
                          </a:solidFill>
                          <a:effectLst/>
                        </a:rPr>
                        <a:t>0.00105</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3.21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0.01015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1.47</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2939225230"/>
                  </a:ext>
                </a:extLst>
              </a:tr>
              <a:tr h="221357">
                <a:tc>
                  <a:txBody>
                    <a:bodyPr/>
                    <a:lstStyle/>
                    <a:p>
                      <a:pPr marL="0" marR="0">
                        <a:lnSpc>
                          <a:spcPct val="150000"/>
                        </a:lnSpc>
                        <a:spcBef>
                          <a:spcPts val="0"/>
                        </a:spcBef>
                        <a:spcAft>
                          <a:spcPts val="0"/>
                        </a:spcAft>
                      </a:pPr>
                      <a:r>
                        <a:rPr lang="es-ES" sz="1000" b="0" dirty="0">
                          <a:solidFill>
                            <a:schemeClr val="bg1"/>
                          </a:solidFill>
                          <a:effectLst/>
                        </a:rPr>
                        <a:t>0.00140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3.21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0.01050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1.43</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1723591799"/>
                  </a:ext>
                </a:extLst>
              </a:tr>
              <a:tr h="221357">
                <a:tc>
                  <a:txBody>
                    <a:bodyPr/>
                    <a:lstStyle/>
                    <a:p>
                      <a:pPr marL="0" marR="0">
                        <a:lnSpc>
                          <a:spcPct val="150000"/>
                        </a:lnSpc>
                        <a:spcBef>
                          <a:spcPts val="0"/>
                        </a:spcBef>
                        <a:spcAft>
                          <a:spcPts val="0"/>
                        </a:spcAft>
                      </a:pPr>
                      <a:r>
                        <a:rPr lang="es-ES" sz="1000" b="0" dirty="0">
                          <a:solidFill>
                            <a:schemeClr val="bg1"/>
                          </a:solidFill>
                          <a:effectLst/>
                        </a:rPr>
                        <a:t>0.00175</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3.21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0.01085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1.32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2164739306"/>
                  </a:ext>
                </a:extLst>
              </a:tr>
              <a:tr h="221357">
                <a:tc>
                  <a:txBody>
                    <a:bodyPr/>
                    <a:lstStyle/>
                    <a:p>
                      <a:pPr marL="0" marR="0">
                        <a:lnSpc>
                          <a:spcPct val="150000"/>
                        </a:lnSpc>
                        <a:spcBef>
                          <a:spcPts val="0"/>
                        </a:spcBef>
                        <a:spcAft>
                          <a:spcPts val="0"/>
                        </a:spcAft>
                      </a:pPr>
                      <a:r>
                        <a:rPr lang="es-ES" sz="1000" b="0" dirty="0">
                          <a:solidFill>
                            <a:schemeClr val="bg1"/>
                          </a:solidFill>
                          <a:effectLst/>
                        </a:rPr>
                        <a:t>0.00210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3.21</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0.01120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1.28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2545984318"/>
                  </a:ext>
                </a:extLst>
              </a:tr>
              <a:tr h="221357">
                <a:tc>
                  <a:txBody>
                    <a:bodyPr/>
                    <a:lstStyle/>
                    <a:p>
                      <a:pPr marL="0" marR="0">
                        <a:lnSpc>
                          <a:spcPct val="150000"/>
                        </a:lnSpc>
                        <a:spcBef>
                          <a:spcPts val="0"/>
                        </a:spcBef>
                        <a:spcAft>
                          <a:spcPts val="0"/>
                        </a:spcAft>
                      </a:pPr>
                      <a:r>
                        <a:rPr lang="es-ES" sz="1000" b="0" dirty="0">
                          <a:solidFill>
                            <a:schemeClr val="bg1"/>
                          </a:solidFill>
                          <a:effectLst/>
                        </a:rPr>
                        <a:t>0.00245</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3.20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0.01155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1.18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1869256492"/>
                  </a:ext>
                </a:extLst>
              </a:tr>
              <a:tr h="221357">
                <a:tc>
                  <a:txBody>
                    <a:bodyPr/>
                    <a:lstStyle/>
                    <a:p>
                      <a:pPr marL="0" marR="0">
                        <a:lnSpc>
                          <a:spcPct val="150000"/>
                        </a:lnSpc>
                        <a:spcBef>
                          <a:spcPts val="0"/>
                        </a:spcBef>
                        <a:spcAft>
                          <a:spcPts val="0"/>
                        </a:spcAft>
                      </a:pPr>
                      <a:r>
                        <a:rPr lang="es-ES" sz="1000" b="0" dirty="0">
                          <a:solidFill>
                            <a:schemeClr val="bg1"/>
                          </a:solidFill>
                          <a:effectLst/>
                        </a:rPr>
                        <a:t>0.00280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3.19</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0.01190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1.15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1368357908"/>
                  </a:ext>
                </a:extLst>
              </a:tr>
              <a:tr h="221357">
                <a:tc>
                  <a:txBody>
                    <a:bodyPr/>
                    <a:lstStyle/>
                    <a:p>
                      <a:pPr marL="0" marR="0">
                        <a:lnSpc>
                          <a:spcPct val="150000"/>
                        </a:lnSpc>
                        <a:spcBef>
                          <a:spcPts val="0"/>
                        </a:spcBef>
                        <a:spcAft>
                          <a:spcPts val="0"/>
                        </a:spcAft>
                      </a:pPr>
                      <a:r>
                        <a:rPr lang="es-ES" sz="1000" b="0" dirty="0">
                          <a:solidFill>
                            <a:schemeClr val="bg1"/>
                          </a:solidFill>
                          <a:effectLst/>
                        </a:rPr>
                        <a:t>0.00315</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3.18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0.01225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1.06</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4117081493"/>
                  </a:ext>
                </a:extLst>
              </a:tr>
              <a:tr h="221357">
                <a:tc>
                  <a:txBody>
                    <a:bodyPr/>
                    <a:lstStyle/>
                    <a:p>
                      <a:pPr marL="0" marR="0">
                        <a:lnSpc>
                          <a:spcPct val="150000"/>
                        </a:lnSpc>
                        <a:spcBef>
                          <a:spcPts val="0"/>
                        </a:spcBef>
                        <a:spcAft>
                          <a:spcPts val="0"/>
                        </a:spcAft>
                      </a:pPr>
                      <a:r>
                        <a:rPr lang="es-ES" sz="1000" b="0" dirty="0">
                          <a:solidFill>
                            <a:schemeClr val="bg1"/>
                          </a:solidFill>
                          <a:effectLst/>
                        </a:rPr>
                        <a:t>0.00350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3.14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0.01260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1.04</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660614029"/>
                  </a:ext>
                </a:extLst>
              </a:tr>
              <a:tr h="221357">
                <a:tc>
                  <a:txBody>
                    <a:bodyPr/>
                    <a:lstStyle/>
                    <a:p>
                      <a:pPr marL="0" marR="0">
                        <a:lnSpc>
                          <a:spcPct val="150000"/>
                        </a:lnSpc>
                        <a:spcBef>
                          <a:spcPts val="0"/>
                        </a:spcBef>
                        <a:spcAft>
                          <a:spcPts val="0"/>
                        </a:spcAft>
                      </a:pPr>
                      <a:r>
                        <a:rPr lang="es-ES" sz="1000" b="0" dirty="0">
                          <a:solidFill>
                            <a:schemeClr val="bg1"/>
                          </a:solidFill>
                          <a:effectLst/>
                        </a:rPr>
                        <a:t>0.00385</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3.10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0.01295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0.96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4251385420"/>
                  </a:ext>
                </a:extLst>
              </a:tr>
              <a:tr h="221357">
                <a:tc>
                  <a:txBody>
                    <a:bodyPr/>
                    <a:lstStyle/>
                    <a:p>
                      <a:pPr marL="0" marR="0">
                        <a:lnSpc>
                          <a:spcPct val="150000"/>
                        </a:lnSpc>
                        <a:spcBef>
                          <a:spcPts val="0"/>
                        </a:spcBef>
                        <a:spcAft>
                          <a:spcPts val="0"/>
                        </a:spcAft>
                      </a:pPr>
                      <a:r>
                        <a:rPr lang="es-ES" sz="1000" b="0" dirty="0">
                          <a:solidFill>
                            <a:schemeClr val="bg1"/>
                          </a:solidFill>
                          <a:effectLst/>
                        </a:rPr>
                        <a:t>0.00420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3.05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0.01330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0.93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1614137659"/>
                  </a:ext>
                </a:extLst>
              </a:tr>
              <a:tr h="221357">
                <a:tc>
                  <a:txBody>
                    <a:bodyPr/>
                    <a:lstStyle/>
                    <a:p>
                      <a:pPr marL="0" marR="0">
                        <a:lnSpc>
                          <a:spcPct val="150000"/>
                        </a:lnSpc>
                        <a:spcBef>
                          <a:spcPts val="0"/>
                        </a:spcBef>
                        <a:spcAft>
                          <a:spcPts val="0"/>
                        </a:spcAft>
                      </a:pPr>
                      <a:r>
                        <a:rPr lang="es-ES" sz="1000" b="0" dirty="0">
                          <a:solidFill>
                            <a:schemeClr val="bg1"/>
                          </a:solidFill>
                          <a:effectLst/>
                        </a:rPr>
                        <a:t>0.00455</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2.98</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0.01365</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0.87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2708594871"/>
                  </a:ext>
                </a:extLst>
              </a:tr>
              <a:tr h="221357">
                <a:tc>
                  <a:txBody>
                    <a:bodyPr/>
                    <a:lstStyle/>
                    <a:p>
                      <a:pPr marL="0" marR="0">
                        <a:lnSpc>
                          <a:spcPct val="150000"/>
                        </a:lnSpc>
                        <a:spcBef>
                          <a:spcPts val="0"/>
                        </a:spcBef>
                        <a:spcAft>
                          <a:spcPts val="0"/>
                        </a:spcAft>
                      </a:pPr>
                      <a:r>
                        <a:rPr lang="es-ES" sz="1000" b="0" dirty="0">
                          <a:solidFill>
                            <a:schemeClr val="bg1"/>
                          </a:solidFill>
                          <a:effectLst/>
                        </a:rPr>
                        <a:t>0.00490</a:t>
                      </a:r>
                      <a:endParaRPr lang="en-US" sz="10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2.92</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a:effectLst/>
                        </a:rPr>
                        <a:t>0.01400</a:t>
                      </a:r>
                      <a:endParaRPr lang="en-US"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tc>
                  <a:txBody>
                    <a:bodyPr/>
                    <a:lstStyle/>
                    <a:p>
                      <a:pPr marL="0" marR="0">
                        <a:lnSpc>
                          <a:spcPct val="150000"/>
                        </a:lnSpc>
                        <a:spcBef>
                          <a:spcPts val="0"/>
                        </a:spcBef>
                        <a:spcAft>
                          <a:spcPts val="0"/>
                        </a:spcAft>
                      </a:pPr>
                      <a:r>
                        <a:rPr lang="es-ES" sz="1000" dirty="0">
                          <a:effectLst/>
                        </a:rPr>
                        <a:t>0.85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5339" marR="55339" marT="0" marB="0">
                    <a:solidFill>
                      <a:schemeClr val="bg2">
                        <a:lumMod val="60000"/>
                        <a:lumOff val="40000"/>
                      </a:schemeClr>
                    </a:solidFill>
                  </a:tcPr>
                </a:tc>
                <a:extLst>
                  <a:ext uri="{0D108BD9-81ED-4DB2-BD59-A6C34878D82A}">
                    <a16:rowId xmlns:a16="http://schemas.microsoft.com/office/drawing/2014/main" val="2458656114"/>
                  </a:ext>
                </a:extLst>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695406" y="1278355"/>
            <a:ext cx="5286103" cy="3720365"/>
          </a:xfrm>
          <a:prstGeom prst="rect">
            <a:avLst/>
          </a:prstGeom>
          <a:noFill/>
          <a:ln>
            <a:noFill/>
          </a:ln>
        </p:spPr>
      </p:pic>
    </p:spTree>
    <p:extLst>
      <p:ext uri="{BB962C8B-B14F-4D97-AF65-F5344CB8AC3E}">
        <p14:creationId xmlns:p14="http://schemas.microsoft.com/office/powerpoint/2010/main" val="650461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Respuesta estática del actuador</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8072845" y="1728292"/>
                <a:ext cx="2290354" cy="2585323"/>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𝑖</m:t>
                      </m:r>
                      <m:d>
                        <m:dPr>
                          <m:ctrlPr>
                            <a:rPr lang="en-US" i="1">
                              <a:latin typeface="Cambria Math" panose="02040503050406030204" pitchFamily="18" charset="0"/>
                            </a:rPr>
                          </m:ctrlPr>
                        </m:dPr>
                        <m:e>
                          <m:r>
                            <a:rPr lang="es-ES" i="1">
                              <a:latin typeface="Cambria Math" panose="02040503050406030204" pitchFamily="18" charset="0"/>
                            </a:rPr>
                            <m:t>𝑢</m:t>
                          </m:r>
                        </m:e>
                      </m:d>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𝑘</m:t>
                          </m:r>
                        </m:e>
                        <m:sub>
                          <m:r>
                            <a:rPr lang="es-ES" i="1">
                              <a:latin typeface="Cambria Math" panose="02040503050406030204" pitchFamily="18" charset="0"/>
                            </a:rPr>
                            <m:t>𝑖</m:t>
                          </m:r>
                        </m:sub>
                      </m:sSub>
                      <m:r>
                        <a:rPr lang="es-ES" i="1">
                          <a:latin typeface="Cambria Math" panose="02040503050406030204" pitchFamily="18" charset="0"/>
                        </a:rPr>
                        <m:t>𝑢</m:t>
                      </m:r>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𝑐</m:t>
                          </m:r>
                        </m:e>
                        <m:sub>
                          <m:r>
                            <a:rPr lang="es-ES" i="1">
                              <a:latin typeface="Cambria Math" panose="02040503050406030204" pitchFamily="18" charset="0"/>
                            </a:rPr>
                            <m:t>𝑖</m:t>
                          </m:r>
                        </m:sub>
                      </m:sSub>
                    </m:oMath>
                  </m:oMathPara>
                </a14:m>
                <a:endParaRPr lang="es-US" i="1" dirty="0" smtClean="0"/>
              </a:p>
              <a:p>
                <a:pPr algn="just">
                  <a:lnSpc>
                    <a:spcPct val="150000"/>
                  </a:lnSpc>
                </a:pPr>
                <a:endParaRPr lang="es-US" i="1"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𝑘</m:t>
                          </m:r>
                        </m:e>
                        <m:sub>
                          <m:r>
                            <a:rPr lang="es-ES" i="1">
                              <a:latin typeface="Cambria Math" panose="02040503050406030204" pitchFamily="18" charset="0"/>
                              <a:ea typeface="Times New Roman" panose="02020603050405020304" pitchFamily="18" charset="0"/>
                            </a:rPr>
                            <m:t>𝑖</m:t>
                          </m:r>
                        </m:sub>
                      </m:sSub>
                      <m:r>
                        <a:rPr lang="es-ES" i="1">
                          <a:latin typeface="Cambria Math" panose="02040503050406030204" pitchFamily="18" charset="0"/>
                          <a:ea typeface="Times New Roman" panose="02020603050405020304" pitchFamily="18" charset="0"/>
                        </a:rPr>
                        <m:t>=3.2499</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𝑐</m:t>
                          </m:r>
                        </m:e>
                        <m:sub>
                          <m:r>
                            <a:rPr lang="es-ES" i="1">
                              <a:latin typeface="Cambria Math" panose="02040503050406030204" pitchFamily="18" charset="0"/>
                              <a:ea typeface="Times New Roman" panose="02020603050405020304" pitchFamily="18" charset="0"/>
                            </a:rPr>
                            <m:t>𝑖</m:t>
                          </m:r>
                        </m:sub>
                      </m:sSub>
                      <m:r>
                        <a:rPr lang="es-ES" i="1">
                          <a:latin typeface="Cambria Math" panose="02040503050406030204" pitchFamily="18" charset="0"/>
                          <a:ea typeface="Times New Roman" panose="02020603050405020304" pitchFamily="18" charset="0"/>
                        </a:rPr>
                        <m:t>=−1.1476</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3</m:t>
                          </m:r>
                          <m:r>
                            <a:rPr lang="es-ES" i="1">
                              <a:latin typeface="Cambria Math" panose="02040503050406030204" pitchFamily="18" charset="0"/>
                              <a:ea typeface="Times New Roman" panose="02020603050405020304" pitchFamily="18" charset="0"/>
                            </a:rPr>
                            <m:t>𝑀𝐼𝑁</m:t>
                          </m:r>
                        </m:sub>
                      </m:sSub>
                      <m:r>
                        <a:rPr lang="es-ES" i="1">
                          <a:latin typeface="Cambria Math" panose="02040503050406030204" pitchFamily="18" charset="0"/>
                          <a:ea typeface="Times New Roman" panose="02020603050405020304" pitchFamily="18" charset="0"/>
                        </a:rPr>
                        <m:t>=0.6203 </m:t>
                      </m:r>
                      <m:r>
                        <a:rPr lang="en-US" i="1">
                          <a:latin typeface="Cambria Math" panose="02040503050406030204" pitchFamily="18" charset="0"/>
                          <a:ea typeface="Times New Roman" panose="02020603050405020304" pitchFamily="18" charset="0"/>
                        </a:rPr>
                        <m:t>[</m:t>
                      </m:r>
                      <m:r>
                        <a:rPr lang="es-ES" i="1">
                          <a:latin typeface="Cambria Math" panose="02040503050406030204" pitchFamily="18" charset="0"/>
                          <a:ea typeface="Times New Roman" panose="02020603050405020304" pitchFamily="18" charset="0"/>
                        </a:rPr>
                        <m:t>𝐴</m:t>
                      </m:r>
                      <m:r>
                        <a:rPr lang="es-ES" i="1">
                          <a:latin typeface="Cambria Math" panose="02040503050406030204" pitchFamily="18" charset="0"/>
                          <a:ea typeface="Times New Roman" panose="02020603050405020304" pitchFamily="18" charset="0"/>
                        </a:rPr>
                        <m:t>]</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𝑢</m:t>
                          </m:r>
                        </m:e>
                        <m:sub>
                          <m:r>
                            <a:rPr lang="es-ES" i="1">
                              <a:latin typeface="Cambria Math" panose="02040503050406030204" pitchFamily="18" charset="0"/>
                              <a:ea typeface="Times New Roman" panose="02020603050405020304" pitchFamily="18" charset="0"/>
                            </a:rPr>
                            <m:t>𝑀𝐼𝑁</m:t>
                          </m:r>
                        </m:sub>
                      </m:sSub>
                      <m:r>
                        <a:rPr lang="es-ES" i="1">
                          <a:latin typeface="Cambria Math" panose="02040503050406030204" pitchFamily="18" charset="0"/>
                          <a:ea typeface="Times New Roman" panose="02020603050405020304" pitchFamily="18" charset="0"/>
                        </a:rPr>
                        <m:t>=0.544</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8072845" y="1728292"/>
                <a:ext cx="2290354" cy="2585323"/>
              </a:xfrm>
              <a:prstGeom prst="rect">
                <a:avLst/>
              </a:prstGeom>
              <a:blipFill>
                <a:blip r:embed="rId2"/>
                <a:stretch>
                  <a:fillRect/>
                </a:stretch>
              </a:blipFill>
            </p:spPr>
            <p:txBody>
              <a:bodyPr/>
              <a:lstStyle/>
              <a:p>
                <a:r>
                  <a:rPr lang="en-US">
                    <a:noFill/>
                  </a:rPr>
                  <a:t> </a:t>
                </a:r>
              </a:p>
            </p:txBody>
          </p:sp>
        </mc:Fallback>
      </mc:AlternateContent>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1550127" y="924967"/>
            <a:ext cx="5463812" cy="4483055"/>
          </a:xfrm>
          <a:prstGeom prst="rect">
            <a:avLst/>
          </a:prstGeom>
          <a:noFill/>
          <a:ln>
            <a:noFill/>
          </a:ln>
        </p:spPr>
      </p:pic>
    </p:spTree>
    <p:extLst>
      <p:ext uri="{BB962C8B-B14F-4D97-AF65-F5344CB8AC3E}">
        <p14:creationId xmlns:p14="http://schemas.microsoft.com/office/powerpoint/2010/main" val="219044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Prueba de control mínimo</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270076676"/>
              </p:ext>
            </p:extLst>
          </p:nvPr>
        </p:nvGraphicFramePr>
        <p:xfrm>
          <a:off x="1204688" y="836691"/>
          <a:ext cx="5840547" cy="4820920"/>
        </p:xfrm>
        <a:graphic>
          <a:graphicData uri="http://schemas.openxmlformats.org/drawingml/2006/table">
            <a:tbl>
              <a:tblPr firstRow="1" bandRow="1">
                <a:tableStyleId>{5C22544A-7EE6-4342-B048-85BDC9FD1C3A}</a:tableStyleId>
              </a:tblPr>
              <a:tblGrid>
                <a:gridCol w="1946849">
                  <a:extLst>
                    <a:ext uri="{9D8B030D-6E8A-4147-A177-3AD203B41FA5}">
                      <a16:colId xmlns:a16="http://schemas.microsoft.com/office/drawing/2014/main" val="781195867"/>
                    </a:ext>
                  </a:extLst>
                </a:gridCol>
                <a:gridCol w="1946849">
                  <a:extLst>
                    <a:ext uri="{9D8B030D-6E8A-4147-A177-3AD203B41FA5}">
                      <a16:colId xmlns:a16="http://schemas.microsoft.com/office/drawing/2014/main" val="4182690791"/>
                    </a:ext>
                  </a:extLst>
                </a:gridCol>
                <a:gridCol w="1946849">
                  <a:extLst>
                    <a:ext uri="{9D8B030D-6E8A-4147-A177-3AD203B41FA5}">
                      <a16:colId xmlns:a16="http://schemas.microsoft.com/office/drawing/2014/main" val="2167991813"/>
                    </a:ext>
                  </a:extLst>
                </a:gridCol>
              </a:tblGrid>
              <a:tr h="370840">
                <a:tc>
                  <a:txBody>
                    <a:bodyPr/>
                    <a:lstStyle/>
                    <a:p>
                      <a:pPr marL="0" marR="0">
                        <a:lnSpc>
                          <a:spcPct val="107000"/>
                        </a:lnSpc>
                        <a:spcBef>
                          <a:spcPts val="0"/>
                        </a:spcBef>
                        <a:spcAft>
                          <a:spcPts val="0"/>
                        </a:spcAft>
                      </a:pPr>
                      <a:r>
                        <a:rPr lang="es-EC"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Posición(mm)</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Control mínimo(duty cycle)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Control Mínimo(A)</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4090089731"/>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0,623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0,8770877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4272726357"/>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0,654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0,9778346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2873841678"/>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0,679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1,0590821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4034018010"/>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1,1468294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3657860126"/>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0,732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1,2313268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516451162"/>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0,758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1,3158242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2659500670"/>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0,788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1,4133212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340005533"/>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0,812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1,4913188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1569284968"/>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0,856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1,6343144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2687415058"/>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1,77731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137909823"/>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1,8683072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1178612667"/>
                  </a:ext>
                </a:extLst>
              </a:tr>
              <a:tr h="370840">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0,976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2,0243024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1146223001"/>
                  </a:ext>
                </a:extLst>
              </a:tr>
            </a:tbl>
          </a:graphicData>
        </a:graphic>
      </p:graphicFrame>
      <mc:AlternateContent xmlns:mc="http://schemas.openxmlformats.org/markup-compatibility/2006" xmlns:a14="http://schemas.microsoft.com/office/drawing/2010/main">
        <mc:Choice Requires="a14">
          <p:sp>
            <p:nvSpPr>
              <p:cNvPr id="5" name="Rectángulo 4"/>
              <p:cNvSpPr/>
              <p:nvPr/>
            </p:nvSpPr>
            <p:spPr>
              <a:xfrm>
                <a:off x="7707086" y="1654628"/>
                <a:ext cx="3169919" cy="2272353"/>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𝑒𝑚</m:t>
                          </m:r>
                        </m:sub>
                      </m:sSub>
                      <m:r>
                        <a:rPr lang="es-ES" i="1">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3</m:t>
                              </m:r>
                            </m:sub>
                          </m:sSub>
                        </m:e>
                        <m:sup>
                          <m:r>
                            <a:rPr lang="es-ES" i="1">
                              <a:latin typeface="Cambria Math" panose="02040503050406030204" pitchFamily="18" charset="0"/>
                            </a:rPr>
                            <m:t>2</m:t>
                          </m:r>
                        </m:sup>
                      </m:s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𝑒𝑚𝑃</m:t>
                              </m:r>
                              <m:r>
                                <a:rPr lang="es-ES" i="1">
                                  <a:latin typeface="Cambria Math" panose="02040503050406030204" pitchFamily="18" charset="0"/>
                                </a:rPr>
                                <m:t>1</m:t>
                              </m:r>
                            </m:sub>
                          </m:sSub>
                        </m:num>
                        <m:den>
                          <m:sSub>
                            <m:sSubPr>
                              <m:ctrlPr>
                                <a:rPr lang="en-U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𝑒𝑚𝑃</m:t>
                              </m:r>
                              <m:r>
                                <a:rPr lang="es-ES" i="1">
                                  <a:latin typeface="Cambria Math" panose="02040503050406030204" pitchFamily="18" charset="0"/>
                                </a:rPr>
                                <m:t>2</m:t>
                              </m:r>
                            </m:sub>
                          </m:sSub>
                        </m:den>
                      </m:f>
                      <m:r>
                        <a:rPr lang="es-ES" i="1">
                          <a:latin typeface="Cambria Math" panose="02040503050406030204" pitchFamily="18" charset="0"/>
                        </a:rPr>
                        <m:t>𝑒𝑥𝑝</m:t>
                      </m:r>
                      <m:d>
                        <m:dPr>
                          <m:ctrlPr>
                            <a:rPr lang="en-US" i="1">
                              <a:latin typeface="Cambria Math" panose="02040503050406030204" pitchFamily="18" charset="0"/>
                            </a:rPr>
                          </m:ctrlPr>
                        </m:dPr>
                        <m:e>
                          <m:r>
                            <a:rPr lang="es-E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1</m:t>
                                  </m:r>
                                </m:sub>
                              </m:sSub>
                            </m:num>
                            <m:den>
                              <m:sSub>
                                <m:sSubPr>
                                  <m:ctrlPr>
                                    <a:rPr lang="en-U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𝑒𝑚𝑃</m:t>
                                  </m:r>
                                  <m:r>
                                    <a:rPr lang="es-ES" i="1">
                                      <a:latin typeface="Cambria Math" panose="02040503050406030204" pitchFamily="18" charset="0"/>
                                    </a:rPr>
                                    <m:t>2</m:t>
                                  </m:r>
                                </m:sub>
                              </m:sSub>
                            </m:den>
                          </m:f>
                        </m:e>
                      </m:d>
                    </m:oMath>
                  </m:oMathPara>
                </a14:m>
                <a:endParaRPr lang="en-US" i="1" dirty="0" smtClean="0">
                  <a:latin typeface="Cambria Math" panose="02040503050406030204" pitchFamily="18" charset="0"/>
                  <a:ea typeface="Times New Roman" panose="02020603050405020304" pitchFamily="18" charset="0"/>
                </a:endParaRPr>
              </a:p>
              <a:p>
                <a:pPr algn="just">
                  <a:lnSpc>
                    <a:spcPct val="150000"/>
                  </a:lnSpc>
                </a:pPr>
                <a:endParaRPr lang="en-US" i="1" dirty="0" smtClean="0">
                  <a:latin typeface="Cambria Math" panose="020405030504060302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1</m:t>
                          </m:r>
                        </m:sub>
                      </m:sSub>
                      <m:r>
                        <a:rPr lang="es-ES" i="1">
                          <a:latin typeface="Cambria Math" panose="02040503050406030204" pitchFamily="18" charset="0"/>
                          <a:ea typeface="Times New Roman" panose="02020603050405020304" pitchFamily="18" charset="0"/>
                        </a:rPr>
                        <m:t>=0.05316</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2</m:t>
                          </m:r>
                        </m:sub>
                      </m:sSub>
                      <m:r>
                        <a:rPr lang="es-ES" i="1">
                          <a:latin typeface="Cambria Math" panose="02040503050406030204" pitchFamily="18" charset="0"/>
                          <a:ea typeface="Times New Roman" panose="02020603050405020304" pitchFamily="18" charset="0"/>
                        </a:rPr>
                        <m:t>=0.4777</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7707086" y="1654628"/>
                <a:ext cx="3169919" cy="2272353"/>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7090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513347"/>
            <a:ext cx="9905999" cy="5277855"/>
          </a:xfrm>
        </p:spPr>
        <p:txBody>
          <a:bodyPr/>
          <a:lstStyle/>
          <a:p>
            <a:pPr marL="0" indent="0">
              <a:buNone/>
            </a:pPr>
            <a:endParaRPr lang="es-US" dirty="0"/>
          </a:p>
          <a:p>
            <a:pPr marL="0" indent="0">
              <a:buNone/>
            </a:pPr>
            <a:endParaRPr lang="en-US" dirty="0"/>
          </a:p>
        </p:txBody>
      </p:sp>
      <p:sp>
        <p:nvSpPr>
          <p:cNvPr id="6" name="Rectángulo 5"/>
          <p:cNvSpPr/>
          <p:nvPr/>
        </p:nvSpPr>
        <p:spPr>
          <a:xfrm>
            <a:off x="3877827" y="2552109"/>
            <a:ext cx="4433168" cy="1200329"/>
          </a:xfrm>
          <a:prstGeom prst="rect">
            <a:avLst/>
          </a:prstGeom>
          <a:noFill/>
        </p:spPr>
        <p:txBody>
          <a:bodyPr wrap="square" lIns="91440" tIns="45720" rIns="91440" bIns="45720">
            <a:spAutoFit/>
          </a:bodyPr>
          <a:lstStyle/>
          <a:p>
            <a:pPr algn="ctr"/>
            <a:r>
              <a:rPr lang="es-ES" sz="7200" b="1" dirty="0">
                <a:ln w="10160">
                  <a:solidFill>
                    <a:schemeClr val="accent5"/>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a:t>
            </a:r>
            <a:r>
              <a:rPr lang="es-ES" sz="7200" b="1" cap="none" spc="0" dirty="0" smtClean="0">
                <a:ln w="10160">
                  <a:solidFill>
                    <a:schemeClr val="accent5"/>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bjetiv</a:t>
            </a:r>
            <a:r>
              <a:rPr lang="es-ES" sz="7200" b="1" cap="none" spc="0" dirty="0" smtClean="0">
                <a:ln w="10160">
                  <a:solidFill>
                    <a:schemeClr val="accent5"/>
                  </a:solidFill>
                  <a:prstDash val="solid"/>
                </a:ln>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os</a:t>
            </a:r>
            <a:endParaRPr lang="es-ES" sz="7200" b="1" cap="none" spc="0" dirty="0">
              <a:ln w="10160">
                <a:solidFill>
                  <a:schemeClr val="accent5"/>
                </a:solidFill>
                <a:prstDash val="solid"/>
              </a:ln>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57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Respuesta dinámica del actuador</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71035040"/>
              </p:ext>
            </p:extLst>
          </p:nvPr>
        </p:nvGraphicFramePr>
        <p:xfrm>
          <a:off x="1141412" y="862607"/>
          <a:ext cx="4807135" cy="4109847"/>
        </p:xfrm>
        <a:graphic>
          <a:graphicData uri="http://schemas.openxmlformats.org/drawingml/2006/table">
            <a:tbl>
              <a:tblPr firstRow="1" firstCol="1" bandRow="1">
                <a:tableStyleId>{5C22544A-7EE6-4342-B048-85BDC9FD1C3A}</a:tableStyleId>
              </a:tblPr>
              <a:tblGrid>
                <a:gridCol w="961427">
                  <a:extLst>
                    <a:ext uri="{9D8B030D-6E8A-4147-A177-3AD203B41FA5}">
                      <a16:colId xmlns:a16="http://schemas.microsoft.com/office/drawing/2014/main" val="225882389"/>
                    </a:ext>
                  </a:extLst>
                </a:gridCol>
                <a:gridCol w="961427">
                  <a:extLst>
                    <a:ext uri="{9D8B030D-6E8A-4147-A177-3AD203B41FA5}">
                      <a16:colId xmlns:a16="http://schemas.microsoft.com/office/drawing/2014/main" val="588462976"/>
                    </a:ext>
                  </a:extLst>
                </a:gridCol>
                <a:gridCol w="961427">
                  <a:extLst>
                    <a:ext uri="{9D8B030D-6E8A-4147-A177-3AD203B41FA5}">
                      <a16:colId xmlns:a16="http://schemas.microsoft.com/office/drawing/2014/main" val="3407993081"/>
                    </a:ext>
                  </a:extLst>
                </a:gridCol>
                <a:gridCol w="961427">
                  <a:extLst>
                    <a:ext uri="{9D8B030D-6E8A-4147-A177-3AD203B41FA5}">
                      <a16:colId xmlns:a16="http://schemas.microsoft.com/office/drawing/2014/main" val="578082947"/>
                    </a:ext>
                  </a:extLst>
                </a:gridCol>
                <a:gridCol w="961427">
                  <a:extLst>
                    <a:ext uri="{9D8B030D-6E8A-4147-A177-3AD203B41FA5}">
                      <a16:colId xmlns:a16="http://schemas.microsoft.com/office/drawing/2014/main" val="1527843879"/>
                    </a:ext>
                  </a:extLst>
                </a:gridCol>
              </a:tblGrid>
              <a:tr h="190500">
                <a:tc>
                  <a:txBody>
                    <a:bodyPr/>
                    <a:lstStyle/>
                    <a:p>
                      <a:pPr marL="0" marR="0">
                        <a:lnSpc>
                          <a:spcPct val="107000"/>
                        </a:lnSpc>
                        <a:spcBef>
                          <a:spcPts val="0"/>
                        </a:spcBef>
                        <a:spcAft>
                          <a:spcPts val="0"/>
                        </a:spcAft>
                      </a:pPr>
                      <a:r>
                        <a:rPr lang="es-EC" sz="1200" dirty="0">
                          <a:effectLst/>
                        </a:rPr>
                        <a:t>Posición(mm)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PWM(%)</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effectLst/>
                        </a:rPr>
                        <a:t>Corriente(A)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ki</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2973381952"/>
                  </a:ext>
                </a:extLst>
              </a:tr>
              <a:tr h="190500">
                <a:tc rowSpan="5">
                  <a:txBody>
                    <a:bodyPr/>
                    <a:lstStyle/>
                    <a:p>
                      <a:pPr marL="0" marR="0">
                        <a:lnSpc>
                          <a:spcPct val="107000"/>
                        </a:lnSpc>
                        <a:spcBef>
                          <a:spcPts val="0"/>
                        </a:spcBef>
                        <a:spcAft>
                          <a:spcPts val="0"/>
                        </a:spcAft>
                      </a:pPr>
                      <a:r>
                        <a:rPr lang="es-EC" sz="1200" b="0" dirty="0">
                          <a:solidFill>
                            <a:schemeClr val="bg1"/>
                          </a:solidFill>
                          <a:effectLst/>
                        </a:rPr>
                        <a:t>2,8</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0,6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0,7906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3,7865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0,0685</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3517068429"/>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dirty="0">
                          <a:effectLst/>
                        </a:rPr>
                        <a:t>0,7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effectLst/>
                        </a:rPr>
                        <a:t>1,0560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06909373"/>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dirty="0">
                          <a:effectLst/>
                        </a:rPr>
                        <a:t>0,8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effectLst/>
                        </a:rPr>
                        <a:t>1,3510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66141801"/>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dirty="0">
                          <a:effectLst/>
                        </a:rPr>
                        <a:t>0,9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1,6950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58420819"/>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1,9850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5914239"/>
                  </a:ext>
                </a:extLst>
              </a:tr>
              <a:tr h="190500">
                <a:tc rowSpan="5">
                  <a:txBody>
                    <a:bodyPr/>
                    <a:lstStyle/>
                    <a:p>
                      <a:pPr marL="0" marR="0">
                        <a:lnSpc>
                          <a:spcPct val="107000"/>
                        </a:lnSpc>
                        <a:spcBef>
                          <a:spcPts val="0"/>
                        </a:spcBef>
                        <a:spcAft>
                          <a:spcPts val="0"/>
                        </a:spcAft>
                      </a:pPr>
                      <a:r>
                        <a:rPr lang="es-EC" sz="1200" b="0" dirty="0">
                          <a:solidFill>
                            <a:schemeClr val="bg1"/>
                          </a:solidFill>
                          <a:effectLst/>
                        </a:rPr>
                        <a:t>3,5</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effectLst/>
                        </a:rPr>
                        <a:t>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0,7912</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3,8054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0,0754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2137839966"/>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effectLst/>
                        </a:rPr>
                        <a:t>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1,0620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62538945"/>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effectLst/>
                        </a:rPr>
                        <a:t>0,8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1,3580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53703326"/>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effectLst/>
                        </a:rPr>
                        <a:t>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1,7050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42613867"/>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effectLst/>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effectLst/>
                        </a:rPr>
                        <a:t>1,9950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64714878"/>
                  </a:ext>
                </a:extLst>
              </a:tr>
              <a:tr h="190500">
                <a:tc rowSpan="5">
                  <a:txBody>
                    <a:bodyPr/>
                    <a:lstStyle/>
                    <a:p>
                      <a:pPr marL="0" marR="0">
                        <a:lnSpc>
                          <a:spcPct val="107000"/>
                        </a:lnSpc>
                        <a:spcBef>
                          <a:spcPts val="0"/>
                        </a:spcBef>
                        <a:spcAft>
                          <a:spcPts val="0"/>
                        </a:spcAft>
                      </a:pPr>
                      <a:r>
                        <a:rPr lang="es-EC"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3,8349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0,0753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1885806906"/>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2878625"/>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28859702"/>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1,7190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2975844"/>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2,0010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01406029"/>
                  </a:ext>
                </a:extLst>
              </a:tr>
              <a:tr h="190500">
                <a:tc rowSpan="5">
                  <a:txBody>
                    <a:bodyPr/>
                    <a:lstStyle/>
                    <a:p>
                      <a:pPr marL="0" marR="0">
                        <a:lnSpc>
                          <a:spcPct val="107000"/>
                        </a:lnSpc>
                        <a:spcBef>
                          <a:spcPts val="0"/>
                        </a:spcBef>
                        <a:spcAft>
                          <a:spcPts val="0"/>
                        </a:spcAft>
                      </a:pPr>
                      <a:r>
                        <a:rPr lang="es-EC"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0,7938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3,8073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rowSpan="5">
                  <a:txBody>
                    <a:bodyPr/>
                    <a:lstStyle/>
                    <a:p>
                      <a:pPr marL="0" marR="0" algn="ctr">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0,0783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extLst>
                  <a:ext uri="{0D108BD9-81ED-4DB2-BD59-A6C34878D82A}">
                    <a16:rowId xmlns:a16="http://schemas.microsoft.com/office/drawing/2014/main" val="626448885"/>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1,0800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89511947"/>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1,3790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13673753"/>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1,7250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44405859"/>
                  </a:ext>
                </a:extLst>
              </a:tr>
              <a:tr h="190500">
                <a:tc vMerge="1">
                  <a:txBody>
                    <a:bodyPr/>
                    <a:lstStyle/>
                    <a:p>
                      <a:endParaRPr lang="en-US"/>
                    </a:p>
                  </a:txBody>
                  <a:tcPr/>
                </a:tc>
                <a:tc>
                  <a:txBody>
                    <a:bodyPr/>
                    <a:lstStyle/>
                    <a:p>
                      <a:pPr marL="0" marR="0">
                        <a:lnSpc>
                          <a:spcPct val="107000"/>
                        </a:lnSpc>
                        <a:spcBef>
                          <a:spcPts val="0"/>
                        </a:spcBef>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a:txBody>
                    <a:bodyPr/>
                    <a:lstStyle/>
                    <a:p>
                      <a:pPr marL="0" marR="0">
                        <a:lnSpc>
                          <a:spcPct val="107000"/>
                        </a:lnSpc>
                        <a:spcBef>
                          <a:spcPts val="0"/>
                        </a:spcBef>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2,0120</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solidFill>
                      <a:schemeClr val="bg2">
                        <a:lumMod val="60000"/>
                        <a:lumOff val="4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0990918"/>
                  </a:ext>
                </a:extLst>
              </a:tr>
            </a:tbl>
          </a:graphicData>
        </a:graphic>
      </p:graphicFrame>
      <mc:AlternateContent xmlns:mc="http://schemas.openxmlformats.org/markup-compatibility/2006" xmlns:a14="http://schemas.microsoft.com/office/drawing/2010/main">
        <mc:Choice Requires="a14">
          <p:sp>
            <p:nvSpPr>
              <p:cNvPr id="6" name="Rectángulo 5"/>
              <p:cNvSpPr/>
              <p:nvPr/>
            </p:nvSpPr>
            <p:spPr>
              <a:xfrm>
                <a:off x="7014551" y="722596"/>
                <a:ext cx="2966856" cy="3541354"/>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3</m:t>
                              </m:r>
                            </m:sub>
                          </m:sSub>
                        </m:e>
                      </m:acc>
                      <m:r>
                        <a:rPr lang="es-ES" i="1">
                          <a:latin typeface="Cambria Math" panose="02040503050406030204" pitchFamily="18" charset="0"/>
                        </a:rPr>
                        <m:t>=</m:t>
                      </m:r>
                      <m:f>
                        <m:fPr>
                          <m:ctrlPr>
                            <a:rPr lang="en-US" i="1">
                              <a:latin typeface="Cambria Math" panose="02040503050406030204" pitchFamily="18" charset="0"/>
                            </a:rPr>
                          </m:ctrlPr>
                        </m:fPr>
                        <m:num>
                          <m:r>
                            <a:rPr lang="es-ES" i="1">
                              <a:latin typeface="Cambria Math" panose="02040503050406030204" pitchFamily="18" charset="0"/>
                            </a:rPr>
                            <m:t>1</m:t>
                          </m:r>
                        </m:num>
                        <m:den>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1</m:t>
                                  </m:r>
                                </m:sub>
                              </m:sSub>
                            </m:e>
                          </m:d>
                        </m:den>
                      </m:f>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𝑘</m:t>
                          </m:r>
                        </m:e>
                        <m:sub>
                          <m:r>
                            <a:rPr lang="es-ES" i="1">
                              <a:latin typeface="Cambria Math" panose="02040503050406030204" pitchFamily="18" charset="0"/>
                            </a:rPr>
                            <m:t>𝑖</m:t>
                          </m:r>
                        </m:sub>
                      </m:sSub>
                      <m:r>
                        <a:rPr lang="es-ES" i="1">
                          <a:latin typeface="Cambria Math" panose="02040503050406030204" pitchFamily="18" charset="0"/>
                        </a:rPr>
                        <m:t>𝑢</m:t>
                      </m:r>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𝑐</m:t>
                          </m:r>
                        </m:e>
                        <m:sub>
                          <m:r>
                            <a:rPr lang="es-ES" i="1">
                              <a:latin typeface="Cambria Math" panose="02040503050406030204" pitchFamily="18" charset="0"/>
                            </a:rPr>
                            <m:t>𝑖</m:t>
                          </m:r>
                        </m:sub>
                      </m:sSub>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3</m:t>
                          </m:r>
                        </m:sub>
                      </m:sSub>
                      <m:r>
                        <a:rPr lang="es-ES" i="1">
                          <a:latin typeface="Cambria Math" panose="02040503050406030204" pitchFamily="18" charset="0"/>
                        </a:rPr>
                        <m:t>) </m:t>
                      </m:r>
                    </m:oMath>
                  </m:oMathPara>
                </a14:m>
                <a:endParaRPr lang="en-US" i="1" dirty="0" smtClean="0">
                  <a:latin typeface="Cambria Math" panose="02040503050406030204" pitchFamily="18" charset="0"/>
                  <a:ea typeface="Times New Roman" panose="02020603050405020304" pitchFamily="18" charset="0"/>
                </a:endParaRPr>
              </a:p>
              <a:p>
                <a:pPr algn="just">
                  <a:lnSpc>
                    <a:spcPct val="150000"/>
                  </a:lnSpc>
                </a:pPr>
                <a:endParaRPr lang="es-US" i="1" dirty="0" smtClean="0">
                  <a:latin typeface="Cambria Math" panose="020405030504060302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1</m:t>
                              </m:r>
                            </m:sub>
                          </m:sSub>
                        </m:e>
                      </m:d>
                      <m:r>
                        <a:rPr lang="es-E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𝑖𝑃</m:t>
                              </m:r>
                              <m:r>
                                <a:rPr lang="es-ES" i="1">
                                  <a:latin typeface="Cambria Math" panose="02040503050406030204" pitchFamily="18" charset="0"/>
                                </a:rPr>
                                <m:t>1</m:t>
                              </m:r>
                            </m:sub>
                          </m:sSub>
                        </m:num>
                        <m:den>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𝑖𝑃</m:t>
                              </m:r>
                              <m:r>
                                <a:rPr lang="es-ES" i="1">
                                  <a:latin typeface="Cambria Math" panose="02040503050406030204" pitchFamily="18" charset="0"/>
                                </a:rPr>
                                <m:t>2</m:t>
                              </m:r>
                            </m:sub>
                          </m:sSub>
                        </m:den>
                      </m:f>
                      <m:r>
                        <a:rPr lang="es-ES" i="1">
                          <a:latin typeface="Cambria Math" panose="02040503050406030204" pitchFamily="18" charset="0"/>
                        </a:rPr>
                        <m:t>𝑒𝑥𝑝</m:t>
                      </m:r>
                      <m:d>
                        <m:dPr>
                          <m:ctrlPr>
                            <a:rPr lang="en-US" i="1">
                              <a:latin typeface="Cambria Math" panose="02040503050406030204" pitchFamily="18" charset="0"/>
                            </a:rPr>
                          </m:ctrlPr>
                        </m:dPr>
                        <m:e>
                          <m:r>
                            <a:rPr lang="es-E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1</m:t>
                                  </m:r>
                                </m:sub>
                              </m:sSub>
                            </m:num>
                            <m:den>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𝑖𝑃</m:t>
                                  </m:r>
                                  <m:r>
                                    <a:rPr lang="es-ES" i="1">
                                      <a:latin typeface="Cambria Math" panose="02040503050406030204" pitchFamily="18" charset="0"/>
                                    </a:rPr>
                                    <m:t>2</m:t>
                                  </m:r>
                                </m:sub>
                              </m:sSub>
                            </m:den>
                          </m:f>
                        </m:e>
                      </m:d>
                    </m:oMath>
                  </m:oMathPara>
                </a14:m>
                <a:endParaRPr lang="en-US" i="1" dirty="0" smtClean="0">
                  <a:latin typeface="Cambria Math" panose="02040503050406030204" pitchFamily="18" charset="0"/>
                  <a:ea typeface="Times New Roman" panose="02020603050405020304" pitchFamily="18" charset="0"/>
                </a:endParaRPr>
              </a:p>
              <a:p>
                <a:pPr algn="just">
                  <a:lnSpc>
                    <a:spcPct val="150000"/>
                  </a:lnSpc>
                </a:pPr>
                <a:endParaRPr lang="en-US" i="1" dirty="0" smtClean="0">
                  <a:latin typeface="Cambria Math" panose="020405030504060302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𝑖𝑃</m:t>
                          </m:r>
                          <m:r>
                            <a:rPr lang="es-ES" i="1">
                              <a:latin typeface="Cambria Math" panose="02040503050406030204" pitchFamily="18" charset="0"/>
                              <a:ea typeface="Times New Roman" panose="02020603050405020304" pitchFamily="18" charset="0"/>
                            </a:rPr>
                            <m:t>1</m:t>
                          </m:r>
                        </m:sub>
                      </m:sSub>
                      <m:r>
                        <a:rPr lang="es-ES" i="1">
                          <a:latin typeface="Cambria Math" panose="02040503050406030204" pitchFamily="18" charset="0"/>
                          <a:ea typeface="Times New Roman" panose="02020603050405020304" pitchFamily="18" charset="0"/>
                        </a:rPr>
                        <m:t>=0.02307</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𝑖𝑃</m:t>
                          </m:r>
                          <m:r>
                            <a:rPr lang="es-ES" i="1">
                              <a:latin typeface="Cambria Math" panose="02040503050406030204" pitchFamily="18" charset="0"/>
                              <a:ea typeface="Times New Roman" panose="02020603050405020304" pitchFamily="18" charset="0"/>
                            </a:rPr>
                            <m:t>2</m:t>
                          </m:r>
                        </m:sub>
                      </m:sSub>
                      <m:r>
                        <a:rPr lang="es-ES" i="1">
                          <a:latin typeface="Cambria Math" panose="02040503050406030204" pitchFamily="18" charset="0"/>
                          <a:ea typeface="Times New Roman" panose="02020603050405020304" pitchFamily="18" charset="0"/>
                        </a:rPr>
                        <m:t>=0.2534</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7014551" y="722596"/>
                <a:ext cx="2966856" cy="354135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4477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Constantes de modelamiento obtenidas</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a 3"/>
              <p:cNvGraphicFramePr>
                <a:graphicFrameLocks noGrp="1"/>
              </p:cNvGraphicFramePr>
              <p:nvPr>
                <p:extLst>
                  <p:ext uri="{D42A27DB-BD31-4B8C-83A1-F6EECF244321}">
                    <p14:modId xmlns:p14="http://schemas.microsoft.com/office/powerpoint/2010/main" val="1267165408"/>
                  </p:ext>
                </p:extLst>
              </p:nvPr>
            </p:nvGraphicFramePr>
            <p:xfrm>
              <a:off x="4226561" y="1242180"/>
              <a:ext cx="3881118" cy="4567492"/>
            </p:xfrm>
            <a:graphic>
              <a:graphicData uri="http://schemas.openxmlformats.org/drawingml/2006/table">
                <a:tbl>
                  <a:tblPr firstRow="1" bandRow="1">
                    <a:tableStyleId>{5C22544A-7EE6-4342-B048-85BDC9FD1C3A}</a:tableStyleId>
                  </a:tblPr>
                  <a:tblGrid>
                    <a:gridCol w="1293706">
                      <a:extLst>
                        <a:ext uri="{9D8B030D-6E8A-4147-A177-3AD203B41FA5}">
                          <a16:colId xmlns:a16="http://schemas.microsoft.com/office/drawing/2014/main" val="3052734674"/>
                        </a:ext>
                      </a:extLst>
                    </a:gridCol>
                    <a:gridCol w="1293706">
                      <a:extLst>
                        <a:ext uri="{9D8B030D-6E8A-4147-A177-3AD203B41FA5}">
                          <a16:colId xmlns:a16="http://schemas.microsoft.com/office/drawing/2014/main" val="1279762818"/>
                        </a:ext>
                      </a:extLst>
                    </a:gridCol>
                    <a:gridCol w="1293706">
                      <a:extLst>
                        <a:ext uri="{9D8B030D-6E8A-4147-A177-3AD203B41FA5}">
                          <a16:colId xmlns:a16="http://schemas.microsoft.com/office/drawing/2014/main" val="1602862158"/>
                        </a:ext>
                      </a:extLst>
                    </a:gridCol>
                  </a:tblGrid>
                  <a:tr h="370840">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Parámetro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Valor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Unidades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473924755"/>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0.04481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𝐾𝑔</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615362978"/>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𝑔</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9.81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sSup>
                                          <m:sSup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221045463"/>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𝑒𝑚</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0.4396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𝑁</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029508114"/>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𝑒𝑚𝑃</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0.05316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𝐻</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441611"/>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𝐹</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𝑒𝑚𝑃</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0.4777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959635678"/>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𝑖𝑃</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0.02307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𝑠</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911475816"/>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𝑓</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𝑖𝑃</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0.2534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𝑚</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042310998"/>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𝑐</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-1.1476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𝐴</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986753655"/>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𝑘</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3.2499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𝐴</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217408338"/>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3</m:t>
                                    </m:r>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𝑀𝐼𝑁</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0.6203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l">
                            <a:lnSpc>
                              <a:spcPct val="150000"/>
                            </a:lnSpc>
                            <a:spcBef>
                              <a:spcPts val="0"/>
                            </a:spcBef>
                            <a:spcAft>
                              <a:spcPts val="0"/>
                            </a:spcAft>
                          </a:pPr>
                          <a14:m>
                            <m:oMathPara xmlns:m="http://schemas.openxmlformats.org/officeDocument/2006/math">
                              <m:oMathParaPr>
                                <m:jc m:val="left"/>
                              </m:oMathParaPr>
                              <m:oMath xmlns:m="http://schemas.openxmlformats.org/officeDocument/2006/math">
                                <m:d>
                                  <m:dPr>
                                    <m:begChr m:val="["/>
                                    <m:endChr m:val="]"/>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𝐴</m:t>
                                    </m:r>
                                  </m:e>
                                </m:d>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95977520"/>
                      </a:ext>
                    </a:extLst>
                  </a:tr>
                  <a:tr h="370840">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𝑢</m:t>
                                    </m:r>
                                  </m:e>
                                  <m:sub>
                                    <m:r>
                                      <a:rPr lang="es-ES" sz="1200" i="1">
                                        <a:effectLst/>
                                        <a:latin typeface="Cambria Math" panose="02040503050406030204" pitchFamily="18" charset="0"/>
                                        <a:ea typeface="Times New Roman" panose="02020603050405020304" pitchFamily="18" charset="0"/>
                                        <a:cs typeface="Times New Roman" panose="02020603050405020304" pitchFamily="18" charset="0"/>
                                      </a:rPr>
                                      <m:t>𝑀𝐼𝑁</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0.544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803599622"/>
                      </a:ext>
                    </a:extLst>
                  </a:tr>
                </a:tbl>
              </a:graphicData>
            </a:graphic>
          </p:graphicFrame>
        </mc:Choice>
        <mc:Fallback xmlns="">
          <p:graphicFrame>
            <p:nvGraphicFramePr>
              <p:cNvPr id="4" name="Tabla 3"/>
              <p:cNvGraphicFramePr>
                <a:graphicFrameLocks noGrp="1"/>
              </p:cNvGraphicFramePr>
              <p:nvPr>
                <p:extLst>
                  <p:ext uri="{D42A27DB-BD31-4B8C-83A1-F6EECF244321}">
                    <p14:modId xmlns:p14="http://schemas.microsoft.com/office/powerpoint/2010/main" val="1267165408"/>
                  </p:ext>
                </p:extLst>
              </p:nvPr>
            </p:nvGraphicFramePr>
            <p:xfrm>
              <a:off x="4226561" y="1242180"/>
              <a:ext cx="3881118" cy="4567492"/>
            </p:xfrm>
            <a:graphic>
              <a:graphicData uri="http://schemas.openxmlformats.org/drawingml/2006/table">
                <a:tbl>
                  <a:tblPr firstRow="1" bandRow="1">
                    <a:tableStyleId>{5C22544A-7EE6-4342-B048-85BDC9FD1C3A}</a:tableStyleId>
                  </a:tblPr>
                  <a:tblGrid>
                    <a:gridCol w="1293706">
                      <a:extLst>
                        <a:ext uri="{9D8B030D-6E8A-4147-A177-3AD203B41FA5}">
                          <a16:colId xmlns:a16="http://schemas.microsoft.com/office/drawing/2014/main" val="3052734674"/>
                        </a:ext>
                      </a:extLst>
                    </a:gridCol>
                    <a:gridCol w="1293706">
                      <a:extLst>
                        <a:ext uri="{9D8B030D-6E8A-4147-A177-3AD203B41FA5}">
                          <a16:colId xmlns:a16="http://schemas.microsoft.com/office/drawing/2014/main" val="1279762818"/>
                        </a:ext>
                      </a:extLst>
                    </a:gridCol>
                    <a:gridCol w="1293706">
                      <a:extLst>
                        <a:ext uri="{9D8B030D-6E8A-4147-A177-3AD203B41FA5}">
                          <a16:colId xmlns:a16="http://schemas.microsoft.com/office/drawing/2014/main" val="1602862158"/>
                        </a:ext>
                      </a:extLst>
                    </a:gridCol>
                  </a:tblGrid>
                  <a:tr h="370840">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Parámetro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Valor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Unidades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473924755"/>
                      </a:ext>
                    </a:extLst>
                  </a:tr>
                  <a:tr h="370840">
                    <a:tc>
                      <a:txBody>
                        <a:bodyPr/>
                        <a:lstStyle/>
                        <a:p>
                          <a:endParaRPr lang="en-US"/>
                        </a:p>
                      </a:txBody>
                      <a:tcPr marL="68580" marR="68580" marT="0" marB="0">
                        <a:blipFill>
                          <a:blip r:embed="rId2"/>
                          <a:stretch>
                            <a:fillRect l="-472" t="-101639" r="-202830" b="-1034426"/>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0.04481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101639" r="-2358" b="-1034426"/>
                          </a:stretch>
                        </a:blipFill>
                      </a:tcPr>
                    </a:tc>
                    <a:extLst>
                      <a:ext uri="{0D108BD9-81ED-4DB2-BD59-A6C34878D82A}">
                        <a16:rowId xmlns:a16="http://schemas.microsoft.com/office/drawing/2014/main" val="2615362978"/>
                      </a:ext>
                    </a:extLst>
                  </a:tr>
                  <a:tr h="488252">
                    <a:tc>
                      <a:txBody>
                        <a:bodyPr/>
                        <a:lstStyle/>
                        <a:p>
                          <a:endParaRPr lang="en-US"/>
                        </a:p>
                      </a:txBody>
                      <a:tcPr marL="68580" marR="68580" marT="0" marB="0">
                        <a:blipFill>
                          <a:blip r:embed="rId2"/>
                          <a:stretch>
                            <a:fillRect l="-472" t="-153750" r="-202830" b="-688750"/>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9.81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153750" r="-2358" b="-688750"/>
                          </a:stretch>
                        </a:blipFill>
                      </a:tcPr>
                    </a:tc>
                    <a:extLst>
                      <a:ext uri="{0D108BD9-81ED-4DB2-BD59-A6C34878D82A}">
                        <a16:rowId xmlns:a16="http://schemas.microsoft.com/office/drawing/2014/main" val="2221045463"/>
                      </a:ext>
                    </a:extLst>
                  </a:tr>
                  <a:tr h="370840">
                    <a:tc>
                      <a:txBody>
                        <a:bodyPr/>
                        <a:lstStyle/>
                        <a:p>
                          <a:endParaRPr lang="en-US"/>
                        </a:p>
                      </a:txBody>
                      <a:tcPr marL="68580" marR="68580" marT="0" marB="0">
                        <a:blipFill>
                          <a:blip r:embed="rId2"/>
                          <a:stretch>
                            <a:fillRect l="-472" t="-332787" r="-202830" b="-8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0.4396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332787" r="-2358" b="-803279"/>
                          </a:stretch>
                        </a:blipFill>
                      </a:tcPr>
                    </a:tc>
                    <a:extLst>
                      <a:ext uri="{0D108BD9-81ED-4DB2-BD59-A6C34878D82A}">
                        <a16:rowId xmlns:a16="http://schemas.microsoft.com/office/drawing/2014/main" val="1029508114"/>
                      </a:ext>
                    </a:extLst>
                  </a:tr>
                  <a:tr h="370840">
                    <a:tc>
                      <a:txBody>
                        <a:bodyPr/>
                        <a:lstStyle/>
                        <a:p>
                          <a:endParaRPr lang="en-US"/>
                        </a:p>
                      </a:txBody>
                      <a:tcPr marL="68580" marR="68580" marT="0" marB="0">
                        <a:blipFill>
                          <a:blip r:embed="rId2"/>
                          <a:stretch>
                            <a:fillRect l="-472" t="-432787" r="-202830" b="-7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0.05316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432787" r="-2358" b="-703279"/>
                          </a:stretch>
                        </a:blipFill>
                      </a:tcPr>
                    </a:tc>
                    <a:extLst>
                      <a:ext uri="{0D108BD9-81ED-4DB2-BD59-A6C34878D82A}">
                        <a16:rowId xmlns:a16="http://schemas.microsoft.com/office/drawing/2014/main" val="3441611"/>
                      </a:ext>
                    </a:extLst>
                  </a:tr>
                  <a:tr h="370840">
                    <a:tc>
                      <a:txBody>
                        <a:bodyPr/>
                        <a:lstStyle/>
                        <a:p>
                          <a:endParaRPr lang="en-US"/>
                        </a:p>
                      </a:txBody>
                      <a:tcPr marL="68580" marR="68580" marT="0" marB="0">
                        <a:blipFill>
                          <a:blip r:embed="rId2"/>
                          <a:stretch>
                            <a:fillRect l="-472" t="-532787" r="-202830" b="-6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0.4777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532787" r="-2358" b="-603279"/>
                          </a:stretch>
                        </a:blipFill>
                      </a:tcPr>
                    </a:tc>
                    <a:extLst>
                      <a:ext uri="{0D108BD9-81ED-4DB2-BD59-A6C34878D82A}">
                        <a16:rowId xmlns:a16="http://schemas.microsoft.com/office/drawing/2014/main" val="3959635678"/>
                      </a:ext>
                    </a:extLst>
                  </a:tr>
                  <a:tr h="370840">
                    <a:tc>
                      <a:txBody>
                        <a:bodyPr/>
                        <a:lstStyle/>
                        <a:p>
                          <a:endParaRPr lang="en-US"/>
                        </a:p>
                      </a:txBody>
                      <a:tcPr marL="68580" marR="68580" marT="0" marB="0">
                        <a:blipFill>
                          <a:blip r:embed="rId2"/>
                          <a:stretch>
                            <a:fillRect l="-472" t="-632787" r="-202830" b="-5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0.02307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632787" r="-2358" b="-503279"/>
                          </a:stretch>
                        </a:blipFill>
                      </a:tcPr>
                    </a:tc>
                    <a:extLst>
                      <a:ext uri="{0D108BD9-81ED-4DB2-BD59-A6C34878D82A}">
                        <a16:rowId xmlns:a16="http://schemas.microsoft.com/office/drawing/2014/main" val="2911475816"/>
                      </a:ext>
                    </a:extLst>
                  </a:tr>
                  <a:tr h="370840">
                    <a:tc>
                      <a:txBody>
                        <a:bodyPr/>
                        <a:lstStyle/>
                        <a:p>
                          <a:endParaRPr lang="en-US"/>
                        </a:p>
                      </a:txBody>
                      <a:tcPr marL="68580" marR="68580" marT="0" marB="0">
                        <a:blipFill>
                          <a:blip r:embed="rId2"/>
                          <a:stretch>
                            <a:fillRect l="-472" t="-732787" r="-202830" b="-4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0.2534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732787" r="-2358" b="-403279"/>
                          </a:stretch>
                        </a:blipFill>
                      </a:tcPr>
                    </a:tc>
                    <a:extLst>
                      <a:ext uri="{0D108BD9-81ED-4DB2-BD59-A6C34878D82A}">
                        <a16:rowId xmlns:a16="http://schemas.microsoft.com/office/drawing/2014/main" val="2042310998"/>
                      </a:ext>
                    </a:extLst>
                  </a:tr>
                  <a:tr h="370840">
                    <a:tc>
                      <a:txBody>
                        <a:bodyPr/>
                        <a:lstStyle/>
                        <a:p>
                          <a:endParaRPr lang="en-US"/>
                        </a:p>
                      </a:txBody>
                      <a:tcPr marL="68580" marR="68580" marT="0" marB="0">
                        <a:blipFill>
                          <a:blip r:embed="rId2"/>
                          <a:stretch>
                            <a:fillRect l="-472" t="-832787" r="-202830" b="-3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-1.1476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832787" r="-2358" b="-303279"/>
                          </a:stretch>
                        </a:blipFill>
                      </a:tcPr>
                    </a:tc>
                    <a:extLst>
                      <a:ext uri="{0D108BD9-81ED-4DB2-BD59-A6C34878D82A}">
                        <a16:rowId xmlns:a16="http://schemas.microsoft.com/office/drawing/2014/main" val="1986753655"/>
                      </a:ext>
                    </a:extLst>
                  </a:tr>
                  <a:tr h="370840">
                    <a:tc>
                      <a:txBody>
                        <a:bodyPr/>
                        <a:lstStyle/>
                        <a:p>
                          <a:endParaRPr lang="en-US"/>
                        </a:p>
                      </a:txBody>
                      <a:tcPr marL="68580" marR="68580" marT="0" marB="0">
                        <a:blipFill>
                          <a:blip r:embed="rId2"/>
                          <a:stretch>
                            <a:fillRect l="-472" t="-932787" r="-202830" b="-2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3.2499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932787" r="-2358" b="-203279"/>
                          </a:stretch>
                        </a:blipFill>
                      </a:tcPr>
                    </a:tc>
                    <a:extLst>
                      <a:ext uri="{0D108BD9-81ED-4DB2-BD59-A6C34878D82A}">
                        <a16:rowId xmlns:a16="http://schemas.microsoft.com/office/drawing/2014/main" val="3217408338"/>
                      </a:ext>
                    </a:extLst>
                  </a:tr>
                  <a:tr h="370840">
                    <a:tc>
                      <a:txBody>
                        <a:bodyPr/>
                        <a:lstStyle/>
                        <a:p>
                          <a:endParaRPr lang="en-US"/>
                        </a:p>
                      </a:txBody>
                      <a:tcPr marL="68580" marR="68580" marT="0" marB="0">
                        <a:blipFill>
                          <a:blip r:embed="rId2"/>
                          <a:stretch>
                            <a:fillRect l="-472" t="-1032787" r="-202830" b="-103279"/>
                          </a:stretch>
                        </a:blip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0.6203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2"/>
                          <a:stretch>
                            <a:fillRect l="-200943" t="-1032787" r="-2358" b="-103279"/>
                          </a:stretch>
                        </a:blipFill>
                      </a:tcPr>
                    </a:tc>
                    <a:extLst>
                      <a:ext uri="{0D108BD9-81ED-4DB2-BD59-A6C34878D82A}">
                        <a16:rowId xmlns:a16="http://schemas.microsoft.com/office/drawing/2014/main" val="95977520"/>
                      </a:ext>
                    </a:extLst>
                  </a:tr>
                  <a:tr h="370840">
                    <a:tc>
                      <a:txBody>
                        <a:bodyPr/>
                        <a:lstStyle/>
                        <a:p>
                          <a:endParaRPr lang="en-US"/>
                        </a:p>
                      </a:txBody>
                      <a:tcPr marL="68580" marR="68580" marT="0" marB="0">
                        <a:blipFill>
                          <a:blip r:embed="rId2"/>
                          <a:stretch>
                            <a:fillRect l="-472" t="-1132787" r="-202830" b="-3279"/>
                          </a:stretch>
                        </a:blip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0.544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803599622"/>
                      </a:ext>
                    </a:extLst>
                  </a:tr>
                </a:tbl>
              </a:graphicData>
            </a:graphic>
          </p:graphicFrame>
        </mc:Fallback>
      </mc:AlternateContent>
    </p:spTree>
    <p:extLst>
      <p:ext uri="{BB962C8B-B14F-4D97-AF65-F5344CB8AC3E}">
        <p14:creationId xmlns:p14="http://schemas.microsoft.com/office/powerpoint/2010/main" val="4129425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Modelo continuo lineal</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2495777" y="3728909"/>
                <a:ext cx="1706108" cy="12003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r>
                        <a:rPr lang="en-US" i="1">
                          <a:latin typeface="Cambria Math" panose="02040503050406030204" pitchFamily="18" charset="0"/>
                        </a:rPr>
                        <m:t>𝐴𝑥</m:t>
                      </m:r>
                      <m:r>
                        <a:rPr lang="en-US" i="0">
                          <a:latin typeface="Cambria Math" panose="02040503050406030204" pitchFamily="18" charset="0"/>
                        </a:rPr>
                        <m:t>+</m:t>
                      </m:r>
                      <m:r>
                        <a:rPr lang="en-US" i="1">
                          <a:latin typeface="Cambria Math" panose="02040503050406030204" pitchFamily="18" charset="0"/>
                        </a:rPr>
                        <m:t>𝐵𝑢</m:t>
                      </m:r>
                    </m:oMath>
                  </m:oMathPara>
                </a14:m>
                <a:endParaRPr lang="en-US"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𝑦</m:t>
                      </m:r>
                      <m:r>
                        <a:rPr lang="es-ES" i="1">
                          <a:latin typeface="Cambria Math" panose="02040503050406030204" pitchFamily="18" charset="0"/>
                        </a:rPr>
                        <m:t>=</m:t>
                      </m:r>
                      <m:r>
                        <a:rPr lang="es-ES" i="1">
                          <a:latin typeface="Cambria Math" panose="02040503050406030204" pitchFamily="18" charset="0"/>
                        </a:rPr>
                        <m:t>𝐶𝑥</m:t>
                      </m:r>
                    </m:oMath>
                  </m:oMathPara>
                </a14:m>
                <a:endParaRPr lang="en-US" dirty="0" smtClean="0"/>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𝐶</m:t>
                      </m:r>
                      <m:r>
                        <a:rPr lang="es-E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s-ES" i="1">
                                    <a:latin typeface="Cambria Math" panose="02040503050406030204" pitchFamily="18" charset="0"/>
                                  </a:rPr>
                                  <m:t>1</m:t>
                                </m:r>
                              </m:e>
                              <m:e>
                                <m:r>
                                  <a:rPr lang="es-ES" i="1">
                                    <a:latin typeface="Cambria Math" panose="02040503050406030204" pitchFamily="18" charset="0"/>
                                  </a:rPr>
                                  <m:t>0</m:t>
                                </m:r>
                              </m:e>
                              <m:e>
                                <m:r>
                                  <a:rPr lang="es-ES" i="1">
                                    <a:latin typeface="Cambria Math" panose="02040503050406030204" pitchFamily="18" charset="0"/>
                                  </a:rPr>
                                  <m:t>0</m:t>
                                </m:r>
                              </m:e>
                            </m:mr>
                          </m:m>
                        </m:e>
                      </m:d>
                    </m:oMath>
                  </m:oMathPara>
                </a14:m>
                <a:endParaRPr lang="en-US" dirty="0"/>
              </a:p>
              <a:p>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2495777" y="3728909"/>
                <a:ext cx="1706108" cy="120032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611085" y="1071175"/>
                <a:ext cx="3701143" cy="2139175"/>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1</m:t>
                          </m:r>
                        </m:sub>
                      </m:sSub>
                      <m:r>
                        <a:rPr lang="es-ES" i="1">
                          <a:latin typeface="Cambria Math" panose="02040503050406030204" pitchFamily="18" charset="0"/>
                          <a:ea typeface="Times New Roman" panose="02020603050405020304" pitchFamily="18" charset="0"/>
                        </a:rPr>
                        <m:t>=</m:t>
                      </m:r>
                      <m:acc>
                        <m:accPr>
                          <m:chr m:val="̇"/>
                          <m:ctrlPr>
                            <a:rPr lang="en-US" i="1">
                              <a:latin typeface="Cambria Math" panose="02040503050406030204" pitchFamily="18" charset="0"/>
                              <a:ea typeface="Times New Roman" panose="02020603050405020304" pitchFamily="18" charset="0"/>
                            </a:rPr>
                          </m:ctrlPr>
                        </m:accP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e>
                      </m:acc>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2</m:t>
                          </m:r>
                        </m:sub>
                      </m:sSub>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2</m:t>
                          </m:r>
                        </m:sub>
                      </m:sSub>
                      <m:r>
                        <a:rPr lang="es-ES" i="1">
                          <a:latin typeface="Cambria Math" panose="02040503050406030204" pitchFamily="18" charset="0"/>
                          <a:ea typeface="Times New Roman" panose="02020603050405020304" pitchFamily="18" charset="0"/>
                        </a:rPr>
                        <m:t>=</m:t>
                      </m:r>
                      <m:acc>
                        <m:accPr>
                          <m:chr m:val="̇"/>
                          <m:ctrlPr>
                            <a:rPr lang="en-US" i="1">
                              <a:latin typeface="Cambria Math" panose="02040503050406030204" pitchFamily="18" charset="0"/>
                              <a:ea typeface="Times New Roman" panose="02020603050405020304" pitchFamily="18" charset="0"/>
                            </a:rPr>
                          </m:ctrlPr>
                        </m:accP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2</m:t>
                              </m:r>
                            </m:sub>
                          </m:sSub>
                        </m:e>
                      </m:acc>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m:t>
                              </m:r>
                            </m:sub>
                          </m:sSub>
                        </m:num>
                        <m:den>
                          <m:r>
                            <a:rPr lang="es-ES" i="1">
                              <a:latin typeface="Cambria Math" panose="02040503050406030204" pitchFamily="18" charset="0"/>
                              <a:ea typeface="Times New Roman" panose="02020603050405020304" pitchFamily="18" charset="0"/>
                            </a:rPr>
                            <m:t>𝑚</m:t>
                          </m:r>
                        </m:den>
                      </m:f>
                      <m:r>
                        <a:rPr lang="es-ES" i="1">
                          <a:latin typeface="Cambria Math" panose="02040503050406030204" pitchFamily="18" charset="0"/>
                          <a:ea typeface="Times New Roman" panose="02020603050405020304" pitchFamily="18" charset="0"/>
                        </a:rPr>
                        <m:t>+</m:t>
                      </m:r>
                      <m:r>
                        <a:rPr lang="es-ES" i="1">
                          <a:latin typeface="Cambria Math" panose="02040503050406030204" pitchFamily="18" charset="0"/>
                          <a:ea typeface="Times New Roman" panose="02020603050405020304" pitchFamily="18" charset="0"/>
                        </a:rPr>
                        <m:t>𝑔</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3</m:t>
                          </m:r>
                        </m:sub>
                      </m:sSub>
                      <m:r>
                        <a:rPr lang="es-ES" i="1">
                          <a:latin typeface="Cambria Math" panose="02040503050406030204" pitchFamily="18" charset="0"/>
                          <a:ea typeface="Times New Roman" panose="02020603050405020304" pitchFamily="18" charset="0"/>
                        </a:rPr>
                        <m:t>=</m:t>
                      </m:r>
                      <m:acc>
                        <m:accPr>
                          <m:chr m:val="̇"/>
                          <m:ctrlPr>
                            <a:rPr lang="en-US" i="1">
                              <a:latin typeface="Cambria Math" panose="02040503050406030204" pitchFamily="18" charset="0"/>
                              <a:ea typeface="Times New Roman" panose="02020603050405020304" pitchFamily="18" charset="0"/>
                            </a:rPr>
                          </m:ctrlPr>
                        </m:accP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3</m:t>
                              </m:r>
                            </m:sub>
                          </m:sSub>
                        </m:e>
                      </m:acc>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r>
                            <a:rPr lang="es-ES" i="1">
                              <a:latin typeface="Cambria Math" panose="02040503050406030204" pitchFamily="18" charset="0"/>
                              <a:ea typeface="Times New Roman" panose="02020603050405020304" pitchFamily="18" charset="0"/>
                            </a:rPr>
                            <m:t>1</m:t>
                          </m:r>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m:t>
                              </m:r>
                            </m:sub>
                          </m:sSub>
                          <m:d>
                            <m:dPr>
                              <m:ctrlPr>
                                <a:rPr lang="en-US" i="1">
                                  <a:latin typeface="Cambria Math" panose="02040503050406030204" pitchFamily="18" charset="0"/>
                                  <a:ea typeface="Times New Roman" panose="02020603050405020304" pitchFamily="18" charset="0"/>
                                </a:rPr>
                              </m:ctrlPr>
                            </m:dP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e>
                          </m:d>
                        </m:den>
                      </m:f>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𝑘</m:t>
                          </m:r>
                        </m:e>
                        <m:sub>
                          <m:r>
                            <a:rPr lang="es-ES" i="1">
                              <a:latin typeface="Cambria Math" panose="02040503050406030204" pitchFamily="18" charset="0"/>
                              <a:ea typeface="Times New Roman" panose="02020603050405020304" pitchFamily="18" charset="0"/>
                            </a:rPr>
                            <m:t>𝑖</m:t>
                          </m:r>
                        </m:sub>
                      </m:sSub>
                      <m:r>
                        <a:rPr lang="es-ES" i="1">
                          <a:latin typeface="Cambria Math" panose="02040503050406030204" pitchFamily="18" charset="0"/>
                          <a:ea typeface="Times New Roman" panose="02020603050405020304" pitchFamily="18" charset="0"/>
                        </a:rPr>
                        <m:t>𝑢</m:t>
                      </m:r>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𝑐</m:t>
                          </m:r>
                        </m:e>
                        <m:sub>
                          <m:r>
                            <a:rPr lang="es-ES" i="1">
                              <a:latin typeface="Cambria Math" panose="02040503050406030204" pitchFamily="18" charset="0"/>
                              <a:ea typeface="Times New Roman" panose="02020603050405020304" pitchFamily="18" charset="0"/>
                            </a:rPr>
                            <m:t>𝑖</m:t>
                          </m:r>
                        </m:sub>
                      </m:sSub>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3</m:t>
                          </m:r>
                        </m:sub>
                      </m:sSub>
                      <m:r>
                        <a:rPr lang="es-ES" i="1">
                          <a:latin typeface="Cambria Math" panose="02040503050406030204" pitchFamily="18" charset="0"/>
                          <a:ea typeface="Times New Roman" panose="02020603050405020304" pitchFamily="18" charset="0"/>
                        </a:rPr>
                        <m:t>) </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611085" y="1071175"/>
                <a:ext cx="3701143" cy="21391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779916" y="1084412"/>
                <a:ext cx="2177143" cy="3564437"/>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Times New Roman" panose="02020603050405020304" pitchFamily="18" charset="0"/>
                        </a:rPr>
                        <m:t>𝐴</m:t>
                      </m:r>
                      <m:r>
                        <a:rPr lang="es-ES" i="1">
                          <a:latin typeface="Cambria Math" panose="02040503050406030204" pitchFamily="18" charset="0"/>
                          <a:ea typeface="Times New Roman" panose="02020603050405020304" pitchFamily="18" charset="0"/>
                        </a:rPr>
                        <m:t>=</m:t>
                      </m:r>
                      <m:d>
                        <m:dPr>
                          <m:begChr m:val="["/>
                          <m:endChr m:val="]"/>
                          <m:ctrlPr>
                            <a:rPr lang="en-US" i="1">
                              <a:latin typeface="Cambria Math" panose="02040503050406030204" pitchFamily="18" charset="0"/>
                              <a:ea typeface="Times New Roman" panose="02020603050405020304" pitchFamily="18" charset="0"/>
                            </a:rPr>
                          </m:ctrlPr>
                        </m:dPr>
                        <m:e>
                          <m:m>
                            <m:mPr>
                              <m:mcs>
                                <m:mc>
                                  <m:mcPr>
                                    <m:count m:val="3"/>
                                    <m:mcJc m:val="center"/>
                                  </m:mcPr>
                                </m:mc>
                              </m:mcs>
                              <m:ctrlPr>
                                <a:rPr lang="en-US" i="1">
                                  <a:latin typeface="Cambria Math" panose="02040503050406030204" pitchFamily="18" charset="0"/>
                                  <a:ea typeface="Times New Roman" panose="02020603050405020304" pitchFamily="18" charset="0"/>
                                </a:rPr>
                              </m:ctrlPr>
                            </m:mPr>
                            <m:mr>
                              <m:e>
                                <m:r>
                                  <a:rPr lang="es-ES" i="1">
                                    <a:latin typeface="Cambria Math" panose="02040503050406030204" pitchFamily="18" charset="0"/>
                                    <a:ea typeface="Times New Roman" panose="02020603050405020304" pitchFamily="18" charset="0"/>
                                  </a:rPr>
                                  <m:t>0</m:t>
                                </m:r>
                              </m:e>
                              <m:e>
                                <m:r>
                                  <a:rPr lang="es-ES" i="1">
                                    <a:latin typeface="Cambria Math" panose="02040503050406030204" pitchFamily="18" charset="0"/>
                                    <a:ea typeface="Times New Roman" panose="02020603050405020304" pitchFamily="18" charset="0"/>
                                  </a:rPr>
                                  <m:t>1</m:t>
                                </m:r>
                              </m:e>
                              <m:e>
                                <m:r>
                                  <a:rPr lang="es-ES" i="1">
                                    <a:latin typeface="Cambria Math" panose="02040503050406030204" pitchFamily="18" charset="0"/>
                                    <a:ea typeface="Times New Roman" panose="02020603050405020304" pitchFamily="18" charset="0"/>
                                  </a:rPr>
                                  <m:t>0</m:t>
                                </m:r>
                              </m:e>
                            </m:mr>
                            <m:m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s-ES" i="1">
                                        <a:latin typeface="Cambria Math" panose="02040503050406030204" pitchFamily="18" charset="0"/>
                                        <a:ea typeface="Times New Roman" panose="02020603050405020304" pitchFamily="18" charset="0"/>
                                      </a:rPr>
                                      <m:t>21</m:t>
                                    </m:r>
                                  </m:sub>
                                </m:sSub>
                              </m:e>
                              <m:e>
                                <m:r>
                                  <a:rPr lang="es-ES" i="1">
                                    <a:latin typeface="Cambria Math" panose="02040503050406030204" pitchFamily="18" charset="0"/>
                                    <a:ea typeface="Times New Roman" panose="02020603050405020304" pitchFamily="18" charset="0"/>
                                  </a:rPr>
                                  <m:t>0</m:t>
                                </m:r>
                              </m:e>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s-ES" i="1">
                                        <a:latin typeface="Cambria Math" panose="02040503050406030204" pitchFamily="18" charset="0"/>
                                        <a:ea typeface="Times New Roman" panose="02020603050405020304" pitchFamily="18" charset="0"/>
                                      </a:rPr>
                                      <m:t>23</m:t>
                                    </m:r>
                                  </m:sub>
                                </m:sSub>
                              </m:e>
                            </m:mr>
                            <m:m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s-ES" i="1">
                                        <a:latin typeface="Cambria Math" panose="02040503050406030204" pitchFamily="18" charset="0"/>
                                        <a:ea typeface="Times New Roman" panose="02020603050405020304" pitchFamily="18" charset="0"/>
                                      </a:rPr>
                                      <m:t>31</m:t>
                                    </m:r>
                                  </m:sub>
                                </m:sSub>
                              </m:e>
                              <m:e>
                                <m:r>
                                  <a:rPr lang="es-ES" i="1">
                                    <a:latin typeface="Cambria Math" panose="02040503050406030204" pitchFamily="18" charset="0"/>
                                    <a:ea typeface="Times New Roman" panose="02020603050405020304" pitchFamily="18" charset="0"/>
                                  </a:rPr>
                                  <m:t>0</m:t>
                                </m:r>
                              </m:e>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s-ES" i="1">
                                        <a:latin typeface="Cambria Math" panose="02040503050406030204" pitchFamily="18" charset="0"/>
                                        <a:ea typeface="Times New Roman" panose="02020603050405020304" pitchFamily="18" charset="0"/>
                                      </a:rPr>
                                      <m:t>33</m:t>
                                    </m:r>
                                  </m:sub>
                                </m:sSub>
                              </m:e>
                            </m:mr>
                          </m:m>
                        </m:e>
                      </m:d>
                    </m:oMath>
                  </m:oMathPara>
                </a14:m>
                <a:endParaRPr lang="en-US" dirty="0" smtClean="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𝐵</m:t>
                      </m:r>
                      <m:r>
                        <a:rPr lang="es-ES" i="1">
                          <a:latin typeface="Cambria Math" panose="02040503050406030204" pitchFamily="18" charset="0"/>
                          <a:ea typeface="Times New Roman" panose="02020603050405020304" pitchFamily="18" charset="0"/>
                        </a:rPr>
                        <m:t>=</m:t>
                      </m:r>
                      <m:d>
                        <m:dPr>
                          <m:begChr m:val="["/>
                          <m:endChr m:val="]"/>
                          <m:ctrlPr>
                            <a:rPr lang="en-US" i="1">
                              <a:latin typeface="Cambria Math" panose="02040503050406030204" pitchFamily="18" charset="0"/>
                              <a:ea typeface="Times New Roman" panose="02020603050405020304" pitchFamily="18" charset="0"/>
                            </a:rPr>
                          </m:ctrlPr>
                        </m:dPr>
                        <m:e>
                          <m:m>
                            <m:mPr>
                              <m:mcs>
                                <m:mc>
                                  <m:mcPr>
                                    <m:count m:val="1"/>
                                    <m:mcJc m:val="center"/>
                                  </m:mcPr>
                                </m:mc>
                              </m:mcs>
                              <m:ctrlPr>
                                <a:rPr lang="en-US" i="1">
                                  <a:latin typeface="Cambria Math" panose="02040503050406030204" pitchFamily="18" charset="0"/>
                                  <a:ea typeface="Times New Roman" panose="02020603050405020304" pitchFamily="18" charset="0"/>
                                </a:rPr>
                              </m:ctrlPr>
                            </m:mPr>
                            <m:mr>
                              <m:e>
                                <m:r>
                                  <a:rPr lang="es-ES" i="1">
                                    <a:latin typeface="Cambria Math" panose="02040503050406030204" pitchFamily="18" charset="0"/>
                                    <a:ea typeface="Times New Roman" panose="02020603050405020304" pitchFamily="18" charset="0"/>
                                  </a:rPr>
                                  <m:t>0</m:t>
                                </m:r>
                              </m:e>
                            </m:mr>
                            <m:mr>
                              <m:e>
                                <m:r>
                                  <a:rPr lang="es-ES" i="1">
                                    <a:latin typeface="Cambria Math" panose="02040503050406030204" pitchFamily="18" charset="0"/>
                                    <a:ea typeface="Times New Roman" panose="02020603050405020304" pitchFamily="18" charset="0"/>
                                  </a:rPr>
                                  <m:t>0</m:t>
                                </m:r>
                              </m:e>
                            </m:mr>
                            <m:m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𝑏</m:t>
                                    </m:r>
                                  </m:e>
                                  <m:sub>
                                    <m:r>
                                      <a:rPr lang="es-ES" i="1">
                                        <a:latin typeface="Cambria Math" panose="02040503050406030204" pitchFamily="18" charset="0"/>
                                        <a:ea typeface="Times New Roman" panose="02020603050405020304" pitchFamily="18" charset="0"/>
                                      </a:rPr>
                                      <m:t>3</m:t>
                                    </m:r>
                                  </m:sub>
                                </m:sSub>
                              </m:e>
                            </m:mr>
                          </m:m>
                        </m:e>
                      </m:d>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r>
                  <a:rPr lang="es-E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𝐶</m:t>
                      </m:r>
                      <m:r>
                        <a:rPr lang="es-ES" i="1">
                          <a:latin typeface="Cambria Math" panose="02040503050406030204" pitchFamily="18" charset="0"/>
                          <a:ea typeface="Times New Roman" panose="02020603050405020304" pitchFamily="18" charset="0"/>
                        </a:rPr>
                        <m:t>=</m:t>
                      </m:r>
                      <m:d>
                        <m:dPr>
                          <m:begChr m:val="["/>
                          <m:endChr m:val="]"/>
                          <m:ctrlPr>
                            <a:rPr lang="en-US" i="1">
                              <a:latin typeface="Cambria Math" panose="02040503050406030204" pitchFamily="18" charset="0"/>
                              <a:ea typeface="Times New Roman" panose="02020603050405020304" pitchFamily="18" charset="0"/>
                            </a:rPr>
                          </m:ctrlPr>
                        </m:dPr>
                        <m:e>
                          <m:m>
                            <m:mPr>
                              <m:mcs>
                                <m:mc>
                                  <m:mcPr>
                                    <m:count m:val="3"/>
                                    <m:mcJc m:val="center"/>
                                  </m:mcPr>
                                </m:mc>
                              </m:mcs>
                              <m:ctrlPr>
                                <a:rPr lang="en-US" i="1">
                                  <a:latin typeface="Cambria Math" panose="02040503050406030204" pitchFamily="18" charset="0"/>
                                  <a:ea typeface="Times New Roman" panose="02020603050405020304" pitchFamily="18" charset="0"/>
                                </a:rPr>
                              </m:ctrlPr>
                            </m:mPr>
                            <m:mr>
                              <m:e>
                                <m:r>
                                  <a:rPr lang="es-ES" i="1">
                                    <a:latin typeface="Cambria Math" panose="02040503050406030204" pitchFamily="18" charset="0"/>
                                    <a:ea typeface="Times New Roman" panose="02020603050405020304" pitchFamily="18" charset="0"/>
                                  </a:rPr>
                                  <m:t>1</m:t>
                                </m:r>
                              </m:e>
                              <m:e>
                                <m:r>
                                  <a:rPr lang="es-ES" i="1">
                                    <a:latin typeface="Cambria Math" panose="02040503050406030204" pitchFamily="18" charset="0"/>
                                    <a:ea typeface="Times New Roman" panose="02020603050405020304" pitchFamily="18" charset="0"/>
                                  </a:rPr>
                                  <m:t>0</m:t>
                                </m:r>
                              </m:e>
                              <m:e>
                                <m:r>
                                  <a:rPr lang="es-ES" i="1">
                                    <a:latin typeface="Cambria Math" panose="02040503050406030204" pitchFamily="18" charset="0"/>
                                    <a:ea typeface="Times New Roman" panose="02020603050405020304" pitchFamily="18" charset="0"/>
                                  </a:rPr>
                                  <m:t>0</m:t>
                                </m:r>
                              </m:e>
                            </m:mr>
                          </m:m>
                        </m:e>
                      </m:d>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6779916" y="1084412"/>
                <a:ext cx="2177143" cy="356443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67693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87383"/>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Modelo continuo lineal</a:t>
            </a: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6094411" y="1236961"/>
                <a:ext cx="43604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𝑒</m:t>
                          </m:r>
                        </m:sub>
                      </m:sSub>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0">
                                        <a:latin typeface="Cambria Math" panose="02040503050406030204" pitchFamily="18" charset="0"/>
                                      </a:rPr>
                                      <m:t>3</m:t>
                                    </m:r>
                                  </m:sub>
                                </m:sSub>
                              </m:e>
                            </m:mr>
                          </m:m>
                        </m:e>
                      </m:d>
                      <m:r>
                        <a:rPr lang="en-US" i="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0">
                                    <a:latin typeface="Cambria Math" panose="02040503050406030204" pitchFamily="18" charset="0"/>
                                  </a:rPr>
                                  <m:t>0.008</m:t>
                                </m:r>
                              </m:e>
                              <m:e>
                                <m:r>
                                  <a:rPr lang="en-US" i="0">
                                    <a:latin typeface="Cambria Math" panose="02040503050406030204" pitchFamily="18" charset="0"/>
                                  </a:rPr>
                                  <m:t>0</m:t>
                                </m:r>
                              </m:e>
                              <m:e>
                                <m:r>
                                  <a:rPr lang="en-US" i="0">
                                    <a:latin typeface="Cambria Math" panose="02040503050406030204" pitchFamily="18" charset="0"/>
                                  </a:rPr>
                                  <m:t>0.6802</m:t>
                                </m:r>
                              </m:e>
                            </m:mr>
                          </m:m>
                        </m:e>
                      </m:d>
                    </m:oMath>
                  </m:oMathPara>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6094411" y="1236961"/>
                <a:ext cx="4360424"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6094411" y="3597932"/>
                <a:ext cx="3827265"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i="1">
                              <a:latin typeface="Cambria Math" panose="02040503050406030204" pitchFamily="18" charset="0"/>
                            </a:rPr>
                            <m:t>𝑠</m:t>
                          </m:r>
                        </m:e>
                      </m:d>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−122.4</m:t>
                          </m:r>
                        </m:num>
                        <m:den>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0">
                                  <a:latin typeface="Cambria Math" panose="02040503050406030204" pitchFamily="18" charset="0"/>
                                </a:rPr>
                                <m:t>3</m:t>
                              </m:r>
                            </m:sup>
                          </m:sSup>
                          <m:r>
                            <a:rPr lang="en-US" i="0">
                              <a:latin typeface="Cambria Math" panose="02040503050406030204" pitchFamily="18" charset="0"/>
                            </a:rPr>
                            <m:t>+11.33</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0">
                                  <a:latin typeface="Cambria Math" panose="02040503050406030204" pitchFamily="18" charset="0"/>
                                </a:rPr>
                                <m:t>2</m:t>
                              </m:r>
                            </m:sup>
                          </m:sSup>
                          <m:r>
                            <a:rPr lang="en-US" i="0">
                              <a:latin typeface="Cambria Math" panose="02040503050406030204" pitchFamily="18" charset="0"/>
                            </a:rPr>
                            <m:t>−1.13</m:t>
                          </m:r>
                          <m:r>
                            <a:rPr lang="en-US" i="1">
                              <a:latin typeface="Cambria Math" panose="02040503050406030204" pitchFamily="18" charset="0"/>
                            </a:rPr>
                            <m:t>𝑠</m:t>
                          </m:r>
                          <m:r>
                            <a:rPr lang="en-US" i="0">
                              <a:latin typeface="Cambria Math" panose="02040503050406030204" pitchFamily="18" charset="0"/>
                            </a:rPr>
                            <m:t>−12.8</m:t>
                          </m:r>
                        </m:den>
                      </m:f>
                    </m:oMath>
                  </m:oMathPara>
                </a14:m>
                <a:endParaRPr lang="en-US" dirty="0"/>
              </a:p>
            </p:txBody>
          </p:sp>
        </mc:Choice>
        <mc:Fallback xmlns="">
          <p:sp>
            <p:nvSpPr>
              <p:cNvPr id="5" name="Rectángulo 4"/>
              <p:cNvSpPr>
                <a:spLocks noRot="1" noChangeAspect="1" noMove="1" noResize="1" noEditPoints="1" noAdjustHandles="1" noChangeArrowheads="1" noChangeShapeType="1" noTextEdit="1"/>
              </p:cNvSpPr>
              <p:nvPr/>
            </p:nvSpPr>
            <p:spPr>
              <a:xfrm>
                <a:off x="6094411" y="3597932"/>
                <a:ext cx="3827265" cy="61734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113211" y="1045030"/>
                <a:ext cx="6096000" cy="4547592"/>
              </a:xfrm>
              <a:prstGeom prst="rect">
                <a:avLst/>
              </a:prstGeom>
            </p:spPr>
            <p:txBody>
              <a:bodyPr>
                <a:spAutoFit/>
              </a:bodyPr>
              <a:lstStyle/>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s-ES" i="1">
                              <a:latin typeface="Cambria Math" panose="02040503050406030204" pitchFamily="18" charset="0"/>
                              <a:ea typeface="Times New Roman" panose="02020603050405020304" pitchFamily="18" charset="0"/>
                            </a:rPr>
                            <m:t>21</m:t>
                          </m:r>
                        </m:sub>
                      </m:sSub>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p>
                            <m:sSupPr>
                              <m:ctrlPr>
                                <a:rPr lang="en-US" i="1">
                                  <a:latin typeface="Cambria Math" panose="02040503050406030204" pitchFamily="18" charset="0"/>
                                  <a:ea typeface="Times New Roman" panose="02020603050405020304" pitchFamily="18" charset="0"/>
                                </a:rPr>
                              </m:ctrlPr>
                            </m:sSupP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3</m:t>
                                  </m:r>
                                </m:sub>
                              </m:sSub>
                            </m:e>
                            <m:sup>
                              <m:r>
                                <a:rPr lang="es-ES" i="1">
                                  <a:latin typeface="Cambria Math" panose="02040503050406030204" pitchFamily="18" charset="0"/>
                                  <a:ea typeface="Times New Roman" panose="02020603050405020304" pitchFamily="18" charset="0"/>
                                </a:rPr>
                                <m:t>2</m:t>
                              </m:r>
                            </m:sup>
                          </m:sSup>
                        </m:num>
                        <m:den>
                          <m:r>
                            <a:rPr lang="es-ES" i="1">
                              <a:latin typeface="Cambria Math" panose="02040503050406030204" pitchFamily="18" charset="0"/>
                              <a:ea typeface="Times New Roman" panose="02020603050405020304" pitchFamily="18" charset="0"/>
                            </a:rPr>
                            <m:t>𝑚</m:t>
                          </m:r>
                        </m:den>
                      </m:f>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2</m:t>
                              </m:r>
                            </m:sub>
                          </m:sSub>
                        </m:den>
                      </m:f>
                      <m:r>
                        <a:rPr lang="es-ES" i="1">
                          <a:latin typeface="Cambria Math" panose="02040503050406030204" pitchFamily="18" charset="0"/>
                          <a:ea typeface="Times New Roman" panose="02020603050405020304" pitchFamily="18" charset="0"/>
                        </a:rPr>
                        <m:t>𝑒𝑥𝑝</m:t>
                      </m:r>
                      <m:d>
                        <m:dPr>
                          <m:ctrlPr>
                            <a:rPr lang="en-US" i="1">
                              <a:latin typeface="Cambria Math" panose="02040503050406030204" pitchFamily="18" charset="0"/>
                              <a:ea typeface="Times New Roman" panose="02020603050405020304" pitchFamily="18" charset="0"/>
                            </a:rPr>
                          </m:ctrlPr>
                        </m:dPr>
                        <m:e>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2</m:t>
                                  </m:r>
                                </m:sub>
                              </m:sSub>
                            </m:den>
                          </m:f>
                        </m:e>
                      </m:d>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s-ES" i="1">
                              <a:latin typeface="Cambria Math" panose="02040503050406030204" pitchFamily="18" charset="0"/>
                              <a:ea typeface="Times New Roman" panose="02020603050405020304" pitchFamily="18" charset="0"/>
                            </a:rPr>
                            <m:t>23</m:t>
                          </m:r>
                        </m:sub>
                      </m:sSub>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2</m:t>
                              </m:r>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3</m:t>
                              </m:r>
                            </m:sub>
                          </m:sSub>
                        </m:num>
                        <m:den>
                          <m:r>
                            <a:rPr lang="es-ES" i="1">
                              <a:latin typeface="Cambria Math" panose="02040503050406030204" pitchFamily="18" charset="0"/>
                              <a:ea typeface="Times New Roman" panose="02020603050405020304" pitchFamily="18" charset="0"/>
                            </a:rPr>
                            <m:t>𝑚</m:t>
                          </m:r>
                        </m:den>
                      </m:f>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2</m:t>
                              </m:r>
                            </m:sub>
                          </m:sSub>
                        </m:den>
                      </m:f>
                      <m:r>
                        <a:rPr lang="es-ES" i="1">
                          <a:latin typeface="Cambria Math" panose="02040503050406030204" pitchFamily="18" charset="0"/>
                          <a:ea typeface="Times New Roman" panose="02020603050405020304" pitchFamily="18" charset="0"/>
                        </a:rPr>
                        <m:t>𝑒𝑥𝑝</m:t>
                      </m:r>
                      <m:d>
                        <m:dPr>
                          <m:ctrlPr>
                            <a:rPr lang="en-US" i="1">
                              <a:latin typeface="Cambria Math" panose="02040503050406030204" pitchFamily="18" charset="0"/>
                              <a:ea typeface="Times New Roman" panose="02020603050405020304" pitchFamily="18" charset="0"/>
                            </a:rPr>
                          </m:ctrlPr>
                        </m:dPr>
                        <m:e>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𝐹</m:t>
                                  </m:r>
                                </m:e>
                                <m:sub>
                                  <m:r>
                                    <a:rPr lang="es-ES" i="1">
                                      <a:latin typeface="Cambria Math" panose="02040503050406030204" pitchFamily="18" charset="0"/>
                                      <a:ea typeface="Times New Roman" panose="02020603050405020304" pitchFamily="18" charset="0"/>
                                    </a:rPr>
                                    <m:t>𝑒𝑚𝑃</m:t>
                                  </m:r>
                                  <m:r>
                                    <a:rPr lang="es-ES" i="1">
                                      <a:latin typeface="Cambria Math" panose="02040503050406030204" pitchFamily="18" charset="0"/>
                                      <a:ea typeface="Times New Roman" panose="02020603050405020304" pitchFamily="18" charset="0"/>
                                    </a:rPr>
                                    <m:t>2</m:t>
                                  </m:r>
                                </m:sub>
                              </m:sSub>
                            </m:den>
                          </m:f>
                        </m:e>
                      </m:d>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n-US" i="1">
                              <a:latin typeface="Cambria Math" panose="02040503050406030204" pitchFamily="18" charset="0"/>
                              <a:ea typeface="Times New Roman" panose="02020603050405020304" pitchFamily="18" charset="0"/>
                            </a:rPr>
                            <m:t>31</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𝑘</m:t>
                          </m:r>
                        </m:e>
                        <m:sub>
                          <m:r>
                            <a:rPr lang="es-ES" i="1">
                              <a:latin typeface="Cambria Math" panose="02040503050406030204" pitchFamily="18" charset="0"/>
                              <a:ea typeface="Times New Roman" panose="02020603050405020304" pitchFamily="18" charset="0"/>
                            </a:rPr>
                            <m:t>𝑖</m:t>
                          </m:r>
                        </m:sub>
                      </m:sSub>
                      <m:r>
                        <a:rPr lang="es-ES" i="1">
                          <a:latin typeface="Cambria Math" panose="02040503050406030204" pitchFamily="18" charset="0"/>
                          <a:ea typeface="Times New Roman" panose="02020603050405020304" pitchFamily="18" charset="0"/>
                        </a:rPr>
                        <m:t>𝑢</m:t>
                      </m:r>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𝑐</m:t>
                          </m:r>
                        </m:e>
                        <m:sub>
                          <m:r>
                            <a:rPr lang="es-ES" i="1">
                              <a:latin typeface="Cambria Math" panose="02040503050406030204" pitchFamily="18" charset="0"/>
                              <a:ea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n-US" i="1">
                              <a:latin typeface="Cambria Math" panose="02040503050406030204" pitchFamily="18" charset="0"/>
                              <a:ea typeface="Times New Roman" panose="02020603050405020304" pitchFamily="18" charset="0"/>
                            </a:rPr>
                            <m:t>3</m:t>
                          </m:r>
                        </m:sub>
                      </m:sSub>
                      <m:r>
                        <a:rPr lang="en-US" i="1">
                          <a:latin typeface="Cambria Math" panose="02040503050406030204" pitchFamily="18" charset="0"/>
                          <a:ea typeface="Times New Roman" panose="02020603050405020304" pitchFamily="18" charset="0"/>
                        </a:rPr>
                        <m:t>)</m:t>
                      </m:r>
                      <m:d>
                        <m:dPr>
                          <m:ctrlPr>
                            <a:rPr lang="en-US" i="1">
                              <a:latin typeface="Cambria Math" panose="02040503050406030204" pitchFamily="18" charset="0"/>
                              <a:ea typeface="Times New Roman" panose="02020603050405020304" pitchFamily="18" charset="0"/>
                            </a:rPr>
                          </m:ctrlPr>
                        </m:dPr>
                        <m:e>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𝑖𝑃</m:t>
                                  </m:r>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𝑖𝑃</m:t>
                                  </m:r>
                                  <m:r>
                                    <a:rPr lang="es-ES" i="1">
                                      <a:latin typeface="Cambria Math" panose="02040503050406030204" pitchFamily="18" charset="0"/>
                                      <a:ea typeface="Times New Roman" panose="02020603050405020304" pitchFamily="18" charset="0"/>
                                    </a:rPr>
                                    <m:t>2</m:t>
                                  </m:r>
                                </m:sub>
                              </m:sSub>
                            </m:den>
                          </m:f>
                        </m:e>
                      </m:d>
                      <m:r>
                        <a:rPr lang="es-ES" i="1">
                          <a:latin typeface="Cambria Math" panose="02040503050406030204" pitchFamily="18" charset="0"/>
                          <a:ea typeface="Times New Roman" panose="02020603050405020304" pitchFamily="18" charset="0"/>
                        </a:rPr>
                        <m:t>𝑒𝑥𝑝</m:t>
                      </m:r>
                      <m:d>
                        <m:dPr>
                          <m:ctrlPr>
                            <a:rPr lang="en-US" i="1">
                              <a:latin typeface="Cambria Math" panose="02040503050406030204" pitchFamily="18" charset="0"/>
                              <a:ea typeface="Times New Roman" panose="02020603050405020304" pitchFamily="18" charset="0"/>
                            </a:rPr>
                          </m:ctrlPr>
                        </m:dPr>
                        <m:e>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𝑖𝑃</m:t>
                                  </m:r>
                                  <m:r>
                                    <a:rPr lang="es-ES" i="1">
                                      <a:latin typeface="Cambria Math" panose="02040503050406030204" pitchFamily="18" charset="0"/>
                                      <a:ea typeface="Times New Roman" panose="02020603050405020304" pitchFamily="18" charset="0"/>
                                    </a:rPr>
                                    <m:t>2</m:t>
                                  </m:r>
                                </m:sub>
                              </m:sSub>
                            </m:den>
                          </m:f>
                        </m:e>
                      </m:d>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𝑎</m:t>
                          </m:r>
                        </m:e>
                        <m:sub>
                          <m:r>
                            <a:rPr lang="es-ES" i="1">
                              <a:latin typeface="Cambria Math" panose="02040503050406030204" pitchFamily="18" charset="0"/>
                              <a:ea typeface="Times New Roman" panose="02020603050405020304" pitchFamily="18" charset="0"/>
                            </a:rPr>
                            <m:t>33</m:t>
                          </m:r>
                        </m:sub>
                      </m:sSub>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m:t>
                              </m:r>
                            </m:sub>
                          </m:sSub>
                          <m:d>
                            <m:dPr>
                              <m:ctrlPr>
                                <a:rPr lang="en-US" i="1">
                                  <a:latin typeface="Cambria Math" panose="02040503050406030204" pitchFamily="18" charset="0"/>
                                  <a:ea typeface="Times New Roman" panose="02020603050405020304" pitchFamily="18" charset="0"/>
                                </a:rPr>
                              </m:ctrlPr>
                            </m:dP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e>
                          </m:d>
                        </m:den>
                      </m:f>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𝑏</m:t>
                          </m:r>
                        </m:e>
                        <m:sub>
                          <m:r>
                            <a:rPr lang="es-ES" i="1">
                              <a:latin typeface="Cambria Math" panose="02040503050406030204" pitchFamily="18" charset="0"/>
                              <a:ea typeface="Times New Roman" panose="02020603050405020304" pitchFamily="18" charset="0"/>
                            </a:rPr>
                            <m:t>3</m:t>
                          </m:r>
                        </m:sub>
                      </m:sSub>
                      <m:r>
                        <a:rPr lang="es-ES" i="1">
                          <a:latin typeface="Cambria Math" panose="02040503050406030204" pitchFamily="18" charset="0"/>
                          <a:ea typeface="Times New Roman" panose="02020603050405020304" pitchFamily="18" charset="0"/>
                        </a:rPr>
                        <m:t>=</m:t>
                      </m:r>
                      <m:f>
                        <m:fPr>
                          <m:ctrlPr>
                            <a:rPr lang="en-US" i="1">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𝑘</m:t>
                              </m:r>
                            </m:e>
                            <m:sub>
                              <m:r>
                                <a:rPr lang="es-ES" i="1">
                                  <a:latin typeface="Cambria Math" panose="02040503050406030204" pitchFamily="18" charset="0"/>
                                  <a:ea typeface="Times New Roman" panose="02020603050405020304" pitchFamily="18" charset="0"/>
                                </a:rPr>
                                <m:t>𝑖</m:t>
                              </m:r>
                            </m:sub>
                          </m:sSub>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num>
                        <m:den>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𝑖</m:t>
                              </m:r>
                            </m:sub>
                          </m:sSub>
                          <m:d>
                            <m:dPr>
                              <m:ctrlPr>
                                <a:rPr lang="en-US" i="1">
                                  <a:latin typeface="Cambria Math" panose="02040503050406030204" pitchFamily="18" charset="0"/>
                                  <a:ea typeface="Times New Roman" panose="02020603050405020304" pitchFamily="18" charset="0"/>
                                </a:rPr>
                              </m:ctrlPr>
                            </m:dPr>
                            <m:e>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1</m:t>
                                  </m:r>
                                </m:sub>
                              </m:sSub>
                            </m:e>
                          </m:d>
                        </m:den>
                      </m:f>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13211" y="1045030"/>
                <a:ext cx="6096000" cy="4547592"/>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77194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1623114" y="1790654"/>
            <a:ext cx="8885766" cy="2123658"/>
          </a:xfrm>
          <a:prstGeom prst="rect">
            <a:avLst/>
          </a:prstGeom>
          <a:noFill/>
        </p:spPr>
        <p:txBody>
          <a:bodyPr wrap="none" lIns="91440" tIns="45720" rIns="91440" bIns="45720">
            <a:spAutoFit/>
          </a:bodyPr>
          <a:lstStyle/>
          <a:p>
            <a:pPr algn="ct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Diseño y simulación del </a:t>
            </a:r>
          </a:p>
          <a:p>
            <a:pPr algn="ct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Control Fuzzy PD</a:t>
            </a:r>
          </a:p>
        </p:txBody>
      </p:sp>
    </p:spTree>
    <p:extLst>
      <p:ext uri="{BB962C8B-B14F-4D97-AF65-F5344CB8AC3E}">
        <p14:creationId xmlns:p14="http://schemas.microsoft.com/office/powerpoint/2010/main" val="43190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Esquema del control Fuzzy</a:t>
            </a:r>
            <a:endParaRPr lang="es-US"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3"/>
          <a:stretch>
            <a:fillRect/>
          </a:stretch>
        </p:blipFill>
        <p:spPr>
          <a:xfrm>
            <a:off x="3166744" y="1222373"/>
            <a:ext cx="6505576" cy="3711644"/>
          </a:xfrm>
          <a:prstGeom prst="rect">
            <a:avLst/>
          </a:prstGeom>
        </p:spPr>
      </p:pic>
    </p:spTree>
    <p:extLst>
      <p:ext uri="{BB962C8B-B14F-4D97-AF65-F5344CB8AC3E}">
        <p14:creationId xmlns:p14="http://schemas.microsoft.com/office/powerpoint/2010/main" val="16572333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a:latin typeface="Times New Roman" panose="02020603050405020304" pitchFamily="18" charset="0"/>
                <a:cs typeface="Times New Roman" panose="02020603050405020304" pitchFamily="18" charset="0"/>
              </a:rPr>
              <a:t>C</a:t>
            </a:r>
            <a:r>
              <a:rPr lang="es-US" dirty="0" smtClean="0">
                <a:latin typeface="Times New Roman" panose="02020603050405020304" pitchFamily="18" charset="0"/>
                <a:cs typeface="Times New Roman" panose="02020603050405020304" pitchFamily="18" charset="0"/>
              </a:rPr>
              <a:t>ontrol Fuzzy PD</a:t>
            </a:r>
            <a:endParaRPr lang="es-US" dirty="0">
              <a:latin typeface="Times New Roman" panose="02020603050405020304" pitchFamily="18" charset="0"/>
              <a:cs typeface="Times New Roman" panose="02020603050405020304" pitchFamily="18" charset="0"/>
            </a:endParaRPr>
          </a:p>
        </p:txBody>
      </p:sp>
      <p:pic>
        <p:nvPicPr>
          <p:cNvPr id="5" name="Imagen 4"/>
          <p:cNvPicPr/>
          <p:nvPr/>
        </p:nvPicPr>
        <p:blipFill>
          <a:blip r:embed="rId3"/>
          <a:stretch>
            <a:fillRect/>
          </a:stretch>
        </p:blipFill>
        <p:spPr>
          <a:xfrm>
            <a:off x="3057705" y="1411061"/>
            <a:ext cx="6073412" cy="2525214"/>
          </a:xfrm>
          <a:prstGeom prst="rect">
            <a:avLst/>
          </a:prstGeom>
        </p:spPr>
      </p:pic>
    </p:spTree>
    <p:extLst>
      <p:ext uri="{BB962C8B-B14F-4D97-AF65-F5344CB8AC3E}">
        <p14:creationId xmlns:p14="http://schemas.microsoft.com/office/powerpoint/2010/main" val="987960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fontScale="85000" lnSpcReduction="20000"/>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Variables lingüísticas                                             </a:t>
            </a:r>
            <a:r>
              <a:rPr lang="es-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Rangos de las variables lingüísticas</a:t>
            </a:r>
          </a:p>
          <a:p>
            <a:pPr marL="0" indent="0">
              <a:buNone/>
            </a:pPr>
            <a:endParaRPr lang="es-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Error →entrada           </a:t>
            </a:r>
            <a:endParaRPr lang="en-US"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dirty="0" smtClean="0">
                <a:latin typeface="Times New Roman" panose="02020603050405020304" pitchFamily="18" charset="0"/>
                <a:cs typeface="Times New Roman" panose="02020603050405020304" pitchFamily="18" charset="0"/>
              </a:rPr>
              <a:t>Derivada </a:t>
            </a:r>
            <a:r>
              <a:rPr lang="es-EC" dirty="0">
                <a:latin typeface="Times New Roman" panose="02020603050405020304" pitchFamily="18" charset="0"/>
                <a:cs typeface="Times New Roman" panose="02020603050405020304" pitchFamily="18" charset="0"/>
              </a:rPr>
              <a:t>del error →entrada</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Señal de control →salida </a:t>
            </a:r>
            <a:endParaRPr lang="es-EC"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r>
              <a:rPr lang="es-US" dirty="0" smtClean="0">
                <a:latin typeface="Times New Roman" panose="02020603050405020304" pitchFamily="18" charset="0"/>
                <a:cs typeface="Times New Roman" panose="02020603050405020304" pitchFamily="18" charset="0"/>
              </a:rPr>
              <a:t>Valores lingüísticos </a:t>
            </a:r>
          </a:p>
          <a:p>
            <a:pPr lvl="0">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Grande negativo (</a:t>
            </a:r>
            <a:r>
              <a:rPr lang="es-EC" dirty="0" err="1">
                <a:latin typeface="Times New Roman" panose="02020603050405020304" pitchFamily="18" charset="0"/>
                <a:cs typeface="Times New Roman" panose="02020603050405020304" pitchFamily="18" charset="0"/>
              </a:rPr>
              <a:t>gn</a:t>
            </a:r>
            <a:r>
              <a:rPr lang="es-EC"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Pequeño negativo (</a:t>
            </a:r>
            <a:r>
              <a:rPr lang="es-EC" dirty="0" err="1">
                <a:latin typeface="Times New Roman" panose="02020603050405020304" pitchFamily="18" charset="0"/>
                <a:cs typeface="Times New Roman" panose="02020603050405020304" pitchFamily="18" charset="0"/>
              </a:rPr>
              <a:t>pn</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Cero (z)</a:t>
            </a:r>
            <a:endParaRPr lang="en-US"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Pequeño positivo (</a:t>
            </a:r>
            <a:r>
              <a:rPr lang="es-EC" dirty="0" err="1">
                <a:latin typeface="Times New Roman" panose="02020603050405020304" pitchFamily="18" charset="0"/>
                <a:cs typeface="Times New Roman" panose="02020603050405020304" pitchFamily="18" charset="0"/>
              </a:rPr>
              <a:t>pp</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Ø"/>
            </a:pPr>
            <a:r>
              <a:rPr lang="es-EC" dirty="0">
                <a:latin typeface="Times New Roman" panose="02020603050405020304" pitchFamily="18" charset="0"/>
                <a:cs typeface="Times New Roman" panose="02020603050405020304" pitchFamily="18" charset="0"/>
              </a:rPr>
              <a:t>Grande positivo (</a:t>
            </a:r>
            <a:r>
              <a:rPr lang="es-EC" dirty="0" err="1">
                <a:latin typeface="Times New Roman" panose="02020603050405020304" pitchFamily="18" charset="0"/>
                <a:cs typeface="Times New Roman" panose="02020603050405020304" pitchFamily="18" charset="0"/>
              </a:rPr>
              <a:t>gp</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s-US" dirty="0" smtClean="0">
                <a:latin typeface="Times New Roman" panose="02020603050405020304" pitchFamily="18" charset="0"/>
                <a:cs typeface="Times New Roman" panose="02020603050405020304" pitchFamily="18" charset="0"/>
              </a:rPr>
              <a:t> </a:t>
            </a:r>
          </a:p>
        </p:txBody>
      </p:sp>
      <p:graphicFrame>
        <p:nvGraphicFramePr>
          <p:cNvPr id="5" name="Tabla 4"/>
          <p:cNvGraphicFramePr>
            <a:graphicFrameLocks noGrp="1"/>
          </p:cNvGraphicFramePr>
          <p:nvPr>
            <p:extLst>
              <p:ext uri="{D42A27DB-BD31-4B8C-83A1-F6EECF244321}">
                <p14:modId xmlns:p14="http://schemas.microsoft.com/office/powerpoint/2010/main" val="2307863992"/>
              </p:ext>
            </p:extLst>
          </p:nvPr>
        </p:nvGraphicFramePr>
        <p:xfrm>
          <a:off x="6094411" y="1372938"/>
          <a:ext cx="3953102" cy="976632"/>
        </p:xfrm>
        <a:graphic>
          <a:graphicData uri="http://schemas.openxmlformats.org/drawingml/2006/table">
            <a:tbl>
              <a:tblPr firstRow="1" firstCol="1" bandRow="1">
                <a:tableStyleId>{5C22544A-7EE6-4342-B048-85BDC9FD1C3A}</a:tableStyleId>
              </a:tblPr>
              <a:tblGrid>
                <a:gridCol w="1976551">
                  <a:extLst>
                    <a:ext uri="{9D8B030D-6E8A-4147-A177-3AD203B41FA5}">
                      <a16:colId xmlns:a16="http://schemas.microsoft.com/office/drawing/2014/main" val="817377745"/>
                    </a:ext>
                  </a:extLst>
                </a:gridCol>
                <a:gridCol w="1976551">
                  <a:extLst>
                    <a:ext uri="{9D8B030D-6E8A-4147-A177-3AD203B41FA5}">
                      <a16:colId xmlns:a16="http://schemas.microsoft.com/office/drawing/2014/main" val="1420845150"/>
                    </a:ext>
                  </a:extLst>
                </a:gridCol>
              </a:tblGrid>
              <a:tr h="0">
                <a:tc>
                  <a:txBody>
                    <a:bodyPr/>
                    <a:lstStyle/>
                    <a:p>
                      <a:pPr marL="0" marR="0">
                        <a:lnSpc>
                          <a:spcPct val="150000"/>
                        </a:lnSpc>
                        <a:spcBef>
                          <a:spcPts val="0"/>
                        </a:spcBef>
                        <a:spcAft>
                          <a:spcPts val="0"/>
                        </a:spcAft>
                      </a:pPr>
                      <a:r>
                        <a:rPr lang="es-ES" sz="1200" dirty="0">
                          <a:effectLst/>
                        </a:rPr>
                        <a:t>Variable lingüística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Rango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4265499040"/>
                  </a:ext>
                </a:extLst>
              </a:tr>
              <a:tr h="0">
                <a:tc>
                  <a:txBody>
                    <a:bodyPr/>
                    <a:lstStyle/>
                    <a:p>
                      <a:pPr marL="0" marR="0">
                        <a:lnSpc>
                          <a:spcPct val="150000"/>
                        </a:lnSpc>
                        <a:spcBef>
                          <a:spcPts val="0"/>
                        </a:spcBef>
                        <a:spcAft>
                          <a:spcPts val="0"/>
                        </a:spcAft>
                      </a:pPr>
                      <a:r>
                        <a:rPr lang="es-ES" sz="1200" b="1" dirty="0">
                          <a:solidFill>
                            <a:schemeClr val="bg1"/>
                          </a:solidFill>
                          <a:effectLst/>
                        </a:rPr>
                        <a:t>Error</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-1 hasta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75360195"/>
                  </a:ext>
                </a:extLst>
              </a:tr>
              <a:tr h="0">
                <a:tc>
                  <a:txBody>
                    <a:bodyPr/>
                    <a:lstStyle/>
                    <a:p>
                      <a:pPr marL="0" marR="0">
                        <a:lnSpc>
                          <a:spcPct val="150000"/>
                        </a:lnSpc>
                        <a:spcBef>
                          <a:spcPts val="0"/>
                        </a:spcBef>
                        <a:spcAft>
                          <a:spcPts val="0"/>
                        </a:spcAft>
                      </a:pPr>
                      <a:r>
                        <a:rPr lang="es-ES" sz="1200" b="1" dirty="0">
                          <a:solidFill>
                            <a:schemeClr val="bg1"/>
                          </a:solidFill>
                          <a:effectLst/>
                        </a:rPr>
                        <a:t>Derivada del error</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-1 hasta 1</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479566366"/>
                  </a:ext>
                </a:extLst>
              </a:tr>
              <a:tr h="0">
                <a:tc>
                  <a:txBody>
                    <a:bodyPr/>
                    <a:lstStyle/>
                    <a:p>
                      <a:pPr marL="0" marR="0">
                        <a:lnSpc>
                          <a:spcPct val="150000"/>
                        </a:lnSpc>
                        <a:spcBef>
                          <a:spcPts val="0"/>
                        </a:spcBef>
                        <a:spcAft>
                          <a:spcPts val="0"/>
                        </a:spcAft>
                      </a:pPr>
                      <a:r>
                        <a:rPr lang="es-ES" sz="1200" b="1" dirty="0">
                          <a:solidFill>
                            <a:schemeClr val="bg1"/>
                          </a:solidFill>
                          <a:effectLst/>
                        </a:rPr>
                        <a:t>Señal de control</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-1.5 hasta 1.5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235297115"/>
                  </a:ext>
                </a:extLst>
              </a:tr>
            </a:tbl>
          </a:graphicData>
        </a:graphic>
      </p:graphicFrame>
    </p:spTree>
    <p:extLst>
      <p:ext uri="{BB962C8B-B14F-4D97-AF65-F5344CB8AC3E}">
        <p14:creationId xmlns:p14="http://schemas.microsoft.com/office/powerpoint/2010/main" val="15348180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Funciones de membresía</a:t>
            </a:r>
            <a:endParaRPr lang="es-US" dirty="0">
              <a:latin typeface="Times New Roman" panose="02020603050405020304" pitchFamily="18" charset="0"/>
              <a:cs typeface="Times New Roman" panose="02020603050405020304" pitchFamily="18" charset="0"/>
            </a:endParaRPr>
          </a:p>
          <a:p>
            <a:pPr marL="0" indent="0">
              <a:buNone/>
            </a:pPr>
            <a:r>
              <a:rPr lang="es-US" dirty="0" smtClean="0">
                <a:latin typeface="Times New Roman" panose="02020603050405020304" pitchFamily="18" charset="0"/>
                <a:cs typeface="Times New Roman" panose="02020603050405020304" pitchFamily="18" charset="0"/>
              </a:rPr>
              <a:t> </a:t>
            </a:r>
          </a:p>
        </p:txBody>
      </p:sp>
      <p:pic>
        <p:nvPicPr>
          <p:cNvPr id="4" name="Imagen 3"/>
          <p:cNvPicPr/>
          <p:nvPr/>
        </p:nvPicPr>
        <p:blipFill>
          <a:blip r:embed="rId2"/>
          <a:stretch>
            <a:fillRect/>
          </a:stretch>
        </p:blipFill>
        <p:spPr>
          <a:xfrm>
            <a:off x="1415096" y="1319019"/>
            <a:ext cx="4008755" cy="1779270"/>
          </a:xfrm>
          <a:prstGeom prst="rect">
            <a:avLst/>
          </a:prstGeom>
        </p:spPr>
      </p:pic>
      <p:pic>
        <p:nvPicPr>
          <p:cNvPr id="5" name="Imagen 4"/>
          <p:cNvPicPr/>
          <p:nvPr/>
        </p:nvPicPr>
        <p:blipFill>
          <a:blip r:embed="rId3"/>
          <a:stretch>
            <a:fillRect/>
          </a:stretch>
        </p:blipFill>
        <p:spPr>
          <a:xfrm>
            <a:off x="6236560" y="1319019"/>
            <a:ext cx="3969885" cy="1779270"/>
          </a:xfrm>
          <a:prstGeom prst="rect">
            <a:avLst/>
          </a:prstGeom>
        </p:spPr>
      </p:pic>
      <p:pic>
        <p:nvPicPr>
          <p:cNvPr id="6" name="Imagen 5"/>
          <p:cNvPicPr/>
          <p:nvPr/>
        </p:nvPicPr>
        <p:blipFill>
          <a:blip r:embed="rId4"/>
          <a:stretch>
            <a:fillRect/>
          </a:stretch>
        </p:blipFill>
        <p:spPr>
          <a:xfrm>
            <a:off x="3915455" y="4021225"/>
            <a:ext cx="3838575" cy="1685925"/>
          </a:xfrm>
          <a:prstGeom prst="rect">
            <a:avLst/>
          </a:prstGeom>
        </p:spPr>
      </p:pic>
    </p:spTree>
    <p:extLst>
      <p:ext uri="{BB962C8B-B14F-4D97-AF65-F5344CB8AC3E}">
        <p14:creationId xmlns:p14="http://schemas.microsoft.com/office/powerpoint/2010/main" val="3725617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4301445" cy="5919537"/>
          </a:xfrm>
        </p:spPr>
        <p:txBody>
          <a:bodyPr>
            <a:normAutofit fontScale="70000" lnSpcReduction="20000"/>
          </a:bodyPr>
          <a:lstStyle/>
          <a:p>
            <a:pPr marL="0" indent="0">
              <a:buNone/>
            </a:pPr>
            <a:r>
              <a:rPr lang="es-US" sz="2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Evaluación de reglas</a:t>
            </a:r>
            <a:endParaRPr lang="es-US" sz="2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buNone/>
            </a:pPr>
            <a:r>
              <a:rPr lang="es-US" dirty="0" smtClean="0">
                <a:latin typeface="Times New Roman" panose="02020603050405020304" pitchFamily="18" charset="0"/>
                <a:cs typeface="Times New Roman" panose="02020603050405020304" pitchFamily="18" charset="0"/>
              </a:rPr>
              <a:t> </a:t>
            </a:r>
            <a:r>
              <a:rPr lang="es-EC" b="1" dirty="0">
                <a:latin typeface="Times New Roman" panose="02020603050405020304" pitchFamily="18" charset="0"/>
                <a:cs typeface="Times New Roman" panose="02020603050405020304" pitchFamily="18" charset="0"/>
              </a:rPr>
              <a:t>Error </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Error grande negativo (</a:t>
            </a:r>
            <a:r>
              <a:rPr lang="es-EC" dirty="0" err="1">
                <a:latin typeface="Times New Roman" panose="02020603050405020304" pitchFamily="18" charset="0"/>
                <a:cs typeface="Times New Roman" panose="02020603050405020304" pitchFamily="18" charset="0"/>
              </a:rPr>
              <a:t>egn</a:t>
            </a:r>
            <a:r>
              <a:rPr lang="es-EC"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Error pequeño negativo (</a:t>
            </a:r>
            <a:r>
              <a:rPr lang="es-EC" dirty="0" err="1">
                <a:latin typeface="Times New Roman" panose="02020603050405020304" pitchFamily="18" charset="0"/>
                <a:cs typeface="Times New Roman" panose="02020603050405020304" pitchFamily="18" charset="0"/>
              </a:rPr>
              <a:t>epn</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Error cero (</a:t>
            </a:r>
            <a:r>
              <a:rPr lang="es-EC" dirty="0" err="1">
                <a:latin typeface="Times New Roman" panose="02020603050405020304" pitchFamily="18" charset="0"/>
                <a:cs typeface="Times New Roman" panose="02020603050405020304" pitchFamily="18" charset="0"/>
              </a:rPr>
              <a:t>ez</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Error pequeño positivo (</a:t>
            </a:r>
            <a:r>
              <a:rPr lang="es-EC" dirty="0" err="1">
                <a:latin typeface="Times New Roman" panose="02020603050405020304" pitchFamily="18" charset="0"/>
                <a:cs typeface="Times New Roman" panose="02020603050405020304" pitchFamily="18" charset="0"/>
              </a:rPr>
              <a:t>epp</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Error grande positivo (</a:t>
            </a:r>
            <a:r>
              <a:rPr lang="es-EC" dirty="0" err="1">
                <a:latin typeface="Times New Roman" panose="02020603050405020304" pitchFamily="18" charset="0"/>
                <a:cs typeface="Times New Roman" panose="02020603050405020304" pitchFamily="18" charset="0"/>
              </a:rPr>
              <a:t>egp</a:t>
            </a:r>
            <a:r>
              <a:rPr lang="es-EC" dirty="0" smtClean="0">
                <a:latin typeface="Times New Roman" panose="02020603050405020304" pitchFamily="18" charset="0"/>
                <a:cs typeface="Times New Roman" panose="02020603050405020304" pitchFamily="18" charset="0"/>
              </a:rPr>
              <a:t>)</a:t>
            </a:r>
          </a:p>
          <a:p>
            <a:pPr marL="0" lvl="0" indent="0">
              <a:buNone/>
            </a:pPr>
            <a:endParaRPr lang="en-US" dirty="0">
              <a:latin typeface="Times New Roman" panose="02020603050405020304" pitchFamily="18" charset="0"/>
              <a:cs typeface="Times New Roman" panose="02020603050405020304" pitchFamily="18" charset="0"/>
            </a:endParaRPr>
          </a:p>
          <a:p>
            <a:pPr marL="0" lvl="0" indent="0">
              <a:buNone/>
            </a:pPr>
            <a:r>
              <a:rPr lang="es-EC" b="1" dirty="0">
                <a:latin typeface="Times New Roman" panose="02020603050405020304" pitchFamily="18" charset="0"/>
                <a:cs typeface="Times New Roman" panose="02020603050405020304" pitchFamily="18" charset="0"/>
              </a:rPr>
              <a:t>Derivada del error </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Derivada del error grande negativa (</a:t>
            </a:r>
            <a:r>
              <a:rPr lang="es-EC" dirty="0" err="1">
                <a:latin typeface="Times New Roman" panose="02020603050405020304" pitchFamily="18" charset="0"/>
                <a:cs typeface="Times New Roman" panose="02020603050405020304" pitchFamily="18" charset="0"/>
              </a:rPr>
              <a:t>cegn</a:t>
            </a:r>
            <a:r>
              <a:rPr lang="es-EC"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Derivada del error pequeño negativa (</a:t>
            </a:r>
            <a:r>
              <a:rPr lang="es-EC" dirty="0" err="1">
                <a:latin typeface="Times New Roman" panose="02020603050405020304" pitchFamily="18" charset="0"/>
                <a:cs typeface="Times New Roman" panose="02020603050405020304" pitchFamily="18" charset="0"/>
              </a:rPr>
              <a:t>cepn</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Derivada del error cero (</a:t>
            </a:r>
            <a:r>
              <a:rPr lang="es-EC" dirty="0" err="1">
                <a:latin typeface="Times New Roman" panose="02020603050405020304" pitchFamily="18" charset="0"/>
                <a:cs typeface="Times New Roman" panose="02020603050405020304" pitchFamily="18" charset="0"/>
              </a:rPr>
              <a:t>cez</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Derivada del error pequeño positiva (</a:t>
            </a:r>
            <a:r>
              <a:rPr lang="es-EC" dirty="0" err="1">
                <a:latin typeface="Times New Roman" panose="02020603050405020304" pitchFamily="18" charset="0"/>
                <a:cs typeface="Times New Roman" panose="02020603050405020304" pitchFamily="18" charset="0"/>
              </a:rPr>
              <a:t>cepp</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s-EC" dirty="0">
                <a:latin typeface="Times New Roman" panose="02020603050405020304" pitchFamily="18" charset="0"/>
                <a:cs typeface="Times New Roman" panose="02020603050405020304" pitchFamily="18" charset="0"/>
              </a:rPr>
              <a:t>Derivada del error grande positiva (</a:t>
            </a:r>
            <a:r>
              <a:rPr lang="es-EC" dirty="0" err="1">
                <a:latin typeface="Times New Roman" panose="02020603050405020304" pitchFamily="18" charset="0"/>
                <a:cs typeface="Times New Roman" panose="02020603050405020304" pitchFamily="18" charset="0"/>
              </a:rPr>
              <a:t>cegp</a:t>
            </a:r>
            <a:r>
              <a:rPr lang="es-EC"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p:txBody>
      </p:sp>
      <p:sp>
        <p:nvSpPr>
          <p:cNvPr id="7" name="Marcador de contenido 2"/>
          <p:cNvSpPr txBox="1">
            <a:spLocks/>
          </p:cNvSpPr>
          <p:nvPr/>
        </p:nvSpPr>
        <p:spPr>
          <a:xfrm>
            <a:off x="6066110" y="1972492"/>
            <a:ext cx="4584472" cy="28085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EC" sz="1700" b="1" dirty="0" smtClean="0">
                <a:latin typeface="Times New Roman" panose="02020603050405020304" pitchFamily="18" charset="0"/>
                <a:cs typeface="Times New Roman" panose="02020603050405020304" pitchFamily="18" charset="0"/>
              </a:rPr>
              <a:t>Señal de control </a:t>
            </a:r>
            <a:endParaRPr lang="en-US" sz="1700" dirty="0" smtClean="0">
              <a:latin typeface="Times New Roman" panose="02020603050405020304" pitchFamily="18" charset="0"/>
              <a:cs typeface="Times New Roman" panose="02020603050405020304" pitchFamily="18" charset="0"/>
            </a:endParaRPr>
          </a:p>
          <a:p>
            <a:r>
              <a:rPr lang="es-EC" sz="1700" dirty="0" smtClean="0">
                <a:latin typeface="Times New Roman" panose="02020603050405020304" pitchFamily="18" charset="0"/>
                <a:cs typeface="Times New Roman" panose="02020603050405020304" pitchFamily="18" charset="0"/>
              </a:rPr>
              <a:t>Señal de control grande negativa (</a:t>
            </a:r>
            <a:r>
              <a:rPr lang="es-EC" sz="1700" dirty="0" err="1" smtClean="0">
                <a:latin typeface="Times New Roman" panose="02020603050405020304" pitchFamily="18" charset="0"/>
                <a:cs typeface="Times New Roman" panose="02020603050405020304" pitchFamily="18" charset="0"/>
              </a:rPr>
              <a:t>ugn</a:t>
            </a:r>
            <a:r>
              <a:rPr lang="es-EC" sz="1700" dirty="0" smtClean="0">
                <a:latin typeface="Times New Roman" panose="02020603050405020304" pitchFamily="18" charset="0"/>
                <a:cs typeface="Times New Roman" panose="02020603050405020304" pitchFamily="18" charset="0"/>
              </a:rPr>
              <a:t>)           </a:t>
            </a:r>
            <a:endParaRPr lang="en-US" sz="1700" dirty="0" smtClean="0">
              <a:latin typeface="Times New Roman" panose="02020603050405020304" pitchFamily="18" charset="0"/>
              <a:cs typeface="Times New Roman" panose="02020603050405020304" pitchFamily="18" charset="0"/>
            </a:endParaRPr>
          </a:p>
          <a:p>
            <a:r>
              <a:rPr lang="es-EC" sz="1700" dirty="0" smtClean="0">
                <a:latin typeface="Times New Roman" panose="02020603050405020304" pitchFamily="18" charset="0"/>
                <a:cs typeface="Times New Roman" panose="02020603050405020304" pitchFamily="18" charset="0"/>
              </a:rPr>
              <a:t>Señal de control pequeño negativa (</a:t>
            </a:r>
            <a:r>
              <a:rPr lang="es-EC" sz="1700" dirty="0" err="1" smtClean="0">
                <a:latin typeface="Times New Roman" panose="02020603050405020304" pitchFamily="18" charset="0"/>
                <a:cs typeface="Times New Roman" panose="02020603050405020304" pitchFamily="18" charset="0"/>
              </a:rPr>
              <a:t>upn</a:t>
            </a:r>
            <a:r>
              <a:rPr lang="es-EC" sz="1700" dirty="0" smtClean="0">
                <a:latin typeface="Times New Roman" panose="02020603050405020304" pitchFamily="18" charset="0"/>
                <a:cs typeface="Times New Roman" panose="02020603050405020304" pitchFamily="18" charset="0"/>
              </a:rPr>
              <a:t>)</a:t>
            </a:r>
            <a:endParaRPr lang="en-US" sz="1700" dirty="0" smtClean="0">
              <a:latin typeface="Times New Roman" panose="02020603050405020304" pitchFamily="18" charset="0"/>
              <a:cs typeface="Times New Roman" panose="02020603050405020304" pitchFamily="18" charset="0"/>
            </a:endParaRPr>
          </a:p>
          <a:p>
            <a:r>
              <a:rPr lang="es-EC" sz="1700" dirty="0" smtClean="0">
                <a:latin typeface="Times New Roman" panose="02020603050405020304" pitchFamily="18" charset="0"/>
                <a:cs typeface="Times New Roman" panose="02020603050405020304" pitchFamily="18" charset="0"/>
              </a:rPr>
              <a:t>Señal de control cero (</a:t>
            </a:r>
            <a:r>
              <a:rPr lang="es-EC" sz="1700" dirty="0" err="1" smtClean="0">
                <a:latin typeface="Times New Roman" panose="02020603050405020304" pitchFamily="18" charset="0"/>
                <a:cs typeface="Times New Roman" panose="02020603050405020304" pitchFamily="18" charset="0"/>
              </a:rPr>
              <a:t>uz</a:t>
            </a:r>
            <a:r>
              <a:rPr lang="es-EC" sz="1700" dirty="0" smtClean="0">
                <a:latin typeface="Times New Roman" panose="02020603050405020304" pitchFamily="18" charset="0"/>
                <a:cs typeface="Times New Roman" panose="02020603050405020304" pitchFamily="18" charset="0"/>
              </a:rPr>
              <a:t>)</a:t>
            </a:r>
            <a:endParaRPr lang="en-US" sz="1700" dirty="0" smtClean="0">
              <a:latin typeface="Times New Roman" panose="02020603050405020304" pitchFamily="18" charset="0"/>
              <a:cs typeface="Times New Roman" panose="02020603050405020304" pitchFamily="18" charset="0"/>
            </a:endParaRPr>
          </a:p>
          <a:p>
            <a:r>
              <a:rPr lang="es-EC" sz="1700" dirty="0" smtClean="0">
                <a:latin typeface="Times New Roman" panose="02020603050405020304" pitchFamily="18" charset="0"/>
                <a:cs typeface="Times New Roman" panose="02020603050405020304" pitchFamily="18" charset="0"/>
              </a:rPr>
              <a:t>Señal de control pequeño positiva (</a:t>
            </a:r>
            <a:r>
              <a:rPr lang="es-EC" sz="1700" dirty="0" err="1" smtClean="0">
                <a:latin typeface="Times New Roman" panose="02020603050405020304" pitchFamily="18" charset="0"/>
                <a:cs typeface="Times New Roman" panose="02020603050405020304" pitchFamily="18" charset="0"/>
              </a:rPr>
              <a:t>upp</a:t>
            </a:r>
            <a:r>
              <a:rPr lang="es-EC" sz="1700" dirty="0" smtClean="0">
                <a:latin typeface="Times New Roman" panose="02020603050405020304" pitchFamily="18" charset="0"/>
                <a:cs typeface="Times New Roman" panose="02020603050405020304" pitchFamily="18" charset="0"/>
              </a:rPr>
              <a:t>)</a:t>
            </a:r>
            <a:endParaRPr lang="en-US" sz="1700" dirty="0" smtClean="0">
              <a:latin typeface="Times New Roman" panose="02020603050405020304" pitchFamily="18" charset="0"/>
              <a:cs typeface="Times New Roman" panose="02020603050405020304" pitchFamily="18" charset="0"/>
            </a:endParaRPr>
          </a:p>
          <a:p>
            <a:r>
              <a:rPr lang="es-EC" sz="1700" dirty="0" smtClean="0">
                <a:latin typeface="Times New Roman" panose="02020603050405020304" pitchFamily="18" charset="0"/>
                <a:cs typeface="Times New Roman" panose="02020603050405020304" pitchFamily="18" charset="0"/>
              </a:rPr>
              <a:t>Señal de control grande positiva (</a:t>
            </a:r>
            <a:r>
              <a:rPr lang="es-EC" sz="1700" dirty="0" err="1" smtClean="0">
                <a:latin typeface="Times New Roman" panose="02020603050405020304" pitchFamily="18" charset="0"/>
                <a:cs typeface="Times New Roman" panose="02020603050405020304" pitchFamily="18" charset="0"/>
              </a:rPr>
              <a:t>ugp</a:t>
            </a:r>
            <a:r>
              <a:rPr lang="es-EC" sz="1700" dirty="0" smtClean="0">
                <a:latin typeface="Times New Roman" panose="02020603050405020304" pitchFamily="18" charset="0"/>
                <a:cs typeface="Times New Roman" panose="02020603050405020304" pitchFamily="18" charset="0"/>
              </a:rPr>
              <a:t>)</a:t>
            </a:r>
            <a:endParaRPr lang="en-US" sz="17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9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74469"/>
            <a:ext cx="9905999" cy="5416732"/>
          </a:xfrm>
        </p:spPr>
        <p:txBody>
          <a:bodyPr/>
          <a:lstStyle/>
          <a:p>
            <a:pPr marL="0" indent="0">
              <a:buNone/>
            </a:pPr>
            <a:endParaRPr lang="es-US" dirty="0" smtClean="0"/>
          </a:p>
          <a:p>
            <a:pPr marL="0" indent="0">
              <a:buNone/>
            </a:pPr>
            <a:endParaRPr lang="es-US" dirty="0"/>
          </a:p>
          <a:p>
            <a:pPr marL="0" indent="0" algn="just">
              <a:buNone/>
            </a:pPr>
            <a:r>
              <a:rPr lang="es-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general.</a:t>
            </a:r>
          </a:p>
          <a:p>
            <a:pPr marL="0" lvl="0" indent="0" algn="just">
              <a:buNone/>
            </a:pPr>
            <a:r>
              <a:rPr lang="es-EC" sz="2800" dirty="0" smtClean="0">
                <a:latin typeface="Times New Roman" panose="02020603050405020304" pitchFamily="18" charset="0"/>
                <a:cs typeface="Times New Roman" panose="02020603050405020304" pitchFamily="18" charset="0"/>
              </a:rPr>
              <a:t>Rehabilitar el Sistema de Levitación Magnética MLS dispuesto en el laboratorio de servomecanismos e Implementar algoritmos de control avanzado para dicho sistema.</a:t>
            </a: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089308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Base </a:t>
            </a:r>
            <a:r>
              <a:rPr lang="es-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reglas</a:t>
            </a:r>
          </a:p>
          <a:p>
            <a:pPr marL="0" indent="0">
              <a:buNone/>
            </a:pPr>
            <a:r>
              <a:rPr lang="es-US" dirty="0" smtClean="0">
                <a:latin typeface="Times New Roman" panose="02020603050405020304" pitchFamily="18" charset="0"/>
                <a:cs typeface="Times New Roman" panose="02020603050405020304" pitchFamily="18" charset="0"/>
              </a:rPr>
              <a:t> </a:t>
            </a:r>
          </a:p>
        </p:txBody>
      </p:sp>
      <p:graphicFrame>
        <p:nvGraphicFramePr>
          <p:cNvPr id="2" name="Tabla 1"/>
          <p:cNvGraphicFramePr>
            <a:graphicFrameLocks noGrp="1"/>
          </p:cNvGraphicFramePr>
          <p:nvPr>
            <p:extLst>
              <p:ext uri="{D42A27DB-BD31-4B8C-83A1-F6EECF244321}">
                <p14:modId xmlns:p14="http://schemas.microsoft.com/office/powerpoint/2010/main" val="4044629487"/>
              </p:ext>
            </p:extLst>
          </p:nvPr>
        </p:nvGraphicFramePr>
        <p:xfrm>
          <a:off x="1272041" y="1052899"/>
          <a:ext cx="3684016" cy="3566160"/>
        </p:xfrm>
        <a:graphic>
          <a:graphicData uri="http://schemas.openxmlformats.org/drawingml/2006/table">
            <a:tbl>
              <a:tblPr firstRow="1" firstCol="1" bandRow="1">
                <a:tableStyleId>{5C22544A-7EE6-4342-B048-85BDC9FD1C3A}</a:tableStyleId>
              </a:tblPr>
              <a:tblGrid>
                <a:gridCol w="526288">
                  <a:extLst>
                    <a:ext uri="{9D8B030D-6E8A-4147-A177-3AD203B41FA5}">
                      <a16:colId xmlns:a16="http://schemas.microsoft.com/office/drawing/2014/main" val="3987363037"/>
                    </a:ext>
                  </a:extLst>
                </a:gridCol>
                <a:gridCol w="526288">
                  <a:extLst>
                    <a:ext uri="{9D8B030D-6E8A-4147-A177-3AD203B41FA5}">
                      <a16:colId xmlns:a16="http://schemas.microsoft.com/office/drawing/2014/main" val="2519211214"/>
                    </a:ext>
                  </a:extLst>
                </a:gridCol>
                <a:gridCol w="526288">
                  <a:extLst>
                    <a:ext uri="{9D8B030D-6E8A-4147-A177-3AD203B41FA5}">
                      <a16:colId xmlns:a16="http://schemas.microsoft.com/office/drawing/2014/main" val="4153333267"/>
                    </a:ext>
                  </a:extLst>
                </a:gridCol>
                <a:gridCol w="526288">
                  <a:extLst>
                    <a:ext uri="{9D8B030D-6E8A-4147-A177-3AD203B41FA5}">
                      <a16:colId xmlns:a16="http://schemas.microsoft.com/office/drawing/2014/main" val="1688701570"/>
                    </a:ext>
                  </a:extLst>
                </a:gridCol>
                <a:gridCol w="526288">
                  <a:extLst>
                    <a:ext uri="{9D8B030D-6E8A-4147-A177-3AD203B41FA5}">
                      <a16:colId xmlns:a16="http://schemas.microsoft.com/office/drawing/2014/main" val="749616717"/>
                    </a:ext>
                  </a:extLst>
                </a:gridCol>
                <a:gridCol w="526288">
                  <a:extLst>
                    <a:ext uri="{9D8B030D-6E8A-4147-A177-3AD203B41FA5}">
                      <a16:colId xmlns:a16="http://schemas.microsoft.com/office/drawing/2014/main" val="797080703"/>
                    </a:ext>
                  </a:extLst>
                </a:gridCol>
                <a:gridCol w="526288">
                  <a:extLst>
                    <a:ext uri="{9D8B030D-6E8A-4147-A177-3AD203B41FA5}">
                      <a16:colId xmlns:a16="http://schemas.microsoft.com/office/drawing/2014/main" val="2171505024"/>
                    </a:ext>
                  </a:extLst>
                </a:gridCol>
              </a:tblGrid>
              <a:tr h="272439">
                <a:tc>
                  <a:txBody>
                    <a:bodyPr/>
                    <a:lstStyle/>
                    <a:p>
                      <a:pPr marL="0" marR="0">
                        <a:lnSpc>
                          <a:spcPct val="150000"/>
                        </a:lnSpc>
                        <a:spcBef>
                          <a:spcPts val="0"/>
                        </a:spcBef>
                        <a:spcAft>
                          <a:spcPts val="0"/>
                        </a:spcAft>
                      </a:pPr>
                      <a:r>
                        <a:rPr lang="es-ES" sz="1200" b="1" dirty="0">
                          <a:solidFill>
                            <a:schemeClr val="bg1"/>
                          </a:solidFill>
                          <a:effectLst/>
                        </a:rPr>
                        <a:t>1</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rPr>
                        <a:t>IF</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rPr>
                        <a:t>egn</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rPr>
                        <a:t>AND</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err="1">
                          <a:solidFill>
                            <a:schemeClr val="bg1"/>
                          </a:solidFill>
                          <a:effectLst/>
                        </a:rPr>
                        <a:t>cegn</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rPr>
                        <a:t>THEN</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err="1">
                          <a:solidFill>
                            <a:schemeClr val="bg1"/>
                          </a:solidFill>
                          <a:effectLst/>
                        </a:rPr>
                        <a:t>ugp</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1534729355"/>
                  </a:ext>
                </a:extLst>
              </a:tr>
              <a:tr h="272439">
                <a:tc>
                  <a:txBody>
                    <a:bodyPr/>
                    <a:lstStyle/>
                    <a:p>
                      <a:pPr marL="0" marR="0">
                        <a:lnSpc>
                          <a:spcPct val="150000"/>
                        </a:lnSpc>
                        <a:spcBef>
                          <a:spcPts val="0"/>
                        </a:spcBef>
                        <a:spcAft>
                          <a:spcPts val="0"/>
                        </a:spcAft>
                      </a:pPr>
                      <a:r>
                        <a:rPr lang="es-ES" sz="1200" b="1" dirty="0">
                          <a:solidFill>
                            <a:schemeClr val="bg1"/>
                          </a:solidFill>
                          <a:effectLst/>
                        </a:rPr>
                        <a:t>2</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IF</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egn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AND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cepn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ugp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3389429800"/>
                  </a:ext>
                </a:extLst>
              </a:tr>
              <a:tr h="272439">
                <a:tc>
                  <a:txBody>
                    <a:bodyPr/>
                    <a:lstStyle/>
                    <a:p>
                      <a:pPr marL="0" marR="0">
                        <a:lnSpc>
                          <a:spcPct val="150000"/>
                        </a:lnSpc>
                        <a:spcBef>
                          <a:spcPts val="0"/>
                        </a:spcBef>
                        <a:spcAft>
                          <a:spcPts val="0"/>
                        </a:spcAft>
                      </a:pPr>
                      <a:r>
                        <a:rPr lang="es-ES" sz="1200" b="1" dirty="0">
                          <a:solidFill>
                            <a:schemeClr val="bg1"/>
                          </a:solidFill>
                          <a:effectLst/>
                        </a:rPr>
                        <a:t>3</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egn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AND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cez</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ugp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2678770430"/>
                  </a:ext>
                </a:extLst>
              </a:tr>
              <a:tr h="272439">
                <a:tc>
                  <a:txBody>
                    <a:bodyPr/>
                    <a:lstStyle/>
                    <a:p>
                      <a:pPr marL="0" marR="0">
                        <a:lnSpc>
                          <a:spcPct val="150000"/>
                        </a:lnSpc>
                        <a:spcBef>
                          <a:spcPts val="0"/>
                        </a:spcBef>
                        <a:spcAft>
                          <a:spcPts val="0"/>
                        </a:spcAft>
                      </a:pPr>
                      <a:r>
                        <a:rPr lang="es-ES" sz="1200" b="1" dirty="0">
                          <a:solidFill>
                            <a:schemeClr val="bg1"/>
                          </a:solidFill>
                          <a:effectLst/>
                        </a:rPr>
                        <a:t>4</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egn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AND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cepp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upp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4207808989"/>
                  </a:ext>
                </a:extLst>
              </a:tr>
              <a:tr h="272439">
                <a:tc>
                  <a:txBody>
                    <a:bodyPr/>
                    <a:lstStyle/>
                    <a:p>
                      <a:pPr marL="0" marR="0">
                        <a:lnSpc>
                          <a:spcPct val="150000"/>
                        </a:lnSpc>
                        <a:spcBef>
                          <a:spcPts val="0"/>
                        </a:spcBef>
                        <a:spcAft>
                          <a:spcPts val="0"/>
                        </a:spcAft>
                      </a:pPr>
                      <a:r>
                        <a:rPr lang="es-ES" sz="1200" b="1" dirty="0">
                          <a:solidFill>
                            <a:schemeClr val="bg1"/>
                          </a:solidFill>
                          <a:effectLst/>
                        </a:rPr>
                        <a:t>5</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egn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AND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cegp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uz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2056194520"/>
                  </a:ext>
                </a:extLst>
              </a:tr>
              <a:tr h="272439">
                <a:tc>
                  <a:txBody>
                    <a:bodyPr/>
                    <a:lstStyle/>
                    <a:p>
                      <a:pPr marL="0" marR="0">
                        <a:lnSpc>
                          <a:spcPct val="150000"/>
                        </a:lnSpc>
                        <a:spcBef>
                          <a:spcPts val="0"/>
                        </a:spcBef>
                        <a:spcAft>
                          <a:spcPts val="0"/>
                        </a:spcAft>
                      </a:pPr>
                      <a:r>
                        <a:rPr lang="es-ES" sz="1200" b="1" dirty="0">
                          <a:solidFill>
                            <a:schemeClr val="bg1"/>
                          </a:solidFill>
                          <a:effectLst/>
                        </a:rPr>
                        <a:t>6</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cegn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THEN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ugp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3930182801"/>
                  </a:ext>
                </a:extLst>
              </a:tr>
              <a:tr h="272439">
                <a:tc>
                  <a:txBody>
                    <a:bodyPr/>
                    <a:lstStyle/>
                    <a:p>
                      <a:pPr marL="0" marR="0">
                        <a:lnSpc>
                          <a:spcPct val="150000"/>
                        </a:lnSpc>
                        <a:spcBef>
                          <a:spcPts val="0"/>
                        </a:spcBef>
                        <a:spcAft>
                          <a:spcPts val="0"/>
                        </a:spcAft>
                      </a:pPr>
                      <a:r>
                        <a:rPr lang="es-ES" sz="1200" b="1" dirty="0">
                          <a:solidFill>
                            <a:schemeClr val="bg1"/>
                          </a:solidFill>
                          <a:effectLst/>
                        </a:rPr>
                        <a:t>7</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cepn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THEN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ugp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3510180112"/>
                  </a:ext>
                </a:extLst>
              </a:tr>
              <a:tr h="272439">
                <a:tc>
                  <a:txBody>
                    <a:bodyPr/>
                    <a:lstStyle/>
                    <a:p>
                      <a:pPr marL="0" marR="0">
                        <a:lnSpc>
                          <a:spcPct val="150000"/>
                        </a:lnSpc>
                        <a:spcBef>
                          <a:spcPts val="0"/>
                        </a:spcBef>
                        <a:spcAft>
                          <a:spcPts val="0"/>
                        </a:spcAft>
                      </a:pPr>
                      <a:r>
                        <a:rPr lang="es-ES" sz="1200" b="1" dirty="0">
                          <a:solidFill>
                            <a:schemeClr val="bg1"/>
                          </a:solidFill>
                          <a:effectLst/>
                        </a:rPr>
                        <a:t>8</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cez</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THEN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upp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4236113998"/>
                  </a:ext>
                </a:extLst>
              </a:tr>
              <a:tr h="272439">
                <a:tc>
                  <a:txBody>
                    <a:bodyPr/>
                    <a:lstStyle/>
                    <a:p>
                      <a:pPr marL="0" marR="0">
                        <a:lnSpc>
                          <a:spcPct val="150000"/>
                        </a:lnSpc>
                        <a:spcBef>
                          <a:spcPts val="0"/>
                        </a:spcBef>
                        <a:spcAft>
                          <a:spcPts val="0"/>
                        </a:spcAft>
                      </a:pPr>
                      <a:r>
                        <a:rPr lang="es-ES" sz="1200" b="1" dirty="0">
                          <a:solidFill>
                            <a:schemeClr val="bg1"/>
                          </a:solidFill>
                          <a:effectLst/>
                        </a:rPr>
                        <a:t>9</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cepp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THEN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uz</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2223289067"/>
                  </a:ext>
                </a:extLst>
              </a:tr>
              <a:tr h="272439">
                <a:tc>
                  <a:txBody>
                    <a:bodyPr/>
                    <a:lstStyle/>
                    <a:p>
                      <a:pPr marL="0" marR="0">
                        <a:lnSpc>
                          <a:spcPct val="150000"/>
                        </a:lnSpc>
                        <a:spcBef>
                          <a:spcPts val="0"/>
                        </a:spcBef>
                        <a:spcAft>
                          <a:spcPts val="0"/>
                        </a:spcAft>
                      </a:pPr>
                      <a:r>
                        <a:rPr lang="es-ES" sz="1200" b="1" dirty="0">
                          <a:solidFill>
                            <a:schemeClr val="bg1"/>
                          </a:solidFill>
                          <a:effectLst/>
                        </a:rPr>
                        <a:t>10</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cegp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THEN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upn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1719020663"/>
                  </a:ext>
                </a:extLst>
              </a:tr>
              <a:tr h="272439">
                <a:tc>
                  <a:txBody>
                    <a:bodyPr/>
                    <a:lstStyle/>
                    <a:p>
                      <a:pPr marL="0" marR="0">
                        <a:lnSpc>
                          <a:spcPct val="150000"/>
                        </a:lnSpc>
                        <a:spcBef>
                          <a:spcPts val="0"/>
                        </a:spcBef>
                        <a:spcAft>
                          <a:spcPts val="0"/>
                        </a:spcAft>
                      </a:pPr>
                      <a:r>
                        <a:rPr lang="es-ES" sz="1200" b="1" dirty="0">
                          <a:solidFill>
                            <a:schemeClr val="bg1"/>
                          </a:solidFill>
                          <a:effectLst/>
                        </a:rPr>
                        <a:t>11</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cegn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THEN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ugp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3503290193"/>
                  </a:ext>
                </a:extLst>
              </a:tr>
              <a:tr h="272439">
                <a:tc>
                  <a:txBody>
                    <a:bodyPr/>
                    <a:lstStyle/>
                    <a:p>
                      <a:pPr marL="0" marR="0">
                        <a:lnSpc>
                          <a:spcPct val="150000"/>
                        </a:lnSpc>
                        <a:spcBef>
                          <a:spcPts val="0"/>
                        </a:spcBef>
                        <a:spcAft>
                          <a:spcPts val="0"/>
                        </a:spcAft>
                      </a:pPr>
                      <a:r>
                        <a:rPr lang="es-ES" sz="1200" b="1" dirty="0">
                          <a:solidFill>
                            <a:schemeClr val="bg1"/>
                          </a:solidFill>
                          <a:effectLst/>
                        </a:rPr>
                        <a:t>12</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cepn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upp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1119777801"/>
                  </a:ext>
                </a:extLst>
              </a:tr>
              <a:tr h="272439">
                <a:tc>
                  <a:txBody>
                    <a:bodyPr/>
                    <a:lstStyle/>
                    <a:p>
                      <a:pPr marL="0" marR="0">
                        <a:lnSpc>
                          <a:spcPct val="150000"/>
                        </a:lnSpc>
                        <a:spcBef>
                          <a:spcPts val="0"/>
                        </a:spcBef>
                        <a:spcAft>
                          <a:spcPts val="0"/>
                        </a:spcAft>
                      </a:pPr>
                      <a:r>
                        <a:rPr lang="es-ES" sz="1200" b="1" dirty="0">
                          <a:solidFill>
                            <a:schemeClr val="bg1"/>
                          </a:solidFill>
                          <a:effectLst/>
                        </a:rPr>
                        <a:t>13</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ez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cez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rPr>
                        <a:t>uz</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10" marR="68110" marT="0" marB="0">
                    <a:solidFill>
                      <a:schemeClr val="bg2">
                        <a:lumMod val="60000"/>
                        <a:lumOff val="40000"/>
                      </a:schemeClr>
                    </a:solidFill>
                  </a:tcPr>
                </a:tc>
                <a:extLst>
                  <a:ext uri="{0D108BD9-81ED-4DB2-BD59-A6C34878D82A}">
                    <a16:rowId xmlns:a16="http://schemas.microsoft.com/office/drawing/2014/main" val="3997129238"/>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900990912"/>
              </p:ext>
            </p:extLst>
          </p:nvPr>
        </p:nvGraphicFramePr>
        <p:xfrm>
          <a:off x="5990350" y="1052899"/>
          <a:ext cx="4022767" cy="3291840"/>
        </p:xfrm>
        <a:graphic>
          <a:graphicData uri="http://schemas.openxmlformats.org/drawingml/2006/table">
            <a:tbl>
              <a:tblPr firstRow="1" firstCol="1" bandRow="1">
                <a:tableStyleId>{5C22544A-7EE6-4342-B048-85BDC9FD1C3A}</a:tableStyleId>
              </a:tblPr>
              <a:tblGrid>
                <a:gridCol w="574681">
                  <a:extLst>
                    <a:ext uri="{9D8B030D-6E8A-4147-A177-3AD203B41FA5}">
                      <a16:colId xmlns:a16="http://schemas.microsoft.com/office/drawing/2014/main" val="2996609234"/>
                    </a:ext>
                  </a:extLst>
                </a:gridCol>
                <a:gridCol w="574681">
                  <a:extLst>
                    <a:ext uri="{9D8B030D-6E8A-4147-A177-3AD203B41FA5}">
                      <a16:colId xmlns:a16="http://schemas.microsoft.com/office/drawing/2014/main" val="2625573342"/>
                    </a:ext>
                  </a:extLst>
                </a:gridCol>
                <a:gridCol w="574681">
                  <a:extLst>
                    <a:ext uri="{9D8B030D-6E8A-4147-A177-3AD203B41FA5}">
                      <a16:colId xmlns:a16="http://schemas.microsoft.com/office/drawing/2014/main" val="3357073629"/>
                    </a:ext>
                  </a:extLst>
                </a:gridCol>
                <a:gridCol w="574681">
                  <a:extLst>
                    <a:ext uri="{9D8B030D-6E8A-4147-A177-3AD203B41FA5}">
                      <a16:colId xmlns:a16="http://schemas.microsoft.com/office/drawing/2014/main" val="1039856587"/>
                    </a:ext>
                  </a:extLst>
                </a:gridCol>
                <a:gridCol w="574681">
                  <a:extLst>
                    <a:ext uri="{9D8B030D-6E8A-4147-A177-3AD203B41FA5}">
                      <a16:colId xmlns:a16="http://schemas.microsoft.com/office/drawing/2014/main" val="3391140453"/>
                    </a:ext>
                  </a:extLst>
                </a:gridCol>
                <a:gridCol w="574681">
                  <a:extLst>
                    <a:ext uri="{9D8B030D-6E8A-4147-A177-3AD203B41FA5}">
                      <a16:colId xmlns:a16="http://schemas.microsoft.com/office/drawing/2014/main" val="2194049594"/>
                    </a:ext>
                  </a:extLst>
                </a:gridCol>
                <a:gridCol w="574681">
                  <a:extLst>
                    <a:ext uri="{9D8B030D-6E8A-4147-A177-3AD203B41FA5}">
                      <a16:colId xmlns:a16="http://schemas.microsoft.com/office/drawing/2014/main" val="2627362333"/>
                    </a:ext>
                  </a:extLst>
                </a:gridCol>
              </a:tblGrid>
              <a:tr h="274320">
                <a:tc>
                  <a:txBody>
                    <a:bodyPr/>
                    <a:lstStyle/>
                    <a:p>
                      <a:pPr marL="0" marR="0">
                        <a:lnSpc>
                          <a:spcPct val="150000"/>
                        </a:lnSpc>
                        <a:spcBef>
                          <a:spcPts val="0"/>
                        </a:spcBef>
                        <a:spcAft>
                          <a:spcPts val="0"/>
                        </a:spcAft>
                      </a:pPr>
                      <a:r>
                        <a:rPr lang="es-ES" sz="1200" dirty="0">
                          <a:solidFill>
                            <a:schemeClr val="bg1"/>
                          </a:solidFill>
                          <a:effectLst/>
                        </a:rPr>
                        <a:t>14</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rPr>
                        <a:t>IF</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err="1">
                          <a:solidFill>
                            <a:schemeClr val="bg1"/>
                          </a:solidFill>
                          <a:effectLst/>
                        </a:rPr>
                        <a:t>ez</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rPr>
                        <a:t>AND</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err="1">
                          <a:solidFill>
                            <a:schemeClr val="bg1"/>
                          </a:solidFill>
                          <a:effectLst/>
                        </a:rPr>
                        <a:t>cepp</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rPr>
                        <a:t>THEN</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err="1">
                          <a:solidFill>
                            <a:schemeClr val="bg1"/>
                          </a:solidFill>
                          <a:effectLst/>
                        </a:rPr>
                        <a:t>upn</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445761053"/>
                  </a:ext>
                </a:extLst>
              </a:tr>
              <a:tr h="274320">
                <a:tc>
                  <a:txBody>
                    <a:bodyPr/>
                    <a:lstStyle/>
                    <a:p>
                      <a:pPr marL="0" marR="0">
                        <a:lnSpc>
                          <a:spcPct val="150000"/>
                        </a:lnSpc>
                        <a:spcBef>
                          <a:spcPts val="0"/>
                        </a:spcBef>
                        <a:spcAft>
                          <a:spcPts val="0"/>
                        </a:spcAft>
                      </a:pPr>
                      <a:r>
                        <a:rPr lang="es-ES" sz="1200">
                          <a:solidFill>
                            <a:schemeClr val="bg1"/>
                          </a:solidFill>
                          <a:effectLst/>
                        </a:rPr>
                        <a:t>15</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IF</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solidFill>
                            <a:schemeClr val="bg1"/>
                          </a:solidFill>
                          <a:effectLst/>
                        </a:rPr>
                        <a:t>ez</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solidFill>
                            <a:schemeClr val="bg1"/>
                          </a:solidFill>
                          <a:effectLst/>
                        </a:rPr>
                        <a:t>AND</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solidFill>
                            <a:schemeClr val="bg1"/>
                          </a:solidFill>
                          <a:effectLst/>
                        </a:rPr>
                        <a:t>cegp</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THEN</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ugn</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53103440"/>
                  </a:ext>
                </a:extLst>
              </a:tr>
              <a:tr h="274320">
                <a:tc>
                  <a:txBody>
                    <a:bodyPr/>
                    <a:lstStyle/>
                    <a:p>
                      <a:pPr marL="0" marR="0">
                        <a:lnSpc>
                          <a:spcPct val="150000"/>
                        </a:lnSpc>
                        <a:spcBef>
                          <a:spcPts val="0"/>
                        </a:spcBef>
                        <a:spcAft>
                          <a:spcPts val="0"/>
                        </a:spcAft>
                      </a:pPr>
                      <a:r>
                        <a:rPr lang="es-ES" sz="1200">
                          <a:solidFill>
                            <a:schemeClr val="bg1"/>
                          </a:solidFill>
                          <a:effectLst/>
                        </a:rPr>
                        <a:t>16</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solidFill>
                            <a:schemeClr val="bg1"/>
                          </a:solidFill>
                          <a:effectLst/>
                        </a:rPr>
                        <a:t>IF</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epp</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AND</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solidFill>
                            <a:schemeClr val="bg1"/>
                          </a:solidFill>
                          <a:effectLst/>
                        </a:rPr>
                        <a:t>cegn</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solidFill>
                            <a:schemeClr val="bg1"/>
                          </a:solidFill>
                          <a:effectLst/>
                        </a:rPr>
                        <a:t>THEN</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solidFill>
                            <a:schemeClr val="bg1"/>
                          </a:solidFill>
                          <a:effectLst/>
                        </a:rPr>
                        <a:t>upp</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957610526"/>
                  </a:ext>
                </a:extLst>
              </a:tr>
              <a:tr h="274320">
                <a:tc>
                  <a:txBody>
                    <a:bodyPr/>
                    <a:lstStyle/>
                    <a:p>
                      <a:pPr marL="0" marR="0">
                        <a:lnSpc>
                          <a:spcPct val="150000"/>
                        </a:lnSpc>
                        <a:spcBef>
                          <a:spcPts val="0"/>
                        </a:spcBef>
                        <a:spcAft>
                          <a:spcPts val="0"/>
                        </a:spcAft>
                      </a:pPr>
                      <a:r>
                        <a:rPr lang="es-ES" sz="1200">
                          <a:solidFill>
                            <a:schemeClr val="bg1"/>
                          </a:solidFill>
                          <a:effectLst/>
                        </a:rPr>
                        <a:t>17</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IF</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epp</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AND</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cepn</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solidFill>
                            <a:schemeClr val="bg1"/>
                          </a:solidFill>
                          <a:effectLst/>
                        </a:rPr>
                        <a:t>THEN</a:t>
                      </a:r>
                      <a:endParaRPr lang="en-US" sz="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solidFill>
                            <a:schemeClr val="bg1"/>
                          </a:solidFill>
                          <a:effectLst/>
                        </a:rPr>
                        <a:t>uz</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309399"/>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epp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cez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upn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339309829"/>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epp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cepp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ugn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208375504"/>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epp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latin typeface="Times New Roman" panose="02020603050405020304" pitchFamily="18" charset="0"/>
                          <a:ea typeface="Times New Roman" panose="02020603050405020304" pitchFamily="18" charset="0"/>
                          <a:cs typeface="Times New Roman" panose="02020603050405020304" pitchFamily="18" charset="0"/>
                        </a:rPr>
                        <a:t>cegp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ugn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725105578"/>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cegn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uz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543879232"/>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cepn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upn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26471299"/>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cez</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ugn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366107228"/>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cepp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ugn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972918467"/>
                  </a:ext>
                </a:extLst>
              </a:tr>
              <a:tr h="274320">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n-U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egp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cegp</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latin typeface="Times New Roman" panose="02020603050405020304" pitchFamily="18" charset="0"/>
                          <a:ea typeface="Times New Roman" panose="02020603050405020304" pitchFamily="18" charset="0"/>
                          <a:cs typeface="Times New Roman" panose="02020603050405020304" pitchFamily="18" charset="0"/>
                        </a:rPr>
                        <a:t>THEN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err="1">
                          <a:effectLst/>
                          <a:latin typeface="Times New Roman" panose="02020603050405020304" pitchFamily="18" charset="0"/>
                          <a:ea typeface="Times New Roman" panose="02020603050405020304" pitchFamily="18" charset="0"/>
                          <a:cs typeface="Times New Roman" panose="02020603050405020304" pitchFamily="18" charset="0"/>
                        </a:rPr>
                        <a:t>ugn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1578759861"/>
                  </a:ext>
                </a:extLst>
              </a:tr>
            </a:tbl>
          </a:graphicData>
        </a:graphic>
      </p:graphicFrame>
    </p:spTree>
    <p:extLst>
      <p:ext uri="{BB962C8B-B14F-4D97-AF65-F5344CB8AC3E}">
        <p14:creationId xmlns:p14="http://schemas.microsoft.com/office/powerpoint/2010/main" val="1881147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Simulación del controlador Fuzzy PD</a:t>
            </a:r>
            <a:endParaRPr lang="en-US" dirty="0">
              <a:latin typeface="Times New Roman" panose="02020603050405020304" pitchFamily="18" charset="0"/>
              <a:cs typeface="Times New Roman" panose="02020603050405020304" pitchFamily="18" charset="0"/>
            </a:endParaRPr>
          </a:p>
        </p:txBody>
      </p:sp>
      <p:pic>
        <p:nvPicPr>
          <p:cNvPr id="5" name="Imagen 4"/>
          <p:cNvPicPr/>
          <p:nvPr/>
        </p:nvPicPr>
        <p:blipFill>
          <a:blip r:embed="rId2"/>
          <a:stretch>
            <a:fillRect/>
          </a:stretch>
        </p:blipFill>
        <p:spPr>
          <a:xfrm>
            <a:off x="993364" y="1445124"/>
            <a:ext cx="3378925" cy="2990827"/>
          </a:xfrm>
          <a:prstGeom prst="rect">
            <a:avLst/>
          </a:prstGeom>
        </p:spPr>
      </p:pic>
      <p:pic>
        <p:nvPicPr>
          <p:cNvPr id="6" name="Imagen 5"/>
          <p:cNvPicPr/>
          <p:nvPr/>
        </p:nvPicPr>
        <p:blipFill>
          <a:blip r:embed="rId3"/>
          <a:stretch>
            <a:fillRect/>
          </a:stretch>
        </p:blipFill>
        <p:spPr>
          <a:xfrm>
            <a:off x="4778782" y="1715361"/>
            <a:ext cx="6976338" cy="2720590"/>
          </a:xfrm>
          <a:prstGeom prst="rect">
            <a:avLst/>
          </a:prstGeom>
        </p:spPr>
      </p:pic>
    </p:spTree>
    <p:extLst>
      <p:ext uri="{BB962C8B-B14F-4D97-AF65-F5344CB8AC3E}">
        <p14:creationId xmlns:p14="http://schemas.microsoft.com/office/powerpoint/2010/main" val="4033235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Salida del sistema y señal de control</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257661" y="686344"/>
            <a:ext cx="4463869" cy="3702776"/>
          </a:xfrm>
          <a:prstGeom prst="rect">
            <a:avLst/>
          </a:prstGeom>
          <a:noFill/>
          <a:ln>
            <a:noFill/>
          </a:ln>
        </p:spPr>
      </p:pic>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217012" y="686344"/>
            <a:ext cx="4529365" cy="3702776"/>
          </a:xfrm>
          <a:prstGeom prst="rect">
            <a:avLst/>
          </a:prstGeom>
          <a:noFill/>
          <a:ln>
            <a:noFill/>
          </a:ln>
        </p:spPr>
      </p:pic>
      <mc:AlternateContent xmlns:mc="http://schemas.openxmlformats.org/markup-compatibility/2006" xmlns:a14="http://schemas.microsoft.com/office/drawing/2010/main">
        <mc:Choice Requires="a14">
          <p:sp>
            <p:nvSpPr>
              <p:cNvPr id="2" name="Rectángulo 1"/>
              <p:cNvSpPr/>
              <p:nvPr/>
            </p:nvSpPr>
            <p:spPr>
              <a:xfrm>
                <a:off x="4650375" y="4479500"/>
                <a:ext cx="3675019" cy="923330"/>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ℯ</m:t>
                      </m:r>
                      <m:r>
                        <a:rPr lang="es-ES" i="1">
                          <a:latin typeface="Cambria Math" panose="02040503050406030204" pitchFamily="18" charset="0"/>
                          <a:ea typeface="Times New Roman" panose="02020603050405020304" pitchFamily="18" charset="0"/>
                        </a:rPr>
                        <m:t>=(9−8.655)</m:t>
                      </m:r>
                      <m:r>
                        <a:rPr lang="es-ES" i="1">
                          <a:latin typeface="Cambria Math" panose="02040503050406030204" pitchFamily="18" charset="0"/>
                          <a:ea typeface="Times New Roman" panose="02020603050405020304" pitchFamily="18" charset="0"/>
                        </a:rPr>
                        <m:t>𝑚𝑚</m:t>
                      </m:r>
                      <m:r>
                        <a:rPr lang="es-ES" i="1">
                          <a:latin typeface="Cambria Math" panose="02040503050406030204" pitchFamily="18" charset="0"/>
                          <a:ea typeface="Times New Roman" panose="02020603050405020304" pitchFamily="18" charset="0"/>
                        </a:rPr>
                        <m:t>=0.345</m:t>
                      </m:r>
                      <m:r>
                        <a:rPr lang="es-ES" i="1">
                          <a:latin typeface="Cambria Math" panose="02040503050406030204" pitchFamily="18" charset="0"/>
                          <a:ea typeface="Times New Roman" panose="02020603050405020304" pitchFamily="18" charset="0"/>
                        </a:rPr>
                        <m:t>𝑚𝑚</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ℯ</m:t>
                      </m:r>
                      <m:r>
                        <a:rPr lang="es-ES" i="1">
                          <a:latin typeface="Cambria Math" panose="02040503050406030204" pitchFamily="18" charset="0"/>
                          <a:ea typeface="Times New Roman" panose="02020603050405020304" pitchFamily="18" charset="0"/>
                        </a:rPr>
                        <m:t>=3.83%</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4650375" y="4479500"/>
                <a:ext cx="3675019" cy="9233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4315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1562155" y="989465"/>
            <a:ext cx="8885766" cy="4154984"/>
          </a:xfrm>
          <a:prstGeom prst="rect">
            <a:avLst/>
          </a:prstGeom>
          <a:noFill/>
        </p:spPr>
        <p:txBody>
          <a:bodyPr wrap="none" lIns="91440" tIns="45720" rIns="91440" bIns="45720">
            <a:spAutoFit/>
          </a:bodyPr>
          <a:lstStyle/>
          <a:p>
            <a:pPr algn="ct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Diseño y simulación del </a:t>
            </a:r>
          </a:p>
          <a:p>
            <a:pPr algn="ct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Control Fuzzy PD</a:t>
            </a:r>
          </a:p>
          <a:p>
            <a:pPr algn="ctr"/>
            <a:r>
              <a:rPr lang="es-E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o</a:t>
            </a: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ptimizado mediante</a:t>
            </a:r>
          </a:p>
          <a:p>
            <a:pPr algn="ct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Algoritmos Genéticos</a:t>
            </a:r>
          </a:p>
        </p:txBody>
      </p:sp>
    </p:spTree>
    <p:extLst>
      <p:ext uri="{BB962C8B-B14F-4D97-AF65-F5344CB8AC3E}">
        <p14:creationId xmlns:p14="http://schemas.microsoft.com/office/powerpoint/2010/main" val="1041893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8551227"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Algoritmos genéticos</a:t>
            </a: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Imagen 6" descr="C:\Users\EQUIPO\Downloads\genetic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3792" y="1557211"/>
            <a:ext cx="5436870" cy="3414713"/>
          </a:xfrm>
          <a:prstGeom prst="rect">
            <a:avLst/>
          </a:prstGeom>
          <a:noFill/>
          <a:ln>
            <a:noFill/>
          </a:ln>
        </p:spPr>
      </p:pic>
    </p:spTree>
    <p:extLst>
      <p:ext uri="{BB962C8B-B14F-4D97-AF65-F5344CB8AC3E}">
        <p14:creationId xmlns:p14="http://schemas.microsoft.com/office/powerpoint/2010/main" val="4198719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3" y="304800"/>
            <a:ext cx="3160622"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Programación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n 5"/>
          <p:cNvPicPr/>
          <p:nvPr/>
        </p:nvPicPr>
        <p:blipFill>
          <a:blip r:embed="rId2"/>
          <a:stretch>
            <a:fillRect/>
          </a:stretch>
        </p:blipFill>
        <p:spPr>
          <a:xfrm>
            <a:off x="2136571" y="1297758"/>
            <a:ext cx="1170305" cy="3060700"/>
          </a:xfrm>
          <a:prstGeom prst="rect">
            <a:avLst/>
          </a:prstGeom>
        </p:spPr>
      </p:pic>
      <p:sp>
        <p:nvSpPr>
          <p:cNvPr id="9" name="Marcador de contenido 2"/>
          <p:cNvSpPr txBox="1">
            <a:spLocks/>
          </p:cNvSpPr>
          <p:nvPr/>
        </p:nvSpPr>
        <p:spPr>
          <a:xfrm>
            <a:off x="4693921" y="304800"/>
            <a:ext cx="6453050" cy="59195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Población inicial y codificación de individuos </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80527112"/>
              </p:ext>
            </p:extLst>
          </p:nvPr>
        </p:nvGraphicFramePr>
        <p:xfrm>
          <a:off x="5121232" y="1297758"/>
          <a:ext cx="5085213" cy="1067118"/>
        </p:xfrm>
        <a:graphic>
          <a:graphicData uri="http://schemas.openxmlformats.org/drawingml/2006/table">
            <a:tbl>
              <a:tblPr firstRow="1" firstCol="1" bandRow="1">
                <a:tableStyleId>{5C22544A-7EE6-4342-B048-85BDC9FD1C3A}</a:tableStyleId>
              </a:tblPr>
              <a:tblGrid>
                <a:gridCol w="726459">
                  <a:extLst>
                    <a:ext uri="{9D8B030D-6E8A-4147-A177-3AD203B41FA5}">
                      <a16:colId xmlns:a16="http://schemas.microsoft.com/office/drawing/2014/main" val="1418064511"/>
                    </a:ext>
                  </a:extLst>
                </a:gridCol>
                <a:gridCol w="726459">
                  <a:extLst>
                    <a:ext uri="{9D8B030D-6E8A-4147-A177-3AD203B41FA5}">
                      <a16:colId xmlns:a16="http://schemas.microsoft.com/office/drawing/2014/main" val="980799942"/>
                    </a:ext>
                  </a:extLst>
                </a:gridCol>
                <a:gridCol w="726459">
                  <a:extLst>
                    <a:ext uri="{9D8B030D-6E8A-4147-A177-3AD203B41FA5}">
                      <a16:colId xmlns:a16="http://schemas.microsoft.com/office/drawing/2014/main" val="1185630120"/>
                    </a:ext>
                  </a:extLst>
                </a:gridCol>
                <a:gridCol w="726459">
                  <a:extLst>
                    <a:ext uri="{9D8B030D-6E8A-4147-A177-3AD203B41FA5}">
                      <a16:colId xmlns:a16="http://schemas.microsoft.com/office/drawing/2014/main" val="535408582"/>
                    </a:ext>
                  </a:extLst>
                </a:gridCol>
                <a:gridCol w="726459">
                  <a:extLst>
                    <a:ext uri="{9D8B030D-6E8A-4147-A177-3AD203B41FA5}">
                      <a16:colId xmlns:a16="http://schemas.microsoft.com/office/drawing/2014/main" val="2634441542"/>
                    </a:ext>
                  </a:extLst>
                </a:gridCol>
                <a:gridCol w="726459">
                  <a:extLst>
                    <a:ext uri="{9D8B030D-6E8A-4147-A177-3AD203B41FA5}">
                      <a16:colId xmlns:a16="http://schemas.microsoft.com/office/drawing/2014/main" val="237162778"/>
                    </a:ext>
                  </a:extLst>
                </a:gridCol>
                <a:gridCol w="726459">
                  <a:extLst>
                    <a:ext uri="{9D8B030D-6E8A-4147-A177-3AD203B41FA5}">
                      <a16:colId xmlns:a16="http://schemas.microsoft.com/office/drawing/2014/main" val="3003922001"/>
                    </a:ext>
                  </a:extLst>
                </a:gridCol>
              </a:tblGrid>
              <a:tr h="274320">
                <a:tc>
                  <a:txBody>
                    <a:bodyPr/>
                    <a:lstStyle/>
                    <a:p>
                      <a:pPr marL="0" marR="0">
                        <a:lnSpc>
                          <a:spcPct val="150000"/>
                        </a:lnSpc>
                        <a:spcBef>
                          <a:spcPts val="0"/>
                        </a:spcBef>
                        <a:spcAft>
                          <a:spcPts val="0"/>
                        </a:spcAft>
                      </a:pPr>
                      <a:r>
                        <a:rPr lang="es-ES" sz="1200" dirty="0">
                          <a:effectLst/>
                        </a:rPr>
                        <a:t>8 bits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8 bits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8 bits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Posición 25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Posición 26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Posición 27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Posición 28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548169197"/>
                  </a:ext>
                </a:extLst>
              </a:tr>
              <a:tr h="548640">
                <a:tc>
                  <a:txBody>
                    <a:bodyPr/>
                    <a:lstStyle/>
                    <a:p>
                      <a:pPr marL="0" marR="0">
                        <a:lnSpc>
                          <a:spcPct val="150000"/>
                        </a:lnSpc>
                        <a:spcBef>
                          <a:spcPts val="0"/>
                        </a:spcBef>
                        <a:spcAft>
                          <a:spcPts val="0"/>
                        </a:spcAft>
                      </a:pPr>
                      <a:r>
                        <a:rPr lang="es-ES" sz="1200" b="0" dirty="0" err="1">
                          <a:solidFill>
                            <a:schemeClr val="bg1"/>
                          </a:solidFill>
                          <a:effectLst/>
                        </a:rPr>
                        <a:t>Gp</a:t>
                      </a:r>
                      <a:r>
                        <a:rPr lang="es-ES" sz="1200" b="0" dirty="0">
                          <a:solidFill>
                            <a:schemeClr val="bg1"/>
                          </a:solidFill>
                          <a:effectLst/>
                        </a:rPr>
                        <a:t>  binario</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Gd  binario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G  binario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a:effectLst/>
                        </a:rPr>
                        <a:t>Gp</a:t>
                      </a:r>
                      <a:endParaRPr lang="en-US" sz="1200">
                        <a:effectLst/>
                      </a:endParaRPr>
                    </a:p>
                    <a:p>
                      <a:pPr marL="0" marR="0">
                        <a:lnSpc>
                          <a:spcPct val="150000"/>
                        </a:lnSpc>
                        <a:spcBef>
                          <a:spcPts val="0"/>
                        </a:spcBef>
                        <a:spcAft>
                          <a:spcPts val="0"/>
                        </a:spcAft>
                      </a:pPr>
                      <a:r>
                        <a:rPr lang="es-ES" sz="1200">
                          <a:effectLst/>
                        </a:rPr>
                        <a:t>decimal</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Gd decimal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G </a:t>
                      </a:r>
                      <a:endParaRPr lang="en-US" sz="1200" dirty="0">
                        <a:effectLst/>
                      </a:endParaRPr>
                    </a:p>
                    <a:p>
                      <a:pPr marL="0" marR="0">
                        <a:lnSpc>
                          <a:spcPct val="150000"/>
                        </a:lnSpc>
                        <a:spcBef>
                          <a:spcPts val="0"/>
                        </a:spcBef>
                        <a:spcAft>
                          <a:spcPts val="0"/>
                        </a:spcAft>
                      </a:pPr>
                      <a:r>
                        <a:rPr lang="es-ES" sz="1200" dirty="0">
                          <a:effectLst/>
                        </a:rPr>
                        <a:t>decimal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rPr>
                        <a:t>J</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962551717"/>
                  </a:ext>
                </a:extLst>
              </a:tr>
            </a:tbl>
          </a:graphicData>
        </a:graphic>
      </p:graphicFrame>
      <p:sp>
        <p:nvSpPr>
          <p:cNvPr id="5" name="Rectángulo 4"/>
          <p:cNvSpPr/>
          <p:nvPr/>
        </p:nvSpPr>
        <p:spPr>
          <a:xfrm>
            <a:off x="5121232" y="2828108"/>
            <a:ext cx="4249783" cy="1754326"/>
          </a:xfrm>
          <a:prstGeom prst="rect">
            <a:avLst/>
          </a:prstGeom>
        </p:spPr>
        <p:txBody>
          <a:bodyPr wrap="square">
            <a:spAutoFit/>
          </a:bodyPr>
          <a:lstStyle/>
          <a:p>
            <a:pPr algn="just">
              <a:lnSpc>
                <a:spcPct val="150000"/>
              </a:lnSpc>
            </a:pPr>
            <a:r>
              <a:rPr lang="es-ES" b="1" dirty="0" err="1">
                <a:latin typeface="Times New Roman" panose="02020603050405020304" pitchFamily="18" charset="0"/>
                <a:ea typeface="Times New Roman" panose="02020603050405020304" pitchFamily="18" charset="0"/>
              </a:rPr>
              <a:t>Gp</a:t>
            </a:r>
            <a:r>
              <a:rPr lang="es-ES" b="1" dirty="0">
                <a:latin typeface="Times New Roman" panose="02020603050405020304" pitchFamily="18" charset="0"/>
                <a:ea typeface="Times New Roman" panose="02020603050405020304" pitchFamily="18" charset="0"/>
              </a:rPr>
              <a:t>:</a:t>
            </a:r>
            <a:r>
              <a:rPr lang="es-ES" dirty="0">
                <a:latin typeface="Times New Roman" panose="02020603050405020304" pitchFamily="18" charset="0"/>
                <a:ea typeface="Times New Roman" panose="02020603050405020304" pitchFamily="18" charset="0"/>
              </a:rPr>
              <a:t> Ganancia proporcional del controlador</a:t>
            </a:r>
            <a:endParaRPr lang="en-US" dirty="0">
              <a:latin typeface="Times New Roman" panose="02020603050405020304" pitchFamily="18" charset="0"/>
              <a:ea typeface="Times New Roman" panose="02020603050405020304" pitchFamily="18" charset="0"/>
            </a:endParaRPr>
          </a:p>
          <a:p>
            <a:pPr algn="just">
              <a:lnSpc>
                <a:spcPct val="150000"/>
              </a:lnSpc>
            </a:pPr>
            <a:r>
              <a:rPr lang="es-ES" b="1" dirty="0">
                <a:latin typeface="Times New Roman" panose="02020603050405020304" pitchFamily="18" charset="0"/>
                <a:ea typeface="Times New Roman" panose="02020603050405020304" pitchFamily="18" charset="0"/>
              </a:rPr>
              <a:t>Gd:</a:t>
            </a:r>
            <a:r>
              <a:rPr lang="es-ES" dirty="0">
                <a:latin typeface="Times New Roman" panose="02020603050405020304" pitchFamily="18" charset="0"/>
                <a:ea typeface="Times New Roman" panose="02020603050405020304" pitchFamily="18" charset="0"/>
              </a:rPr>
              <a:t> Ganancia derivativa del controlador</a:t>
            </a:r>
            <a:endParaRPr lang="en-US" dirty="0">
              <a:latin typeface="Times New Roman" panose="02020603050405020304" pitchFamily="18" charset="0"/>
              <a:ea typeface="Times New Roman" panose="02020603050405020304" pitchFamily="18" charset="0"/>
            </a:endParaRPr>
          </a:p>
          <a:p>
            <a:pPr algn="just">
              <a:lnSpc>
                <a:spcPct val="150000"/>
              </a:lnSpc>
            </a:pPr>
            <a:r>
              <a:rPr lang="es-ES" b="1" dirty="0">
                <a:latin typeface="Times New Roman" panose="02020603050405020304" pitchFamily="18" charset="0"/>
                <a:ea typeface="Times New Roman" panose="02020603050405020304" pitchFamily="18" charset="0"/>
              </a:rPr>
              <a:t>G:</a:t>
            </a:r>
            <a:r>
              <a:rPr lang="es-ES" dirty="0">
                <a:latin typeface="Times New Roman" panose="02020603050405020304" pitchFamily="18" charset="0"/>
                <a:ea typeface="Times New Roman" panose="02020603050405020304" pitchFamily="18" charset="0"/>
              </a:rPr>
              <a:t> Ganancia de control mínimo</a:t>
            </a:r>
            <a:endParaRPr lang="en-US" dirty="0">
              <a:latin typeface="Times New Roman" panose="02020603050405020304" pitchFamily="18" charset="0"/>
              <a:ea typeface="Times New Roman" panose="02020603050405020304" pitchFamily="18" charset="0"/>
            </a:endParaRPr>
          </a:p>
          <a:p>
            <a:pPr>
              <a:lnSpc>
                <a:spcPct val="150000"/>
              </a:lnSpc>
            </a:pPr>
            <a:r>
              <a:rPr lang="es-ES" b="1" dirty="0">
                <a:latin typeface="Times New Roman" panose="02020603050405020304" pitchFamily="18" charset="0"/>
                <a:ea typeface="Times New Roman" panose="02020603050405020304" pitchFamily="18" charset="0"/>
              </a:rPr>
              <a:t>J:</a:t>
            </a:r>
            <a:r>
              <a:rPr lang="es-ES" dirty="0">
                <a:latin typeface="Times New Roman" panose="02020603050405020304" pitchFamily="18" charset="0"/>
                <a:ea typeface="Times New Roman" panose="02020603050405020304" pitchFamily="18" charset="0"/>
              </a:rPr>
              <a:t> Desempeño del algoritmo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4905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3370" y="472440"/>
            <a:ext cx="2594564" cy="1872343"/>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Función objetivo</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1454824" y="1066339"/>
                <a:ext cx="2071656" cy="6845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𝐽</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1">
                                  <a:latin typeface="Cambria Math" panose="02040503050406030204" pitchFamily="18" charset="0"/>
                                </a:rPr>
                                <m:t>𝑡𝑎𝑚</m:t>
                              </m:r>
                            </m:sup>
                            <m:e>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𝑒𝑟𝑟𝑜𝑟</m:t>
                                      </m:r>
                                    </m:e>
                                    <m:sup>
                                      <m:r>
                                        <a:rPr lang="en-US" i="0">
                                          <a:latin typeface="Cambria Math" panose="02040503050406030204" pitchFamily="18" charset="0"/>
                                        </a:rPr>
                                        <m:t>2</m:t>
                                      </m:r>
                                    </m:sup>
                                  </m:sSup>
                                </m:e>
                              </m:d>
                            </m:e>
                          </m:nary>
                        </m:den>
                      </m:f>
                      <m:r>
                        <a:rPr lang="en-US" i="0">
                          <a:latin typeface="Cambria Math" panose="02040503050406030204" pitchFamily="18" charset="0"/>
                        </a:rPr>
                        <m:t> </m:t>
                      </m:r>
                    </m:oMath>
                  </m:oMathPara>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1454824" y="1066339"/>
                <a:ext cx="2071656" cy="684546"/>
              </a:xfrm>
              <a:prstGeom prst="rect">
                <a:avLst/>
              </a:prstGeom>
              <a:blipFill>
                <a:blip r:embed="rId3"/>
                <a:stretch>
                  <a:fillRect/>
                </a:stretch>
              </a:blipFill>
            </p:spPr>
            <p:txBody>
              <a:bodyPr/>
              <a:lstStyle/>
              <a:p>
                <a:r>
                  <a:rPr lang="en-US">
                    <a:noFill/>
                  </a:rPr>
                  <a:t> </a:t>
                </a:r>
              </a:p>
            </p:txBody>
          </p:sp>
        </mc:Fallback>
      </mc:AlternateContent>
      <p:sp>
        <p:nvSpPr>
          <p:cNvPr id="9" name="Marcador de contenido 2"/>
          <p:cNvSpPr txBox="1">
            <a:spLocks/>
          </p:cNvSpPr>
          <p:nvPr/>
        </p:nvSpPr>
        <p:spPr>
          <a:xfrm>
            <a:off x="6146686" y="515982"/>
            <a:ext cx="4410301" cy="178525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Selección</a:t>
            </a:r>
          </a:p>
          <a:p>
            <a:pPr marL="0" indent="0" algn="just">
              <a:buNone/>
            </a:pPr>
            <a:r>
              <a:rPr lang="es-EC" sz="2000" dirty="0" smtClean="0"/>
              <a:t>Se </a:t>
            </a:r>
            <a:r>
              <a:rPr lang="es-EC" sz="2000" dirty="0"/>
              <a:t>analiza el desempeño y de acuerdo a este se van escogiendo los padres para la nueva generación. </a:t>
            </a:r>
            <a:endPar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Marcador de contenido 2"/>
          <p:cNvSpPr txBox="1">
            <a:spLocks/>
          </p:cNvSpPr>
          <p:nvPr/>
        </p:nvSpPr>
        <p:spPr>
          <a:xfrm>
            <a:off x="1306875" y="2756146"/>
            <a:ext cx="2594564" cy="8098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Cruce</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Marcador de contenido 2"/>
          <p:cNvSpPr txBox="1">
            <a:spLocks/>
          </p:cNvSpPr>
          <p:nvPr/>
        </p:nvSpPr>
        <p:spPr>
          <a:xfrm>
            <a:off x="6146686" y="2756146"/>
            <a:ext cx="2594564" cy="79729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Mutación</a:t>
            </a:r>
          </a:p>
        </p:txBody>
      </p:sp>
      <p:graphicFrame>
        <p:nvGraphicFramePr>
          <p:cNvPr id="7" name="Objeto 6"/>
          <p:cNvGraphicFramePr>
            <a:graphicFrameLocks noChangeAspect="1"/>
          </p:cNvGraphicFramePr>
          <p:nvPr>
            <p:extLst>
              <p:ext uri="{D42A27DB-BD31-4B8C-83A1-F6EECF244321}">
                <p14:modId xmlns:p14="http://schemas.microsoft.com/office/powerpoint/2010/main" val="1101227267"/>
              </p:ext>
            </p:extLst>
          </p:nvPr>
        </p:nvGraphicFramePr>
        <p:xfrm>
          <a:off x="594814" y="3754993"/>
          <a:ext cx="4673872" cy="1541149"/>
        </p:xfrm>
        <a:graphic>
          <a:graphicData uri="http://schemas.openxmlformats.org/presentationml/2006/ole">
            <mc:AlternateContent xmlns:mc="http://schemas.openxmlformats.org/markup-compatibility/2006">
              <mc:Choice xmlns:v="urn:schemas-microsoft-com:vml" Requires="v">
                <p:oleObj spid="_x0000_s6148" name="Visio" r:id="rId4" imgW="7924658" imgH="1508618" progId="Visio.Drawing.15">
                  <p:embed/>
                </p:oleObj>
              </mc:Choice>
              <mc:Fallback>
                <p:oleObj name="Visio" r:id="rId4" imgW="7924658" imgH="1508618" progId="Visio.Drawing.15">
                  <p:embed/>
                  <p:pic>
                    <p:nvPicPr>
                      <p:cNvPr id="5" name="Objeto 4"/>
                      <p:cNvPicPr>
                        <a:picLocks noChangeAspect="1" noChangeArrowheads="1"/>
                      </p:cNvPicPr>
                      <p:nvPr/>
                    </p:nvPicPr>
                    <p:blipFill>
                      <a:blip r:embed="rId5"/>
                      <a:srcRect/>
                      <a:stretch>
                        <a:fillRect/>
                      </a:stretch>
                    </p:blipFill>
                    <p:spPr bwMode="auto">
                      <a:xfrm>
                        <a:off x="594814" y="3754993"/>
                        <a:ext cx="4673872" cy="1541149"/>
                      </a:xfrm>
                      <a:prstGeom prst="rect">
                        <a:avLst/>
                      </a:prstGeom>
                      <a:noFill/>
                      <a:extLst/>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4001557653"/>
              </p:ext>
            </p:extLst>
          </p:nvPr>
        </p:nvGraphicFramePr>
        <p:xfrm>
          <a:off x="6146686" y="3566043"/>
          <a:ext cx="2712447" cy="1623688"/>
        </p:xfrm>
        <a:graphic>
          <a:graphicData uri="http://schemas.openxmlformats.org/presentationml/2006/ole">
            <mc:AlternateContent xmlns:mc="http://schemas.openxmlformats.org/markup-compatibility/2006">
              <mc:Choice xmlns:v="urn:schemas-microsoft-com:vml" Requires="v">
                <p:oleObj spid="_x0000_s6149" name="Visio" r:id="rId6" imgW="2964357" imgH="1775547" progId="Visio.Drawing.15">
                  <p:embed/>
                </p:oleObj>
              </mc:Choice>
              <mc:Fallback>
                <p:oleObj name="Visio" r:id="rId6" imgW="2964357" imgH="1775547" progId="Visio.Drawing.15">
                  <p:embed/>
                  <p:pic>
                    <p:nvPicPr>
                      <p:cNvPr id="7" name="Objeto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6686" y="3566043"/>
                        <a:ext cx="2712447" cy="1623688"/>
                      </a:xfrm>
                      <a:prstGeom prst="rect">
                        <a:avLst/>
                      </a:prstGeom>
                      <a:noFill/>
                    </p:spPr>
                  </p:pic>
                </p:oleObj>
              </mc:Fallback>
            </mc:AlternateContent>
          </a:graphicData>
        </a:graphic>
      </p:graphicFrame>
    </p:spTree>
    <p:extLst>
      <p:ext uri="{BB962C8B-B14F-4D97-AF65-F5344CB8AC3E}">
        <p14:creationId xmlns:p14="http://schemas.microsoft.com/office/powerpoint/2010/main" val="3778079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4887" y="513806"/>
            <a:ext cx="8960530" cy="5919537"/>
          </a:xfrm>
        </p:spPr>
        <p:txBody>
          <a:bodyPr>
            <a:normAutofit/>
          </a:bodyPr>
          <a:lstStyle/>
          <a:p>
            <a:pPr marL="0" indent="0">
              <a:buNone/>
            </a:pPr>
            <a:r>
              <a:rPr lang="es-US" dirty="0">
                <a:latin typeface="Times New Roman" panose="02020603050405020304" pitchFamily="18" charset="0"/>
                <a:cs typeface="Times New Roman" panose="02020603050405020304" pitchFamily="18" charset="0"/>
              </a:rPr>
              <a:t>Simulación del controlador Fuzzy </a:t>
            </a:r>
            <a:r>
              <a:rPr lang="es-US" dirty="0" smtClean="0">
                <a:latin typeface="Times New Roman" panose="02020603050405020304" pitchFamily="18" charset="0"/>
                <a:cs typeface="Times New Roman" panose="02020603050405020304" pitchFamily="18" charset="0"/>
              </a:rPr>
              <a:t>PD optimizado</a:t>
            </a:r>
            <a:endParaRPr lang="en-US" dirty="0">
              <a:latin typeface="Times New Roman" panose="02020603050405020304" pitchFamily="18" charset="0"/>
              <a:cs typeface="Times New Roman" panose="02020603050405020304" pitchFamily="18" charset="0"/>
            </a:endParaRP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374469" y="19333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6945359" y="23661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Imagen 7"/>
          <p:cNvPicPr/>
          <p:nvPr/>
        </p:nvPicPr>
        <p:blipFill>
          <a:blip r:embed="rId2"/>
          <a:stretch>
            <a:fillRect/>
          </a:stretch>
        </p:blipFill>
        <p:spPr>
          <a:xfrm>
            <a:off x="1860550" y="1418045"/>
            <a:ext cx="8380729" cy="3661955"/>
          </a:xfrm>
          <a:prstGeom prst="rect">
            <a:avLst/>
          </a:prstGeom>
        </p:spPr>
      </p:pic>
    </p:spTree>
    <p:extLst>
      <p:ext uri="{BB962C8B-B14F-4D97-AF65-F5344CB8AC3E}">
        <p14:creationId xmlns:p14="http://schemas.microsoft.com/office/powerpoint/2010/main" val="2595512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Salida del sistema, señal de control y desempeño</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1141412" y="752520"/>
            <a:ext cx="3575050" cy="2680970"/>
          </a:xfrm>
          <a:prstGeom prst="rect">
            <a:avLst/>
          </a:prstGeom>
          <a:noFill/>
          <a:ln>
            <a:noFill/>
          </a:ln>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6521744" y="752520"/>
            <a:ext cx="3649345" cy="2736850"/>
          </a:xfrm>
          <a:prstGeom prst="rect">
            <a:avLst/>
          </a:prstGeom>
          <a:noFill/>
          <a:ln>
            <a:noFill/>
          </a:ln>
        </p:spPr>
      </p:pic>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1141412" y="3489369"/>
            <a:ext cx="3575050" cy="2650173"/>
          </a:xfrm>
          <a:prstGeom prst="rect">
            <a:avLst/>
          </a:prstGeom>
          <a:noFill/>
          <a:ln>
            <a:noFill/>
          </a:ln>
        </p:spPr>
      </p:pic>
      <mc:AlternateContent xmlns:mc="http://schemas.openxmlformats.org/markup-compatibility/2006" xmlns:a14="http://schemas.microsoft.com/office/drawing/2010/main">
        <mc:Choice Requires="a14">
          <p:sp>
            <p:nvSpPr>
              <p:cNvPr id="4" name="Rectángulo 3"/>
              <p:cNvSpPr/>
              <p:nvPr/>
            </p:nvSpPr>
            <p:spPr>
              <a:xfrm>
                <a:off x="6444343" y="3937090"/>
                <a:ext cx="3587931" cy="1338828"/>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ℯ</m:t>
                      </m:r>
                      <m:r>
                        <a:rPr lang="es-ES" i="1">
                          <a:latin typeface="Cambria Math" panose="02040503050406030204" pitchFamily="18" charset="0"/>
                          <a:ea typeface="Times New Roman" panose="02020603050405020304" pitchFamily="18" charset="0"/>
                        </a:rPr>
                        <m:t>=(9−8.932)</m:t>
                      </m:r>
                      <m:r>
                        <a:rPr lang="es-ES" i="1">
                          <a:latin typeface="Cambria Math" panose="02040503050406030204" pitchFamily="18" charset="0"/>
                          <a:ea typeface="Times New Roman" panose="02020603050405020304" pitchFamily="18" charset="0"/>
                        </a:rPr>
                        <m:t>𝑚𝑚</m:t>
                      </m:r>
                      <m:r>
                        <a:rPr lang="es-ES" i="1">
                          <a:latin typeface="Cambria Math" panose="02040503050406030204" pitchFamily="18" charset="0"/>
                          <a:ea typeface="Times New Roman" panose="02020603050405020304" pitchFamily="18" charset="0"/>
                        </a:rPr>
                        <m:t>=0.068</m:t>
                      </m:r>
                      <m:r>
                        <a:rPr lang="es-ES" i="1">
                          <a:latin typeface="Cambria Math" panose="02040503050406030204" pitchFamily="18" charset="0"/>
                          <a:ea typeface="Times New Roman" panose="02020603050405020304" pitchFamily="18" charset="0"/>
                        </a:rPr>
                        <m:t>𝑚𝑚</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ℯ</m:t>
                      </m:r>
                      <m:r>
                        <a:rPr lang="es-ES" i="1">
                          <a:latin typeface="Cambria Math" panose="02040503050406030204" pitchFamily="18" charset="0"/>
                          <a:ea typeface="Times New Roman" panose="02020603050405020304" pitchFamily="18" charset="0"/>
                        </a:rPr>
                        <m:t>=0.75%</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r>
                  <a:rPr lang="es-ES"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444343" y="3937090"/>
                <a:ext cx="3587931" cy="133882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0579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1491656" y="989465"/>
            <a:ext cx="9026766" cy="3416320"/>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Diseño y simulación del </a:t>
            </a: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Control Fuzzy PD</a:t>
            </a:r>
          </a:p>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o</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ptimizado mediante</a:t>
            </a:r>
          </a:p>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l algoritmo de </a:t>
            </a:r>
            <a:r>
              <a:rPr lang="es-ES"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Nealder</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-Mead</a:t>
            </a:r>
          </a:p>
        </p:txBody>
      </p:sp>
    </p:spTree>
    <p:extLst>
      <p:ext uri="{BB962C8B-B14F-4D97-AF65-F5344CB8AC3E}">
        <p14:creationId xmlns:p14="http://schemas.microsoft.com/office/powerpoint/2010/main" val="2993747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lnSpcReduction="10000"/>
          </a:bodyPr>
          <a:lstStyle/>
          <a:p>
            <a:pPr marL="0" indent="0">
              <a:buNone/>
            </a:pPr>
            <a:r>
              <a:rPr lang="es-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 específicos.</a:t>
            </a:r>
          </a:p>
          <a:p>
            <a:pPr lvl="0" algn="just"/>
            <a:r>
              <a:rPr lang="es-EC" sz="2800" dirty="0">
                <a:latin typeface="Times New Roman" panose="02020603050405020304" pitchFamily="18" charset="0"/>
                <a:cs typeface="Times New Roman" panose="02020603050405020304" pitchFamily="18" charset="0"/>
              </a:rPr>
              <a:t>Identificar las averías existentes en el sistema MLS, y efectuar las correcciones necesarias para su adecuado funcionamiento. </a:t>
            </a:r>
            <a:endParaRPr lang="en-US" sz="2800" dirty="0">
              <a:latin typeface="Times New Roman" panose="02020603050405020304" pitchFamily="18" charset="0"/>
              <a:cs typeface="Times New Roman" panose="02020603050405020304" pitchFamily="18" charset="0"/>
            </a:endParaRPr>
          </a:p>
          <a:p>
            <a:pPr lvl="0" algn="just"/>
            <a:r>
              <a:rPr lang="es-EC" sz="2800" dirty="0">
                <a:latin typeface="Times New Roman" panose="02020603050405020304" pitchFamily="18" charset="0"/>
                <a:cs typeface="Times New Roman" panose="02020603050405020304" pitchFamily="18" charset="0"/>
              </a:rPr>
              <a:t>Diseñar un controlador fuzzy PD para el sistema de levitación magnética</a:t>
            </a:r>
            <a:r>
              <a:rPr lang="es-EC"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lgn="just"/>
            <a:r>
              <a:rPr lang="es-EC" sz="2800" dirty="0">
                <a:latin typeface="Times New Roman" panose="02020603050405020304" pitchFamily="18" charset="0"/>
                <a:cs typeface="Times New Roman" panose="02020603050405020304" pitchFamily="18" charset="0"/>
              </a:rPr>
              <a:t>Diseñar en forma óptima un controlador fuzzy PD para el levitador magnético mediante el método simple de Nelder-Meade.  </a:t>
            </a:r>
            <a:endParaRPr lang="en-US" sz="2800" dirty="0">
              <a:latin typeface="Times New Roman" panose="02020603050405020304" pitchFamily="18" charset="0"/>
              <a:cs typeface="Times New Roman" panose="02020603050405020304" pitchFamily="18" charset="0"/>
            </a:endParaRPr>
          </a:p>
          <a:p>
            <a:pPr lvl="0" algn="just"/>
            <a:r>
              <a:rPr lang="es-EC" sz="2800" dirty="0">
                <a:latin typeface="Times New Roman" panose="02020603050405020304" pitchFamily="18" charset="0"/>
                <a:cs typeface="Times New Roman" panose="02020603050405020304" pitchFamily="18" charset="0"/>
              </a:rPr>
              <a:t>Diseñar en forma óptima un controlador fuzzy PD para el levitador magnético mediante algoritmos genéticos.  </a:t>
            </a:r>
            <a:endParaRPr lang="en-US" sz="2800" dirty="0">
              <a:latin typeface="Times New Roman" panose="02020603050405020304" pitchFamily="18" charset="0"/>
              <a:cs typeface="Times New Roman" panose="02020603050405020304" pitchFamily="18" charset="0"/>
            </a:endParaRPr>
          </a:p>
          <a:p>
            <a:pPr lvl="0" algn="just"/>
            <a:r>
              <a:rPr lang="es-EC" sz="2800" dirty="0">
                <a:latin typeface="Times New Roman" panose="02020603050405020304" pitchFamily="18" charset="0"/>
                <a:cs typeface="Times New Roman" panose="02020603050405020304" pitchFamily="18" charset="0"/>
              </a:rPr>
              <a:t>Implementar los controladores diseñados sobre el sistema de levitación magnética. </a:t>
            </a:r>
            <a:endParaRPr lang="en-US" sz="28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7473127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Ordenamiento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ángulo 1"/>
              <p:cNvSpPr/>
              <p:nvPr/>
            </p:nvSpPr>
            <p:spPr>
              <a:xfrm>
                <a:off x="3532476" y="1251190"/>
                <a:ext cx="427360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𝛿</m:t>
                      </m:r>
                      <m:r>
                        <a:rPr lang="en-US" i="0">
                          <a:latin typeface="Cambria Math" panose="02040503050406030204" pitchFamily="18" charset="0"/>
                        </a:rPr>
                        <m:t>=2,   </m:t>
                      </m:r>
                      <m:r>
                        <a:rPr lang="en-US" i="1">
                          <a:latin typeface="Cambria Math" panose="02040503050406030204" pitchFamily="18" charset="0"/>
                        </a:rPr>
                        <m:t>𝜌</m:t>
                      </m:r>
                      <m:r>
                        <a:rPr lang="en-US" i="0">
                          <a:latin typeface="Cambria Math" panose="02040503050406030204" pitchFamily="18" charset="0"/>
                        </a:rPr>
                        <m:t>=1,   </m:t>
                      </m:r>
                      <m:r>
                        <a:rPr lang="en-US" i="1">
                          <a:latin typeface="Cambria Math" panose="02040503050406030204" pitchFamily="18" charset="0"/>
                        </a:rPr>
                        <m:t>𝛾</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r>
                        <a:rPr lang="en-US" i="0">
                          <a:latin typeface="Cambria Math" panose="02040503050406030204" pitchFamily="18" charset="0"/>
                        </a:rPr>
                        <m:t>,    </m:t>
                      </m:r>
                      <m:r>
                        <a:rPr lang="en-US" i="1">
                          <a:latin typeface="Cambria Math" panose="02040503050406030204" pitchFamily="18" charset="0"/>
                        </a:rPr>
                        <m:t>𝜎</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3532476" y="1251190"/>
                <a:ext cx="4273606" cy="610936"/>
              </a:xfrm>
              <a:prstGeom prst="rect">
                <a:avLst/>
              </a:prstGeom>
              <a:blipFill>
                <a:blip r:embed="rId2"/>
                <a:stretch>
                  <a:fillRect/>
                </a:stretch>
              </a:blipFill>
            </p:spPr>
            <p:txBody>
              <a:bodyPr/>
              <a:lstStyle/>
              <a:p>
                <a:r>
                  <a:rPr lang="en-US">
                    <a:noFill/>
                  </a:rPr>
                  <a:t> </a:t>
                </a:r>
              </a:p>
            </p:txBody>
          </p:sp>
        </mc:Fallback>
      </mc:AlternateContent>
      <p:pic>
        <p:nvPicPr>
          <p:cNvPr id="5" name="Imagen 4"/>
          <p:cNvPicPr/>
          <p:nvPr/>
        </p:nvPicPr>
        <p:blipFill>
          <a:blip r:embed="rId3"/>
          <a:stretch>
            <a:fillRect/>
          </a:stretch>
        </p:blipFill>
        <p:spPr>
          <a:xfrm>
            <a:off x="3805101" y="2546532"/>
            <a:ext cx="4076700" cy="2235200"/>
          </a:xfrm>
          <a:prstGeom prst="rect">
            <a:avLst/>
          </a:prstGeom>
        </p:spPr>
      </p:pic>
    </p:spTree>
    <p:extLst>
      <p:ext uri="{BB962C8B-B14F-4D97-AF65-F5344CB8AC3E}">
        <p14:creationId xmlns:p14="http://schemas.microsoft.com/office/powerpoint/2010/main" val="4179514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31964" y="315686"/>
            <a:ext cx="4690428" cy="4502331"/>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Reflexión</a:t>
            </a: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r>
              <a:rPr lang="es-US" sz="2000" dirty="0" smtClean="0">
                <a:latin typeface="Times New Roman" panose="02020603050405020304" pitchFamily="18" charset="0"/>
                <a:cs typeface="Times New Roman" panose="02020603050405020304" pitchFamily="18" charset="0"/>
              </a:rPr>
              <a:t>Centroide</a:t>
            </a: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r>
              <a:rPr lang="es-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1540896" y="2142568"/>
                <a:ext cx="1220847"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0">
                              <a:latin typeface="Cambria Math" panose="02040503050406030204" pitchFamily="18" charset="0"/>
                            </a:rPr>
                            <m:t>=1</m:t>
                          </m:r>
                        </m:sub>
                        <m:sup>
                          <m:r>
                            <a:rPr lang="en-US" i="1">
                              <a:latin typeface="Cambria Math" panose="02040503050406030204" pitchFamily="18" charset="0"/>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num>
                            <m:den>
                              <m:r>
                                <a:rPr lang="en-US" i="1">
                                  <a:latin typeface="Cambria Math" panose="02040503050406030204" pitchFamily="18" charset="0"/>
                                </a:rPr>
                                <m:t>𝑛</m:t>
                              </m:r>
                            </m:den>
                          </m:f>
                        </m:e>
                      </m:nary>
                    </m:oMath>
                  </m:oMathPara>
                </a14:m>
                <a:endParaRPr lang="en-US" dirty="0"/>
              </a:p>
            </p:txBody>
          </p:sp>
        </mc:Choice>
        <mc:Fallback xmlns="">
          <p:sp>
            <p:nvSpPr>
              <p:cNvPr id="4" name="Rectángulo 3"/>
              <p:cNvSpPr>
                <a:spLocks noRot="1" noChangeAspect="1" noMove="1" noResize="1" noEditPoints="1" noAdjustHandles="1" noChangeArrowheads="1" noChangeShapeType="1" noTextEdit="1"/>
              </p:cNvSpPr>
              <p:nvPr/>
            </p:nvSpPr>
            <p:spPr>
              <a:xfrm>
                <a:off x="1540896" y="2142568"/>
                <a:ext cx="1220847" cy="84856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2915632" y="3731316"/>
                <a:ext cx="6096000" cy="1338828"/>
              </a:xfrm>
              <a:prstGeom prst="rect">
                <a:avLst/>
              </a:prstGeom>
            </p:spPr>
            <p:txBody>
              <a:bodyPr>
                <a:spAutoFit/>
              </a:bodyPr>
              <a:lstStyle/>
              <a:p>
                <a:pPr algn="just">
                  <a:lnSpc>
                    <a:spcPct val="150000"/>
                  </a:lnSpc>
                </a:pPr>
                <a:r>
                  <a:rPr lang="es-ES" dirty="0">
                    <a:latin typeface="Times New Roman" panose="02020603050405020304" pitchFamily="18" charset="0"/>
                    <a:ea typeface="Times New Roman" panose="02020603050405020304" pitchFamily="18" charset="0"/>
                  </a:rPr>
                  <a:t>Se calcula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𝑟</m:t>
                        </m:r>
                      </m:sub>
                    </m:sSub>
                    <m:r>
                      <a:rPr lang="es-ES" i="1">
                        <a:latin typeface="Cambria Math" panose="02040503050406030204" pitchFamily="18" charset="0"/>
                        <a:ea typeface="Times New Roman" panose="02020603050405020304" pitchFamily="18" charset="0"/>
                      </a:rPr>
                      <m:t>=</m:t>
                    </m:r>
                    <m:r>
                      <a:rPr lang="es-ES" i="1">
                        <a:latin typeface="Cambria Math" panose="02040503050406030204" pitchFamily="18" charset="0"/>
                        <a:ea typeface="Times New Roman" panose="02020603050405020304" pitchFamily="18" charset="0"/>
                      </a:rPr>
                      <m:t>𝑓</m:t>
                    </m:r>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𝑟</m:t>
                        </m:r>
                      </m:sub>
                    </m:sSub>
                    <m:r>
                      <a:rPr lang="es-ES" i="1">
                        <a:latin typeface="Cambria Math" panose="02040503050406030204" pitchFamily="18" charset="0"/>
                        <a:ea typeface="Times New Roman" panose="02020603050405020304" pitchFamily="18" charset="0"/>
                      </a:rPr>
                      <m:t>)</m:t>
                    </m:r>
                  </m:oMath>
                </a14:m>
                <a:r>
                  <a:rPr lang="es-ES"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lgn="just">
                  <a:lnSpc>
                    <a:spcPct val="150000"/>
                  </a:lnSpc>
                </a:pPr>
                <a:r>
                  <a:rPr lang="es-ES" dirty="0">
                    <a:latin typeface="Times New Roman" panose="02020603050405020304" pitchFamily="18" charset="0"/>
                    <a:ea typeface="Times New Roman" panose="02020603050405020304" pitchFamily="18" charset="0"/>
                  </a:rPr>
                  <a:t>Si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1</m:t>
                        </m:r>
                      </m:sub>
                    </m:sSub>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𝑟</m:t>
                        </m:r>
                      </m:sub>
                    </m:sSub>
                    <m:r>
                      <a:rPr lang="es-ES" i="1">
                        <a:latin typeface="Cambria Math" panose="02040503050406030204" pitchFamily="18" charset="0"/>
                        <a:ea typeface="Times New Roman" panose="02020603050405020304" pitchFamily="18" charset="0"/>
                      </a:rPr>
                      <m:t>&lt;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𝑛</m:t>
                        </m:r>
                      </m:sub>
                    </m:sSub>
                  </m:oMath>
                </a14:m>
                <a:r>
                  <a:rPr lang="es-ES" dirty="0">
                    <a:latin typeface="Times New Roman" panose="02020603050405020304" pitchFamily="18" charset="0"/>
                    <a:ea typeface="Times New Roman" panose="02020603050405020304" pitchFamily="18" charset="0"/>
                  </a:rPr>
                  <a:t>, se toma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𝑟</m:t>
                        </m:r>
                      </m:sub>
                    </m:sSub>
                  </m:oMath>
                </a14:m>
                <a:r>
                  <a:rPr lang="es-ES" dirty="0">
                    <a:latin typeface="Times New Roman" panose="02020603050405020304" pitchFamily="18" charset="0"/>
                    <a:ea typeface="Times New Roman" panose="02020603050405020304" pitchFamily="18" charset="0"/>
                  </a:rPr>
                  <a:t> como nuevo vértice del simplex, se elimina el peor vértice y se concluye la iteración.</a:t>
                </a:r>
                <a:endParaRPr lang="en-US" dirty="0">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915632" y="3731316"/>
                <a:ext cx="6096000" cy="1338828"/>
              </a:xfrm>
              <a:prstGeom prst="rect">
                <a:avLst/>
              </a:prstGeom>
              <a:blipFill>
                <a:blip r:embed="rId4"/>
                <a:stretch>
                  <a:fillRect l="-800" r="-900" b="-2727"/>
                </a:stretch>
              </a:blipFill>
            </p:spPr>
            <p:txBody>
              <a:bodyPr/>
              <a:lstStyle/>
              <a:p>
                <a:r>
                  <a:rPr lang="en-US">
                    <a:noFill/>
                  </a:rPr>
                  <a:t> </a:t>
                </a:r>
              </a:p>
            </p:txBody>
          </p:sp>
        </mc:Fallback>
      </mc:AlternateContent>
      <p:sp>
        <p:nvSpPr>
          <p:cNvPr id="8" name="Marcador de contenido 2"/>
          <p:cNvSpPr txBox="1">
            <a:spLocks/>
          </p:cNvSpPr>
          <p:nvPr/>
        </p:nvSpPr>
        <p:spPr>
          <a:xfrm>
            <a:off x="5435312" y="304799"/>
            <a:ext cx="4690428" cy="450233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s-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s-US" sz="2000"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s-US" sz="2000" dirty="0" smtClean="0">
                <a:latin typeface="Times New Roman" panose="02020603050405020304" pitchFamily="18" charset="0"/>
                <a:cs typeface="Times New Roman" panose="02020603050405020304" pitchFamily="18" charset="0"/>
              </a:rPr>
              <a:t>Punto de reflexión</a:t>
            </a:r>
          </a:p>
          <a:p>
            <a:pPr marL="0" indent="0">
              <a:buFont typeface="Arial" panose="020B0604020202020204" pitchFamily="34" charset="0"/>
              <a:buNone/>
            </a:pPr>
            <a:endParaRPr lang="es-US" dirty="0" smtClean="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es-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5323840" y="2371299"/>
                <a:ext cx="44053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𝑟</m:t>
                          </m:r>
                        </m:sub>
                      </m:sSub>
                      <m:r>
                        <a:rPr lang="en-US" i="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r>
                        <a:rPr lang="en-US" i="1">
                          <a:latin typeface="Cambria Math" panose="02040503050406030204" pitchFamily="18" charset="0"/>
                        </a:rPr>
                        <m:t>𝜌</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r>
                                <a:rPr lang="en-US" i="0">
                                  <a:latin typeface="Cambria Math" panose="02040503050406030204" pitchFamily="18" charset="0"/>
                                </a:rPr>
                                <m:t>+1</m:t>
                              </m:r>
                            </m:sub>
                          </m:sSub>
                        </m:e>
                      </m:d>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1+</m:t>
                          </m:r>
                          <m:r>
                            <a:rPr lang="en-US" i="1">
                              <a:latin typeface="Cambria Math" panose="02040503050406030204" pitchFamily="18" charset="0"/>
                            </a:rPr>
                            <m:t>𝜌</m:t>
                          </m:r>
                        </m:e>
                      </m:d>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i="0">
                          <a:latin typeface="Cambria Math" panose="02040503050406030204" pitchFamily="18" charset="0"/>
                        </a:rPr>
                        <m:t>−</m:t>
                      </m:r>
                      <m:r>
                        <a:rPr lang="en-US" i="1">
                          <a:latin typeface="Cambria Math" panose="02040503050406030204" pitchFamily="18" charset="0"/>
                        </a:rPr>
                        <m:t>𝜌</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r>
                            <a:rPr lang="en-US" i="0">
                              <a:latin typeface="Cambria Math" panose="02040503050406030204" pitchFamily="18" charset="0"/>
                            </a:rPr>
                            <m:t>+1</m:t>
                          </m:r>
                        </m:sub>
                      </m:sSub>
                    </m:oMath>
                  </m:oMathPara>
                </a14:m>
                <a:endParaRPr lang="en-US" dirty="0"/>
              </a:p>
            </p:txBody>
          </p:sp>
        </mc:Choice>
        <mc:Fallback xmlns="">
          <p:sp>
            <p:nvSpPr>
              <p:cNvPr id="9" name="Rectángulo 8"/>
              <p:cNvSpPr>
                <a:spLocks noRot="1" noChangeAspect="1" noMove="1" noResize="1" noEditPoints="1" noAdjustHandles="1" noChangeArrowheads="1" noChangeShapeType="1" noTextEdit="1"/>
              </p:cNvSpPr>
              <p:nvPr/>
            </p:nvSpPr>
            <p:spPr>
              <a:xfrm>
                <a:off x="5323840" y="2371299"/>
                <a:ext cx="4405372" cy="369332"/>
              </a:xfrm>
              <a:prstGeom prst="rect">
                <a:avLst/>
              </a:prstGeom>
              <a:blipFill>
                <a:blip r:embed="rId5"/>
                <a:stretch>
                  <a:fillRect t="-6557" b="-4918"/>
                </a:stretch>
              </a:blipFill>
            </p:spPr>
            <p:txBody>
              <a:bodyPr/>
              <a:lstStyle/>
              <a:p>
                <a:r>
                  <a:rPr lang="en-US">
                    <a:noFill/>
                  </a:rPr>
                  <a:t> </a:t>
                </a:r>
              </a:p>
            </p:txBody>
          </p:sp>
        </mc:Fallback>
      </mc:AlternateContent>
    </p:spTree>
    <p:extLst>
      <p:ext uri="{BB962C8B-B14F-4D97-AF65-F5344CB8AC3E}">
        <p14:creationId xmlns:p14="http://schemas.microsoft.com/office/powerpoint/2010/main" val="36723020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41412" y="304800"/>
                <a:ext cx="10126028" cy="4502331"/>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Expansión</a:t>
                </a:r>
              </a:p>
              <a:p>
                <a:pPr marL="0" indent="0">
                  <a:buNone/>
                </a:pPr>
                <a:r>
                  <a:rPr lang="es-ES" dirty="0">
                    <a:latin typeface="Times New Roman" panose="02020603050405020304" pitchFamily="18" charset="0"/>
                    <a:cs typeface="Times New Roman" panose="02020603050405020304" pitchFamily="18" charset="0"/>
                  </a:rPr>
                  <a:t>Se calcula el punto de expansión si cumple que </a:t>
                </a:r>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𝑟</m:t>
                        </m:r>
                      </m:sub>
                    </m:sSub>
                    <m:r>
                      <a:rPr lang="es-ES" i="1">
                        <a:latin typeface="Cambria Math" panose="02040503050406030204" pitchFamily="18" charset="0"/>
                      </a:rPr>
                      <m:t>&lt;</m:t>
                    </m:r>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1</m:t>
                        </m:r>
                      </m:sub>
                    </m:sSub>
                  </m:oMath>
                </a14:m>
                <a:r>
                  <a:rPr lang="es-ES" dirty="0"/>
                  <a:t> </a:t>
                </a:r>
                <a:r>
                  <a:rPr lang="es-ES" dirty="0">
                    <a:latin typeface="Times New Roman" panose="02020603050405020304" pitchFamily="18" charset="0"/>
                    <a:cs typeface="Times New Roman" panose="02020603050405020304" pitchFamily="18" charset="0"/>
                  </a:rPr>
                  <a:t>y se evalúa </a:t>
                </a:r>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𝑒</m:t>
                        </m:r>
                      </m:sub>
                    </m:sSub>
                    <m:r>
                      <a:rPr lang="es-ES" i="1">
                        <a:latin typeface="Cambria Math" panose="02040503050406030204" pitchFamily="18" charset="0"/>
                      </a:rPr>
                      <m:t>=</m:t>
                    </m:r>
                    <m:r>
                      <a:rPr lang="es-ES" i="1">
                        <a:latin typeface="Cambria Math" panose="02040503050406030204" pitchFamily="18" charset="0"/>
                      </a:rPr>
                      <m:t>𝑓</m:t>
                    </m:r>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𝑒</m:t>
                        </m:r>
                      </m:sub>
                    </m:sSub>
                    <m:r>
                      <a:rPr lang="es-ES" i="1">
                        <a:latin typeface="Cambria Math" panose="02040503050406030204" pitchFamily="18" charset="0"/>
                      </a:rPr>
                      <m:t>)</m:t>
                    </m:r>
                  </m:oMath>
                </a14:m>
                <a:r>
                  <a:rPr lang="es-ES" dirty="0"/>
                  <a:t>.</a:t>
                </a: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𝑒</m:t>
                          </m:r>
                        </m:sub>
                      </m:sSub>
                      <m:r>
                        <a:rPr lang="es-ES" i="1">
                          <a:latin typeface="Cambria Math" panose="02040503050406030204" pitchFamily="18" charset="0"/>
                        </a:rPr>
                        <m:t>=</m:t>
                      </m:r>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r>
                        <a:rPr lang="es-ES" i="1">
                          <a:latin typeface="Cambria Math" panose="02040503050406030204" pitchFamily="18" charset="0"/>
                        </a:rPr>
                        <m:t>𝛿</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𝑟</m:t>
                              </m:r>
                            </m:sub>
                          </m:sSub>
                          <m:r>
                            <a:rPr lang="es-ES" i="1">
                              <a:latin typeface="Cambria Math" panose="02040503050406030204" pitchFamily="18" charset="0"/>
                            </a:rPr>
                            <m:t>−</m:t>
                          </m:r>
                          <m:acc>
                            <m:accPr>
                              <m:chr m:val="̂"/>
                              <m:ctrlPr>
                                <a:rPr lang="en-US" i="1">
                                  <a:latin typeface="Cambria Math" panose="02040503050406030204" pitchFamily="18" charset="0"/>
                                </a:rPr>
                              </m:ctrlPr>
                            </m:accPr>
                            <m:e>
                              <m:r>
                                <a:rPr lang="es-ES" i="1">
                                  <a:latin typeface="Cambria Math" panose="02040503050406030204" pitchFamily="18" charset="0"/>
                                </a:rPr>
                                <m:t>𝑥</m:t>
                              </m:r>
                            </m:e>
                          </m:acc>
                        </m:e>
                      </m:d>
                      <m:r>
                        <a:rPr lang="es-ES" i="1">
                          <a:latin typeface="Cambria Math" panose="02040503050406030204" pitchFamily="18" charset="0"/>
                        </a:rPr>
                        <m:t>=</m:t>
                      </m:r>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r>
                        <a:rPr lang="es-ES" i="1">
                          <a:latin typeface="Cambria Math" panose="02040503050406030204" pitchFamily="18" charset="0"/>
                        </a:rPr>
                        <m:t>𝜌𝛿</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𝑛</m:t>
                              </m:r>
                              <m:r>
                                <a:rPr lang="es-ES" i="1">
                                  <a:latin typeface="Cambria Math" panose="02040503050406030204" pitchFamily="18" charset="0"/>
                                </a:rPr>
                                <m:t>+1</m:t>
                              </m:r>
                            </m:sub>
                          </m:sSub>
                        </m:e>
                      </m:d>
                      <m:r>
                        <a:rPr lang="es-ES" i="1">
                          <a:latin typeface="Cambria Math" panose="02040503050406030204" pitchFamily="18" charset="0"/>
                        </a:rPr>
                        <m:t>=</m:t>
                      </m:r>
                      <m:d>
                        <m:dPr>
                          <m:ctrlPr>
                            <a:rPr lang="en-US" i="1">
                              <a:latin typeface="Cambria Math" panose="02040503050406030204" pitchFamily="18" charset="0"/>
                            </a:rPr>
                          </m:ctrlPr>
                        </m:dPr>
                        <m:e>
                          <m:r>
                            <a:rPr lang="es-ES" i="1">
                              <a:latin typeface="Cambria Math" panose="02040503050406030204" pitchFamily="18" charset="0"/>
                            </a:rPr>
                            <m:t>1+</m:t>
                          </m:r>
                          <m:r>
                            <a:rPr lang="es-ES" i="1">
                              <a:latin typeface="Cambria Math" panose="02040503050406030204" pitchFamily="18" charset="0"/>
                            </a:rPr>
                            <m:t>𝜌𝛿</m:t>
                          </m:r>
                        </m:e>
                      </m:d>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r>
                        <a:rPr lang="es-ES" i="1">
                          <a:latin typeface="Cambria Math" panose="02040503050406030204" pitchFamily="18" charset="0"/>
                        </a:rPr>
                        <m:t>𝜌𝛿</m:t>
                      </m:r>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𝑛</m:t>
                          </m:r>
                          <m:r>
                            <a:rPr lang="es-ES" i="1">
                              <a:latin typeface="Cambria Math" panose="02040503050406030204" pitchFamily="18" charset="0"/>
                            </a:rPr>
                            <m:t>+1</m:t>
                          </m:r>
                        </m:sub>
                      </m:sSub>
                      <m:r>
                        <a:rPr lang="es-ES" i="1">
                          <a:latin typeface="Cambria Math" panose="02040503050406030204" pitchFamily="18" charset="0"/>
                        </a:rPr>
                        <m:t> </m:t>
                      </m:r>
                    </m:oMath>
                  </m:oMathPara>
                </a14:m>
                <a:endParaRPr lang="es-US" dirty="0" smtClean="0">
                  <a:latin typeface="Times New Roman" panose="02020603050405020304" pitchFamily="18" charset="0"/>
                  <a:cs typeface="Times New Roman" panose="02020603050405020304" pitchFamily="18" charset="0"/>
                </a:endParaRPr>
              </a:p>
              <a:p>
                <a:pPr marL="0" indent="0">
                  <a:buNone/>
                </a:pPr>
                <a:endParaRPr lang="es-US" dirty="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41412" y="304800"/>
                <a:ext cx="10126028" cy="4502331"/>
              </a:xfrm>
              <a:blipFill>
                <a:blip r:embed="rId3"/>
                <a:stretch>
                  <a:fillRect l="-903" t="-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5567680" y="3102543"/>
                <a:ext cx="6096000" cy="1338828"/>
              </a:xfrm>
              <a:prstGeom prst="rect">
                <a:avLst/>
              </a:prstGeom>
            </p:spPr>
            <p:txBody>
              <a:bodyPr>
                <a:spAutoFit/>
              </a:bodyPr>
              <a:lstStyle/>
              <a:p>
                <a:pPr algn="just">
                  <a:lnSpc>
                    <a:spcPct val="150000"/>
                  </a:lnSpc>
                </a:pPr>
                <a:r>
                  <a:rPr lang="es-ES" dirty="0">
                    <a:latin typeface="Times New Roman" panose="02020603050405020304" pitchFamily="18" charset="0"/>
                    <a:ea typeface="Times New Roman" panose="02020603050405020304" pitchFamily="18" charset="0"/>
                  </a:rPr>
                  <a:t>Si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𝑒</m:t>
                        </m:r>
                      </m:sub>
                    </m:sSub>
                    <m:r>
                      <a:rPr lang="es-ES" i="1">
                        <a:latin typeface="Cambria Math" panose="02040503050406030204" pitchFamily="18" charset="0"/>
                        <a:ea typeface="Times New Roman" panose="02020603050405020304" pitchFamily="18" charset="0"/>
                      </a:rPr>
                      <m:t>&lt;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𝑟</m:t>
                        </m:r>
                      </m:sub>
                    </m:sSub>
                  </m:oMath>
                </a14:m>
                <a:r>
                  <a:rPr lang="es-ES" dirty="0">
                    <a:latin typeface="Times New Roman" panose="02020603050405020304" pitchFamily="18" charset="0"/>
                    <a:ea typeface="Times New Roman" panose="02020603050405020304" pitchFamily="18" charset="0"/>
                  </a:rPr>
                  <a:t>, tomamos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𝑒</m:t>
                        </m:r>
                      </m:sub>
                    </m:sSub>
                  </m:oMath>
                </a14:m>
                <a:r>
                  <a:rPr lang="es-ES" dirty="0">
                    <a:latin typeface="Times New Roman" panose="02020603050405020304" pitchFamily="18" charset="0"/>
                    <a:ea typeface="Times New Roman" panose="02020603050405020304" pitchFamily="18" charset="0"/>
                  </a:rPr>
                  <a:t>, eliminamos el peor vértice y terminamos la iteración; si en cambio,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𝑒</m:t>
                        </m:r>
                      </m:sub>
                    </m:sSub>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𝑟</m:t>
                        </m:r>
                      </m:sub>
                    </m:sSub>
                  </m:oMath>
                </a14:m>
                <a:r>
                  <a:rPr lang="es-ES" dirty="0">
                    <a:latin typeface="Times New Roman" panose="02020603050405020304" pitchFamily="18" charset="0"/>
                    <a:ea typeface="Times New Roman" panose="02020603050405020304" pitchFamily="18" charset="0"/>
                  </a:rPr>
                  <a:t>, se toma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𝑟</m:t>
                        </m:r>
                      </m:sub>
                    </m:sSub>
                  </m:oMath>
                </a14:m>
                <a:r>
                  <a:rPr lang="es-ES" dirty="0">
                    <a:latin typeface="Times New Roman" panose="02020603050405020304" pitchFamily="18" charset="0"/>
                    <a:ea typeface="Times New Roman" panose="02020603050405020304" pitchFamily="18" charset="0"/>
                  </a:rPr>
                  <a:t>, se elimina el peor vértice y se concluye la iteración.</a:t>
                </a:r>
                <a:endParaRPr lang="en-US" dirty="0">
                  <a:latin typeface="Times New Roman" panose="02020603050405020304" pitchFamily="18" charset="0"/>
                  <a:ea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5567680" y="3102543"/>
                <a:ext cx="6096000" cy="1338828"/>
              </a:xfrm>
              <a:prstGeom prst="rect">
                <a:avLst/>
              </a:prstGeom>
              <a:blipFill>
                <a:blip r:embed="rId4"/>
                <a:stretch>
                  <a:fillRect l="-800" r="-900" b="-2727"/>
                </a:stretch>
              </a:blipFill>
            </p:spPr>
            <p:txBody>
              <a:bodyPr/>
              <a:lstStyle/>
              <a:p>
                <a:r>
                  <a:rPr lang="en-US">
                    <a:noFill/>
                  </a:rPr>
                  <a:t> </a:t>
                </a:r>
              </a:p>
            </p:txBody>
          </p:sp>
        </mc:Fallback>
      </mc:AlternateContent>
      <p:pic>
        <p:nvPicPr>
          <p:cNvPr id="11" name="Imagen 10"/>
          <p:cNvPicPr/>
          <p:nvPr/>
        </p:nvPicPr>
        <p:blipFill>
          <a:blip r:embed="rId5"/>
          <a:stretch>
            <a:fillRect/>
          </a:stretch>
        </p:blipFill>
        <p:spPr>
          <a:xfrm>
            <a:off x="1141412" y="2727960"/>
            <a:ext cx="4076700" cy="2235200"/>
          </a:xfrm>
          <a:prstGeom prst="rect">
            <a:avLst/>
          </a:prstGeom>
        </p:spPr>
      </p:pic>
    </p:spTree>
    <p:extLst>
      <p:ext uri="{BB962C8B-B14F-4D97-AF65-F5344CB8AC3E}">
        <p14:creationId xmlns:p14="http://schemas.microsoft.com/office/powerpoint/2010/main" val="96297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41412" y="304800"/>
                <a:ext cx="10126028" cy="4502331"/>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Contracción</a:t>
                </a:r>
              </a:p>
              <a:p>
                <a:pPr marL="0" indent="0">
                  <a:buNone/>
                </a:pPr>
                <a:r>
                  <a:rPr lang="es-ES" dirty="0">
                    <a:latin typeface="Times New Roman" panose="02020603050405020304" pitchFamily="18" charset="0"/>
                    <a:cs typeface="Times New Roman" panose="02020603050405020304" pitchFamily="18" charset="0"/>
                  </a:rPr>
                  <a:t>Si</a:t>
                </a:r>
                <a:r>
                  <a:rPr lang="es-ES" dirty="0"/>
                  <a:t> </a:t>
                </a:r>
                <a14:m>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𝑛</m:t>
                        </m:r>
                      </m:sub>
                    </m:sSub>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𝑟</m:t>
                        </m:r>
                      </m:sub>
                    </m:sSub>
                    <m:r>
                      <a:rPr lang="es-ES" i="1">
                        <a:latin typeface="Cambria Math" panose="02040503050406030204" pitchFamily="18" charset="0"/>
                      </a:rPr>
                      <m:t>&lt;</m:t>
                    </m:r>
                    <m:sSub>
                      <m:sSubPr>
                        <m:ctrlPr>
                          <a:rPr lang="en-US" i="1">
                            <a:latin typeface="Cambria Math" panose="02040503050406030204" pitchFamily="18" charset="0"/>
                          </a:rPr>
                        </m:ctrlPr>
                      </m:sSubPr>
                      <m:e>
                        <m:r>
                          <a:rPr lang="es-ES" i="1">
                            <a:latin typeface="Cambria Math" panose="02040503050406030204" pitchFamily="18" charset="0"/>
                          </a:rPr>
                          <m:t>𝑓</m:t>
                        </m:r>
                      </m:e>
                      <m:sub>
                        <m:r>
                          <a:rPr lang="es-ES" i="1">
                            <a:latin typeface="Cambria Math" panose="02040503050406030204" pitchFamily="18" charset="0"/>
                          </a:rPr>
                          <m:t>𝑛</m:t>
                        </m:r>
                        <m:r>
                          <a:rPr lang="es-ES" i="1">
                            <a:latin typeface="Cambria Math" panose="02040503050406030204" pitchFamily="18" charset="0"/>
                          </a:rPr>
                          <m:t>+1</m:t>
                        </m:r>
                      </m:sub>
                    </m:sSub>
                  </m:oMath>
                </a14:m>
                <a:r>
                  <a:rPr lang="es-ES" dirty="0"/>
                  <a:t>, </a:t>
                </a:r>
                <a:r>
                  <a:rPr lang="es-ES" dirty="0">
                    <a:latin typeface="Times New Roman" panose="02020603050405020304" pitchFamily="18" charset="0"/>
                    <a:cs typeface="Times New Roman" panose="02020603050405020304" pitchFamily="18" charset="0"/>
                  </a:rPr>
                  <a:t>calculamos</a:t>
                </a:r>
                <a:r>
                  <a:rPr lang="es-ES" dirty="0"/>
                  <a:t>:</a:t>
                </a: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𝑐𝑒</m:t>
                          </m:r>
                        </m:sub>
                      </m:sSub>
                      <m:r>
                        <a:rPr lang="es-ES" i="1">
                          <a:latin typeface="Cambria Math" panose="02040503050406030204" pitchFamily="18" charset="0"/>
                        </a:rPr>
                        <m:t>=</m:t>
                      </m:r>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r>
                        <a:rPr lang="es-ES">
                          <a:latin typeface="Cambria Math" panose="02040503050406030204" pitchFamily="18" charset="0"/>
                        </a:rPr>
                        <m:t> </m:t>
                      </m:r>
                      <m:r>
                        <a:rPr lang="es-ES" i="1">
                          <a:latin typeface="Cambria Math" panose="02040503050406030204" pitchFamily="18" charset="0"/>
                        </a:rPr>
                        <m:t>𝛾</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𝑟</m:t>
                              </m:r>
                            </m:sub>
                          </m:sSub>
                          <m:r>
                            <a:rPr lang="es-ES" i="1">
                              <a:latin typeface="Cambria Math" panose="02040503050406030204" pitchFamily="18" charset="0"/>
                            </a:rPr>
                            <m:t>−</m:t>
                          </m:r>
                          <m:acc>
                            <m:accPr>
                              <m:chr m:val="̂"/>
                              <m:ctrlPr>
                                <a:rPr lang="en-US" i="1">
                                  <a:latin typeface="Cambria Math" panose="02040503050406030204" pitchFamily="18" charset="0"/>
                                </a:rPr>
                              </m:ctrlPr>
                            </m:accPr>
                            <m:e>
                              <m:r>
                                <a:rPr lang="es-ES" i="1">
                                  <a:latin typeface="Cambria Math" panose="02040503050406030204" pitchFamily="18" charset="0"/>
                                </a:rPr>
                                <m:t>𝑥</m:t>
                              </m:r>
                            </m:e>
                          </m:acc>
                        </m:e>
                      </m:d>
                      <m:r>
                        <a:rPr lang="es-ES" i="1">
                          <a:latin typeface="Cambria Math" panose="02040503050406030204" pitchFamily="18" charset="0"/>
                        </a:rPr>
                        <m:t>=</m:t>
                      </m:r>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r>
                        <a:rPr lang="es-ES" i="1">
                          <a:latin typeface="Cambria Math" panose="02040503050406030204" pitchFamily="18" charset="0"/>
                        </a:rPr>
                        <m:t>𝜌</m:t>
                      </m:r>
                      <m:r>
                        <a:rPr lang="es-ES">
                          <a:latin typeface="Cambria Math" panose="02040503050406030204" pitchFamily="18" charset="0"/>
                        </a:rPr>
                        <m:t> </m:t>
                      </m:r>
                      <m:r>
                        <a:rPr lang="es-ES" i="1">
                          <a:latin typeface="Cambria Math" panose="02040503050406030204" pitchFamily="18" charset="0"/>
                        </a:rPr>
                        <m:t>𝛾</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𝑛</m:t>
                              </m:r>
                              <m:r>
                                <a:rPr lang="es-ES" i="1">
                                  <a:latin typeface="Cambria Math" panose="02040503050406030204" pitchFamily="18" charset="0"/>
                                </a:rPr>
                                <m:t>+1</m:t>
                              </m:r>
                            </m:sub>
                          </m:sSub>
                        </m:e>
                      </m:d>
                      <m:r>
                        <a:rPr lang="es-ES" i="1">
                          <a:latin typeface="Cambria Math" panose="02040503050406030204" pitchFamily="18" charset="0"/>
                        </a:rPr>
                        <m:t>=</m:t>
                      </m:r>
                      <m:d>
                        <m:dPr>
                          <m:ctrlPr>
                            <a:rPr lang="en-US" i="1">
                              <a:latin typeface="Cambria Math" panose="02040503050406030204" pitchFamily="18" charset="0"/>
                            </a:rPr>
                          </m:ctrlPr>
                        </m:dPr>
                        <m:e>
                          <m:r>
                            <a:rPr lang="es-ES" i="1">
                              <a:latin typeface="Cambria Math" panose="02040503050406030204" pitchFamily="18" charset="0"/>
                            </a:rPr>
                            <m:t>1+</m:t>
                          </m:r>
                          <m:r>
                            <a:rPr lang="es-ES" i="1">
                              <a:latin typeface="Cambria Math" panose="02040503050406030204" pitchFamily="18" charset="0"/>
                            </a:rPr>
                            <m:t>𝜌</m:t>
                          </m:r>
                          <m:r>
                            <a:rPr lang="es-ES">
                              <a:latin typeface="Cambria Math" panose="02040503050406030204" pitchFamily="18" charset="0"/>
                            </a:rPr>
                            <m:t> </m:t>
                          </m:r>
                          <m:r>
                            <a:rPr lang="es-ES" i="1">
                              <a:latin typeface="Cambria Math" panose="02040503050406030204" pitchFamily="18" charset="0"/>
                            </a:rPr>
                            <m:t>𝛾</m:t>
                          </m:r>
                        </m:e>
                      </m:d>
                      <m:acc>
                        <m:accPr>
                          <m:chr m:val="̂"/>
                          <m:ctrlPr>
                            <a:rPr lang="en-US" i="1">
                              <a:latin typeface="Cambria Math" panose="02040503050406030204" pitchFamily="18" charset="0"/>
                            </a:rPr>
                          </m:ctrlPr>
                        </m:accPr>
                        <m:e>
                          <m:r>
                            <a:rPr lang="es-ES" i="1">
                              <a:latin typeface="Cambria Math" panose="02040503050406030204" pitchFamily="18" charset="0"/>
                            </a:rPr>
                            <m:t>𝑥</m:t>
                          </m:r>
                        </m:e>
                      </m:acc>
                      <m:r>
                        <a:rPr lang="es-ES" i="1">
                          <a:latin typeface="Cambria Math" panose="02040503050406030204" pitchFamily="18" charset="0"/>
                        </a:rPr>
                        <m:t>−</m:t>
                      </m:r>
                      <m:r>
                        <a:rPr lang="es-ES" i="1">
                          <a:latin typeface="Cambria Math" panose="02040503050406030204" pitchFamily="18" charset="0"/>
                        </a:rPr>
                        <m:t>𝜌</m:t>
                      </m:r>
                      <m:r>
                        <a:rPr lang="es-ES">
                          <a:latin typeface="Cambria Math" panose="02040503050406030204" pitchFamily="18" charset="0"/>
                        </a:rPr>
                        <m:t> </m:t>
                      </m:r>
                      <m:r>
                        <a:rPr lang="es-ES" i="1">
                          <a:latin typeface="Cambria Math" panose="02040503050406030204" pitchFamily="18" charset="0"/>
                        </a:rPr>
                        <m:t>𝛾</m:t>
                      </m:r>
                      <m:sSub>
                        <m:sSubPr>
                          <m:ctrlPr>
                            <a:rPr lang="en-US" i="1">
                              <a:latin typeface="Cambria Math" panose="02040503050406030204" pitchFamily="18" charset="0"/>
                            </a:rPr>
                          </m:ctrlPr>
                        </m:sSubPr>
                        <m:e>
                          <m:r>
                            <a:rPr lang="es-ES" i="1">
                              <a:latin typeface="Cambria Math" panose="02040503050406030204" pitchFamily="18" charset="0"/>
                            </a:rPr>
                            <m:t>𝑥</m:t>
                          </m:r>
                        </m:e>
                        <m:sub>
                          <m:r>
                            <a:rPr lang="es-ES" i="1">
                              <a:latin typeface="Cambria Math" panose="02040503050406030204" pitchFamily="18" charset="0"/>
                            </a:rPr>
                            <m:t>𝑛</m:t>
                          </m:r>
                          <m:r>
                            <a:rPr lang="es-ES" i="1">
                              <a:latin typeface="Cambria Math" panose="02040503050406030204" pitchFamily="18" charset="0"/>
                            </a:rPr>
                            <m:t>+1</m:t>
                          </m:r>
                        </m:sub>
                      </m:sSub>
                      <m:r>
                        <a:rPr lang="es-ES" i="1">
                          <a:latin typeface="Cambria Math" panose="02040503050406030204" pitchFamily="18" charset="0"/>
                        </a:rPr>
                        <m:t> </m:t>
                      </m:r>
                    </m:oMath>
                  </m:oMathPara>
                </a14:m>
                <a:endParaRPr lang="es-US" dirty="0" smtClean="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41412" y="304800"/>
                <a:ext cx="10126028" cy="4502331"/>
              </a:xfrm>
              <a:blipFill>
                <a:blip r:embed="rId3"/>
                <a:stretch>
                  <a:fillRect l="-903" t="-2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1245325" y="2630214"/>
                <a:ext cx="9892937" cy="1338828"/>
              </a:xfrm>
              <a:prstGeom prst="rect">
                <a:avLst/>
              </a:prstGeom>
            </p:spPr>
            <p:txBody>
              <a:bodyPr wrap="square">
                <a:spAutoFit/>
              </a:bodyPr>
              <a:lstStyle/>
              <a:p>
                <a:pPr algn="just">
                  <a:lnSpc>
                    <a:spcPct val="150000"/>
                  </a:lnSpc>
                </a:pPr>
                <a:r>
                  <a:rPr lang="es-ES" dirty="0">
                    <a:latin typeface="Times New Roman" panose="02020603050405020304" pitchFamily="18" charset="0"/>
                    <a:ea typeface="Times New Roman" panose="02020603050405020304" pitchFamily="18" charset="0"/>
                  </a:rPr>
                  <a:t>Después evaluamos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𝑐𝑒</m:t>
                        </m:r>
                      </m:sub>
                    </m:sSub>
                    <m:r>
                      <a:rPr lang="es-ES" i="1">
                        <a:latin typeface="Cambria Math" panose="02040503050406030204" pitchFamily="18" charset="0"/>
                        <a:ea typeface="Times New Roman" panose="02020603050405020304" pitchFamily="18" charset="0"/>
                      </a:rPr>
                      <m:t>=</m:t>
                    </m:r>
                    <m:r>
                      <a:rPr lang="es-ES" i="1">
                        <a:latin typeface="Cambria Math" panose="02040503050406030204" pitchFamily="18" charset="0"/>
                        <a:ea typeface="Times New Roman" panose="02020603050405020304" pitchFamily="18" charset="0"/>
                      </a:rPr>
                      <m:t>𝑓</m:t>
                    </m:r>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𝑐𝑒</m:t>
                        </m:r>
                      </m:sub>
                    </m:sSub>
                    <m:r>
                      <a:rPr lang="es-ES" i="1">
                        <a:latin typeface="Cambria Math" panose="02040503050406030204" pitchFamily="18" charset="0"/>
                        <a:ea typeface="Times New Roman" panose="02020603050405020304" pitchFamily="18" charset="0"/>
                      </a:rPr>
                      <m:t>)</m:t>
                    </m:r>
                  </m:oMath>
                </a14:m>
                <a:r>
                  <a:rPr lang="es-ES"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228600" marR="0" algn="just">
                  <a:lnSpc>
                    <a:spcPct val="150000"/>
                  </a:lnSpc>
                  <a:spcBef>
                    <a:spcPts val="0"/>
                  </a:spcBef>
                  <a:spcAft>
                    <a:spcPts val="0"/>
                  </a:spcAft>
                </a:pPr>
                <a:r>
                  <a:rPr lang="es-ES" dirty="0">
                    <a:latin typeface="Times New Roman" panose="02020603050405020304" pitchFamily="18" charset="0"/>
                    <a:ea typeface="Times New Roman" panose="02020603050405020304" pitchFamily="18" charset="0"/>
                  </a:rPr>
                  <a:t>Si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𝑐𝑒</m:t>
                        </m:r>
                      </m:sub>
                    </m:sSub>
                    <m:r>
                      <a:rPr lang="es-E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𝑓</m:t>
                        </m:r>
                      </m:e>
                      <m:sub>
                        <m:r>
                          <a:rPr lang="es-ES" i="1">
                            <a:latin typeface="Cambria Math" panose="02040503050406030204" pitchFamily="18" charset="0"/>
                            <a:ea typeface="Times New Roman" panose="02020603050405020304" pitchFamily="18" charset="0"/>
                          </a:rPr>
                          <m:t>𝑟</m:t>
                        </m:r>
                      </m:sub>
                    </m:sSub>
                  </m:oMath>
                </a14:m>
                <a:r>
                  <a:rPr lang="es-ES" dirty="0">
                    <a:latin typeface="Times New Roman" panose="02020603050405020304" pitchFamily="18" charset="0"/>
                    <a:ea typeface="Times New Roman" panose="02020603050405020304" pitchFamily="18" charset="0"/>
                  </a:rPr>
                  <a:t>, tomamos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s-ES" i="1">
                            <a:latin typeface="Cambria Math" panose="02040503050406030204" pitchFamily="18" charset="0"/>
                            <a:ea typeface="Times New Roman" panose="02020603050405020304" pitchFamily="18" charset="0"/>
                          </a:rPr>
                          <m:t>𝑥</m:t>
                        </m:r>
                      </m:e>
                      <m:sub>
                        <m:r>
                          <a:rPr lang="es-ES" i="1">
                            <a:latin typeface="Cambria Math" panose="02040503050406030204" pitchFamily="18" charset="0"/>
                            <a:ea typeface="Times New Roman" panose="02020603050405020304" pitchFamily="18" charset="0"/>
                          </a:rPr>
                          <m:t>𝑐𝑒</m:t>
                        </m:r>
                      </m:sub>
                    </m:sSub>
                  </m:oMath>
                </a14:m>
                <a:r>
                  <a:rPr lang="es-ES" dirty="0">
                    <a:latin typeface="Times New Roman" panose="02020603050405020304" pitchFamily="18" charset="0"/>
                    <a:ea typeface="Times New Roman" panose="02020603050405020304" pitchFamily="18" charset="0"/>
                  </a:rPr>
                  <a:t>, eliminamos el peor vértice y terminamos la iteración; si no cumple la condición, continuamos al siguiente paso.</a:t>
                </a:r>
                <a:endParaRPr lang="en-US" dirty="0">
                  <a:latin typeface="Times New Roman" panose="02020603050405020304" pitchFamily="18" charset="0"/>
                  <a:ea typeface="Times New Roman" panose="02020603050405020304" pitchFamily="18"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1245325" y="2630214"/>
                <a:ext cx="9892937" cy="1338828"/>
              </a:xfrm>
              <a:prstGeom prst="rect">
                <a:avLst/>
              </a:prstGeom>
              <a:blipFill>
                <a:blip r:embed="rId4"/>
                <a:stretch>
                  <a:fillRect l="-493" r="-555" b="-2727"/>
                </a:stretch>
              </a:blipFill>
            </p:spPr>
            <p:txBody>
              <a:bodyPr/>
              <a:lstStyle/>
              <a:p>
                <a:r>
                  <a:rPr lang="en-US">
                    <a:noFill/>
                  </a:rPr>
                  <a:t> </a:t>
                </a:r>
              </a:p>
            </p:txBody>
          </p:sp>
        </mc:Fallback>
      </mc:AlternateContent>
      <p:pic>
        <p:nvPicPr>
          <p:cNvPr id="7" name="Imagen 6"/>
          <p:cNvPicPr/>
          <p:nvPr/>
        </p:nvPicPr>
        <p:blipFill>
          <a:blip r:embed="rId5"/>
          <a:stretch>
            <a:fillRect/>
          </a:stretch>
        </p:blipFill>
        <p:spPr>
          <a:xfrm>
            <a:off x="4067674" y="4222795"/>
            <a:ext cx="4039235" cy="1669415"/>
          </a:xfrm>
          <a:prstGeom prst="rect">
            <a:avLst/>
          </a:prstGeom>
        </p:spPr>
      </p:pic>
    </p:spTree>
    <p:extLst>
      <p:ext uri="{BB962C8B-B14F-4D97-AF65-F5344CB8AC3E}">
        <p14:creationId xmlns:p14="http://schemas.microsoft.com/office/powerpoint/2010/main" val="2405874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41412" y="304800"/>
                <a:ext cx="10126028" cy="4502331"/>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Encogimiento</a:t>
                </a:r>
              </a:p>
              <a:p>
                <a:pPr marL="0" indent="0">
                  <a:buNone/>
                </a:pPr>
                <a:endParaRPr lang="es-ES" dirty="0" smtClean="0">
                  <a:latin typeface="Times New Roman" panose="02020603050405020304" pitchFamily="18" charset="0"/>
                  <a:cs typeface="Times New Roman" panose="02020603050405020304" pitchFamily="18" charset="0"/>
                </a:endParaRPr>
              </a:p>
              <a:p>
                <a:pPr marL="0" indent="0">
                  <a:buNone/>
                </a:pPr>
                <a:r>
                  <a:rPr lang="es-ES" sz="2000" dirty="0" smtClean="0">
                    <a:latin typeface="Times New Roman" panose="02020603050405020304" pitchFamily="18" charset="0"/>
                    <a:cs typeface="Times New Roman" panose="02020603050405020304" pitchFamily="18" charset="0"/>
                  </a:rPr>
                  <a:t>En </a:t>
                </a:r>
                <a:r>
                  <a:rPr lang="es-ES" sz="2000" dirty="0">
                    <a:latin typeface="Times New Roman" panose="02020603050405020304" pitchFamily="18" charset="0"/>
                    <a:cs typeface="Times New Roman" panose="02020603050405020304" pitchFamily="18" charset="0"/>
                  </a:rPr>
                  <a:t>este paso se evalúa </a:t>
                </a:r>
                <a14:m>
                  <m:oMath xmlns:m="http://schemas.openxmlformats.org/officeDocument/2006/math">
                    <m:r>
                      <a:rPr lang="es-ES" sz="2000" i="1">
                        <a:latin typeface="Cambria Math" panose="02040503050406030204" pitchFamily="18" charset="0"/>
                      </a:rPr>
                      <m:t>𝑓</m:t>
                    </m:r>
                  </m:oMath>
                </a14:m>
                <a:r>
                  <a:rPr lang="es-ES" sz="2000" dirty="0"/>
                  <a:t> </a:t>
                </a:r>
                <a:r>
                  <a:rPr lang="es-ES" sz="2000" dirty="0">
                    <a:latin typeface="Times New Roman" panose="02020603050405020304" pitchFamily="18" charset="0"/>
                    <a:cs typeface="Times New Roman" panose="02020603050405020304" pitchFamily="18" charset="0"/>
                  </a:rPr>
                  <a:t>en los </a:t>
                </a:r>
                <a14:m>
                  <m:oMath xmlns:m="http://schemas.openxmlformats.org/officeDocument/2006/math">
                    <m:r>
                      <a:rPr lang="es-ES" sz="2000" i="1">
                        <a:latin typeface="Cambria Math" panose="02040503050406030204" pitchFamily="18" charset="0"/>
                      </a:rPr>
                      <m:t>𝑛</m:t>
                    </m:r>
                  </m:oMath>
                </a14:m>
                <a:r>
                  <a:rPr lang="es-ES" sz="2000" dirty="0"/>
                  <a:t> </a:t>
                </a:r>
                <a:r>
                  <a:rPr lang="es-ES" sz="2000" dirty="0">
                    <a:latin typeface="Times New Roman" panose="02020603050405020304" pitchFamily="18" charset="0"/>
                    <a:cs typeface="Times New Roman" panose="02020603050405020304" pitchFamily="18" charset="0"/>
                  </a:rPr>
                  <a:t>puntos</a:t>
                </a:r>
                <a:r>
                  <a:rPr lang="es-ES" sz="2000" dirty="0"/>
                  <a:t> </a:t>
                </a:r>
                <a14:m>
                  <m:oMath xmlns:m="http://schemas.openxmlformats.org/officeDocument/2006/math">
                    <m:sSub>
                      <m:sSubPr>
                        <m:ctrlPr>
                          <a:rPr lang="en-US" sz="2000" i="1">
                            <a:latin typeface="Cambria Math" panose="02040503050406030204" pitchFamily="18" charset="0"/>
                          </a:rPr>
                        </m:ctrlPr>
                      </m:sSubPr>
                      <m:e>
                        <m:r>
                          <a:rPr lang="es-ES" sz="2000" i="1">
                            <a:latin typeface="Cambria Math" panose="02040503050406030204" pitchFamily="18" charset="0"/>
                          </a:rPr>
                          <m:t>𝑦</m:t>
                        </m:r>
                      </m:e>
                      <m:sub>
                        <m:r>
                          <a:rPr lang="es-ES" sz="2000" i="1">
                            <a:latin typeface="Cambria Math" panose="02040503050406030204" pitchFamily="18" charset="0"/>
                          </a:rPr>
                          <m:t>𝑖</m:t>
                        </m:r>
                      </m:sub>
                    </m:sSub>
                    <m:r>
                      <a:rPr lang="es-ES" sz="2000" i="1">
                        <a:latin typeface="Cambria Math" panose="02040503050406030204" pitchFamily="18" charset="0"/>
                      </a:rPr>
                      <m:t>=</m:t>
                    </m:r>
                    <m:sSub>
                      <m:sSubPr>
                        <m:ctrlPr>
                          <a:rPr lang="en-U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1</m:t>
                        </m:r>
                      </m:sub>
                    </m:sSub>
                    <m:r>
                      <a:rPr lang="es-ES" sz="2000" i="1">
                        <a:latin typeface="Cambria Math" panose="02040503050406030204" pitchFamily="18" charset="0"/>
                      </a:rPr>
                      <m:t>+</m:t>
                    </m:r>
                    <m:r>
                      <a:rPr lang="es-ES" sz="2000">
                        <a:latin typeface="Cambria Math" panose="02040503050406030204" pitchFamily="18" charset="0"/>
                      </a:rPr>
                      <m:t> </m:t>
                    </m:r>
                    <m:r>
                      <a:rPr lang="es-E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𝑖</m:t>
                            </m:r>
                          </m:sub>
                        </m:sSub>
                        <m:r>
                          <a:rPr lang="es-ES" sz="2000" i="1">
                            <a:latin typeface="Cambria Math" panose="02040503050406030204" pitchFamily="18" charset="0"/>
                          </a:rPr>
                          <m:t>−</m:t>
                        </m:r>
                        <m:sSub>
                          <m:sSubPr>
                            <m:ctrlPr>
                              <a:rPr lang="en-U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1</m:t>
                            </m:r>
                          </m:sub>
                        </m:sSub>
                      </m:e>
                    </m:d>
                  </m:oMath>
                </a14:m>
                <a:r>
                  <a:rPr lang="es-ES" sz="2000" dirty="0"/>
                  <a:t>, </a:t>
                </a:r>
                <a:r>
                  <a:rPr lang="es-ES" sz="2000" dirty="0">
                    <a:latin typeface="Times New Roman" panose="02020603050405020304" pitchFamily="18" charset="0"/>
                    <a:cs typeface="Times New Roman" panose="02020603050405020304" pitchFamily="18" charset="0"/>
                  </a:rPr>
                  <a:t>para</a:t>
                </a:r>
                <a:r>
                  <a:rPr lang="es-ES" sz="2000" dirty="0"/>
                  <a:t> </a:t>
                </a:r>
                <a14:m>
                  <m:oMath xmlns:m="http://schemas.openxmlformats.org/officeDocument/2006/math">
                    <m:r>
                      <a:rPr lang="es-ES" sz="2000" i="1">
                        <a:latin typeface="Cambria Math" panose="02040503050406030204" pitchFamily="18" charset="0"/>
                      </a:rPr>
                      <m:t>𝑖</m:t>
                    </m:r>
                    <m:r>
                      <a:rPr lang="es-ES" sz="2000" i="1">
                        <a:latin typeface="Cambria Math" panose="02040503050406030204" pitchFamily="18" charset="0"/>
                      </a:rPr>
                      <m:t>=2,…, </m:t>
                    </m:r>
                    <m:r>
                      <a:rPr lang="es-ES" sz="2000" i="1">
                        <a:latin typeface="Cambria Math" panose="02040503050406030204" pitchFamily="18" charset="0"/>
                      </a:rPr>
                      <m:t>𝑛</m:t>
                    </m:r>
                    <m:r>
                      <a:rPr lang="es-ES" sz="2000" i="1">
                        <a:latin typeface="Cambria Math" panose="02040503050406030204" pitchFamily="18" charset="0"/>
                      </a:rPr>
                      <m:t>+1</m:t>
                    </m:r>
                  </m:oMath>
                </a14:m>
                <a:r>
                  <a:rPr lang="es-ES" sz="2000" dirty="0"/>
                  <a:t>. </a:t>
                </a:r>
                <a:r>
                  <a:rPr lang="es-ES" sz="2000" dirty="0">
                    <a:latin typeface="Times New Roman" panose="02020603050405020304" pitchFamily="18" charset="0"/>
                    <a:cs typeface="Times New Roman" panose="02020603050405020304" pitchFamily="18" charset="0"/>
                  </a:rPr>
                  <a:t>Los vértices nuevos en la siguiente iteración serán </a:t>
                </a:r>
                <a14:m>
                  <m:oMath xmlns:m="http://schemas.openxmlformats.org/officeDocument/2006/math">
                    <m:sSub>
                      <m:sSubPr>
                        <m:ctrlPr>
                          <a:rPr lang="en-US" sz="2000" i="1">
                            <a:latin typeface="Cambria Math" panose="02040503050406030204" pitchFamily="18" charset="0"/>
                          </a:rPr>
                        </m:ctrlPr>
                      </m:sSubPr>
                      <m:e>
                        <m:r>
                          <a:rPr lang="es-ES" sz="2000" i="1">
                            <a:latin typeface="Cambria Math" panose="02040503050406030204" pitchFamily="18" charset="0"/>
                          </a:rPr>
                          <m:t>𝑥</m:t>
                        </m:r>
                      </m:e>
                      <m:sub>
                        <m:r>
                          <a:rPr lang="es-ES" sz="2000" i="1">
                            <a:latin typeface="Cambria Math" panose="02040503050406030204" pitchFamily="18" charset="0"/>
                          </a:rPr>
                          <m:t>1</m:t>
                        </m:r>
                      </m:sub>
                    </m:sSub>
                    <m:r>
                      <a:rPr lang="es-ES" sz="2000" i="1">
                        <a:latin typeface="Cambria Math" panose="02040503050406030204" pitchFamily="18" charset="0"/>
                      </a:rPr>
                      <m:t>, </m:t>
                    </m:r>
                    <m:sSub>
                      <m:sSubPr>
                        <m:ctrlPr>
                          <a:rPr lang="en-US" sz="2000" i="1">
                            <a:latin typeface="Cambria Math" panose="02040503050406030204" pitchFamily="18" charset="0"/>
                          </a:rPr>
                        </m:ctrlPr>
                      </m:sSubPr>
                      <m:e>
                        <m:r>
                          <a:rPr lang="es-ES" sz="2000" i="1">
                            <a:latin typeface="Cambria Math" panose="02040503050406030204" pitchFamily="18" charset="0"/>
                          </a:rPr>
                          <m:t>𝑣</m:t>
                        </m:r>
                      </m:e>
                      <m:sub>
                        <m:r>
                          <a:rPr lang="es-ES" sz="2000" i="1">
                            <a:latin typeface="Cambria Math" panose="02040503050406030204" pitchFamily="18" charset="0"/>
                          </a:rPr>
                          <m:t>2</m:t>
                        </m:r>
                      </m:sub>
                    </m:sSub>
                    <m:r>
                      <a:rPr lang="es-ES" sz="2000" i="1">
                        <a:latin typeface="Cambria Math" panose="02040503050406030204" pitchFamily="18" charset="0"/>
                      </a:rPr>
                      <m:t>,…, </m:t>
                    </m:r>
                    <m:sSub>
                      <m:sSubPr>
                        <m:ctrlPr>
                          <a:rPr lang="en-US" sz="2000" i="1">
                            <a:latin typeface="Cambria Math" panose="02040503050406030204" pitchFamily="18" charset="0"/>
                          </a:rPr>
                        </m:ctrlPr>
                      </m:sSubPr>
                      <m:e>
                        <m:r>
                          <a:rPr lang="es-ES" sz="2000" i="1">
                            <a:latin typeface="Cambria Math" panose="02040503050406030204" pitchFamily="18" charset="0"/>
                          </a:rPr>
                          <m:t>𝑣</m:t>
                        </m:r>
                      </m:e>
                      <m:sub>
                        <m:r>
                          <a:rPr lang="es-ES" sz="2000" i="1">
                            <a:latin typeface="Cambria Math" panose="02040503050406030204" pitchFamily="18" charset="0"/>
                          </a:rPr>
                          <m:t>𝑛</m:t>
                        </m:r>
                        <m:r>
                          <a:rPr lang="es-ES" sz="2000" i="1">
                            <a:latin typeface="Cambria Math" panose="02040503050406030204" pitchFamily="18" charset="0"/>
                          </a:rPr>
                          <m:t>+1</m:t>
                        </m:r>
                      </m:sub>
                    </m:sSub>
                  </m:oMath>
                </a14:m>
                <a:r>
                  <a:rPr lang="es-ES" sz="2000" dirty="0"/>
                  <a:t>.</a:t>
                </a:r>
                <a:endParaRPr lang="en-US" sz="2000" dirty="0"/>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 </m:t>
                      </m:r>
                    </m:oMath>
                  </m:oMathPara>
                </a14:m>
                <a:endParaRPr lang="es-US" dirty="0" smtClean="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s-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41412" y="304800"/>
                <a:ext cx="10126028" cy="4502331"/>
              </a:xfrm>
              <a:blipFill>
                <a:blip r:embed="rId3"/>
                <a:stretch>
                  <a:fillRect l="-903" t="-271"/>
                </a:stretch>
              </a:blipFill>
            </p:spPr>
            <p:txBody>
              <a:bodyPr/>
              <a:lstStyle/>
              <a:p>
                <a:r>
                  <a:rPr lang="en-US">
                    <a:noFill/>
                  </a:rPr>
                  <a:t> </a:t>
                </a:r>
              </a:p>
            </p:txBody>
          </p:sp>
        </mc:Fallback>
      </mc:AlternateContent>
      <p:pic>
        <p:nvPicPr>
          <p:cNvPr id="5" name="Imagen 4"/>
          <p:cNvPicPr/>
          <p:nvPr/>
        </p:nvPicPr>
        <p:blipFill>
          <a:blip r:embed="rId4"/>
          <a:stretch>
            <a:fillRect/>
          </a:stretch>
        </p:blipFill>
        <p:spPr>
          <a:xfrm>
            <a:off x="4539161" y="2982685"/>
            <a:ext cx="2608580" cy="2153920"/>
          </a:xfrm>
          <a:prstGeom prst="rect">
            <a:avLst/>
          </a:prstGeom>
        </p:spPr>
      </p:pic>
    </p:spTree>
    <p:extLst>
      <p:ext uri="{BB962C8B-B14F-4D97-AF65-F5344CB8AC3E}">
        <p14:creationId xmlns:p14="http://schemas.microsoft.com/office/powerpoint/2010/main" val="656058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4887" y="513806"/>
            <a:ext cx="8960530" cy="5919537"/>
          </a:xfrm>
        </p:spPr>
        <p:txBody>
          <a:bodyPr>
            <a:normAutofit/>
          </a:bodyPr>
          <a:lstStyle/>
          <a:p>
            <a:pPr marL="0" indent="0">
              <a:buNone/>
            </a:pPr>
            <a:r>
              <a:rPr lang="es-US" dirty="0">
                <a:latin typeface="Times New Roman" panose="02020603050405020304" pitchFamily="18" charset="0"/>
                <a:cs typeface="Times New Roman" panose="02020603050405020304" pitchFamily="18" charset="0"/>
              </a:rPr>
              <a:t>Simulación del controlador Fuzzy </a:t>
            </a:r>
            <a:r>
              <a:rPr lang="es-US" dirty="0" smtClean="0">
                <a:latin typeface="Times New Roman" panose="02020603050405020304" pitchFamily="18" charset="0"/>
                <a:cs typeface="Times New Roman" panose="02020603050405020304" pitchFamily="18" charset="0"/>
              </a:rPr>
              <a:t>PD optimizado</a:t>
            </a:r>
            <a:endParaRPr lang="en-US" dirty="0">
              <a:latin typeface="Times New Roman" panose="02020603050405020304" pitchFamily="18" charset="0"/>
              <a:cs typeface="Times New Roman" panose="02020603050405020304" pitchFamily="18" charset="0"/>
            </a:endParaRPr>
          </a:p>
          <a:p>
            <a:pPr marL="0" indent="0">
              <a:buNone/>
            </a:pP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374469" y="19333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6945359" y="23661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Imagen 6"/>
          <p:cNvPicPr/>
          <p:nvPr/>
        </p:nvPicPr>
        <p:blipFill>
          <a:blip r:embed="rId2"/>
          <a:stretch>
            <a:fillRect/>
          </a:stretch>
        </p:blipFill>
        <p:spPr>
          <a:xfrm>
            <a:off x="1979567" y="1389016"/>
            <a:ext cx="8705850" cy="3599544"/>
          </a:xfrm>
          <a:prstGeom prst="rect">
            <a:avLst/>
          </a:prstGeom>
        </p:spPr>
      </p:pic>
    </p:spTree>
    <p:extLst>
      <p:ext uri="{BB962C8B-B14F-4D97-AF65-F5344CB8AC3E}">
        <p14:creationId xmlns:p14="http://schemas.microsoft.com/office/powerpoint/2010/main" val="26816256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24887" y="513806"/>
            <a:ext cx="8960530" cy="5919537"/>
          </a:xfrm>
        </p:spPr>
        <p:txBody>
          <a:bodyPr>
            <a:normAutofit/>
          </a:bodyPr>
          <a:lstStyle/>
          <a:p>
            <a:pPr marL="0" indent="0">
              <a:buNone/>
            </a:pPr>
            <a:r>
              <a:rPr lang="es-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Salida del </a:t>
            </a: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sistema y </a:t>
            </a:r>
            <a:r>
              <a:rPr lang="es-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señal de control</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374469" y="19333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6945359" y="236616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912474" y="1008198"/>
            <a:ext cx="3878580" cy="2908300"/>
          </a:xfrm>
          <a:prstGeom prst="rect">
            <a:avLst/>
          </a:prstGeom>
          <a:noFill/>
          <a:ln>
            <a:noFill/>
          </a:ln>
        </p:spPr>
      </p:pic>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6205152" y="1008198"/>
            <a:ext cx="3809727" cy="2908300"/>
          </a:xfrm>
          <a:prstGeom prst="rect">
            <a:avLst/>
          </a:prstGeom>
          <a:noFill/>
          <a:ln>
            <a:noFill/>
          </a:ln>
        </p:spPr>
      </p:pic>
      <mc:AlternateContent xmlns:mc="http://schemas.openxmlformats.org/markup-compatibility/2006" xmlns:a14="http://schemas.microsoft.com/office/drawing/2010/main">
        <mc:Choice Requires="a14">
          <p:sp>
            <p:nvSpPr>
              <p:cNvPr id="4" name="Rectángulo 3"/>
              <p:cNvSpPr/>
              <p:nvPr/>
            </p:nvSpPr>
            <p:spPr>
              <a:xfrm>
                <a:off x="1294857" y="4475731"/>
                <a:ext cx="3387634" cy="923330"/>
              </a:xfrm>
              <a:prstGeom prst="rect">
                <a:avLst/>
              </a:prstGeom>
            </p:spPr>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ℯ</m:t>
                      </m:r>
                      <m:r>
                        <a:rPr lang="es-ES" i="1">
                          <a:latin typeface="Cambria Math" panose="02040503050406030204" pitchFamily="18" charset="0"/>
                          <a:ea typeface="Times New Roman" panose="02020603050405020304" pitchFamily="18" charset="0"/>
                        </a:rPr>
                        <m:t>=(9−8.938)</m:t>
                      </m:r>
                      <m:r>
                        <a:rPr lang="es-ES" i="1">
                          <a:latin typeface="Cambria Math" panose="02040503050406030204" pitchFamily="18" charset="0"/>
                          <a:ea typeface="Times New Roman" panose="02020603050405020304" pitchFamily="18" charset="0"/>
                        </a:rPr>
                        <m:t>𝑚𝑚</m:t>
                      </m:r>
                      <m:r>
                        <a:rPr lang="es-ES" i="1">
                          <a:latin typeface="Cambria Math" panose="02040503050406030204" pitchFamily="18" charset="0"/>
                          <a:ea typeface="Times New Roman" panose="02020603050405020304" pitchFamily="18" charset="0"/>
                        </a:rPr>
                        <m:t>=0.062</m:t>
                      </m:r>
                      <m:r>
                        <a:rPr lang="es-ES" i="1">
                          <a:latin typeface="Cambria Math" panose="02040503050406030204" pitchFamily="18" charset="0"/>
                          <a:ea typeface="Times New Roman" panose="02020603050405020304" pitchFamily="18" charset="0"/>
                        </a:rPr>
                        <m:t>𝑚𝑚</m:t>
                      </m:r>
                    </m:oMath>
                  </m:oMathPara>
                </a14:m>
                <a:endParaRPr lang="en-US" dirty="0">
                  <a:latin typeface="Times New Roman" panose="02020603050405020304" pitchFamily="18" charset="0"/>
                  <a:ea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rPr>
                        <m:t>ℯ</m:t>
                      </m:r>
                      <m:r>
                        <a:rPr lang="es-ES" i="1">
                          <a:latin typeface="Cambria Math" panose="02040503050406030204" pitchFamily="18" charset="0"/>
                          <a:ea typeface="Times New Roman" panose="02020603050405020304" pitchFamily="18" charset="0"/>
                        </a:rPr>
                        <m:t>=0.68%</m:t>
                      </m:r>
                    </m:oMath>
                  </m:oMathPara>
                </a14:m>
                <a:endParaRPr lang="en-US" dirty="0">
                  <a:latin typeface="Times New Roman" panose="02020603050405020304" pitchFamily="18" charset="0"/>
                  <a:ea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1294857" y="4475731"/>
                <a:ext cx="3387634"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a 4"/>
              <p:cNvGraphicFramePr>
                <a:graphicFrameLocks noGrp="1"/>
              </p:cNvGraphicFramePr>
              <p:nvPr>
                <p:extLst>
                  <p:ext uri="{D42A27DB-BD31-4B8C-83A1-F6EECF244321}">
                    <p14:modId xmlns:p14="http://schemas.microsoft.com/office/powerpoint/2010/main" val="1474295595"/>
                  </p:ext>
                </p:extLst>
              </p:nvPr>
            </p:nvGraphicFramePr>
            <p:xfrm>
              <a:off x="5147129" y="4116725"/>
              <a:ext cx="5538288" cy="1563690"/>
            </p:xfrm>
            <a:graphic>
              <a:graphicData uri="http://schemas.openxmlformats.org/drawingml/2006/table">
                <a:tbl>
                  <a:tblPr firstRow="1" firstCol="1" bandRow="1">
                    <a:tableStyleId>{5C22544A-7EE6-4342-B048-85BDC9FD1C3A}</a:tableStyleId>
                  </a:tblPr>
                  <a:tblGrid>
                    <a:gridCol w="2769144">
                      <a:extLst>
                        <a:ext uri="{9D8B030D-6E8A-4147-A177-3AD203B41FA5}">
                          <a16:colId xmlns:a16="http://schemas.microsoft.com/office/drawing/2014/main" val="901365982"/>
                        </a:ext>
                      </a:extLst>
                    </a:gridCol>
                    <a:gridCol w="2769144">
                      <a:extLst>
                        <a:ext uri="{9D8B030D-6E8A-4147-A177-3AD203B41FA5}">
                          <a16:colId xmlns:a16="http://schemas.microsoft.com/office/drawing/2014/main" val="851608182"/>
                        </a:ext>
                      </a:extLst>
                    </a:gridCol>
                  </a:tblGrid>
                  <a:tr h="357774">
                    <a:tc>
                      <a:txBody>
                        <a:bodyPr/>
                        <a:lstStyle/>
                        <a:p>
                          <a:pPr marL="0" marR="0" algn="just">
                            <a:lnSpc>
                              <a:spcPct val="150000"/>
                            </a:lnSpc>
                            <a:spcBef>
                              <a:spcPts val="0"/>
                            </a:spcBef>
                            <a:spcAft>
                              <a:spcPts val="0"/>
                            </a:spcAft>
                          </a:pPr>
                          <a:r>
                            <a:rPr lang="es-ES" sz="1200" dirty="0">
                              <a:effectLst/>
                            </a:rPr>
                            <a:t>Método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just">
                            <a:lnSpc>
                              <a:spcPct val="150000"/>
                            </a:lnSpc>
                            <a:spcBef>
                              <a:spcPts val="0"/>
                            </a:spcBef>
                            <a:spcAft>
                              <a:spcPts val="0"/>
                            </a:spcAft>
                          </a:pPr>
                          <a:r>
                            <a:rPr lang="es-ES" sz="1200" dirty="0">
                              <a:effectLst/>
                            </a:rPr>
                            <a:t>Error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969492296"/>
                      </a:ext>
                    </a:extLst>
                  </a:tr>
                  <a:tr h="401972">
                    <a:tc>
                      <a:txBody>
                        <a:bodyPr/>
                        <a:lstStyle/>
                        <a:p>
                          <a:pPr marL="0" marR="0" algn="just">
                            <a:lnSpc>
                              <a:spcPct val="150000"/>
                            </a:lnSpc>
                            <a:spcBef>
                              <a:spcPts val="0"/>
                            </a:spcBef>
                            <a:spcAft>
                              <a:spcPts val="0"/>
                            </a:spcAft>
                          </a:pPr>
                          <a:r>
                            <a:rPr lang="es-ES" sz="1200" dirty="0">
                              <a:solidFill>
                                <a:schemeClr val="bg1"/>
                              </a:solidFill>
                              <a:effectLst/>
                            </a:rPr>
                            <a:t>Control Fuzzy</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3.83%</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787930177"/>
                      </a:ext>
                    </a:extLst>
                  </a:tr>
                  <a:tr h="401972">
                    <a:tc>
                      <a:txBody>
                        <a:bodyPr/>
                        <a:lstStyle/>
                        <a:p>
                          <a:pPr marL="0" marR="0" algn="just">
                            <a:lnSpc>
                              <a:spcPct val="150000"/>
                            </a:lnSpc>
                            <a:spcBef>
                              <a:spcPts val="0"/>
                            </a:spcBef>
                            <a:spcAft>
                              <a:spcPts val="0"/>
                            </a:spcAft>
                          </a:pPr>
                          <a:r>
                            <a:rPr lang="es-ES" sz="1200" dirty="0">
                              <a:solidFill>
                                <a:schemeClr val="bg1"/>
                              </a:solidFill>
                              <a:effectLst/>
                            </a:rPr>
                            <a:t>Algoritmos genéticos</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0.75%</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70324847"/>
                      </a:ext>
                    </a:extLst>
                  </a:tr>
                  <a:tr h="401972">
                    <a:tc>
                      <a:txBody>
                        <a:bodyPr/>
                        <a:lstStyle/>
                        <a:p>
                          <a:pPr marL="0" marR="0" algn="just">
                            <a:lnSpc>
                              <a:spcPct val="150000"/>
                            </a:lnSpc>
                            <a:spcBef>
                              <a:spcPts val="0"/>
                            </a:spcBef>
                            <a:spcAft>
                              <a:spcPts val="0"/>
                            </a:spcAft>
                          </a:pPr>
                          <a:r>
                            <a:rPr lang="es-ES" sz="1200" dirty="0">
                              <a:solidFill>
                                <a:schemeClr val="bg1"/>
                              </a:solidFill>
                              <a:effectLst/>
                            </a:rPr>
                            <a:t>Algoritmo de </a:t>
                          </a:r>
                          <a:r>
                            <a:rPr lang="es-ES" sz="1200" dirty="0" err="1">
                              <a:solidFill>
                                <a:schemeClr val="bg1"/>
                              </a:solidFill>
                              <a:effectLst/>
                            </a:rPr>
                            <a:t>Nealder</a:t>
                          </a:r>
                          <a:r>
                            <a:rPr lang="es-ES" sz="1200" dirty="0">
                              <a:solidFill>
                                <a:schemeClr val="bg1"/>
                              </a:solidFill>
                              <a:effectLst/>
                            </a:rPr>
                            <a:t>-Mead</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0.68%</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176095195"/>
                      </a:ext>
                    </a:extLst>
                  </a:tr>
                </a:tbl>
              </a:graphicData>
            </a:graphic>
          </p:graphicFrame>
        </mc:Choice>
        <mc:Fallback xmlns="">
          <p:graphicFrame>
            <p:nvGraphicFramePr>
              <p:cNvPr id="5" name="Tabla 4"/>
              <p:cNvGraphicFramePr>
                <a:graphicFrameLocks noGrp="1"/>
              </p:cNvGraphicFramePr>
              <p:nvPr>
                <p:extLst>
                  <p:ext uri="{D42A27DB-BD31-4B8C-83A1-F6EECF244321}">
                    <p14:modId xmlns:p14="http://schemas.microsoft.com/office/powerpoint/2010/main" val="1474295595"/>
                  </p:ext>
                </p:extLst>
              </p:nvPr>
            </p:nvGraphicFramePr>
            <p:xfrm>
              <a:off x="5147129" y="4116725"/>
              <a:ext cx="5538288" cy="1563690"/>
            </p:xfrm>
            <a:graphic>
              <a:graphicData uri="http://schemas.openxmlformats.org/drawingml/2006/table">
                <a:tbl>
                  <a:tblPr firstRow="1" firstCol="1" bandRow="1">
                    <a:tableStyleId>{5C22544A-7EE6-4342-B048-85BDC9FD1C3A}</a:tableStyleId>
                  </a:tblPr>
                  <a:tblGrid>
                    <a:gridCol w="2769144">
                      <a:extLst>
                        <a:ext uri="{9D8B030D-6E8A-4147-A177-3AD203B41FA5}">
                          <a16:colId xmlns:a16="http://schemas.microsoft.com/office/drawing/2014/main" val="901365982"/>
                        </a:ext>
                      </a:extLst>
                    </a:gridCol>
                    <a:gridCol w="2769144">
                      <a:extLst>
                        <a:ext uri="{9D8B030D-6E8A-4147-A177-3AD203B41FA5}">
                          <a16:colId xmlns:a16="http://schemas.microsoft.com/office/drawing/2014/main" val="851608182"/>
                        </a:ext>
                      </a:extLst>
                    </a:gridCol>
                  </a:tblGrid>
                  <a:tr h="357774">
                    <a:tc>
                      <a:txBody>
                        <a:bodyPr/>
                        <a:lstStyle/>
                        <a:p>
                          <a:pPr marL="0" marR="0" algn="just">
                            <a:lnSpc>
                              <a:spcPct val="150000"/>
                            </a:lnSpc>
                            <a:spcBef>
                              <a:spcPts val="0"/>
                            </a:spcBef>
                            <a:spcAft>
                              <a:spcPts val="0"/>
                            </a:spcAft>
                          </a:pPr>
                          <a:r>
                            <a:rPr lang="es-ES" sz="1200" dirty="0">
                              <a:effectLst/>
                            </a:rPr>
                            <a:t>Método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gn="just">
                            <a:lnSpc>
                              <a:spcPct val="150000"/>
                            </a:lnSpc>
                            <a:spcBef>
                              <a:spcPts val="0"/>
                            </a:spcBef>
                            <a:spcAft>
                              <a:spcPts val="0"/>
                            </a:spcAft>
                          </a:pPr>
                          <a:r>
                            <a:rPr lang="es-ES" sz="1200" dirty="0">
                              <a:effectLst/>
                            </a:rPr>
                            <a:t>Error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969492296"/>
                      </a:ext>
                    </a:extLst>
                  </a:tr>
                  <a:tr h="401972">
                    <a:tc>
                      <a:txBody>
                        <a:bodyPr/>
                        <a:lstStyle/>
                        <a:p>
                          <a:pPr marL="0" marR="0" algn="just">
                            <a:lnSpc>
                              <a:spcPct val="150000"/>
                            </a:lnSpc>
                            <a:spcBef>
                              <a:spcPts val="0"/>
                            </a:spcBef>
                            <a:spcAft>
                              <a:spcPts val="0"/>
                            </a:spcAft>
                          </a:pPr>
                          <a:r>
                            <a:rPr lang="es-ES" sz="1200" dirty="0">
                              <a:solidFill>
                                <a:schemeClr val="bg1"/>
                              </a:solidFill>
                              <a:effectLst/>
                            </a:rPr>
                            <a:t>Control Fuzzy</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5"/>
                          <a:stretch>
                            <a:fillRect l="-100441" t="-90909" r="-1101" b="-203030"/>
                          </a:stretch>
                        </a:blipFill>
                      </a:tcPr>
                    </a:tc>
                    <a:extLst>
                      <a:ext uri="{0D108BD9-81ED-4DB2-BD59-A6C34878D82A}">
                        <a16:rowId xmlns:a16="http://schemas.microsoft.com/office/drawing/2014/main" val="3787930177"/>
                      </a:ext>
                    </a:extLst>
                  </a:tr>
                  <a:tr h="401972">
                    <a:tc>
                      <a:txBody>
                        <a:bodyPr/>
                        <a:lstStyle/>
                        <a:p>
                          <a:pPr marL="0" marR="0" algn="just">
                            <a:lnSpc>
                              <a:spcPct val="150000"/>
                            </a:lnSpc>
                            <a:spcBef>
                              <a:spcPts val="0"/>
                            </a:spcBef>
                            <a:spcAft>
                              <a:spcPts val="0"/>
                            </a:spcAft>
                          </a:pPr>
                          <a:r>
                            <a:rPr lang="es-ES" sz="1200" dirty="0">
                              <a:solidFill>
                                <a:schemeClr val="bg1"/>
                              </a:solidFill>
                              <a:effectLst/>
                            </a:rPr>
                            <a:t>Algoritmos genéticos</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5"/>
                          <a:stretch>
                            <a:fillRect l="-100441" t="-190909" r="-1101" b="-103030"/>
                          </a:stretch>
                        </a:blipFill>
                      </a:tcPr>
                    </a:tc>
                    <a:extLst>
                      <a:ext uri="{0D108BD9-81ED-4DB2-BD59-A6C34878D82A}">
                        <a16:rowId xmlns:a16="http://schemas.microsoft.com/office/drawing/2014/main" val="2170324847"/>
                      </a:ext>
                    </a:extLst>
                  </a:tr>
                  <a:tr h="401972">
                    <a:tc>
                      <a:txBody>
                        <a:bodyPr/>
                        <a:lstStyle/>
                        <a:p>
                          <a:pPr marL="0" marR="0" algn="just">
                            <a:lnSpc>
                              <a:spcPct val="150000"/>
                            </a:lnSpc>
                            <a:spcBef>
                              <a:spcPts val="0"/>
                            </a:spcBef>
                            <a:spcAft>
                              <a:spcPts val="0"/>
                            </a:spcAft>
                          </a:pPr>
                          <a:r>
                            <a:rPr lang="es-ES" sz="1200" dirty="0">
                              <a:solidFill>
                                <a:schemeClr val="bg1"/>
                              </a:solidFill>
                              <a:effectLst/>
                            </a:rPr>
                            <a:t>Algoritmo de </a:t>
                          </a:r>
                          <a:r>
                            <a:rPr lang="es-ES" sz="1200" dirty="0" err="1">
                              <a:solidFill>
                                <a:schemeClr val="bg1"/>
                              </a:solidFill>
                              <a:effectLst/>
                            </a:rPr>
                            <a:t>Nealder</a:t>
                          </a:r>
                          <a:r>
                            <a:rPr lang="es-ES" sz="1200" dirty="0">
                              <a:solidFill>
                                <a:schemeClr val="bg1"/>
                              </a:solidFill>
                              <a:effectLst/>
                            </a:rPr>
                            <a:t>-Mead</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endParaRPr lang="en-US"/>
                        </a:p>
                      </a:txBody>
                      <a:tcPr marL="68580" marR="68580" marT="0" marB="0">
                        <a:blipFill>
                          <a:blip r:embed="rId5"/>
                          <a:stretch>
                            <a:fillRect l="-100441" t="-290909" r="-1101" b="-3030"/>
                          </a:stretch>
                        </a:blipFill>
                      </a:tcPr>
                    </a:tc>
                    <a:extLst>
                      <a:ext uri="{0D108BD9-81ED-4DB2-BD59-A6C34878D82A}">
                        <a16:rowId xmlns:a16="http://schemas.microsoft.com/office/drawing/2014/main" val="2176095195"/>
                      </a:ext>
                    </a:extLst>
                  </a:tr>
                </a:tbl>
              </a:graphicData>
            </a:graphic>
          </p:graphicFrame>
        </mc:Fallback>
      </mc:AlternateContent>
    </p:spTree>
    <p:extLst>
      <p:ext uri="{BB962C8B-B14F-4D97-AF65-F5344CB8AC3E}">
        <p14:creationId xmlns:p14="http://schemas.microsoft.com/office/powerpoint/2010/main" val="13483984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2558912" y="1320391"/>
            <a:ext cx="6892271" cy="2585323"/>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Implementación del </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Controlador </a:t>
            </a: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Fuzzy </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PD</a:t>
            </a:r>
          </a:p>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 el sistema real</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128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Implementación</a:t>
            </a:r>
            <a:endParaRPr lang="en-US" dirty="0">
              <a:latin typeface="Times New Roman" panose="02020603050405020304" pitchFamily="18" charset="0"/>
              <a:cs typeface="Times New Roman" panose="02020603050405020304" pitchFamily="18" charset="0"/>
            </a:endParaRPr>
          </a:p>
        </p:txBody>
      </p:sp>
      <p:pic>
        <p:nvPicPr>
          <p:cNvPr id="5" name="Imagen 4"/>
          <p:cNvPicPr/>
          <p:nvPr/>
        </p:nvPicPr>
        <p:blipFill>
          <a:blip r:embed="rId2"/>
          <a:stretch>
            <a:fillRect/>
          </a:stretch>
        </p:blipFill>
        <p:spPr>
          <a:xfrm>
            <a:off x="2096768" y="873925"/>
            <a:ext cx="7995285" cy="3408796"/>
          </a:xfrm>
          <a:prstGeom prst="rect">
            <a:avLst/>
          </a:prstGeom>
        </p:spPr>
      </p:pic>
      <p:pic>
        <p:nvPicPr>
          <p:cNvPr id="6" name="Imagen 5"/>
          <p:cNvPicPr/>
          <p:nvPr/>
        </p:nvPicPr>
        <p:blipFill>
          <a:blip r:embed="rId3"/>
          <a:stretch>
            <a:fillRect/>
          </a:stretch>
        </p:blipFill>
        <p:spPr>
          <a:xfrm>
            <a:off x="4140517" y="4457767"/>
            <a:ext cx="4175125" cy="1766570"/>
          </a:xfrm>
          <a:prstGeom prst="rect">
            <a:avLst/>
          </a:prstGeom>
        </p:spPr>
      </p:pic>
    </p:spTree>
    <p:extLst>
      <p:ext uri="{BB962C8B-B14F-4D97-AF65-F5344CB8AC3E}">
        <p14:creationId xmlns:p14="http://schemas.microsoft.com/office/powerpoint/2010/main" val="14055561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Salida del sistema y señal de control</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952819" y="1612366"/>
            <a:ext cx="4307158" cy="3304404"/>
          </a:xfrm>
          <a:prstGeom prst="rect">
            <a:avLst/>
          </a:prstGeom>
          <a:noFill/>
          <a:ln>
            <a:noFill/>
          </a:ln>
        </p:spPr>
      </p:pic>
      <p:pic>
        <p:nvPicPr>
          <p:cNvPr id="8" name="Imagen 7"/>
          <p:cNvPicPr/>
          <p:nvPr/>
        </p:nvPicPr>
        <p:blipFill rotWithShape="1">
          <a:blip r:embed="rId3">
            <a:extLst>
              <a:ext uri="{28A0092B-C50C-407E-A947-70E740481C1C}">
                <a14:useLocalDpi xmlns:a14="http://schemas.microsoft.com/office/drawing/2010/main" val="0"/>
              </a:ext>
            </a:extLst>
          </a:blip>
          <a:srcRect r="18091" b="20350"/>
          <a:stretch/>
        </p:blipFill>
        <p:spPr bwMode="auto">
          <a:xfrm>
            <a:off x="5743846" y="1612366"/>
            <a:ext cx="4462600" cy="33044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2803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513347"/>
            <a:ext cx="9905999" cy="5277855"/>
          </a:xfrm>
        </p:spPr>
        <p:txBody>
          <a:bodyPr/>
          <a:lstStyle/>
          <a:p>
            <a:pPr marL="0" indent="0">
              <a:buNone/>
            </a:pPr>
            <a:endParaRPr lang="es-US" dirty="0"/>
          </a:p>
          <a:p>
            <a:pPr marL="0" indent="0">
              <a:buNone/>
            </a:pPr>
            <a:endParaRPr lang="en-US" dirty="0"/>
          </a:p>
        </p:txBody>
      </p:sp>
      <p:sp>
        <p:nvSpPr>
          <p:cNvPr id="6" name="Rectángulo 5"/>
          <p:cNvSpPr/>
          <p:nvPr/>
        </p:nvSpPr>
        <p:spPr>
          <a:xfrm>
            <a:off x="3429335" y="2552109"/>
            <a:ext cx="5330151" cy="1200329"/>
          </a:xfrm>
          <a:prstGeom prst="rect">
            <a:avLst/>
          </a:prstGeom>
          <a:noFill/>
        </p:spPr>
        <p:txBody>
          <a:bodyPr wrap="square" lIns="91440" tIns="45720" rIns="91440" bIns="45720">
            <a:spAutoFit/>
          </a:bodyPr>
          <a:lstStyle/>
          <a:p>
            <a:pPr algn="ctr"/>
            <a:r>
              <a:rPr lang="es-ES" sz="7200" b="1" dirty="0" smtClean="0">
                <a:ln w="10160">
                  <a:solidFill>
                    <a:schemeClr val="accent5"/>
                  </a:solidFill>
                  <a:prstDash val="solid"/>
                </a:ln>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Introducción</a:t>
            </a:r>
            <a:endParaRPr lang="es-ES" sz="7200" b="1" cap="none" spc="0" dirty="0">
              <a:ln w="10160">
                <a:solidFill>
                  <a:schemeClr val="accent5"/>
                </a:solidFill>
                <a:prstDash val="solid"/>
              </a:ln>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477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2648275" y="1033008"/>
            <a:ext cx="6892271" cy="4247317"/>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Implementación del </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Controlador </a:t>
            </a: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Fuzzy </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PD</a:t>
            </a: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optimizado </a:t>
            </a: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mediante</a:t>
            </a:r>
          </a:p>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Algoritmos </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Genéticos</a:t>
            </a:r>
          </a:p>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 el sistema real</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680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Implementación</a:t>
            </a:r>
            <a:endParaRPr lang="en-US"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2"/>
          <a:stretch>
            <a:fillRect/>
          </a:stretch>
        </p:blipFill>
        <p:spPr>
          <a:xfrm>
            <a:off x="1549896" y="1318985"/>
            <a:ext cx="8518663" cy="3639095"/>
          </a:xfrm>
          <a:prstGeom prst="rect">
            <a:avLst/>
          </a:prstGeom>
        </p:spPr>
      </p:pic>
    </p:spTree>
    <p:extLst>
      <p:ext uri="{BB962C8B-B14F-4D97-AF65-F5344CB8AC3E}">
        <p14:creationId xmlns:p14="http://schemas.microsoft.com/office/powerpoint/2010/main" val="2106502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Salida del sistema y señal de control</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141412" y="1851909"/>
            <a:ext cx="4314824" cy="3094560"/>
          </a:xfrm>
          <a:prstGeom prst="rect">
            <a:avLst/>
          </a:prstGeom>
          <a:noFill/>
          <a:ln>
            <a:noFill/>
          </a:ln>
        </p:spPr>
      </p:pic>
      <p:pic>
        <p:nvPicPr>
          <p:cNvPr id="6" name="Imagen 5"/>
          <p:cNvPicPr/>
          <p:nvPr/>
        </p:nvPicPr>
        <p:blipFill rotWithShape="1">
          <a:blip r:embed="rId3">
            <a:extLst>
              <a:ext uri="{28A0092B-C50C-407E-A947-70E740481C1C}">
                <a14:useLocalDpi xmlns:a14="http://schemas.microsoft.com/office/drawing/2010/main" val="0"/>
              </a:ext>
            </a:extLst>
          </a:blip>
          <a:srcRect r="23347" b="19766"/>
          <a:stretch/>
        </p:blipFill>
        <p:spPr bwMode="auto">
          <a:xfrm>
            <a:off x="6016034" y="1851909"/>
            <a:ext cx="4190412" cy="31786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87022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1494467" y="1033008"/>
            <a:ext cx="9199891" cy="4247317"/>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Implementación del </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Controlador </a:t>
            </a: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Fuzzy </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PD</a:t>
            </a: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optimizado </a:t>
            </a: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mediante</a:t>
            </a: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el algoritmo de </a:t>
            </a:r>
            <a:r>
              <a:rPr lang="es-ES" sz="5400"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Nealder</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-Mead </a:t>
            </a:r>
          </a:p>
          <a:p>
            <a:pPr algn="ctr"/>
            <a:r>
              <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a:t>
            </a: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 el sistema real</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65505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dirty="0" smtClean="0">
                <a:latin typeface="Times New Roman" panose="02020603050405020304" pitchFamily="18" charset="0"/>
                <a:cs typeface="Times New Roman" panose="02020603050405020304" pitchFamily="18" charset="0"/>
              </a:rPr>
              <a:t>Implementación</a:t>
            </a:r>
            <a:endParaRPr lang="en-US"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1671091" y="1316446"/>
            <a:ext cx="8846639" cy="3631474"/>
          </a:xfrm>
          <a:prstGeom prst="rect">
            <a:avLst/>
          </a:prstGeom>
        </p:spPr>
      </p:pic>
    </p:spTree>
    <p:extLst>
      <p:ext uri="{BB962C8B-B14F-4D97-AF65-F5344CB8AC3E}">
        <p14:creationId xmlns:p14="http://schemas.microsoft.com/office/powerpoint/2010/main" val="2128571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Salida del sistema y señal de control</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094" y="1708567"/>
            <a:ext cx="4528050" cy="3112001"/>
          </a:xfrm>
          <a:prstGeom prst="rect">
            <a:avLst/>
          </a:prstGeom>
          <a:noFill/>
          <a:ln>
            <a:noFill/>
          </a:ln>
        </p:spPr>
      </p:pic>
      <p:pic>
        <p:nvPicPr>
          <p:cNvPr id="8" name="Imagen 7"/>
          <p:cNvPicPr/>
          <p:nvPr/>
        </p:nvPicPr>
        <p:blipFill rotWithShape="1">
          <a:blip r:embed="rId3">
            <a:extLst>
              <a:ext uri="{28A0092B-C50C-407E-A947-70E740481C1C}">
                <a14:useLocalDpi xmlns:a14="http://schemas.microsoft.com/office/drawing/2010/main" val="0"/>
              </a:ext>
            </a:extLst>
          </a:blip>
          <a:srcRect r="19259" b="21714"/>
          <a:stretch/>
        </p:blipFill>
        <p:spPr bwMode="auto">
          <a:xfrm>
            <a:off x="6094411" y="1609755"/>
            <a:ext cx="4727665" cy="31855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96714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Esfera levitando</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9" name="Imagen 8"/>
          <p:cNvPicPr/>
          <p:nvPr/>
        </p:nvPicPr>
        <p:blipFill>
          <a:blip r:embed="rId2"/>
          <a:stretch>
            <a:fillRect/>
          </a:stretch>
        </p:blipFill>
        <p:spPr>
          <a:xfrm>
            <a:off x="4684677" y="1143198"/>
            <a:ext cx="2819468" cy="4630583"/>
          </a:xfrm>
          <a:prstGeom prst="rect">
            <a:avLst/>
          </a:prstGeom>
        </p:spPr>
      </p:pic>
    </p:spTree>
    <p:extLst>
      <p:ext uri="{BB962C8B-B14F-4D97-AF65-F5344CB8AC3E}">
        <p14:creationId xmlns:p14="http://schemas.microsoft.com/office/powerpoint/2010/main" val="31850028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3469173" y="1510242"/>
            <a:ext cx="5250475" cy="1754326"/>
          </a:xfrm>
          <a:prstGeom prst="rect">
            <a:avLst/>
          </a:prstGeom>
          <a:noFill/>
        </p:spPr>
        <p:txBody>
          <a:bodyPr wrap="none" lIns="91440" tIns="45720" rIns="91440" bIns="45720">
            <a:spAutoFit/>
          </a:bodyPr>
          <a:lstStyle/>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Conclusiones y </a:t>
            </a:r>
          </a:p>
          <a:p>
            <a:pPr algn="ctr"/>
            <a:r>
              <a:rPr lang="es-E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recomendaciones</a:t>
            </a:r>
            <a:endParaRPr lang="es-E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46941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41412" y="304800"/>
                <a:ext cx="9905999" cy="5919537"/>
              </a:xfrm>
            </p:spPr>
            <p:txBody>
              <a:bodyPr>
                <a:normAutofit fontScale="85000" lnSpcReduction="10000"/>
              </a:bodyPr>
              <a:lstStyle/>
              <a:p>
                <a:pPr marL="0" indent="0" algn="just">
                  <a:buNone/>
                </a:pPr>
                <a:r>
                  <a:rPr lang="es-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lo que respecta al modelamiento, se puede bien inferir que la función de transferencia obtenida se asemeja en gran medida al sistema real, basándose en los resultados entregados especialmente de las simulaciones, además de la demostración de que en el sistema físico la esfera levita.</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Se </a:t>
                </a:r>
                <a:r>
                  <a:rPr lang="es-ES" dirty="0">
                    <a:latin typeface="Times New Roman" panose="02020603050405020304" pitchFamily="18" charset="0"/>
                    <a:cs typeface="Times New Roman" panose="02020603050405020304" pitchFamily="18" charset="0"/>
                  </a:rPr>
                  <a:t>observó que, al generarse un campo electromagnético debido al electroimán implementado, este influía de manera visible en las señales adquiridas tanto del sensor de posición como del sensor de corriente, introduciendo ruido en dichas </a:t>
                </a:r>
                <a:r>
                  <a:rPr lang="es-ES" dirty="0" smtClean="0">
                    <a:latin typeface="Times New Roman" panose="02020603050405020304" pitchFamily="18" charset="0"/>
                    <a:cs typeface="Times New Roman" panose="02020603050405020304" pitchFamily="18" charset="0"/>
                  </a:rPr>
                  <a:t>señales.</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Se </a:t>
                </a:r>
                <a:r>
                  <a:rPr lang="es-ES" dirty="0">
                    <a:latin typeface="Times New Roman" panose="02020603050405020304" pitchFamily="18" charset="0"/>
                    <a:cs typeface="Times New Roman" panose="02020603050405020304" pitchFamily="18" charset="0"/>
                  </a:rPr>
                  <a:t>pudo observar claramente que al poner en marcha los algoritmos de optimización, se obtuvieron resultados ostensiblemente mejores, basados en la respuesta del sistema en torno a la salida en estado </a:t>
                </a:r>
                <a:r>
                  <a:rPr lang="es-ES" dirty="0" smtClean="0">
                    <a:latin typeface="Times New Roman" panose="02020603050405020304" pitchFamily="18" charset="0"/>
                    <a:cs typeface="Times New Roman" panose="02020603050405020304" pitchFamily="18" charset="0"/>
                  </a:rPr>
                  <a:t>estacionario.</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Una </a:t>
                </a:r>
                <a:r>
                  <a:rPr lang="es-ES" dirty="0">
                    <a:latin typeface="Times New Roman" panose="02020603050405020304" pitchFamily="18" charset="0"/>
                    <a:cs typeface="Times New Roman" panose="02020603050405020304" pitchFamily="18" charset="0"/>
                  </a:rPr>
                  <a:t>desventaja que se presenta al implementar el controlador fuzzy sin optimización, es que los parámetros definidos </a:t>
                </a:r>
                <a14:m>
                  <m:oMath xmlns:m="http://schemas.openxmlformats.org/officeDocument/2006/math">
                    <m:r>
                      <a:rPr lang="es-ES" i="1">
                        <a:latin typeface="Cambria Math" panose="02040503050406030204" pitchFamily="18" charset="0"/>
                      </a:rPr>
                      <m:t>𝐺𝑝</m:t>
                    </m:r>
                    <m:r>
                      <a:rPr lang="es-ES" i="1">
                        <a:latin typeface="Cambria Math" panose="02040503050406030204" pitchFamily="18" charset="0"/>
                      </a:rPr>
                      <m:t> </m:t>
                    </m:r>
                    <m:r>
                      <a:rPr lang="es-ES" i="1">
                        <a:latin typeface="Cambria Math" panose="02040503050406030204" pitchFamily="18" charset="0"/>
                      </a:rPr>
                      <m:t>𝑦</m:t>
                    </m:r>
                    <m:r>
                      <a:rPr lang="es-ES" i="1">
                        <a:latin typeface="Cambria Math" panose="02040503050406030204" pitchFamily="18" charset="0"/>
                      </a:rPr>
                      <m:t> </m:t>
                    </m:r>
                    <m:r>
                      <a:rPr lang="es-ES" i="1">
                        <a:latin typeface="Cambria Math" panose="02040503050406030204" pitchFamily="18" charset="0"/>
                      </a:rPr>
                      <m:t>𝐺𝑑</m:t>
                    </m:r>
                    <m:r>
                      <a:rPr lang="es-ES" i="1">
                        <a:latin typeface="Cambria Math" panose="02040503050406030204" pitchFamily="18" charset="0"/>
                      </a:rPr>
                      <m:t> </m:t>
                    </m:r>
                    <m:r>
                      <a:rPr lang="es-ES" i="1">
                        <a:latin typeface="Cambria Math" panose="02040503050406030204" pitchFamily="18" charset="0"/>
                      </a:rPr>
                      <m:t>𝑦</m:t>
                    </m:r>
                    <m:r>
                      <a:rPr lang="es-ES" i="1">
                        <a:latin typeface="Cambria Math" panose="02040503050406030204" pitchFamily="18" charset="0"/>
                      </a:rPr>
                      <m:t> </m:t>
                    </m:r>
                    <m:r>
                      <a:rPr lang="es-ES" i="1">
                        <a:latin typeface="Cambria Math" panose="02040503050406030204" pitchFamily="18" charset="0"/>
                      </a:rPr>
                      <m:t>𝐺</m:t>
                    </m:r>
                  </m:oMath>
                </a14:m>
                <a:r>
                  <a:rPr lang="es-ES" dirty="0">
                    <a:latin typeface="Times New Roman" panose="02020603050405020304" pitchFamily="18" charset="0"/>
                    <a:cs typeface="Times New Roman" panose="02020603050405020304" pitchFamily="18" charset="0"/>
                  </a:rPr>
                  <a:t>, se tienen que ajustar de manera empírica, basada en los resultados que se van obteniendo con cada cambio de parámetro, lo que implica más tiempo de implementación</a:t>
                </a:r>
                <a:r>
                  <a:rPr lang="es-E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41412" y="304800"/>
                <a:ext cx="9905999" cy="5919537"/>
              </a:xfrm>
              <a:blipFill>
                <a:blip r:embed="rId2"/>
                <a:stretch>
                  <a:fillRect l="-985" t="-721" r="-677"/>
                </a:stretch>
              </a:blipFill>
            </p:spPr>
            <p:txBody>
              <a:bodyPr/>
              <a:lstStyle/>
              <a:p>
                <a:r>
                  <a:rPr lang="en-US">
                    <a:noFill/>
                  </a:rPr>
                  <a:t> </a:t>
                </a:r>
              </a:p>
            </p:txBody>
          </p:sp>
        </mc:Fallback>
      </mc:AlternateContent>
    </p:spTree>
    <p:extLst>
      <p:ext uri="{BB962C8B-B14F-4D97-AF65-F5344CB8AC3E}">
        <p14:creationId xmlns:p14="http://schemas.microsoft.com/office/powerpoint/2010/main" val="33331838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1141412" y="304800"/>
                <a:ext cx="9905999" cy="5919537"/>
              </a:xfrm>
            </p:spPr>
            <p:txBody>
              <a:bodyPr>
                <a:normAutofit fontScale="77500" lnSpcReduction="20000"/>
              </a:bodyPr>
              <a:lstStyle/>
              <a:p>
                <a:pPr marL="0" indent="0" algn="just">
                  <a:buNone/>
                </a:pPr>
                <a:r>
                  <a:rPr lang="es-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Conclusiones</a:t>
                </a: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Los </a:t>
                </a:r>
                <a:r>
                  <a:rPr lang="es-ES" dirty="0">
                    <a:latin typeface="Times New Roman" panose="02020603050405020304" pitchFamily="18" charset="0"/>
                    <a:cs typeface="Times New Roman" panose="02020603050405020304" pitchFamily="18" charset="0"/>
                  </a:rPr>
                  <a:t>algoritmos de optimización implementados, se presentan como una buena opción para la obtención de soluciones que mejoren la respuesta que el sistema muestra originalmente utilizando el control </a:t>
                </a:r>
                <a:r>
                  <a:rPr lang="es-ES" dirty="0" smtClean="0">
                    <a:latin typeface="Times New Roman" panose="02020603050405020304" pitchFamily="18" charset="0"/>
                    <a:cs typeface="Times New Roman" panose="02020603050405020304" pitchFamily="18" charset="0"/>
                  </a:rPr>
                  <a:t>fuzzy.</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Se </a:t>
                </a:r>
                <a:r>
                  <a:rPr lang="es-ES" dirty="0">
                    <a:latin typeface="Times New Roman" panose="02020603050405020304" pitchFamily="18" charset="0"/>
                    <a:cs typeface="Times New Roman" panose="02020603050405020304" pitchFamily="18" charset="0"/>
                  </a:rPr>
                  <a:t>ha realizado una implementación de los algoritmos genéticos para la optimización de una manera relativamente sencilla, mediante la minimización del error, incorporando una función de coste, que corresponde al error cuadrático medio, que muestra el desempeño del algoritmo sobre la respuesta del </a:t>
                </a:r>
                <a:r>
                  <a:rPr lang="es-ES" dirty="0" smtClean="0">
                    <a:latin typeface="Times New Roman" panose="02020603050405020304" pitchFamily="18" charset="0"/>
                    <a:cs typeface="Times New Roman" panose="02020603050405020304" pitchFamily="18" charset="0"/>
                  </a:rPr>
                  <a:t>sistema.</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De </a:t>
                </a:r>
                <a:r>
                  <a:rPr lang="es-ES" dirty="0">
                    <a:latin typeface="Times New Roman" panose="02020603050405020304" pitchFamily="18" charset="0"/>
                    <a:cs typeface="Times New Roman" panose="02020603050405020304" pitchFamily="18" charset="0"/>
                  </a:rPr>
                  <a:t>los resultados obtenidos a partir de la optimización con el algoritmo genético, se pudo dilucidar que el número de generaciones resulta un aspecto importante, siendo 20 el número de generaciones que se consideraron suficientes para alcanzar una optimización </a:t>
                </a:r>
                <a:r>
                  <a:rPr lang="es-ES" dirty="0" smtClean="0">
                    <a:latin typeface="Times New Roman" panose="02020603050405020304" pitchFamily="18" charset="0"/>
                    <a:cs typeface="Times New Roman" panose="02020603050405020304" pitchFamily="18" charset="0"/>
                  </a:rPr>
                  <a:t>aceptable.</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lo referente al algoritmo de </a:t>
                </a:r>
                <a:r>
                  <a:rPr lang="es-ES" dirty="0" err="1">
                    <a:latin typeface="Times New Roman" panose="02020603050405020304" pitchFamily="18" charset="0"/>
                    <a:cs typeface="Times New Roman" panose="02020603050405020304" pitchFamily="18" charset="0"/>
                  </a:rPr>
                  <a:t>Nealder</a:t>
                </a:r>
                <a:r>
                  <a:rPr lang="es-ES" dirty="0">
                    <a:latin typeface="Times New Roman" panose="02020603050405020304" pitchFamily="18" charset="0"/>
                    <a:cs typeface="Times New Roman" panose="02020603050405020304" pitchFamily="18" charset="0"/>
                  </a:rPr>
                  <a:t>-Mead, se consideró al error en sí, como la función de coste, ya que es un método de minimización, y los parámetros a ser optimizados son </a:t>
                </a:r>
                <a14:m>
                  <m:oMath xmlns:m="http://schemas.openxmlformats.org/officeDocument/2006/math">
                    <m:r>
                      <a:rPr lang="es-ES" i="1">
                        <a:latin typeface="Cambria Math" panose="02040503050406030204" pitchFamily="18" charset="0"/>
                      </a:rPr>
                      <m:t>𝐺𝑝</m:t>
                    </m:r>
                    <m:r>
                      <a:rPr lang="es-ES" i="1">
                        <a:latin typeface="Cambria Math" panose="02040503050406030204" pitchFamily="18" charset="0"/>
                      </a:rPr>
                      <m:t> </m:t>
                    </m:r>
                    <m:r>
                      <a:rPr lang="es-ES" i="1">
                        <a:latin typeface="Cambria Math" panose="02040503050406030204" pitchFamily="18" charset="0"/>
                      </a:rPr>
                      <m:t>𝑦</m:t>
                    </m:r>
                    <m:r>
                      <a:rPr lang="es-ES" i="1">
                        <a:latin typeface="Cambria Math" panose="02040503050406030204" pitchFamily="18" charset="0"/>
                      </a:rPr>
                      <m:t> </m:t>
                    </m:r>
                    <m:r>
                      <a:rPr lang="es-ES" i="1">
                        <a:latin typeface="Cambria Math" panose="02040503050406030204" pitchFamily="18" charset="0"/>
                      </a:rPr>
                      <m:t>𝐺𝑑</m:t>
                    </m:r>
                    <m:r>
                      <a:rPr lang="es-ES" i="1">
                        <a:latin typeface="Cambria Math" panose="02040503050406030204" pitchFamily="18" charset="0"/>
                      </a:rPr>
                      <m:t> </m:t>
                    </m:r>
                    <m:r>
                      <a:rPr lang="es-ES" i="1">
                        <a:latin typeface="Cambria Math" panose="02040503050406030204" pitchFamily="18" charset="0"/>
                      </a:rPr>
                      <m:t>𝑦</m:t>
                    </m:r>
                    <m:r>
                      <a:rPr lang="es-ES" i="1">
                        <a:latin typeface="Cambria Math" panose="02040503050406030204" pitchFamily="18" charset="0"/>
                      </a:rPr>
                      <m:t> </m:t>
                    </m:r>
                    <m:r>
                      <a:rPr lang="es-ES" i="1">
                        <a:latin typeface="Cambria Math" panose="02040503050406030204" pitchFamily="18" charset="0"/>
                      </a:rPr>
                      <m:t>𝐺</m:t>
                    </m:r>
                  </m:oMath>
                </a14:m>
                <a:r>
                  <a:rPr lang="es-E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Se </a:t>
                </a:r>
                <a:r>
                  <a:rPr lang="es-ES" dirty="0">
                    <a:latin typeface="Times New Roman" panose="02020603050405020304" pitchFamily="18" charset="0"/>
                    <a:cs typeface="Times New Roman" panose="02020603050405020304" pitchFamily="18" charset="0"/>
                  </a:rPr>
                  <a:t>observó que los resultados presentados por el algoritmo de </a:t>
                </a:r>
                <a:r>
                  <a:rPr lang="es-ES" dirty="0" err="1">
                    <a:latin typeface="Times New Roman" panose="02020603050405020304" pitchFamily="18" charset="0"/>
                    <a:cs typeface="Times New Roman" panose="02020603050405020304" pitchFamily="18" charset="0"/>
                  </a:rPr>
                  <a:t>Nealder</a:t>
                </a:r>
                <a:r>
                  <a:rPr lang="es-ES" dirty="0">
                    <a:latin typeface="Times New Roman" panose="02020603050405020304" pitchFamily="18" charset="0"/>
                    <a:cs typeface="Times New Roman" panose="02020603050405020304" pitchFamily="18" charset="0"/>
                  </a:rPr>
                  <a:t>-Mead fueron mejores que los obtenidos aplicando los algoritmos genéticos, ya que en la simulación las oscilaciones se redujeron de forma definitiva y el error alcanzado fue menor; además que aplicados al sistema real se obtuvo un menor margen de error.</a:t>
                </a:r>
                <a:endParaRPr lang="en-US" dirty="0">
                  <a:latin typeface="Times New Roman" panose="02020603050405020304" pitchFamily="18" charset="0"/>
                  <a:cs typeface="Times New Roman" panose="02020603050405020304" pitchFamily="18"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1141412" y="304800"/>
                <a:ext cx="9905999" cy="5919537"/>
              </a:xfrm>
              <a:blipFill>
                <a:blip r:embed="rId2"/>
                <a:stretch>
                  <a:fillRect l="-985" t="-927" r="-615"/>
                </a:stretch>
              </a:blipFill>
            </p:spPr>
            <p:txBody>
              <a:bodyPr/>
              <a:lstStyle/>
              <a:p>
                <a:r>
                  <a:rPr lang="en-US">
                    <a:noFill/>
                  </a:rPr>
                  <a:t> </a:t>
                </a:r>
              </a:p>
            </p:txBody>
          </p:sp>
        </mc:Fallback>
      </mc:AlternateContent>
    </p:spTree>
    <p:extLst>
      <p:ext uri="{BB962C8B-B14F-4D97-AF65-F5344CB8AC3E}">
        <p14:creationId xmlns:p14="http://schemas.microsoft.com/office/powerpoint/2010/main" val="1064002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r>
              <a:rPr lang="es-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Introducción.</a:t>
            </a:r>
          </a:p>
          <a:p>
            <a:r>
              <a:rPr lang="es-ES" dirty="0" smtClean="0">
                <a:latin typeface="Times New Roman" panose="02020603050405020304" pitchFamily="18" charset="0"/>
                <a:cs typeface="Times New Roman" panose="02020603050405020304" pitchFamily="18" charset="0"/>
              </a:rPr>
              <a:t>Análisis del sistema de levitación magnética MLS</a:t>
            </a:r>
          </a:p>
          <a:p>
            <a:r>
              <a:rPr lang="es-ES" dirty="0" smtClean="0">
                <a:latin typeface="Times New Roman" panose="02020603050405020304" pitchFamily="18" charset="0"/>
                <a:cs typeface="Times New Roman" panose="02020603050405020304" pitchFamily="18" charset="0"/>
              </a:rPr>
              <a:t>Reparación del sistema de levitación magnética</a:t>
            </a:r>
          </a:p>
          <a:p>
            <a:r>
              <a:rPr lang="es-ES" dirty="0" smtClean="0">
                <a:latin typeface="Times New Roman" panose="02020603050405020304" pitchFamily="18" charset="0"/>
                <a:cs typeface="Times New Roman" panose="02020603050405020304" pitchFamily="18" charset="0"/>
              </a:rPr>
              <a:t>Modelamiento</a:t>
            </a:r>
          </a:p>
          <a:p>
            <a:r>
              <a:rPr lang="es-ES" dirty="0" smtClean="0">
                <a:latin typeface="Times New Roman" panose="02020603050405020304" pitchFamily="18" charset="0"/>
                <a:cs typeface="Times New Roman" panose="02020603050405020304" pitchFamily="18" charset="0"/>
              </a:rPr>
              <a:t>Control Fuzzy PD</a:t>
            </a:r>
          </a:p>
          <a:p>
            <a:r>
              <a:rPr lang="es-ES" dirty="0" smtClean="0">
                <a:latin typeface="Times New Roman" panose="02020603050405020304" pitchFamily="18" charset="0"/>
                <a:cs typeface="Times New Roman" panose="02020603050405020304" pitchFamily="18" charset="0"/>
              </a:rPr>
              <a:t>Algoritmos genéticos</a:t>
            </a:r>
          </a:p>
          <a:p>
            <a:r>
              <a:rPr lang="es-ES" dirty="0" smtClean="0">
                <a:latin typeface="Times New Roman" panose="02020603050405020304" pitchFamily="18" charset="0"/>
                <a:cs typeface="Times New Roman" panose="02020603050405020304" pitchFamily="18" charset="0"/>
              </a:rPr>
              <a:t>Algoritmo de </a:t>
            </a:r>
            <a:r>
              <a:rPr lang="es-ES" dirty="0" err="1" smtClean="0">
                <a:latin typeface="Times New Roman" panose="02020603050405020304" pitchFamily="18" charset="0"/>
                <a:cs typeface="Times New Roman" panose="02020603050405020304" pitchFamily="18" charset="0"/>
              </a:rPr>
              <a:t>Nealder</a:t>
            </a:r>
            <a:r>
              <a:rPr lang="es-ES" dirty="0" smtClean="0">
                <a:latin typeface="Times New Roman" panose="02020603050405020304" pitchFamily="18" charset="0"/>
                <a:cs typeface="Times New Roman" panose="02020603050405020304" pitchFamily="18" charset="0"/>
              </a:rPr>
              <a:t>-Mead</a:t>
            </a:r>
          </a:p>
          <a:p>
            <a:r>
              <a:rPr lang="es-ES" dirty="0" smtClean="0">
                <a:latin typeface="Times New Roman" panose="02020603050405020304" pitchFamily="18" charset="0"/>
                <a:cs typeface="Times New Roman" panose="02020603050405020304" pitchFamily="18" charset="0"/>
              </a:rPr>
              <a:t>Simulación</a:t>
            </a:r>
          </a:p>
          <a:p>
            <a:r>
              <a:rPr lang="es-ES" dirty="0" smtClean="0">
                <a:latin typeface="Times New Roman" panose="02020603050405020304" pitchFamily="18" charset="0"/>
                <a:cs typeface="Times New Roman" panose="02020603050405020304" pitchFamily="18" charset="0"/>
              </a:rPr>
              <a:t>Implementación en el sistema real</a:t>
            </a:r>
          </a:p>
        </p:txBody>
      </p:sp>
    </p:spTree>
    <p:extLst>
      <p:ext uri="{BB962C8B-B14F-4D97-AF65-F5344CB8AC3E}">
        <p14:creationId xmlns:p14="http://schemas.microsoft.com/office/powerpoint/2010/main" val="2604567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fontScale="85000" lnSpcReduction="10000"/>
          </a:bodyPr>
          <a:lstStyle/>
          <a:p>
            <a:pPr marL="0" indent="0" algn="just">
              <a:buNone/>
            </a:pPr>
            <a:r>
              <a:rPr lang="es-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Recomendaciones</a:t>
            </a: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Se </a:t>
            </a:r>
            <a:r>
              <a:rPr lang="es-ES" dirty="0">
                <a:latin typeface="Times New Roman" panose="02020603050405020304" pitchFamily="18" charset="0"/>
                <a:cs typeface="Times New Roman" panose="02020603050405020304" pitchFamily="18" charset="0"/>
              </a:rPr>
              <a:t>recomienda, para trabajos futuros el estudio de una posible implementación totalmente online de los algoritmos de optimización diseñados, ya que al ser en teoría métodos recursivos, tiene como uno de sus objetivos su uso en </a:t>
            </a:r>
            <a:r>
              <a:rPr lang="es-ES" dirty="0" smtClean="0">
                <a:latin typeface="Times New Roman" panose="02020603050405020304" pitchFamily="18" charset="0"/>
                <a:cs typeface="Times New Roman" panose="02020603050405020304" pitchFamily="18" charset="0"/>
              </a:rPr>
              <a:t>línea.</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En </a:t>
            </a:r>
            <a:r>
              <a:rPr lang="es-ES" dirty="0">
                <a:latin typeface="Times New Roman" panose="02020603050405020304" pitchFamily="18" charset="0"/>
                <a:cs typeface="Times New Roman" panose="02020603050405020304" pitchFamily="18" charset="0"/>
              </a:rPr>
              <a:t>lo que respecta a los algoritmos genéticos, es recomendable tomar en consideración el número de generaciones, dependiendo del tiempo de simulación que se tenga, se debe encontrar un equilibrio de acuerdo a los resultados que se obtengan del sistema, no se debe disponer de un número excesivo de generaciones ya que se desperdiciaría tiempo innecesariamente para encontrar un resultado </a:t>
            </a:r>
            <a:r>
              <a:rPr lang="es-ES" dirty="0" smtClean="0">
                <a:latin typeface="Times New Roman" panose="02020603050405020304" pitchFamily="18" charset="0"/>
                <a:cs typeface="Times New Roman" panose="02020603050405020304" pitchFamily="18" charset="0"/>
              </a:rPr>
              <a:t>óptimo.</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dirty="0" smtClean="0">
                <a:latin typeface="Times New Roman" panose="02020603050405020304" pitchFamily="18" charset="0"/>
                <a:cs typeface="Times New Roman" panose="02020603050405020304" pitchFamily="18" charset="0"/>
              </a:rPr>
              <a:t>Para </a:t>
            </a:r>
            <a:r>
              <a:rPr lang="es-ES" dirty="0">
                <a:latin typeface="Times New Roman" panose="02020603050405020304" pitchFamily="18" charset="0"/>
                <a:cs typeface="Times New Roman" panose="02020603050405020304" pitchFamily="18" charset="0"/>
              </a:rPr>
              <a:t>poder reducir el tiempo de establecimiento se recomienda que en cualquiera de los dos métodos de optimización utilizados, especialmente en el algoritmo de </a:t>
            </a:r>
            <a:r>
              <a:rPr lang="es-ES" dirty="0" err="1">
                <a:latin typeface="Times New Roman" panose="02020603050405020304" pitchFamily="18" charset="0"/>
                <a:cs typeface="Times New Roman" panose="02020603050405020304" pitchFamily="18" charset="0"/>
              </a:rPr>
              <a:t>Nealder</a:t>
            </a:r>
            <a:r>
              <a:rPr lang="es-ES" dirty="0">
                <a:latin typeface="Times New Roman" panose="02020603050405020304" pitchFamily="18" charset="0"/>
                <a:cs typeface="Times New Roman" panose="02020603050405020304" pitchFamily="18" charset="0"/>
              </a:rPr>
              <a:t>-Mead, se reduzca el tiempo de simulación, ya que de esta manera se fuerza al sistema a estabilizarse con mayor rapidez, esto debido a que, al no ser </a:t>
            </a:r>
            <a:r>
              <a:rPr lang="es-ES" dirty="0" err="1">
                <a:latin typeface="Times New Roman" panose="02020603050405020304" pitchFamily="18" charset="0"/>
                <a:cs typeface="Times New Roman" panose="02020603050405020304" pitchFamily="18" charset="0"/>
              </a:rPr>
              <a:t>multiobjetivo</a:t>
            </a:r>
            <a:r>
              <a:rPr lang="es-ES" dirty="0">
                <a:latin typeface="Times New Roman" panose="02020603050405020304" pitchFamily="18" charset="0"/>
                <a:cs typeface="Times New Roman" panose="02020603050405020304" pitchFamily="18" charset="0"/>
              </a:rPr>
              <a:t> la implementación y ser considerado el error solamente como parte de la función de coste, no se toman en cuenta las demás especificaciones consideradas en las técnicas de control clásico.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6227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lgn="just">
              <a:buNone/>
            </a:pPr>
            <a:r>
              <a:rPr lang="es-US" sz="31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Recomendaciones</a:t>
            </a:r>
          </a:p>
          <a:p>
            <a:pPr algn="just">
              <a:buFont typeface="Wingdings" panose="05000000000000000000" pitchFamily="2" charset="2"/>
              <a:buChar char="Ø"/>
            </a:pPr>
            <a:r>
              <a:rPr lang="es-ES" sz="2000" dirty="0" smtClean="0">
                <a:latin typeface="Times New Roman" panose="02020603050405020304" pitchFamily="18" charset="0"/>
                <a:cs typeface="Times New Roman" panose="02020603050405020304" pitchFamily="18" charset="0"/>
              </a:rPr>
              <a:t>Se </a:t>
            </a:r>
            <a:r>
              <a:rPr lang="es-ES" sz="2000" dirty="0">
                <a:latin typeface="Times New Roman" panose="02020603050405020304" pitchFamily="18" charset="0"/>
                <a:cs typeface="Times New Roman" panose="02020603050405020304" pitchFamily="18" charset="0"/>
              </a:rPr>
              <a:t>recomienda que, para la etapa de potencia, se implemente un </a:t>
            </a:r>
            <a:r>
              <a:rPr lang="es-ES" sz="2000" dirty="0" err="1">
                <a:latin typeface="Times New Roman" panose="02020603050405020304" pitchFamily="18" charset="0"/>
                <a:cs typeface="Times New Roman" panose="02020603050405020304" pitchFamily="18" charset="0"/>
              </a:rPr>
              <a:t>preactuador</a:t>
            </a:r>
            <a:r>
              <a:rPr lang="es-ES" sz="2000" dirty="0">
                <a:latin typeface="Times New Roman" panose="02020603050405020304" pitchFamily="18" charset="0"/>
                <a:cs typeface="Times New Roman" panose="02020603050405020304" pitchFamily="18" charset="0"/>
              </a:rPr>
              <a:t> con mayor frecuencia de conmutación; ya que se requiere de una velocidad de respuesta muy grande a partir de 1 MHz, para así tener una mejora en la levitación de la </a:t>
            </a:r>
            <a:r>
              <a:rPr lang="es-ES" sz="2000" dirty="0" smtClean="0">
                <a:latin typeface="Times New Roman" panose="02020603050405020304" pitchFamily="18" charset="0"/>
                <a:cs typeface="Times New Roman" panose="02020603050405020304" pitchFamily="18" charset="0"/>
              </a:rPr>
              <a:t>esfera.</a:t>
            </a:r>
            <a:endParaRPr lang="en-US" sz="20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s-ES" sz="2000" dirty="0" smtClean="0">
                <a:latin typeface="Times New Roman" panose="02020603050405020304" pitchFamily="18" charset="0"/>
                <a:cs typeface="Times New Roman" panose="02020603050405020304" pitchFamily="18" charset="0"/>
              </a:rPr>
              <a:t>Debido </a:t>
            </a:r>
            <a:r>
              <a:rPr lang="es-ES" sz="2000" dirty="0">
                <a:latin typeface="Times New Roman" panose="02020603050405020304" pitchFamily="18" charset="0"/>
                <a:cs typeface="Times New Roman" panose="02020603050405020304" pitchFamily="18" charset="0"/>
              </a:rPr>
              <a:t>a que se genera un campo electromagnético, se debe tener en cuenta el ruido que se puede inducir hacia las demás etapas que componen el sistema, tomando medidas de protección del cableado para contrarrestar los efectos de ruido, especialmente en la adquisición de la señal del sensor de posición.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7599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4592236" y="2424642"/>
            <a:ext cx="3004349" cy="1107996"/>
          </a:xfrm>
          <a:prstGeom prst="rect">
            <a:avLst/>
          </a:prstGeom>
          <a:noFill/>
        </p:spPr>
        <p:txBody>
          <a:bodyPr wrap="none" lIns="91440" tIns="45720" rIns="91440" bIns="45720">
            <a:spAutoFit/>
          </a:bodyPr>
          <a:lstStyle/>
          <a:p>
            <a:pPr algn="ct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Gracias</a:t>
            </a:r>
            <a:endParaRPr lang="es-E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640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buNone/>
            </a:pPr>
            <a:endParaRPr lang="en-US" dirty="0"/>
          </a:p>
        </p:txBody>
      </p:sp>
      <p:sp>
        <p:nvSpPr>
          <p:cNvPr id="4" name="Rectángulo 3"/>
          <p:cNvSpPr/>
          <p:nvPr/>
        </p:nvSpPr>
        <p:spPr>
          <a:xfrm>
            <a:off x="1299668" y="1216913"/>
            <a:ext cx="9589485" cy="3139321"/>
          </a:xfrm>
          <a:prstGeom prst="rect">
            <a:avLst/>
          </a:prstGeom>
          <a:noFill/>
        </p:spPr>
        <p:txBody>
          <a:bodyPr wrap="none" lIns="91440" tIns="45720" rIns="91440" bIns="45720">
            <a:spAutoFit/>
          </a:bodyPr>
          <a:lstStyle/>
          <a:p>
            <a:pPr algn="ctr"/>
            <a:r>
              <a:rPr lang="es-E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Reparación</a:t>
            </a:r>
          </a:p>
          <a:p>
            <a:pPr algn="ctr"/>
            <a:r>
              <a:rPr lang="es-E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a:t>
            </a:r>
            <a:r>
              <a:rPr lang="es-ES" sz="6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el Sistema de Levitación </a:t>
            </a:r>
          </a:p>
          <a:p>
            <a:pPr algn="ctr"/>
            <a:r>
              <a:rPr lang="es-ES" sz="6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Magnética</a:t>
            </a:r>
            <a:endParaRPr lang="es-ES" sz="66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0199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304800"/>
            <a:ext cx="9905999" cy="5919537"/>
          </a:xfrm>
        </p:spPr>
        <p:txBody>
          <a:bodyPr>
            <a:normAutofit/>
          </a:bodyPr>
          <a:lstStyle/>
          <a:p>
            <a:pPr marL="0" indent="0" algn="just">
              <a:buNone/>
            </a:pPr>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Partes del hardware.</a:t>
            </a:r>
          </a:p>
          <a:p>
            <a:pPr algn="just"/>
            <a:r>
              <a:rPr lang="es-ES" dirty="0">
                <a:latin typeface="Times New Roman" panose="02020603050405020304" pitchFamily="18" charset="0"/>
                <a:cs typeface="Times New Roman" panose="02020603050405020304" pitchFamily="18" charset="0"/>
              </a:rPr>
              <a:t>F</a:t>
            </a:r>
            <a:r>
              <a:rPr lang="es-ES" dirty="0" smtClean="0">
                <a:latin typeface="Times New Roman" panose="02020603050405020304" pitchFamily="18" charset="0"/>
                <a:cs typeface="Times New Roman" panose="02020603050405020304" pitchFamily="18" charset="0"/>
              </a:rPr>
              <a:t>uente </a:t>
            </a:r>
            <a:r>
              <a:rPr lang="es-ES" dirty="0">
                <a:latin typeface="Times New Roman" panose="02020603050405020304" pitchFamily="18" charset="0"/>
                <a:cs typeface="Times New Roman" panose="02020603050405020304" pitchFamily="18" charset="0"/>
              </a:rPr>
              <a:t>de </a:t>
            </a:r>
            <a:r>
              <a:rPr lang="es-ES" dirty="0" smtClean="0">
                <a:latin typeface="Times New Roman" panose="02020603050405020304" pitchFamily="18" charset="0"/>
                <a:cs typeface="Times New Roman" panose="02020603050405020304" pitchFamily="18" charset="0"/>
              </a:rPr>
              <a:t>alimentación</a:t>
            </a:r>
          </a:p>
          <a:p>
            <a:pPr algn="just"/>
            <a:r>
              <a:rPr lang="es-ES" dirty="0">
                <a:latin typeface="Times New Roman" panose="02020603050405020304" pitchFamily="18" charset="0"/>
                <a:cs typeface="Times New Roman" panose="02020603050405020304" pitchFamily="18" charset="0"/>
              </a:rPr>
              <a:t>T</a:t>
            </a:r>
            <a:r>
              <a:rPr lang="es-ES" dirty="0" smtClean="0">
                <a:latin typeface="Times New Roman" panose="02020603050405020304" pitchFamily="18" charset="0"/>
                <a:cs typeface="Times New Roman" panose="02020603050405020304" pitchFamily="18" charset="0"/>
              </a:rPr>
              <a:t>arjeta </a:t>
            </a:r>
            <a:r>
              <a:rPr lang="es-ES" dirty="0">
                <a:latin typeface="Times New Roman" panose="02020603050405020304" pitchFamily="18" charset="0"/>
                <a:cs typeface="Times New Roman" panose="02020603050405020304" pitchFamily="18" charset="0"/>
              </a:rPr>
              <a:t>de interfaz </a:t>
            </a:r>
            <a:r>
              <a:rPr lang="es-ES" dirty="0" smtClean="0">
                <a:latin typeface="Times New Roman" panose="02020603050405020304" pitchFamily="18" charset="0"/>
                <a:cs typeface="Times New Roman" panose="02020603050405020304" pitchFamily="18" charset="0"/>
              </a:rPr>
              <a:t>RTDAC4/PCI</a:t>
            </a:r>
          </a:p>
          <a:p>
            <a:pPr algn="just"/>
            <a:r>
              <a:rPr lang="es-ES" dirty="0">
                <a:latin typeface="Times New Roman" panose="02020603050405020304" pitchFamily="18" charset="0"/>
                <a:cs typeface="Times New Roman" panose="02020603050405020304" pitchFamily="18" charset="0"/>
              </a:rPr>
              <a:t>C</a:t>
            </a:r>
            <a:r>
              <a:rPr lang="es-ES" dirty="0" smtClean="0">
                <a:latin typeface="Times New Roman" panose="02020603050405020304" pitchFamily="18" charset="0"/>
                <a:cs typeface="Times New Roman" panose="02020603050405020304" pitchFamily="18" charset="0"/>
              </a:rPr>
              <a:t>ircuito </a:t>
            </a:r>
            <a:r>
              <a:rPr lang="es-ES" dirty="0">
                <a:latin typeface="Times New Roman" panose="02020603050405020304" pitchFamily="18" charset="0"/>
                <a:cs typeface="Times New Roman" panose="02020603050405020304" pitchFamily="18" charset="0"/>
              </a:rPr>
              <a:t>de </a:t>
            </a:r>
            <a:r>
              <a:rPr lang="es-ES" dirty="0" smtClean="0">
                <a:latin typeface="Times New Roman" panose="02020603050405020304" pitchFamily="18" charset="0"/>
                <a:cs typeface="Times New Roman" panose="02020603050405020304" pitchFamily="18" charset="0"/>
              </a:rPr>
              <a:t>potencia</a:t>
            </a:r>
          </a:p>
          <a:p>
            <a:pPr algn="just"/>
            <a:r>
              <a:rPr lang="es-ES" dirty="0">
                <a:latin typeface="Times New Roman" panose="02020603050405020304" pitchFamily="18" charset="0"/>
                <a:cs typeface="Times New Roman" panose="02020603050405020304" pitchFamily="18" charset="0"/>
              </a:rPr>
              <a:t>E</a:t>
            </a:r>
            <a:r>
              <a:rPr lang="es-ES" dirty="0" smtClean="0">
                <a:latin typeface="Times New Roman" panose="02020603050405020304" pitchFamily="18" charset="0"/>
                <a:cs typeface="Times New Roman" panose="02020603050405020304" pitchFamily="18" charset="0"/>
              </a:rPr>
              <a:t>lectroimán </a:t>
            </a:r>
            <a:r>
              <a:rPr lang="es-ES" dirty="0">
                <a:latin typeface="Times New Roman" panose="02020603050405020304" pitchFamily="18" charset="0"/>
                <a:cs typeface="Times New Roman" panose="02020603050405020304" pitchFamily="18" charset="0"/>
              </a:rPr>
              <a:t>(</a:t>
            </a:r>
            <a:r>
              <a:rPr lang="es-ES" dirty="0" smtClean="0">
                <a:latin typeface="Times New Roman" panose="02020603050405020304" pitchFamily="18" charset="0"/>
                <a:cs typeface="Times New Roman" panose="02020603050405020304" pitchFamily="18" charset="0"/>
              </a:rPr>
              <a:t>actuador)</a:t>
            </a:r>
          </a:p>
          <a:p>
            <a:pPr algn="just"/>
            <a:r>
              <a:rPr lang="es-ES" dirty="0" smtClean="0">
                <a:latin typeface="Times New Roman" panose="02020603050405020304" pitchFamily="18" charset="0"/>
                <a:cs typeface="Times New Roman" panose="02020603050405020304" pitchFamily="18" charset="0"/>
              </a:rPr>
              <a:t>Sensor </a:t>
            </a:r>
            <a:r>
              <a:rPr lang="es-ES" dirty="0">
                <a:latin typeface="Times New Roman" panose="02020603050405020304" pitchFamily="18" charset="0"/>
                <a:cs typeface="Times New Roman" panose="02020603050405020304" pitchFamily="18" charset="0"/>
              </a:rPr>
              <a:t>de posición (sensor </a:t>
            </a:r>
            <a:r>
              <a:rPr lang="es-ES" dirty="0" smtClean="0">
                <a:latin typeface="Times New Roman" panose="02020603050405020304" pitchFamily="18" charset="0"/>
                <a:cs typeface="Times New Roman" panose="02020603050405020304" pitchFamily="18" charset="0"/>
              </a:rPr>
              <a:t>óptico)</a:t>
            </a:r>
          </a:p>
          <a:p>
            <a:pPr algn="just"/>
            <a:r>
              <a:rPr lang="es-ES" dirty="0" smtClean="0">
                <a:latin typeface="Times New Roman" panose="02020603050405020304" pitchFamily="18" charset="0"/>
                <a:cs typeface="Times New Roman" panose="02020603050405020304" pitchFamily="18" charset="0"/>
              </a:rPr>
              <a:t>Sensor de corriente</a:t>
            </a:r>
            <a:endParaRPr lang="en-US" dirty="0">
              <a:latin typeface="Times New Roman" panose="02020603050405020304" pitchFamily="18" charset="0"/>
              <a:cs typeface="Times New Roman" panose="02020603050405020304" pitchFamily="18" charset="0"/>
            </a:endParaRPr>
          </a:p>
        </p:txBody>
      </p:sp>
      <p:pic>
        <p:nvPicPr>
          <p:cNvPr id="4" name="Imagen 3"/>
          <p:cNvPicPr/>
          <p:nvPr/>
        </p:nvPicPr>
        <p:blipFill>
          <a:blip r:embed="rId2"/>
          <a:stretch>
            <a:fillRect/>
          </a:stretch>
        </p:blipFill>
        <p:spPr>
          <a:xfrm>
            <a:off x="6583679" y="2366440"/>
            <a:ext cx="3866607" cy="2629988"/>
          </a:xfrm>
          <a:prstGeom prst="rect">
            <a:avLst/>
          </a:prstGeom>
        </p:spPr>
      </p:pic>
    </p:spTree>
    <p:extLst>
      <p:ext uri="{BB962C8B-B14F-4D97-AF65-F5344CB8AC3E}">
        <p14:creationId xmlns:p14="http://schemas.microsoft.com/office/powerpoint/2010/main" val="259397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268941"/>
            <a:ext cx="9905999" cy="5919537"/>
          </a:xfrm>
        </p:spPr>
        <p:txBody>
          <a:bodyPr>
            <a:normAutofit/>
          </a:bodyPr>
          <a:lstStyle/>
          <a:p>
            <a:pPr marL="0" indent="0" algn="just">
              <a:buNone/>
            </a:pPr>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Fuente </a:t>
            </a:r>
            <a:r>
              <a:rPr lang="es-E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alimentación </a:t>
            </a:r>
          </a:p>
        </p:txBody>
      </p:sp>
      <p:graphicFrame>
        <p:nvGraphicFramePr>
          <p:cNvPr id="11" name="Tabla 10"/>
          <p:cNvGraphicFramePr>
            <a:graphicFrameLocks noGrp="1"/>
          </p:cNvGraphicFramePr>
          <p:nvPr>
            <p:extLst>
              <p:ext uri="{D42A27DB-BD31-4B8C-83A1-F6EECF244321}">
                <p14:modId xmlns:p14="http://schemas.microsoft.com/office/powerpoint/2010/main" val="1196643552"/>
              </p:ext>
            </p:extLst>
          </p:nvPr>
        </p:nvGraphicFramePr>
        <p:xfrm>
          <a:off x="1332102" y="2864863"/>
          <a:ext cx="6006354" cy="2173386"/>
        </p:xfrm>
        <a:graphic>
          <a:graphicData uri="http://schemas.openxmlformats.org/drawingml/2006/table">
            <a:tbl>
              <a:tblPr firstRow="1" bandRow="1">
                <a:tableStyleId>{5C22544A-7EE6-4342-B048-85BDC9FD1C3A}</a:tableStyleId>
              </a:tblPr>
              <a:tblGrid>
                <a:gridCol w="3003177">
                  <a:extLst>
                    <a:ext uri="{9D8B030D-6E8A-4147-A177-3AD203B41FA5}">
                      <a16:colId xmlns:a16="http://schemas.microsoft.com/office/drawing/2014/main" val="1092586431"/>
                    </a:ext>
                  </a:extLst>
                </a:gridCol>
                <a:gridCol w="3003177">
                  <a:extLst>
                    <a:ext uri="{9D8B030D-6E8A-4147-A177-3AD203B41FA5}">
                      <a16:colId xmlns:a16="http://schemas.microsoft.com/office/drawing/2014/main" val="2281880551"/>
                    </a:ext>
                  </a:extLst>
                </a:gridCol>
              </a:tblGrid>
              <a:tr h="362231">
                <a:tc>
                  <a:txBody>
                    <a:bodyPr/>
                    <a:lstStyle/>
                    <a:p>
                      <a:pPr marL="0" marR="0">
                        <a:lnSpc>
                          <a:spcPct val="150000"/>
                        </a:lnSpc>
                        <a:spcBef>
                          <a:spcPts val="0"/>
                        </a:spcBef>
                        <a:spcAft>
                          <a:spcPts val="0"/>
                        </a:spcAft>
                      </a:pPr>
                      <a:r>
                        <a:rPr lang="es-ES" sz="1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Voltaje de salida</a:t>
                      </a:r>
                      <a:endPar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s-ES" sz="1200" b="0"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Vcc</a:t>
                      </a:r>
                      <a:r>
                        <a:rPr lang="es-E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5A</a:t>
                      </a: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885352142"/>
                  </a:ext>
                </a:extLst>
              </a:tr>
              <a:tr h="362231">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Rango de voltaje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85-264 VAC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53572601"/>
                  </a:ext>
                </a:extLst>
              </a:tr>
              <a:tr h="362231">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Rango de ajuste de 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10% de tensión nominal de 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315794577"/>
                  </a:ext>
                </a:extLst>
              </a:tr>
              <a:tr h="362231">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Regulación de línea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&lt;0.5%</a:t>
                      </a:r>
                    </a:p>
                  </a:txBody>
                  <a:tcPr marL="68580" marR="68580" marT="0" marB="0">
                    <a:solidFill>
                      <a:schemeClr val="bg2">
                        <a:lumMod val="60000"/>
                        <a:lumOff val="40000"/>
                      </a:schemeClr>
                    </a:solidFill>
                  </a:tcPr>
                </a:tc>
                <a:extLst>
                  <a:ext uri="{0D108BD9-81ED-4DB2-BD59-A6C34878D82A}">
                    <a16:rowId xmlns:a16="http://schemas.microsoft.com/office/drawing/2014/main" val="461116831"/>
                  </a:ext>
                </a:extLst>
              </a:tr>
              <a:tr h="362231">
                <a:tc>
                  <a:txBody>
                    <a:bodyPr/>
                    <a:lstStyle/>
                    <a:p>
                      <a:pPr marL="0" marR="0">
                        <a:lnSpc>
                          <a:spcPct val="150000"/>
                        </a:lnSpc>
                        <a:spcBef>
                          <a:spcPts val="0"/>
                        </a:spcBef>
                        <a:spcAft>
                          <a:spcPts val="0"/>
                        </a:spcAft>
                      </a:pPr>
                      <a:r>
                        <a:rPr lang="es-ES" sz="1200" b="1">
                          <a:effectLst/>
                          <a:latin typeface="Times New Roman" panose="02020603050405020304" pitchFamily="18" charset="0"/>
                          <a:ea typeface="Times New Roman" panose="02020603050405020304" pitchFamily="18" charset="0"/>
                          <a:cs typeface="Times New Roman" panose="02020603050405020304" pitchFamily="18" charset="0"/>
                        </a:rPr>
                        <a:t>Salida con protección contra sobrecarga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110%-150% modo de hipo, auto-recuperación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3134929846"/>
                  </a:ext>
                </a:extLst>
              </a:tr>
              <a:tr h="362231">
                <a:tc>
                  <a:txBody>
                    <a:bodyPr/>
                    <a:lstStyle/>
                    <a:p>
                      <a:pPr marL="0" marR="0">
                        <a:lnSpc>
                          <a:spcPct val="150000"/>
                        </a:lnSpc>
                        <a:spcBef>
                          <a:spcPts val="0"/>
                        </a:spcBef>
                        <a:spcAft>
                          <a:spcPts val="0"/>
                        </a:spcAft>
                      </a:pPr>
                      <a:r>
                        <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rPr>
                        <a:t>Salida con protección a sobre voltaje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ES" sz="1200" dirty="0">
                          <a:effectLst/>
                          <a:latin typeface="Times New Roman" panose="02020603050405020304" pitchFamily="18" charset="0"/>
                          <a:ea typeface="Times New Roman" panose="02020603050405020304" pitchFamily="18" charset="0"/>
                          <a:cs typeface="Times New Roman" panose="02020603050405020304" pitchFamily="18" charset="0"/>
                        </a:rPr>
                        <a:t>115%-135% de tensión nominal de 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810784402"/>
                  </a:ext>
                </a:extLst>
              </a:tr>
            </a:tbl>
          </a:graphicData>
        </a:graphic>
      </p:graphicFrame>
      <p:pic>
        <p:nvPicPr>
          <p:cNvPr id="12" name="Imagen 11" descr="C:\Users\EQUIPO\Downloads\LP-60-12 fuente alimentacion led.jpeg"/>
          <p:cNvPicPr/>
          <p:nvPr/>
        </p:nvPicPr>
        <p:blipFill>
          <a:blip r:embed="rId2">
            <a:extLst>
              <a:ext uri="{28A0092B-C50C-407E-A947-70E740481C1C}">
                <a14:useLocalDpi xmlns:a14="http://schemas.microsoft.com/office/drawing/2010/main" val="0"/>
              </a:ext>
            </a:extLst>
          </a:blip>
          <a:srcRect/>
          <a:stretch>
            <a:fillRect/>
          </a:stretch>
        </p:blipFill>
        <p:spPr bwMode="auto">
          <a:xfrm>
            <a:off x="8097654" y="2128423"/>
            <a:ext cx="3448050" cy="2327275"/>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3979746628"/>
              </p:ext>
            </p:extLst>
          </p:nvPr>
        </p:nvGraphicFramePr>
        <p:xfrm>
          <a:off x="2241783" y="1171287"/>
          <a:ext cx="2377750" cy="1086693"/>
        </p:xfrm>
        <a:graphic>
          <a:graphicData uri="http://schemas.openxmlformats.org/drawingml/2006/table">
            <a:tbl>
              <a:tblPr firstRow="1" bandRow="1">
                <a:tableStyleId>{5C22544A-7EE6-4342-B048-85BDC9FD1C3A}</a:tableStyleId>
              </a:tblPr>
              <a:tblGrid>
                <a:gridCol w="1188875">
                  <a:extLst>
                    <a:ext uri="{9D8B030D-6E8A-4147-A177-3AD203B41FA5}">
                      <a16:colId xmlns:a16="http://schemas.microsoft.com/office/drawing/2014/main" val="1092586431"/>
                    </a:ext>
                  </a:extLst>
                </a:gridCol>
                <a:gridCol w="1188875">
                  <a:extLst>
                    <a:ext uri="{9D8B030D-6E8A-4147-A177-3AD203B41FA5}">
                      <a16:colId xmlns:a16="http://schemas.microsoft.com/office/drawing/2014/main" val="2281880551"/>
                    </a:ext>
                  </a:extLst>
                </a:gridCol>
              </a:tblGrid>
              <a:tr h="362231">
                <a:tc gridSpan="2">
                  <a:txBody>
                    <a:bodyPr/>
                    <a:lstStyle/>
                    <a:p>
                      <a:pPr marL="0" marR="0" algn="ctr">
                        <a:lnSpc>
                          <a:spcPct val="150000"/>
                        </a:lnSpc>
                        <a:spcBef>
                          <a:spcPts val="0"/>
                        </a:spcBef>
                        <a:spcAft>
                          <a:spcPts val="0"/>
                        </a:spcAft>
                      </a:pPr>
                      <a:r>
                        <a:rPr lang="es-US" sz="12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Requerimientos</a:t>
                      </a:r>
                    </a:p>
                  </a:txBody>
                  <a:tcPr marL="68580" marR="68580" marT="0" marB="0">
                    <a:solidFill>
                      <a:schemeClr val="bg2">
                        <a:lumMod val="60000"/>
                        <a:lumOff val="40000"/>
                      </a:schemeClr>
                    </a:solidFill>
                  </a:tcPr>
                </a:tc>
                <a:tc hMerge="1">
                  <a:txBody>
                    <a:bodyPr/>
                    <a:lstStyle/>
                    <a:p>
                      <a:pPr marL="0" marR="0">
                        <a:lnSpc>
                          <a:spcPct val="150000"/>
                        </a:lnSpc>
                        <a:spcBef>
                          <a:spcPts val="0"/>
                        </a:spcBef>
                        <a:spcAft>
                          <a:spcPts val="0"/>
                        </a:spcAft>
                      </a:pPr>
                      <a:endParaRPr lang="en-US"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885352142"/>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Voltaje de</a:t>
                      </a:r>
                      <a:r>
                        <a:rPr lang="es-US" sz="12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salida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12 V</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553572601"/>
                  </a:ext>
                </a:extLst>
              </a:tr>
              <a:tr h="362231">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Corriente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tc>
                  <a:txBody>
                    <a:bodyPr/>
                    <a:lstStyle/>
                    <a:p>
                      <a:pPr marL="0" marR="0">
                        <a:lnSpc>
                          <a:spcPct val="150000"/>
                        </a:lnSpc>
                        <a:spcBef>
                          <a:spcPts val="0"/>
                        </a:spcBef>
                        <a:spcAft>
                          <a:spcPts val="0"/>
                        </a:spcAft>
                      </a:pP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Hasta 3 </a:t>
                      </a:r>
                      <a:r>
                        <a:rPr lang="es-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2">
                        <a:lumMod val="60000"/>
                        <a:lumOff val="40000"/>
                      </a:schemeClr>
                    </a:solidFill>
                  </a:tcPr>
                </a:tc>
                <a:extLst>
                  <a:ext uri="{0D108BD9-81ED-4DB2-BD59-A6C34878D82A}">
                    <a16:rowId xmlns:a16="http://schemas.microsoft.com/office/drawing/2014/main" val="2315794577"/>
                  </a:ext>
                </a:extLst>
              </a:tr>
            </a:tbl>
          </a:graphicData>
        </a:graphic>
      </p:graphicFrame>
    </p:spTree>
    <p:extLst>
      <p:ext uri="{BB962C8B-B14F-4D97-AF65-F5344CB8AC3E}">
        <p14:creationId xmlns:p14="http://schemas.microsoft.com/office/powerpoint/2010/main" val="1201808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Circuito</Template>
  <TotalTime>3748</TotalTime>
  <Words>2340</Words>
  <Application>Microsoft Office PowerPoint</Application>
  <PresentationFormat>Panorámica</PresentationFormat>
  <Paragraphs>794</Paragraphs>
  <Slides>62</Slides>
  <Notes>8</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62</vt:i4>
      </vt:variant>
    </vt:vector>
  </HeadingPairs>
  <TitlesOfParts>
    <vt:vector size="72" baseType="lpstr">
      <vt:lpstr>Arial</vt:lpstr>
      <vt:lpstr>Calibri</vt:lpstr>
      <vt:lpstr>Cambria Math</vt:lpstr>
      <vt:lpstr>Times New Roman</vt:lpstr>
      <vt:lpstr>Trebuchet MS</vt:lpstr>
      <vt:lpstr>Tw Cen MT</vt:lpstr>
      <vt:lpstr>Wingdings</vt:lpstr>
      <vt:lpstr>Circuito</vt:lpstr>
      <vt:lpstr>Visio</vt:lpstr>
      <vt:lpstr>Dibujo de Microsoft Visio</vt:lpstr>
      <vt:lpstr>DEPARTAMENTO DE ELÉCTRICA Y ELECTRÓNICA + CARRERA DE INGENIERÍA EN ELECTRÓNICA, AUTOMATIZACIÓN Y CONTROL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109</cp:revision>
  <dcterms:created xsi:type="dcterms:W3CDTF">2017-08-27T17:03:19Z</dcterms:created>
  <dcterms:modified xsi:type="dcterms:W3CDTF">2017-09-04T04:12:59Z</dcterms:modified>
</cp:coreProperties>
</file>