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notesMasterIdLst>
    <p:notesMasterId r:id="rId24"/>
  </p:notesMasterIdLst>
  <p:sldIdLst>
    <p:sldId id="256" r:id="rId2"/>
    <p:sldId id="258" r:id="rId3"/>
    <p:sldId id="283" r:id="rId4"/>
    <p:sldId id="259" r:id="rId5"/>
    <p:sldId id="260" r:id="rId6"/>
    <p:sldId id="262" r:id="rId7"/>
    <p:sldId id="263" r:id="rId8"/>
    <p:sldId id="284" r:id="rId9"/>
    <p:sldId id="264" r:id="rId10"/>
    <p:sldId id="265" r:id="rId11"/>
    <p:sldId id="285" r:id="rId12"/>
    <p:sldId id="286" r:id="rId13"/>
    <p:sldId id="287" r:id="rId14"/>
    <p:sldId id="288" r:id="rId15"/>
    <p:sldId id="266" r:id="rId16"/>
    <p:sldId id="289" r:id="rId17"/>
    <p:sldId id="274" r:id="rId18"/>
    <p:sldId id="290" r:id="rId19"/>
    <p:sldId id="292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" initials="A" lastIdx="1" clrIdx="0">
    <p:extLst>
      <p:ext uri="{19B8F6BF-5375-455C-9EA6-DF929625EA0E}">
        <p15:presenceInfo xmlns:p15="http://schemas.microsoft.com/office/powerpoint/2012/main" userId="ANDY" providerId="None"/>
      </p:ext>
    </p:extLst>
  </p:cmAuthor>
  <p:cmAuthor id="2" name="HP" initials="H" lastIdx="1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8CB3B-45CC-467B-A643-3839AA324A09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E53C47B-AB8F-4509-AB69-E61E0B75E83B}">
      <dgm:prSet phldrT="[Texto]" custT="1"/>
      <dgm:spPr/>
      <dgm:t>
        <a:bodyPr/>
        <a:lstStyle/>
        <a:p>
          <a:r>
            <a:rPr lang="es-EC" sz="4000" b="1" dirty="0" smtClean="0">
              <a:latin typeface="Arial Black" panose="020B0A04020102020204" pitchFamily="34" charset="0"/>
            </a:rPr>
            <a:t>WSN</a:t>
          </a:r>
          <a:endParaRPr lang="es-EC" sz="4000" b="1" dirty="0">
            <a:latin typeface="Arial Black" panose="020B0A04020102020204" pitchFamily="34" charset="0"/>
          </a:endParaRPr>
        </a:p>
      </dgm:t>
    </dgm:pt>
    <dgm:pt modelId="{D97E6BB4-8899-4377-89C6-1171201BE694}" type="parTrans" cxnId="{68D359F9-B40D-45AD-A461-EB1931ACA531}">
      <dgm:prSet/>
      <dgm:spPr/>
      <dgm:t>
        <a:bodyPr/>
        <a:lstStyle/>
        <a:p>
          <a:endParaRPr lang="es-EC"/>
        </a:p>
      </dgm:t>
    </dgm:pt>
    <dgm:pt modelId="{6903B8F3-41DA-4FE9-9622-F64C7D73EAB9}" type="sibTrans" cxnId="{68D359F9-B40D-45AD-A461-EB1931ACA531}">
      <dgm:prSet/>
      <dgm:spPr/>
      <dgm:t>
        <a:bodyPr/>
        <a:lstStyle/>
        <a:p>
          <a:endParaRPr lang="es-EC"/>
        </a:p>
      </dgm:t>
    </dgm:pt>
    <dgm:pt modelId="{3D0F75FE-8977-4A5D-A49A-614B14B5DBDA}">
      <dgm:prSet phldrT="[Texto]" custT="1"/>
      <dgm:spPr/>
      <dgm:t>
        <a:bodyPr/>
        <a:lstStyle/>
        <a:p>
          <a:r>
            <a:rPr lang="es-EC" sz="1300" dirty="0" smtClean="0"/>
            <a:t>Del inglés </a:t>
          </a:r>
          <a:r>
            <a:rPr lang="es-EC" sz="1300" i="1" dirty="0" smtClean="0"/>
            <a:t>Wireless Sensors Network</a:t>
          </a:r>
          <a:endParaRPr lang="es-EC" sz="1300" i="1" dirty="0"/>
        </a:p>
      </dgm:t>
    </dgm:pt>
    <dgm:pt modelId="{60544369-DEE4-421D-8F97-6F96A41A3670}" type="parTrans" cxnId="{707B3635-2B81-430B-80E5-45290893AD7B}">
      <dgm:prSet/>
      <dgm:spPr/>
      <dgm:t>
        <a:bodyPr/>
        <a:lstStyle/>
        <a:p>
          <a:endParaRPr lang="es-EC"/>
        </a:p>
      </dgm:t>
    </dgm:pt>
    <dgm:pt modelId="{B1E7E105-2626-4D3D-8261-E63CF777C006}" type="sibTrans" cxnId="{707B3635-2B81-430B-80E5-45290893AD7B}">
      <dgm:prSet/>
      <dgm:spPr/>
      <dgm:t>
        <a:bodyPr/>
        <a:lstStyle/>
        <a:p>
          <a:endParaRPr lang="es-EC"/>
        </a:p>
      </dgm:t>
    </dgm:pt>
    <dgm:pt modelId="{211BA20D-0538-4E47-AA68-37A29DEE817B}">
      <dgm:prSet phldrT="[Texto]" custT="1"/>
      <dgm:spPr/>
      <dgm:t>
        <a:bodyPr/>
        <a:lstStyle/>
        <a:p>
          <a:r>
            <a:rPr lang="es-EC" sz="1300" dirty="0" smtClean="0"/>
            <a:t>Rápido desarrollo en los últimos años</a:t>
          </a:r>
          <a:endParaRPr lang="es-EC" sz="1300" dirty="0"/>
        </a:p>
      </dgm:t>
    </dgm:pt>
    <dgm:pt modelId="{8BDDF29A-198E-4773-8BA4-ABE1CE1D13C9}" type="parTrans" cxnId="{31E02453-193C-446D-A169-CFDB26E2187D}">
      <dgm:prSet/>
      <dgm:spPr/>
      <dgm:t>
        <a:bodyPr/>
        <a:lstStyle/>
        <a:p>
          <a:endParaRPr lang="es-EC"/>
        </a:p>
      </dgm:t>
    </dgm:pt>
    <dgm:pt modelId="{93E875F2-3B85-461E-B9B9-6572FA3FCC34}" type="sibTrans" cxnId="{31E02453-193C-446D-A169-CFDB26E2187D}">
      <dgm:prSet/>
      <dgm:spPr/>
      <dgm:t>
        <a:bodyPr/>
        <a:lstStyle/>
        <a:p>
          <a:endParaRPr lang="es-EC"/>
        </a:p>
      </dgm:t>
    </dgm:pt>
    <dgm:pt modelId="{53624611-BC4C-49F0-BBFA-F44CC8DB5E94}">
      <dgm:prSet phldrT="[Texto]" custT="1"/>
      <dgm:spPr/>
      <dgm:t>
        <a:bodyPr/>
        <a:lstStyle/>
        <a:p>
          <a:r>
            <a:rPr lang="es-EC" sz="1300" dirty="0" smtClean="0"/>
            <a:t>Redes autónomas</a:t>
          </a:r>
          <a:endParaRPr lang="es-EC" sz="1300" dirty="0"/>
        </a:p>
      </dgm:t>
    </dgm:pt>
    <dgm:pt modelId="{61226243-2DBC-4D9F-A2C2-E27255995D94}" type="parTrans" cxnId="{CA7A130F-E337-42AF-A87E-CD52686820A1}">
      <dgm:prSet/>
      <dgm:spPr/>
      <dgm:t>
        <a:bodyPr/>
        <a:lstStyle/>
        <a:p>
          <a:endParaRPr lang="es-EC"/>
        </a:p>
      </dgm:t>
    </dgm:pt>
    <dgm:pt modelId="{ED81E6EC-A86B-47E2-8DCE-224B0B80E384}" type="sibTrans" cxnId="{CA7A130F-E337-42AF-A87E-CD52686820A1}">
      <dgm:prSet/>
      <dgm:spPr/>
      <dgm:t>
        <a:bodyPr/>
        <a:lstStyle/>
        <a:p>
          <a:endParaRPr lang="es-EC"/>
        </a:p>
      </dgm:t>
    </dgm:pt>
    <dgm:pt modelId="{48F22831-43FB-4647-8310-7AC15FFF5EA9}">
      <dgm:prSet phldrT="[Texto]" custT="1"/>
      <dgm:spPr/>
      <dgm:t>
        <a:bodyPr/>
        <a:lstStyle/>
        <a:p>
          <a:r>
            <a:rPr lang="es-EC" sz="1300" dirty="0" smtClean="0"/>
            <a:t>Auto-restauración</a:t>
          </a:r>
          <a:endParaRPr lang="es-EC" sz="1300" dirty="0"/>
        </a:p>
      </dgm:t>
    </dgm:pt>
    <dgm:pt modelId="{A517C96A-ABAE-48EF-B219-5621F5688EA5}" type="parTrans" cxnId="{6E15DA92-13F1-4C75-9105-7023BBBA6061}">
      <dgm:prSet/>
      <dgm:spPr/>
      <dgm:t>
        <a:bodyPr/>
        <a:lstStyle/>
        <a:p>
          <a:endParaRPr lang="es-EC"/>
        </a:p>
      </dgm:t>
    </dgm:pt>
    <dgm:pt modelId="{DD446D3B-E2CD-45E5-AB0F-341BFC3990B3}" type="sibTrans" cxnId="{6E15DA92-13F1-4C75-9105-7023BBBA6061}">
      <dgm:prSet/>
      <dgm:spPr/>
      <dgm:t>
        <a:bodyPr/>
        <a:lstStyle/>
        <a:p>
          <a:endParaRPr lang="es-EC"/>
        </a:p>
      </dgm:t>
    </dgm:pt>
    <dgm:pt modelId="{5315CFC4-5D3F-4AD5-9AD6-BB3518F235EA}">
      <dgm:prSet phldrT="[Texto]" custT="1"/>
      <dgm:spPr/>
      <dgm:t>
        <a:bodyPr/>
        <a:lstStyle/>
        <a:p>
          <a:r>
            <a:rPr lang="es-EC" sz="1300" dirty="0" smtClean="0"/>
            <a:t>Tolerancia a fallos</a:t>
          </a:r>
          <a:endParaRPr lang="es-EC" sz="1300" dirty="0"/>
        </a:p>
      </dgm:t>
    </dgm:pt>
    <dgm:pt modelId="{D6EB06AC-613A-475A-9CAD-06AA4F054046}" type="parTrans" cxnId="{C3885743-FF3E-42E7-9390-E634EB52F05E}">
      <dgm:prSet/>
      <dgm:spPr/>
      <dgm:t>
        <a:bodyPr/>
        <a:lstStyle/>
        <a:p>
          <a:endParaRPr lang="es-EC"/>
        </a:p>
      </dgm:t>
    </dgm:pt>
    <dgm:pt modelId="{39888F62-FDB8-4B96-B239-7E718A57F39A}" type="sibTrans" cxnId="{C3885743-FF3E-42E7-9390-E634EB52F05E}">
      <dgm:prSet/>
      <dgm:spPr/>
      <dgm:t>
        <a:bodyPr/>
        <a:lstStyle/>
        <a:p>
          <a:endParaRPr lang="es-EC"/>
        </a:p>
      </dgm:t>
    </dgm:pt>
    <dgm:pt modelId="{86D0CB2E-F4E7-4335-B9C7-5E8F1620EAC4}">
      <dgm:prSet phldrT="[Texto]" custT="1"/>
      <dgm:spPr/>
      <dgm:t>
        <a:bodyPr/>
        <a:lstStyle/>
        <a:p>
          <a:r>
            <a:rPr lang="es-EC" sz="1300" dirty="0" smtClean="0"/>
            <a:t>Costos y facilidad de instalación</a:t>
          </a:r>
          <a:endParaRPr lang="es-EC" sz="1300" dirty="0"/>
        </a:p>
      </dgm:t>
    </dgm:pt>
    <dgm:pt modelId="{B88680F8-CA13-4CA4-BAFE-435F594C2522}" type="parTrans" cxnId="{AE756A06-4C7A-4AD3-8974-1A82C67EBC7E}">
      <dgm:prSet/>
      <dgm:spPr/>
      <dgm:t>
        <a:bodyPr/>
        <a:lstStyle/>
        <a:p>
          <a:endParaRPr lang="es-EC"/>
        </a:p>
      </dgm:t>
    </dgm:pt>
    <dgm:pt modelId="{6A5837EC-567D-4494-90D7-604B81A7A3AF}" type="sibTrans" cxnId="{AE756A06-4C7A-4AD3-8974-1A82C67EBC7E}">
      <dgm:prSet/>
      <dgm:spPr/>
      <dgm:t>
        <a:bodyPr/>
        <a:lstStyle/>
        <a:p>
          <a:endParaRPr lang="es-EC"/>
        </a:p>
      </dgm:t>
    </dgm:pt>
    <dgm:pt modelId="{25637E1B-2A87-4B82-8B51-A641B066D97A}" type="pres">
      <dgm:prSet presAssocID="{B668CB3B-45CC-467B-A643-3839AA324A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52186A0-E0C3-4219-885B-C86403C7A512}" type="pres">
      <dgm:prSet presAssocID="{B668CB3B-45CC-467B-A643-3839AA324A09}" presName="radial" presStyleCnt="0">
        <dgm:presLayoutVars>
          <dgm:animLvl val="ctr"/>
        </dgm:presLayoutVars>
      </dgm:prSet>
      <dgm:spPr/>
    </dgm:pt>
    <dgm:pt modelId="{F00AB810-A3F2-4CEE-AA98-58001E71855D}" type="pres">
      <dgm:prSet presAssocID="{2E53C47B-AB8F-4509-AB69-E61E0B75E83B}" presName="centerShape" presStyleLbl="vennNode1" presStyleIdx="0" presStyleCnt="7"/>
      <dgm:spPr/>
      <dgm:t>
        <a:bodyPr/>
        <a:lstStyle/>
        <a:p>
          <a:endParaRPr lang="es-EC"/>
        </a:p>
      </dgm:t>
    </dgm:pt>
    <dgm:pt modelId="{59423830-2BEE-4887-8F8C-663597636589}" type="pres">
      <dgm:prSet presAssocID="{3D0F75FE-8977-4A5D-A49A-614B14B5DBDA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6AC43A-24A4-4531-85D5-C6144E40F7E4}" type="pres">
      <dgm:prSet presAssocID="{211BA20D-0538-4E47-AA68-37A29DEE817B}" presName="node" presStyleLbl="vennNode1" presStyleIdx="2" presStyleCnt="7" custScaleX="1106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297DAE-2B6A-4697-970C-1C737C8E03B0}" type="pres">
      <dgm:prSet presAssocID="{53624611-BC4C-49F0-BBFA-F44CC8DB5E94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1F2C77-FA45-413A-BD4D-729364E2CA49}" type="pres">
      <dgm:prSet presAssocID="{48F22831-43FB-4647-8310-7AC15FFF5EA9}" presName="node" presStyleLbl="vennNode1" presStyleIdx="4" presStyleCnt="7" custScaleX="1167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CFBA9B-E247-4789-B4EF-5007985C0E77}" type="pres">
      <dgm:prSet presAssocID="{5315CFC4-5D3F-4AD5-9AD6-BB3518F235EA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9FD35E-31E5-4560-949A-01BBFE84E213}" type="pres">
      <dgm:prSet presAssocID="{86D0CB2E-F4E7-4335-B9C7-5E8F1620EAC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57AA5C-3E6E-4E10-B617-3958CC9540BB}" type="presOf" srcId="{2E53C47B-AB8F-4509-AB69-E61E0B75E83B}" destId="{F00AB810-A3F2-4CEE-AA98-58001E71855D}" srcOrd="0" destOrd="0" presId="urn:microsoft.com/office/officeart/2005/8/layout/radial3"/>
    <dgm:cxn modelId="{C3E0260F-9CA4-4249-9DF9-C78249C4F66B}" type="presOf" srcId="{53624611-BC4C-49F0-BBFA-F44CC8DB5E94}" destId="{83297DAE-2B6A-4697-970C-1C737C8E03B0}" srcOrd="0" destOrd="0" presId="urn:microsoft.com/office/officeart/2005/8/layout/radial3"/>
    <dgm:cxn modelId="{A8B859FB-AAD5-42A4-8CF9-4C678C3556C1}" type="presOf" srcId="{211BA20D-0538-4E47-AA68-37A29DEE817B}" destId="{E16AC43A-24A4-4531-85D5-C6144E40F7E4}" srcOrd="0" destOrd="0" presId="urn:microsoft.com/office/officeart/2005/8/layout/radial3"/>
    <dgm:cxn modelId="{CA7A130F-E337-42AF-A87E-CD52686820A1}" srcId="{2E53C47B-AB8F-4509-AB69-E61E0B75E83B}" destId="{53624611-BC4C-49F0-BBFA-F44CC8DB5E94}" srcOrd="2" destOrd="0" parTransId="{61226243-2DBC-4D9F-A2C2-E27255995D94}" sibTransId="{ED81E6EC-A86B-47E2-8DCE-224B0B80E384}"/>
    <dgm:cxn modelId="{A75EC24C-1136-4AE6-96F4-251B213E9AD6}" type="presOf" srcId="{86D0CB2E-F4E7-4335-B9C7-5E8F1620EAC4}" destId="{A59FD35E-31E5-4560-949A-01BBFE84E213}" srcOrd="0" destOrd="0" presId="urn:microsoft.com/office/officeart/2005/8/layout/radial3"/>
    <dgm:cxn modelId="{C3885743-FF3E-42E7-9390-E634EB52F05E}" srcId="{2E53C47B-AB8F-4509-AB69-E61E0B75E83B}" destId="{5315CFC4-5D3F-4AD5-9AD6-BB3518F235EA}" srcOrd="4" destOrd="0" parTransId="{D6EB06AC-613A-475A-9CAD-06AA4F054046}" sibTransId="{39888F62-FDB8-4B96-B239-7E718A57F39A}"/>
    <dgm:cxn modelId="{707B3635-2B81-430B-80E5-45290893AD7B}" srcId="{2E53C47B-AB8F-4509-AB69-E61E0B75E83B}" destId="{3D0F75FE-8977-4A5D-A49A-614B14B5DBDA}" srcOrd="0" destOrd="0" parTransId="{60544369-DEE4-421D-8F97-6F96A41A3670}" sibTransId="{B1E7E105-2626-4D3D-8261-E63CF777C006}"/>
    <dgm:cxn modelId="{D323E70F-3091-4B93-8049-B384A508C9AF}" type="presOf" srcId="{5315CFC4-5D3F-4AD5-9AD6-BB3518F235EA}" destId="{94CFBA9B-E247-4789-B4EF-5007985C0E77}" srcOrd="0" destOrd="0" presId="urn:microsoft.com/office/officeart/2005/8/layout/radial3"/>
    <dgm:cxn modelId="{68D359F9-B40D-45AD-A461-EB1931ACA531}" srcId="{B668CB3B-45CC-467B-A643-3839AA324A09}" destId="{2E53C47B-AB8F-4509-AB69-E61E0B75E83B}" srcOrd="0" destOrd="0" parTransId="{D97E6BB4-8899-4377-89C6-1171201BE694}" sibTransId="{6903B8F3-41DA-4FE9-9622-F64C7D73EAB9}"/>
    <dgm:cxn modelId="{9C523497-8EDC-417B-B00B-B821BCF1432B}" type="presOf" srcId="{48F22831-43FB-4647-8310-7AC15FFF5EA9}" destId="{8C1F2C77-FA45-413A-BD4D-729364E2CA49}" srcOrd="0" destOrd="0" presId="urn:microsoft.com/office/officeart/2005/8/layout/radial3"/>
    <dgm:cxn modelId="{AE756A06-4C7A-4AD3-8974-1A82C67EBC7E}" srcId="{2E53C47B-AB8F-4509-AB69-E61E0B75E83B}" destId="{86D0CB2E-F4E7-4335-B9C7-5E8F1620EAC4}" srcOrd="5" destOrd="0" parTransId="{B88680F8-CA13-4CA4-BAFE-435F594C2522}" sibTransId="{6A5837EC-567D-4494-90D7-604B81A7A3AF}"/>
    <dgm:cxn modelId="{54CD84AB-A363-4876-B2E3-A5C53207B7EF}" type="presOf" srcId="{3D0F75FE-8977-4A5D-A49A-614B14B5DBDA}" destId="{59423830-2BEE-4887-8F8C-663597636589}" srcOrd="0" destOrd="0" presId="urn:microsoft.com/office/officeart/2005/8/layout/radial3"/>
    <dgm:cxn modelId="{6E15DA92-13F1-4C75-9105-7023BBBA6061}" srcId="{2E53C47B-AB8F-4509-AB69-E61E0B75E83B}" destId="{48F22831-43FB-4647-8310-7AC15FFF5EA9}" srcOrd="3" destOrd="0" parTransId="{A517C96A-ABAE-48EF-B219-5621F5688EA5}" sibTransId="{DD446D3B-E2CD-45E5-AB0F-341BFC3990B3}"/>
    <dgm:cxn modelId="{31E02453-193C-446D-A169-CFDB26E2187D}" srcId="{2E53C47B-AB8F-4509-AB69-E61E0B75E83B}" destId="{211BA20D-0538-4E47-AA68-37A29DEE817B}" srcOrd="1" destOrd="0" parTransId="{8BDDF29A-198E-4773-8BA4-ABE1CE1D13C9}" sibTransId="{93E875F2-3B85-461E-B9B9-6572FA3FCC34}"/>
    <dgm:cxn modelId="{40DECAAA-B2A0-4000-9373-71BA1C8DCEF5}" type="presOf" srcId="{B668CB3B-45CC-467B-A643-3839AA324A09}" destId="{25637E1B-2A87-4B82-8B51-A641B066D97A}" srcOrd="0" destOrd="0" presId="urn:microsoft.com/office/officeart/2005/8/layout/radial3"/>
    <dgm:cxn modelId="{CA6B245B-CC4C-495B-90C1-D089A420C3C5}" type="presParOf" srcId="{25637E1B-2A87-4B82-8B51-A641B066D97A}" destId="{B52186A0-E0C3-4219-885B-C86403C7A512}" srcOrd="0" destOrd="0" presId="urn:microsoft.com/office/officeart/2005/8/layout/radial3"/>
    <dgm:cxn modelId="{825EFEE0-43D0-4F5B-BF90-01D1C7E61935}" type="presParOf" srcId="{B52186A0-E0C3-4219-885B-C86403C7A512}" destId="{F00AB810-A3F2-4CEE-AA98-58001E71855D}" srcOrd="0" destOrd="0" presId="urn:microsoft.com/office/officeart/2005/8/layout/radial3"/>
    <dgm:cxn modelId="{64D8D7D7-7EF3-4A94-AC74-B289F5494515}" type="presParOf" srcId="{B52186A0-E0C3-4219-885B-C86403C7A512}" destId="{59423830-2BEE-4887-8F8C-663597636589}" srcOrd="1" destOrd="0" presId="urn:microsoft.com/office/officeart/2005/8/layout/radial3"/>
    <dgm:cxn modelId="{9745100D-40AE-4A4D-B9D9-23973D355097}" type="presParOf" srcId="{B52186A0-E0C3-4219-885B-C86403C7A512}" destId="{E16AC43A-24A4-4531-85D5-C6144E40F7E4}" srcOrd="2" destOrd="0" presId="urn:microsoft.com/office/officeart/2005/8/layout/radial3"/>
    <dgm:cxn modelId="{C4DE27A0-7BEF-411A-9D3E-73C88E570DA4}" type="presParOf" srcId="{B52186A0-E0C3-4219-885B-C86403C7A512}" destId="{83297DAE-2B6A-4697-970C-1C737C8E03B0}" srcOrd="3" destOrd="0" presId="urn:microsoft.com/office/officeart/2005/8/layout/radial3"/>
    <dgm:cxn modelId="{00FC36CD-D99C-4973-BC32-2EA6D176CADE}" type="presParOf" srcId="{B52186A0-E0C3-4219-885B-C86403C7A512}" destId="{8C1F2C77-FA45-413A-BD4D-729364E2CA49}" srcOrd="4" destOrd="0" presId="urn:microsoft.com/office/officeart/2005/8/layout/radial3"/>
    <dgm:cxn modelId="{D957CB2B-ACCC-48CC-AA77-0E23A97125B9}" type="presParOf" srcId="{B52186A0-E0C3-4219-885B-C86403C7A512}" destId="{94CFBA9B-E247-4789-B4EF-5007985C0E77}" srcOrd="5" destOrd="0" presId="urn:microsoft.com/office/officeart/2005/8/layout/radial3"/>
    <dgm:cxn modelId="{410E0B3B-6219-4554-A451-58811016E8C8}" type="presParOf" srcId="{B52186A0-E0C3-4219-885B-C86403C7A512}" destId="{A59FD35E-31E5-4560-949A-01BBFE84E21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60468-4E39-4E65-BC7F-B3C8232E6D8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044E6D6-B24F-4748-AD93-EA27651CA92B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Estructura de una WSN</a:t>
          </a:r>
          <a:endParaRPr lang="es-EC" b="0" dirty="0">
            <a:solidFill>
              <a:schemeClr val="tx1"/>
            </a:solidFill>
          </a:endParaRPr>
        </a:p>
      </dgm:t>
    </dgm:pt>
    <dgm:pt modelId="{12ABE9A1-51C3-42F9-ABF8-B5A40A4ED84E}" type="parTrans" cxnId="{E76C46A0-D793-4517-BB62-2A37D8928910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0E1AA7AC-294C-454D-8E4E-5BF2A8174DCC}" type="sibTrans" cxnId="{E76C46A0-D793-4517-BB62-2A37D8928910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9E1A66D-23CB-45B4-95B0-0F3388E81CDB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Sensores</a:t>
          </a:r>
        </a:p>
      </dgm:t>
    </dgm:pt>
    <dgm:pt modelId="{0E058633-048A-40B1-8624-F0989CF8DBD9}" type="parTrans" cxnId="{2C216F07-13B0-4F3A-AD05-D53F2134388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09DB39CE-C28D-4AD1-8830-CB1EB46E568C}" type="sibTrans" cxnId="{2C216F07-13B0-4F3A-AD05-D53F2134388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F527789E-F09C-4EAA-8C5E-F0140E74C300}">
      <dgm:prSet phldrT="[Tex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Nodos </a:t>
          </a:r>
          <a:endParaRPr lang="es-EC" b="0" dirty="0">
            <a:solidFill>
              <a:schemeClr val="tx1"/>
            </a:solidFill>
          </a:endParaRPr>
        </a:p>
      </dgm:t>
    </dgm:pt>
    <dgm:pt modelId="{DE4A0325-1FED-46FE-890C-1AA362B6A093}" type="parTrans" cxnId="{11F27627-540D-4EB8-A610-7DE66C331614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BB70336-098E-4769-AEED-3006DB3796E8}" type="sibTrans" cxnId="{11F27627-540D-4EB8-A610-7DE66C331614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064F1971-92C4-48ED-95BA-B095886C70F0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Gateway</a:t>
          </a:r>
          <a:endParaRPr lang="es-EC" b="0" dirty="0">
            <a:solidFill>
              <a:schemeClr val="tx1"/>
            </a:solidFill>
          </a:endParaRPr>
        </a:p>
      </dgm:t>
    </dgm:pt>
    <dgm:pt modelId="{2B509A1E-B7CC-42F6-A26C-8D5ED50495E4}" type="parTrans" cxnId="{3760FA68-EB4B-46CC-B9CD-6891DB7BFFA6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A57EE48-7BF7-493B-B6ED-F0E9297DC158}" type="sibTrans" cxnId="{3760FA68-EB4B-46CC-B9CD-6891DB7BFFA6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D138571E-4A7A-4BD7-BC7F-2F1EBBE6B441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Estación base</a:t>
          </a:r>
          <a:endParaRPr lang="es-EC" b="0" dirty="0">
            <a:solidFill>
              <a:schemeClr val="tx1"/>
            </a:solidFill>
          </a:endParaRPr>
        </a:p>
      </dgm:t>
    </dgm:pt>
    <dgm:pt modelId="{1B4E8918-5DDD-4BE1-91FF-507407BE1CA3}" type="parTrans" cxnId="{618E18D5-64FE-401C-855D-604A29BC96C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33EB41D-0F83-41A8-90FC-489B87E958D6}" type="sibTrans" cxnId="{618E18D5-64FE-401C-855D-604A29BC96C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288DDE4-8EC5-4CB3-A6D0-C928CF664AB3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Red inalámbrica</a:t>
          </a:r>
          <a:endParaRPr lang="es-EC" b="0" dirty="0">
            <a:solidFill>
              <a:schemeClr val="tx1"/>
            </a:solidFill>
          </a:endParaRPr>
        </a:p>
      </dgm:t>
    </dgm:pt>
    <dgm:pt modelId="{CAD28D3C-0D8F-4485-857F-7F99F07709D7}" type="parTrans" cxnId="{21D2EAEE-544B-48EB-9E44-D91136DD07F4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EB53DD7-FC14-4050-81D9-AA4A4AB51A76}" type="sibTrans" cxnId="{21D2EAEE-544B-48EB-9E44-D91136DD07F4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54E93651-4057-4FDC-8008-1854D55C72D5}" type="pres">
      <dgm:prSet presAssocID="{02860468-4E39-4E65-BC7F-B3C8232E6D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F741BF-FE9B-484B-B969-4BACD4A3F60C}" type="pres">
      <dgm:prSet presAssocID="{D044E6D6-B24F-4748-AD93-EA27651CA92B}" presName="root1" presStyleCnt="0"/>
      <dgm:spPr/>
    </dgm:pt>
    <dgm:pt modelId="{3113CD0D-EF3D-4EDB-94BF-1894F560890C}" type="pres">
      <dgm:prSet presAssocID="{D044E6D6-B24F-4748-AD93-EA27651CA92B}" presName="LevelOneTextNode" presStyleLbl="node0" presStyleIdx="0" presStyleCnt="1" custScaleX="13369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C36EA9A-82FD-4D97-AF4B-88D068C97FEA}" type="pres">
      <dgm:prSet presAssocID="{D044E6D6-B24F-4748-AD93-EA27651CA92B}" presName="level2hierChild" presStyleCnt="0"/>
      <dgm:spPr/>
    </dgm:pt>
    <dgm:pt modelId="{7665ADE3-F4B1-4D41-960A-AD37C91B402C}" type="pres">
      <dgm:prSet presAssocID="{0E058633-048A-40B1-8624-F0989CF8DBD9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E622A313-DD65-4B1F-8937-2BEB4B75704D}" type="pres">
      <dgm:prSet presAssocID="{0E058633-048A-40B1-8624-F0989CF8DBD9}" presName="connTx" presStyleLbl="parChTrans1D2" presStyleIdx="0" presStyleCnt="5"/>
      <dgm:spPr/>
      <dgm:t>
        <a:bodyPr/>
        <a:lstStyle/>
        <a:p>
          <a:endParaRPr lang="es-EC"/>
        </a:p>
      </dgm:t>
    </dgm:pt>
    <dgm:pt modelId="{3EC95985-9737-4B8A-B947-8655DDA828D0}" type="pres">
      <dgm:prSet presAssocID="{A9E1A66D-23CB-45B4-95B0-0F3388E81CDB}" presName="root2" presStyleCnt="0"/>
      <dgm:spPr/>
    </dgm:pt>
    <dgm:pt modelId="{3BA5219B-87EB-4CC6-AFBE-A6A7D5C249D5}" type="pres">
      <dgm:prSet presAssocID="{A9E1A66D-23CB-45B4-95B0-0F3388E81CDB}" presName="LevelTwoTextNode" presStyleLbl="node2" presStyleIdx="0" presStyleCnt="5" custScaleX="1299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0621B53-7D85-4BF3-9C06-6D2FFE36954D}" type="pres">
      <dgm:prSet presAssocID="{A9E1A66D-23CB-45B4-95B0-0F3388E81CDB}" presName="level3hierChild" presStyleCnt="0"/>
      <dgm:spPr/>
    </dgm:pt>
    <dgm:pt modelId="{38551B4F-851B-45AF-8DFC-4E55FA032138}" type="pres">
      <dgm:prSet presAssocID="{DE4A0325-1FED-46FE-890C-1AA362B6A093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6FB120ED-DA0F-492E-997B-1DF8B03D2E08}" type="pres">
      <dgm:prSet presAssocID="{DE4A0325-1FED-46FE-890C-1AA362B6A093}" presName="connTx" presStyleLbl="parChTrans1D2" presStyleIdx="1" presStyleCnt="5"/>
      <dgm:spPr/>
      <dgm:t>
        <a:bodyPr/>
        <a:lstStyle/>
        <a:p>
          <a:endParaRPr lang="es-EC"/>
        </a:p>
      </dgm:t>
    </dgm:pt>
    <dgm:pt modelId="{A5CDEA40-E74B-4652-BB91-B4D6B6FA118A}" type="pres">
      <dgm:prSet presAssocID="{F527789E-F09C-4EAA-8C5E-F0140E74C300}" presName="root2" presStyleCnt="0"/>
      <dgm:spPr/>
    </dgm:pt>
    <dgm:pt modelId="{025F6D67-098D-48F0-ACB9-E3EC6BCB9DD4}" type="pres">
      <dgm:prSet presAssocID="{F527789E-F09C-4EAA-8C5E-F0140E74C300}" presName="LevelTwoTextNode" presStyleLbl="node2" presStyleIdx="1" presStyleCnt="5" custScaleX="1299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C53E3FF-E5F5-4BCC-9FB6-63DF60EFFFDB}" type="pres">
      <dgm:prSet presAssocID="{F527789E-F09C-4EAA-8C5E-F0140E74C300}" presName="level3hierChild" presStyleCnt="0"/>
      <dgm:spPr/>
    </dgm:pt>
    <dgm:pt modelId="{5FBB85CB-07BF-4CFB-B1BE-830A67A3CEB7}" type="pres">
      <dgm:prSet presAssocID="{2B509A1E-B7CC-42F6-A26C-8D5ED50495E4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8F427E4D-4F1D-41E4-9E2A-F36FB41CC73D}" type="pres">
      <dgm:prSet presAssocID="{2B509A1E-B7CC-42F6-A26C-8D5ED50495E4}" presName="connTx" presStyleLbl="parChTrans1D2" presStyleIdx="2" presStyleCnt="5"/>
      <dgm:spPr/>
      <dgm:t>
        <a:bodyPr/>
        <a:lstStyle/>
        <a:p>
          <a:endParaRPr lang="es-EC"/>
        </a:p>
      </dgm:t>
    </dgm:pt>
    <dgm:pt modelId="{5C8A1C35-271E-448B-8C47-20CF4DCCFC1E}" type="pres">
      <dgm:prSet presAssocID="{064F1971-92C4-48ED-95BA-B095886C70F0}" presName="root2" presStyleCnt="0"/>
      <dgm:spPr/>
    </dgm:pt>
    <dgm:pt modelId="{10EDC607-4BEC-40B1-8324-2694E5C8642B}" type="pres">
      <dgm:prSet presAssocID="{064F1971-92C4-48ED-95BA-B095886C70F0}" presName="LevelTwoTextNode" presStyleLbl="node2" presStyleIdx="2" presStyleCnt="5" custScaleX="1299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A61EC7-32D2-48F7-ACCA-33CA3F0DE309}" type="pres">
      <dgm:prSet presAssocID="{064F1971-92C4-48ED-95BA-B095886C70F0}" presName="level3hierChild" presStyleCnt="0"/>
      <dgm:spPr/>
    </dgm:pt>
    <dgm:pt modelId="{C8CA6085-9F29-495A-B81E-76882854EC32}" type="pres">
      <dgm:prSet presAssocID="{1B4E8918-5DDD-4BE1-91FF-507407BE1CA3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9AF338BC-9D33-4656-9910-BD7ABD718145}" type="pres">
      <dgm:prSet presAssocID="{1B4E8918-5DDD-4BE1-91FF-507407BE1CA3}" presName="connTx" presStyleLbl="parChTrans1D2" presStyleIdx="3" presStyleCnt="5"/>
      <dgm:spPr/>
      <dgm:t>
        <a:bodyPr/>
        <a:lstStyle/>
        <a:p>
          <a:endParaRPr lang="es-EC"/>
        </a:p>
      </dgm:t>
    </dgm:pt>
    <dgm:pt modelId="{EEEA445D-100D-4F12-ABF0-2AE730D95AEE}" type="pres">
      <dgm:prSet presAssocID="{D138571E-4A7A-4BD7-BC7F-2F1EBBE6B441}" presName="root2" presStyleCnt="0"/>
      <dgm:spPr/>
    </dgm:pt>
    <dgm:pt modelId="{5FCA0A50-8BBA-419A-85E1-30A9D03B676B}" type="pres">
      <dgm:prSet presAssocID="{D138571E-4A7A-4BD7-BC7F-2F1EBBE6B441}" presName="LevelTwoTextNode" presStyleLbl="node2" presStyleIdx="3" presStyleCnt="5" custScaleX="1299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C12A712-944C-4A65-944D-F0526C900593}" type="pres">
      <dgm:prSet presAssocID="{D138571E-4A7A-4BD7-BC7F-2F1EBBE6B441}" presName="level3hierChild" presStyleCnt="0"/>
      <dgm:spPr/>
    </dgm:pt>
    <dgm:pt modelId="{BA77484F-B4BC-486E-AA4E-9F6400B7082E}" type="pres">
      <dgm:prSet presAssocID="{CAD28D3C-0D8F-4485-857F-7F99F07709D7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38C3AF31-EBAE-43C7-8694-521D8ED1760B}" type="pres">
      <dgm:prSet presAssocID="{CAD28D3C-0D8F-4485-857F-7F99F07709D7}" presName="connTx" presStyleLbl="parChTrans1D2" presStyleIdx="4" presStyleCnt="5"/>
      <dgm:spPr/>
      <dgm:t>
        <a:bodyPr/>
        <a:lstStyle/>
        <a:p>
          <a:endParaRPr lang="es-EC"/>
        </a:p>
      </dgm:t>
    </dgm:pt>
    <dgm:pt modelId="{401ACBE1-4B70-4848-9FF1-527B748D7069}" type="pres">
      <dgm:prSet presAssocID="{3288DDE4-8EC5-4CB3-A6D0-C928CF664AB3}" presName="root2" presStyleCnt="0"/>
      <dgm:spPr/>
    </dgm:pt>
    <dgm:pt modelId="{9B3D53EA-0C4F-4469-A79B-AE8A7581839C}" type="pres">
      <dgm:prSet presAssocID="{3288DDE4-8EC5-4CB3-A6D0-C928CF664AB3}" presName="LevelTwoTextNode" presStyleLbl="node2" presStyleIdx="4" presStyleCnt="5" custScaleX="1299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832392B-2C2A-464B-8C20-C3E61CB28E9D}" type="pres">
      <dgm:prSet presAssocID="{3288DDE4-8EC5-4CB3-A6D0-C928CF664AB3}" presName="level3hierChild" presStyleCnt="0"/>
      <dgm:spPr/>
    </dgm:pt>
  </dgm:ptLst>
  <dgm:cxnLst>
    <dgm:cxn modelId="{CE78DEE3-73AD-43A2-A9AF-16B9734C2AA0}" type="presOf" srcId="{D044E6D6-B24F-4748-AD93-EA27651CA92B}" destId="{3113CD0D-EF3D-4EDB-94BF-1894F560890C}" srcOrd="0" destOrd="0" presId="urn:microsoft.com/office/officeart/2005/8/layout/hierarchy2"/>
    <dgm:cxn modelId="{11F27627-540D-4EB8-A610-7DE66C331614}" srcId="{D044E6D6-B24F-4748-AD93-EA27651CA92B}" destId="{F527789E-F09C-4EAA-8C5E-F0140E74C300}" srcOrd="1" destOrd="0" parTransId="{DE4A0325-1FED-46FE-890C-1AA362B6A093}" sibTransId="{ABB70336-098E-4769-AEED-3006DB3796E8}"/>
    <dgm:cxn modelId="{73E600F7-1A3D-4836-ADE3-38AE2D5555D7}" type="presOf" srcId="{3288DDE4-8EC5-4CB3-A6D0-C928CF664AB3}" destId="{9B3D53EA-0C4F-4469-A79B-AE8A7581839C}" srcOrd="0" destOrd="0" presId="urn:microsoft.com/office/officeart/2005/8/layout/hierarchy2"/>
    <dgm:cxn modelId="{640BEAA5-91E7-4015-A569-F89DB7AD2070}" type="presOf" srcId="{1B4E8918-5DDD-4BE1-91FF-507407BE1CA3}" destId="{C8CA6085-9F29-495A-B81E-76882854EC32}" srcOrd="0" destOrd="0" presId="urn:microsoft.com/office/officeart/2005/8/layout/hierarchy2"/>
    <dgm:cxn modelId="{D98434CD-3A33-4D3A-AEEE-F036E7CDBAD9}" type="presOf" srcId="{DE4A0325-1FED-46FE-890C-1AA362B6A093}" destId="{6FB120ED-DA0F-492E-997B-1DF8B03D2E08}" srcOrd="1" destOrd="0" presId="urn:microsoft.com/office/officeart/2005/8/layout/hierarchy2"/>
    <dgm:cxn modelId="{9439B3FE-D722-4FF7-93D6-72611D5A47D8}" type="presOf" srcId="{064F1971-92C4-48ED-95BA-B095886C70F0}" destId="{10EDC607-4BEC-40B1-8324-2694E5C8642B}" srcOrd="0" destOrd="0" presId="urn:microsoft.com/office/officeart/2005/8/layout/hierarchy2"/>
    <dgm:cxn modelId="{A916AD26-0BDA-4D46-8FEA-18F3026D420E}" type="presOf" srcId="{DE4A0325-1FED-46FE-890C-1AA362B6A093}" destId="{38551B4F-851B-45AF-8DFC-4E55FA032138}" srcOrd="0" destOrd="0" presId="urn:microsoft.com/office/officeart/2005/8/layout/hierarchy2"/>
    <dgm:cxn modelId="{13C1DF70-3255-4211-9840-3CEB803BED68}" type="presOf" srcId="{1B4E8918-5DDD-4BE1-91FF-507407BE1CA3}" destId="{9AF338BC-9D33-4656-9910-BD7ABD718145}" srcOrd="1" destOrd="0" presId="urn:microsoft.com/office/officeart/2005/8/layout/hierarchy2"/>
    <dgm:cxn modelId="{A90A874E-3BC9-45CF-9460-804EEB4CDF12}" type="presOf" srcId="{0E058633-048A-40B1-8624-F0989CF8DBD9}" destId="{E622A313-DD65-4B1F-8937-2BEB4B75704D}" srcOrd="1" destOrd="0" presId="urn:microsoft.com/office/officeart/2005/8/layout/hierarchy2"/>
    <dgm:cxn modelId="{C47528D9-DCAB-4D3B-B282-E4E51D47E6D7}" type="presOf" srcId="{CAD28D3C-0D8F-4485-857F-7F99F07709D7}" destId="{BA77484F-B4BC-486E-AA4E-9F6400B7082E}" srcOrd="0" destOrd="0" presId="urn:microsoft.com/office/officeart/2005/8/layout/hierarchy2"/>
    <dgm:cxn modelId="{6959DE68-F334-4AE1-8B05-AF203C5DD5CA}" type="presOf" srcId="{D138571E-4A7A-4BD7-BC7F-2F1EBBE6B441}" destId="{5FCA0A50-8BBA-419A-85E1-30A9D03B676B}" srcOrd="0" destOrd="0" presId="urn:microsoft.com/office/officeart/2005/8/layout/hierarchy2"/>
    <dgm:cxn modelId="{C047E7C4-57EE-4A65-9943-630B39E6ECE6}" type="presOf" srcId="{02860468-4E39-4E65-BC7F-B3C8232E6D8D}" destId="{54E93651-4057-4FDC-8008-1854D55C72D5}" srcOrd="0" destOrd="0" presId="urn:microsoft.com/office/officeart/2005/8/layout/hierarchy2"/>
    <dgm:cxn modelId="{2C216F07-13B0-4F3A-AD05-D53F21343883}" srcId="{D044E6D6-B24F-4748-AD93-EA27651CA92B}" destId="{A9E1A66D-23CB-45B4-95B0-0F3388E81CDB}" srcOrd="0" destOrd="0" parTransId="{0E058633-048A-40B1-8624-F0989CF8DBD9}" sibTransId="{09DB39CE-C28D-4AD1-8830-CB1EB46E568C}"/>
    <dgm:cxn modelId="{D38FE5B8-7381-4A6A-BE77-23B684476135}" type="presOf" srcId="{0E058633-048A-40B1-8624-F0989CF8DBD9}" destId="{7665ADE3-F4B1-4D41-960A-AD37C91B402C}" srcOrd="0" destOrd="0" presId="urn:microsoft.com/office/officeart/2005/8/layout/hierarchy2"/>
    <dgm:cxn modelId="{38EA62C4-F897-454C-9CB1-7D4C8FABBDCC}" type="presOf" srcId="{F527789E-F09C-4EAA-8C5E-F0140E74C300}" destId="{025F6D67-098D-48F0-ACB9-E3EC6BCB9DD4}" srcOrd="0" destOrd="0" presId="urn:microsoft.com/office/officeart/2005/8/layout/hierarchy2"/>
    <dgm:cxn modelId="{618E18D5-64FE-401C-855D-604A29BC96C3}" srcId="{D044E6D6-B24F-4748-AD93-EA27651CA92B}" destId="{D138571E-4A7A-4BD7-BC7F-2F1EBBE6B441}" srcOrd="3" destOrd="0" parTransId="{1B4E8918-5DDD-4BE1-91FF-507407BE1CA3}" sibTransId="{933EB41D-0F83-41A8-90FC-489B87E958D6}"/>
    <dgm:cxn modelId="{B0E26E3C-CCE9-43B1-A6B4-A3E0F0188B7E}" type="presOf" srcId="{2B509A1E-B7CC-42F6-A26C-8D5ED50495E4}" destId="{8F427E4D-4F1D-41E4-9E2A-F36FB41CC73D}" srcOrd="1" destOrd="0" presId="urn:microsoft.com/office/officeart/2005/8/layout/hierarchy2"/>
    <dgm:cxn modelId="{8067E50E-2FE4-4D64-9075-56F8419770B9}" type="presOf" srcId="{CAD28D3C-0D8F-4485-857F-7F99F07709D7}" destId="{38C3AF31-EBAE-43C7-8694-521D8ED1760B}" srcOrd="1" destOrd="0" presId="urn:microsoft.com/office/officeart/2005/8/layout/hierarchy2"/>
    <dgm:cxn modelId="{604190F6-BC2A-4E8F-8FC1-DCAD209ECD66}" type="presOf" srcId="{A9E1A66D-23CB-45B4-95B0-0F3388E81CDB}" destId="{3BA5219B-87EB-4CC6-AFBE-A6A7D5C249D5}" srcOrd="0" destOrd="0" presId="urn:microsoft.com/office/officeart/2005/8/layout/hierarchy2"/>
    <dgm:cxn modelId="{3760FA68-EB4B-46CC-B9CD-6891DB7BFFA6}" srcId="{D044E6D6-B24F-4748-AD93-EA27651CA92B}" destId="{064F1971-92C4-48ED-95BA-B095886C70F0}" srcOrd="2" destOrd="0" parTransId="{2B509A1E-B7CC-42F6-A26C-8D5ED50495E4}" sibTransId="{7A57EE48-7BF7-493B-B6ED-F0E9297DC158}"/>
    <dgm:cxn modelId="{21D2EAEE-544B-48EB-9E44-D91136DD07F4}" srcId="{D044E6D6-B24F-4748-AD93-EA27651CA92B}" destId="{3288DDE4-8EC5-4CB3-A6D0-C928CF664AB3}" srcOrd="4" destOrd="0" parTransId="{CAD28D3C-0D8F-4485-857F-7F99F07709D7}" sibTransId="{3EB53DD7-FC14-4050-81D9-AA4A4AB51A76}"/>
    <dgm:cxn modelId="{E76C46A0-D793-4517-BB62-2A37D8928910}" srcId="{02860468-4E39-4E65-BC7F-B3C8232E6D8D}" destId="{D044E6D6-B24F-4748-AD93-EA27651CA92B}" srcOrd="0" destOrd="0" parTransId="{12ABE9A1-51C3-42F9-ABF8-B5A40A4ED84E}" sibTransId="{0E1AA7AC-294C-454D-8E4E-5BF2A8174DCC}"/>
    <dgm:cxn modelId="{DEE33808-C118-4C60-90EF-4ECEA73BE31A}" type="presOf" srcId="{2B509A1E-B7CC-42F6-A26C-8D5ED50495E4}" destId="{5FBB85CB-07BF-4CFB-B1BE-830A67A3CEB7}" srcOrd="0" destOrd="0" presId="urn:microsoft.com/office/officeart/2005/8/layout/hierarchy2"/>
    <dgm:cxn modelId="{04188B83-BFA1-4341-A5D2-99C47A27318B}" type="presParOf" srcId="{54E93651-4057-4FDC-8008-1854D55C72D5}" destId="{DCF741BF-FE9B-484B-B969-4BACD4A3F60C}" srcOrd="0" destOrd="0" presId="urn:microsoft.com/office/officeart/2005/8/layout/hierarchy2"/>
    <dgm:cxn modelId="{7CC7F898-86BF-4CE0-865F-958885CF9DBC}" type="presParOf" srcId="{DCF741BF-FE9B-484B-B969-4BACD4A3F60C}" destId="{3113CD0D-EF3D-4EDB-94BF-1894F560890C}" srcOrd="0" destOrd="0" presId="urn:microsoft.com/office/officeart/2005/8/layout/hierarchy2"/>
    <dgm:cxn modelId="{128C4090-1185-4D04-B3F7-FF3EDA1AC627}" type="presParOf" srcId="{DCF741BF-FE9B-484B-B969-4BACD4A3F60C}" destId="{FC36EA9A-82FD-4D97-AF4B-88D068C97FEA}" srcOrd="1" destOrd="0" presId="urn:microsoft.com/office/officeart/2005/8/layout/hierarchy2"/>
    <dgm:cxn modelId="{190668A1-E830-4890-8090-1C75BAA77A82}" type="presParOf" srcId="{FC36EA9A-82FD-4D97-AF4B-88D068C97FEA}" destId="{7665ADE3-F4B1-4D41-960A-AD37C91B402C}" srcOrd="0" destOrd="0" presId="urn:microsoft.com/office/officeart/2005/8/layout/hierarchy2"/>
    <dgm:cxn modelId="{54620E66-D57C-4EBF-A249-3FF69E8BA5FA}" type="presParOf" srcId="{7665ADE3-F4B1-4D41-960A-AD37C91B402C}" destId="{E622A313-DD65-4B1F-8937-2BEB4B75704D}" srcOrd="0" destOrd="0" presId="urn:microsoft.com/office/officeart/2005/8/layout/hierarchy2"/>
    <dgm:cxn modelId="{D03DD1C6-07DD-44C1-8D26-EF3DD7576A8A}" type="presParOf" srcId="{FC36EA9A-82FD-4D97-AF4B-88D068C97FEA}" destId="{3EC95985-9737-4B8A-B947-8655DDA828D0}" srcOrd="1" destOrd="0" presId="urn:microsoft.com/office/officeart/2005/8/layout/hierarchy2"/>
    <dgm:cxn modelId="{3D041B3F-ED21-40B5-B9A0-00894D3CDB41}" type="presParOf" srcId="{3EC95985-9737-4B8A-B947-8655DDA828D0}" destId="{3BA5219B-87EB-4CC6-AFBE-A6A7D5C249D5}" srcOrd="0" destOrd="0" presId="urn:microsoft.com/office/officeart/2005/8/layout/hierarchy2"/>
    <dgm:cxn modelId="{42D69EA9-1F7B-49C9-AEA7-24142B145499}" type="presParOf" srcId="{3EC95985-9737-4B8A-B947-8655DDA828D0}" destId="{C0621B53-7D85-4BF3-9C06-6D2FFE36954D}" srcOrd="1" destOrd="0" presId="urn:microsoft.com/office/officeart/2005/8/layout/hierarchy2"/>
    <dgm:cxn modelId="{6630F35F-CEC8-4340-A635-2C776543EEF4}" type="presParOf" srcId="{FC36EA9A-82FD-4D97-AF4B-88D068C97FEA}" destId="{38551B4F-851B-45AF-8DFC-4E55FA032138}" srcOrd="2" destOrd="0" presId="urn:microsoft.com/office/officeart/2005/8/layout/hierarchy2"/>
    <dgm:cxn modelId="{456AE5FE-2B75-4BD4-817B-E11E902B85B7}" type="presParOf" srcId="{38551B4F-851B-45AF-8DFC-4E55FA032138}" destId="{6FB120ED-DA0F-492E-997B-1DF8B03D2E08}" srcOrd="0" destOrd="0" presId="urn:microsoft.com/office/officeart/2005/8/layout/hierarchy2"/>
    <dgm:cxn modelId="{D043EFA1-9ABC-4773-BDDC-700F8E53DD90}" type="presParOf" srcId="{FC36EA9A-82FD-4D97-AF4B-88D068C97FEA}" destId="{A5CDEA40-E74B-4652-BB91-B4D6B6FA118A}" srcOrd="3" destOrd="0" presId="urn:microsoft.com/office/officeart/2005/8/layout/hierarchy2"/>
    <dgm:cxn modelId="{54964A14-5AF4-4158-B870-ABE8C5739B31}" type="presParOf" srcId="{A5CDEA40-E74B-4652-BB91-B4D6B6FA118A}" destId="{025F6D67-098D-48F0-ACB9-E3EC6BCB9DD4}" srcOrd="0" destOrd="0" presId="urn:microsoft.com/office/officeart/2005/8/layout/hierarchy2"/>
    <dgm:cxn modelId="{7283403B-A03F-4842-A89F-886EFD275E18}" type="presParOf" srcId="{A5CDEA40-E74B-4652-BB91-B4D6B6FA118A}" destId="{7C53E3FF-E5F5-4BCC-9FB6-63DF60EFFFDB}" srcOrd="1" destOrd="0" presId="urn:microsoft.com/office/officeart/2005/8/layout/hierarchy2"/>
    <dgm:cxn modelId="{CB2187F9-8695-4D64-B82D-30CDE14A7AA5}" type="presParOf" srcId="{FC36EA9A-82FD-4D97-AF4B-88D068C97FEA}" destId="{5FBB85CB-07BF-4CFB-B1BE-830A67A3CEB7}" srcOrd="4" destOrd="0" presId="urn:microsoft.com/office/officeart/2005/8/layout/hierarchy2"/>
    <dgm:cxn modelId="{2FEADE52-D95A-4F55-9456-177005825C7E}" type="presParOf" srcId="{5FBB85CB-07BF-4CFB-B1BE-830A67A3CEB7}" destId="{8F427E4D-4F1D-41E4-9E2A-F36FB41CC73D}" srcOrd="0" destOrd="0" presId="urn:microsoft.com/office/officeart/2005/8/layout/hierarchy2"/>
    <dgm:cxn modelId="{DC7389C4-7931-4ABA-9ACD-67238385B585}" type="presParOf" srcId="{FC36EA9A-82FD-4D97-AF4B-88D068C97FEA}" destId="{5C8A1C35-271E-448B-8C47-20CF4DCCFC1E}" srcOrd="5" destOrd="0" presId="urn:microsoft.com/office/officeart/2005/8/layout/hierarchy2"/>
    <dgm:cxn modelId="{C4BB0B2C-8AD7-471B-BEF6-C5B02F6F5BE3}" type="presParOf" srcId="{5C8A1C35-271E-448B-8C47-20CF4DCCFC1E}" destId="{10EDC607-4BEC-40B1-8324-2694E5C8642B}" srcOrd="0" destOrd="0" presId="urn:microsoft.com/office/officeart/2005/8/layout/hierarchy2"/>
    <dgm:cxn modelId="{3B588BA5-787A-482C-BFBE-304EB48D4AED}" type="presParOf" srcId="{5C8A1C35-271E-448B-8C47-20CF4DCCFC1E}" destId="{01A61EC7-32D2-48F7-ACCA-33CA3F0DE309}" srcOrd="1" destOrd="0" presId="urn:microsoft.com/office/officeart/2005/8/layout/hierarchy2"/>
    <dgm:cxn modelId="{4931484B-E60E-4D8E-8AFE-A3D4CFEDCE0C}" type="presParOf" srcId="{FC36EA9A-82FD-4D97-AF4B-88D068C97FEA}" destId="{C8CA6085-9F29-495A-B81E-76882854EC32}" srcOrd="6" destOrd="0" presId="urn:microsoft.com/office/officeart/2005/8/layout/hierarchy2"/>
    <dgm:cxn modelId="{6F697899-0AC9-4F27-85F0-B2DE83E70316}" type="presParOf" srcId="{C8CA6085-9F29-495A-B81E-76882854EC32}" destId="{9AF338BC-9D33-4656-9910-BD7ABD718145}" srcOrd="0" destOrd="0" presId="urn:microsoft.com/office/officeart/2005/8/layout/hierarchy2"/>
    <dgm:cxn modelId="{DC9C2609-FCCF-4BE5-B2D3-2037B33D2806}" type="presParOf" srcId="{FC36EA9A-82FD-4D97-AF4B-88D068C97FEA}" destId="{EEEA445D-100D-4F12-ABF0-2AE730D95AEE}" srcOrd="7" destOrd="0" presId="urn:microsoft.com/office/officeart/2005/8/layout/hierarchy2"/>
    <dgm:cxn modelId="{7E9DE13C-896E-4CA0-B856-54860EF59D55}" type="presParOf" srcId="{EEEA445D-100D-4F12-ABF0-2AE730D95AEE}" destId="{5FCA0A50-8BBA-419A-85E1-30A9D03B676B}" srcOrd="0" destOrd="0" presId="urn:microsoft.com/office/officeart/2005/8/layout/hierarchy2"/>
    <dgm:cxn modelId="{5747B7D4-8322-4F51-A410-0F2F59D5FC25}" type="presParOf" srcId="{EEEA445D-100D-4F12-ABF0-2AE730D95AEE}" destId="{5C12A712-944C-4A65-944D-F0526C900593}" srcOrd="1" destOrd="0" presId="urn:microsoft.com/office/officeart/2005/8/layout/hierarchy2"/>
    <dgm:cxn modelId="{7841A4D7-C6C2-4C7B-B255-D38262D0D8A9}" type="presParOf" srcId="{FC36EA9A-82FD-4D97-AF4B-88D068C97FEA}" destId="{BA77484F-B4BC-486E-AA4E-9F6400B7082E}" srcOrd="8" destOrd="0" presId="urn:microsoft.com/office/officeart/2005/8/layout/hierarchy2"/>
    <dgm:cxn modelId="{B2D21708-ACED-44B4-ABD3-2F8E8734E8CA}" type="presParOf" srcId="{BA77484F-B4BC-486E-AA4E-9F6400B7082E}" destId="{38C3AF31-EBAE-43C7-8694-521D8ED1760B}" srcOrd="0" destOrd="0" presId="urn:microsoft.com/office/officeart/2005/8/layout/hierarchy2"/>
    <dgm:cxn modelId="{FA2973B1-DC70-496B-A157-B2656D945400}" type="presParOf" srcId="{FC36EA9A-82FD-4D97-AF4B-88D068C97FEA}" destId="{401ACBE1-4B70-4848-9FF1-527B748D7069}" srcOrd="9" destOrd="0" presId="urn:microsoft.com/office/officeart/2005/8/layout/hierarchy2"/>
    <dgm:cxn modelId="{3F7C95E6-F79C-481A-B5C1-E66BF994AD48}" type="presParOf" srcId="{401ACBE1-4B70-4848-9FF1-527B748D7069}" destId="{9B3D53EA-0C4F-4469-A79B-AE8A7581839C}" srcOrd="0" destOrd="0" presId="urn:microsoft.com/office/officeart/2005/8/layout/hierarchy2"/>
    <dgm:cxn modelId="{C7FF99AB-5D4A-4E3D-8E63-A5E4E32A50F9}" type="presParOf" srcId="{401ACBE1-4B70-4848-9FF1-527B748D7069}" destId="{C832392B-2C2A-464B-8C20-C3E61CB28E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FBE5B-B01B-493E-B8AB-9A3159FC4E31}" type="datetimeFigureOut">
              <a:rPr lang="es-EC" smtClean="0"/>
              <a:t>31/8/2017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1289C-2B20-4CC5-9903-9384CB2C78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031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775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8587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3224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2735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3261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9496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2917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optó por considerar la combinación del contador con promedio o el valor mínimo de la HD, en base a los valores obtenidos de la FAR y la FRR, visto que fueron los más bajos, respecto a estimarlos por separado o en otras combinaciones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3482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6223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362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942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71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229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193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693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233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913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289C-2B20-4CC5-9903-9384CB2C782E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901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3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9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23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4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6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7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8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3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4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5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5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terautas.com/es/blog/post-3954/seis-consejos-de-escritura-de-john-steinbeck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terautas.com/es/blog/post-3954/seis-consejos-de-escritura-de-john-steinbec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terautas.com/es/blog/post-3954/seis-consejos-de-escritura-de-john-steinbec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terautas.com/es/blog/post-3954/seis-consejos-de-escritura-de-john-steinbeck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utas.com/es/blog/post-3954/seis-consejos-de-escritura-de-john-steinbec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26" y="266048"/>
            <a:ext cx="7128792" cy="140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>
            <a:spLocks noGrp="1"/>
          </p:cNvSpPr>
          <p:nvPr/>
        </p:nvSpPr>
        <p:spPr>
          <a:xfrm>
            <a:off x="1901653" y="1976394"/>
            <a:ext cx="8311422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s-EC" sz="2800" dirty="0" smtClean="0">
                <a:solidFill>
                  <a:schemeClr val="tx1"/>
                </a:solidFill>
              </a:rPr>
              <a:t>DEPARTAMENTO DE ELÉCTRICA Y ELECTRÓNICA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48255" y="2722996"/>
            <a:ext cx="80986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dirty="0"/>
              <a:t>CARRERA DE INGENIERÍA ELECTRÓNICA EN TELECOMUNICACIONES</a:t>
            </a:r>
            <a:endParaRPr lang="es-EC" sz="28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775378" y="36331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b="1" dirty="0" smtClean="0"/>
              <a:t>TEMA: HACIA UNA NUEVA MEDICIÓN DE NIVELES DE LUMINOSIDAD EN AMBIENTES INTERIORES MEDIANTE EL USO DE UNA RED DE SENSORES INALÁMBRICOS</a:t>
            </a:r>
            <a:endParaRPr lang="es-EC" b="1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220498" y="4892347"/>
            <a:ext cx="3595936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800" b="1" dirty="0" smtClean="0"/>
              <a:t>DIRECTOR:</a:t>
            </a:r>
            <a:r>
              <a:rPr lang="es-EC" sz="1800" dirty="0" smtClean="0"/>
              <a:t> DR. LARA CUEVA ROMÁN ALCIDES</a:t>
            </a:r>
            <a:endParaRPr lang="es-EC" sz="18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01653" y="4892348"/>
            <a:ext cx="3595936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800" b="1" dirty="0" smtClean="0"/>
              <a:t>AUTOR:</a:t>
            </a:r>
            <a:r>
              <a:rPr lang="es-EC" sz="1800" dirty="0" smtClean="0"/>
              <a:t> SANGUCHO VELASCO</a:t>
            </a:r>
          </a:p>
          <a:p>
            <a:pPr algn="l"/>
            <a:r>
              <a:rPr lang="es-EC" dirty="0" smtClean="0"/>
              <a:t>MAYRA ELIZABETH</a:t>
            </a:r>
            <a:endParaRPr lang="es-EC" sz="18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988570" y="5692837"/>
            <a:ext cx="3672408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dirty="0" smtClean="0"/>
              <a:t>SANGOLQUÍ, </a:t>
            </a:r>
            <a:r>
              <a:rPr lang="es-EC" dirty="0" smtClean="0"/>
              <a:t>SEPTIEMBRE</a:t>
            </a:r>
            <a:r>
              <a:rPr lang="es-EC" sz="1800" dirty="0" smtClean="0"/>
              <a:t> 2017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17232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73396" y="628453"/>
            <a:ext cx="8596668" cy="786700"/>
          </a:xfrm>
        </p:spPr>
        <p:txBody>
          <a:bodyPr/>
          <a:lstStyle/>
          <a:p>
            <a:pPr algn="ctr"/>
            <a:r>
              <a:rPr lang="es-EC" dirty="0" smtClean="0"/>
              <a:t>Método de los lúmenes</a:t>
            </a:r>
            <a:endParaRPr lang="es-EC" dirty="0"/>
          </a:p>
        </p:txBody>
      </p:sp>
      <p:pic>
        <p:nvPicPr>
          <p:cNvPr id="7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63" y="104165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contenido 1"/>
              <p:cNvSpPr>
                <a:spLocks noGrp="1"/>
              </p:cNvSpPr>
              <p:nvPr>
                <p:ph idx="1"/>
              </p:nvPr>
            </p:nvSpPr>
            <p:spPr>
              <a:xfrm>
                <a:off x="445849" y="2160871"/>
                <a:ext cx="4850009" cy="3107165"/>
              </a:xfrm>
            </p:spPr>
            <p:txBody>
              <a:bodyPr/>
              <a:lstStyle/>
              <a:p>
                <a:pPr algn="just"/>
                <a:r>
                  <a:rPr lang="es-EC" dirty="0" smtClean="0"/>
                  <a:t>Método </a:t>
                </a:r>
                <a:r>
                  <a:rPr lang="es-EC" dirty="0"/>
                  <a:t>para obtener el valor medio de iluminación en ambientes </a:t>
                </a:r>
                <a:r>
                  <a:rPr lang="es-EC" dirty="0" smtClean="0"/>
                  <a:t>interiores.</a:t>
                </a:r>
              </a:p>
              <a:p>
                <a:pPr algn="just"/>
                <a:r>
                  <a:rPr lang="es-EC" dirty="0" smtClean="0"/>
                  <a:t>Cuadrícula </a:t>
                </a:r>
                <a:r>
                  <a:rPr lang="es-EC" dirty="0"/>
                  <a:t>de puntos de </a:t>
                </a:r>
                <a:r>
                  <a:rPr lang="es-EC" dirty="0" smtClean="0"/>
                  <a:t>medición.</a:t>
                </a:r>
              </a:p>
              <a:p>
                <a:pPr lvl="1" algn="just"/>
                <a:r>
                  <a:rPr lang="es-EC" dirty="0" smtClean="0"/>
                  <a:t>Dividir </a:t>
                </a:r>
                <a:r>
                  <a:rPr lang="es-EC" dirty="0"/>
                  <a:t>el interior del aula de clase en zonas de igual </a:t>
                </a:r>
                <a:r>
                  <a:rPr lang="es-EC" dirty="0" smtClean="0"/>
                  <a:t>tamaño</a:t>
                </a:r>
              </a:p>
              <a:p>
                <a:pPr algn="just"/>
                <a:r>
                  <a:rPr lang="es-EC" dirty="0" smtClean="0"/>
                  <a:t>Nodo </a:t>
                </a:r>
                <a:r>
                  <a:rPr lang="es-EC" dirty="0"/>
                  <a:t>en el centro de cada </a:t>
                </a:r>
                <a:r>
                  <a:rPr lang="es-EC" dirty="0" smtClean="0"/>
                  <a:t>área.</a:t>
                </a:r>
              </a:p>
              <a:p>
                <a:pPr lvl="1" algn="just"/>
                <a:r>
                  <a:rPr lang="es-EC" dirty="0" smtClean="0"/>
                  <a:t>A una </a:t>
                </a:r>
                <a:r>
                  <a:rPr lang="es-EC" dirty="0"/>
                  <a:t>altura de 75cm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s-EC" dirty="0"/>
                  <a:t> 10 cm sobre el nivel del </a:t>
                </a:r>
                <a:r>
                  <a:rPr lang="es-EC" dirty="0" smtClean="0"/>
                  <a:t>suelo.</a:t>
                </a:r>
                <a:endParaRPr lang="es-EC" dirty="0"/>
              </a:p>
            </p:txBody>
          </p:sp>
        </mc:Choice>
        <mc:Fallback xmlns="">
          <p:sp>
            <p:nvSpPr>
              <p:cNvPr id="2" name="Marcador de conteni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849" y="2160871"/>
                <a:ext cx="4850009" cy="3107165"/>
              </a:xfrm>
              <a:blipFill rotWithShape="0">
                <a:blip r:embed="rId5"/>
                <a:stretch>
                  <a:fillRect l="-251" t="-1176" r="-100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80" y="2160871"/>
            <a:ext cx="4227420" cy="294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73396" y="628453"/>
            <a:ext cx="8596668" cy="786700"/>
          </a:xfrm>
        </p:spPr>
        <p:txBody>
          <a:bodyPr/>
          <a:lstStyle/>
          <a:p>
            <a:pPr algn="ctr"/>
            <a:r>
              <a:rPr lang="es-EC" dirty="0" smtClean="0"/>
              <a:t>Método de los lúmenes</a:t>
            </a:r>
            <a:endParaRPr lang="es-EC" dirty="0"/>
          </a:p>
        </p:txBody>
      </p:sp>
      <p:pic>
        <p:nvPicPr>
          <p:cNvPr id="7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63" y="104165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73396" y="1972562"/>
            <a:ext cx="9871858" cy="377613"/>
          </a:xfrm>
        </p:spPr>
        <p:txBody>
          <a:bodyPr/>
          <a:lstStyle/>
          <a:p>
            <a:pPr algn="just"/>
            <a:r>
              <a:rPr lang="es-EC" i="1" dirty="0" smtClean="0"/>
              <a:t>Índice </a:t>
            </a:r>
            <a:r>
              <a:rPr lang="es-EC" i="1" dirty="0"/>
              <a:t>de </a:t>
            </a:r>
            <a:r>
              <a:rPr lang="es-EC" i="1" dirty="0" smtClean="0"/>
              <a:t>área </a:t>
            </a:r>
            <a:r>
              <a:rPr lang="es-EC" dirty="0"/>
              <a:t>(IC): Establece el </a:t>
            </a:r>
            <a:r>
              <a:rPr lang="es-EC" dirty="0" smtClean="0"/>
              <a:t>número </a:t>
            </a:r>
            <a:r>
              <a:rPr lang="es-EC" dirty="0"/>
              <a:t>de puntos de </a:t>
            </a:r>
            <a:r>
              <a:rPr lang="es-EC" dirty="0" smtClean="0"/>
              <a:t>medición.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203511" y="2593652"/>
                <a:ext cx="2153025" cy="627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𝐼𝐶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d>
                            <m:dPr>
                              <m:ctrlPr>
                                <a:rPr lang="es-EC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C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1" y="2593652"/>
                <a:ext cx="2153025" cy="6278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Resultado de imagen para método de los lúme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46" y="3658211"/>
            <a:ext cx="3723394" cy="270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858" y="4183498"/>
            <a:ext cx="6762750" cy="16573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03760" y="4326337"/>
            <a:ext cx="341194" cy="3684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6600CC"/>
                </a:solidFill>
              </a:rPr>
              <a:t>H</a:t>
            </a:r>
            <a:endParaRPr lang="es-EC" dirty="0">
              <a:solidFill>
                <a:srgbClr val="6600CC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92961" y="3942643"/>
            <a:ext cx="415498" cy="76738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s-EC" sz="1500" dirty="0" smtClean="0">
                <a:solidFill>
                  <a:schemeClr val="accent2"/>
                </a:solidFill>
              </a:rPr>
              <a:t>0.80 m</a:t>
            </a:r>
            <a:endParaRPr lang="es-EC" sz="15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73396" y="628453"/>
            <a:ext cx="8596668" cy="786700"/>
          </a:xfrm>
        </p:spPr>
        <p:txBody>
          <a:bodyPr/>
          <a:lstStyle/>
          <a:p>
            <a:pPr algn="ctr"/>
            <a:r>
              <a:rPr lang="es-EC" dirty="0" smtClean="0"/>
              <a:t>Método de los lúmenes</a:t>
            </a:r>
            <a:endParaRPr lang="es-EC" dirty="0"/>
          </a:p>
        </p:txBody>
      </p:sp>
      <p:pic>
        <p:nvPicPr>
          <p:cNvPr id="7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63" y="104165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006339" y="2375288"/>
                <a:ext cx="61307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𝑛𝑖𝑚𝑜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𝑝𝑢𝑛𝑡𝑜𝑠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𝑚𝑒𝑑𝑖𝑐𝑖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s-EC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C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</a:rPr>
                                <m:t>𝐼𝐶</m:t>
                              </m:r>
                              <m:r>
                                <a:rPr lang="es-EC" sz="2000" b="0" i="1" smtClean="0">
                                  <a:latin typeface="Cambria Math" panose="02040503050406030204" pitchFamily="18" charset="0"/>
                                </a:rPr>
                                <m:t> +2</m:t>
                              </m:r>
                            </m:e>
                          </m:d>
                        </m:e>
                        <m:sup>
                          <m:r>
                            <a:rPr lang="es-EC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339" y="2375288"/>
                <a:ext cx="613078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98" t="-2000" b="-32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1732962" y="3458534"/>
                <a:ext cx="6677534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𝒎𝒆𝒓𝒐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𝒏𝒊𝒎𝒐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𝒑𝒖𝒏𝒕𝒐𝒔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𝒎𝒆𝒅𝒊𝒄𝒊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s-EC" sz="2400" b="1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62" y="3458534"/>
                <a:ext cx="66775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56" r="-456" b="-3442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9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73396" y="628453"/>
            <a:ext cx="8596668" cy="786700"/>
          </a:xfrm>
        </p:spPr>
        <p:txBody>
          <a:bodyPr/>
          <a:lstStyle/>
          <a:p>
            <a:pPr algn="ctr"/>
            <a:r>
              <a:rPr lang="es-EC" dirty="0" smtClean="0"/>
              <a:t>Método de los lúmenes</a:t>
            </a:r>
            <a:endParaRPr lang="es-EC" dirty="0"/>
          </a:p>
        </p:txBody>
      </p:sp>
      <p:pic>
        <p:nvPicPr>
          <p:cNvPr id="7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63" y="104165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42" y="1524336"/>
            <a:ext cx="6061192" cy="474714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2182" y="3359299"/>
            <a:ext cx="172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C" sz="1600" dirty="0" smtClean="0"/>
              <a:t>Escenario de diez nodos</a:t>
            </a:r>
          </a:p>
          <a:p>
            <a:pPr algn="ctr"/>
            <a:r>
              <a:rPr lang="es-EC" sz="1600" dirty="0" smtClean="0"/>
              <a:t>Desplegados en interiores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7547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73396" y="628453"/>
            <a:ext cx="8596668" cy="786700"/>
          </a:xfrm>
        </p:spPr>
        <p:txBody>
          <a:bodyPr/>
          <a:lstStyle/>
          <a:p>
            <a:pPr algn="ctr"/>
            <a:r>
              <a:rPr lang="es-EC" dirty="0" smtClean="0"/>
              <a:t>Método de los lúmenes</a:t>
            </a:r>
            <a:endParaRPr lang="es-EC" dirty="0"/>
          </a:p>
        </p:txBody>
      </p:sp>
      <p:pic>
        <p:nvPicPr>
          <p:cNvPr id="7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63" y="104165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3" y="1682521"/>
            <a:ext cx="5679345" cy="44307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2182" y="3359299"/>
            <a:ext cx="1723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C" sz="1600" dirty="0" smtClean="0"/>
              <a:t>Ubicación de las lámparas en el interior de las aulas de clase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6434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Adquisición de datos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4700" y="2220795"/>
            <a:ext cx="7179240" cy="3474113"/>
          </a:xfrm>
        </p:spPr>
        <p:txBody>
          <a:bodyPr/>
          <a:lstStyle/>
          <a:p>
            <a:pPr algn="just"/>
            <a:r>
              <a:rPr lang="es-EC" dirty="0"/>
              <a:t>Para la </a:t>
            </a:r>
            <a:r>
              <a:rPr lang="es-EC" dirty="0" smtClean="0"/>
              <a:t>recolección </a:t>
            </a:r>
            <a:r>
              <a:rPr lang="es-EC" dirty="0"/>
              <a:t>de datos fueron considerados cuatro </a:t>
            </a:r>
            <a:r>
              <a:rPr lang="es-EC" dirty="0" smtClean="0"/>
              <a:t>escenarios donde </a:t>
            </a:r>
            <a:r>
              <a:rPr lang="es-EC" dirty="0"/>
              <a:t>se </a:t>
            </a:r>
            <a:r>
              <a:rPr lang="es-EC" dirty="0" smtClean="0"/>
              <a:t>modificaron </a:t>
            </a:r>
            <a:r>
              <a:rPr lang="es-EC" dirty="0"/>
              <a:t>los factores de </a:t>
            </a:r>
            <a:r>
              <a:rPr lang="es-EC" dirty="0" smtClean="0"/>
              <a:t>iluminación </a:t>
            </a:r>
            <a:r>
              <a:rPr lang="es-EC" dirty="0"/>
              <a:t>del aula de clase</a:t>
            </a:r>
            <a:r>
              <a:rPr lang="es-EC" dirty="0" smtClean="0"/>
              <a:t>.</a:t>
            </a:r>
          </a:p>
          <a:p>
            <a:pPr marL="0" indent="0" algn="just">
              <a:buNone/>
            </a:pPr>
            <a:endParaRPr lang="es-EC" dirty="0"/>
          </a:p>
          <a:p>
            <a:pPr lvl="1" algn="just"/>
            <a:r>
              <a:rPr lang="es-EC" sz="1800" dirty="0" smtClean="0"/>
              <a:t>Escenario </a:t>
            </a:r>
            <a:r>
              <a:rPr lang="es-EC" sz="1800" dirty="0"/>
              <a:t>1: cortinas abiertas y </a:t>
            </a:r>
            <a:r>
              <a:rPr lang="es-EC" sz="1800" dirty="0" smtClean="0"/>
              <a:t>lámparas </a:t>
            </a:r>
            <a:r>
              <a:rPr lang="es-EC" sz="1800" dirty="0"/>
              <a:t>encendidas.</a:t>
            </a:r>
          </a:p>
          <a:p>
            <a:pPr lvl="1" algn="just"/>
            <a:r>
              <a:rPr lang="es-EC" sz="1800" dirty="0" smtClean="0"/>
              <a:t>Escenario </a:t>
            </a:r>
            <a:r>
              <a:rPr lang="es-EC" sz="1800" dirty="0"/>
              <a:t>2: cortinas abiertas y </a:t>
            </a:r>
            <a:r>
              <a:rPr lang="es-EC" sz="1800" dirty="0" smtClean="0"/>
              <a:t>lámparas </a:t>
            </a:r>
            <a:r>
              <a:rPr lang="es-EC" sz="1800" dirty="0"/>
              <a:t>apagadas.</a:t>
            </a:r>
          </a:p>
          <a:p>
            <a:pPr lvl="1" algn="just"/>
            <a:r>
              <a:rPr lang="es-EC" sz="1800" dirty="0" smtClean="0"/>
              <a:t>Escenario </a:t>
            </a:r>
            <a:r>
              <a:rPr lang="es-EC" sz="1800" dirty="0"/>
              <a:t>3: cortinas cerradas y </a:t>
            </a:r>
            <a:r>
              <a:rPr lang="es-EC" sz="1800" dirty="0" smtClean="0"/>
              <a:t>lámparas </a:t>
            </a:r>
            <a:r>
              <a:rPr lang="es-EC" sz="1800" dirty="0"/>
              <a:t>encendidas.</a:t>
            </a:r>
          </a:p>
          <a:p>
            <a:pPr lvl="1" algn="just"/>
            <a:r>
              <a:rPr lang="es-EC" sz="1800" dirty="0" smtClean="0"/>
              <a:t>Escenario </a:t>
            </a:r>
            <a:r>
              <a:rPr lang="es-EC" sz="1800" dirty="0"/>
              <a:t>4: cortinas cerradas y </a:t>
            </a:r>
            <a:r>
              <a:rPr lang="es-EC" sz="1800" dirty="0" smtClean="0"/>
              <a:t>lámparas </a:t>
            </a:r>
            <a:r>
              <a:rPr lang="es-EC" sz="1800" dirty="0"/>
              <a:t>apagadas.</a:t>
            </a:r>
          </a:p>
        </p:txBody>
      </p:sp>
      <p:pic>
        <p:nvPicPr>
          <p:cNvPr id="4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08" y="112480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93" y="1423468"/>
            <a:ext cx="2086234" cy="20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abriendo cortin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76" y="3862317"/>
            <a:ext cx="3907268" cy="260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Adquisición de datos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7028" y="1783095"/>
            <a:ext cx="8469302" cy="768065"/>
          </a:xfrm>
        </p:spPr>
        <p:txBody>
          <a:bodyPr/>
          <a:lstStyle/>
          <a:p>
            <a:pPr algn="ctr"/>
            <a:r>
              <a:rPr lang="es-EC" dirty="0" smtClean="0"/>
              <a:t>Distribución </a:t>
            </a:r>
            <a:r>
              <a:rPr lang="es-EC" dirty="0"/>
              <a:t>de Bytes de magnitudes </a:t>
            </a:r>
            <a:r>
              <a:rPr lang="es-EC" dirty="0" smtClean="0"/>
              <a:t>físicas </a:t>
            </a:r>
            <a:r>
              <a:rPr lang="es-EC" dirty="0"/>
              <a:t>en el paquete </a:t>
            </a:r>
            <a:r>
              <a:rPr lang="es-EC" dirty="0" smtClean="0"/>
              <a:t>Datos del </a:t>
            </a:r>
            <a:r>
              <a:rPr lang="es-EC" dirty="0"/>
              <a:t>sensor MTS310</a:t>
            </a:r>
            <a:r>
              <a:rPr lang="es-EC" dirty="0" smtClean="0"/>
              <a:t>.</a:t>
            </a:r>
            <a:endParaRPr lang="es-EC" sz="1800" dirty="0"/>
          </a:p>
        </p:txBody>
      </p:sp>
      <p:pic>
        <p:nvPicPr>
          <p:cNvPr id="4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08" y="112480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08" y="2720500"/>
            <a:ext cx="8331777" cy="1004155"/>
          </a:xfrm>
          <a:prstGeom prst="rect">
            <a:avLst/>
          </a:prstGeom>
        </p:spPr>
      </p:pic>
      <p:pic>
        <p:nvPicPr>
          <p:cNvPr id="13314" name="Picture 2" descr="Resultado de imagen para matlab 2015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68" y="4558353"/>
            <a:ext cx="1889022" cy="17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65312" y="2099740"/>
            <a:ext cx="858521" cy="81104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1</a:t>
            </a:r>
            <a:endParaRPr lang="es-EC" sz="2800" b="1" dirty="0"/>
          </a:p>
        </p:txBody>
      </p:sp>
      <p:sp>
        <p:nvSpPr>
          <p:cNvPr id="10" name="Elipse 9"/>
          <p:cNvSpPr/>
          <p:nvPr/>
        </p:nvSpPr>
        <p:spPr>
          <a:xfrm>
            <a:off x="3197139" y="5039410"/>
            <a:ext cx="858521" cy="81104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26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64440" y="357992"/>
            <a:ext cx="8596668" cy="1320800"/>
          </a:xfrm>
        </p:spPr>
        <p:txBody>
          <a:bodyPr/>
          <a:lstStyle/>
          <a:p>
            <a:pPr algn="ctr"/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7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35" y="170442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97" y="2115403"/>
            <a:ext cx="6446133" cy="420351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55426" y="1481430"/>
            <a:ext cx="886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Nivel </a:t>
            </a: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luminosidad promedio por sensor en cada escenario de prueba</a:t>
            </a:r>
          </a:p>
        </p:txBody>
      </p:sp>
    </p:spTree>
    <p:extLst>
      <p:ext uri="{BB962C8B-B14F-4D97-AF65-F5344CB8AC3E}">
        <p14:creationId xmlns:p14="http://schemas.microsoft.com/office/powerpoint/2010/main" val="37135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64440" y="357992"/>
            <a:ext cx="8596668" cy="1320800"/>
          </a:xfrm>
        </p:spPr>
        <p:txBody>
          <a:bodyPr/>
          <a:lstStyle/>
          <a:p>
            <a:pPr algn="ctr"/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7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35" y="170442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29526" y="2186935"/>
            <a:ext cx="886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Nivel de luminosidad promedio en lux por escenario </a:t>
            </a: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prueba </a:t>
            </a: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aula ubicada en el primer y cuarto piso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35" y="3341409"/>
            <a:ext cx="6039693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64440" y="357992"/>
            <a:ext cx="8596668" cy="1320800"/>
          </a:xfrm>
        </p:spPr>
        <p:txBody>
          <a:bodyPr/>
          <a:lstStyle/>
          <a:p>
            <a:pPr algn="ctr"/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7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35" y="170442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167876" y="1831507"/>
            <a:ext cx="681901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/>
              <a:t>NORMA ISO-8995 </a:t>
            </a:r>
            <a:r>
              <a:rPr lang="es-EC" sz="2000" dirty="0" smtClean="0"/>
              <a:t>Iluminación </a:t>
            </a:r>
            <a:r>
              <a:rPr lang="es-EC" sz="2000" dirty="0"/>
              <a:t>de puestos de trabajo </a:t>
            </a:r>
            <a:r>
              <a:rPr lang="es-EC" sz="2000" dirty="0" smtClean="0"/>
              <a:t>en Interiores</a:t>
            </a:r>
            <a:endParaRPr lang="es-EC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775" y="5378450"/>
            <a:ext cx="152400" cy="187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9622" y="2692108"/>
            <a:ext cx="4986337" cy="34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472567"/>
              </p:ext>
            </p:extLst>
          </p:nvPr>
        </p:nvGraphicFramePr>
        <p:xfrm>
          <a:off x="677862" y="1667527"/>
          <a:ext cx="6044650" cy="486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de lapiz escribiendo animad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97" y="274652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sensor inalambric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22" y="1930400"/>
            <a:ext cx="5125537" cy="36775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9734" y="2160589"/>
            <a:ext cx="8840152" cy="3553112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La WSN </a:t>
            </a:r>
            <a:r>
              <a:rPr lang="es-EC" dirty="0" smtClean="0"/>
              <a:t>sirvió </a:t>
            </a:r>
            <a:r>
              <a:rPr lang="es-EC" dirty="0"/>
              <a:t>para medir el nivel de luminosidad en </a:t>
            </a:r>
            <a:r>
              <a:rPr lang="es-EC" dirty="0" smtClean="0"/>
              <a:t>el interior </a:t>
            </a:r>
            <a:r>
              <a:rPr lang="es-EC" dirty="0"/>
              <a:t>de las aulas </a:t>
            </a:r>
            <a:r>
              <a:rPr lang="es-EC" dirty="0" smtClean="0"/>
              <a:t>de clase.</a:t>
            </a:r>
          </a:p>
          <a:p>
            <a:pPr algn="just"/>
            <a:r>
              <a:rPr lang="es-EC" dirty="0"/>
              <a:t>El nivel de luminosidad en el aula del cuarto piso es mayor </a:t>
            </a:r>
            <a:r>
              <a:rPr lang="es-EC" dirty="0" smtClean="0"/>
              <a:t>con 40 </a:t>
            </a:r>
            <a:r>
              <a:rPr lang="es-EC" dirty="0"/>
              <a:t>lux en cada escenario porque recibe mayor cantidad de </a:t>
            </a:r>
            <a:r>
              <a:rPr lang="es-EC" dirty="0" smtClean="0"/>
              <a:t>luz natural </a:t>
            </a:r>
            <a:r>
              <a:rPr lang="es-EC" dirty="0"/>
              <a:t>en el da, mientras que el aula del primer piso </a:t>
            </a:r>
            <a:r>
              <a:rPr lang="es-EC" dirty="0" smtClean="0"/>
              <a:t>tiene poca </a:t>
            </a:r>
            <a:r>
              <a:rPr lang="es-EC" dirty="0"/>
              <a:t>presencia de luz solar debido a </a:t>
            </a:r>
            <a:r>
              <a:rPr lang="es-EC" dirty="0" smtClean="0"/>
              <a:t>obstáculos </a:t>
            </a:r>
            <a:r>
              <a:rPr lang="es-EC" dirty="0"/>
              <a:t>presentes </a:t>
            </a:r>
            <a:r>
              <a:rPr lang="es-EC" dirty="0" smtClean="0"/>
              <a:t>en las </a:t>
            </a:r>
            <a:r>
              <a:rPr lang="es-EC" dirty="0"/>
              <a:t>ventanas como arboles y arbustos los cuales </a:t>
            </a:r>
            <a:r>
              <a:rPr lang="es-EC" dirty="0" smtClean="0"/>
              <a:t>provocan sombra.</a:t>
            </a:r>
          </a:p>
          <a:p>
            <a:pPr algn="just"/>
            <a:r>
              <a:rPr lang="es-EC" dirty="0"/>
              <a:t>Se </a:t>
            </a:r>
            <a:r>
              <a:rPr lang="es-EC" dirty="0" smtClean="0"/>
              <a:t>realizó </a:t>
            </a:r>
            <a:r>
              <a:rPr lang="es-EC" dirty="0"/>
              <a:t>una </a:t>
            </a:r>
            <a:r>
              <a:rPr lang="es-EC" dirty="0" smtClean="0"/>
              <a:t>comparación </a:t>
            </a:r>
            <a:r>
              <a:rPr lang="es-EC" dirty="0"/>
              <a:t>con los valores recomendados </a:t>
            </a:r>
            <a:r>
              <a:rPr lang="es-EC" dirty="0" smtClean="0"/>
              <a:t>en la </a:t>
            </a:r>
            <a:r>
              <a:rPr lang="es-EC" dirty="0"/>
              <a:t>Norma ISO-8995 que </a:t>
            </a:r>
            <a:r>
              <a:rPr lang="es-EC" dirty="0" smtClean="0"/>
              <a:t>especifica </a:t>
            </a:r>
            <a:r>
              <a:rPr lang="es-EC" dirty="0"/>
              <a:t>los requisitos de </a:t>
            </a:r>
            <a:r>
              <a:rPr lang="es-EC" dirty="0" smtClean="0"/>
              <a:t>iluminación para </a:t>
            </a:r>
            <a:r>
              <a:rPr lang="es-EC" dirty="0"/>
              <a:t>los puestos de trabajo en interiores. Los escenarios </a:t>
            </a:r>
            <a:r>
              <a:rPr lang="es-EC" dirty="0" smtClean="0"/>
              <a:t>de pruebas </a:t>
            </a:r>
            <a:r>
              <a:rPr lang="es-EC" dirty="0"/>
              <a:t>escogidos </a:t>
            </a:r>
            <a:r>
              <a:rPr lang="es-EC" dirty="0" smtClean="0"/>
              <a:t>están </a:t>
            </a:r>
            <a:r>
              <a:rPr lang="es-EC" dirty="0"/>
              <a:t>cumpliendo con la iluminancia media.</a:t>
            </a:r>
          </a:p>
          <a:p>
            <a:pPr algn="just"/>
            <a:endParaRPr lang="es-EC" dirty="0"/>
          </a:p>
        </p:txBody>
      </p:sp>
      <p:pic>
        <p:nvPicPr>
          <p:cNvPr id="4" name="Picture 2" descr="Resultado de imagen de lapiz escribiendo animad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92" y="379411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Trabajos futuros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134" y="2539821"/>
            <a:ext cx="8596668" cy="1397179"/>
          </a:xfrm>
        </p:spPr>
        <p:txBody>
          <a:bodyPr>
            <a:normAutofit/>
          </a:bodyPr>
          <a:lstStyle/>
          <a:p>
            <a:pPr algn="ctr"/>
            <a:r>
              <a:rPr lang="es-EC" sz="2000" dirty="0"/>
              <a:t>Nuestro grupo esta interesado en continuar esta </a:t>
            </a:r>
            <a:r>
              <a:rPr lang="es-EC" sz="2000" dirty="0" smtClean="0"/>
              <a:t>línea de investigación</a:t>
            </a:r>
            <a:r>
              <a:rPr lang="es-EC" sz="2000" dirty="0"/>
              <a:t>, por lo que se comparara el nivel de </a:t>
            </a:r>
            <a:r>
              <a:rPr lang="es-EC" sz="2000" dirty="0" smtClean="0"/>
              <a:t>luminosidad al </a:t>
            </a:r>
            <a:r>
              <a:rPr lang="es-EC" sz="2000" dirty="0"/>
              <a:t>variar la altura del sensor respecto al plano de trabajo </a:t>
            </a:r>
            <a:r>
              <a:rPr lang="es-EC" sz="2000" dirty="0" smtClean="0"/>
              <a:t>de acuerdo </a:t>
            </a:r>
            <a:r>
              <a:rPr lang="es-EC" sz="2000" dirty="0"/>
              <a:t>a lo recomendado y hacerlo en tres diferentes </a:t>
            </a:r>
            <a:r>
              <a:rPr lang="es-EC" sz="2000" dirty="0" smtClean="0"/>
              <a:t>franjas horarias</a:t>
            </a:r>
            <a:r>
              <a:rPr lang="es-EC" sz="2000" dirty="0"/>
              <a:t>.</a:t>
            </a:r>
          </a:p>
          <a:p>
            <a:pPr algn="ctr"/>
            <a:endParaRPr lang="es-EC" sz="2000" dirty="0"/>
          </a:p>
        </p:txBody>
      </p:sp>
      <p:pic>
        <p:nvPicPr>
          <p:cNvPr id="4" name="Picture 2" descr="Resultado de imagen de lapiz escribiendo animad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04" y="390633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2"/>
          <a:stretch/>
        </p:blipFill>
        <p:spPr bwMode="auto">
          <a:xfrm>
            <a:off x="2667567" y="1095731"/>
            <a:ext cx="7048501" cy="442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115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4620401"/>
              </p:ext>
            </p:extLst>
          </p:nvPr>
        </p:nvGraphicFramePr>
        <p:xfrm>
          <a:off x="677862" y="2160588"/>
          <a:ext cx="4931367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de lapiz escribiendo animad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20" y="165470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n para red de sensores inalambricos zigbe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12" y="1374485"/>
            <a:ext cx="5042705" cy="53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29020" y="359283"/>
            <a:ext cx="8596668" cy="869018"/>
          </a:xfrm>
        </p:spPr>
        <p:txBody>
          <a:bodyPr/>
          <a:lstStyle/>
          <a:p>
            <a:r>
              <a:rPr lang="es-EC" dirty="0"/>
              <a:t>APLICACIONES </a:t>
            </a:r>
            <a:r>
              <a:rPr lang="es-EC" dirty="0" smtClean="0"/>
              <a:t>ACTUALES DE LAS WSN</a:t>
            </a:r>
            <a:endParaRPr lang="es-EC" dirty="0"/>
          </a:p>
        </p:txBody>
      </p:sp>
      <p:pic>
        <p:nvPicPr>
          <p:cNvPr id="1026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3" y="69042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01" y="1228301"/>
            <a:ext cx="8278873" cy="52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44704" y="3316404"/>
            <a:ext cx="238835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Aplicaciones actuales de las WSN</a:t>
            </a:r>
            <a:endParaRPr lang="es-EC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713137" y="1903020"/>
            <a:ext cx="219224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C" sz="1400" dirty="0" smtClean="0"/>
              <a:t>Puntos de venta</a:t>
            </a:r>
          </a:p>
          <a:p>
            <a:pPr marL="342900" indent="-342900">
              <a:buFontTx/>
              <a:buChar char="-"/>
            </a:pPr>
            <a:r>
              <a:rPr lang="es-EC" sz="1400" dirty="0" smtClean="0"/>
              <a:t>Servicios de red alternativos</a:t>
            </a:r>
            <a:endParaRPr lang="es-EC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589933" y="3551646"/>
            <a:ext cx="17883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C" sz="1400" dirty="0" smtClean="0"/>
              <a:t>Medición inteligente</a:t>
            </a:r>
          </a:p>
          <a:p>
            <a:pPr marL="342900" indent="-342900">
              <a:buFontTx/>
              <a:buChar char="-"/>
            </a:pPr>
            <a:r>
              <a:rPr lang="es-EC" sz="1400" dirty="0" smtClean="0"/>
              <a:t>Control de consumo</a:t>
            </a:r>
            <a:endParaRPr lang="es-EC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371833" y="5103501"/>
            <a:ext cx="178837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C" sz="1400" dirty="0" smtClean="0"/>
              <a:t>Seguridad</a:t>
            </a:r>
          </a:p>
          <a:p>
            <a:pPr marL="342900" indent="-342900">
              <a:buFontTx/>
              <a:buChar char="-"/>
            </a:pPr>
            <a:r>
              <a:rPr lang="es-EC" sz="1400" dirty="0" smtClean="0"/>
              <a:t>Ventilación</a:t>
            </a:r>
          </a:p>
          <a:p>
            <a:pPr marL="342900" indent="-342900">
              <a:buFontTx/>
              <a:buChar char="-"/>
            </a:pPr>
            <a:r>
              <a:rPr lang="es-EC" sz="1400" dirty="0" smtClean="0"/>
              <a:t>Control de acceso</a:t>
            </a:r>
          </a:p>
          <a:p>
            <a:pPr marL="342900" indent="-342900">
              <a:buFontTx/>
              <a:buChar char="-"/>
            </a:pPr>
            <a:r>
              <a:rPr lang="es-EC" sz="1400" dirty="0" smtClean="0"/>
              <a:t>Irrigación del jardín</a:t>
            </a:r>
            <a:endParaRPr lang="es-EC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19619" y="4821114"/>
            <a:ext cx="21373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C" sz="1400" dirty="0" smtClean="0"/>
              <a:t>Rastreo de equipo</a:t>
            </a:r>
          </a:p>
          <a:p>
            <a:pPr marL="342900" indent="-342900">
              <a:buFontTx/>
              <a:buChar char="-"/>
            </a:pPr>
            <a:r>
              <a:rPr lang="es-EC" sz="1400" dirty="0" smtClean="0"/>
              <a:t>Control de procesos</a:t>
            </a:r>
          </a:p>
          <a:p>
            <a:pPr marL="342900" indent="-342900">
              <a:buFontTx/>
              <a:buChar char="-"/>
            </a:pPr>
            <a:r>
              <a:rPr lang="es-EC" sz="1400" dirty="0" smtClean="0"/>
              <a:t>Manejo de energía</a:t>
            </a:r>
            <a:endParaRPr lang="es-EC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125232" y="3105116"/>
            <a:ext cx="17883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C" sz="1400" dirty="0" smtClean="0"/>
              <a:t>Monitoreo de pacientes</a:t>
            </a:r>
          </a:p>
          <a:p>
            <a:pPr marL="342900" indent="-342900">
              <a:buFontTx/>
              <a:buChar char="-"/>
            </a:pPr>
            <a:r>
              <a:rPr lang="es-EC" sz="1400" dirty="0" smtClean="0"/>
              <a:t>Monitoreo corporal</a:t>
            </a:r>
            <a:endParaRPr lang="es-EC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622399" y="1620265"/>
            <a:ext cx="15947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C" sz="1400" dirty="0" smtClean="0"/>
              <a:t>Acceso</a:t>
            </a:r>
          </a:p>
          <a:p>
            <a:pPr marL="342900" indent="-342900">
              <a:buFontTx/>
              <a:buChar char="-"/>
            </a:pPr>
            <a:r>
              <a:rPr lang="es-EC" sz="1400" dirty="0" smtClean="0"/>
              <a:t>Seguridad</a:t>
            </a:r>
          </a:p>
          <a:p>
            <a:pPr marL="342900" indent="-342900">
              <a:buFontTx/>
              <a:buChar char="-"/>
            </a:pPr>
            <a:r>
              <a:rPr lang="es-EC" sz="1400" dirty="0" smtClean="0"/>
              <a:t>Ventilación</a:t>
            </a:r>
          </a:p>
          <a:p>
            <a:endParaRPr lang="es-EC" sz="1400" dirty="0" smtClean="0"/>
          </a:p>
        </p:txBody>
      </p:sp>
    </p:spTree>
    <p:extLst>
      <p:ext uri="{BB962C8B-B14F-4D97-AF65-F5344CB8AC3E}">
        <p14:creationId xmlns:p14="http://schemas.microsoft.com/office/powerpoint/2010/main" val="4171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8501" y="182110"/>
            <a:ext cx="5297259" cy="938353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/>
              <a:t>Motivación</a:t>
            </a:r>
            <a:endParaRPr lang="es-EC" sz="3600" dirty="0"/>
          </a:p>
        </p:txBody>
      </p:sp>
      <p:pic>
        <p:nvPicPr>
          <p:cNvPr id="5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25" y="182110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665985" y="1776504"/>
            <a:ext cx="7423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latin typeface="CMSS10"/>
              </a:rPr>
              <a:t>El dispositivo </a:t>
            </a:r>
            <a:r>
              <a:rPr lang="es-EC" sz="2400" dirty="0" smtClean="0">
                <a:latin typeface="CMSS10"/>
              </a:rPr>
              <a:t>electrónico comúnmente </a:t>
            </a:r>
            <a:r>
              <a:rPr lang="es-EC" sz="2400" dirty="0">
                <a:latin typeface="CMSS10"/>
              </a:rPr>
              <a:t>usado para medir </a:t>
            </a:r>
            <a:r>
              <a:rPr lang="es-EC" sz="2400" dirty="0" smtClean="0">
                <a:latin typeface="CMSS10"/>
              </a:rPr>
              <a:t>la luminosidad </a:t>
            </a:r>
            <a:r>
              <a:rPr lang="es-EC" sz="2400" dirty="0">
                <a:latin typeface="CMSS10"/>
              </a:rPr>
              <a:t>en ambientes interiores y exteriores es </a:t>
            </a:r>
            <a:r>
              <a:rPr lang="es-EC" sz="2400" dirty="0" smtClean="0">
                <a:latin typeface="CMSS10"/>
              </a:rPr>
              <a:t>el luxómetro.</a:t>
            </a:r>
            <a:endParaRPr lang="es-EC" sz="2400" dirty="0"/>
          </a:p>
        </p:txBody>
      </p:sp>
      <p:pic>
        <p:nvPicPr>
          <p:cNvPr id="4098" name="Picture 2" descr="Resultado de imagen para luxometro us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71" y="4002206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4" t="7165" r="17469" b="7582"/>
          <a:stretch/>
        </p:blipFill>
        <p:spPr bwMode="auto">
          <a:xfrm>
            <a:off x="750627" y="3163076"/>
            <a:ext cx="2661314" cy="35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90" y="3163075"/>
            <a:ext cx="3150832" cy="35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459" y="1442114"/>
            <a:ext cx="8596668" cy="1320800"/>
          </a:xfrm>
        </p:spPr>
        <p:txBody>
          <a:bodyPr/>
          <a:lstStyle/>
          <a:p>
            <a:pPr algn="ctr"/>
            <a:r>
              <a:rPr lang="es-EC" dirty="0" smtClean="0"/>
              <a:t>Objetivo</a:t>
            </a:r>
            <a:endParaRPr lang="es-EC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1288245" y="3007144"/>
            <a:ext cx="7675096" cy="1769572"/>
          </a:xfrm>
        </p:spPr>
        <p:txBody>
          <a:bodyPr>
            <a:noAutofit/>
          </a:bodyPr>
          <a:lstStyle/>
          <a:p>
            <a:pPr algn="ctr"/>
            <a:r>
              <a:rPr lang="es-EC" sz="2000" dirty="0"/>
              <a:t>Medir los niveles de luminosidad existente en el interior de aulas </a:t>
            </a:r>
            <a:r>
              <a:rPr lang="es-EC" sz="2000" dirty="0" smtClean="0"/>
              <a:t>de centros </a:t>
            </a:r>
            <a:r>
              <a:rPr lang="es-EC" sz="2000" dirty="0"/>
              <a:t>de estudio de </a:t>
            </a:r>
            <a:r>
              <a:rPr lang="es-EC" sz="2000" dirty="0" smtClean="0"/>
              <a:t>Educación </a:t>
            </a:r>
            <a:r>
              <a:rPr lang="es-EC" sz="2000" dirty="0"/>
              <a:t>Superior, mediante el uso </a:t>
            </a:r>
            <a:r>
              <a:rPr lang="es-EC" sz="2000" dirty="0" smtClean="0"/>
              <a:t>de WSN</a:t>
            </a:r>
            <a:r>
              <a:rPr lang="es-EC" sz="2000" dirty="0"/>
              <a:t>.</a:t>
            </a:r>
          </a:p>
        </p:txBody>
      </p:sp>
      <p:pic>
        <p:nvPicPr>
          <p:cNvPr id="9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833" y="1020463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Materiales</a:t>
            </a:r>
            <a:endParaRPr lang="es-EC" dirty="0"/>
          </a:p>
        </p:txBody>
      </p:sp>
      <p:pic>
        <p:nvPicPr>
          <p:cNvPr id="9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46" y="338074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15" y="1789730"/>
            <a:ext cx="6039693" cy="40391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0604" y="3486147"/>
            <a:ext cx="2325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Módulos </a:t>
            </a:r>
            <a:r>
              <a:rPr lang="es-EC" sz="2000" i="1" dirty="0"/>
              <a:t>CrossBow</a:t>
            </a:r>
          </a:p>
          <a:p>
            <a:pPr algn="ctr"/>
            <a:r>
              <a:rPr lang="es-EC" sz="2000" i="1" dirty="0"/>
              <a:t>Memsic</a:t>
            </a:r>
          </a:p>
        </p:txBody>
      </p:sp>
      <p:sp>
        <p:nvSpPr>
          <p:cNvPr id="5" name="Llaves 4"/>
          <p:cNvSpPr/>
          <p:nvPr/>
        </p:nvSpPr>
        <p:spPr>
          <a:xfrm>
            <a:off x="2775651" y="1649062"/>
            <a:ext cx="7718019" cy="443783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22" name="Picture 2" descr="Resultado de imagen para laptop con windows x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r="10861"/>
          <a:stretch/>
        </p:blipFill>
        <p:spPr bwMode="auto">
          <a:xfrm>
            <a:off x="7632771" y="728888"/>
            <a:ext cx="2060812" cy="16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erecha 7"/>
          <p:cNvSpPr/>
          <p:nvPr/>
        </p:nvSpPr>
        <p:spPr>
          <a:xfrm rot="20258662">
            <a:off x="7367633" y="2038406"/>
            <a:ext cx="467067" cy="13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98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Materiales</a:t>
            </a:r>
            <a:endParaRPr lang="es-EC" dirty="0"/>
          </a:p>
        </p:txBody>
      </p:sp>
      <p:pic>
        <p:nvPicPr>
          <p:cNvPr id="9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46" y="338074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15" y="1789730"/>
            <a:ext cx="6039693" cy="40391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0604" y="3486147"/>
            <a:ext cx="2325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Módulos </a:t>
            </a:r>
            <a:r>
              <a:rPr lang="es-EC" sz="2000" i="1" dirty="0"/>
              <a:t>CrossBow</a:t>
            </a:r>
          </a:p>
          <a:p>
            <a:pPr algn="ctr"/>
            <a:r>
              <a:rPr lang="es-EC" sz="2000" i="1" dirty="0"/>
              <a:t>Memsic</a:t>
            </a:r>
          </a:p>
        </p:txBody>
      </p:sp>
      <p:sp>
        <p:nvSpPr>
          <p:cNvPr id="5" name="Llaves 4"/>
          <p:cNvSpPr/>
          <p:nvPr/>
        </p:nvSpPr>
        <p:spPr>
          <a:xfrm>
            <a:off x="2775651" y="1649062"/>
            <a:ext cx="7718019" cy="443783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22" name="Picture 2" descr="Resultado de imagen para laptop con windows x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r="10861"/>
          <a:stretch/>
        </p:blipFill>
        <p:spPr bwMode="auto">
          <a:xfrm>
            <a:off x="7632771" y="728888"/>
            <a:ext cx="2060812" cy="16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erecha 7"/>
          <p:cNvSpPr/>
          <p:nvPr/>
        </p:nvSpPr>
        <p:spPr>
          <a:xfrm rot="20258662">
            <a:off x="7367633" y="2038406"/>
            <a:ext cx="467067" cy="13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9138283" y="312970"/>
            <a:ext cx="1910687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rgbClr val="000000"/>
                </a:solidFill>
                <a:latin typeface="CMSS10"/>
              </a:rPr>
              <a:t>Software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rgbClr val="000000"/>
                </a:solidFill>
                <a:latin typeface="CMSS10"/>
              </a:rPr>
              <a:t>MoteConfig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rgbClr val="000000"/>
                </a:solidFill>
                <a:latin typeface="CMSS10"/>
              </a:rPr>
              <a:t>MoteView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err="1" smtClean="0">
                <a:solidFill>
                  <a:srgbClr val="000000"/>
                </a:solidFill>
                <a:latin typeface="CMSS10"/>
              </a:rPr>
              <a:t>Matlab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07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Escenarios</a:t>
            </a:r>
            <a:endParaRPr lang="es-EC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991233" y="1589206"/>
            <a:ext cx="8712326" cy="1392634"/>
          </a:xfrm>
        </p:spPr>
        <p:txBody>
          <a:bodyPr>
            <a:normAutofit/>
          </a:bodyPr>
          <a:lstStyle/>
          <a:p>
            <a:pPr algn="just"/>
            <a:r>
              <a:rPr lang="es-EC" sz="2000" dirty="0"/>
              <a:t>Dos aulas ubicadas dentro del campus de la Universidad de </a:t>
            </a:r>
            <a:r>
              <a:rPr lang="es-EC" sz="2000" dirty="0" smtClean="0"/>
              <a:t>las Fuerzas </a:t>
            </a:r>
            <a:r>
              <a:rPr lang="es-EC" sz="2000" dirty="0"/>
              <a:t>Armadas ESPE, en el horario de 12:00 a 14:00</a:t>
            </a:r>
            <a:r>
              <a:rPr lang="es-EC" sz="2000" dirty="0" smtClean="0"/>
              <a:t>, temperatura </a:t>
            </a:r>
            <a:r>
              <a:rPr lang="es-EC" sz="2000" dirty="0"/>
              <a:t>de 22 C durante el verano en el mes de julio.</a:t>
            </a:r>
          </a:p>
        </p:txBody>
      </p:sp>
      <p:pic>
        <p:nvPicPr>
          <p:cNvPr id="9" name="Picture 2" descr="Resultado de imagen de lapiz escribiendo anima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21" y="147005"/>
            <a:ext cx="964887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63" y="2965632"/>
            <a:ext cx="5116395" cy="28779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3" y="2981840"/>
            <a:ext cx="5087581" cy="28617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93453" y="5977719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Aula primer piso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09340" y="5977719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Aula cuarto piso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56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811</Template>
  <TotalTime>638</TotalTime>
  <Words>720</Words>
  <Application>Microsoft Office PowerPoint</Application>
  <PresentationFormat>Panorámica</PresentationFormat>
  <Paragraphs>119</Paragraphs>
  <Slides>22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Cambria Math</vt:lpstr>
      <vt:lpstr>CMSS10</vt:lpstr>
      <vt:lpstr>Trebuchet MS</vt:lpstr>
      <vt:lpstr>Wingdings</vt:lpstr>
      <vt:lpstr>Wingdings 3</vt:lpstr>
      <vt:lpstr>Faceta</vt:lpstr>
      <vt:lpstr>Presentación de PowerPoint</vt:lpstr>
      <vt:lpstr>Introducción</vt:lpstr>
      <vt:lpstr>Introducción</vt:lpstr>
      <vt:lpstr>APLICACIONES ACTUALES DE LAS WSN</vt:lpstr>
      <vt:lpstr>Motivación</vt:lpstr>
      <vt:lpstr>Objetivo</vt:lpstr>
      <vt:lpstr>Materiales</vt:lpstr>
      <vt:lpstr>Materiales</vt:lpstr>
      <vt:lpstr>Escenarios</vt:lpstr>
      <vt:lpstr>Método de los lúmenes</vt:lpstr>
      <vt:lpstr>Método de los lúmenes</vt:lpstr>
      <vt:lpstr>Método de los lúmenes</vt:lpstr>
      <vt:lpstr>Método de los lúmenes</vt:lpstr>
      <vt:lpstr>Método de los lúmenes</vt:lpstr>
      <vt:lpstr>Adquisición de datos</vt:lpstr>
      <vt:lpstr>Adquisición de datos</vt:lpstr>
      <vt:lpstr>Resultados </vt:lpstr>
      <vt:lpstr>Resultados </vt:lpstr>
      <vt:lpstr>Resultados </vt:lpstr>
      <vt:lpstr>Conclusiones</vt:lpstr>
      <vt:lpstr>Trabajos futuros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ANDY</dc:creator>
  <cp:lastModifiedBy>HP</cp:lastModifiedBy>
  <cp:revision>61</cp:revision>
  <cp:lastPrinted>2017-09-01T04:30:56Z</cp:lastPrinted>
  <dcterms:created xsi:type="dcterms:W3CDTF">2017-05-19T01:26:17Z</dcterms:created>
  <dcterms:modified xsi:type="dcterms:W3CDTF">2017-09-01T04:32:34Z</dcterms:modified>
</cp:coreProperties>
</file>