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2" r:id="rId7"/>
    <p:sldId id="261" r:id="rId8"/>
    <p:sldId id="263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2" r:id="rId28"/>
    <p:sldId id="301" r:id="rId29"/>
    <p:sldId id="303" r:id="rId30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T.%20JULIO\tabulaci&#243;n-2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T.%20JULIO\tabulaci&#243;n-2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T.%20JULIO\tabulaci&#243;n-26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CHAEL\Downloads\TABULACION-ENCUESTAS-LUEGO-DE-MUESTRA%20(1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CHAEL\Downloads\TABULACION-ENCUESTAS-LUEGO-DE-MUESTRA%20(1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515873015873011E-2"/>
          <c:y val="0.13809791666666665"/>
          <c:w val="0.93748412698412698"/>
          <c:h val="0.802953935185185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Gráficos!$W$33:$W$37</c:f>
              <c:strCache>
                <c:ptCount val="5"/>
                <c:pt idx="0">
                  <c:v>CONFIABILIDAD</c:v>
                </c:pt>
                <c:pt idx="1">
                  <c:v>CAPACIDAD DE RESPUESTA</c:v>
                </c:pt>
                <c:pt idx="2">
                  <c:v>EMPATÍA </c:v>
                </c:pt>
                <c:pt idx="3">
                  <c:v>SEGURIDAD </c:v>
                </c:pt>
                <c:pt idx="4">
                  <c:v>ELEMENTOS TANGIBLES</c:v>
                </c:pt>
              </c:strCache>
            </c:strRef>
          </c:cat>
          <c:val>
            <c:numRef>
              <c:f>Gráficos!$X$33:$X$37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65C-4E69-8740-AE6522A74FC3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Gráficos!$W$33:$W$37</c:f>
              <c:strCache>
                <c:ptCount val="5"/>
                <c:pt idx="0">
                  <c:v>CONFIABILIDAD</c:v>
                </c:pt>
                <c:pt idx="1">
                  <c:v>CAPACIDAD DE RESPUESTA</c:v>
                </c:pt>
                <c:pt idx="2">
                  <c:v>EMPATÍA </c:v>
                </c:pt>
                <c:pt idx="3">
                  <c:v>SEGURIDAD </c:v>
                </c:pt>
                <c:pt idx="4">
                  <c:v>ELEMENTOS TANGIBLES</c:v>
                </c:pt>
              </c:strCache>
            </c:strRef>
          </c:cat>
          <c:val>
            <c:numRef>
              <c:f>Gráficos!$Y$33:$Y$37</c:f>
              <c:numCache>
                <c:formatCode>0.00</c:formatCode>
                <c:ptCount val="5"/>
                <c:pt idx="0">
                  <c:v>0.83423913043478259</c:v>
                </c:pt>
                <c:pt idx="1">
                  <c:v>0.76630434782608692</c:v>
                </c:pt>
                <c:pt idx="2">
                  <c:v>0.79076086956521741</c:v>
                </c:pt>
                <c:pt idx="3">
                  <c:v>0.78623188405797106</c:v>
                </c:pt>
                <c:pt idx="4">
                  <c:v>0.78804347826086962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65C-4E69-8740-AE6522A74FC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435244912"/>
        <c:axId val="435245304"/>
      </c:barChart>
      <c:catAx>
        <c:axId val="435244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35245304"/>
        <c:crosses val="autoZero"/>
        <c:auto val="1"/>
        <c:lblAlgn val="ctr"/>
        <c:lblOffset val="100"/>
        <c:noMultiLvlLbl val="0"/>
      </c:catAx>
      <c:valAx>
        <c:axId val="435245304"/>
        <c:scaling>
          <c:orientation val="minMax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35244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Gráficos!$W$15:$W$19</c:f>
              <c:strCache>
                <c:ptCount val="5"/>
                <c:pt idx="0">
                  <c:v>CONFIABILIDAD</c:v>
                </c:pt>
                <c:pt idx="1">
                  <c:v>CAPACIDAD DE RESPUESTA</c:v>
                </c:pt>
                <c:pt idx="2">
                  <c:v>EMPATÍA </c:v>
                </c:pt>
                <c:pt idx="3">
                  <c:v>SEGURIDAD </c:v>
                </c:pt>
                <c:pt idx="4">
                  <c:v>ELEMENTOS TANGIBLES</c:v>
                </c:pt>
              </c:strCache>
            </c:strRef>
          </c:cat>
          <c:val>
            <c:numRef>
              <c:f>Gráficos!$X$15:$X$19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2E2-4294-9CEC-44769588351F}"/>
            </c:ext>
          </c:extLst>
        </c:ser>
        <c:ser>
          <c:idx val="1"/>
          <c:order val="1"/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Gráficos!$W$15:$W$19</c:f>
              <c:strCache>
                <c:ptCount val="5"/>
                <c:pt idx="0">
                  <c:v>CONFIABILIDAD</c:v>
                </c:pt>
                <c:pt idx="1">
                  <c:v>CAPACIDAD DE RESPUESTA</c:v>
                </c:pt>
                <c:pt idx="2">
                  <c:v>EMPATÍA </c:v>
                </c:pt>
                <c:pt idx="3">
                  <c:v>SEGURIDAD </c:v>
                </c:pt>
                <c:pt idx="4">
                  <c:v>ELEMENTOS TANGIBLES</c:v>
                </c:pt>
              </c:strCache>
            </c:strRef>
          </c:cat>
          <c:val>
            <c:numRef>
              <c:f>Gráficos!$Y$15:$Y$19</c:f>
              <c:numCache>
                <c:formatCode>0.00</c:formatCode>
                <c:ptCount val="5"/>
                <c:pt idx="0">
                  <c:v>0.88386524822695034</c:v>
                </c:pt>
                <c:pt idx="1">
                  <c:v>0.89184397163120566</c:v>
                </c:pt>
                <c:pt idx="2">
                  <c:v>0.90957446808510634</c:v>
                </c:pt>
                <c:pt idx="3">
                  <c:v>0.87825059101654845</c:v>
                </c:pt>
                <c:pt idx="4">
                  <c:v>0.89460064167510966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2E2-4294-9CEC-44769588351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5250008"/>
        <c:axId val="435245696"/>
      </c:barChart>
      <c:catAx>
        <c:axId val="435250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35245696"/>
        <c:crosses val="autoZero"/>
        <c:auto val="1"/>
        <c:lblAlgn val="ctr"/>
        <c:lblOffset val="100"/>
        <c:noMultiLvlLbl val="0"/>
      </c:catAx>
      <c:valAx>
        <c:axId val="435245696"/>
        <c:scaling>
          <c:orientation val="minMax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35250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037037037037034E-2"/>
          <c:y val="0.11621087962962963"/>
          <c:w val="0.93748412698412698"/>
          <c:h val="0.8101418981481481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Gráficos!$W$24:$W$28</c:f>
              <c:strCache>
                <c:ptCount val="5"/>
                <c:pt idx="0">
                  <c:v>CONFIABILIDAD</c:v>
                </c:pt>
                <c:pt idx="1">
                  <c:v>CAPACIDAD DE RESPUESTA</c:v>
                </c:pt>
                <c:pt idx="2">
                  <c:v>EMPATÍA </c:v>
                </c:pt>
                <c:pt idx="3">
                  <c:v>SEGURIDAD </c:v>
                </c:pt>
                <c:pt idx="4">
                  <c:v>ELEMENTOS TANGIBLES</c:v>
                </c:pt>
              </c:strCache>
            </c:strRef>
          </c:cat>
          <c:val>
            <c:numRef>
              <c:f>Gráficos!$X$24:$X$28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9D4-46A3-AEA6-0FF1DCC6773D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Gráficos!$W$24:$W$28</c:f>
              <c:strCache>
                <c:ptCount val="5"/>
                <c:pt idx="0">
                  <c:v>CONFIABILIDAD</c:v>
                </c:pt>
                <c:pt idx="1">
                  <c:v>CAPACIDAD DE RESPUESTA</c:v>
                </c:pt>
                <c:pt idx="2">
                  <c:v>EMPATÍA </c:v>
                </c:pt>
                <c:pt idx="3">
                  <c:v>SEGURIDAD </c:v>
                </c:pt>
                <c:pt idx="4">
                  <c:v>ELEMENTOS TANGIBLES</c:v>
                </c:pt>
              </c:strCache>
            </c:strRef>
          </c:cat>
          <c:val>
            <c:numRef>
              <c:f>Gráficos!$Y$24:$Y$28</c:f>
              <c:numCache>
                <c:formatCode>0.00</c:formatCode>
                <c:ptCount val="5"/>
                <c:pt idx="0">
                  <c:v>0.89166666666666661</c:v>
                </c:pt>
                <c:pt idx="1">
                  <c:v>0.87424242424242427</c:v>
                </c:pt>
                <c:pt idx="2">
                  <c:v>0.93181818181818188</c:v>
                </c:pt>
                <c:pt idx="3">
                  <c:v>0.91262626262626256</c:v>
                </c:pt>
                <c:pt idx="4">
                  <c:v>0.93131313131313131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9D4-46A3-AEA6-0FF1DCC6773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5243344"/>
        <c:axId val="435243736"/>
      </c:barChart>
      <c:catAx>
        <c:axId val="43524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35243736"/>
        <c:crosses val="autoZero"/>
        <c:auto val="1"/>
        <c:lblAlgn val="ctr"/>
        <c:lblOffset val="100"/>
        <c:noMultiLvlLbl val="0"/>
      </c:catAx>
      <c:valAx>
        <c:axId val="435243736"/>
        <c:scaling>
          <c:orientation val="minMax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35243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TOTAL SEGURIDAD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9.5684701769647426E-2"/>
          <c:y val="9.8991353488964401E-2"/>
          <c:w val="0.89479792212448217"/>
          <c:h val="0.76873287634319531"/>
        </c:manualLayout>
      </c:layout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E57-471E-A585-CB8B3CD7725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E57-471E-A585-CB8B3CD7725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E57-471E-A585-CB8B3CD772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'[TABULACION-ENCUESTAS-LUEGO-DE-MUESTRA (1).xlsx]Gráficos'!$F$8,'[TABULACION-ENCUESTAS-LUEGO-DE-MUESTRA (1).xlsx]Gráficos'!$M$8,'[TABULACION-ENCUESTAS-LUEGO-DE-MUESTRA (1).xlsx]Gráficos'!$T$8</c:f>
              <c:numCache>
                <c:formatCode>0.00</c:formatCode>
                <c:ptCount val="3"/>
                <c:pt idx="0">
                  <c:v>0.87825059101654845</c:v>
                </c:pt>
                <c:pt idx="1">
                  <c:v>0.78623188405797106</c:v>
                </c:pt>
                <c:pt idx="2">
                  <c:v>0.91262626262626256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9D-4259-B0E3-7679DB57DB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5248048"/>
        <c:axId val="367460536"/>
      </c:barChart>
      <c:catAx>
        <c:axId val="435248048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JAMANCO                                 SANTA                               TERMAS DE </a:t>
                </a:r>
              </a:p>
              <a:p>
                <a:pPr>
                  <a:defRPr/>
                </a:pPr>
                <a:r>
                  <a:rPr lang="es-EC"/>
                  <a:t>                                                 CATALINA                          PAPALLACTA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crossAx val="367460536"/>
        <c:crosses val="autoZero"/>
        <c:auto val="1"/>
        <c:lblAlgn val="ctr"/>
        <c:lblOffset val="100"/>
        <c:noMultiLvlLbl val="0"/>
      </c:catAx>
      <c:valAx>
        <c:axId val="367460536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352480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TOTAL ELEMENTOS TANGIBLES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7BE-415A-9CF0-D0B9CAF84E9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7BE-415A-9CF0-D0B9CAF84E9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7BE-415A-9CF0-D0B9CAF84E9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'[TABULACION-ENCUESTAS-LUEGO-DE-MUESTRA (1).xlsx]Gráficos'!$F$9,'[TABULACION-ENCUESTAS-LUEGO-DE-MUESTRA (1).xlsx]Gráficos'!$M$9,'[TABULACION-ENCUESTAS-LUEGO-DE-MUESTRA (1).xlsx]Gráficos'!$T$9</c:f>
              <c:numCache>
                <c:formatCode>0.00</c:formatCode>
                <c:ptCount val="3"/>
                <c:pt idx="0">
                  <c:v>0.89460064167510966</c:v>
                </c:pt>
                <c:pt idx="1">
                  <c:v>0.78804347826086962</c:v>
                </c:pt>
                <c:pt idx="2">
                  <c:v>0.93131313131313131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21-4737-9A2A-2DE7AC7EB66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8993200"/>
        <c:axId val="438993984"/>
      </c:barChart>
      <c:catAx>
        <c:axId val="438993200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JAMANCO                                 SANTA                               TERMAS DE </a:t>
                </a:r>
              </a:p>
              <a:p>
                <a:pPr>
                  <a:defRPr/>
                </a:pPr>
                <a:r>
                  <a:rPr lang="es-EC"/>
                  <a:t>                                                 CATALINA                          PAPALLACTA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crossAx val="438993984"/>
        <c:crosses val="autoZero"/>
        <c:auto val="1"/>
        <c:lblAlgn val="ctr"/>
        <c:lblOffset val="100"/>
        <c:noMultiLvlLbl val="0"/>
      </c:catAx>
      <c:valAx>
        <c:axId val="43899398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3899320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EEFC5F-6E4F-4950-A46B-0D01BB6B8132}" type="doc">
      <dgm:prSet loTypeId="urn:microsoft.com/office/officeart/2005/8/layout/vProcess5" loCatId="process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es-EC"/>
        </a:p>
      </dgm:t>
    </dgm:pt>
    <dgm:pt modelId="{4873E0F5-8188-4430-BB46-3DD05747F4D9}">
      <dgm:prSet phldrT="[Texto]"/>
      <dgm:spPr/>
      <dgm:t>
        <a:bodyPr/>
        <a:lstStyle/>
        <a:p>
          <a:r>
            <a:rPr lang="es-EC"/>
            <a:t>0,41 – 0,60 Regular</a:t>
          </a:r>
          <a:endParaRPr lang="es-EC" dirty="0"/>
        </a:p>
      </dgm:t>
    </dgm:pt>
    <dgm:pt modelId="{FFAAD384-0742-4ED5-BEE5-355AE6E471E2}" type="parTrans" cxnId="{264DC1CA-96F2-4A1A-818F-465567189A9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F09DB5E-1E6B-431E-A182-8359948BA8EF}" type="sibTrans" cxnId="{264DC1CA-96F2-4A1A-818F-465567189A9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76C7E45-5CDB-4B62-A3CD-13A59C00C344}">
      <dgm:prSet phldrT="[Texto]"/>
      <dgm:spPr/>
      <dgm:t>
        <a:bodyPr/>
        <a:lstStyle/>
        <a:p>
          <a:r>
            <a:rPr lang="es-EC"/>
            <a:t>0,61 – 0,80 Bueno</a:t>
          </a:r>
          <a:endParaRPr lang="es-EC" dirty="0"/>
        </a:p>
      </dgm:t>
    </dgm:pt>
    <dgm:pt modelId="{1077233F-4E32-41A8-A42A-FD735C43BFD0}" type="parTrans" cxnId="{EEC7BFB9-38A2-4E53-9320-47CDC00310E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7873564-790D-417E-B865-03C5FAE1438D}" type="sibTrans" cxnId="{EEC7BFB9-38A2-4E53-9320-47CDC00310E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53C2F33-428D-45F7-BEEE-BE73CE4951BF}">
      <dgm:prSet/>
      <dgm:spPr/>
      <dgm:t>
        <a:bodyPr/>
        <a:lstStyle/>
        <a:p>
          <a:r>
            <a:rPr lang="es-EC"/>
            <a:t>0,81 – 1  Excelente  </a:t>
          </a:r>
          <a:endParaRPr lang="es-EC" dirty="0"/>
        </a:p>
      </dgm:t>
    </dgm:pt>
    <dgm:pt modelId="{F9F6A28A-D944-43B8-B588-93F9E8491953}" type="parTrans" cxnId="{51E7D9B0-C8C8-4C81-8DBD-27677CC47A7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A435412-E990-4C95-B42E-C20A1BEB278E}" type="sibTrans" cxnId="{51E7D9B0-C8C8-4C81-8DBD-27677CC47A7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83A759F-0380-4052-9D70-DEAB8854295C}">
      <dgm:prSet phldrT="[Texto]"/>
      <dgm:spPr/>
      <dgm:t>
        <a:bodyPr/>
        <a:lstStyle/>
        <a:p>
          <a:r>
            <a:rPr lang="es-EC"/>
            <a:t>0,21 – 0,40   Malo</a:t>
          </a:r>
          <a:endParaRPr lang="es-EC" dirty="0"/>
        </a:p>
      </dgm:t>
    </dgm:pt>
    <dgm:pt modelId="{235DEC85-45BD-427D-856A-5B0468891968}" type="parTrans" cxnId="{B8B6449A-C1B3-436A-85D4-80B869A633B1}">
      <dgm:prSet/>
      <dgm:spPr/>
      <dgm:t>
        <a:bodyPr/>
        <a:lstStyle/>
        <a:p>
          <a:endParaRPr lang="es-ES"/>
        </a:p>
      </dgm:t>
    </dgm:pt>
    <dgm:pt modelId="{8196D934-0E84-4AAC-9537-47810E954D31}" type="sibTrans" cxnId="{B8B6449A-C1B3-436A-85D4-80B869A633B1}">
      <dgm:prSet/>
      <dgm:spPr/>
      <dgm:t>
        <a:bodyPr/>
        <a:lstStyle/>
        <a:p>
          <a:endParaRPr lang="es-ES"/>
        </a:p>
      </dgm:t>
    </dgm:pt>
    <dgm:pt modelId="{C9ED24C0-B667-42E8-9414-0A8C52D934F8}">
      <dgm:prSet phldrT="[Texto]"/>
      <dgm:spPr/>
      <dgm:t>
        <a:bodyPr/>
        <a:lstStyle/>
        <a:p>
          <a:r>
            <a:rPr lang="es-EC" dirty="0"/>
            <a:t>0 – 0,20 Pésimo</a:t>
          </a:r>
        </a:p>
      </dgm:t>
    </dgm:pt>
    <dgm:pt modelId="{A0251042-1CCC-4268-AE11-1573CA1DC149}" type="parTrans" cxnId="{8F61FEA8-7928-4AD7-88B6-4B2AF6B17D86}">
      <dgm:prSet/>
      <dgm:spPr/>
      <dgm:t>
        <a:bodyPr/>
        <a:lstStyle/>
        <a:p>
          <a:endParaRPr lang="es-ES"/>
        </a:p>
      </dgm:t>
    </dgm:pt>
    <dgm:pt modelId="{AB552D19-9483-4712-BBF4-3FBE08E45735}" type="sibTrans" cxnId="{8F61FEA8-7928-4AD7-88B6-4B2AF6B17D86}">
      <dgm:prSet/>
      <dgm:spPr/>
      <dgm:t>
        <a:bodyPr/>
        <a:lstStyle/>
        <a:p>
          <a:endParaRPr lang="es-ES"/>
        </a:p>
      </dgm:t>
    </dgm:pt>
    <dgm:pt modelId="{F4671A78-21D8-4C11-9007-39F46BEA5AEA}" type="pres">
      <dgm:prSet presAssocID="{4FEEFC5F-6E4F-4950-A46B-0D01BB6B813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7D6111B-09D5-4D53-96CD-DBCE8607A8F9}" type="pres">
      <dgm:prSet presAssocID="{4FEEFC5F-6E4F-4950-A46B-0D01BB6B8132}" presName="dummyMaxCanvas" presStyleCnt="0">
        <dgm:presLayoutVars/>
      </dgm:prSet>
      <dgm:spPr/>
    </dgm:pt>
    <dgm:pt modelId="{655D295D-153D-4B33-ABAC-12056BD981A2}" type="pres">
      <dgm:prSet presAssocID="{4FEEFC5F-6E4F-4950-A46B-0D01BB6B8132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4A364B-CC5B-46D3-98A5-096D8736BA88}" type="pres">
      <dgm:prSet presAssocID="{4FEEFC5F-6E4F-4950-A46B-0D01BB6B8132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8E740D-F7CB-4D63-B32B-B3AB2191AE80}" type="pres">
      <dgm:prSet presAssocID="{4FEEFC5F-6E4F-4950-A46B-0D01BB6B8132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474384F-8F39-4AE4-9CF4-D69D93F1BDD6}" type="pres">
      <dgm:prSet presAssocID="{4FEEFC5F-6E4F-4950-A46B-0D01BB6B8132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0D54C7-1DE5-4AA1-AADE-59D0C62CC003}" type="pres">
      <dgm:prSet presAssocID="{4FEEFC5F-6E4F-4950-A46B-0D01BB6B8132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8CC145-DDB5-4AD6-BDD3-9BBE1A49A05B}" type="pres">
      <dgm:prSet presAssocID="{4FEEFC5F-6E4F-4950-A46B-0D01BB6B8132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4A6E37-FF37-4FCD-9198-5B2C38966CF4}" type="pres">
      <dgm:prSet presAssocID="{4FEEFC5F-6E4F-4950-A46B-0D01BB6B8132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9A86CE-A47C-4B05-988A-C8B2DA80C701}" type="pres">
      <dgm:prSet presAssocID="{4FEEFC5F-6E4F-4950-A46B-0D01BB6B8132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1B045C-7EFB-41CA-A8BC-DB9CBE042456}" type="pres">
      <dgm:prSet presAssocID="{4FEEFC5F-6E4F-4950-A46B-0D01BB6B8132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45DFCF-C915-4805-B8B1-3BF57FEA7A48}" type="pres">
      <dgm:prSet presAssocID="{4FEEFC5F-6E4F-4950-A46B-0D01BB6B8132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7E997A-6C6D-4145-9A17-92212C09C6A9}" type="pres">
      <dgm:prSet presAssocID="{4FEEFC5F-6E4F-4950-A46B-0D01BB6B8132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219A8F-D21B-49F1-BA19-700FEA9839F6}" type="pres">
      <dgm:prSet presAssocID="{4FEEFC5F-6E4F-4950-A46B-0D01BB6B8132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C6C7EE-274F-40E8-BB83-53F8C84CC744}" type="pres">
      <dgm:prSet presAssocID="{4FEEFC5F-6E4F-4950-A46B-0D01BB6B8132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C20212-3758-454C-9D15-1DEC5AA70036}" type="pres">
      <dgm:prSet presAssocID="{4FEEFC5F-6E4F-4950-A46B-0D01BB6B8132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8B6449A-C1B3-436A-85D4-80B869A633B1}" srcId="{4FEEFC5F-6E4F-4950-A46B-0D01BB6B8132}" destId="{283A759F-0380-4052-9D70-DEAB8854295C}" srcOrd="1" destOrd="0" parTransId="{235DEC85-45BD-427D-856A-5B0468891968}" sibTransId="{8196D934-0E84-4AAC-9537-47810E954D31}"/>
    <dgm:cxn modelId="{A1EEBDA2-2888-4C7C-83DE-5F089E924534}" type="presOf" srcId="{AB552D19-9483-4712-BBF4-3FBE08E45735}" destId="{288CC145-DDB5-4AD6-BDD3-9BBE1A49A05B}" srcOrd="0" destOrd="0" presId="urn:microsoft.com/office/officeart/2005/8/layout/vProcess5"/>
    <dgm:cxn modelId="{AE9809FA-5A3D-4E95-838A-78ED5B499DE9}" type="presOf" srcId="{283A759F-0380-4052-9D70-DEAB8854295C}" destId="{7B7E997A-6C6D-4145-9A17-92212C09C6A9}" srcOrd="1" destOrd="0" presId="urn:microsoft.com/office/officeart/2005/8/layout/vProcess5"/>
    <dgm:cxn modelId="{4AF822C1-3843-4874-90F1-35362D54A4EB}" type="presOf" srcId="{453C2F33-428D-45F7-BEEE-BE73CE4951BF}" destId="{F30D54C7-1DE5-4AA1-AADE-59D0C62CC003}" srcOrd="0" destOrd="0" presId="urn:microsoft.com/office/officeart/2005/8/layout/vProcess5"/>
    <dgm:cxn modelId="{80D47AAF-EB02-4375-8E0A-29EA1B6F6FB1}" type="presOf" srcId="{4873E0F5-8188-4430-BB46-3DD05747F4D9}" destId="{F7219A8F-D21B-49F1-BA19-700FEA9839F6}" srcOrd="1" destOrd="0" presId="urn:microsoft.com/office/officeart/2005/8/layout/vProcess5"/>
    <dgm:cxn modelId="{6D2A8FBE-5627-4021-854C-4753FD43DA43}" type="presOf" srcId="{776C7E45-5CDB-4B62-A3CD-13A59C00C344}" destId="{3474384F-8F39-4AE4-9CF4-D69D93F1BDD6}" srcOrd="0" destOrd="0" presId="urn:microsoft.com/office/officeart/2005/8/layout/vProcess5"/>
    <dgm:cxn modelId="{F61A1CD9-7CF0-4467-8A25-D833BD44E2D0}" type="presOf" srcId="{5F09DB5E-1E6B-431E-A182-8359948BA8EF}" destId="{319A86CE-A47C-4B05-988A-C8B2DA80C701}" srcOrd="0" destOrd="0" presId="urn:microsoft.com/office/officeart/2005/8/layout/vProcess5"/>
    <dgm:cxn modelId="{51E7D9B0-C8C8-4C81-8DBD-27677CC47A7C}" srcId="{4FEEFC5F-6E4F-4950-A46B-0D01BB6B8132}" destId="{453C2F33-428D-45F7-BEEE-BE73CE4951BF}" srcOrd="4" destOrd="0" parTransId="{F9F6A28A-D944-43B8-B588-93F9E8491953}" sibTransId="{9A435412-E990-4C95-B42E-C20A1BEB278E}"/>
    <dgm:cxn modelId="{8F61FEA8-7928-4AD7-88B6-4B2AF6B17D86}" srcId="{4FEEFC5F-6E4F-4950-A46B-0D01BB6B8132}" destId="{C9ED24C0-B667-42E8-9414-0A8C52D934F8}" srcOrd="0" destOrd="0" parTransId="{A0251042-1CCC-4268-AE11-1573CA1DC149}" sibTransId="{AB552D19-9483-4712-BBF4-3FBE08E45735}"/>
    <dgm:cxn modelId="{D3324945-57A2-4D89-BF42-BCE6A2C93614}" type="presOf" srcId="{C9ED24C0-B667-42E8-9414-0A8C52D934F8}" destId="{FD45DFCF-C915-4805-B8B1-3BF57FEA7A48}" srcOrd="1" destOrd="0" presId="urn:microsoft.com/office/officeart/2005/8/layout/vProcess5"/>
    <dgm:cxn modelId="{EEC7BFB9-38A2-4E53-9320-47CDC00310EF}" srcId="{4FEEFC5F-6E4F-4950-A46B-0D01BB6B8132}" destId="{776C7E45-5CDB-4B62-A3CD-13A59C00C344}" srcOrd="3" destOrd="0" parTransId="{1077233F-4E32-41A8-A42A-FD735C43BFD0}" sibTransId="{37873564-790D-417E-B865-03C5FAE1438D}"/>
    <dgm:cxn modelId="{F86BAF02-D62D-44A9-AA6E-B310D0E64CF8}" type="presOf" srcId="{8196D934-0E84-4AAC-9537-47810E954D31}" destId="{8A4A6E37-FF37-4FCD-9198-5B2C38966CF4}" srcOrd="0" destOrd="0" presId="urn:microsoft.com/office/officeart/2005/8/layout/vProcess5"/>
    <dgm:cxn modelId="{AF54EEF0-21D1-4077-936C-6BAFBDE700BB}" type="presOf" srcId="{4FEEFC5F-6E4F-4950-A46B-0D01BB6B8132}" destId="{F4671A78-21D8-4C11-9007-39F46BEA5AEA}" srcOrd="0" destOrd="0" presId="urn:microsoft.com/office/officeart/2005/8/layout/vProcess5"/>
    <dgm:cxn modelId="{C763C1C5-B688-4E44-B2FA-E22F71963367}" type="presOf" srcId="{C9ED24C0-B667-42E8-9414-0A8C52D934F8}" destId="{655D295D-153D-4B33-ABAC-12056BD981A2}" srcOrd="0" destOrd="0" presId="urn:microsoft.com/office/officeart/2005/8/layout/vProcess5"/>
    <dgm:cxn modelId="{264DC1CA-96F2-4A1A-818F-465567189A97}" srcId="{4FEEFC5F-6E4F-4950-A46B-0D01BB6B8132}" destId="{4873E0F5-8188-4430-BB46-3DD05747F4D9}" srcOrd="2" destOrd="0" parTransId="{FFAAD384-0742-4ED5-BEE5-355AE6E471E2}" sibTransId="{5F09DB5E-1E6B-431E-A182-8359948BA8EF}"/>
    <dgm:cxn modelId="{CC13527A-DD92-4225-BB89-BD78AC2FB8B8}" type="presOf" srcId="{453C2F33-428D-45F7-BEEE-BE73CE4951BF}" destId="{E7C20212-3758-454C-9D15-1DEC5AA70036}" srcOrd="1" destOrd="0" presId="urn:microsoft.com/office/officeart/2005/8/layout/vProcess5"/>
    <dgm:cxn modelId="{E52F117C-E605-4F90-8590-34AE430616A0}" type="presOf" srcId="{37873564-790D-417E-B865-03C5FAE1438D}" destId="{DB1B045C-7EFB-41CA-A8BC-DB9CBE042456}" srcOrd="0" destOrd="0" presId="urn:microsoft.com/office/officeart/2005/8/layout/vProcess5"/>
    <dgm:cxn modelId="{FB8208A6-BD82-4BC5-9EA5-E2BF6B516A85}" type="presOf" srcId="{776C7E45-5CDB-4B62-A3CD-13A59C00C344}" destId="{BFC6C7EE-274F-40E8-BB83-53F8C84CC744}" srcOrd="1" destOrd="0" presId="urn:microsoft.com/office/officeart/2005/8/layout/vProcess5"/>
    <dgm:cxn modelId="{2B28CA43-26E2-4903-AAB7-B22C989A4678}" type="presOf" srcId="{283A759F-0380-4052-9D70-DEAB8854295C}" destId="{FA4A364B-CC5B-46D3-98A5-096D8736BA88}" srcOrd="0" destOrd="0" presId="urn:microsoft.com/office/officeart/2005/8/layout/vProcess5"/>
    <dgm:cxn modelId="{4B4733C7-E114-4439-B77C-CE0FF2C56DA8}" type="presOf" srcId="{4873E0F5-8188-4430-BB46-3DD05747F4D9}" destId="{508E740D-F7CB-4D63-B32B-B3AB2191AE80}" srcOrd="0" destOrd="0" presId="urn:microsoft.com/office/officeart/2005/8/layout/vProcess5"/>
    <dgm:cxn modelId="{FA722B24-2D4A-4DB6-B152-E3A85F51E9E1}" type="presParOf" srcId="{F4671A78-21D8-4C11-9007-39F46BEA5AEA}" destId="{E7D6111B-09D5-4D53-96CD-DBCE8607A8F9}" srcOrd="0" destOrd="0" presId="urn:microsoft.com/office/officeart/2005/8/layout/vProcess5"/>
    <dgm:cxn modelId="{08A4B148-D613-45B4-AE1D-60033690E96D}" type="presParOf" srcId="{F4671A78-21D8-4C11-9007-39F46BEA5AEA}" destId="{655D295D-153D-4B33-ABAC-12056BD981A2}" srcOrd="1" destOrd="0" presId="urn:microsoft.com/office/officeart/2005/8/layout/vProcess5"/>
    <dgm:cxn modelId="{1571C597-0ABA-457E-BD1F-973AD839FC07}" type="presParOf" srcId="{F4671A78-21D8-4C11-9007-39F46BEA5AEA}" destId="{FA4A364B-CC5B-46D3-98A5-096D8736BA88}" srcOrd="2" destOrd="0" presId="urn:microsoft.com/office/officeart/2005/8/layout/vProcess5"/>
    <dgm:cxn modelId="{80E83DAA-61C8-4AA2-B1DA-A3CF878392C1}" type="presParOf" srcId="{F4671A78-21D8-4C11-9007-39F46BEA5AEA}" destId="{508E740D-F7CB-4D63-B32B-B3AB2191AE80}" srcOrd="3" destOrd="0" presId="urn:microsoft.com/office/officeart/2005/8/layout/vProcess5"/>
    <dgm:cxn modelId="{AC2CFD4E-B003-4764-8FB0-BE2DEC6BF99D}" type="presParOf" srcId="{F4671A78-21D8-4C11-9007-39F46BEA5AEA}" destId="{3474384F-8F39-4AE4-9CF4-D69D93F1BDD6}" srcOrd="4" destOrd="0" presId="urn:microsoft.com/office/officeart/2005/8/layout/vProcess5"/>
    <dgm:cxn modelId="{8BD22CEE-F5D3-4541-B9AA-0AECD1FEE9D2}" type="presParOf" srcId="{F4671A78-21D8-4C11-9007-39F46BEA5AEA}" destId="{F30D54C7-1DE5-4AA1-AADE-59D0C62CC003}" srcOrd="5" destOrd="0" presId="urn:microsoft.com/office/officeart/2005/8/layout/vProcess5"/>
    <dgm:cxn modelId="{03AC2FA0-9C7C-4082-A86C-D6F977390421}" type="presParOf" srcId="{F4671A78-21D8-4C11-9007-39F46BEA5AEA}" destId="{288CC145-DDB5-4AD6-BDD3-9BBE1A49A05B}" srcOrd="6" destOrd="0" presId="urn:microsoft.com/office/officeart/2005/8/layout/vProcess5"/>
    <dgm:cxn modelId="{71140004-FFC7-4F08-A65E-21C281F95C1B}" type="presParOf" srcId="{F4671A78-21D8-4C11-9007-39F46BEA5AEA}" destId="{8A4A6E37-FF37-4FCD-9198-5B2C38966CF4}" srcOrd="7" destOrd="0" presId="urn:microsoft.com/office/officeart/2005/8/layout/vProcess5"/>
    <dgm:cxn modelId="{2F8BD3B5-071F-482B-91E8-EE5D48E43931}" type="presParOf" srcId="{F4671A78-21D8-4C11-9007-39F46BEA5AEA}" destId="{319A86CE-A47C-4B05-988A-C8B2DA80C701}" srcOrd="8" destOrd="0" presId="urn:microsoft.com/office/officeart/2005/8/layout/vProcess5"/>
    <dgm:cxn modelId="{E5A8CB86-77D9-4646-97F3-622042E7FF71}" type="presParOf" srcId="{F4671A78-21D8-4C11-9007-39F46BEA5AEA}" destId="{DB1B045C-7EFB-41CA-A8BC-DB9CBE042456}" srcOrd="9" destOrd="0" presId="urn:microsoft.com/office/officeart/2005/8/layout/vProcess5"/>
    <dgm:cxn modelId="{AA097B52-92F0-4F82-9358-47C533A57CB4}" type="presParOf" srcId="{F4671A78-21D8-4C11-9007-39F46BEA5AEA}" destId="{FD45DFCF-C915-4805-B8B1-3BF57FEA7A48}" srcOrd="10" destOrd="0" presId="urn:microsoft.com/office/officeart/2005/8/layout/vProcess5"/>
    <dgm:cxn modelId="{C21171C9-0883-48E7-9B26-2312CA89676B}" type="presParOf" srcId="{F4671A78-21D8-4C11-9007-39F46BEA5AEA}" destId="{7B7E997A-6C6D-4145-9A17-92212C09C6A9}" srcOrd="11" destOrd="0" presId="urn:microsoft.com/office/officeart/2005/8/layout/vProcess5"/>
    <dgm:cxn modelId="{783B904F-F54C-4B35-94DA-E3446BA3DD75}" type="presParOf" srcId="{F4671A78-21D8-4C11-9007-39F46BEA5AEA}" destId="{F7219A8F-D21B-49F1-BA19-700FEA9839F6}" srcOrd="12" destOrd="0" presId="urn:microsoft.com/office/officeart/2005/8/layout/vProcess5"/>
    <dgm:cxn modelId="{F742770A-FE29-44FC-B08D-B156324E87DC}" type="presParOf" srcId="{F4671A78-21D8-4C11-9007-39F46BEA5AEA}" destId="{BFC6C7EE-274F-40E8-BB83-53F8C84CC744}" srcOrd="13" destOrd="0" presId="urn:microsoft.com/office/officeart/2005/8/layout/vProcess5"/>
    <dgm:cxn modelId="{0B6BE51A-533F-4758-B7FF-2198035B83CD}" type="presParOf" srcId="{F4671A78-21D8-4C11-9007-39F46BEA5AEA}" destId="{E7C20212-3758-454C-9D15-1DEC5AA70036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52FDAD-81AB-4218-939C-5863FF1DB554}" type="doc">
      <dgm:prSet loTypeId="urn:microsoft.com/office/officeart/2009/layout/ReverseList" loCatId="relationship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10E86302-E55A-49F6-A18F-7DE3419C1D89}">
      <dgm:prSet phldrT="[Texto]"/>
      <dgm:spPr/>
      <dgm:t>
        <a:bodyPr/>
        <a:lstStyle/>
        <a:p>
          <a:pPr algn="just"/>
          <a:r>
            <a:rPr lang="es-ES" dirty="0">
              <a:latin typeface="+mn-lt"/>
              <a:cs typeface="Times New Roman" panose="02020603050405020304" pitchFamily="18" charset="0"/>
            </a:rPr>
            <a:t>𝐻0</a:t>
          </a:r>
        </a:p>
        <a:p>
          <a:pPr algn="ctr"/>
          <a:r>
            <a:rPr lang="es-ES" dirty="0" smtClean="0">
              <a:latin typeface="+mn-lt"/>
              <a:cs typeface="Times New Roman" panose="02020603050405020304" pitchFamily="18" charset="0"/>
            </a:rPr>
            <a:t>0.8</a:t>
          </a:r>
          <a:r>
            <a:rPr lang="es-ES" dirty="0">
              <a:latin typeface="+mn-lt"/>
              <a:cs typeface="Times New Roman" panose="02020603050405020304" pitchFamily="18" charset="0"/>
            </a:rPr>
            <a:t>; X≤0,8” </a:t>
          </a:r>
        </a:p>
      </dgm:t>
    </dgm:pt>
    <dgm:pt modelId="{1F2209FD-E376-4A8E-A35A-488F43EA306A}" type="parTrans" cxnId="{9AF1D3F0-121F-4335-9363-F8234C264CA4}">
      <dgm:prSet/>
      <dgm:spPr/>
      <dgm:t>
        <a:bodyPr/>
        <a:lstStyle/>
        <a:p>
          <a:endParaRPr lang="es-ES"/>
        </a:p>
      </dgm:t>
    </dgm:pt>
    <dgm:pt modelId="{49F7BAB1-057A-4EFF-AC23-856E1BDC3329}" type="sibTrans" cxnId="{9AF1D3F0-121F-4335-9363-F8234C264CA4}">
      <dgm:prSet/>
      <dgm:spPr/>
      <dgm:t>
        <a:bodyPr/>
        <a:lstStyle/>
        <a:p>
          <a:endParaRPr lang="es-ES"/>
        </a:p>
      </dgm:t>
    </dgm:pt>
    <dgm:pt modelId="{B1EA5679-53C7-4990-8841-B4638B0E9126}">
      <dgm:prSet phldrT="[Texto]"/>
      <dgm:spPr/>
      <dgm:t>
        <a:bodyPr/>
        <a:lstStyle/>
        <a:p>
          <a:pPr algn="l"/>
          <a:r>
            <a:rPr lang="es-ES" dirty="0">
              <a:latin typeface="+mn-lt"/>
              <a:cs typeface="Times New Roman" panose="02020603050405020304" pitchFamily="18" charset="0"/>
            </a:rPr>
            <a:t>𝐻1</a:t>
          </a:r>
        </a:p>
        <a:p>
          <a:pPr algn="ctr"/>
          <a:r>
            <a:rPr lang="es-ES" dirty="0" smtClean="0">
              <a:latin typeface="+mn-lt"/>
              <a:cs typeface="Times New Roman" panose="02020603050405020304" pitchFamily="18" charset="0"/>
            </a:rPr>
            <a:t>X&gt;0,8</a:t>
          </a:r>
          <a:r>
            <a:rPr lang="es-ES" dirty="0">
              <a:latin typeface="+mn-lt"/>
              <a:cs typeface="Times New Roman" panose="02020603050405020304" pitchFamily="18" charset="0"/>
            </a:rPr>
            <a:t>” </a:t>
          </a:r>
          <a:endParaRPr lang="es-ES" dirty="0">
            <a:latin typeface="+mn-lt"/>
          </a:endParaRPr>
        </a:p>
      </dgm:t>
    </dgm:pt>
    <dgm:pt modelId="{545A6D80-FDE8-418B-861A-09FF6AF694BC}" type="parTrans" cxnId="{3CCACBCF-1E71-4C0E-8500-E63B9B997318}">
      <dgm:prSet/>
      <dgm:spPr/>
      <dgm:t>
        <a:bodyPr/>
        <a:lstStyle/>
        <a:p>
          <a:endParaRPr lang="es-ES"/>
        </a:p>
      </dgm:t>
    </dgm:pt>
    <dgm:pt modelId="{6B1F346A-E749-4385-8E8A-59D743D52132}" type="sibTrans" cxnId="{3CCACBCF-1E71-4C0E-8500-E63B9B997318}">
      <dgm:prSet/>
      <dgm:spPr/>
      <dgm:t>
        <a:bodyPr/>
        <a:lstStyle/>
        <a:p>
          <a:endParaRPr lang="es-ES"/>
        </a:p>
      </dgm:t>
    </dgm:pt>
    <dgm:pt modelId="{ED1673D7-0920-4395-BD0C-8970A888E1AA}" type="pres">
      <dgm:prSet presAssocID="{EA52FDAD-81AB-4218-939C-5863FF1DB554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7FFCBD6F-CDB6-4165-B8E3-77BEB89C7CC2}" type="pres">
      <dgm:prSet presAssocID="{EA52FDAD-81AB-4218-939C-5863FF1DB554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B44D7E-A169-4F3D-A322-0CE9F991A993}" type="pres">
      <dgm:prSet presAssocID="{EA52FDAD-81AB-4218-939C-5863FF1DB554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es-EC"/>
        </a:p>
      </dgm:t>
    </dgm:pt>
    <dgm:pt modelId="{D864E09F-A316-4690-8CF0-59F8EE900740}" type="pres">
      <dgm:prSet presAssocID="{EA52FDAD-81AB-4218-939C-5863FF1DB554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822D8F-A317-4B2F-9C63-73AB4D602CD0}" type="pres">
      <dgm:prSet presAssocID="{EA52FDAD-81AB-4218-939C-5863FF1DB554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7332E80D-013B-4708-8951-46AFA0AF7ADA}" type="pres">
      <dgm:prSet presAssocID="{EA52FDAD-81AB-4218-939C-5863FF1DB554}" presName="TopArrow" presStyleLbl="node1" presStyleIdx="0" presStyleCnt="2"/>
      <dgm:spPr>
        <a:solidFill>
          <a:schemeClr val="accent1">
            <a:lumMod val="75000"/>
          </a:schemeClr>
        </a:solidFill>
      </dgm:spPr>
    </dgm:pt>
    <dgm:pt modelId="{0BE3CF6E-4506-450D-AAF2-5518DF545C84}" type="pres">
      <dgm:prSet presAssocID="{EA52FDAD-81AB-4218-939C-5863FF1DB554}" presName="BottomArrow" presStyleLbl="node1" presStyleIdx="1" presStyleCnt="2"/>
      <dgm:spPr>
        <a:solidFill>
          <a:schemeClr val="accent1">
            <a:lumMod val="75000"/>
          </a:schemeClr>
        </a:solidFill>
      </dgm:spPr>
    </dgm:pt>
  </dgm:ptLst>
  <dgm:cxnLst>
    <dgm:cxn modelId="{E2C27D9F-ABF5-4247-A767-92D4EFF03808}" type="presOf" srcId="{B1EA5679-53C7-4990-8841-B4638B0E9126}" destId="{48822D8F-A317-4B2F-9C63-73AB4D602CD0}" srcOrd="1" destOrd="0" presId="urn:microsoft.com/office/officeart/2009/layout/ReverseList"/>
    <dgm:cxn modelId="{3CCACBCF-1E71-4C0E-8500-E63B9B997318}" srcId="{EA52FDAD-81AB-4218-939C-5863FF1DB554}" destId="{B1EA5679-53C7-4990-8841-B4638B0E9126}" srcOrd="1" destOrd="0" parTransId="{545A6D80-FDE8-418B-861A-09FF6AF694BC}" sibTransId="{6B1F346A-E749-4385-8E8A-59D743D52132}"/>
    <dgm:cxn modelId="{3090A246-407E-44E9-8B0A-98E6D9B2566B}" type="presOf" srcId="{B1EA5679-53C7-4990-8841-B4638B0E9126}" destId="{D864E09F-A316-4690-8CF0-59F8EE900740}" srcOrd="0" destOrd="0" presId="urn:microsoft.com/office/officeart/2009/layout/ReverseList"/>
    <dgm:cxn modelId="{33E3353A-A60F-4EBC-A955-952C98242FE1}" type="presOf" srcId="{EA52FDAD-81AB-4218-939C-5863FF1DB554}" destId="{ED1673D7-0920-4395-BD0C-8970A888E1AA}" srcOrd="0" destOrd="0" presId="urn:microsoft.com/office/officeart/2009/layout/ReverseList"/>
    <dgm:cxn modelId="{B4FA33CA-CE59-46D3-A3B3-4E88CCBF1CCB}" type="presOf" srcId="{10E86302-E55A-49F6-A18F-7DE3419C1D89}" destId="{65B44D7E-A169-4F3D-A322-0CE9F991A993}" srcOrd="1" destOrd="0" presId="urn:microsoft.com/office/officeart/2009/layout/ReverseList"/>
    <dgm:cxn modelId="{94676084-C5DC-4D40-A01F-ACCA4D1C019B}" type="presOf" srcId="{10E86302-E55A-49F6-A18F-7DE3419C1D89}" destId="{7FFCBD6F-CDB6-4165-B8E3-77BEB89C7CC2}" srcOrd="0" destOrd="0" presId="urn:microsoft.com/office/officeart/2009/layout/ReverseList"/>
    <dgm:cxn modelId="{9AF1D3F0-121F-4335-9363-F8234C264CA4}" srcId="{EA52FDAD-81AB-4218-939C-5863FF1DB554}" destId="{10E86302-E55A-49F6-A18F-7DE3419C1D89}" srcOrd="0" destOrd="0" parTransId="{1F2209FD-E376-4A8E-A35A-488F43EA306A}" sibTransId="{49F7BAB1-057A-4EFF-AC23-856E1BDC3329}"/>
    <dgm:cxn modelId="{5AE0530C-C7E5-4953-84CA-C81CD87A3C5A}" type="presParOf" srcId="{ED1673D7-0920-4395-BD0C-8970A888E1AA}" destId="{7FFCBD6F-CDB6-4165-B8E3-77BEB89C7CC2}" srcOrd="0" destOrd="0" presId="urn:microsoft.com/office/officeart/2009/layout/ReverseList"/>
    <dgm:cxn modelId="{C1A72FFD-50F6-452D-98D5-D8410E08FA62}" type="presParOf" srcId="{ED1673D7-0920-4395-BD0C-8970A888E1AA}" destId="{65B44D7E-A169-4F3D-A322-0CE9F991A993}" srcOrd="1" destOrd="0" presId="urn:microsoft.com/office/officeart/2009/layout/ReverseList"/>
    <dgm:cxn modelId="{0DFB29EF-1EDF-498B-A3F4-3394B36861E9}" type="presParOf" srcId="{ED1673D7-0920-4395-BD0C-8970A888E1AA}" destId="{D864E09F-A316-4690-8CF0-59F8EE900740}" srcOrd="2" destOrd="0" presId="urn:microsoft.com/office/officeart/2009/layout/ReverseList"/>
    <dgm:cxn modelId="{5488BBD3-DA4A-4B0C-8166-3CD3CF27D540}" type="presParOf" srcId="{ED1673D7-0920-4395-BD0C-8970A888E1AA}" destId="{48822D8F-A317-4B2F-9C63-73AB4D602CD0}" srcOrd="3" destOrd="0" presId="urn:microsoft.com/office/officeart/2009/layout/ReverseList"/>
    <dgm:cxn modelId="{2BA9D154-336A-495B-834F-79780EAC1CC1}" type="presParOf" srcId="{ED1673D7-0920-4395-BD0C-8970A888E1AA}" destId="{7332E80D-013B-4708-8951-46AFA0AF7ADA}" srcOrd="4" destOrd="0" presId="urn:microsoft.com/office/officeart/2009/layout/ReverseList"/>
    <dgm:cxn modelId="{C208F5E7-7C2D-4894-B13F-8C201F316EF9}" type="presParOf" srcId="{ED1673D7-0920-4395-BD0C-8970A888E1AA}" destId="{0BE3CF6E-4506-450D-AAF2-5518DF545C84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468BE1-4C54-408F-B4F8-D02AEFADF86F}" type="doc">
      <dgm:prSet loTypeId="urn:microsoft.com/office/officeart/2005/8/layout/hList6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EC"/>
        </a:p>
      </dgm:t>
    </dgm:pt>
    <dgm:pt modelId="{3A8F853D-E2DA-4BBB-B928-033CD37B9429}">
      <dgm:prSet phldrT="[Texto]" custT="1"/>
      <dgm:spPr/>
      <dgm:t>
        <a:bodyPr/>
        <a:lstStyle/>
        <a:p>
          <a:pPr algn="ctr"/>
          <a:r>
            <a:rPr lang="es-EC" sz="1800" dirty="0" smtClean="0"/>
            <a:t>1 (Nunca ) = 0 </a:t>
          </a:r>
        </a:p>
        <a:p>
          <a:pPr algn="ctr"/>
          <a:r>
            <a:rPr lang="es-EC" sz="1800" dirty="0" smtClean="0"/>
            <a:t>2 (Rara vez) = 0,25 </a:t>
          </a:r>
        </a:p>
        <a:p>
          <a:pPr algn="ctr"/>
          <a:r>
            <a:rPr lang="es-EC" sz="1800" dirty="0" smtClean="0"/>
            <a:t>3 (A veces) =  0,50</a:t>
          </a:r>
        </a:p>
        <a:p>
          <a:pPr algn="ctr"/>
          <a:r>
            <a:rPr lang="es-EC" sz="1800" dirty="0" smtClean="0"/>
            <a:t>4 (Frecuentemente)  = 0,75 </a:t>
          </a:r>
        </a:p>
        <a:p>
          <a:pPr algn="ctr"/>
          <a:r>
            <a:rPr lang="es-EC" sz="1800" dirty="0" smtClean="0"/>
            <a:t>5 (Siempre) = 1  </a:t>
          </a:r>
          <a:endParaRPr lang="es-EC" sz="3200" dirty="0"/>
        </a:p>
      </dgm:t>
    </dgm:pt>
    <dgm:pt modelId="{E9B3A918-F919-4F1E-9491-C9945B31EEC9}" type="parTrans" cxnId="{4482BD3E-FC66-44FE-8585-6AE2D8B7B33D}">
      <dgm:prSet/>
      <dgm:spPr/>
      <dgm:t>
        <a:bodyPr/>
        <a:lstStyle/>
        <a:p>
          <a:endParaRPr lang="es-EC"/>
        </a:p>
      </dgm:t>
    </dgm:pt>
    <dgm:pt modelId="{0CC0D137-51C8-4B5A-844A-3817E40305C5}" type="sibTrans" cxnId="{4482BD3E-FC66-44FE-8585-6AE2D8B7B33D}">
      <dgm:prSet/>
      <dgm:spPr/>
      <dgm:t>
        <a:bodyPr/>
        <a:lstStyle/>
        <a:p>
          <a:endParaRPr lang="es-EC"/>
        </a:p>
      </dgm:t>
    </dgm:pt>
    <dgm:pt modelId="{8E917E9C-21CF-4B24-86D2-427F9D9FA429}" type="pres">
      <dgm:prSet presAssocID="{94468BE1-4C54-408F-B4F8-D02AEFADF86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DBD0E42-2E2B-479F-974F-DE9CF780989D}" type="pres">
      <dgm:prSet presAssocID="{3A8F853D-E2DA-4BBB-B928-033CD37B9429}" presName="node" presStyleLbl="node1" presStyleIdx="0" presStyleCnt="1" custLinFactNeighborX="4297" custLinFactNeighborY="2239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6E5226B-091C-4CD3-B621-3C81F21A6C08}" type="presOf" srcId="{94468BE1-4C54-408F-B4F8-D02AEFADF86F}" destId="{8E917E9C-21CF-4B24-86D2-427F9D9FA429}" srcOrd="0" destOrd="0" presId="urn:microsoft.com/office/officeart/2005/8/layout/hList6"/>
    <dgm:cxn modelId="{4482BD3E-FC66-44FE-8585-6AE2D8B7B33D}" srcId="{94468BE1-4C54-408F-B4F8-D02AEFADF86F}" destId="{3A8F853D-E2DA-4BBB-B928-033CD37B9429}" srcOrd="0" destOrd="0" parTransId="{E9B3A918-F919-4F1E-9491-C9945B31EEC9}" sibTransId="{0CC0D137-51C8-4B5A-844A-3817E40305C5}"/>
    <dgm:cxn modelId="{8940C60E-1052-4821-938C-E277C92D2A3B}" type="presOf" srcId="{3A8F853D-E2DA-4BBB-B928-033CD37B9429}" destId="{2DBD0E42-2E2B-479F-974F-DE9CF780989D}" srcOrd="0" destOrd="0" presId="urn:microsoft.com/office/officeart/2005/8/layout/hList6"/>
    <dgm:cxn modelId="{53504CEB-74AE-48C1-820D-151003AE4365}" type="presParOf" srcId="{8E917E9C-21CF-4B24-86D2-427F9D9FA429}" destId="{2DBD0E42-2E2B-479F-974F-DE9CF780989D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942037-6DFC-41A5-A610-B760A910A1C5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C45BE6E4-141B-41F7-898B-FE2A6953DC4A}">
      <dgm:prSet phldrT="[Texto]" custT="1"/>
      <dgm:spPr/>
      <dgm:t>
        <a:bodyPr/>
        <a:lstStyle/>
        <a:p>
          <a:pPr algn="just"/>
          <a:r>
            <a:rPr lang="es-ES" sz="2000" dirty="0">
              <a:solidFill>
                <a:schemeClr val="tx1"/>
              </a:solidFill>
            </a:rPr>
            <a:t>La calidad turística del balneario Termales Jamanco es Excelente con un puntaje de 0,89</a:t>
          </a:r>
        </a:p>
      </dgm:t>
    </dgm:pt>
    <dgm:pt modelId="{F9DEB0D9-1B66-4D5B-9EA3-8DA34D5F715B}" type="parTrans" cxnId="{D4970C63-0183-4FD1-B466-5E37843C1E7B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</a:endParaRPr>
        </a:p>
      </dgm:t>
    </dgm:pt>
    <dgm:pt modelId="{E3DDFED7-9460-40F4-9382-E9714FBDB2B4}" type="sibTrans" cxnId="{D4970C63-0183-4FD1-B466-5E37843C1E7B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</a:endParaRPr>
        </a:p>
      </dgm:t>
    </dgm:pt>
    <dgm:pt modelId="{264BA38D-9453-4FD0-A9CB-0B073F4A8BA1}">
      <dgm:prSet phldrT="[Texto]" custT="1"/>
      <dgm:spPr/>
      <dgm:t>
        <a:bodyPr/>
        <a:lstStyle/>
        <a:p>
          <a:pPr algn="just"/>
          <a:r>
            <a:rPr lang="es-ES" sz="2000" dirty="0">
              <a:solidFill>
                <a:schemeClr val="tx1"/>
              </a:solidFill>
            </a:rPr>
            <a:t>La calidad turística del balneario Termas de Papallacta es Excelente con un puntaje de 0,91 </a:t>
          </a:r>
        </a:p>
      </dgm:t>
    </dgm:pt>
    <dgm:pt modelId="{67AC7383-863E-45A6-8012-369383E1076A}" type="parTrans" cxnId="{B1985005-E42D-46E2-BC4C-87286CD1284B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</a:endParaRPr>
        </a:p>
      </dgm:t>
    </dgm:pt>
    <dgm:pt modelId="{79EAB43F-FD83-4806-9CEF-30E9EDAD1FF6}" type="sibTrans" cxnId="{B1985005-E42D-46E2-BC4C-87286CD1284B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</a:endParaRPr>
        </a:p>
      </dgm:t>
    </dgm:pt>
    <dgm:pt modelId="{0F284B66-AB30-4DCB-B372-DA1A66550212}">
      <dgm:prSet phldrT="[Texto]" custT="1"/>
      <dgm:spPr/>
      <dgm:t>
        <a:bodyPr/>
        <a:lstStyle/>
        <a:p>
          <a:pPr algn="just"/>
          <a:r>
            <a:rPr lang="es-ES" sz="2000" dirty="0">
              <a:solidFill>
                <a:schemeClr val="tx1"/>
              </a:solidFill>
            </a:rPr>
            <a:t>La calidad turística del balneario Santa Catalina es Bueno con un puntaje de 0,79</a:t>
          </a:r>
        </a:p>
      </dgm:t>
    </dgm:pt>
    <dgm:pt modelId="{E6C72087-E55D-4C9D-95B0-2D6E98318859}" type="parTrans" cxnId="{887FCFC7-7BF5-4B0F-9E95-F0B63A23D200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</a:endParaRPr>
        </a:p>
      </dgm:t>
    </dgm:pt>
    <dgm:pt modelId="{BDD422C8-89C3-4C96-A673-9F75E159F1D0}" type="sibTrans" cxnId="{887FCFC7-7BF5-4B0F-9E95-F0B63A23D200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</a:endParaRPr>
        </a:p>
      </dgm:t>
    </dgm:pt>
    <dgm:pt modelId="{9AAD69A5-E376-4F50-99E9-645B62688035}">
      <dgm:prSet phldrT="[Texto]" custT="1"/>
      <dgm:spPr/>
      <dgm:t>
        <a:bodyPr/>
        <a:lstStyle/>
        <a:p>
          <a:pPr algn="just"/>
          <a:r>
            <a:rPr lang="es-ES" sz="2000" dirty="0">
              <a:solidFill>
                <a:schemeClr val="tx1"/>
              </a:solidFill>
            </a:rPr>
            <a:t>La calidad turística percibida por los visitantes de tercera edad en los balnearios de Papallacta se encuentra en un nivel de calidad entre buena y excelente, pero aun es necesario corregir falencias, fortalecer cualidades y establecer estándares para obtener un nivel de calidad óptimo para personas de edad avanzada.</a:t>
          </a:r>
        </a:p>
      </dgm:t>
    </dgm:pt>
    <dgm:pt modelId="{7B07F65D-7A5E-4118-B2A8-6077831007FA}" type="parTrans" cxnId="{262C6F90-29D4-4910-A7F2-2AE6B6A219DC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</a:endParaRPr>
        </a:p>
      </dgm:t>
    </dgm:pt>
    <dgm:pt modelId="{A0724835-D913-4175-B2D1-2E4FFEBBFE08}" type="sibTrans" cxnId="{262C6F90-29D4-4910-A7F2-2AE6B6A219DC}">
      <dgm:prSet/>
      <dgm:spPr/>
      <dgm:t>
        <a:bodyPr/>
        <a:lstStyle/>
        <a:p>
          <a:pPr algn="just"/>
          <a:endParaRPr lang="es-ES">
            <a:solidFill>
              <a:schemeClr val="tx1"/>
            </a:solidFill>
          </a:endParaRPr>
        </a:p>
      </dgm:t>
    </dgm:pt>
    <dgm:pt modelId="{FDA1F6E3-C0E5-4A05-A1B3-5F8D0B182D1C}" type="pres">
      <dgm:prSet presAssocID="{A1942037-6DFC-41A5-A610-B760A910A1C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5C76C09-6FCA-4C01-9A3E-B99B231AC619}" type="pres">
      <dgm:prSet presAssocID="{C45BE6E4-141B-41F7-898B-FE2A6953DC4A}" presName="parentText" presStyleLbl="node1" presStyleIdx="0" presStyleCnt="4" custScaleY="71360" custLinFactY="-20182" custLinFactNeighborX="41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3D27CC9-C72E-47C1-913F-BA8B6E55862C}" type="pres">
      <dgm:prSet presAssocID="{E3DDFED7-9460-40F4-9382-E9714FBDB2B4}" presName="spacer" presStyleCnt="0"/>
      <dgm:spPr/>
    </dgm:pt>
    <dgm:pt modelId="{D7D3C418-B8DD-41DB-A3FE-BDEC6666BCC7}" type="pres">
      <dgm:prSet presAssocID="{264BA38D-9453-4FD0-A9CB-0B073F4A8BA1}" presName="parentText" presStyleLbl="node1" presStyleIdx="1" presStyleCnt="4" custScaleY="75165" custLinFactNeighborX="-130" custLinFactNeighborY="-4917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5D2C8CB-21F0-4075-B55C-38DD7B50B043}" type="pres">
      <dgm:prSet presAssocID="{79EAB43F-FD83-4806-9CEF-30E9EDAD1FF6}" presName="spacer" presStyleCnt="0"/>
      <dgm:spPr/>
    </dgm:pt>
    <dgm:pt modelId="{C2616BF4-BB94-4010-BBE7-122269091959}" type="pres">
      <dgm:prSet presAssocID="{0F284B66-AB30-4DCB-B372-DA1A66550212}" presName="parentText" presStyleLbl="node1" presStyleIdx="2" presStyleCnt="4" custScaleY="7515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188109-5757-4EFB-BB95-16D868ADB9D4}" type="pres">
      <dgm:prSet presAssocID="{BDD422C8-89C3-4C96-A673-9F75E159F1D0}" presName="spacer" presStyleCnt="0"/>
      <dgm:spPr/>
    </dgm:pt>
    <dgm:pt modelId="{70E323DF-F6CF-4038-8795-9B414C7FC875}" type="pres">
      <dgm:prSet presAssocID="{9AAD69A5-E376-4F50-99E9-645B62688035}" presName="parentText" presStyleLbl="node1" presStyleIdx="3" presStyleCnt="4" custLinFactY="1471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527E762-0BAD-4F91-A107-02A9B84A5172}" type="presOf" srcId="{264BA38D-9453-4FD0-A9CB-0B073F4A8BA1}" destId="{D7D3C418-B8DD-41DB-A3FE-BDEC6666BCC7}" srcOrd="0" destOrd="0" presId="urn:microsoft.com/office/officeart/2005/8/layout/vList2"/>
    <dgm:cxn modelId="{97A9AAC2-6EC0-46C1-90AC-A2484D10EF12}" type="presOf" srcId="{9AAD69A5-E376-4F50-99E9-645B62688035}" destId="{70E323DF-F6CF-4038-8795-9B414C7FC875}" srcOrd="0" destOrd="0" presId="urn:microsoft.com/office/officeart/2005/8/layout/vList2"/>
    <dgm:cxn modelId="{887FCFC7-7BF5-4B0F-9E95-F0B63A23D200}" srcId="{A1942037-6DFC-41A5-A610-B760A910A1C5}" destId="{0F284B66-AB30-4DCB-B372-DA1A66550212}" srcOrd="2" destOrd="0" parTransId="{E6C72087-E55D-4C9D-95B0-2D6E98318859}" sibTransId="{BDD422C8-89C3-4C96-A673-9F75E159F1D0}"/>
    <dgm:cxn modelId="{B1985005-E42D-46E2-BC4C-87286CD1284B}" srcId="{A1942037-6DFC-41A5-A610-B760A910A1C5}" destId="{264BA38D-9453-4FD0-A9CB-0B073F4A8BA1}" srcOrd="1" destOrd="0" parTransId="{67AC7383-863E-45A6-8012-369383E1076A}" sibTransId="{79EAB43F-FD83-4806-9CEF-30E9EDAD1FF6}"/>
    <dgm:cxn modelId="{4789F27A-C1CE-4027-BC0E-3BAE2EA49874}" type="presOf" srcId="{C45BE6E4-141B-41F7-898B-FE2A6953DC4A}" destId="{25C76C09-6FCA-4C01-9A3E-B99B231AC619}" srcOrd="0" destOrd="0" presId="urn:microsoft.com/office/officeart/2005/8/layout/vList2"/>
    <dgm:cxn modelId="{1626C154-66E0-47F9-8944-FB4632037BAA}" type="presOf" srcId="{A1942037-6DFC-41A5-A610-B760A910A1C5}" destId="{FDA1F6E3-C0E5-4A05-A1B3-5F8D0B182D1C}" srcOrd="0" destOrd="0" presId="urn:microsoft.com/office/officeart/2005/8/layout/vList2"/>
    <dgm:cxn modelId="{3FF55036-3B0D-4154-B801-CDD838942C2F}" type="presOf" srcId="{0F284B66-AB30-4DCB-B372-DA1A66550212}" destId="{C2616BF4-BB94-4010-BBE7-122269091959}" srcOrd="0" destOrd="0" presId="urn:microsoft.com/office/officeart/2005/8/layout/vList2"/>
    <dgm:cxn modelId="{D4970C63-0183-4FD1-B466-5E37843C1E7B}" srcId="{A1942037-6DFC-41A5-A610-B760A910A1C5}" destId="{C45BE6E4-141B-41F7-898B-FE2A6953DC4A}" srcOrd="0" destOrd="0" parTransId="{F9DEB0D9-1B66-4D5B-9EA3-8DA34D5F715B}" sibTransId="{E3DDFED7-9460-40F4-9382-E9714FBDB2B4}"/>
    <dgm:cxn modelId="{262C6F90-29D4-4910-A7F2-2AE6B6A219DC}" srcId="{A1942037-6DFC-41A5-A610-B760A910A1C5}" destId="{9AAD69A5-E376-4F50-99E9-645B62688035}" srcOrd="3" destOrd="0" parTransId="{7B07F65D-7A5E-4118-B2A8-6077831007FA}" sibTransId="{A0724835-D913-4175-B2D1-2E4FFEBBFE08}"/>
    <dgm:cxn modelId="{63AF53E1-4002-4E64-BC6D-DAB5C279EEAA}" type="presParOf" srcId="{FDA1F6E3-C0E5-4A05-A1B3-5F8D0B182D1C}" destId="{25C76C09-6FCA-4C01-9A3E-B99B231AC619}" srcOrd="0" destOrd="0" presId="urn:microsoft.com/office/officeart/2005/8/layout/vList2"/>
    <dgm:cxn modelId="{3E107464-7B19-4E9C-A565-1449F48EEE00}" type="presParOf" srcId="{FDA1F6E3-C0E5-4A05-A1B3-5F8D0B182D1C}" destId="{63D27CC9-C72E-47C1-913F-BA8B6E55862C}" srcOrd="1" destOrd="0" presId="urn:microsoft.com/office/officeart/2005/8/layout/vList2"/>
    <dgm:cxn modelId="{C866AB91-CFA3-4B16-8F2E-31F5577A60FD}" type="presParOf" srcId="{FDA1F6E3-C0E5-4A05-A1B3-5F8D0B182D1C}" destId="{D7D3C418-B8DD-41DB-A3FE-BDEC6666BCC7}" srcOrd="2" destOrd="0" presId="urn:microsoft.com/office/officeart/2005/8/layout/vList2"/>
    <dgm:cxn modelId="{568FBF47-7077-44D5-9BB7-69F9FEEEE557}" type="presParOf" srcId="{FDA1F6E3-C0E5-4A05-A1B3-5F8D0B182D1C}" destId="{35D2C8CB-21F0-4075-B55C-38DD7B50B043}" srcOrd="3" destOrd="0" presId="urn:microsoft.com/office/officeart/2005/8/layout/vList2"/>
    <dgm:cxn modelId="{9119B144-0947-4942-9016-19643CB648E9}" type="presParOf" srcId="{FDA1F6E3-C0E5-4A05-A1B3-5F8D0B182D1C}" destId="{C2616BF4-BB94-4010-BBE7-122269091959}" srcOrd="4" destOrd="0" presId="urn:microsoft.com/office/officeart/2005/8/layout/vList2"/>
    <dgm:cxn modelId="{A09FA2E6-F3C7-4FFE-BE3E-44C3FA0C0836}" type="presParOf" srcId="{FDA1F6E3-C0E5-4A05-A1B3-5F8D0B182D1C}" destId="{D6188109-5757-4EFB-BB95-16D868ADB9D4}" srcOrd="5" destOrd="0" presId="urn:microsoft.com/office/officeart/2005/8/layout/vList2"/>
    <dgm:cxn modelId="{AFF57F0F-2244-46FC-A696-9506B45BF7A4}" type="presParOf" srcId="{FDA1F6E3-C0E5-4A05-A1B3-5F8D0B182D1C}" destId="{70E323DF-F6CF-4038-8795-9B414C7FC87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1942037-6DFC-41A5-A610-B760A910A1C5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A7739424-084B-4FC8-A2FD-F3731FF9B3DE}">
      <dgm:prSet/>
      <dgm:spPr/>
      <dgm:t>
        <a:bodyPr/>
        <a:lstStyle/>
        <a:p>
          <a:pPr algn="just"/>
          <a:r>
            <a:rPr lang="es-ES" dirty="0">
              <a:solidFill>
                <a:schemeClr val="tx1"/>
              </a:solidFill>
            </a:rPr>
            <a:t>Se recomienda mejorar la capacitación del personal que tiene contacto directo con el cliente acerca de pautas básicas para la atención  o resolución de conflictos en personas de la tercera edad.</a:t>
          </a:r>
        </a:p>
      </dgm:t>
    </dgm:pt>
    <dgm:pt modelId="{F7D4C7C5-1A95-4679-954E-0524ABD59BAE}" type="parTrans" cxnId="{4B32115E-4310-4185-9A61-B31502D96D7E}">
      <dgm:prSet/>
      <dgm:spPr/>
      <dgm:t>
        <a:bodyPr/>
        <a:lstStyle/>
        <a:p>
          <a:endParaRPr lang="es-ES"/>
        </a:p>
      </dgm:t>
    </dgm:pt>
    <dgm:pt modelId="{713A89DB-240C-4627-B3A0-98B0771C5625}" type="sibTrans" cxnId="{4B32115E-4310-4185-9A61-B31502D96D7E}">
      <dgm:prSet/>
      <dgm:spPr/>
      <dgm:t>
        <a:bodyPr/>
        <a:lstStyle/>
        <a:p>
          <a:endParaRPr lang="es-ES"/>
        </a:p>
      </dgm:t>
    </dgm:pt>
    <dgm:pt modelId="{004E2EE7-17A1-4FE2-976D-722E4F076A1A}">
      <dgm:prSet/>
      <dgm:spPr/>
      <dgm:t>
        <a:bodyPr/>
        <a:lstStyle/>
        <a:p>
          <a:pPr algn="just"/>
          <a:r>
            <a:rPr lang="es-ES" dirty="0">
              <a:solidFill>
                <a:schemeClr val="tx1"/>
              </a:solidFill>
            </a:rPr>
            <a:t>Impulsar actividades de participación, lúdicas, culturales o gastronómicas que involucren a los visitantes adultos mayores del balneario.</a:t>
          </a:r>
          <a:endParaRPr lang="es-ES" dirty="0"/>
        </a:p>
      </dgm:t>
    </dgm:pt>
    <dgm:pt modelId="{A9CF8879-A062-4F5C-818A-099FCC34E601}" type="parTrans" cxnId="{C14C265C-FD19-4CF5-ADA0-12964F3737F3}">
      <dgm:prSet/>
      <dgm:spPr/>
      <dgm:t>
        <a:bodyPr/>
        <a:lstStyle/>
        <a:p>
          <a:endParaRPr lang="es-ES"/>
        </a:p>
      </dgm:t>
    </dgm:pt>
    <dgm:pt modelId="{81005BFD-6A19-49FB-B333-19F72995789F}" type="sibTrans" cxnId="{C14C265C-FD19-4CF5-ADA0-12964F3737F3}">
      <dgm:prSet/>
      <dgm:spPr/>
      <dgm:t>
        <a:bodyPr/>
        <a:lstStyle/>
        <a:p>
          <a:endParaRPr lang="es-ES"/>
        </a:p>
      </dgm:t>
    </dgm:pt>
    <dgm:pt modelId="{10D3EA57-964D-4F24-A6E9-5C42EB6DAAAE}">
      <dgm:prSet/>
      <dgm:spPr/>
      <dgm:t>
        <a:bodyPr/>
        <a:lstStyle/>
        <a:p>
          <a:pPr algn="just"/>
          <a:r>
            <a:rPr lang="es-ES" dirty="0">
              <a:solidFill>
                <a:schemeClr val="tx1"/>
              </a:solidFill>
            </a:rPr>
            <a:t>Realizar investigaciones o estudios del segmento de tercera edad en Ecuador con la finalidad que los prestadores del servicio puedan desarrollar sus productos  de acuerdo a la necesidades y exigencias de este sector. </a:t>
          </a:r>
        </a:p>
      </dgm:t>
    </dgm:pt>
    <dgm:pt modelId="{11FFD641-5EAA-44CA-86ED-616BF8791C6F}" type="parTrans" cxnId="{E17D7903-1246-4D70-B5DC-5E5B22BE842E}">
      <dgm:prSet/>
      <dgm:spPr/>
      <dgm:t>
        <a:bodyPr/>
        <a:lstStyle/>
        <a:p>
          <a:endParaRPr lang="es-ES"/>
        </a:p>
      </dgm:t>
    </dgm:pt>
    <dgm:pt modelId="{C1930194-EACE-47F9-BD41-4566B0864D62}" type="sibTrans" cxnId="{E17D7903-1246-4D70-B5DC-5E5B22BE842E}">
      <dgm:prSet/>
      <dgm:spPr/>
      <dgm:t>
        <a:bodyPr/>
        <a:lstStyle/>
        <a:p>
          <a:endParaRPr lang="es-ES"/>
        </a:p>
      </dgm:t>
    </dgm:pt>
    <dgm:pt modelId="{3189E5AA-ED3C-463B-9D3D-9F27B4D1171D}">
      <dgm:prSet/>
      <dgm:spPr/>
      <dgm:t>
        <a:bodyPr/>
        <a:lstStyle/>
        <a:p>
          <a:pPr algn="just"/>
          <a:r>
            <a:rPr lang="es-ES" dirty="0">
              <a:solidFill>
                <a:schemeClr val="tx1"/>
              </a:solidFill>
            </a:rPr>
            <a:t>Se recomienda que el Patronato Municipal San José retome la visita del grupo de adultos mayores 60 y piquito a los balnearios de Papallacta </a:t>
          </a:r>
        </a:p>
      </dgm:t>
    </dgm:pt>
    <dgm:pt modelId="{D1ABA80F-C502-49AD-B4AE-E98CC3318571}" type="parTrans" cxnId="{B97C769A-164F-443A-8C9D-C0CA06C557CD}">
      <dgm:prSet/>
      <dgm:spPr/>
      <dgm:t>
        <a:bodyPr/>
        <a:lstStyle/>
        <a:p>
          <a:endParaRPr lang="es-ES"/>
        </a:p>
      </dgm:t>
    </dgm:pt>
    <dgm:pt modelId="{2C246CA5-D52C-4A1A-9F2F-CB4A18FBEC10}" type="sibTrans" cxnId="{B97C769A-164F-443A-8C9D-C0CA06C557CD}">
      <dgm:prSet/>
      <dgm:spPr/>
      <dgm:t>
        <a:bodyPr/>
        <a:lstStyle/>
        <a:p>
          <a:endParaRPr lang="es-ES"/>
        </a:p>
      </dgm:t>
    </dgm:pt>
    <dgm:pt modelId="{FDA1F6E3-C0E5-4A05-A1B3-5F8D0B182D1C}" type="pres">
      <dgm:prSet presAssocID="{A1942037-6DFC-41A5-A610-B760A910A1C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7818725-D6F6-49A5-8086-7B7B1C784197}" type="pres">
      <dgm:prSet presAssocID="{A7739424-084B-4FC8-A2FD-F3731FF9B3D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7DF568-164B-43E6-ACF1-F6994FC9430D}" type="pres">
      <dgm:prSet presAssocID="{713A89DB-240C-4627-B3A0-98B0771C5625}" presName="spacer" presStyleCnt="0"/>
      <dgm:spPr/>
    </dgm:pt>
    <dgm:pt modelId="{7947A0A3-4F90-4801-96B7-ED9FE627EC48}" type="pres">
      <dgm:prSet presAssocID="{004E2EE7-17A1-4FE2-976D-722E4F076A1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E5BFD96-5E51-42E4-9201-FD6E0CAC4339}" type="pres">
      <dgm:prSet presAssocID="{81005BFD-6A19-49FB-B333-19F72995789F}" presName="spacer" presStyleCnt="0"/>
      <dgm:spPr/>
    </dgm:pt>
    <dgm:pt modelId="{89363486-D7A0-4ED9-905D-68707E1B854F}" type="pres">
      <dgm:prSet presAssocID="{10D3EA57-964D-4F24-A6E9-5C42EB6DAAA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D14640-085A-4409-BE4B-6D5245F22692}" type="pres">
      <dgm:prSet presAssocID="{C1930194-EACE-47F9-BD41-4566B0864D62}" presName="spacer" presStyleCnt="0"/>
      <dgm:spPr/>
    </dgm:pt>
    <dgm:pt modelId="{B8F58EFA-402B-4AAE-9454-1A8DE882B91D}" type="pres">
      <dgm:prSet presAssocID="{3189E5AA-ED3C-463B-9D3D-9F27B4D1171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AAD579F-1F01-41D1-BF10-56F5A7EFFA9B}" type="presOf" srcId="{A7739424-084B-4FC8-A2FD-F3731FF9B3DE}" destId="{57818725-D6F6-49A5-8086-7B7B1C784197}" srcOrd="0" destOrd="0" presId="urn:microsoft.com/office/officeart/2005/8/layout/vList2"/>
    <dgm:cxn modelId="{4B32115E-4310-4185-9A61-B31502D96D7E}" srcId="{A1942037-6DFC-41A5-A610-B760A910A1C5}" destId="{A7739424-084B-4FC8-A2FD-F3731FF9B3DE}" srcOrd="0" destOrd="0" parTransId="{F7D4C7C5-1A95-4679-954E-0524ABD59BAE}" sibTransId="{713A89DB-240C-4627-B3A0-98B0771C5625}"/>
    <dgm:cxn modelId="{E17D7903-1246-4D70-B5DC-5E5B22BE842E}" srcId="{A1942037-6DFC-41A5-A610-B760A910A1C5}" destId="{10D3EA57-964D-4F24-A6E9-5C42EB6DAAAE}" srcOrd="2" destOrd="0" parTransId="{11FFD641-5EAA-44CA-86ED-616BF8791C6F}" sibTransId="{C1930194-EACE-47F9-BD41-4566B0864D62}"/>
    <dgm:cxn modelId="{C14C265C-FD19-4CF5-ADA0-12964F3737F3}" srcId="{A1942037-6DFC-41A5-A610-B760A910A1C5}" destId="{004E2EE7-17A1-4FE2-976D-722E4F076A1A}" srcOrd="1" destOrd="0" parTransId="{A9CF8879-A062-4F5C-818A-099FCC34E601}" sibTransId="{81005BFD-6A19-49FB-B333-19F72995789F}"/>
    <dgm:cxn modelId="{2740FBC0-255D-4407-A972-32058E23A598}" type="presOf" srcId="{004E2EE7-17A1-4FE2-976D-722E4F076A1A}" destId="{7947A0A3-4F90-4801-96B7-ED9FE627EC48}" srcOrd="0" destOrd="0" presId="urn:microsoft.com/office/officeart/2005/8/layout/vList2"/>
    <dgm:cxn modelId="{B97C769A-164F-443A-8C9D-C0CA06C557CD}" srcId="{A1942037-6DFC-41A5-A610-B760A910A1C5}" destId="{3189E5AA-ED3C-463B-9D3D-9F27B4D1171D}" srcOrd="3" destOrd="0" parTransId="{D1ABA80F-C502-49AD-B4AE-E98CC3318571}" sibTransId="{2C246CA5-D52C-4A1A-9F2F-CB4A18FBEC10}"/>
    <dgm:cxn modelId="{1626C154-66E0-47F9-8944-FB4632037BAA}" type="presOf" srcId="{A1942037-6DFC-41A5-A610-B760A910A1C5}" destId="{FDA1F6E3-C0E5-4A05-A1B3-5F8D0B182D1C}" srcOrd="0" destOrd="0" presId="urn:microsoft.com/office/officeart/2005/8/layout/vList2"/>
    <dgm:cxn modelId="{E2D08AD8-F315-4633-9264-F7B71DB4B159}" type="presOf" srcId="{3189E5AA-ED3C-463B-9D3D-9F27B4D1171D}" destId="{B8F58EFA-402B-4AAE-9454-1A8DE882B91D}" srcOrd="0" destOrd="0" presId="urn:microsoft.com/office/officeart/2005/8/layout/vList2"/>
    <dgm:cxn modelId="{668126AD-D413-4FCF-AE21-FB46FBC551C7}" type="presOf" srcId="{10D3EA57-964D-4F24-A6E9-5C42EB6DAAAE}" destId="{89363486-D7A0-4ED9-905D-68707E1B854F}" srcOrd="0" destOrd="0" presId="urn:microsoft.com/office/officeart/2005/8/layout/vList2"/>
    <dgm:cxn modelId="{979BE7B1-7B5B-4B66-BE5F-7CD966D3B873}" type="presParOf" srcId="{FDA1F6E3-C0E5-4A05-A1B3-5F8D0B182D1C}" destId="{57818725-D6F6-49A5-8086-7B7B1C784197}" srcOrd="0" destOrd="0" presId="urn:microsoft.com/office/officeart/2005/8/layout/vList2"/>
    <dgm:cxn modelId="{4CE9E825-EAC8-41A7-8E2F-C6A21C1E6BD4}" type="presParOf" srcId="{FDA1F6E3-C0E5-4A05-A1B3-5F8D0B182D1C}" destId="{A67DF568-164B-43E6-ACF1-F6994FC9430D}" srcOrd="1" destOrd="0" presId="urn:microsoft.com/office/officeart/2005/8/layout/vList2"/>
    <dgm:cxn modelId="{4DEBBA98-2B9C-4815-BF8C-E5FAD4E84250}" type="presParOf" srcId="{FDA1F6E3-C0E5-4A05-A1B3-5F8D0B182D1C}" destId="{7947A0A3-4F90-4801-96B7-ED9FE627EC48}" srcOrd="2" destOrd="0" presId="urn:microsoft.com/office/officeart/2005/8/layout/vList2"/>
    <dgm:cxn modelId="{791FD22D-6EE2-4C74-BA52-3F150F4984BA}" type="presParOf" srcId="{FDA1F6E3-C0E5-4A05-A1B3-5F8D0B182D1C}" destId="{6E5BFD96-5E51-42E4-9201-FD6E0CAC4339}" srcOrd="3" destOrd="0" presId="urn:microsoft.com/office/officeart/2005/8/layout/vList2"/>
    <dgm:cxn modelId="{E2DF917C-E9DC-4254-A1FC-2460525A9BB8}" type="presParOf" srcId="{FDA1F6E3-C0E5-4A05-A1B3-5F8D0B182D1C}" destId="{89363486-D7A0-4ED9-905D-68707E1B854F}" srcOrd="4" destOrd="0" presId="urn:microsoft.com/office/officeart/2005/8/layout/vList2"/>
    <dgm:cxn modelId="{A19EFCE7-FF06-4740-8634-852633E10BA6}" type="presParOf" srcId="{FDA1F6E3-C0E5-4A05-A1B3-5F8D0B182D1C}" destId="{6DD14640-085A-4409-BE4B-6D5245F22692}" srcOrd="5" destOrd="0" presId="urn:microsoft.com/office/officeart/2005/8/layout/vList2"/>
    <dgm:cxn modelId="{E90499F5-0D02-4BC0-9757-473BDA8E2420}" type="presParOf" srcId="{FDA1F6E3-C0E5-4A05-A1B3-5F8D0B182D1C}" destId="{B8F58EFA-402B-4AAE-9454-1A8DE882B91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5D295D-153D-4B33-ABAC-12056BD981A2}">
      <dsp:nvSpPr>
        <dsp:cNvPr id="0" name=""/>
        <dsp:cNvSpPr/>
      </dsp:nvSpPr>
      <dsp:spPr>
        <a:xfrm>
          <a:off x="0" y="0"/>
          <a:ext cx="2534867" cy="8162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/>
            <a:t>0 – 0,20 Pésimo</a:t>
          </a:r>
        </a:p>
      </dsp:txBody>
      <dsp:txXfrm>
        <a:off x="23907" y="23907"/>
        <a:ext cx="1558586" cy="768420"/>
      </dsp:txXfrm>
    </dsp:sp>
    <dsp:sp modelId="{FA4A364B-CC5B-46D3-98A5-096D8736BA88}">
      <dsp:nvSpPr>
        <dsp:cNvPr id="0" name=""/>
        <dsp:cNvSpPr/>
      </dsp:nvSpPr>
      <dsp:spPr>
        <a:xfrm>
          <a:off x="189292" y="929600"/>
          <a:ext cx="2534867" cy="8162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160997"/>
                <a:satOff val="-3921"/>
                <a:lumOff val="1715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160997"/>
                <a:satOff val="-3921"/>
                <a:lumOff val="1715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160997"/>
                <a:satOff val="-3921"/>
                <a:lumOff val="1715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/>
            <a:t>0,21 – 0,40   Malo</a:t>
          </a:r>
          <a:endParaRPr lang="es-EC" sz="2100" kern="1200" dirty="0"/>
        </a:p>
      </dsp:txBody>
      <dsp:txXfrm>
        <a:off x="213199" y="953507"/>
        <a:ext cx="1767209" cy="768420"/>
      </dsp:txXfrm>
    </dsp:sp>
    <dsp:sp modelId="{508E740D-F7CB-4D63-B32B-B3AB2191AE80}">
      <dsp:nvSpPr>
        <dsp:cNvPr id="0" name=""/>
        <dsp:cNvSpPr/>
      </dsp:nvSpPr>
      <dsp:spPr>
        <a:xfrm>
          <a:off x="378584" y="1859200"/>
          <a:ext cx="2534867" cy="8162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321995"/>
                <a:satOff val="-7842"/>
                <a:lumOff val="3431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321995"/>
                <a:satOff val="-7842"/>
                <a:lumOff val="3431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321995"/>
                <a:satOff val="-7842"/>
                <a:lumOff val="3431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/>
            <a:t>0,41 – 0,60 Regular</a:t>
          </a:r>
          <a:endParaRPr lang="es-EC" sz="2100" kern="1200" dirty="0"/>
        </a:p>
      </dsp:txBody>
      <dsp:txXfrm>
        <a:off x="402491" y="1883107"/>
        <a:ext cx="1767209" cy="768420"/>
      </dsp:txXfrm>
    </dsp:sp>
    <dsp:sp modelId="{3474384F-8F39-4AE4-9CF4-D69D93F1BDD6}">
      <dsp:nvSpPr>
        <dsp:cNvPr id="0" name=""/>
        <dsp:cNvSpPr/>
      </dsp:nvSpPr>
      <dsp:spPr>
        <a:xfrm>
          <a:off x="567876" y="2788801"/>
          <a:ext cx="2534867" cy="8162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321995"/>
                <a:satOff val="-7842"/>
                <a:lumOff val="3431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321995"/>
                <a:satOff val="-7842"/>
                <a:lumOff val="3431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321995"/>
                <a:satOff val="-7842"/>
                <a:lumOff val="3431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/>
            <a:t>0,61 – 0,80 Bueno</a:t>
          </a:r>
          <a:endParaRPr lang="es-EC" sz="2100" kern="1200" dirty="0"/>
        </a:p>
      </dsp:txBody>
      <dsp:txXfrm>
        <a:off x="591783" y="2812708"/>
        <a:ext cx="1767209" cy="768420"/>
      </dsp:txXfrm>
    </dsp:sp>
    <dsp:sp modelId="{F30D54C7-1DE5-4AA1-AADE-59D0C62CC003}">
      <dsp:nvSpPr>
        <dsp:cNvPr id="0" name=""/>
        <dsp:cNvSpPr/>
      </dsp:nvSpPr>
      <dsp:spPr>
        <a:xfrm>
          <a:off x="757168" y="3718401"/>
          <a:ext cx="2534867" cy="8162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160997"/>
                <a:satOff val="-3921"/>
                <a:lumOff val="1715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160997"/>
                <a:satOff val="-3921"/>
                <a:lumOff val="1715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160997"/>
                <a:satOff val="-3921"/>
                <a:lumOff val="1715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/>
            <a:t>0,81 – 1  Excelente  </a:t>
          </a:r>
          <a:endParaRPr lang="es-EC" sz="2100" kern="1200" dirty="0"/>
        </a:p>
      </dsp:txBody>
      <dsp:txXfrm>
        <a:off x="781075" y="3742308"/>
        <a:ext cx="1767209" cy="768420"/>
      </dsp:txXfrm>
    </dsp:sp>
    <dsp:sp modelId="{288CC145-DDB5-4AD6-BDD3-9BBE1A49A05B}">
      <dsp:nvSpPr>
        <dsp:cNvPr id="0" name=""/>
        <dsp:cNvSpPr/>
      </dsp:nvSpPr>
      <dsp:spPr>
        <a:xfrm>
          <a:off x="2004315" y="596304"/>
          <a:ext cx="530552" cy="53055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>
        <a:off x="2123689" y="596304"/>
        <a:ext cx="291804" cy="399240"/>
      </dsp:txXfrm>
    </dsp:sp>
    <dsp:sp modelId="{8A4A6E37-FF37-4FCD-9198-5B2C38966CF4}">
      <dsp:nvSpPr>
        <dsp:cNvPr id="0" name=""/>
        <dsp:cNvSpPr/>
      </dsp:nvSpPr>
      <dsp:spPr>
        <a:xfrm>
          <a:off x="2193607" y="1525905"/>
          <a:ext cx="530552" cy="53055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>
        <a:off x="2312981" y="1525905"/>
        <a:ext cx="291804" cy="399240"/>
      </dsp:txXfrm>
    </dsp:sp>
    <dsp:sp modelId="{319A86CE-A47C-4B05-988A-C8B2DA80C701}">
      <dsp:nvSpPr>
        <dsp:cNvPr id="0" name=""/>
        <dsp:cNvSpPr/>
      </dsp:nvSpPr>
      <dsp:spPr>
        <a:xfrm>
          <a:off x="2382899" y="2441901"/>
          <a:ext cx="530552" cy="53055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>
            <a:solidFill>
              <a:schemeClr val="tx1"/>
            </a:solidFill>
          </a:endParaRPr>
        </a:p>
      </dsp:txBody>
      <dsp:txXfrm>
        <a:off x="2502273" y="2441901"/>
        <a:ext cx="291804" cy="399240"/>
      </dsp:txXfrm>
    </dsp:sp>
    <dsp:sp modelId="{DB1B045C-7EFB-41CA-A8BC-DB9CBE042456}">
      <dsp:nvSpPr>
        <dsp:cNvPr id="0" name=""/>
        <dsp:cNvSpPr/>
      </dsp:nvSpPr>
      <dsp:spPr>
        <a:xfrm>
          <a:off x="2572191" y="3380571"/>
          <a:ext cx="530552" cy="53055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>
            <a:solidFill>
              <a:schemeClr val="tx1"/>
            </a:solidFill>
          </a:endParaRPr>
        </a:p>
      </dsp:txBody>
      <dsp:txXfrm>
        <a:off x="2691565" y="3380571"/>
        <a:ext cx="291804" cy="399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B44D7E-A169-4F3D-A322-0CE9F991A993}">
      <dsp:nvSpPr>
        <dsp:cNvPr id="0" name=""/>
        <dsp:cNvSpPr/>
      </dsp:nvSpPr>
      <dsp:spPr>
        <a:xfrm rot="16200000">
          <a:off x="685574" y="906811"/>
          <a:ext cx="1920190" cy="1173439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158750" rIns="142875" bIns="158750" numCol="1" spcCol="1270" anchor="t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latin typeface="+mn-lt"/>
              <a:cs typeface="Times New Roman" panose="02020603050405020304" pitchFamily="18" charset="0"/>
            </a:rPr>
            <a:t>𝐻0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latin typeface="+mn-lt"/>
              <a:cs typeface="Times New Roman" panose="02020603050405020304" pitchFamily="18" charset="0"/>
            </a:rPr>
            <a:t>0.8</a:t>
          </a:r>
          <a:r>
            <a:rPr lang="es-ES" sz="2500" kern="1200" dirty="0">
              <a:latin typeface="+mn-lt"/>
              <a:cs typeface="Times New Roman" panose="02020603050405020304" pitchFamily="18" charset="0"/>
            </a:rPr>
            <a:t>; X≤0,8” </a:t>
          </a:r>
        </a:p>
      </dsp:txBody>
      <dsp:txXfrm rot="5400000">
        <a:off x="1116243" y="590729"/>
        <a:ext cx="1116146" cy="1805604"/>
      </dsp:txXfrm>
    </dsp:sp>
    <dsp:sp modelId="{48822D8F-A317-4B2F-9C63-73AB4D602CD0}">
      <dsp:nvSpPr>
        <dsp:cNvPr id="0" name=""/>
        <dsp:cNvSpPr/>
      </dsp:nvSpPr>
      <dsp:spPr>
        <a:xfrm rot="5400000">
          <a:off x="1912298" y="906811"/>
          <a:ext cx="1920190" cy="1173439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875" tIns="158750" rIns="95250" bIns="1587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>
              <a:latin typeface="+mn-lt"/>
              <a:cs typeface="Times New Roman" panose="02020603050405020304" pitchFamily="18" charset="0"/>
            </a:rPr>
            <a:t>𝐻1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latin typeface="+mn-lt"/>
              <a:cs typeface="Times New Roman" panose="02020603050405020304" pitchFamily="18" charset="0"/>
            </a:rPr>
            <a:t>X&gt;0,8</a:t>
          </a:r>
          <a:r>
            <a:rPr lang="es-ES" sz="2500" kern="1200" dirty="0">
              <a:latin typeface="+mn-lt"/>
              <a:cs typeface="Times New Roman" panose="02020603050405020304" pitchFamily="18" charset="0"/>
            </a:rPr>
            <a:t>” </a:t>
          </a:r>
          <a:endParaRPr lang="es-ES" sz="2500" kern="1200" dirty="0">
            <a:latin typeface="+mn-lt"/>
          </a:endParaRPr>
        </a:p>
      </dsp:txBody>
      <dsp:txXfrm rot="-5400000">
        <a:off x="2285674" y="590729"/>
        <a:ext cx="1116146" cy="1805604"/>
      </dsp:txXfrm>
    </dsp:sp>
    <dsp:sp modelId="{7332E80D-013B-4708-8951-46AFA0AF7ADA}">
      <dsp:nvSpPr>
        <dsp:cNvPr id="0" name=""/>
        <dsp:cNvSpPr/>
      </dsp:nvSpPr>
      <dsp:spPr>
        <a:xfrm>
          <a:off x="1645550" y="0"/>
          <a:ext cx="1226723" cy="122666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E3CF6E-4506-450D-AAF2-5518DF545C84}">
      <dsp:nvSpPr>
        <dsp:cNvPr id="0" name=""/>
        <dsp:cNvSpPr/>
      </dsp:nvSpPr>
      <dsp:spPr>
        <a:xfrm rot="10800000">
          <a:off x="1645550" y="1760100"/>
          <a:ext cx="1226723" cy="122666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D0E42-2E2B-479F-974F-DE9CF780989D}">
      <dsp:nvSpPr>
        <dsp:cNvPr id="0" name=""/>
        <dsp:cNvSpPr/>
      </dsp:nvSpPr>
      <dsp:spPr>
        <a:xfrm rot="16200000">
          <a:off x="478915" y="-475359"/>
          <a:ext cx="2687558" cy="3638276"/>
        </a:xfrm>
        <a:prstGeom prst="flowChartManualOperati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1 (Nunca ) = 0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2 (Rara vez) = 0,25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3 (A veces) =  0,50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4 (Frecuentemente)  = 0,75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5 (Siempre) = 1  </a:t>
          </a:r>
          <a:endParaRPr lang="es-EC" sz="3200" kern="1200" dirty="0"/>
        </a:p>
      </dsp:txBody>
      <dsp:txXfrm rot="5400000">
        <a:off x="3556" y="537512"/>
        <a:ext cx="3638276" cy="16125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0324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7942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31079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449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66455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564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84959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10864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40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95215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83934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bg1"/>
            </a:gs>
            <a:gs pos="51000">
              <a:schemeClr val="accent1">
                <a:lumMod val="95000"/>
                <a:lumOff val="5000"/>
              </a:schemeClr>
            </a:gs>
            <a:gs pos="75000">
              <a:schemeClr val="accent1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EC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3906FF5E-AA9F-4A02-B5A4-793D12A57D01}"/>
              </a:ext>
            </a:extLst>
          </p:cNvPr>
          <p:cNvSpPr/>
          <p:nvPr/>
        </p:nvSpPr>
        <p:spPr>
          <a:xfrm>
            <a:off x="457200" y="253999"/>
            <a:ext cx="11471564" cy="63373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6691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5" Type="http://schemas.openxmlformats.org/officeDocument/2006/relationships/image" Target="../media/image250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6828F5B-2145-4894-8D51-4DD31FD1FF2A}"/>
              </a:ext>
            </a:extLst>
          </p:cNvPr>
          <p:cNvSpPr/>
          <p:nvPr/>
        </p:nvSpPr>
        <p:spPr>
          <a:xfrm>
            <a:off x="824810" y="5621535"/>
            <a:ext cx="9521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i="1" dirty="0" smtClean="0">
                <a:ln w="0"/>
              </a:rPr>
              <a:t>“La calidad es el único camino para el crecimiento ”</a:t>
            </a:r>
            <a:endParaRPr lang="es-ES" sz="2800" b="1" i="1" dirty="0">
              <a:ln w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24E7D4AD-9776-45B9-A49B-67AB8B710211}"/>
              </a:ext>
            </a:extLst>
          </p:cNvPr>
          <p:cNvSpPr/>
          <p:nvPr/>
        </p:nvSpPr>
        <p:spPr>
          <a:xfrm>
            <a:off x="8513787" y="6175532"/>
            <a:ext cx="446461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i="1" cap="none" spc="0" dirty="0">
                <a:ln w="0"/>
              </a:rPr>
              <a:t>- </a:t>
            </a:r>
            <a:r>
              <a:rPr lang="es-ES" sz="2000" b="1" i="1" dirty="0" smtClean="0">
                <a:ln w="0"/>
              </a:rPr>
              <a:t>Jack </a:t>
            </a:r>
            <a:r>
              <a:rPr lang="es-ES" sz="2000" b="1" i="1" dirty="0" err="1" smtClean="0">
                <a:ln w="0"/>
              </a:rPr>
              <a:t>Welch</a:t>
            </a:r>
            <a:endParaRPr lang="es-ES" sz="2000" b="1" i="1" cap="none" spc="0" dirty="0">
              <a:ln w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62F4EE7-28BA-4049-A501-8D337833B4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"/>
          <a:stretch/>
        </p:blipFill>
        <p:spPr>
          <a:xfrm rot="16200000">
            <a:off x="4822072" y="-1511534"/>
            <a:ext cx="2736000" cy="1153013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7B582ED-BE74-4DC4-A397-9D6F4B732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3" y="244700"/>
            <a:ext cx="5878135" cy="2885530"/>
          </a:xfrm>
          <a:prstGeom prst="rect">
            <a:avLst/>
          </a:prstGeom>
        </p:spPr>
      </p:pic>
      <p:pic>
        <p:nvPicPr>
          <p:cNvPr id="6" name="Picture 6" descr="Resultado de imagen para termas de papallacta costos">
            <a:extLst>
              <a:ext uri="{FF2B5EF4-FFF2-40B4-BE49-F238E27FC236}">
                <a16:creationId xmlns:a16="http://schemas.microsoft.com/office/drawing/2014/main" xmlns="" id="{F69D080C-5B01-4478-BBE2-F7543CB9C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61"/>
          <a:stretch/>
        </p:blipFill>
        <p:spPr bwMode="auto">
          <a:xfrm>
            <a:off x="6303138" y="244700"/>
            <a:ext cx="5652000" cy="285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268217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093340134"/>
              </p:ext>
            </p:extLst>
          </p:nvPr>
        </p:nvGraphicFramePr>
        <p:xfrm>
          <a:off x="7812030" y="1207806"/>
          <a:ext cx="3292036" cy="4534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613827289"/>
              </p:ext>
            </p:extLst>
          </p:nvPr>
        </p:nvGraphicFramePr>
        <p:xfrm>
          <a:off x="2217588" y="1636752"/>
          <a:ext cx="4518064" cy="2986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11 CuadroTexto"/>
          <p:cNvSpPr txBox="1"/>
          <p:nvPr/>
        </p:nvSpPr>
        <p:spPr>
          <a:xfrm>
            <a:off x="775153" y="526086"/>
            <a:ext cx="1980926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3200" b="1" dirty="0"/>
              <a:t>HIPÓTESIS</a:t>
            </a:r>
          </a:p>
        </p:txBody>
      </p:sp>
    </p:spTree>
    <p:extLst>
      <p:ext uri="{BB962C8B-B14F-4D97-AF65-F5344CB8AC3E}">
        <p14:creationId xmlns:p14="http://schemas.microsoft.com/office/powerpoint/2010/main" val="92704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1 CuadroTexto"/>
          <p:cNvSpPr txBox="1"/>
          <p:nvPr/>
        </p:nvSpPr>
        <p:spPr>
          <a:xfrm>
            <a:off x="645867" y="361849"/>
            <a:ext cx="6425706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200" b="1" dirty="0"/>
              <a:t>TRATAMIENTO DE LA INFORMACIÓN</a:t>
            </a:r>
          </a:p>
        </p:txBody>
      </p:sp>
      <p:graphicFrame>
        <p:nvGraphicFramePr>
          <p:cNvPr id="7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5597707"/>
              </p:ext>
            </p:extLst>
          </p:nvPr>
        </p:nvGraphicFramePr>
        <p:xfrm>
          <a:off x="1355170" y="2329957"/>
          <a:ext cx="3641833" cy="2687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3725E7BD-748A-488E-B6A0-09EA1B842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900543"/>
              </p:ext>
            </p:extLst>
          </p:nvPr>
        </p:nvGraphicFramePr>
        <p:xfrm>
          <a:off x="7071573" y="1241893"/>
          <a:ext cx="4351986" cy="22860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613340">
                  <a:extLst>
                    <a:ext uri="{9D8B030D-6E8A-4147-A177-3AD203B41FA5}">
                      <a16:colId xmlns:a16="http://schemas.microsoft.com/office/drawing/2014/main" xmlns="" val="3396268438"/>
                    </a:ext>
                  </a:extLst>
                </a:gridCol>
                <a:gridCol w="1738646">
                  <a:extLst>
                    <a:ext uri="{9D8B030D-6E8A-4147-A177-3AD203B41FA5}">
                      <a16:colId xmlns:a16="http://schemas.microsoft.com/office/drawing/2014/main" xmlns="" val="81718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DIMENSION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PUNTAJE</a:t>
                      </a:r>
                      <a:endParaRPr lang="es-EC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58082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Confiabilidad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0,16 (16%)</a:t>
                      </a:r>
                      <a:endParaRPr lang="es-EC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700351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Capacidad de Respuesta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0,16 (16%)</a:t>
                      </a:r>
                      <a:endParaRPr lang="es-EC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934223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Seguridad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0,26 (26%)</a:t>
                      </a:r>
                      <a:endParaRPr lang="es-EC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85005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Empatía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0,16 (16%)</a:t>
                      </a:r>
                      <a:endParaRPr lang="es-EC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234092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Elementos Tangibles</a:t>
                      </a:r>
                      <a:endParaRPr lang="es-EC" sz="120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0,26 (26%)</a:t>
                      </a:r>
                      <a:endParaRPr lang="es-EC" sz="12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366961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TOTAL</a:t>
                      </a:r>
                      <a:endParaRPr lang="es-EC" sz="14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1,00 (100%)</a:t>
                      </a:r>
                      <a:endParaRPr lang="es-EC" sz="140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21652822"/>
                  </a:ext>
                </a:extLst>
              </a:tr>
            </a:tbl>
          </a:graphicData>
        </a:graphic>
      </p:graphicFrame>
      <p:sp>
        <p:nvSpPr>
          <p:cNvPr id="8" name="Flecha: a la derecha 7">
            <a:extLst>
              <a:ext uri="{FF2B5EF4-FFF2-40B4-BE49-F238E27FC236}">
                <a16:creationId xmlns:a16="http://schemas.microsoft.com/office/drawing/2014/main" xmlns="" id="{5BD22D5C-7104-4333-B5CA-029CC7CCB6B5}"/>
              </a:ext>
            </a:extLst>
          </p:cNvPr>
          <p:cNvSpPr/>
          <p:nvPr/>
        </p:nvSpPr>
        <p:spPr>
          <a:xfrm rot="19681628">
            <a:off x="5544342" y="2913476"/>
            <a:ext cx="1344735" cy="37437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xmlns="" id="{AE5F5C30-A156-4512-90D5-BCE54A767F98}"/>
              </a:ext>
            </a:extLst>
          </p:cNvPr>
          <p:cNvSpPr/>
          <p:nvPr/>
        </p:nvSpPr>
        <p:spPr>
          <a:xfrm rot="5400000">
            <a:off x="8744849" y="3828367"/>
            <a:ext cx="683639" cy="37437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xmlns="" id="{E30CDB65-9C3A-4D1B-8304-27A30045AF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734077"/>
              </p:ext>
            </p:extLst>
          </p:nvPr>
        </p:nvGraphicFramePr>
        <p:xfrm>
          <a:off x="7315054" y="4503218"/>
          <a:ext cx="3490644" cy="1564918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538348">
                  <a:extLst>
                    <a:ext uri="{9D8B030D-6E8A-4147-A177-3AD203B41FA5}">
                      <a16:colId xmlns:a16="http://schemas.microsoft.com/office/drawing/2014/main" xmlns="" val="1021313989"/>
                    </a:ext>
                  </a:extLst>
                </a:gridCol>
                <a:gridCol w="1952296">
                  <a:extLst>
                    <a:ext uri="{9D8B030D-6E8A-4147-A177-3AD203B41FA5}">
                      <a16:colId xmlns:a16="http://schemas.microsoft.com/office/drawing/2014/main" xmlns="" val="1575084488"/>
                    </a:ext>
                  </a:extLst>
                </a:gridCol>
              </a:tblGrid>
              <a:tr h="35211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CONFIABILIDAD (16%) </a:t>
                      </a:r>
                      <a:endParaRPr lang="es-EC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98052964"/>
                  </a:ext>
                </a:extLst>
              </a:tr>
              <a:tr h="4042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Pregunta N°1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0,50 (50%)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65760063"/>
                  </a:ext>
                </a:extLst>
              </a:tr>
              <a:tr h="4042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Pregunta N°2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0,50 (50%)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87017861"/>
                  </a:ext>
                </a:extLst>
              </a:tr>
              <a:tr h="4042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TOTAL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1,00 (100%)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01074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62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xmlns="" id="{64A7151C-CC54-46D0-AE8D-C73E9CE702EA}"/>
                  </a:ext>
                </a:extLst>
              </p:cNvPr>
              <p:cNvSpPr/>
              <p:nvPr/>
            </p:nvSpPr>
            <p:spPr>
              <a:xfrm>
                <a:off x="7470699" y="4536049"/>
                <a:ext cx="1963595" cy="864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 sz="2400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s-EC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C" sz="2400" i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s-EC" sz="2400" i="0">
                              <a:latin typeface="Cambria Math" panose="02040503050406030204" pitchFamily="18" charset="0"/>
                            </a:rPr>
                            <m:t>͞</m:t>
                          </m:r>
                          <m:r>
                            <a:rPr lang="es-EC" sz="2400" i="0">
                              <a:latin typeface="Cambria Math" panose="02040503050406030204" pitchFamily="18" charset="0"/>
                            </a:rPr>
                            <m:t> − µ  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es-EC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sz="2400" b="1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num>
                            <m:den>
                              <m:r>
                                <a:rPr lang="es-EC" sz="2400" b="0" i="0">
                                  <a:latin typeface="Cambria Math" panose="02040503050406030204" pitchFamily="18" charset="0"/>
                                </a:rPr>
                                <m:t>√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s-EC" sz="2400" b="0" i="0">
                              <a:latin typeface="Cambria Math" panose="02040503050406030204" pitchFamily="18" charset="0"/>
                            </a:rPr>
                            <m:t>n</m:t>
                          </m:r>
                        </m:den>
                      </m:f>
                    </m:oMath>
                  </m:oMathPara>
                </a14:m>
                <a:endParaRPr lang="es-EC" sz="2400" dirty="0"/>
              </a:p>
            </p:txBody>
          </p:sp>
        </mc:Choice>
        <mc:Fallback xmlns="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4A7151C-CC54-46D0-AE8D-C73E9CE702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699" y="4536049"/>
                <a:ext cx="1963595" cy="8641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11 CuadroTexto"/>
          <p:cNvSpPr txBox="1"/>
          <p:nvPr/>
        </p:nvSpPr>
        <p:spPr>
          <a:xfrm>
            <a:off x="650380" y="478109"/>
            <a:ext cx="6243905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200" b="1" dirty="0"/>
              <a:t>DEMOSTRACIÓN DE LA HIPÓTESIS</a:t>
            </a:r>
          </a:p>
        </p:txBody>
      </p:sp>
      <p:pic>
        <p:nvPicPr>
          <p:cNvPr id="4098" name="Picture 2" descr="Resultado de imagen para hipotesis">
            <a:extLst>
              <a:ext uri="{FF2B5EF4-FFF2-40B4-BE49-F238E27FC236}">
                <a16:creationId xmlns:a16="http://schemas.microsoft.com/office/drawing/2014/main" xmlns="" id="{225C86CA-969D-45F7-BA79-995EF13B8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12" y="1335301"/>
            <a:ext cx="5342640" cy="421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FA43C6FC-3D3A-4837-B3F3-D492E8398EAB}"/>
              </a:ext>
            </a:extLst>
          </p:cNvPr>
          <p:cNvSpPr txBox="1">
            <a:spLocks/>
          </p:cNvSpPr>
          <p:nvPr/>
        </p:nvSpPr>
        <p:spPr>
          <a:xfrm>
            <a:off x="6894285" y="1836043"/>
            <a:ext cx="3490805" cy="1371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dirty="0"/>
              <a:t>Método de valor crítico para la prueba Z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BBA3DF2E-AC55-46B3-BF73-0648B5D0BDF7}"/>
              </a:ext>
            </a:extLst>
          </p:cNvPr>
          <p:cNvSpPr/>
          <p:nvPr/>
        </p:nvSpPr>
        <p:spPr>
          <a:xfrm>
            <a:off x="3436144" y="5505092"/>
            <a:ext cx="12715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solidFill>
                  <a:srgbClr val="444444"/>
                </a:solidFill>
              </a:rPr>
              <a:t>goo.gl/7PVBgV</a:t>
            </a:r>
            <a:endParaRPr lang="es-EC" sz="1400" dirty="0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xmlns="" id="{8D8CED8A-B73E-4ABA-BA5F-8BE8DD0F8C3B}"/>
              </a:ext>
            </a:extLst>
          </p:cNvPr>
          <p:cNvSpPr/>
          <p:nvPr/>
        </p:nvSpPr>
        <p:spPr>
          <a:xfrm rot="5400000">
            <a:off x="8297865" y="3531560"/>
            <a:ext cx="683639" cy="37437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6526668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8F5FBA17-C9A2-410D-9949-974DEAE96DDD}"/>
              </a:ext>
            </a:extLst>
          </p:cNvPr>
          <p:cNvSpPr/>
          <p:nvPr/>
        </p:nvSpPr>
        <p:spPr>
          <a:xfrm>
            <a:off x="8459025" y="708469"/>
            <a:ext cx="2888343" cy="55225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B2C7FE22-66E6-4171-A384-5F8A1A513764}"/>
              </a:ext>
            </a:extLst>
          </p:cNvPr>
          <p:cNvSpPr/>
          <p:nvPr/>
        </p:nvSpPr>
        <p:spPr>
          <a:xfrm>
            <a:off x="4678247" y="660512"/>
            <a:ext cx="2888343" cy="55846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F5B3A7C4-5F99-450A-A4B6-788243725F74}"/>
              </a:ext>
            </a:extLst>
          </p:cNvPr>
          <p:cNvSpPr/>
          <p:nvPr/>
        </p:nvSpPr>
        <p:spPr>
          <a:xfrm>
            <a:off x="1103086" y="660512"/>
            <a:ext cx="2888343" cy="55846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4" name="Imagen 3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xmlns="" id="{49F1B001-3FF2-4FBB-8ED1-556423C5D437}"/>
              </a:ext>
            </a:extLst>
          </p:cNvPr>
          <p:cNvPicPr/>
          <p:nvPr/>
        </p:nvPicPr>
        <p:blipFill rotWithShape="1">
          <a:blip r:embed="rId2"/>
          <a:srcRect l="12409" t="21749" r="34124" b="8786"/>
          <a:stretch/>
        </p:blipFill>
        <p:spPr bwMode="auto">
          <a:xfrm>
            <a:off x="8467008" y="2338380"/>
            <a:ext cx="2880360" cy="210498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xmlns="" id="{04A2BEFC-FBD1-4E51-9FC0-F28BCB5C88B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 t="24995" r="39598" b="15278"/>
          <a:stretch/>
        </p:blipFill>
        <p:spPr bwMode="auto">
          <a:xfrm>
            <a:off x="4678247" y="2338380"/>
            <a:ext cx="2896326" cy="218225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xmlns="" id="{8FE1492B-C082-458C-B5D3-15742A282FFB}"/>
              </a:ext>
            </a:extLst>
          </p:cNvPr>
          <p:cNvSpPr txBox="1">
            <a:spLocks/>
          </p:cNvSpPr>
          <p:nvPr/>
        </p:nvSpPr>
        <p:spPr>
          <a:xfrm>
            <a:off x="1456115" y="804538"/>
            <a:ext cx="3078480" cy="610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000" b="1" dirty="0"/>
              <a:t>Termales Jamanco</a:t>
            </a:r>
          </a:p>
        </p:txBody>
      </p:sp>
      <p:pic>
        <p:nvPicPr>
          <p:cNvPr id="5" name="Imagen 4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xmlns="" id="{B1D862F2-0AD3-4749-AEB2-01247BA249C9}"/>
              </a:ext>
            </a:extLst>
          </p:cNvPr>
          <p:cNvPicPr/>
          <p:nvPr/>
        </p:nvPicPr>
        <p:blipFill rotWithShape="1">
          <a:blip r:embed="rId4"/>
          <a:srcRect l="13685" t="25319" r="37592" b="12682"/>
          <a:stretch/>
        </p:blipFill>
        <p:spPr bwMode="auto">
          <a:xfrm>
            <a:off x="1112346" y="2338380"/>
            <a:ext cx="2879083" cy="217592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xmlns="" id="{0B4C3898-7560-45E8-9FCF-3D003F0805C7}"/>
              </a:ext>
            </a:extLst>
          </p:cNvPr>
          <p:cNvSpPr txBox="1">
            <a:spLocks/>
          </p:cNvSpPr>
          <p:nvPr/>
        </p:nvSpPr>
        <p:spPr>
          <a:xfrm>
            <a:off x="4934328" y="875181"/>
            <a:ext cx="3078480" cy="610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000" b="1" dirty="0"/>
              <a:t>Termas de Papallacta</a:t>
            </a:r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xmlns="" id="{42B386CA-874E-4BE2-99D6-68C0C29CC569}"/>
              </a:ext>
            </a:extLst>
          </p:cNvPr>
          <p:cNvSpPr txBox="1">
            <a:spLocks/>
          </p:cNvSpPr>
          <p:nvPr/>
        </p:nvSpPr>
        <p:spPr>
          <a:xfrm>
            <a:off x="8171721" y="798890"/>
            <a:ext cx="3462949" cy="6107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2000" b="1" dirty="0"/>
              <a:t>Complejo Turístico Santa Catalina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xmlns="" id="{24D013F9-38ED-46ED-909D-3682C031359E}"/>
                  </a:ext>
                </a:extLst>
              </p:cNvPr>
              <p:cNvSpPr/>
              <p:nvPr/>
            </p:nvSpPr>
            <p:spPr>
              <a:xfrm>
                <a:off x="5184003" y="1422448"/>
                <a:ext cx="1829347" cy="4833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 sz="1200" smtClean="0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s-EC" sz="1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0.91− 0,8  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es-EC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sz="1200" i="0">
                                  <a:latin typeface="Cambria Math" panose="02040503050406030204" pitchFamily="18" charset="0"/>
                                </a:rPr>
                                <m:t>0.06</m:t>
                              </m:r>
                            </m:num>
                            <m:den>
                              <m:r>
                                <a:rPr lang="es-EC" sz="1200" i="0">
                                  <a:latin typeface="Cambria Math" panose="02040503050406030204" pitchFamily="18" charset="0"/>
                                </a:rPr>
                                <m:t>√</m:t>
                              </m:r>
                            </m:den>
                          </m:f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165</m:t>
                          </m:r>
                        </m:den>
                      </m:f>
                    </m:oMath>
                  </m:oMathPara>
                </a14:m>
                <a:endParaRPr lang="es-EC" sz="1200" dirty="0"/>
              </a:p>
            </p:txBody>
          </p:sp>
        </mc:Choice>
        <mc:Fallback xmlns="">
          <p:sp>
            <p:nvSpPr>
              <p:cNvPr id="7" name="Rectángulo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4D013F9-38ED-46ED-909D-3682C03135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003" y="1422448"/>
                <a:ext cx="1829347" cy="483337"/>
              </a:xfrm>
              <a:prstGeom prst="rect">
                <a:avLst/>
              </a:prstGeom>
              <a:blipFill rotWithShape="0">
                <a:blip r:embed="rId5"/>
                <a:stretch>
                  <a:fillRect t="-8750" b="-85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xmlns="" id="{93C386C1-88DA-4101-870B-A70FAB750E2E}"/>
                  </a:ext>
                </a:extLst>
              </p:cNvPr>
              <p:cNvSpPr/>
              <p:nvPr/>
            </p:nvSpPr>
            <p:spPr>
              <a:xfrm>
                <a:off x="1891468" y="1501149"/>
                <a:ext cx="1311578" cy="4833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 sz="1200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s-EC" sz="1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0.89 − 0,8  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es-EC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sz="1200" i="0">
                                  <a:latin typeface="Cambria Math" panose="02040503050406030204" pitchFamily="18" charset="0"/>
                                </a:rPr>
                                <m:t>0.07</m:t>
                              </m:r>
                            </m:num>
                            <m:den>
                              <m:r>
                                <a:rPr lang="es-EC" sz="1200" i="0">
                                  <a:latin typeface="Cambria Math" panose="02040503050406030204" pitchFamily="18" charset="0"/>
                                </a:rPr>
                                <m:t>√</m:t>
                              </m:r>
                            </m:den>
                          </m:f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141</m:t>
                          </m:r>
                        </m:den>
                      </m:f>
                    </m:oMath>
                  </m:oMathPara>
                </a14:m>
                <a:endParaRPr lang="es-EC" sz="1200" dirty="0"/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93C386C1-88DA-4101-870B-A70FAB750E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468" y="1501149"/>
                <a:ext cx="1311578" cy="483337"/>
              </a:xfrm>
              <a:prstGeom prst="rect">
                <a:avLst/>
              </a:prstGeom>
              <a:blipFill>
                <a:blip r:embed="rId6"/>
                <a:stretch>
                  <a:fillRect t="-8750" b="-8500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xmlns="" id="{4FFE01D7-CEAA-4841-B718-720D9AA8EE32}"/>
                  </a:ext>
                </a:extLst>
              </p:cNvPr>
              <p:cNvSpPr/>
              <p:nvPr/>
            </p:nvSpPr>
            <p:spPr>
              <a:xfrm>
                <a:off x="9247406" y="1559473"/>
                <a:ext cx="1311578" cy="4833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 sz="1200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s-EC" sz="1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0.79 − 0,8  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es-EC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sz="1200" i="0">
                                  <a:latin typeface="Cambria Math" panose="02040503050406030204" pitchFamily="18" charset="0"/>
                                </a:rPr>
                                <m:t>0.10</m:t>
                              </m:r>
                            </m:num>
                            <m:den>
                              <m:r>
                                <a:rPr lang="es-EC" sz="1200" i="0">
                                  <a:latin typeface="Cambria Math" panose="02040503050406030204" pitchFamily="18" charset="0"/>
                                </a:rPr>
                                <m:t>√</m:t>
                              </m:r>
                            </m:den>
                          </m:f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46</m:t>
                          </m:r>
                        </m:den>
                      </m:f>
                    </m:oMath>
                  </m:oMathPara>
                </a14:m>
                <a:endParaRPr lang="es-EC" sz="1200" dirty="0"/>
              </a:p>
            </p:txBody>
          </p:sp>
        </mc:Choice>
        <mc:Fallback xmlns="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4FFE01D7-CEAA-4841-B718-720D9AA8EE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7406" y="1559473"/>
                <a:ext cx="1311578" cy="483337"/>
              </a:xfrm>
              <a:prstGeom prst="rect">
                <a:avLst/>
              </a:prstGeom>
              <a:blipFill>
                <a:blip r:embed="rId7"/>
                <a:stretch>
                  <a:fillRect t="-8861" r="-1860" b="-8734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B6B88173-C7E0-4991-9B11-4BF6B119B2E7}"/>
              </a:ext>
            </a:extLst>
          </p:cNvPr>
          <p:cNvSpPr/>
          <p:nvPr/>
        </p:nvSpPr>
        <p:spPr>
          <a:xfrm>
            <a:off x="8522890" y="4943348"/>
            <a:ext cx="3022524" cy="841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>
              <a:lnSpc>
                <a:spcPct val="150000"/>
              </a:lnSpc>
              <a:spcAft>
                <a:spcPts val="800"/>
              </a:spcAft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crítica = 1.65 		</a:t>
            </a:r>
          </a:p>
          <a:p>
            <a:pPr indent="360680">
              <a:lnSpc>
                <a:spcPct val="150000"/>
              </a:lnSpc>
              <a:spcAft>
                <a:spcPts val="800"/>
              </a:spcAft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de prueba = -0.845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78BBB8D0-30BF-460E-BC1E-9E65E96FCEEE}"/>
              </a:ext>
            </a:extLst>
          </p:cNvPr>
          <p:cNvSpPr/>
          <p:nvPr/>
        </p:nvSpPr>
        <p:spPr>
          <a:xfrm>
            <a:off x="4912212" y="4998565"/>
            <a:ext cx="3022524" cy="841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>
              <a:lnSpc>
                <a:spcPct val="150000"/>
              </a:lnSpc>
              <a:spcAft>
                <a:spcPts val="800"/>
              </a:spcAft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crítica = 1.65 		</a:t>
            </a:r>
          </a:p>
          <a:p>
            <a:pPr indent="360680">
              <a:lnSpc>
                <a:spcPct val="150000"/>
              </a:lnSpc>
              <a:spcAft>
                <a:spcPts val="800"/>
              </a:spcAft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de prueba = 23,45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CBFACF87-7037-4FF4-BC52-D02A2E464CC9}"/>
              </a:ext>
            </a:extLst>
          </p:cNvPr>
          <p:cNvSpPr/>
          <p:nvPr/>
        </p:nvSpPr>
        <p:spPr>
          <a:xfrm>
            <a:off x="1301534" y="4998565"/>
            <a:ext cx="3022524" cy="841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>
              <a:lnSpc>
                <a:spcPct val="150000"/>
              </a:lnSpc>
              <a:spcAft>
                <a:spcPts val="800"/>
              </a:spcAft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crítica = 1.65 		</a:t>
            </a:r>
          </a:p>
          <a:p>
            <a:pPr indent="360680">
              <a:lnSpc>
                <a:spcPct val="150000"/>
              </a:lnSpc>
              <a:spcAft>
                <a:spcPts val="800"/>
              </a:spcAft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de prueba  = 13,57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82248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1 CuadroTexto"/>
          <p:cNvSpPr txBox="1"/>
          <p:nvPr/>
        </p:nvSpPr>
        <p:spPr>
          <a:xfrm>
            <a:off x="648494" y="427120"/>
            <a:ext cx="4169166" cy="55399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000" b="1" dirty="0"/>
              <a:t>ANÁLISIS DE LA OFERTA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744875"/>
              </p:ext>
            </p:extLst>
          </p:nvPr>
        </p:nvGraphicFramePr>
        <p:xfrm>
          <a:off x="914399" y="1351633"/>
          <a:ext cx="4746633" cy="46667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96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16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952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981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COMPLEJO TURÍSTICO SANTA CATALINA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49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CRITERIOS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DE CALIDAD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PORCENTAJE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VALORACIÓN</a:t>
                      </a:r>
                      <a:endParaRPr lang="es-E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4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 Gestión Ambiental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50%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Moderada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94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 Gestión de la Seguridad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60%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Moderada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94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Gestión de Recursos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57%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Moderada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94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Servicios del Balneario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73%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Aceptable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94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 Servicios Complementarios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42%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Moderada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94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Servicios de Apoyo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58%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Moderada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1" t="9226"/>
          <a:stretch/>
        </p:blipFill>
        <p:spPr>
          <a:xfrm>
            <a:off x="8767790" y="233482"/>
            <a:ext cx="3181086" cy="34887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65" y="3181812"/>
            <a:ext cx="2614414" cy="347361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519" y="233483"/>
            <a:ext cx="2732306" cy="29823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80" y="3181812"/>
            <a:ext cx="3216996" cy="347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02672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757465"/>
              </p:ext>
            </p:extLst>
          </p:nvPr>
        </p:nvGraphicFramePr>
        <p:xfrm>
          <a:off x="6524739" y="929037"/>
          <a:ext cx="5036919" cy="51795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52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34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82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559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TERMALES</a:t>
                      </a:r>
                      <a:r>
                        <a:rPr lang="es-ES" sz="2800" b="1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JAMANCO</a:t>
                      </a:r>
                      <a:endParaRPr lang="es-E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01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CRITERIOS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DE CALIDAD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PORCENTAJE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VALORACIÓN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89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 Gestión Ambiental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75%</a:t>
                      </a:r>
                      <a:endParaRPr lang="es-E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Aceptable</a:t>
                      </a:r>
                      <a:endParaRPr lang="es-E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89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 Gestión de la Seguridad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74%</a:t>
                      </a:r>
                      <a:endParaRPr lang="es-E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Aceptable</a:t>
                      </a:r>
                      <a:endParaRPr lang="es-E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89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Gestión de Recursos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63%</a:t>
                      </a:r>
                      <a:endParaRPr lang="es-E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Moderado</a:t>
                      </a:r>
                      <a:endParaRPr lang="es-E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89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Servicios del Balneario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83%</a:t>
                      </a:r>
                      <a:endParaRPr lang="es-E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Aceptable</a:t>
                      </a:r>
                      <a:endParaRPr lang="es-E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89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 Servicios Complementarios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56%</a:t>
                      </a:r>
                      <a:endParaRPr lang="es-E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Moderado</a:t>
                      </a:r>
                      <a:endParaRPr lang="es-E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389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Servicios de Apoyo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69%</a:t>
                      </a:r>
                      <a:endParaRPr lang="es-E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Moderado</a:t>
                      </a:r>
                      <a:endParaRPr lang="es-E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89" y="3038161"/>
            <a:ext cx="2991662" cy="35661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01" y="269193"/>
            <a:ext cx="2991663" cy="30988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9"/>
          <a:stretch/>
        </p:blipFill>
        <p:spPr>
          <a:xfrm>
            <a:off x="459641" y="269193"/>
            <a:ext cx="2795948" cy="324963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9" y="3338223"/>
            <a:ext cx="2795950" cy="32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8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734778"/>
              </p:ext>
            </p:extLst>
          </p:nvPr>
        </p:nvGraphicFramePr>
        <p:xfrm>
          <a:off x="667657" y="1070698"/>
          <a:ext cx="5190034" cy="49892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61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95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443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812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TERMAS</a:t>
                      </a:r>
                      <a:r>
                        <a:rPr lang="es-ES" sz="2800" b="1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DE PAPALLACTA</a:t>
                      </a:r>
                      <a:endParaRPr lang="es-E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81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CRITERIOS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DE CALIDAD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PORCENTAJE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VALORACIÓN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54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 Gestión Ambiental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93%</a:t>
                      </a:r>
                      <a:endParaRPr lang="es-E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Óptimo</a:t>
                      </a:r>
                      <a:endParaRPr lang="es-E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54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 Gestión de la Seguridad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88%</a:t>
                      </a:r>
                      <a:endParaRPr lang="es-E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Aceptable</a:t>
                      </a:r>
                      <a:endParaRPr lang="es-E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54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Gestión de Recursos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90%</a:t>
                      </a:r>
                      <a:endParaRPr lang="es-E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Óptimo</a:t>
                      </a:r>
                      <a:endParaRPr lang="es-E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54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Servicios del Balneario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E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Óptimo</a:t>
                      </a:r>
                      <a:endParaRPr lang="es-E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54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 Servicios Complementarios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83%</a:t>
                      </a:r>
                      <a:endParaRPr lang="es-E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Aceptable</a:t>
                      </a:r>
                      <a:endParaRPr lang="es-E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154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Servicios de Apoyo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74%</a:t>
                      </a:r>
                      <a:endParaRPr lang="es-E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Aceptable</a:t>
                      </a:r>
                      <a:endParaRPr lang="es-E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8"/>
          <a:stretch/>
        </p:blipFill>
        <p:spPr>
          <a:xfrm>
            <a:off x="8879284" y="3530989"/>
            <a:ext cx="3059430" cy="307379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63" y="3147163"/>
            <a:ext cx="2761821" cy="345761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" t="11025" r="-2" b="11434"/>
          <a:stretch/>
        </p:blipFill>
        <p:spPr>
          <a:xfrm>
            <a:off x="6117463" y="261310"/>
            <a:ext cx="2761820" cy="327583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6"/>
          <a:stretch/>
        </p:blipFill>
        <p:spPr>
          <a:xfrm>
            <a:off x="8879284" y="261257"/>
            <a:ext cx="3059429" cy="330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4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0564" t="31822" r="12617" b="18407"/>
          <a:stretch/>
        </p:blipFill>
        <p:spPr>
          <a:xfrm>
            <a:off x="4092805" y="319846"/>
            <a:ext cx="5050231" cy="297694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7496" t="28815" r="16080" b="21458"/>
          <a:stretch/>
        </p:blipFill>
        <p:spPr>
          <a:xfrm>
            <a:off x="899326" y="3283542"/>
            <a:ext cx="5092512" cy="3190845"/>
          </a:xfrm>
          <a:prstGeom prst="rect">
            <a:avLst/>
          </a:prstGeom>
        </p:spPr>
      </p:pic>
      <p:sp>
        <p:nvSpPr>
          <p:cNvPr id="5" name="11 CuadroTexto"/>
          <p:cNvSpPr txBox="1"/>
          <p:nvPr/>
        </p:nvSpPr>
        <p:spPr>
          <a:xfrm>
            <a:off x="899326" y="940920"/>
            <a:ext cx="2616606" cy="1015663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000" dirty="0"/>
              <a:t>ANÁLISIS DE LA DEMANDA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AA15E47-9A94-45C3-A2C3-BEC7E53869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42" t="38868" r="27112" b="10591"/>
          <a:stretch/>
        </p:blipFill>
        <p:spPr>
          <a:xfrm>
            <a:off x="6168983" y="3283542"/>
            <a:ext cx="5589430" cy="332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0176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B462CE1-B0C3-4810-938B-5D82DFE7C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19" t="28421" r="27537" b="21358"/>
          <a:stretch/>
        </p:blipFill>
        <p:spPr>
          <a:xfrm>
            <a:off x="6233375" y="247023"/>
            <a:ext cx="5674660" cy="33204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32F6AE5-29DD-4D3C-B78E-B2589B8650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58" t="24939" r="27535" b="24707"/>
          <a:stretch/>
        </p:blipFill>
        <p:spPr>
          <a:xfrm>
            <a:off x="502276" y="247023"/>
            <a:ext cx="5731099" cy="33204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53DD69E-1C70-41CB-8C93-F1D4AC8704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0" t="34192" r="14437" b="17543"/>
          <a:stretch/>
        </p:blipFill>
        <p:spPr>
          <a:xfrm>
            <a:off x="2614412" y="3567448"/>
            <a:ext cx="6851560" cy="302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6460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árbol, planta, edificio, pared&#10;&#10;Descripción generada con confianza muy alta">
            <a:extLst>
              <a:ext uri="{FF2B5EF4-FFF2-40B4-BE49-F238E27FC236}">
                <a16:creationId xmlns:a16="http://schemas.microsoft.com/office/drawing/2014/main" xmlns="" id="{07EAB67F-63C3-4EF1-9D20-B89CB27932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79"/>
          <a:stretch/>
        </p:blipFill>
        <p:spPr>
          <a:xfrm rot="16200000">
            <a:off x="8919209" y="1241208"/>
            <a:ext cx="1863093" cy="4042410"/>
          </a:xfrm>
          <a:prstGeom prst="rect">
            <a:avLst/>
          </a:prstGeom>
        </p:spPr>
      </p:pic>
      <p:pic>
        <p:nvPicPr>
          <p:cNvPr id="10" name="Imagen 9" descr="Imagen que contiene hierba, exterior, edificio, montaña&#10;&#10;Descripción generada con confianza muy alta">
            <a:extLst>
              <a:ext uri="{FF2B5EF4-FFF2-40B4-BE49-F238E27FC236}">
                <a16:creationId xmlns:a16="http://schemas.microsoft.com/office/drawing/2014/main" xmlns="" id="{C68DC63F-9FF2-4D10-84C0-57B0A209E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71" b="2878"/>
          <a:stretch/>
        </p:blipFill>
        <p:spPr>
          <a:xfrm>
            <a:off x="7829551" y="306910"/>
            <a:ext cx="4042409" cy="1863092"/>
          </a:xfrm>
          <a:prstGeom prst="rect">
            <a:avLst/>
          </a:prstGeom>
        </p:spPr>
      </p:pic>
      <p:pic>
        <p:nvPicPr>
          <p:cNvPr id="11" name="Marcador de contenido 11" descr="Imagen que contiene cielo, exterior, agua, suelo&#10;&#10;Descripción generada con confianza muy alta">
            <a:extLst>
              <a:ext uri="{FF2B5EF4-FFF2-40B4-BE49-F238E27FC236}">
                <a16:creationId xmlns:a16="http://schemas.microsoft.com/office/drawing/2014/main" xmlns="" id="{B7F2DFE9-01E1-49F2-A79C-2120E048E0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1" b="15540"/>
          <a:stretch/>
        </p:blipFill>
        <p:spPr>
          <a:xfrm>
            <a:off x="7829551" y="4354824"/>
            <a:ext cx="4042409" cy="1895153"/>
          </a:xfrm>
          <a:prstGeom prst="rect">
            <a:avLst/>
          </a:prstGeom>
        </p:spPr>
      </p:pic>
      <p:graphicFrame>
        <p:nvGraphicFramePr>
          <p:cNvPr id="12" name="Marcador de contenido 21">
            <a:extLst>
              <a:ext uri="{FF2B5EF4-FFF2-40B4-BE49-F238E27FC236}">
                <a16:creationId xmlns:a16="http://schemas.microsoft.com/office/drawing/2014/main" xmlns="" id="{27FA86FF-4D61-4267-8E2F-B56E2A70C29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20963" y="1706025"/>
          <a:ext cx="6452673" cy="3925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11 CuadroTexto">
            <a:extLst>
              <a:ext uri="{FF2B5EF4-FFF2-40B4-BE49-F238E27FC236}">
                <a16:creationId xmlns:a16="http://schemas.microsoft.com/office/drawing/2014/main" xmlns="" id="{795A36DE-B80F-42AF-9AA0-49B5561D872F}"/>
              </a:ext>
            </a:extLst>
          </p:cNvPr>
          <p:cNvSpPr txBox="1"/>
          <p:nvPr/>
        </p:nvSpPr>
        <p:spPr>
          <a:xfrm>
            <a:off x="1035089" y="976846"/>
            <a:ext cx="6024419" cy="52322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DIMENSIONES SANTA CATALINA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32001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logo espe">
            <a:extLst>
              <a:ext uri="{FF2B5EF4-FFF2-40B4-BE49-F238E27FC236}">
                <a16:creationId xmlns:a16="http://schemas.microsoft.com/office/drawing/2014/main" xmlns="" id="{15BD569F-7445-427B-9A15-6E905FBA1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783" y="907063"/>
            <a:ext cx="5743555" cy="175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871B3B2-F023-4929-9333-08C744FB7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50" y="1199515"/>
            <a:ext cx="2132806" cy="209642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3B624F9C-E590-4832-99D8-4D785753756D}"/>
              </a:ext>
            </a:extLst>
          </p:cNvPr>
          <p:cNvSpPr txBox="1"/>
          <p:nvPr/>
        </p:nvSpPr>
        <p:spPr>
          <a:xfrm>
            <a:off x="1760139" y="5337344"/>
            <a:ext cx="56838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C" sz="2700" b="1" dirty="0"/>
              <a:t>TUTOR:</a:t>
            </a:r>
          </a:p>
          <a:p>
            <a:pPr lvl="1"/>
            <a:r>
              <a:rPr lang="es-EC" sz="2500" dirty="0"/>
              <a:t>	       ING. GUSTAVO PALADINES</a:t>
            </a:r>
          </a:p>
          <a:p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CD52D26E-F624-47BD-9EA4-4857968C778B}"/>
              </a:ext>
            </a:extLst>
          </p:cNvPr>
          <p:cNvSpPr txBox="1"/>
          <p:nvPr/>
        </p:nvSpPr>
        <p:spPr>
          <a:xfrm>
            <a:off x="9638307" y="5425313"/>
            <a:ext cx="1733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/>
              <a:t>2017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xmlns="" id="{0560B0F7-1D00-46F6-9B08-8B26DACF0673}"/>
              </a:ext>
            </a:extLst>
          </p:cNvPr>
          <p:cNvSpPr txBox="1">
            <a:spLocks/>
          </p:cNvSpPr>
          <p:nvPr/>
        </p:nvSpPr>
        <p:spPr>
          <a:xfrm>
            <a:off x="2237151" y="3089938"/>
            <a:ext cx="9456865" cy="244579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700" b="1" dirty="0"/>
              <a:t>TEMA: </a:t>
            </a:r>
          </a:p>
          <a:p>
            <a:pPr marL="457200" lvl="1" indent="0" algn="ctr">
              <a:buNone/>
            </a:pPr>
            <a:r>
              <a:rPr lang="es-EC" dirty="0"/>
              <a:t>“CALIDAD TURÍSTICA, CASO BALNEARIOS DE PAPALLACTA COMO DESTINO PARA LA TERCERA EDAD.”</a:t>
            </a:r>
          </a:p>
          <a:p>
            <a:pPr marL="0" indent="0">
              <a:buNone/>
            </a:pPr>
            <a:r>
              <a:rPr lang="es-EC" sz="2700" b="1" dirty="0"/>
              <a:t>AUTORES:</a:t>
            </a:r>
            <a:endParaRPr lang="es-EC" sz="2700" dirty="0"/>
          </a:p>
          <a:p>
            <a:pPr marL="457200" lvl="1" indent="0">
              <a:buNone/>
            </a:pPr>
            <a:r>
              <a:rPr lang="es-EC" dirty="0"/>
              <a:t>	ESCOBAR GARCÍA EDUARDO DAVID</a:t>
            </a:r>
          </a:p>
          <a:p>
            <a:pPr marL="457200" lvl="1" indent="0">
              <a:buNone/>
            </a:pPr>
            <a:r>
              <a:rPr lang="es-EC" dirty="0"/>
              <a:t>	RUBIO GANCHALA MICHAEL ALEXANDER</a:t>
            </a:r>
          </a:p>
          <a:p>
            <a:pPr marL="457200" lvl="1" indent="0">
              <a:buNone/>
            </a:pPr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977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ierba, exterior, agua, sentado&#10;&#10;Descripción generada con confianza muy alta">
            <a:extLst>
              <a:ext uri="{FF2B5EF4-FFF2-40B4-BE49-F238E27FC236}">
                <a16:creationId xmlns:a16="http://schemas.microsoft.com/office/drawing/2014/main" xmlns="" id="{24E846A0-151B-4E3A-8860-31AADF66FE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7" r="15318" b="-2"/>
          <a:stretch/>
        </p:blipFill>
        <p:spPr>
          <a:xfrm>
            <a:off x="804672" y="2795222"/>
            <a:ext cx="4511508" cy="3112797"/>
          </a:xfrm>
          <a:prstGeom prst="rect">
            <a:avLst/>
          </a:prstGeom>
          <a:effectLst/>
        </p:spPr>
      </p:pic>
      <p:pic>
        <p:nvPicPr>
          <p:cNvPr id="10" name="Imagen 9" descr="Imagen que contiene árbol, exterior, hierba, suelo&#10;&#10;Descripción generada con confianza muy alta">
            <a:extLst>
              <a:ext uri="{FF2B5EF4-FFF2-40B4-BE49-F238E27FC236}">
                <a16:creationId xmlns:a16="http://schemas.microsoft.com/office/drawing/2014/main" xmlns="" id="{DB809375-02DA-4631-B272-A0245F48CB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r="7116" b="7"/>
          <a:stretch/>
        </p:blipFill>
        <p:spPr>
          <a:xfrm>
            <a:off x="804672" y="803050"/>
            <a:ext cx="2170252" cy="1838269"/>
          </a:xfrm>
          <a:prstGeom prst="rect">
            <a:avLst/>
          </a:prstGeom>
        </p:spPr>
      </p:pic>
      <p:pic>
        <p:nvPicPr>
          <p:cNvPr id="11" name="Imagen 10" descr="Imagen que contiene cielo, exterior, agua, hierba&#10;&#10;Descripción generada con confianza muy alta">
            <a:extLst>
              <a:ext uri="{FF2B5EF4-FFF2-40B4-BE49-F238E27FC236}">
                <a16:creationId xmlns:a16="http://schemas.microsoft.com/office/drawing/2014/main" xmlns="" id="{6A534A12-607D-48BA-A791-395758B21A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" r="7270" b="7"/>
          <a:stretch/>
        </p:blipFill>
        <p:spPr>
          <a:xfrm>
            <a:off x="3135793" y="803050"/>
            <a:ext cx="2166243" cy="1838269"/>
          </a:xfrm>
          <a:prstGeom prst="rect">
            <a:avLst/>
          </a:prstGeom>
        </p:spPr>
      </p:pic>
      <p:sp>
        <p:nvSpPr>
          <p:cNvPr id="14" name="Título 6">
            <a:extLst>
              <a:ext uri="{FF2B5EF4-FFF2-40B4-BE49-F238E27FC236}">
                <a16:creationId xmlns:a16="http://schemas.microsoft.com/office/drawing/2014/main" xmlns="" id="{89EFF26B-5C76-4787-BFFC-1C6A7D94A52A}"/>
              </a:ext>
            </a:extLst>
          </p:cNvPr>
          <p:cNvSpPr txBox="1">
            <a:spLocks/>
          </p:cNvSpPr>
          <p:nvPr/>
        </p:nvSpPr>
        <p:spPr>
          <a:xfrm>
            <a:off x="821516" y="640263"/>
            <a:ext cx="6204984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3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15" name="Marcador de contenido 14">
            <a:extLst>
              <a:ext uri="{FF2B5EF4-FFF2-40B4-BE49-F238E27FC236}">
                <a16:creationId xmlns:a16="http://schemas.microsoft.com/office/drawing/2014/main" xmlns="" id="{D33CE40E-213F-4420-8EDC-C83C277879C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56869" y="1985238"/>
          <a:ext cx="5527300" cy="4239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11 CuadroTexto">
            <a:extLst>
              <a:ext uri="{FF2B5EF4-FFF2-40B4-BE49-F238E27FC236}">
                <a16:creationId xmlns:a16="http://schemas.microsoft.com/office/drawing/2014/main" xmlns="" id="{5ABED535-0CBE-484A-905E-9608C3AB1E97}"/>
              </a:ext>
            </a:extLst>
          </p:cNvPr>
          <p:cNvSpPr txBox="1"/>
          <p:nvPr/>
        </p:nvSpPr>
        <p:spPr>
          <a:xfrm>
            <a:off x="7026500" y="484632"/>
            <a:ext cx="4596800" cy="107721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DIMENSIONES TERMALES 	       JAMANCO</a:t>
            </a:r>
            <a:endParaRPr lang="es-EC" sz="3000" b="1" dirty="0"/>
          </a:p>
        </p:txBody>
      </p:sp>
    </p:spTree>
    <p:extLst>
      <p:ext uri="{BB962C8B-B14F-4D97-AF65-F5344CB8AC3E}">
        <p14:creationId xmlns:p14="http://schemas.microsoft.com/office/powerpoint/2010/main" val="248471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xterior, hierba, árbol, cielo&#10;&#10;Descripción generada con confianza muy alta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3" r="-3" b="29431"/>
          <a:stretch/>
        </p:blipFill>
        <p:spPr>
          <a:xfrm>
            <a:off x="5926240" y="224970"/>
            <a:ext cx="6019017" cy="2061029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6" name="Imagen 5" descr="Imagen que contiene árbol, hierba, exterior, rock&#10;&#10;Descripción generada con confianza muy alta">
            <a:extLst>
              <a:ext uri="{FF2B5EF4-FFF2-40B4-BE49-F238E27FC236}">
                <a16:creationId xmlns:a16="http://schemas.microsoft.com/office/drawing/2014/main" xmlns="" id="{931AF93E-866F-4D7A-97AB-16E0B9C439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0" b="10400"/>
          <a:stretch/>
        </p:blipFill>
        <p:spPr>
          <a:xfrm>
            <a:off x="6988408" y="2286000"/>
            <a:ext cx="4956849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4" name="Imagen 3" descr="Imagen que contiene exterior, árbol, suelo, cielo&#10;&#10;Descripción generada con confianza muy alta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9" r="3" b="41653"/>
          <a:stretch/>
        </p:blipFill>
        <p:spPr>
          <a:xfrm>
            <a:off x="8047618" y="4572000"/>
            <a:ext cx="3897639" cy="2061029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xmlns="" id="{4AC01712-FF91-48AC-84B0-8E803EC9593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020888"/>
          <a:ext cx="5707063" cy="415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11 CuadroTexto">
            <a:extLst>
              <a:ext uri="{FF2B5EF4-FFF2-40B4-BE49-F238E27FC236}">
                <a16:creationId xmlns:a16="http://schemas.microsoft.com/office/drawing/2014/main" xmlns="" id="{710E0BF0-EF2C-44D9-8EAF-ECFFECE84C7B}"/>
              </a:ext>
            </a:extLst>
          </p:cNvPr>
          <p:cNvSpPr txBox="1"/>
          <p:nvPr/>
        </p:nvSpPr>
        <p:spPr>
          <a:xfrm>
            <a:off x="643466" y="645876"/>
            <a:ext cx="5282774" cy="95410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DIMENSIONES TERMAS DE        	       PAPALLACTA</a:t>
            </a:r>
          </a:p>
        </p:txBody>
      </p:sp>
    </p:spTree>
    <p:extLst>
      <p:ext uri="{BB962C8B-B14F-4D97-AF65-F5344CB8AC3E}">
        <p14:creationId xmlns:p14="http://schemas.microsoft.com/office/powerpoint/2010/main" val="198504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l="38683" t="29137" r="20635" b="23679"/>
          <a:stretch/>
        </p:blipFill>
        <p:spPr>
          <a:xfrm>
            <a:off x="5082365" y="1200472"/>
            <a:ext cx="6466168" cy="445705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2" y="1823361"/>
            <a:ext cx="4507868" cy="2547441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2008794" y="4370802"/>
            <a:ext cx="150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</a:t>
            </a:r>
            <a:r>
              <a:rPr lang="es-ES" altLang="es-ES" sz="1200" dirty="0">
                <a:solidFill>
                  <a:srgbClr val="444444"/>
                </a:solidFill>
                <a:latin typeface="Roboto"/>
              </a:rPr>
              <a:t>goo.gl/ojt589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497183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37198" t="27773" r="19744" b="26100"/>
          <a:stretch/>
        </p:blipFill>
        <p:spPr>
          <a:xfrm>
            <a:off x="1398725" y="955083"/>
            <a:ext cx="7548150" cy="454624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608" y="3228205"/>
            <a:ext cx="2163417" cy="2704271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9852222" y="5838710"/>
            <a:ext cx="1267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goo.gl/</a:t>
            </a:r>
            <a:r>
              <a:rPr lang="es-ES" sz="1200" dirty="0" err="1"/>
              <a:t>DmJSSL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26411373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7298" t="31998" r="19546" b="21523"/>
          <a:stretch/>
        </p:blipFill>
        <p:spPr>
          <a:xfrm>
            <a:off x="4612477" y="1181051"/>
            <a:ext cx="6950775" cy="467620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7"/>
          <a:stretch/>
        </p:blipFill>
        <p:spPr>
          <a:xfrm>
            <a:off x="865278" y="1883942"/>
            <a:ext cx="3509508" cy="265098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844669" y="4584932"/>
            <a:ext cx="1551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goo.gl/7oKBwW</a:t>
            </a:r>
          </a:p>
        </p:txBody>
      </p:sp>
    </p:spTree>
    <p:extLst>
      <p:ext uri="{BB962C8B-B14F-4D97-AF65-F5344CB8AC3E}">
        <p14:creationId xmlns:p14="http://schemas.microsoft.com/office/powerpoint/2010/main" val="15357762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5E90781F-7A2F-4557-97E7-A213D39D4C1C}"/>
              </a:ext>
            </a:extLst>
          </p:cNvPr>
          <p:cNvGraphicFramePr/>
          <p:nvPr>
            <p:extLst/>
          </p:nvPr>
        </p:nvGraphicFramePr>
        <p:xfrm>
          <a:off x="1528845" y="924059"/>
          <a:ext cx="6672007" cy="5009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9086230" y="4806273"/>
            <a:ext cx="1314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goo.gl/pQhgnx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32" y="1653671"/>
            <a:ext cx="3268189" cy="32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2165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xmlns="" id="{EDE50216-44A0-455D-B3B4-8B87714A5E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1712355"/>
              </p:ext>
            </p:extLst>
          </p:nvPr>
        </p:nvGraphicFramePr>
        <p:xfrm>
          <a:off x="4881641" y="1161139"/>
          <a:ext cx="6933342" cy="4323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Resultado de imagen para elementos tangib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11" y="2435271"/>
            <a:ext cx="3463809" cy="177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034090" y="4210283"/>
            <a:ext cx="1314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goo.gl/F4PPBn</a:t>
            </a:r>
          </a:p>
        </p:txBody>
      </p:sp>
    </p:spTree>
    <p:extLst>
      <p:ext uri="{BB962C8B-B14F-4D97-AF65-F5344CB8AC3E}">
        <p14:creationId xmlns:p14="http://schemas.microsoft.com/office/powerpoint/2010/main" val="312674408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1 CuadroTexto"/>
          <p:cNvSpPr txBox="1"/>
          <p:nvPr/>
        </p:nvSpPr>
        <p:spPr>
          <a:xfrm>
            <a:off x="656246" y="495942"/>
            <a:ext cx="3057677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200" b="1" dirty="0"/>
              <a:t>CONCLUSIONES</a:t>
            </a:r>
          </a:p>
        </p:txBody>
      </p:sp>
      <p:graphicFrame>
        <p:nvGraphicFramePr>
          <p:cNvPr id="5" name="Marcador de contenido 3">
            <a:extLst>
              <a:ext uri="{FF2B5EF4-FFF2-40B4-BE49-F238E27FC236}">
                <a16:creationId xmlns:a16="http://schemas.microsoft.com/office/drawing/2014/main" xmlns="" id="{834A908D-BFD8-4979-B400-4761DB8705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8197875"/>
              </p:ext>
            </p:extLst>
          </p:nvPr>
        </p:nvGraphicFramePr>
        <p:xfrm>
          <a:off x="838200" y="1465943"/>
          <a:ext cx="10515600" cy="4862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48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1 CuadroTexto"/>
          <p:cNvSpPr txBox="1"/>
          <p:nvPr/>
        </p:nvSpPr>
        <p:spPr>
          <a:xfrm>
            <a:off x="630588" y="399039"/>
            <a:ext cx="3889897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3200" b="1" dirty="0"/>
              <a:t>RECOMENDACIONES</a:t>
            </a:r>
          </a:p>
        </p:txBody>
      </p:sp>
      <p:graphicFrame>
        <p:nvGraphicFramePr>
          <p:cNvPr id="5" name="Marcador de contenido 3">
            <a:extLst>
              <a:ext uri="{FF2B5EF4-FFF2-40B4-BE49-F238E27FC236}">
                <a16:creationId xmlns:a16="http://schemas.microsoft.com/office/drawing/2014/main" xmlns="" id="{B1DAE4DE-41D4-4994-AB27-6BCD1E1342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4065341"/>
              </p:ext>
            </p:extLst>
          </p:nvPr>
        </p:nvGraphicFramePr>
        <p:xfrm>
          <a:off x="838200" y="1107583"/>
          <a:ext cx="10515600" cy="5069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266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gracias por su atencion con movimiento para power 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77" y="1596570"/>
            <a:ext cx="10452847" cy="500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32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BA0AB4C3-DE44-4AB7-AC7F-A0B412AB9222}"/>
              </a:ext>
            </a:extLst>
          </p:cNvPr>
          <p:cNvSpPr txBox="1"/>
          <p:nvPr/>
        </p:nvSpPr>
        <p:spPr>
          <a:xfrm>
            <a:off x="9356093" y="4201678"/>
            <a:ext cx="1719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Fuente: imserso.com</a:t>
            </a:r>
          </a:p>
          <a:p>
            <a:pPr algn="ctr"/>
            <a:endParaRPr lang="es-ES" sz="14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468FDC10-B141-4F83-8BB0-DBB10B3BB3AF}"/>
              </a:ext>
            </a:extLst>
          </p:cNvPr>
          <p:cNvSpPr txBox="1"/>
          <p:nvPr/>
        </p:nvSpPr>
        <p:spPr>
          <a:xfrm>
            <a:off x="5473674" y="4228326"/>
            <a:ext cx="1282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goo.gl/gy3AhU</a:t>
            </a:r>
          </a:p>
        </p:txBody>
      </p:sp>
      <p:sp>
        <p:nvSpPr>
          <p:cNvPr id="4" name="11 CuadroTexto">
            <a:extLst>
              <a:ext uri="{FF2B5EF4-FFF2-40B4-BE49-F238E27FC236}">
                <a16:creationId xmlns:a16="http://schemas.microsoft.com/office/drawing/2014/main" xmlns="" id="{7EF82A2C-BFB9-48E1-8ECD-9335290FCE14}"/>
              </a:ext>
            </a:extLst>
          </p:cNvPr>
          <p:cNvSpPr txBox="1"/>
          <p:nvPr/>
        </p:nvSpPr>
        <p:spPr>
          <a:xfrm>
            <a:off x="695507" y="538872"/>
            <a:ext cx="5692940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200" b="1" dirty="0"/>
              <a:t>IMPORTANCIA DEL PROBLEMA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86042A44-07BD-4C33-B960-32459F684C19}"/>
              </a:ext>
            </a:extLst>
          </p:cNvPr>
          <p:cNvSpPr txBox="1"/>
          <p:nvPr/>
        </p:nvSpPr>
        <p:spPr>
          <a:xfrm>
            <a:off x="1867922" y="4228326"/>
            <a:ext cx="1674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goo.gl/BwJH2</a:t>
            </a:r>
            <a:r>
              <a:rPr lang="es-ES" sz="1200" dirty="0"/>
              <a:t>7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A12AC222-9AD3-47A2-AC60-14E8BC0E8E37}"/>
              </a:ext>
            </a:extLst>
          </p:cNvPr>
          <p:cNvSpPr/>
          <p:nvPr/>
        </p:nvSpPr>
        <p:spPr>
          <a:xfrm>
            <a:off x="1155994" y="1640034"/>
            <a:ext cx="2801298" cy="2438958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00" t="-6046" r="-4000" b="-50793"/>
            </a:stretch>
          </a:blipFill>
          <a:ln>
            <a:noFill/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9659FF61-24E8-49D3-B4E4-C51ED38C30F1}"/>
              </a:ext>
            </a:extLst>
          </p:cNvPr>
          <p:cNvSpPr/>
          <p:nvPr/>
        </p:nvSpPr>
        <p:spPr>
          <a:xfrm>
            <a:off x="4800716" y="1490701"/>
            <a:ext cx="2628000" cy="2737625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886" b="-10916"/>
            </a:stretch>
          </a:blipFill>
          <a:ln>
            <a:noFill/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6" name="Picture 2" descr="Resultado de imagen para tercera edad">
            <a:extLst>
              <a:ext uri="{FF2B5EF4-FFF2-40B4-BE49-F238E27FC236}">
                <a16:creationId xmlns:a16="http://schemas.microsoft.com/office/drawing/2014/main" xmlns="" id="{42568CEE-5600-42B1-81B6-3A415C3D2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38" y="1490699"/>
            <a:ext cx="2996019" cy="271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86DB5BDE-2512-4367-853E-6FA62D1C27DB}"/>
              </a:ext>
            </a:extLst>
          </p:cNvPr>
          <p:cNvSpPr/>
          <p:nvPr/>
        </p:nvSpPr>
        <p:spPr>
          <a:xfrm>
            <a:off x="1326851" y="4742438"/>
            <a:ext cx="24595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ECUADOR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C47C1D83-24C3-4161-A199-7DDBC48352FC}"/>
              </a:ext>
            </a:extLst>
          </p:cNvPr>
          <p:cNvSpPr/>
          <p:nvPr/>
        </p:nvSpPr>
        <p:spPr>
          <a:xfrm>
            <a:off x="8762029" y="4742438"/>
            <a:ext cx="225254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TERCERA</a:t>
            </a:r>
          </a:p>
          <a:p>
            <a:pPr algn="ctr"/>
            <a:r>
              <a:rPr lang="es-E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EDAD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CBCED219-19C3-47B1-B45B-208191CBB63F}"/>
              </a:ext>
            </a:extLst>
          </p:cNvPr>
          <p:cNvSpPr/>
          <p:nvPr/>
        </p:nvSpPr>
        <p:spPr>
          <a:xfrm>
            <a:off x="5080636" y="4742438"/>
            <a:ext cx="23871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TURISMO</a:t>
            </a:r>
            <a:endParaRPr lang="es-E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684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árbol, exterior, suelo, edificio&#10;&#10;Descripción generada con confianza muy alta">
            <a:extLst>
              <a:ext uri="{FF2B5EF4-FFF2-40B4-BE49-F238E27FC236}">
                <a16:creationId xmlns:a16="http://schemas.microsoft.com/office/drawing/2014/main" xmlns="" id="{2BF72289-322F-4946-8062-488E103A19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7" r="-3" b="23072"/>
          <a:stretch/>
        </p:blipFill>
        <p:spPr>
          <a:xfrm>
            <a:off x="6014434" y="244698"/>
            <a:ext cx="6001555" cy="2041301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3" name="Imagen 2" descr="Imagen que contiene cielo, exterior, suelo, edificio&#10;&#10;Descripción generada con confianza muy alta">
            <a:extLst>
              <a:ext uri="{FF2B5EF4-FFF2-40B4-BE49-F238E27FC236}">
                <a16:creationId xmlns:a16="http://schemas.microsoft.com/office/drawing/2014/main" xmlns="" id="{B75BF1D2-CD20-4EF3-BA96-0E308E7E1B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1" b="21954"/>
          <a:stretch/>
        </p:blipFill>
        <p:spPr>
          <a:xfrm>
            <a:off x="6988408" y="2286000"/>
            <a:ext cx="5027581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4" name="Imagen 3" descr="Imagen que contiene exterior, cielo, suelo&#10;&#10;Descripción generada con confianza muy alta">
            <a:extLst>
              <a:ext uri="{FF2B5EF4-FFF2-40B4-BE49-F238E27FC236}">
                <a16:creationId xmlns:a16="http://schemas.microsoft.com/office/drawing/2014/main" xmlns="" id="{28F37050-E343-4FB2-8CEA-403B8C2ACA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5" b="9580"/>
          <a:stretch/>
        </p:blipFill>
        <p:spPr>
          <a:xfrm>
            <a:off x="8047618" y="4572000"/>
            <a:ext cx="3968371" cy="2047741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5" name="11 CuadroTexto">
            <a:extLst>
              <a:ext uri="{FF2B5EF4-FFF2-40B4-BE49-F238E27FC236}">
                <a16:creationId xmlns:a16="http://schemas.microsoft.com/office/drawing/2014/main" xmlns="" id="{C0C1733D-7866-4507-90C5-6752FAE4BE25}"/>
              </a:ext>
            </a:extLst>
          </p:cNvPr>
          <p:cNvSpPr txBox="1"/>
          <p:nvPr/>
        </p:nvSpPr>
        <p:spPr>
          <a:xfrm>
            <a:off x="1830752" y="1265348"/>
            <a:ext cx="3590375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OBJETIVO GENERAL</a:t>
            </a:r>
            <a:endParaRPr lang="es-EC" sz="3000" b="1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731C7765-22BF-476D-9CDE-2B90E7A36A57}"/>
              </a:ext>
            </a:extLst>
          </p:cNvPr>
          <p:cNvSpPr txBox="1">
            <a:spLocks/>
          </p:cNvSpPr>
          <p:nvPr/>
        </p:nvSpPr>
        <p:spPr>
          <a:xfrm>
            <a:off x="954109" y="2393231"/>
            <a:ext cx="5652752" cy="32026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dirty="0"/>
              <a:t>Determinar la calidad turística del servicio ofertado por los establecimientos: Santa Catalina, Jamanco y Termas de Papallacta mediante la evaluación de las dimensiones de calidad con la finalidad de contribuir al desarrollo turístico de balnearios para personas de la tercera edad.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96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1 CuadroTexto">
            <a:extLst>
              <a:ext uri="{FF2B5EF4-FFF2-40B4-BE49-F238E27FC236}">
                <a16:creationId xmlns:a16="http://schemas.microsoft.com/office/drawing/2014/main" xmlns="" id="{AC7F49B6-5947-43AA-BE05-A82C5DAC76FD}"/>
              </a:ext>
            </a:extLst>
          </p:cNvPr>
          <p:cNvSpPr txBox="1"/>
          <p:nvPr/>
        </p:nvSpPr>
        <p:spPr>
          <a:xfrm>
            <a:off x="611880" y="653090"/>
            <a:ext cx="3951220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TEORÍAS DE SOPORTE</a:t>
            </a:r>
            <a:endParaRPr lang="es-EC" sz="3000" b="1" dirty="0"/>
          </a:p>
        </p:txBody>
      </p:sp>
      <p:pic>
        <p:nvPicPr>
          <p:cNvPr id="3" name="Picture 6" descr="Resultado de imagen para CALIDAD">
            <a:extLst>
              <a:ext uri="{FF2B5EF4-FFF2-40B4-BE49-F238E27FC236}">
                <a16:creationId xmlns:a16="http://schemas.microsoft.com/office/drawing/2014/main" xmlns="" id="{A01B4385-432F-487E-8329-0AAF22526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94" y="1863129"/>
            <a:ext cx="2729654" cy="34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esultado de imagen para calidad servicio">
            <a:extLst>
              <a:ext uri="{FF2B5EF4-FFF2-40B4-BE49-F238E27FC236}">
                <a16:creationId xmlns:a16="http://schemas.microsoft.com/office/drawing/2014/main" xmlns="" id="{D93277AD-48A1-4264-B96E-BC0047CEC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7" r="19329" b="18382"/>
          <a:stretch/>
        </p:blipFill>
        <p:spPr bwMode="auto">
          <a:xfrm>
            <a:off x="7420903" y="1863129"/>
            <a:ext cx="3579192" cy="381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BF1CC910-D116-472E-927D-FC72765AFDC4}"/>
              </a:ext>
            </a:extLst>
          </p:cNvPr>
          <p:cNvSpPr txBox="1"/>
          <p:nvPr/>
        </p:nvSpPr>
        <p:spPr>
          <a:xfrm>
            <a:off x="2587490" y="5181584"/>
            <a:ext cx="1674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goo.gl/zVnDZb</a:t>
            </a:r>
            <a:endParaRPr lang="es-ES" sz="105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2B684DA-14A6-4C7D-8E4A-BF92BE74DB42}"/>
              </a:ext>
            </a:extLst>
          </p:cNvPr>
          <p:cNvSpPr/>
          <p:nvPr/>
        </p:nvSpPr>
        <p:spPr>
          <a:xfrm>
            <a:off x="8719893" y="5520681"/>
            <a:ext cx="12939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solidFill>
                  <a:srgbClr val="444444"/>
                </a:solidFill>
              </a:rPr>
              <a:t>goo.gl/MGx5rh</a:t>
            </a:r>
            <a:endParaRPr lang="es-EC" sz="1400" dirty="0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xmlns="" id="{571862E6-1907-45CB-815B-BF9B2BB11A37}"/>
              </a:ext>
            </a:extLst>
          </p:cNvPr>
          <p:cNvSpPr/>
          <p:nvPr/>
        </p:nvSpPr>
        <p:spPr>
          <a:xfrm>
            <a:off x="5250345" y="3282471"/>
            <a:ext cx="1678071" cy="37437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2" name="Picture 4" descr="Resultado de imagen para calidad servicio">
            <a:extLst>
              <a:ext uri="{FF2B5EF4-FFF2-40B4-BE49-F238E27FC236}">
                <a16:creationId xmlns:a16="http://schemas.microsoft.com/office/drawing/2014/main" xmlns="" id="{B396E001-E4AA-42D6-BFBD-5BA41998C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84"/>
          <a:stretch/>
        </p:blipFill>
        <p:spPr bwMode="auto">
          <a:xfrm>
            <a:off x="6928416" y="1237865"/>
            <a:ext cx="4331368" cy="77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092604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1 CuadroTexto">
            <a:extLst>
              <a:ext uri="{FF2B5EF4-FFF2-40B4-BE49-F238E27FC236}">
                <a16:creationId xmlns:a16="http://schemas.microsoft.com/office/drawing/2014/main" xmlns="" id="{33559116-D135-40DC-A134-49778269DAAD}"/>
              </a:ext>
            </a:extLst>
          </p:cNvPr>
          <p:cNvSpPr txBox="1"/>
          <p:nvPr/>
        </p:nvSpPr>
        <p:spPr>
          <a:xfrm>
            <a:off x="692932" y="522002"/>
            <a:ext cx="2741690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200" b="1" dirty="0"/>
              <a:t>CUANTITATIVA</a:t>
            </a:r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xmlns="" id="{B0A02BB3-54C4-4D04-BF09-FAE844B3DA36}"/>
              </a:ext>
            </a:extLst>
          </p:cNvPr>
          <p:cNvSpPr/>
          <p:nvPr/>
        </p:nvSpPr>
        <p:spPr>
          <a:xfrm rot="19217133">
            <a:off x="4034909" y="2307573"/>
            <a:ext cx="683639" cy="37437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xmlns="" id="{664E9473-E700-4164-A3DB-88A3292F247F}"/>
              </a:ext>
            </a:extLst>
          </p:cNvPr>
          <p:cNvSpPr/>
          <p:nvPr/>
        </p:nvSpPr>
        <p:spPr>
          <a:xfrm rot="2946865">
            <a:off x="8404808" y="2370274"/>
            <a:ext cx="683639" cy="37437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xmlns="" id="{43576F77-DC76-4BDD-A898-453D79B040BD}"/>
              </a:ext>
            </a:extLst>
          </p:cNvPr>
          <p:cNvSpPr/>
          <p:nvPr/>
        </p:nvSpPr>
        <p:spPr>
          <a:xfrm>
            <a:off x="5131005" y="1167646"/>
            <a:ext cx="3100241" cy="10798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800" i="1" dirty="0"/>
              <a:t>DIMENSIONES</a:t>
            </a:r>
          </a:p>
        </p:txBody>
      </p:sp>
      <p:pic>
        <p:nvPicPr>
          <p:cNvPr id="1026" name="Picture 2" descr="Resultado de imagen para EXCEL">
            <a:extLst>
              <a:ext uri="{FF2B5EF4-FFF2-40B4-BE49-F238E27FC236}">
                <a16:creationId xmlns:a16="http://schemas.microsoft.com/office/drawing/2014/main" xmlns="" id="{455B4553-84A0-46CC-B430-64634344D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260" y="3150696"/>
            <a:ext cx="3440395" cy="193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medir">
            <a:extLst>
              <a:ext uri="{FF2B5EF4-FFF2-40B4-BE49-F238E27FC236}">
                <a16:creationId xmlns:a16="http://schemas.microsoft.com/office/drawing/2014/main" xmlns="" id="{CB068279-B199-4C77-B2BF-BAA41497A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9"/>
          <a:stretch/>
        </p:blipFill>
        <p:spPr bwMode="auto">
          <a:xfrm>
            <a:off x="949968" y="2961557"/>
            <a:ext cx="4181037" cy="248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3A2BA1BA-DF39-420B-9D12-66D51D901A0C}"/>
              </a:ext>
            </a:extLst>
          </p:cNvPr>
          <p:cNvSpPr/>
          <p:nvPr/>
        </p:nvSpPr>
        <p:spPr>
          <a:xfrm>
            <a:off x="2232324" y="5551149"/>
            <a:ext cx="13298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solidFill>
                  <a:srgbClr val="444444"/>
                </a:solidFill>
              </a:rPr>
              <a:t>goo.gl/NGxWcb</a:t>
            </a:r>
            <a:endParaRPr lang="es-EC" sz="14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75B0625B-5BBE-4C5F-A7DF-9BED5BD3001A}"/>
              </a:ext>
            </a:extLst>
          </p:cNvPr>
          <p:cNvSpPr/>
          <p:nvPr/>
        </p:nvSpPr>
        <p:spPr>
          <a:xfrm>
            <a:off x="8746627" y="5138979"/>
            <a:ext cx="1293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solidFill>
                  <a:srgbClr val="444444"/>
                </a:solidFill>
              </a:rPr>
              <a:t>goo.gl/C14r6W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27058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1 CuadroTexto">
            <a:extLst>
              <a:ext uri="{FF2B5EF4-FFF2-40B4-BE49-F238E27FC236}">
                <a16:creationId xmlns:a16="http://schemas.microsoft.com/office/drawing/2014/main" xmlns="" id="{4C1E1AD9-A660-40F7-9B2C-F5B9FB642521}"/>
              </a:ext>
            </a:extLst>
          </p:cNvPr>
          <p:cNvSpPr txBox="1"/>
          <p:nvPr/>
        </p:nvSpPr>
        <p:spPr>
          <a:xfrm>
            <a:off x="993183" y="549298"/>
            <a:ext cx="2610697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200" b="1" dirty="0"/>
              <a:t>CUALITATIVA</a:t>
            </a:r>
          </a:p>
        </p:txBody>
      </p:sp>
      <p:pic>
        <p:nvPicPr>
          <p:cNvPr id="3" name="Picture 2" descr="Resultado de imagen para NORMAS INEN">
            <a:extLst>
              <a:ext uri="{FF2B5EF4-FFF2-40B4-BE49-F238E27FC236}">
                <a16:creationId xmlns:a16="http://schemas.microsoft.com/office/drawing/2014/main" xmlns="" id="{6818EB57-EA52-4B1B-BC78-5D284F8C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23" y="2789578"/>
            <a:ext cx="3425751" cy="172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6A58CFAC-D9B9-4C86-A347-1DEC30680729}"/>
              </a:ext>
            </a:extLst>
          </p:cNvPr>
          <p:cNvSpPr txBox="1"/>
          <p:nvPr/>
        </p:nvSpPr>
        <p:spPr>
          <a:xfrm>
            <a:off x="1895396" y="4515467"/>
            <a:ext cx="1674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goo.gl/4p3tMZ</a:t>
            </a:r>
            <a:endParaRPr lang="es-ES" sz="900" dirty="0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xmlns="" id="{D0B49B0D-3FB2-469E-8894-8FCAF3609A90}"/>
              </a:ext>
            </a:extLst>
          </p:cNvPr>
          <p:cNvSpPr/>
          <p:nvPr/>
        </p:nvSpPr>
        <p:spPr>
          <a:xfrm rot="2629520">
            <a:off x="7836552" y="2067922"/>
            <a:ext cx="683639" cy="37437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xmlns="" id="{F3F022FE-D0BD-467B-AFD7-97FF2076A2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992673"/>
              </p:ext>
            </p:extLst>
          </p:nvPr>
        </p:nvGraphicFramePr>
        <p:xfrm>
          <a:off x="5321147" y="4471813"/>
          <a:ext cx="1603127" cy="155250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603127">
                  <a:extLst>
                    <a:ext uri="{9D8B030D-6E8A-4147-A177-3AD203B41FA5}">
                      <a16:colId xmlns:a16="http://schemas.microsoft.com/office/drawing/2014/main" xmlns="" val="229982800"/>
                    </a:ext>
                  </a:extLst>
                </a:gridCol>
              </a:tblGrid>
              <a:tr h="388125">
                <a:tc>
                  <a:txBody>
                    <a:bodyPr/>
                    <a:lstStyle/>
                    <a:p>
                      <a:pPr algn="ctr"/>
                      <a:r>
                        <a:rPr lang="es-EC" b="1" i="1" dirty="0"/>
                        <a:t>Deficiente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4581288"/>
                  </a:ext>
                </a:extLst>
              </a:tr>
              <a:tr h="388125">
                <a:tc>
                  <a:txBody>
                    <a:bodyPr/>
                    <a:lstStyle/>
                    <a:p>
                      <a:pPr algn="ctr"/>
                      <a:r>
                        <a:rPr lang="es-EC" b="1" i="1" dirty="0"/>
                        <a:t>Moderada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7033993"/>
                  </a:ext>
                </a:extLst>
              </a:tr>
              <a:tr h="388125">
                <a:tc>
                  <a:txBody>
                    <a:bodyPr/>
                    <a:lstStyle/>
                    <a:p>
                      <a:pPr algn="ctr"/>
                      <a:r>
                        <a:rPr lang="es-EC" b="1" i="1" dirty="0"/>
                        <a:t>Aceptable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0318910"/>
                  </a:ext>
                </a:extLst>
              </a:tr>
              <a:tr h="388125">
                <a:tc>
                  <a:txBody>
                    <a:bodyPr/>
                    <a:lstStyle/>
                    <a:p>
                      <a:pPr algn="ctr"/>
                      <a:r>
                        <a:rPr lang="es-EC" b="1" i="1" dirty="0"/>
                        <a:t>Óptima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9626615"/>
                  </a:ext>
                </a:extLst>
              </a:tr>
            </a:tbl>
          </a:graphicData>
        </a:graphic>
      </p:graphicFrame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xmlns="" id="{AFD4B885-2A43-4652-8D1F-2B093DA7D369}"/>
              </a:ext>
            </a:extLst>
          </p:cNvPr>
          <p:cNvSpPr/>
          <p:nvPr/>
        </p:nvSpPr>
        <p:spPr>
          <a:xfrm rot="19458766">
            <a:off x="3377970" y="2067922"/>
            <a:ext cx="683639" cy="37437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xmlns="" id="{BBF9F7A6-49C7-4397-B6A8-0B6A4FF72893}"/>
              </a:ext>
            </a:extLst>
          </p:cNvPr>
          <p:cNvSpPr/>
          <p:nvPr/>
        </p:nvSpPr>
        <p:spPr>
          <a:xfrm>
            <a:off x="4404260" y="984449"/>
            <a:ext cx="3100241" cy="10798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800" i="1" dirty="0"/>
              <a:t>PARÁMETROS</a:t>
            </a: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xmlns="" id="{3A4EF00A-D559-415A-9822-1F3FDF2B7428}"/>
              </a:ext>
            </a:extLst>
          </p:cNvPr>
          <p:cNvSpPr/>
          <p:nvPr/>
        </p:nvSpPr>
        <p:spPr>
          <a:xfrm rot="8342733">
            <a:off x="7682928" y="4482166"/>
            <a:ext cx="683639" cy="37437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076" name="Picture 4" descr="Resultado de imagen para CALIDAD">
            <a:extLst>
              <a:ext uri="{FF2B5EF4-FFF2-40B4-BE49-F238E27FC236}">
                <a16:creationId xmlns:a16="http://schemas.microsoft.com/office/drawing/2014/main" xmlns="" id="{0C60935C-BFAD-4384-8237-EB2E0C5A0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710" y="2366101"/>
            <a:ext cx="2748838" cy="230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009098CE-F3D2-4523-B14F-D8E80AF7777A}"/>
              </a:ext>
            </a:extLst>
          </p:cNvPr>
          <p:cNvSpPr/>
          <p:nvPr/>
        </p:nvSpPr>
        <p:spPr>
          <a:xfrm>
            <a:off x="9592264" y="4650798"/>
            <a:ext cx="12209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solidFill>
                  <a:srgbClr val="444444"/>
                </a:solidFill>
              </a:rPr>
              <a:t>goo.gl/T5eiHR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71931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1 CuadroTexto">
            <a:extLst>
              <a:ext uri="{FF2B5EF4-FFF2-40B4-BE49-F238E27FC236}">
                <a16:creationId xmlns:a16="http://schemas.microsoft.com/office/drawing/2014/main" xmlns="" id="{8570AD03-93F1-429C-8101-BA2000989346}"/>
              </a:ext>
            </a:extLst>
          </p:cNvPr>
          <p:cNvSpPr txBox="1"/>
          <p:nvPr/>
        </p:nvSpPr>
        <p:spPr>
          <a:xfrm>
            <a:off x="620603" y="535817"/>
            <a:ext cx="9296129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INSTRUMENTOS DE RECOLECCIÓN DE INFORMACIÓN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EB1124E-FD47-4EC3-8C4D-62078D7C8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63" t="9942" r="28709" b="8351"/>
          <a:stretch/>
        </p:blipFill>
        <p:spPr>
          <a:xfrm>
            <a:off x="953036" y="1389550"/>
            <a:ext cx="2987899" cy="460955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46F2227-EF9D-4B48-823C-E83629ED91CB}"/>
              </a:ext>
            </a:extLst>
          </p:cNvPr>
          <p:cNvSpPr/>
          <p:nvPr/>
        </p:nvSpPr>
        <p:spPr>
          <a:xfrm>
            <a:off x="4444418" y="1389550"/>
            <a:ext cx="3321542" cy="4609558"/>
          </a:xfrm>
          <a:prstGeom prst="rect">
            <a:avLst/>
          </a:prstGeom>
          <a:blipFill rotWithShape="1">
            <a:blip r:embed="rId3"/>
            <a:stretch>
              <a:fillRect r="-1163" b="-5551"/>
            </a:stretch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D6FFD22F-81D5-4644-9ADB-FE6D8114331B}"/>
              </a:ext>
            </a:extLst>
          </p:cNvPr>
          <p:cNvSpPr/>
          <p:nvPr/>
        </p:nvSpPr>
        <p:spPr>
          <a:xfrm>
            <a:off x="8269443" y="1389550"/>
            <a:ext cx="3398816" cy="4609558"/>
          </a:xfrm>
          <a:prstGeom prst="rect">
            <a:avLst/>
          </a:prstGeom>
          <a:blipFill rotWithShape="1">
            <a:blip r:embed="rId4"/>
            <a:stretch>
              <a:fillRect b="-5664"/>
            </a:stretch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F972BD88-0DDE-4AD2-B7D0-DCD32A5A3A3D}"/>
              </a:ext>
            </a:extLst>
          </p:cNvPr>
          <p:cNvSpPr/>
          <p:nvPr/>
        </p:nvSpPr>
        <p:spPr>
          <a:xfrm>
            <a:off x="1890004" y="5999108"/>
            <a:ext cx="111395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Entrevista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B69AAB31-C623-48BB-8209-2637BABD24B8}"/>
              </a:ext>
            </a:extLst>
          </p:cNvPr>
          <p:cNvSpPr/>
          <p:nvPr/>
        </p:nvSpPr>
        <p:spPr>
          <a:xfrm>
            <a:off x="5093533" y="5999108"/>
            <a:ext cx="202331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Ficha de Evaluación</a:t>
            </a:r>
            <a:endParaRPr lang="es-ES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D81BF8DA-66DF-4774-912C-EB7188EC0075}"/>
              </a:ext>
            </a:extLst>
          </p:cNvPr>
          <p:cNvSpPr/>
          <p:nvPr/>
        </p:nvSpPr>
        <p:spPr>
          <a:xfrm>
            <a:off x="9552479" y="5999108"/>
            <a:ext cx="102566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Encuesta</a:t>
            </a:r>
          </a:p>
        </p:txBody>
      </p:sp>
    </p:spTree>
    <p:extLst>
      <p:ext uri="{BB962C8B-B14F-4D97-AF65-F5344CB8AC3E}">
        <p14:creationId xmlns:p14="http://schemas.microsoft.com/office/powerpoint/2010/main" val="97212885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 de texto 3">
                <a:extLst>
                  <a:ext uri="{FF2B5EF4-FFF2-40B4-BE49-F238E27FC236}">
                    <a16:creationId xmlns:a16="http://schemas.microsoft.com/office/drawing/2014/main" xmlns="" id="{0873AEAB-9885-47FD-BDAE-A3BC5EA5DA16}"/>
                  </a:ext>
                </a:extLst>
              </p:cNvPr>
              <p:cNvSpPr txBox="1"/>
              <p:nvPr/>
            </p:nvSpPr>
            <p:spPr>
              <a:xfrm>
                <a:off x="472354" y="1958037"/>
                <a:ext cx="6119445" cy="3815862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Población Finita</a:t>
                </a:r>
                <a:endParaRPr lang="es-EC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s-E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𝑁</m:t>
                          </m:r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s-E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𝑁</m:t>
                          </m:r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−1)+</m:t>
                          </m:r>
                          <m:sSup>
                            <m:sSupPr>
                              <m:ctrlP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s-ES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s-EC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s-ES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s-EC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              </m:t>
                      </m:r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  <m:r>
                        <a:rPr lang="es-ES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1.96</m:t>
                                  </m:r>
                                </m:e>
                              </m:d>
                            </m:e>
                            <m:sup>
                              <m:r>
                                <a:rPr lang="es-ES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  <m:r>
                            <a:rPr lang="es-ES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4222</m:t>
                          </m:r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  <m:r>
                            <a:rPr lang="es-ES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0.5</m:t>
                          </m:r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  <m:r>
                            <a:rPr lang="es-ES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0.5</m:t>
                          </m:r>
                        </m:num>
                        <m:den>
                          <m:sSup>
                            <m:sSupPr>
                              <m:ctrlP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0.05</m:t>
                                  </m:r>
                                </m:e>
                              </m:d>
                            </m:e>
                            <m:sup>
                              <m:r>
                                <a:rPr lang="es-ES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s-ES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 4222</m:t>
                              </m:r>
                              <m:r>
                                <a:rPr lang="es-ES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s-ES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s-ES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s-EC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C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1.96</m:t>
                                  </m:r>
                                </m:e>
                              </m:d>
                            </m:e>
                            <m:sup>
                              <m:r>
                                <a:rPr lang="es-ES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  <m:r>
                            <a:rPr lang="es-ES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0.5</m:t>
                          </m:r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∗</m:t>
                          </m:r>
                          <m:r>
                            <a:rPr lang="es-ES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0.5</m:t>
                          </m:r>
                        </m:den>
                      </m:f>
                    </m:oMath>
                  </m:oMathPara>
                </a14:m>
                <a:endParaRPr lang="es-EC" dirty="0">
                  <a:effectLst/>
                  <a:ea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s-EC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s-E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s-ES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r>
                  <a:rPr lang="es-ES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352</a:t>
                </a:r>
                <a:endParaRPr lang="es-EC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s-EC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s-EC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s-EC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s-EC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uadro de texto 3">
                <a:extLst>
                  <a:ext uri="{FF2B5EF4-FFF2-40B4-BE49-F238E27FC236}">
                    <a16:creationId xmlns:a16="http://schemas.microsoft.com/office/drawing/2014/main" id="{0873AEAB-9885-47FD-BDAE-A3BC5EA5D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54" y="1958037"/>
                <a:ext cx="6119445" cy="3815862"/>
              </a:xfrm>
              <a:prstGeom prst="rect">
                <a:avLst/>
              </a:prstGeom>
              <a:blipFill>
                <a:blip r:embed="rId2"/>
                <a:stretch>
                  <a:fillRect t="-639"/>
                </a:stretch>
              </a:blipFill>
              <a:ln w="6350">
                <a:noFill/>
              </a:ln>
              <a:effectLst/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11 CuadroTexto"/>
          <p:cNvSpPr txBox="1"/>
          <p:nvPr/>
        </p:nvSpPr>
        <p:spPr>
          <a:xfrm>
            <a:off x="772604" y="697860"/>
            <a:ext cx="4273366" cy="58477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3200" b="1" dirty="0"/>
              <a:t>POBLACIÓN Y MUESTRA</a:t>
            </a:r>
          </a:p>
        </p:txBody>
      </p:sp>
      <p:pic>
        <p:nvPicPr>
          <p:cNvPr id="2050" name="Picture 2" descr="Resultado de imagen para muestra">
            <a:extLst>
              <a:ext uri="{FF2B5EF4-FFF2-40B4-BE49-F238E27FC236}">
                <a16:creationId xmlns:a16="http://schemas.microsoft.com/office/drawing/2014/main" xmlns="" id="{AD8DD4E5-89AF-4206-982F-71020296A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571" y="1552790"/>
            <a:ext cx="4510874" cy="329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7EB07179-6ED2-4756-8F0D-3CEB4E1212D0}"/>
              </a:ext>
            </a:extLst>
          </p:cNvPr>
          <p:cNvSpPr/>
          <p:nvPr/>
        </p:nvSpPr>
        <p:spPr>
          <a:xfrm>
            <a:off x="8533042" y="4845852"/>
            <a:ext cx="13535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solidFill>
                  <a:srgbClr val="444444"/>
                </a:solidFill>
              </a:rPr>
              <a:t>goo.gl/Wc1M7E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938532759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Grado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otema" id="{5AC92907-8C31-43B1-8543-7B901192B4E8}" vid="{6BF9F345-AEE8-4BD1-92FA-61D27BBEC5F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Gradotema</Template>
  <TotalTime>711</TotalTime>
  <Words>699</Words>
  <Application>Microsoft Office PowerPoint</Application>
  <PresentationFormat>Panorámica</PresentationFormat>
  <Paragraphs>199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Roboto</vt:lpstr>
      <vt:lpstr>Times New Roman</vt:lpstr>
      <vt:lpstr>Gradotema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Michael Rubio</dc:creator>
  <cp:lastModifiedBy>Corayma Castillo</cp:lastModifiedBy>
  <cp:revision>77</cp:revision>
  <dcterms:created xsi:type="dcterms:W3CDTF">2017-08-07T00:30:41Z</dcterms:created>
  <dcterms:modified xsi:type="dcterms:W3CDTF">2017-08-08T14:25:34Z</dcterms:modified>
</cp:coreProperties>
</file>