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1"/>
  </p:notesMasterIdLst>
  <p:handoutMasterIdLst>
    <p:handoutMasterId r:id="rId42"/>
  </p:handoutMasterIdLst>
  <p:sldIdLst>
    <p:sldId id="260" r:id="rId2"/>
    <p:sldId id="259" r:id="rId3"/>
    <p:sldId id="261" r:id="rId4"/>
    <p:sldId id="262" r:id="rId5"/>
    <p:sldId id="264" r:id="rId6"/>
    <p:sldId id="285" r:id="rId7"/>
    <p:sldId id="263" r:id="rId8"/>
    <p:sldId id="265" r:id="rId9"/>
    <p:sldId id="266" r:id="rId10"/>
    <p:sldId id="267" r:id="rId11"/>
    <p:sldId id="286" r:id="rId12"/>
    <p:sldId id="287" r:id="rId13"/>
    <p:sldId id="282" r:id="rId14"/>
    <p:sldId id="283" r:id="rId15"/>
    <p:sldId id="288" r:id="rId16"/>
    <p:sldId id="268" r:id="rId17"/>
    <p:sldId id="272" r:id="rId18"/>
    <p:sldId id="289" r:id="rId19"/>
    <p:sldId id="269" r:id="rId20"/>
    <p:sldId id="290" r:id="rId21"/>
    <p:sldId id="273" r:id="rId22"/>
    <p:sldId id="270" r:id="rId23"/>
    <p:sldId id="291" r:id="rId24"/>
    <p:sldId id="292" r:id="rId25"/>
    <p:sldId id="293" r:id="rId26"/>
    <p:sldId id="297" r:id="rId27"/>
    <p:sldId id="295" r:id="rId28"/>
    <p:sldId id="298" r:id="rId29"/>
    <p:sldId id="299" r:id="rId30"/>
    <p:sldId id="294" r:id="rId31"/>
    <p:sldId id="274" r:id="rId32"/>
    <p:sldId id="275" r:id="rId33"/>
    <p:sldId id="276" r:id="rId34"/>
    <p:sldId id="277" r:id="rId35"/>
    <p:sldId id="296" r:id="rId36"/>
    <p:sldId id="300" r:id="rId37"/>
    <p:sldId id="279" r:id="rId38"/>
    <p:sldId id="280" r:id="rId39"/>
    <p:sldId id="281"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633"/>
    <a:srgbClr val="FFFFFF"/>
    <a:srgbClr val="B4EAE9"/>
    <a:srgbClr val="95E1DF"/>
    <a:srgbClr val="38B6B6"/>
    <a:srgbClr val="A7E200"/>
    <a:srgbClr val="FF3399"/>
    <a:srgbClr val="CFFF47"/>
    <a:srgbClr val="9751CB"/>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p:normalViewPr>
  <p:slideViewPr>
    <p:cSldViewPr snapToGrid="0">
      <p:cViewPr>
        <p:scale>
          <a:sx n="71" d="100"/>
          <a:sy n="71" d="100"/>
        </p:scale>
        <p:origin x="37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328BB-B16B-4116-8934-471737A4BFF3}"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s-EC"/>
        </a:p>
      </dgm:t>
    </dgm:pt>
    <dgm:pt modelId="{3DA84AB4-39E2-4D85-B27E-241D630C2F41}">
      <dgm:prSet phldrT="[Texto]"/>
      <dgm:spPr/>
      <dgm:t>
        <a:bodyPr/>
        <a:lstStyle/>
        <a:p>
          <a:r>
            <a:rPr lang="es-EC" dirty="0"/>
            <a:t>Demanda pública</a:t>
          </a:r>
        </a:p>
      </dgm:t>
    </dgm:pt>
    <dgm:pt modelId="{BFB09564-C88D-4FC1-B722-905CB2843C43}" type="parTrans" cxnId="{FFFD3796-7E51-4499-A6B9-96E578EAB218}">
      <dgm:prSet/>
      <dgm:spPr/>
      <dgm:t>
        <a:bodyPr/>
        <a:lstStyle/>
        <a:p>
          <a:endParaRPr lang="es-EC"/>
        </a:p>
      </dgm:t>
    </dgm:pt>
    <dgm:pt modelId="{27818423-E521-4BD1-8B99-28D4D3A6067B}" type="sibTrans" cxnId="{FFFD3796-7E51-4499-A6B9-96E578EAB218}">
      <dgm:prSet/>
      <dgm:spPr/>
      <dgm:t>
        <a:bodyPr/>
        <a:lstStyle/>
        <a:p>
          <a:endParaRPr lang="es-EC"/>
        </a:p>
      </dgm:t>
    </dgm:pt>
    <dgm:pt modelId="{6A894589-0420-46C0-9DF7-09759973E3B7}">
      <dgm:prSet phldrT="[Texto]"/>
      <dgm:spPr/>
      <dgm:t>
        <a:bodyPr/>
        <a:lstStyle/>
        <a:p>
          <a:r>
            <a:rPr lang="es-EC" dirty="0"/>
            <a:t>Demanda empresarial y corporativa</a:t>
          </a:r>
        </a:p>
      </dgm:t>
    </dgm:pt>
    <dgm:pt modelId="{E1858908-DEFF-4E84-9476-A7EB10A19AA1}" type="parTrans" cxnId="{CF3358E8-C303-40D5-884A-23AEAC79EF64}">
      <dgm:prSet/>
      <dgm:spPr/>
      <dgm:t>
        <a:bodyPr/>
        <a:lstStyle/>
        <a:p>
          <a:endParaRPr lang="es-EC"/>
        </a:p>
      </dgm:t>
    </dgm:pt>
    <dgm:pt modelId="{6A2EB6D0-5318-4000-8366-F9A9E5B14D9F}" type="sibTrans" cxnId="{CF3358E8-C303-40D5-884A-23AEAC79EF64}">
      <dgm:prSet/>
      <dgm:spPr/>
      <dgm:t>
        <a:bodyPr/>
        <a:lstStyle/>
        <a:p>
          <a:endParaRPr lang="es-EC"/>
        </a:p>
      </dgm:t>
    </dgm:pt>
    <dgm:pt modelId="{1CE65230-EE44-41FE-B4BE-FEC95B8FA57F}">
      <dgm:prSet phldrT="[Texto]"/>
      <dgm:spPr/>
      <dgm:t>
        <a:bodyPr/>
        <a:lstStyle/>
        <a:p>
          <a:r>
            <a:rPr lang="es-EC" dirty="0"/>
            <a:t>Demanda de Pymes y particulares</a:t>
          </a:r>
        </a:p>
      </dgm:t>
    </dgm:pt>
    <dgm:pt modelId="{5095044C-CF37-42A8-8E03-2D550A6647A5}" type="parTrans" cxnId="{CD2F94BD-7153-4692-B7F7-E0E8958E60CC}">
      <dgm:prSet/>
      <dgm:spPr/>
      <dgm:t>
        <a:bodyPr/>
        <a:lstStyle/>
        <a:p>
          <a:endParaRPr lang="es-EC"/>
        </a:p>
      </dgm:t>
    </dgm:pt>
    <dgm:pt modelId="{D1BAE22E-3BAB-46B5-A481-F49E64B9ABCC}" type="sibTrans" cxnId="{CD2F94BD-7153-4692-B7F7-E0E8958E60CC}">
      <dgm:prSet/>
      <dgm:spPr/>
      <dgm:t>
        <a:bodyPr/>
        <a:lstStyle/>
        <a:p>
          <a:endParaRPr lang="es-EC"/>
        </a:p>
      </dgm:t>
    </dgm:pt>
    <dgm:pt modelId="{800B9C4C-7C37-4777-A3B1-FCD797044B65}" type="pres">
      <dgm:prSet presAssocID="{063328BB-B16B-4116-8934-471737A4BFF3}" presName="Name0" presStyleCnt="0">
        <dgm:presLayoutVars>
          <dgm:chMax val="7"/>
          <dgm:chPref val="7"/>
          <dgm:dir/>
        </dgm:presLayoutVars>
      </dgm:prSet>
      <dgm:spPr/>
      <dgm:t>
        <a:bodyPr/>
        <a:lstStyle/>
        <a:p>
          <a:endParaRPr lang="es-EC"/>
        </a:p>
      </dgm:t>
    </dgm:pt>
    <dgm:pt modelId="{E2D053ED-DD91-4A1B-9DF9-C29AB518CD49}" type="pres">
      <dgm:prSet presAssocID="{063328BB-B16B-4116-8934-471737A4BFF3}" presName="Name1" presStyleCnt="0"/>
      <dgm:spPr/>
    </dgm:pt>
    <dgm:pt modelId="{801CCEFF-FD01-4AF2-B797-F53E1D6B59B5}" type="pres">
      <dgm:prSet presAssocID="{063328BB-B16B-4116-8934-471737A4BFF3}" presName="cycle" presStyleCnt="0"/>
      <dgm:spPr/>
    </dgm:pt>
    <dgm:pt modelId="{D1DF411F-6230-4DA0-9F03-75749A72D774}" type="pres">
      <dgm:prSet presAssocID="{063328BB-B16B-4116-8934-471737A4BFF3}" presName="srcNode" presStyleLbl="node1" presStyleIdx="0" presStyleCnt="3"/>
      <dgm:spPr/>
    </dgm:pt>
    <dgm:pt modelId="{7A7965E4-B85B-4363-85AC-6DB9C4B8ED44}" type="pres">
      <dgm:prSet presAssocID="{063328BB-B16B-4116-8934-471737A4BFF3}" presName="conn" presStyleLbl="parChTrans1D2" presStyleIdx="0" presStyleCnt="1"/>
      <dgm:spPr/>
      <dgm:t>
        <a:bodyPr/>
        <a:lstStyle/>
        <a:p>
          <a:endParaRPr lang="es-EC"/>
        </a:p>
      </dgm:t>
    </dgm:pt>
    <dgm:pt modelId="{8D2E3686-565E-4F7C-B4C2-85E311D19702}" type="pres">
      <dgm:prSet presAssocID="{063328BB-B16B-4116-8934-471737A4BFF3}" presName="extraNode" presStyleLbl="node1" presStyleIdx="0" presStyleCnt="3"/>
      <dgm:spPr/>
    </dgm:pt>
    <dgm:pt modelId="{2E42F761-D2B7-4794-AFA1-DAC8A091337E}" type="pres">
      <dgm:prSet presAssocID="{063328BB-B16B-4116-8934-471737A4BFF3}" presName="dstNode" presStyleLbl="node1" presStyleIdx="0" presStyleCnt="3"/>
      <dgm:spPr/>
    </dgm:pt>
    <dgm:pt modelId="{D971E30C-252B-4881-9CB6-193413C585DF}" type="pres">
      <dgm:prSet presAssocID="{3DA84AB4-39E2-4D85-B27E-241D630C2F41}" presName="text_1" presStyleLbl="node1" presStyleIdx="0" presStyleCnt="3">
        <dgm:presLayoutVars>
          <dgm:bulletEnabled val="1"/>
        </dgm:presLayoutVars>
      </dgm:prSet>
      <dgm:spPr/>
      <dgm:t>
        <a:bodyPr/>
        <a:lstStyle/>
        <a:p>
          <a:endParaRPr lang="es-EC"/>
        </a:p>
      </dgm:t>
    </dgm:pt>
    <dgm:pt modelId="{82AEB0CE-88C2-4FD7-BB43-D0635911B381}" type="pres">
      <dgm:prSet presAssocID="{3DA84AB4-39E2-4D85-B27E-241D630C2F41}" presName="accent_1" presStyleCnt="0"/>
      <dgm:spPr/>
    </dgm:pt>
    <dgm:pt modelId="{9FAEF1F2-9B88-48CC-98BE-A32AD495D4FA}" type="pres">
      <dgm:prSet presAssocID="{3DA84AB4-39E2-4D85-B27E-241D630C2F41}" presName="accentRepeatNode" presStyleLbl="solidFgAcc1" presStyleIdx="0" presStyleCnt="3"/>
      <dgm:spPr/>
    </dgm:pt>
    <dgm:pt modelId="{BEB3BAC0-D27A-44D3-A086-FDDD65122CD0}" type="pres">
      <dgm:prSet presAssocID="{6A894589-0420-46C0-9DF7-09759973E3B7}" presName="text_2" presStyleLbl="node1" presStyleIdx="1" presStyleCnt="3">
        <dgm:presLayoutVars>
          <dgm:bulletEnabled val="1"/>
        </dgm:presLayoutVars>
      </dgm:prSet>
      <dgm:spPr/>
      <dgm:t>
        <a:bodyPr/>
        <a:lstStyle/>
        <a:p>
          <a:endParaRPr lang="es-EC"/>
        </a:p>
      </dgm:t>
    </dgm:pt>
    <dgm:pt modelId="{32283AA8-F25D-468E-86D7-A9A0866731B6}" type="pres">
      <dgm:prSet presAssocID="{6A894589-0420-46C0-9DF7-09759973E3B7}" presName="accent_2" presStyleCnt="0"/>
      <dgm:spPr/>
    </dgm:pt>
    <dgm:pt modelId="{80B8540B-865D-4233-9335-8B9D2723A9F8}" type="pres">
      <dgm:prSet presAssocID="{6A894589-0420-46C0-9DF7-09759973E3B7}" presName="accentRepeatNode" presStyleLbl="solidFgAcc1" presStyleIdx="1" presStyleCnt="3"/>
      <dgm:spPr/>
    </dgm:pt>
    <dgm:pt modelId="{66A0092A-719E-4526-BADE-3BDE0215BD9D}" type="pres">
      <dgm:prSet presAssocID="{1CE65230-EE44-41FE-B4BE-FEC95B8FA57F}" presName="text_3" presStyleLbl="node1" presStyleIdx="2" presStyleCnt="3">
        <dgm:presLayoutVars>
          <dgm:bulletEnabled val="1"/>
        </dgm:presLayoutVars>
      </dgm:prSet>
      <dgm:spPr/>
      <dgm:t>
        <a:bodyPr/>
        <a:lstStyle/>
        <a:p>
          <a:endParaRPr lang="es-EC"/>
        </a:p>
      </dgm:t>
    </dgm:pt>
    <dgm:pt modelId="{0C523173-15FE-4BA8-B226-374ECB875D0B}" type="pres">
      <dgm:prSet presAssocID="{1CE65230-EE44-41FE-B4BE-FEC95B8FA57F}" presName="accent_3" presStyleCnt="0"/>
      <dgm:spPr/>
    </dgm:pt>
    <dgm:pt modelId="{3F181918-0B6A-4F8C-90DB-FFD8F1787CF3}" type="pres">
      <dgm:prSet presAssocID="{1CE65230-EE44-41FE-B4BE-FEC95B8FA57F}" presName="accentRepeatNode" presStyleLbl="solidFgAcc1" presStyleIdx="2" presStyleCnt="3"/>
      <dgm:spPr/>
    </dgm:pt>
  </dgm:ptLst>
  <dgm:cxnLst>
    <dgm:cxn modelId="{FFFD3796-7E51-4499-A6B9-96E578EAB218}" srcId="{063328BB-B16B-4116-8934-471737A4BFF3}" destId="{3DA84AB4-39E2-4D85-B27E-241D630C2F41}" srcOrd="0" destOrd="0" parTransId="{BFB09564-C88D-4FC1-B722-905CB2843C43}" sibTransId="{27818423-E521-4BD1-8B99-28D4D3A6067B}"/>
    <dgm:cxn modelId="{8E480BC8-0D13-47DB-A15C-41881095AF21}" type="presOf" srcId="{1CE65230-EE44-41FE-B4BE-FEC95B8FA57F}" destId="{66A0092A-719E-4526-BADE-3BDE0215BD9D}" srcOrd="0" destOrd="0" presId="urn:microsoft.com/office/officeart/2008/layout/VerticalCurvedList"/>
    <dgm:cxn modelId="{61518386-FD10-4566-A268-4399BFED7B8A}" type="presOf" srcId="{27818423-E521-4BD1-8B99-28D4D3A6067B}" destId="{7A7965E4-B85B-4363-85AC-6DB9C4B8ED44}" srcOrd="0" destOrd="0" presId="urn:microsoft.com/office/officeart/2008/layout/VerticalCurvedList"/>
    <dgm:cxn modelId="{CF3358E8-C303-40D5-884A-23AEAC79EF64}" srcId="{063328BB-B16B-4116-8934-471737A4BFF3}" destId="{6A894589-0420-46C0-9DF7-09759973E3B7}" srcOrd="1" destOrd="0" parTransId="{E1858908-DEFF-4E84-9476-A7EB10A19AA1}" sibTransId="{6A2EB6D0-5318-4000-8366-F9A9E5B14D9F}"/>
    <dgm:cxn modelId="{6E1B86FA-F327-42BB-96A7-E69B8222E8DB}" type="presOf" srcId="{063328BB-B16B-4116-8934-471737A4BFF3}" destId="{800B9C4C-7C37-4777-A3B1-FCD797044B65}" srcOrd="0" destOrd="0" presId="urn:microsoft.com/office/officeart/2008/layout/VerticalCurvedList"/>
    <dgm:cxn modelId="{CD2F94BD-7153-4692-B7F7-E0E8958E60CC}" srcId="{063328BB-B16B-4116-8934-471737A4BFF3}" destId="{1CE65230-EE44-41FE-B4BE-FEC95B8FA57F}" srcOrd="2" destOrd="0" parTransId="{5095044C-CF37-42A8-8E03-2D550A6647A5}" sibTransId="{D1BAE22E-3BAB-46B5-A481-F49E64B9ABCC}"/>
    <dgm:cxn modelId="{4AAA4F14-6EC2-4978-8ACC-F2D22C751A3C}" type="presOf" srcId="{6A894589-0420-46C0-9DF7-09759973E3B7}" destId="{BEB3BAC0-D27A-44D3-A086-FDDD65122CD0}" srcOrd="0" destOrd="0" presId="urn:microsoft.com/office/officeart/2008/layout/VerticalCurvedList"/>
    <dgm:cxn modelId="{A07F6A4E-203B-4FAC-B872-D7FBF02D164D}" type="presOf" srcId="{3DA84AB4-39E2-4D85-B27E-241D630C2F41}" destId="{D971E30C-252B-4881-9CB6-193413C585DF}" srcOrd="0" destOrd="0" presId="urn:microsoft.com/office/officeart/2008/layout/VerticalCurvedList"/>
    <dgm:cxn modelId="{B951C0BD-6911-49B2-8890-F1982A9A1C3F}" type="presParOf" srcId="{800B9C4C-7C37-4777-A3B1-FCD797044B65}" destId="{E2D053ED-DD91-4A1B-9DF9-C29AB518CD49}" srcOrd="0" destOrd="0" presId="urn:microsoft.com/office/officeart/2008/layout/VerticalCurvedList"/>
    <dgm:cxn modelId="{A992EEE7-D5C3-4564-8505-C3F5B2C09C90}" type="presParOf" srcId="{E2D053ED-DD91-4A1B-9DF9-C29AB518CD49}" destId="{801CCEFF-FD01-4AF2-B797-F53E1D6B59B5}" srcOrd="0" destOrd="0" presId="urn:microsoft.com/office/officeart/2008/layout/VerticalCurvedList"/>
    <dgm:cxn modelId="{1A42C122-7242-431D-AC88-CF51B9887FA3}" type="presParOf" srcId="{801CCEFF-FD01-4AF2-B797-F53E1D6B59B5}" destId="{D1DF411F-6230-4DA0-9F03-75749A72D774}" srcOrd="0" destOrd="0" presId="urn:microsoft.com/office/officeart/2008/layout/VerticalCurvedList"/>
    <dgm:cxn modelId="{2D1D41ED-711C-4703-8BD8-9AE78E2B6532}" type="presParOf" srcId="{801CCEFF-FD01-4AF2-B797-F53E1D6B59B5}" destId="{7A7965E4-B85B-4363-85AC-6DB9C4B8ED44}" srcOrd="1" destOrd="0" presId="urn:microsoft.com/office/officeart/2008/layout/VerticalCurvedList"/>
    <dgm:cxn modelId="{6FA2CE20-F4CA-4EEC-B63E-B9C46D307C86}" type="presParOf" srcId="{801CCEFF-FD01-4AF2-B797-F53E1D6B59B5}" destId="{8D2E3686-565E-4F7C-B4C2-85E311D19702}" srcOrd="2" destOrd="0" presId="urn:microsoft.com/office/officeart/2008/layout/VerticalCurvedList"/>
    <dgm:cxn modelId="{F94CBF8E-81AF-4910-AC6B-2620188E9EE4}" type="presParOf" srcId="{801CCEFF-FD01-4AF2-B797-F53E1D6B59B5}" destId="{2E42F761-D2B7-4794-AFA1-DAC8A091337E}" srcOrd="3" destOrd="0" presId="urn:microsoft.com/office/officeart/2008/layout/VerticalCurvedList"/>
    <dgm:cxn modelId="{301510F9-BAFE-4C16-9DAE-C1A74C4B1C24}" type="presParOf" srcId="{E2D053ED-DD91-4A1B-9DF9-C29AB518CD49}" destId="{D971E30C-252B-4881-9CB6-193413C585DF}" srcOrd="1" destOrd="0" presId="urn:microsoft.com/office/officeart/2008/layout/VerticalCurvedList"/>
    <dgm:cxn modelId="{43545672-6F14-44BC-BDC9-88B42C7F8F77}" type="presParOf" srcId="{E2D053ED-DD91-4A1B-9DF9-C29AB518CD49}" destId="{82AEB0CE-88C2-4FD7-BB43-D0635911B381}" srcOrd="2" destOrd="0" presId="urn:microsoft.com/office/officeart/2008/layout/VerticalCurvedList"/>
    <dgm:cxn modelId="{6D2C8763-1FBE-4422-89C6-676ABC89DF1B}" type="presParOf" srcId="{82AEB0CE-88C2-4FD7-BB43-D0635911B381}" destId="{9FAEF1F2-9B88-48CC-98BE-A32AD495D4FA}" srcOrd="0" destOrd="0" presId="urn:microsoft.com/office/officeart/2008/layout/VerticalCurvedList"/>
    <dgm:cxn modelId="{5E9C0C06-8A93-4584-8044-C9B8322476B8}" type="presParOf" srcId="{E2D053ED-DD91-4A1B-9DF9-C29AB518CD49}" destId="{BEB3BAC0-D27A-44D3-A086-FDDD65122CD0}" srcOrd="3" destOrd="0" presId="urn:microsoft.com/office/officeart/2008/layout/VerticalCurvedList"/>
    <dgm:cxn modelId="{B48DAFFA-1223-461A-8D8E-AE981110AF57}" type="presParOf" srcId="{E2D053ED-DD91-4A1B-9DF9-C29AB518CD49}" destId="{32283AA8-F25D-468E-86D7-A9A0866731B6}" srcOrd="4" destOrd="0" presId="urn:microsoft.com/office/officeart/2008/layout/VerticalCurvedList"/>
    <dgm:cxn modelId="{DCA0D0E4-A3D7-4022-9413-69B8B53CAFF2}" type="presParOf" srcId="{32283AA8-F25D-468E-86D7-A9A0866731B6}" destId="{80B8540B-865D-4233-9335-8B9D2723A9F8}" srcOrd="0" destOrd="0" presId="urn:microsoft.com/office/officeart/2008/layout/VerticalCurvedList"/>
    <dgm:cxn modelId="{B025F2E8-AE82-466C-850E-F75A09796C10}" type="presParOf" srcId="{E2D053ED-DD91-4A1B-9DF9-C29AB518CD49}" destId="{66A0092A-719E-4526-BADE-3BDE0215BD9D}" srcOrd="5" destOrd="0" presId="urn:microsoft.com/office/officeart/2008/layout/VerticalCurvedList"/>
    <dgm:cxn modelId="{7AE5A60E-60C6-4C8D-BB9B-95DD7117DF36}" type="presParOf" srcId="{E2D053ED-DD91-4A1B-9DF9-C29AB518CD49}" destId="{0C523173-15FE-4BA8-B226-374ECB875D0B}" srcOrd="6" destOrd="0" presId="urn:microsoft.com/office/officeart/2008/layout/VerticalCurvedList"/>
    <dgm:cxn modelId="{1437AC13-B5FD-4DC2-A6EC-FE1E2C774396}" type="presParOf" srcId="{0C523173-15FE-4BA8-B226-374ECB875D0B}" destId="{3F181918-0B6A-4F8C-90DB-FFD8F1787C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0C9F4B-B66C-48B1-B1F5-E76A7A266490}"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es-EC"/>
        </a:p>
      </dgm:t>
    </dgm:pt>
    <dgm:pt modelId="{C666E2A8-0975-489C-BEAC-690B1D35E5D1}">
      <dgm:prSet phldrT="[Texto]"/>
      <dgm:spPr/>
      <dgm:t>
        <a:bodyPr/>
        <a:lstStyle/>
        <a:p>
          <a:r>
            <a:rPr lang="es-ES" dirty="0" smtClean="0">
              <a:effectLst/>
            </a:rPr>
            <a:t>¿Dónde estamos?</a:t>
          </a:r>
          <a:endParaRPr lang="es-EC" dirty="0"/>
        </a:p>
      </dgm:t>
    </dgm:pt>
    <dgm:pt modelId="{45278B69-08FF-46D6-A4EE-0B723BE32067}" type="parTrans" cxnId="{E1CC5D5E-8175-40A9-A7DA-A6CF46F777EA}">
      <dgm:prSet/>
      <dgm:spPr/>
      <dgm:t>
        <a:bodyPr/>
        <a:lstStyle/>
        <a:p>
          <a:endParaRPr lang="es-EC"/>
        </a:p>
      </dgm:t>
    </dgm:pt>
    <dgm:pt modelId="{2CBB75B8-BB02-45D4-8F23-2CCB0915B95C}" type="sibTrans" cxnId="{E1CC5D5E-8175-40A9-A7DA-A6CF46F777EA}">
      <dgm:prSet/>
      <dgm:spPr/>
      <dgm:t>
        <a:bodyPr/>
        <a:lstStyle/>
        <a:p>
          <a:endParaRPr lang="es-EC"/>
        </a:p>
      </dgm:t>
    </dgm:pt>
    <dgm:pt modelId="{B163FBC4-A218-4201-B1DF-75EF725CEF41}">
      <dgm:prSet phldrT="[Texto]" custT="1"/>
      <dgm:spPr/>
      <dgm:t>
        <a:bodyPr/>
        <a:lstStyle/>
        <a:p>
          <a:r>
            <a:rPr lang="es-EC" sz="1400" dirty="0" smtClean="0"/>
            <a:t>54.651 personas laboran en el sector de vigilancia y seguridad privada en el Distrito Metropolitano de Quito DMQ.</a:t>
          </a:r>
          <a:endParaRPr lang="es-EC" sz="1400" dirty="0"/>
        </a:p>
      </dgm:t>
    </dgm:pt>
    <dgm:pt modelId="{D4C2773F-ACD0-4D96-A14C-E066E89BE8FD}" type="parTrans" cxnId="{B1884A5E-9D7C-4C58-91D3-DFA1A4259B92}">
      <dgm:prSet/>
      <dgm:spPr/>
      <dgm:t>
        <a:bodyPr/>
        <a:lstStyle/>
        <a:p>
          <a:endParaRPr lang="es-EC"/>
        </a:p>
      </dgm:t>
    </dgm:pt>
    <dgm:pt modelId="{ACFFD26F-A192-4BEC-9198-59E97773859B}" type="sibTrans" cxnId="{B1884A5E-9D7C-4C58-91D3-DFA1A4259B92}">
      <dgm:prSet/>
      <dgm:spPr/>
      <dgm:t>
        <a:bodyPr/>
        <a:lstStyle/>
        <a:p>
          <a:endParaRPr lang="es-EC"/>
        </a:p>
      </dgm:t>
    </dgm:pt>
    <dgm:pt modelId="{EFD476A7-5534-4B15-BC88-A21114A70DBC}">
      <dgm:prSet phldrT="[Texto]"/>
      <dgm:spPr/>
      <dgm:t>
        <a:bodyPr/>
        <a:lstStyle/>
        <a:p>
          <a:r>
            <a:rPr lang="es-ES" dirty="0" smtClean="0">
              <a:effectLst/>
            </a:rPr>
            <a:t> ¿A dónde deberíamos llegar?</a:t>
          </a:r>
          <a:endParaRPr lang="es-EC" dirty="0"/>
        </a:p>
      </dgm:t>
    </dgm:pt>
    <dgm:pt modelId="{BA6DB33C-AC16-44F4-8930-0A9F486CD547}" type="parTrans" cxnId="{B374F84D-7251-4A11-856F-2A90AF4760FA}">
      <dgm:prSet/>
      <dgm:spPr/>
      <dgm:t>
        <a:bodyPr/>
        <a:lstStyle/>
        <a:p>
          <a:endParaRPr lang="es-EC"/>
        </a:p>
      </dgm:t>
    </dgm:pt>
    <dgm:pt modelId="{2A53B619-B848-4B48-8DED-E9CC4CEFCEB0}" type="sibTrans" cxnId="{B374F84D-7251-4A11-856F-2A90AF4760FA}">
      <dgm:prSet/>
      <dgm:spPr/>
      <dgm:t>
        <a:bodyPr/>
        <a:lstStyle/>
        <a:p>
          <a:endParaRPr lang="es-EC"/>
        </a:p>
      </dgm:t>
    </dgm:pt>
    <dgm:pt modelId="{71A62CDC-B08A-4727-9926-0D723613D53D}">
      <dgm:prSet phldrT="[Texto]" custT="1"/>
      <dgm:spPr/>
      <dgm:t>
        <a:bodyPr/>
        <a:lstStyle/>
        <a:p>
          <a:r>
            <a:rPr lang="es-EC" sz="1600" dirty="0" smtClean="0"/>
            <a:t>Exigir que todas las empresas de vigilancia y seguridad privada tengan medidas preventivas de seguridad en caso de accidentes ya que es un sector muy vulnerable a los accidentes y la violencia utilizando la metodología de Gestión de Producto.</a:t>
          </a:r>
          <a:endParaRPr lang="es-EC" sz="1600" dirty="0"/>
        </a:p>
      </dgm:t>
    </dgm:pt>
    <dgm:pt modelId="{06D2491B-F935-4746-99D7-0EA945130017}" type="parTrans" cxnId="{B9BE5295-F3BF-411D-8F45-4C194836F413}">
      <dgm:prSet/>
      <dgm:spPr/>
      <dgm:t>
        <a:bodyPr/>
        <a:lstStyle/>
        <a:p>
          <a:endParaRPr lang="es-EC"/>
        </a:p>
      </dgm:t>
    </dgm:pt>
    <dgm:pt modelId="{E0ABB834-4D98-4234-8931-10FD2A2274BF}" type="sibTrans" cxnId="{B9BE5295-F3BF-411D-8F45-4C194836F413}">
      <dgm:prSet/>
      <dgm:spPr/>
      <dgm:t>
        <a:bodyPr/>
        <a:lstStyle/>
        <a:p>
          <a:endParaRPr lang="es-EC"/>
        </a:p>
      </dgm:t>
    </dgm:pt>
    <dgm:pt modelId="{E6FCE02F-9C52-4C30-850C-9FDD6186373E}">
      <dgm:prSet phldrT="[Texto]" custT="1"/>
      <dgm:spPr/>
      <dgm:t>
        <a:bodyPr/>
        <a:lstStyle/>
        <a:p>
          <a:r>
            <a:rPr lang="es-EC" sz="1400" dirty="0" smtClean="0"/>
            <a:t>Las empresas de vigilancia y seguridad privada no disponen de un chaleco individual para cada colaborador, de hecho estos son compartidos entre al menos 2 personas, lo que incrementa el riesgo</a:t>
          </a:r>
          <a:endParaRPr lang="es-EC" sz="1400" dirty="0"/>
        </a:p>
      </dgm:t>
    </dgm:pt>
    <dgm:pt modelId="{A11E4877-88F4-4491-806D-9E7D7194BEC7}" type="parTrans" cxnId="{9F627917-718E-4932-92B3-62EF382486D6}">
      <dgm:prSet/>
      <dgm:spPr/>
      <dgm:t>
        <a:bodyPr/>
        <a:lstStyle/>
        <a:p>
          <a:endParaRPr lang="es-EC"/>
        </a:p>
      </dgm:t>
    </dgm:pt>
    <dgm:pt modelId="{A6F061BC-AF98-4596-BC6C-477AF0E1E3CB}" type="sibTrans" cxnId="{9F627917-718E-4932-92B3-62EF382486D6}">
      <dgm:prSet/>
      <dgm:spPr/>
      <dgm:t>
        <a:bodyPr/>
        <a:lstStyle/>
        <a:p>
          <a:endParaRPr lang="es-EC"/>
        </a:p>
      </dgm:t>
    </dgm:pt>
    <dgm:pt modelId="{71F0CB36-9A8C-4DDD-96E5-4617891879A9}" type="pres">
      <dgm:prSet presAssocID="{E10C9F4B-B66C-48B1-B1F5-E76A7A266490}" presName="Name0" presStyleCnt="0">
        <dgm:presLayoutVars>
          <dgm:dir/>
          <dgm:animLvl val="lvl"/>
          <dgm:resizeHandles/>
        </dgm:presLayoutVars>
      </dgm:prSet>
      <dgm:spPr/>
      <dgm:t>
        <a:bodyPr/>
        <a:lstStyle/>
        <a:p>
          <a:endParaRPr lang="es-EC"/>
        </a:p>
      </dgm:t>
    </dgm:pt>
    <dgm:pt modelId="{69F46E0F-5F27-4D1A-9D05-8A3AEDF5B6FA}" type="pres">
      <dgm:prSet presAssocID="{C666E2A8-0975-489C-BEAC-690B1D35E5D1}" presName="linNode" presStyleCnt="0"/>
      <dgm:spPr/>
      <dgm:t>
        <a:bodyPr/>
        <a:lstStyle/>
        <a:p>
          <a:endParaRPr lang="es-EC"/>
        </a:p>
      </dgm:t>
    </dgm:pt>
    <dgm:pt modelId="{5362B9B9-D3D9-451E-BBB5-F8429C1EE34F}" type="pres">
      <dgm:prSet presAssocID="{C666E2A8-0975-489C-BEAC-690B1D35E5D1}" presName="parentShp" presStyleLbl="node1" presStyleIdx="0" presStyleCnt="2" custLinFactNeighborX="-35400" custLinFactNeighborY="9938">
        <dgm:presLayoutVars>
          <dgm:bulletEnabled val="1"/>
        </dgm:presLayoutVars>
      </dgm:prSet>
      <dgm:spPr/>
      <dgm:t>
        <a:bodyPr/>
        <a:lstStyle/>
        <a:p>
          <a:endParaRPr lang="es-EC"/>
        </a:p>
      </dgm:t>
    </dgm:pt>
    <dgm:pt modelId="{6CD9A9DD-FD97-4584-89D5-DA8381B39CBE}" type="pres">
      <dgm:prSet presAssocID="{C666E2A8-0975-489C-BEAC-690B1D35E5D1}" presName="childShp" presStyleLbl="bgAccFollowNode1" presStyleIdx="0" presStyleCnt="2">
        <dgm:presLayoutVars>
          <dgm:bulletEnabled val="1"/>
        </dgm:presLayoutVars>
      </dgm:prSet>
      <dgm:spPr/>
      <dgm:t>
        <a:bodyPr/>
        <a:lstStyle/>
        <a:p>
          <a:endParaRPr lang="es-EC"/>
        </a:p>
      </dgm:t>
    </dgm:pt>
    <dgm:pt modelId="{7D58FB55-FBF3-40C6-A527-537B53CE3667}" type="pres">
      <dgm:prSet presAssocID="{2CBB75B8-BB02-45D4-8F23-2CCB0915B95C}" presName="spacing" presStyleCnt="0"/>
      <dgm:spPr/>
      <dgm:t>
        <a:bodyPr/>
        <a:lstStyle/>
        <a:p>
          <a:endParaRPr lang="es-EC"/>
        </a:p>
      </dgm:t>
    </dgm:pt>
    <dgm:pt modelId="{3E2580FB-D75D-46FE-9AED-AA97A50C2A69}" type="pres">
      <dgm:prSet presAssocID="{EFD476A7-5534-4B15-BC88-A21114A70DBC}" presName="linNode" presStyleCnt="0"/>
      <dgm:spPr/>
      <dgm:t>
        <a:bodyPr/>
        <a:lstStyle/>
        <a:p>
          <a:endParaRPr lang="es-EC"/>
        </a:p>
      </dgm:t>
    </dgm:pt>
    <dgm:pt modelId="{7381CF44-2AD8-4387-ADAD-359E6D03BD4A}" type="pres">
      <dgm:prSet presAssocID="{EFD476A7-5534-4B15-BC88-A21114A70DBC}" presName="parentShp" presStyleLbl="node1" presStyleIdx="1" presStyleCnt="2">
        <dgm:presLayoutVars>
          <dgm:bulletEnabled val="1"/>
        </dgm:presLayoutVars>
      </dgm:prSet>
      <dgm:spPr/>
      <dgm:t>
        <a:bodyPr/>
        <a:lstStyle/>
        <a:p>
          <a:endParaRPr lang="es-EC"/>
        </a:p>
      </dgm:t>
    </dgm:pt>
    <dgm:pt modelId="{FFB58AE1-EC49-4ECD-8879-EEF46FDC1335}" type="pres">
      <dgm:prSet presAssocID="{EFD476A7-5534-4B15-BC88-A21114A70DBC}" presName="childShp" presStyleLbl="bgAccFollowNode1" presStyleIdx="1" presStyleCnt="2">
        <dgm:presLayoutVars>
          <dgm:bulletEnabled val="1"/>
        </dgm:presLayoutVars>
      </dgm:prSet>
      <dgm:spPr/>
      <dgm:t>
        <a:bodyPr/>
        <a:lstStyle/>
        <a:p>
          <a:endParaRPr lang="es-EC"/>
        </a:p>
      </dgm:t>
    </dgm:pt>
  </dgm:ptLst>
  <dgm:cxnLst>
    <dgm:cxn modelId="{3A60DE20-C60A-444F-BD80-658AC2E59CA6}" type="presOf" srcId="{E10C9F4B-B66C-48B1-B1F5-E76A7A266490}" destId="{71F0CB36-9A8C-4DDD-96E5-4617891879A9}" srcOrd="0" destOrd="0" presId="urn:microsoft.com/office/officeart/2005/8/layout/vList6"/>
    <dgm:cxn modelId="{7B24128F-5DB0-4BD4-8B71-E8D45BB37439}" type="presOf" srcId="{C666E2A8-0975-489C-BEAC-690B1D35E5D1}" destId="{5362B9B9-D3D9-451E-BBB5-F8429C1EE34F}" srcOrd="0" destOrd="0" presId="urn:microsoft.com/office/officeart/2005/8/layout/vList6"/>
    <dgm:cxn modelId="{E1CC5D5E-8175-40A9-A7DA-A6CF46F777EA}" srcId="{E10C9F4B-B66C-48B1-B1F5-E76A7A266490}" destId="{C666E2A8-0975-489C-BEAC-690B1D35E5D1}" srcOrd="0" destOrd="0" parTransId="{45278B69-08FF-46D6-A4EE-0B723BE32067}" sibTransId="{2CBB75B8-BB02-45D4-8F23-2CCB0915B95C}"/>
    <dgm:cxn modelId="{B374F84D-7251-4A11-856F-2A90AF4760FA}" srcId="{E10C9F4B-B66C-48B1-B1F5-E76A7A266490}" destId="{EFD476A7-5534-4B15-BC88-A21114A70DBC}" srcOrd="1" destOrd="0" parTransId="{BA6DB33C-AC16-44F4-8930-0A9F486CD547}" sibTransId="{2A53B619-B848-4B48-8DED-E9CC4CEFCEB0}"/>
    <dgm:cxn modelId="{86ACCAA9-E1AB-4BCB-8D72-5382AB55F182}" type="presOf" srcId="{71A62CDC-B08A-4727-9926-0D723613D53D}" destId="{FFB58AE1-EC49-4ECD-8879-EEF46FDC1335}" srcOrd="0" destOrd="0" presId="urn:microsoft.com/office/officeart/2005/8/layout/vList6"/>
    <dgm:cxn modelId="{B81804C4-9259-48B4-B1CB-F5E163BF0730}" type="presOf" srcId="{EFD476A7-5534-4B15-BC88-A21114A70DBC}" destId="{7381CF44-2AD8-4387-ADAD-359E6D03BD4A}" srcOrd="0" destOrd="0" presId="urn:microsoft.com/office/officeart/2005/8/layout/vList6"/>
    <dgm:cxn modelId="{E5D1DBA8-605C-4BD5-A9BF-855F1BE36A20}" type="presOf" srcId="{B163FBC4-A218-4201-B1DF-75EF725CEF41}" destId="{6CD9A9DD-FD97-4584-89D5-DA8381B39CBE}" srcOrd="0" destOrd="0" presId="urn:microsoft.com/office/officeart/2005/8/layout/vList6"/>
    <dgm:cxn modelId="{B9BE5295-F3BF-411D-8F45-4C194836F413}" srcId="{EFD476A7-5534-4B15-BC88-A21114A70DBC}" destId="{71A62CDC-B08A-4727-9926-0D723613D53D}" srcOrd="0" destOrd="0" parTransId="{06D2491B-F935-4746-99D7-0EA945130017}" sibTransId="{E0ABB834-4D98-4234-8931-10FD2A2274BF}"/>
    <dgm:cxn modelId="{B1884A5E-9D7C-4C58-91D3-DFA1A4259B92}" srcId="{C666E2A8-0975-489C-BEAC-690B1D35E5D1}" destId="{B163FBC4-A218-4201-B1DF-75EF725CEF41}" srcOrd="0" destOrd="0" parTransId="{D4C2773F-ACD0-4D96-A14C-E066E89BE8FD}" sibTransId="{ACFFD26F-A192-4BEC-9198-59E97773859B}"/>
    <dgm:cxn modelId="{9F627917-718E-4932-92B3-62EF382486D6}" srcId="{C666E2A8-0975-489C-BEAC-690B1D35E5D1}" destId="{E6FCE02F-9C52-4C30-850C-9FDD6186373E}" srcOrd="1" destOrd="0" parTransId="{A11E4877-88F4-4491-806D-9E7D7194BEC7}" sibTransId="{A6F061BC-AF98-4596-BC6C-477AF0E1E3CB}"/>
    <dgm:cxn modelId="{D6D25F49-0B8D-4EB5-B185-49B403C607D5}" type="presOf" srcId="{E6FCE02F-9C52-4C30-850C-9FDD6186373E}" destId="{6CD9A9DD-FD97-4584-89D5-DA8381B39CBE}" srcOrd="0" destOrd="1" presId="urn:microsoft.com/office/officeart/2005/8/layout/vList6"/>
    <dgm:cxn modelId="{9128C541-8B6E-45D2-B072-BB9C09E68B1D}" type="presParOf" srcId="{71F0CB36-9A8C-4DDD-96E5-4617891879A9}" destId="{69F46E0F-5F27-4D1A-9D05-8A3AEDF5B6FA}" srcOrd="0" destOrd="0" presId="urn:microsoft.com/office/officeart/2005/8/layout/vList6"/>
    <dgm:cxn modelId="{C6C1DE6B-71CB-4C24-B1D6-4FC0D95BEE7F}" type="presParOf" srcId="{69F46E0F-5F27-4D1A-9D05-8A3AEDF5B6FA}" destId="{5362B9B9-D3D9-451E-BBB5-F8429C1EE34F}" srcOrd="0" destOrd="0" presId="urn:microsoft.com/office/officeart/2005/8/layout/vList6"/>
    <dgm:cxn modelId="{20B749ED-8A32-4434-9D81-E193B96278D7}" type="presParOf" srcId="{69F46E0F-5F27-4D1A-9D05-8A3AEDF5B6FA}" destId="{6CD9A9DD-FD97-4584-89D5-DA8381B39CBE}" srcOrd="1" destOrd="0" presId="urn:microsoft.com/office/officeart/2005/8/layout/vList6"/>
    <dgm:cxn modelId="{74D1F150-6FAE-4AA1-97EA-4F037AB9F453}" type="presParOf" srcId="{71F0CB36-9A8C-4DDD-96E5-4617891879A9}" destId="{7D58FB55-FBF3-40C6-A527-537B53CE3667}" srcOrd="1" destOrd="0" presId="urn:microsoft.com/office/officeart/2005/8/layout/vList6"/>
    <dgm:cxn modelId="{C0A804BD-8905-4356-BBB0-219057DFD360}" type="presParOf" srcId="{71F0CB36-9A8C-4DDD-96E5-4617891879A9}" destId="{3E2580FB-D75D-46FE-9AED-AA97A50C2A69}" srcOrd="2" destOrd="0" presId="urn:microsoft.com/office/officeart/2005/8/layout/vList6"/>
    <dgm:cxn modelId="{2D94E8C3-65BB-4D54-8C61-4E48B481B52B}" type="presParOf" srcId="{3E2580FB-D75D-46FE-9AED-AA97A50C2A69}" destId="{7381CF44-2AD8-4387-ADAD-359E6D03BD4A}" srcOrd="0" destOrd="0" presId="urn:microsoft.com/office/officeart/2005/8/layout/vList6"/>
    <dgm:cxn modelId="{D51E883B-81F3-4E17-8EB5-C4006FD0162E}" type="presParOf" srcId="{3E2580FB-D75D-46FE-9AED-AA97A50C2A69}" destId="{FFB58AE1-EC49-4ECD-8879-EEF46FDC133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0C9F4B-B66C-48B1-B1F5-E76A7A266490}"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es-EC"/>
        </a:p>
      </dgm:t>
    </dgm:pt>
    <dgm:pt modelId="{C666E2A8-0975-489C-BEAC-690B1D35E5D1}">
      <dgm:prSet phldrT="[Texto]"/>
      <dgm:spPr/>
      <dgm:t>
        <a:bodyPr/>
        <a:lstStyle/>
        <a:p>
          <a:r>
            <a:rPr lang="es-ES" dirty="0" smtClean="0">
              <a:effectLst/>
            </a:rPr>
            <a:t>¿Dónde estamos?</a:t>
          </a:r>
          <a:endParaRPr lang="es-EC" dirty="0"/>
        </a:p>
      </dgm:t>
    </dgm:pt>
    <dgm:pt modelId="{45278B69-08FF-46D6-A4EE-0B723BE32067}" type="parTrans" cxnId="{E1CC5D5E-8175-40A9-A7DA-A6CF46F777EA}">
      <dgm:prSet/>
      <dgm:spPr/>
      <dgm:t>
        <a:bodyPr/>
        <a:lstStyle/>
        <a:p>
          <a:endParaRPr lang="es-EC"/>
        </a:p>
      </dgm:t>
    </dgm:pt>
    <dgm:pt modelId="{2CBB75B8-BB02-45D4-8F23-2CCB0915B95C}" type="sibTrans" cxnId="{E1CC5D5E-8175-40A9-A7DA-A6CF46F777EA}">
      <dgm:prSet/>
      <dgm:spPr/>
      <dgm:t>
        <a:bodyPr/>
        <a:lstStyle/>
        <a:p>
          <a:endParaRPr lang="es-EC"/>
        </a:p>
      </dgm:t>
    </dgm:pt>
    <dgm:pt modelId="{B163FBC4-A218-4201-B1DF-75EF725CEF41}">
      <dgm:prSet phldrT="[Texto]" custT="1"/>
      <dgm:spPr/>
      <dgm:t>
        <a:bodyPr/>
        <a:lstStyle/>
        <a:p>
          <a:r>
            <a:rPr lang="es-EC" sz="1400" dirty="0" smtClean="0"/>
            <a:t>Según el Observatorio de Seguridad los conflictos en el DMQ son: aparecimiento de delitos inusuales (crimen organizado), alto nivel de violencia durante los actos delictivos (a domicilios), distribución de drogas (en barrios) y el robo generalizado (celulares y computadoras).</a:t>
          </a:r>
          <a:endParaRPr lang="es-EC" sz="1400" dirty="0"/>
        </a:p>
      </dgm:t>
    </dgm:pt>
    <dgm:pt modelId="{D4C2773F-ACD0-4D96-A14C-E066E89BE8FD}" type="parTrans" cxnId="{B1884A5E-9D7C-4C58-91D3-DFA1A4259B92}">
      <dgm:prSet/>
      <dgm:spPr/>
      <dgm:t>
        <a:bodyPr/>
        <a:lstStyle/>
        <a:p>
          <a:endParaRPr lang="es-EC"/>
        </a:p>
      </dgm:t>
    </dgm:pt>
    <dgm:pt modelId="{ACFFD26F-A192-4BEC-9198-59E97773859B}" type="sibTrans" cxnId="{B1884A5E-9D7C-4C58-91D3-DFA1A4259B92}">
      <dgm:prSet/>
      <dgm:spPr/>
      <dgm:t>
        <a:bodyPr/>
        <a:lstStyle/>
        <a:p>
          <a:endParaRPr lang="es-EC"/>
        </a:p>
      </dgm:t>
    </dgm:pt>
    <dgm:pt modelId="{EFD476A7-5534-4B15-BC88-A21114A70DBC}">
      <dgm:prSet phldrT="[Texto]"/>
      <dgm:spPr/>
      <dgm:t>
        <a:bodyPr/>
        <a:lstStyle/>
        <a:p>
          <a:r>
            <a:rPr lang="es-ES" dirty="0" smtClean="0">
              <a:effectLst/>
            </a:rPr>
            <a:t> ¿A dónde deberíamos llegar?</a:t>
          </a:r>
          <a:endParaRPr lang="es-EC" dirty="0"/>
        </a:p>
      </dgm:t>
    </dgm:pt>
    <dgm:pt modelId="{BA6DB33C-AC16-44F4-8930-0A9F486CD547}" type="parTrans" cxnId="{B374F84D-7251-4A11-856F-2A90AF4760FA}">
      <dgm:prSet/>
      <dgm:spPr/>
      <dgm:t>
        <a:bodyPr/>
        <a:lstStyle/>
        <a:p>
          <a:endParaRPr lang="es-EC"/>
        </a:p>
      </dgm:t>
    </dgm:pt>
    <dgm:pt modelId="{2A53B619-B848-4B48-8DED-E9CC4CEFCEB0}" type="sibTrans" cxnId="{B374F84D-7251-4A11-856F-2A90AF4760FA}">
      <dgm:prSet/>
      <dgm:spPr/>
      <dgm:t>
        <a:bodyPr/>
        <a:lstStyle/>
        <a:p>
          <a:endParaRPr lang="es-EC"/>
        </a:p>
      </dgm:t>
    </dgm:pt>
    <dgm:pt modelId="{71A62CDC-B08A-4727-9926-0D723613D53D}">
      <dgm:prSet phldrT="[Texto]" custT="1"/>
      <dgm:spPr/>
      <dgm:t>
        <a:bodyPr/>
        <a:lstStyle/>
        <a:p>
          <a:r>
            <a:rPr lang="es-EC" sz="1600" dirty="0" smtClean="0"/>
            <a:t>A mantener un estado de alerta en los ciudadanos para que no sean víctimas fáciles de estos hechos delictivos.</a:t>
          </a:r>
          <a:endParaRPr lang="es-EC" sz="1600" dirty="0"/>
        </a:p>
      </dgm:t>
    </dgm:pt>
    <dgm:pt modelId="{06D2491B-F935-4746-99D7-0EA945130017}" type="parTrans" cxnId="{B9BE5295-F3BF-411D-8F45-4C194836F413}">
      <dgm:prSet/>
      <dgm:spPr/>
      <dgm:t>
        <a:bodyPr/>
        <a:lstStyle/>
        <a:p>
          <a:endParaRPr lang="es-EC"/>
        </a:p>
      </dgm:t>
    </dgm:pt>
    <dgm:pt modelId="{E0ABB834-4D98-4234-8931-10FD2A2274BF}" type="sibTrans" cxnId="{B9BE5295-F3BF-411D-8F45-4C194836F413}">
      <dgm:prSet/>
      <dgm:spPr/>
      <dgm:t>
        <a:bodyPr/>
        <a:lstStyle/>
        <a:p>
          <a:endParaRPr lang="es-EC"/>
        </a:p>
      </dgm:t>
    </dgm:pt>
    <dgm:pt modelId="{FB533770-5821-4114-AB9D-1CE42625FE3A}">
      <dgm:prSet phldrT="[Texto]" custT="1"/>
      <dgm:spPr/>
      <dgm:t>
        <a:bodyPr/>
        <a:lstStyle/>
        <a:p>
          <a:r>
            <a:rPr lang="es-EC" sz="1400" dirty="0" smtClean="0"/>
            <a:t>Es urgente tomar acciones en contra de los problemas de seguridad que afectan a la ciudad</a:t>
          </a:r>
          <a:endParaRPr lang="es-EC" sz="1400" dirty="0"/>
        </a:p>
      </dgm:t>
    </dgm:pt>
    <dgm:pt modelId="{318A0E3E-E27B-4A58-A460-26A6D774A92C}" type="parTrans" cxnId="{8E0FF13A-FADE-4DE6-8B72-A7B256D0C338}">
      <dgm:prSet/>
      <dgm:spPr/>
      <dgm:t>
        <a:bodyPr/>
        <a:lstStyle/>
        <a:p>
          <a:endParaRPr lang="es-EC"/>
        </a:p>
      </dgm:t>
    </dgm:pt>
    <dgm:pt modelId="{5E112244-BED5-4415-8B66-B7F42235D625}" type="sibTrans" cxnId="{8E0FF13A-FADE-4DE6-8B72-A7B256D0C338}">
      <dgm:prSet/>
      <dgm:spPr/>
      <dgm:t>
        <a:bodyPr/>
        <a:lstStyle/>
        <a:p>
          <a:endParaRPr lang="es-EC"/>
        </a:p>
      </dgm:t>
    </dgm:pt>
    <dgm:pt modelId="{71F0CB36-9A8C-4DDD-96E5-4617891879A9}" type="pres">
      <dgm:prSet presAssocID="{E10C9F4B-B66C-48B1-B1F5-E76A7A266490}" presName="Name0" presStyleCnt="0">
        <dgm:presLayoutVars>
          <dgm:dir/>
          <dgm:animLvl val="lvl"/>
          <dgm:resizeHandles/>
        </dgm:presLayoutVars>
      </dgm:prSet>
      <dgm:spPr/>
      <dgm:t>
        <a:bodyPr/>
        <a:lstStyle/>
        <a:p>
          <a:endParaRPr lang="es-EC"/>
        </a:p>
      </dgm:t>
    </dgm:pt>
    <dgm:pt modelId="{69F46E0F-5F27-4D1A-9D05-8A3AEDF5B6FA}" type="pres">
      <dgm:prSet presAssocID="{C666E2A8-0975-489C-BEAC-690B1D35E5D1}" presName="linNode" presStyleCnt="0"/>
      <dgm:spPr/>
      <dgm:t>
        <a:bodyPr/>
        <a:lstStyle/>
        <a:p>
          <a:endParaRPr lang="es-EC"/>
        </a:p>
      </dgm:t>
    </dgm:pt>
    <dgm:pt modelId="{5362B9B9-D3D9-451E-BBB5-F8429C1EE34F}" type="pres">
      <dgm:prSet presAssocID="{C666E2A8-0975-489C-BEAC-690B1D35E5D1}" presName="parentShp" presStyleLbl="node1" presStyleIdx="0" presStyleCnt="2" custLinFactNeighborX="-35400" custLinFactNeighborY="9938">
        <dgm:presLayoutVars>
          <dgm:bulletEnabled val="1"/>
        </dgm:presLayoutVars>
      </dgm:prSet>
      <dgm:spPr/>
      <dgm:t>
        <a:bodyPr/>
        <a:lstStyle/>
        <a:p>
          <a:endParaRPr lang="es-EC"/>
        </a:p>
      </dgm:t>
    </dgm:pt>
    <dgm:pt modelId="{6CD9A9DD-FD97-4584-89D5-DA8381B39CBE}" type="pres">
      <dgm:prSet presAssocID="{C666E2A8-0975-489C-BEAC-690B1D35E5D1}" presName="childShp" presStyleLbl="bgAccFollowNode1" presStyleIdx="0" presStyleCnt="2">
        <dgm:presLayoutVars>
          <dgm:bulletEnabled val="1"/>
        </dgm:presLayoutVars>
      </dgm:prSet>
      <dgm:spPr/>
      <dgm:t>
        <a:bodyPr/>
        <a:lstStyle/>
        <a:p>
          <a:endParaRPr lang="es-EC"/>
        </a:p>
      </dgm:t>
    </dgm:pt>
    <dgm:pt modelId="{7D58FB55-FBF3-40C6-A527-537B53CE3667}" type="pres">
      <dgm:prSet presAssocID="{2CBB75B8-BB02-45D4-8F23-2CCB0915B95C}" presName="spacing" presStyleCnt="0"/>
      <dgm:spPr/>
      <dgm:t>
        <a:bodyPr/>
        <a:lstStyle/>
        <a:p>
          <a:endParaRPr lang="es-EC"/>
        </a:p>
      </dgm:t>
    </dgm:pt>
    <dgm:pt modelId="{3E2580FB-D75D-46FE-9AED-AA97A50C2A69}" type="pres">
      <dgm:prSet presAssocID="{EFD476A7-5534-4B15-BC88-A21114A70DBC}" presName="linNode" presStyleCnt="0"/>
      <dgm:spPr/>
      <dgm:t>
        <a:bodyPr/>
        <a:lstStyle/>
        <a:p>
          <a:endParaRPr lang="es-EC"/>
        </a:p>
      </dgm:t>
    </dgm:pt>
    <dgm:pt modelId="{7381CF44-2AD8-4387-ADAD-359E6D03BD4A}" type="pres">
      <dgm:prSet presAssocID="{EFD476A7-5534-4B15-BC88-A21114A70DBC}" presName="parentShp" presStyleLbl="node1" presStyleIdx="1" presStyleCnt="2">
        <dgm:presLayoutVars>
          <dgm:bulletEnabled val="1"/>
        </dgm:presLayoutVars>
      </dgm:prSet>
      <dgm:spPr/>
      <dgm:t>
        <a:bodyPr/>
        <a:lstStyle/>
        <a:p>
          <a:endParaRPr lang="es-EC"/>
        </a:p>
      </dgm:t>
    </dgm:pt>
    <dgm:pt modelId="{FFB58AE1-EC49-4ECD-8879-EEF46FDC1335}" type="pres">
      <dgm:prSet presAssocID="{EFD476A7-5534-4B15-BC88-A21114A70DBC}" presName="childShp" presStyleLbl="bgAccFollowNode1" presStyleIdx="1" presStyleCnt="2">
        <dgm:presLayoutVars>
          <dgm:bulletEnabled val="1"/>
        </dgm:presLayoutVars>
      </dgm:prSet>
      <dgm:spPr/>
      <dgm:t>
        <a:bodyPr/>
        <a:lstStyle/>
        <a:p>
          <a:endParaRPr lang="es-EC"/>
        </a:p>
      </dgm:t>
    </dgm:pt>
  </dgm:ptLst>
  <dgm:cxnLst>
    <dgm:cxn modelId="{08CFB5E4-DD1F-438F-99EB-B2148B8AA7EB}" type="presOf" srcId="{71A62CDC-B08A-4727-9926-0D723613D53D}" destId="{FFB58AE1-EC49-4ECD-8879-EEF46FDC1335}" srcOrd="0" destOrd="0" presId="urn:microsoft.com/office/officeart/2005/8/layout/vList6"/>
    <dgm:cxn modelId="{8E0FF13A-FADE-4DE6-8B72-A7B256D0C338}" srcId="{C666E2A8-0975-489C-BEAC-690B1D35E5D1}" destId="{FB533770-5821-4114-AB9D-1CE42625FE3A}" srcOrd="1" destOrd="0" parTransId="{318A0E3E-E27B-4A58-A460-26A6D774A92C}" sibTransId="{5E112244-BED5-4415-8B66-B7F42235D625}"/>
    <dgm:cxn modelId="{C940AC34-38D1-4EB8-82FA-262854F4DBA6}" type="presOf" srcId="{C666E2A8-0975-489C-BEAC-690B1D35E5D1}" destId="{5362B9B9-D3D9-451E-BBB5-F8429C1EE34F}" srcOrd="0" destOrd="0" presId="urn:microsoft.com/office/officeart/2005/8/layout/vList6"/>
    <dgm:cxn modelId="{01F4F78D-CC2C-458A-BB8F-EC85C5871E85}" type="presOf" srcId="{E10C9F4B-B66C-48B1-B1F5-E76A7A266490}" destId="{71F0CB36-9A8C-4DDD-96E5-4617891879A9}" srcOrd="0" destOrd="0" presId="urn:microsoft.com/office/officeart/2005/8/layout/vList6"/>
    <dgm:cxn modelId="{3334BE34-E93A-4190-BB86-8C33BB36270D}" type="presOf" srcId="{B163FBC4-A218-4201-B1DF-75EF725CEF41}" destId="{6CD9A9DD-FD97-4584-89D5-DA8381B39CBE}" srcOrd="0" destOrd="0" presId="urn:microsoft.com/office/officeart/2005/8/layout/vList6"/>
    <dgm:cxn modelId="{E1CC5D5E-8175-40A9-A7DA-A6CF46F777EA}" srcId="{E10C9F4B-B66C-48B1-B1F5-E76A7A266490}" destId="{C666E2A8-0975-489C-BEAC-690B1D35E5D1}" srcOrd="0" destOrd="0" parTransId="{45278B69-08FF-46D6-A4EE-0B723BE32067}" sibTransId="{2CBB75B8-BB02-45D4-8F23-2CCB0915B95C}"/>
    <dgm:cxn modelId="{B1884A5E-9D7C-4C58-91D3-DFA1A4259B92}" srcId="{C666E2A8-0975-489C-BEAC-690B1D35E5D1}" destId="{B163FBC4-A218-4201-B1DF-75EF725CEF41}" srcOrd="0" destOrd="0" parTransId="{D4C2773F-ACD0-4D96-A14C-E066E89BE8FD}" sibTransId="{ACFFD26F-A192-4BEC-9198-59E97773859B}"/>
    <dgm:cxn modelId="{602B01BF-A065-4457-8D47-40327183C8BB}" type="presOf" srcId="{EFD476A7-5534-4B15-BC88-A21114A70DBC}" destId="{7381CF44-2AD8-4387-ADAD-359E6D03BD4A}" srcOrd="0" destOrd="0" presId="urn:microsoft.com/office/officeart/2005/8/layout/vList6"/>
    <dgm:cxn modelId="{B374F84D-7251-4A11-856F-2A90AF4760FA}" srcId="{E10C9F4B-B66C-48B1-B1F5-E76A7A266490}" destId="{EFD476A7-5534-4B15-BC88-A21114A70DBC}" srcOrd="1" destOrd="0" parTransId="{BA6DB33C-AC16-44F4-8930-0A9F486CD547}" sibTransId="{2A53B619-B848-4B48-8DED-E9CC4CEFCEB0}"/>
    <dgm:cxn modelId="{B9BE5295-F3BF-411D-8F45-4C194836F413}" srcId="{EFD476A7-5534-4B15-BC88-A21114A70DBC}" destId="{71A62CDC-B08A-4727-9926-0D723613D53D}" srcOrd="0" destOrd="0" parTransId="{06D2491B-F935-4746-99D7-0EA945130017}" sibTransId="{E0ABB834-4D98-4234-8931-10FD2A2274BF}"/>
    <dgm:cxn modelId="{2BBBD465-4727-4095-9C3E-5971546CF377}" type="presOf" srcId="{FB533770-5821-4114-AB9D-1CE42625FE3A}" destId="{6CD9A9DD-FD97-4584-89D5-DA8381B39CBE}" srcOrd="0" destOrd="1" presId="urn:microsoft.com/office/officeart/2005/8/layout/vList6"/>
    <dgm:cxn modelId="{0B7D98AE-D822-4BA9-88B5-2B89FF833AFA}" type="presParOf" srcId="{71F0CB36-9A8C-4DDD-96E5-4617891879A9}" destId="{69F46E0F-5F27-4D1A-9D05-8A3AEDF5B6FA}" srcOrd="0" destOrd="0" presId="urn:microsoft.com/office/officeart/2005/8/layout/vList6"/>
    <dgm:cxn modelId="{45B158AD-F7DD-4111-A788-9A6E97FABDE0}" type="presParOf" srcId="{69F46E0F-5F27-4D1A-9D05-8A3AEDF5B6FA}" destId="{5362B9B9-D3D9-451E-BBB5-F8429C1EE34F}" srcOrd="0" destOrd="0" presId="urn:microsoft.com/office/officeart/2005/8/layout/vList6"/>
    <dgm:cxn modelId="{E34C2327-EA96-4120-9326-1319D2E97F61}" type="presParOf" srcId="{69F46E0F-5F27-4D1A-9D05-8A3AEDF5B6FA}" destId="{6CD9A9DD-FD97-4584-89D5-DA8381B39CBE}" srcOrd="1" destOrd="0" presId="urn:microsoft.com/office/officeart/2005/8/layout/vList6"/>
    <dgm:cxn modelId="{439E2491-D8E7-41E9-8076-73E26CA3D31A}" type="presParOf" srcId="{71F0CB36-9A8C-4DDD-96E5-4617891879A9}" destId="{7D58FB55-FBF3-40C6-A527-537B53CE3667}" srcOrd="1" destOrd="0" presId="urn:microsoft.com/office/officeart/2005/8/layout/vList6"/>
    <dgm:cxn modelId="{8C059310-1B72-477E-913B-799EADE93331}" type="presParOf" srcId="{71F0CB36-9A8C-4DDD-96E5-4617891879A9}" destId="{3E2580FB-D75D-46FE-9AED-AA97A50C2A69}" srcOrd="2" destOrd="0" presId="urn:microsoft.com/office/officeart/2005/8/layout/vList6"/>
    <dgm:cxn modelId="{92868411-C191-47D6-80E4-7D4944D0F32C}" type="presParOf" srcId="{3E2580FB-D75D-46FE-9AED-AA97A50C2A69}" destId="{7381CF44-2AD8-4387-ADAD-359E6D03BD4A}" srcOrd="0" destOrd="0" presId="urn:microsoft.com/office/officeart/2005/8/layout/vList6"/>
    <dgm:cxn modelId="{9F40BFB0-41A1-4AD7-9E35-DF3E24EFC6C0}" type="presParOf" srcId="{3E2580FB-D75D-46FE-9AED-AA97A50C2A69}" destId="{FFB58AE1-EC49-4ECD-8879-EEF46FDC133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ACFA0-EC3D-45C8-B022-544629358DB0}" type="doc">
      <dgm:prSet loTypeId="urn:microsoft.com/office/officeart/2005/8/layout/equation2" loCatId="relationship" qsTypeId="urn:microsoft.com/office/officeart/2005/8/quickstyle/simple1" qsCatId="simple" csTypeId="urn:microsoft.com/office/officeart/2005/8/colors/colorful2" csCatId="colorful" phldr="1"/>
      <dgm:spPr/>
    </dgm:pt>
    <dgm:pt modelId="{B670D8EF-AC84-4E92-9B48-51D58FBF51EC}">
      <dgm:prSet phldrT="[Texto]"/>
      <dgm:spPr/>
      <dgm:t>
        <a:bodyPr/>
        <a:lstStyle/>
        <a:p>
          <a:r>
            <a:rPr lang="es-ES" dirty="0"/>
            <a:t>Culturales</a:t>
          </a:r>
        </a:p>
      </dgm:t>
    </dgm:pt>
    <dgm:pt modelId="{072D6F59-78FC-47D8-9732-C73CE0A39FCD}" type="parTrans" cxnId="{8371D2DE-4D39-419E-979D-4E3EBE3B6896}">
      <dgm:prSet/>
      <dgm:spPr/>
      <dgm:t>
        <a:bodyPr/>
        <a:lstStyle/>
        <a:p>
          <a:endParaRPr lang="es-ES"/>
        </a:p>
      </dgm:t>
    </dgm:pt>
    <dgm:pt modelId="{B192C943-77D5-4962-ACD3-67A3C35AFC2C}" type="sibTrans" cxnId="{8371D2DE-4D39-419E-979D-4E3EBE3B6896}">
      <dgm:prSet/>
      <dgm:spPr/>
      <dgm:t>
        <a:bodyPr/>
        <a:lstStyle/>
        <a:p>
          <a:endParaRPr lang="es-ES"/>
        </a:p>
      </dgm:t>
    </dgm:pt>
    <dgm:pt modelId="{80D0752B-A92B-4464-8081-7D02132CA761}">
      <dgm:prSet phldrT="[Texto]"/>
      <dgm:spPr/>
      <dgm:t>
        <a:bodyPr/>
        <a:lstStyle/>
        <a:p>
          <a:r>
            <a:rPr lang="es-ES" dirty="0"/>
            <a:t>SATISFACCIÓN</a:t>
          </a:r>
        </a:p>
      </dgm:t>
    </dgm:pt>
    <dgm:pt modelId="{D45B6541-68E7-4C85-AD02-F85BC333384A}" type="parTrans" cxnId="{DBC33ADC-28E1-427C-AA4F-81AD8BFEF8F1}">
      <dgm:prSet/>
      <dgm:spPr/>
      <dgm:t>
        <a:bodyPr/>
        <a:lstStyle/>
        <a:p>
          <a:endParaRPr lang="es-ES"/>
        </a:p>
      </dgm:t>
    </dgm:pt>
    <dgm:pt modelId="{73041D2E-D4C5-4569-B215-EBD5A02F4B64}" type="sibTrans" cxnId="{DBC33ADC-28E1-427C-AA4F-81AD8BFEF8F1}">
      <dgm:prSet/>
      <dgm:spPr/>
      <dgm:t>
        <a:bodyPr/>
        <a:lstStyle/>
        <a:p>
          <a:endParaRPr lang="es-ES"/>
        </a:p>
      </dgm:t>
    </dgm:pt>
    <dgm:pt modelId="{588F446A-8E40-4C65-B869-5D0E8BE27CB9}">
      <dgm:prSet/>
      <dgm:spPr/>
      <dgm:t>
        <a:bodyPr/>
        <a:lstStyle/>
        <a:p>
          <a:r>
            <a:rPr lang="es-ES" dirty="0"/>
            <a:t>Sociales</a:t>
          </a:r>
        </a:p>
      </dgm:t>
    </dgm:pt>
    <dgm:pt modelId="{AB71B689-E22E-4AC2-B0A1-62C9F59A18E9}" type="parTrans" cxnId="{9823BE8B-39A9-4EC4-B5D1-690C0FD4A4CA}">
      <dgm:prSet/>
      <dgm:spPr/>
      <dgm:t>
        <a:bodyPr/>
        <a:lstStyle/>
        <a:p>
          <a:endParaRPr lang="es-ES"/>
        </a:p>
      </dgm:t>
    </dgm:pt>
    <dgm:pt modelId="{815DF97F-269A-43CA-8DC7-5EA26F59C9F0}" type="sibTrans" cxnId="{9823BE8B-39A9-4EC4-B5D1-690C0FD4A4CA}">
      <dgm:prSet/>
      <dgm:spPr/>
      <dgm:t>
        <a:bodyPr/>
        <a:lstStyle/>
        <a:p>
          <a:endParaRPr lang="es-ES"/>
        </a:p>
      </dgm:t>
    </dgm:pt>
    <dgm:pt modelId="{B72854D5-E143-4585-AA8E-7AFB3FEA13C0}">
      <dgm:prSet/>
      <dgm:spPr/>
      <dgm:t>
        <a:bodyPr/>
        <a:lstStyle/>
        <a:p>
          <a:r>
            <a:rPr lang="es-ES" dirty="0"/>
            <a:t>Personales</a:t>
          </a:r>
        </a:p>
      </dgm:t>
    </dgm:pt>
    <dgm:pt modelId="{0D00545C-1513-48FF-A93C-7446D84D0537}" type="parTrans" cxnId="{9A1804FF-7ADF-4ABC-801A-C95C235F88B5}">
      <dgm:prSet/>
      <dgm:spPr/>
      <dgm:t>
        <a:bodyPr/>
        <a:lstStyle/>
        <a:p>
          <a:endParaRPr lang="es-ES"/>
        </a:p>
      </dgm:t>
    </dgm:pt>
    <dgm:pt modelId="{243A1FBC-FCBC-4314-A52B-BADC05A5BA18}" type="sibTrans" cxnId="{9A1804FF-7ADF-4ABC-801A-C95C235F88B5}">
      <dgm:prSet/>
      <dgm:spPr/>
      <dgm:t>
        <a:bodyPr/>
        <a:lstStyle/>
        <a:p>
          <a:endParaRPr lang="es-ES"/>
        </a:p>
      </dgm:t>
    </dgm:pt>
    <dgm:pt modelId="{18D0F691-71C2-412D-9428-825EE9120392}" type="pres">
      <dgm:prSet presAssocID="{895ACFA0-EC3D-45C8-B022-544629358DB0}" presName="Name0" presStyleCnt="0">
        <dgm:presLayoutVars>
          <dgm:dir/>
          <dgm:resizeHandles val="exact"/>
        </dgm:presLayoutVars>
      </dgm:prSet>
      <dgm:spPr/>
    </dgm:pt>
    <dgm:pt modelId="{7EE3DCC4-10E9-4629-B24D-E214173BD807}" type="pres">
      <dgm:prSet presAssocID="{895ACFA0-EC3D-45C8-B022-544629358DB0}" presName="vNodes" presStyleCnt="0"/>
      <dgm:spPr/>
    </dgm:pt>
    <dgm:pt modelId="{8BB09BEC-B0F4-40C1-8899-059B0330750B}" type="pres">
      <dgm:prSet presAssocID="{B670D8EF-AC84-4E92-9B48-51D58FBF51EC}" presName="node" presStyleLbl="node1" presStyleIdx="0" presStyleCnt="4" custScaleX="160750">
        <dgm:presLayoutVars>
          <dgm:bulletEnabled val="1"/>
        </dgm:presLayoutVars>
      </dgm:prSet>
      <dgm:spPr/>
      <dgm:t>
        <a:bodyPr/>
        <a:lstStyle/>
        <a:p>
          <a:endParaRPr lang="es-EC"/>
        </a:p>
      </dgm:t>
    </dgm:pt>
    <dgm:pt modelId="{4B7B98B6-7CBA-4183-B758-E3A9B3D3FED5}" type="pres">
      <dgm:prSet presAssocID="{B192C943-77D5-4962-ACD3-67A3C35AFC2C}" presName="spacerT" presStyleCnt="0"/>
      <dgm:spPr/>
    </dgm:pt>
    <dgm:pt modelId="{F7E0B6B9-756C-478C-9882-EF1557143A7D}" type="pres">
      <dgm:prSet presAssocID="{B192C943-77D5-4962-ACD3-67A3C35AFC2C}" presName="sibTrans" presStyleLbl="sibTrans2D1" presStyleIdx="0" presStyleCnt="3"/>
      <dgm:spPr/>
      <dgm:t>
        <a:bodyPr/>
        <a:lstStyle/>
        <a:p>
          <a:endParaRPr lang="es-EC"/>
        </a:p>
      </dgm:t>
    </dgm:pt>
    <dgm:pt modelId="{19B29C46-3E1F-4F2B-8AA6-75AE936B122A}" type="pres">
      <dgm:prSet presAssocID="{B192C943-77D5-4962-ACD3-67A3C35AFC2C}" presName="spacerB" presStyleCnt="0"/>
      <dgm:spPr/>
    </dgm:pt>
    <dgm:pt modelId="{8802089E-1DF3-4B2D-A934-D3D024D6AF47}" type="pres">
      <dgm:prSet presAssocID="{588F446A-8E40-4C65-B869-5D0E8BE27CB9}" presName="node" presStyleLbl="node1" presStyleIdx="1" presStyleCnt="4" custScaleX="175419">
        <dgm:presLayoutVars>
          <dgm:bulletEnabled val="1"/>
        </dgm:presLayoutVars>
      </dgm:prSet>
      <dgm:spPr/>
      <dgm:t>
        <a:bodyPr/>
        <a:lstStyle/>
        <a:p>
          <a:endParaRPr lang="es-EC"/>
        </a:p>
      </dgm:t>
    </dgm:pt>
    <dgm:pt modelId="{B6A8838F-7303-4E74-B324-FF4026948F98}" type="pres">
      <dgm:prSet presAssocID="{815DF97F-269A-43CA-8DC7-5EA26F59C9F0}" presName="spacerT" presStyleCnt="0"/>
      <dgm:spPr/>
    </dgm:pt>
    <dgm:pt modelId="{B01B197B-F9FC-4198-ABA6-7678A3B0CF20}" type="pres">
      <dgm:prSet presAssocID="{815DF97F-269A-43CA-8DC7-5EA26F59C9F0}" presName="sibTrans" presStyleLbl="sibTrans2D1" presStyleIdx="1" presStyleCnt="3"/>
      <dgm:spPr/>
      <dgm:t>
        <a:bodyPr/>
        <a:lstStyle/>
        <a:p>
          <a:endParaRPr lang="es-EC"/>
        </a:p>
      </dgm:t>
    </dgm:pt>
    <dgm:pt modelId="{0C021E7F-A9C5-43AD-ABB6-D33E6CD8119C}" type="pres">
      <dgm:prSet presAssocID="{815DF97F-269A-43CA-8DC7-5EA26F59C9F0}" presName="spacerB" presStyleCnt="0"/>
      <dgm:spPr/>
    </dgm:pt>
    <dgm:pt modelId="{5E403EFF-B4AF-4601-8CCF-09B11B6CC8D5}" type="pres">
      <dgm:prSet presAssocID="{B72854D5-E143-4585-AA8E-7AFB3FEA13C0}" presName="node" presStyleLbl="node1" presStyleIdx="2" presStyleCnt="4" custScaleX="181705">
        <dgm:presLayoutVars>
          <dgm:bulletEnabled val="1"/>
        </dgm:presLayoutVars>
      </dgm:prSet>
      <dgm:spPr/>
      <dgm:t>
        <a:bodyPr/>
        <a:lstStyle/>
        <a:p>
          <a:endParaRPr lang="es-EC"/>
        </a:p>
      </dgm:t>
    </dgm:pt>
    <dgm:pt modelId="{BE78EB85-9D07-461D-ABDB-827AE840B9C0}" type="pres">
      <dgm:prSet presAssocID="{895ACFA0-EC3D-45C8-B022-544629358DB0}" presName="sibTransLast" presStyleLbl="sibTrans2D1" presStyleIdx="2" presStyleCnt="3"/>
      <dgm:spPr/>
      <dgm:t>
        <a:bodyPr/>
        <a:lstStyle/>
        <a:p>
          <a:endParaRPr lang="es-EC"/>
        </a:p>
      </dgm:t>
    </dgm:pt>
    <dgm:pt modelId="{DFB7DC29-221A-4CBE-8458-80F805205E16}" type="pres">
      <dgm:prSet presAssocID="{895ACFA0-EC3D-45C8-B022-544629358DB0}" presName="connectorText" presStyleLbl="sibTrans2D1" presStyleIdx="2" presStyleCnt="3"/>
      <dgm:spPr/>
      <dgm:t>
        <a:bodyPr/>
        <a:lstStyle/>
        <a:p>
          <a:endParaRPr lang="es-EC"/>
        </a:p>
      </dgm:t>
    </dgm:pt>
    <dgm:pt modelId="{1746EFCE-E6CB-4F9A-A25F-EAEFDD53D399}" type="pres">
      <dgm:prSet presAssocID="{895ACFA0-EC3D-45C8-B022-544629358DB0}" presName="lastNode" presStyleLbl="node1" presStyleIdx="3" presStyleCnt="4" custScaleX="133016" custScaleY="90257">
        <dgm:presLayoutVars>
          <dgm:bulletEnabled val="1"/>
        </dgm:presLayoutVars>
      </dgm:prSet>
      <dgm:spPr/>
      <dgm:t>
        <a:bodyPr/>
        <a:lstStyle/>
        <a:p>
          <a:endParaRPr lang="es-EC"/>
        </a:p>
      </dgm:t>
    </dgm:pt>
  </dgm:ptLst>
  <dgm:cxnLst>
    <dgm:cxn modelId="{3C8FDD10-3B95-4E71-AF77-3950E7B816CD}" type="presOf" srcId="{B192C943-77D5-4962-ACD3-67A3C35AFC2C}" destId="{F7E0B6B9-756C-478C-9882-EF1557143A7D}" srcOrd="0" destOrd="0" presId="urn:microsoft.com/office/officeart/2005/8/layout/equation2"/>
    <dgm:cxn modelId="{E3304305-410F-44C4-B907-42880E643267}" type="presOf" srcId="{588F446A-8E40-4C65-B869-5D0E8BE27CB9}" destId="{8802089E-1DF3-4B2D-A934-D3D024D6AF47}" srcOrd="0" destOrd="0" presId="urn:microsoft.com/office/officeart/2005/8/layout/equation2"/>
    <dgm:cxn modelId="{9A1804FF-7ADF-4ABC-801A-C95C235F88B5}" srcId="{895ACFA0-EC3D-45C8-B022-544629358DB0}" destId="{B72854D5-E143-4585-AA8E-7AFB3FEA13C0}" srcOrd="2" destOrd="0" parTransId="{0D00545C-1513-48FF-A93C-7446D84D0537}" sibTransId="{243A1FBC-FCBC-4314-A52B-BADC05A5BA18}"/>
    <dgm:cxn modelId="{2D43A862-F565-44A7-846D-FC165AE6FB18}" type="presOf" srcId="{243A1FBC-FCBC-4314-A52B-BADC05A5BA18}" destId="{DFB7DC29-221A-4CBE-8458-80F805205E16}" srcOrd="1" destOrd="0" presId="urn:microsoft.com/office/officeart/2005/8/layout/equation2"/>
    <dgm:cxn modelId="{FB35D4D6-A222-4121-B376-F80E77D51D38}" type="presOf" srcId="{243A1FBC-FCBC-4314-A52B-BADC05A5BA18}" destId="{BE78EB85-9D07-461D-ABDB-827AE840B9C0}" srcOrd="0" destOrd="0" presId="urn:microsoft.com/office/officeart/2005/8/layout/equation2"/>
    <dgm:cxn modelId="{9823BE8B-39A9-4EC4-B5D1-690C0FD4A4CA}" srcId="{895ACFA0-EC3D-45C8-B022-544629358DB0}" destId="{588F446A-8E40-4C65-B869-5D0E8BE27CB9}" srcOrd="1" destOrd="0" parTransId="{AB71B689-E22E-4AC2-B0A1-62C9F59A18E9}" sibTransId="{815DF97F-269A-43CA-8DC7-5EA26F59C9F0}"/>
    <dgm:cxn modelId="{8E44A389-66EC-49DE-B529-A2D94E9DE9A6}" type="presOf" srcId="{895ACFA0-EC3D-45C8-B022-544629358DB0}" destId="{18D0F691-71C2-412D-9428-825EE9120392}" srcOrd="0" destOrd="0" presId="urn:microsoft.com/office/officeart/2005/8/layout/equation2"/>
    <dgm:cxn modelId="{8371D2DE-4D39-419E-979D-4E3EBE3B6896}" srcId="{895ACFA0-EC3D-45C8-B022-544629358DB0}" destId="{B670D8EF-AC84-4E92-9B48-51D58FBF51EC}" srcOrd="0" destOrd="0" parTransId="{072D6F59-78FC-47D8-9732-C73CE0A39FCD}" sibTransId="{B192C943-77D5-4962-ACD3-67A3C35AFC2C}"/>
    <dgm:cxn modelId="{23878AFF-88AB-490B-9274-6570218A6576}" type="presOf" srcId="{80D0752B-A92B-4464-8081-7D02132CA761}" destId="{1746EFCE-E6CB-4F9A-A25F-EAEFDD53D399}" srcOrd="0" destOrd="0" presId="urn:microsoft.com/office/officeart/2005/8/layout/equation2"/>
    <dgm:cxn modelId="{4DA57507-5923-443C-9E71-F87D3631EAE6}" type="presOf" srcId="{B72854D5-E143-4585-AA8E-7AFB3FEA13C0}" destId="{5E403EFF-B4AF-4601-8CCF-09B11B6CC8D5}" srcOrd="0" destOrd="0" presId="urn:microsoft.com/office/officeart/2005/8/layout/equation2"/>
    <dgm:cxn modelId="{DBC33ADC-28E1-427C-AA4F-81AD8BFEF8F1}" srcId="{895ACFA0-EC3D-45C8-B022-544629358DB0}" destId="{80D0752B-A92B-4464-8081-7D02132CA761}" srcOrd="3" destOrd="0" parTransId="{D45B6541-68E7-4C85-AD02-F85BC333384A}" sibTransId="{73041D2E-D4C5-4569-B215-EBD5A02F4B64}"/>
    <dgm:cxn modelId="{A393B702-E40D-4568-A0AB-033AC139B46C}" type="presOf" srcId="{B670D8EF-AC84-4E92-9B48-51D58FBF51EC}" destId="{8BB09BEC-B0F4-40C1-8899-059B0330750B}" srcOrd="0" destOrd="0" presId="urn:microsoft.com/office/officeart/2005/8/layout/equation2"/>
    <dgm:cxn modelId="{827034B1-FD92-4AEF-A364-D97E9E12C661}" type="presOf" srcId="{815DF97F-269A-43CA-8DC7-5EA26F59C9F0}" destId="{B01B197B-F9FC-4198-ABA6-7678A3B0CF20}" srcOrd="0" destOrd="0" presId="urn:microsoft.com/office/officeart/2005/8/layout/equation2"/>
    <dgm:cxn modelId="{0BBC7F02-8DB8-4415-B178-5F352C75D525}" type="presParOf" srcId="{18D0F691-71C2-412D-9428-825EE9120392}" destId="{7EE3DCC4-10E9-4629-B24D-E214173BD807}" srcOrd="0" destOrd="0" presId="urn:microsoft.com/office/officeart/2005/8/layout/equation2"/>
    <dgm:cxn modelId="{8838F8A1-F1AA-4A1E-A754-12C0C73F6F44}" type="presParOf" srcId="{7EE3DCC4-10E9-4629-B24D-E214173BD807}" destId="{8BB09BEC-B0F4-40C1-8899-059B0330750B}" srcOrd="0" destOrd="0" presId="urn:microsoft.com/office/officeart/2005/8/layout/equation2"/>
    <dgm:cxn modelId="{BC06FF23-C57A-404E-AD3E-479EFA367826}" type="presParOf" srcId="{7EE3DCC4-10E9-4629-B24D-E214173BD807}" destId="{4B7B98B6-7CBA-4183-B758-E3A9B3D3FED5}" srcOrd="1" destOrd="0" presId="urn:microsoft.com/office/officeart/2005/8/layout/equation2"/>
    <dgm:cxn modelId="{1C924621-47F0-4722-94E1-3CFB372E5EBC}" type="presParOf" srcId="{7EE3DCC4-10E9-4629-B24D-E214173BD807}" destId="{F7E0B6B9-756C-478C-9882-EF1557143A7D}" srcOrd="2" destOrd="0" presId="urn:microsoft.com/office/officeart/2005/8/layout/equation2"/>
    <dgm:cxn modelId="{763D0C58-3460-4E63-BE0A-EE1CBE7B5524}" type="presParOf" srcId="{7EE3DCC4-10E9-4629-B24D-E214173BD807}" destId="{19B29C46-3E1F-4F2B-8AA6-75AE936B122A}" srcOrd="3" destOrd="0" presId="urn:microsoft.com/office/officeart/2005/8/layout/equation2"/>
    <dgm:cxn modelId="{018096EC-E625-4982-9985-952D30EE84FC}" type="presParOf" srcId="{7EE3DCC4-10E9-4629-B24D-E214173BD807}" destId="{8802089E-1DF3-4B2D-A934-D3D024D6AF47}" srcOrd="4" destOrd="0" presId="urn:microsoft.com/office/officeart/2005/8/layout/equation2"/>
    <dgm:cxn modelId="{B54F4161-1DE2-4E5A-8E01-8C17A74701FA}" type="presParOf" srcId="{7EE3DCC4-10E9-4629-B24D-E214173BD807}" destId="{B6A8838F-7303-4E74-B324-FF4026948F98}" srcOrd="5" destOrd="0" presId="urn:microsoft.com/office/officeart/2005/8/layout/equation2"/>
    <dgm:cxn modelId="{1E100A55-A18A-4F3B-B3D1-324C3159724B}" type="presParOf" srcId="{7EE3DCC4-10E9-4629-B24D-E214173BD807}" destId="{B01B197B-F9FC-4198-ABA6-7678A3B0CF20}" srcOrd="6" destOrd="0" presId="urn:microsoft.com/office/officeart/2005/8/layout/equation2"/>
    <dgm:cxn modelId="{40A5467B-7F64-4969-A40A-33DA554321BA}" type="presParOf" srcId="{7EE3DCC4-10E9-4629-B24D-E214173BD807}" destId="{0C021E7F-A9C5-43AD-ABB6-D33E6CD8119C}" srcOrd="7" destOrd="0" presId="urn:microsoft.com/office/officeart/2005/8/layout/equation2"/>
    <dgm:cxn modelId="{31F6BD93-E478-4549-94D5-CAC7438CD0D7}" type="presParOf" srcId="{7EE3DCC4-10E9-4629-B24D-E214173BD807}" destId="{5E403EFF-B4AF-4601-8CCF-09B11B6CC8D5}" srcOrd="8" destOrd="0" presId="urn:microsoft.com/office/officeart/2005/8/layout/equation2"/>
    <dgm:cxn modelId="{477D85BB-9B49-4541-B73A-608439D9EC49}" type="presParOf" srcId="{18D0F691-71C2-412D-9428-825EE9120392}" destId="{BE78EB85-9D07-461D-ABDB-827AE840B9C0}" srcOrd="1" destOrd="0" presId="urn:microsoft.com/office/officeart/2005/8/layout/equation2"/>
    <dgm:cxn modelId="{3CAD4DD5-A73D-435A-84B3-870542545E73}" type="presParOf" srcId="{BE78EB85-9D07-461D-ABDB-827AE840B9C0}" destId="{DFB7DC29-221A-4CBE-8458-80F805205E16}" srcOrd="0" destOrd="0" presId="urn:microsoft.com/office/officeart/2005/8/layout/equation2"/>
    <dgm:cxn modelId="{517FD73A-A9A1-4895-8DF8-C46036097B28}" type="presParOf" srcId="{18D0F691-71C2-412D-9428-825EE9120392}" destId="{1746EFCE-E6CB-4F9A-A25F-EAEFDD53D39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CC761-88EE-4809-94F8-469D5445DA6B}"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es-EC"/>
        </a:p>
      </dgm:t>
    </dgm:pt>
    <dgm:pt modelId="{29BADDF0-A0C4-4BBF-B43A-319D6F33C85E}">
      <dgm:prSet phldrT="[Texto]" custT="1"/>
      <dgm:spPr/>
      <dgm:t>
        <a:bodyPr/>
        <a:lstStyle/>
        <a:p>
          <a:r>
            <a:rPr lang="es-ES" sz="2400" dirty="0">
              <a:latin typeface="Arial Rounded MT Bold" panose="020F0704030504030204" pitchFamily="34" charset="0"/>
              <a:cs typeface="Arial" panose="020B0604020202020204" pitchFamily="34" charset="0"/>
            </a:rPr>
            <a:t>Población</a:t>
          </a:r>
          <a:endParaRPr lang="es-EC" sz="2400" dirty="0">
            <a:latin typeface="Arial Rounded MT Bold" panose="020F0704030504030204" pitchFamily="34" charset="0"/>
            <a:cs typeface="Arial" panose="020B0604020202020204" pitchFamily="34" charset="0"/>
          </a:endParaRPr>
        </a:p>
      </dgm:t>
    </dgm:pt>
    <dgm:pt modelId="{0B3CB985-57F7-4650-81EA-458470D201B9}" type="parTrans" cxnId="{0E3D8481-85FD-41A5-9458-3F4561C8198A}">
      <dgm:prSet/>
      <dgm:spPr/>
      <dgm:t>
        <a:bodyPr/>
        <a:lstStyle/>
        <a:p>
          <a:endParaRPr lang="es-EC" sz="1600">
            <a:latin typeface="+mn-lt"/>
            <a:cs typeface="Arial" panose="020B0604020202020204" pitchFamily="34" charset="0"/>
          </a:endParaRPr>
        </a:p>
      </dgm:t>
    </dgm:pt>
    <dgm:pt modelId="{D4792C1C-9C9A-4BA7-8794-E6B625E50BCD}" type="sibTrans" cxnId="{0E3D8481-85FD-41A5-9458-3F4561C8198A}">
      <dgm:prSet/>
      <dgm:spPr/>
      <dgm:t>
        <a:bodyPr/>
        <a:lstStyle/>
        <a:p>
          <a:endParaRPr lang="es-EC" sz="1600">
            <a:latin typeface="+mn-lt"/>
            <a:cs typeface="Arial" panose="020B0604020202020204" pitchFamily="34" charset="0"/>
          </a:endParaRPr>
        </a:p>
      </dgm:t>
    </dgm:pt>
    <dgm:pt modelId="{39F7D956-1430-4964-AC14-57CB846091A1}">
      <dgm:prSet phldrT="[Texto]" custT="1"/>
      <dgm:spPr/>
      <dgm:t>
        <a:bodyPr/>
        <a:lstStyle/>
        <a:p>
          <a:r>
            <a:rPr lang="es-ES" sz="1600" dirty="0">
              <a:latin typeface="+mn-lt"/>
              <a:cs typeface="Arial" panose="020B0604020202020204" pitchFamily="34" charset="0"/>
            </a:rPr>
            <a:t>Empresas de vigilancia y seguridad privada del Distrito Metropolitano de Quito.</a:t>
          </a:r>
          <a:endParaRPr lang="es-EC" sz="1600" dirty="0">
            <a:latin typeface="+mn-lt"/>
            <a:cs typeface="Arial" panose="020B0604020202020204" pitchFamily="34" charset="0"/>
          </a:endParaRPr>
        </a:p>
      </dgm:t>
    </dgm:pt>
    <dgm:pt modelId="{E7C0B1CA-AEC9-4521-BF5F-9322CB3E142B}" type="parTrans" cxnId="{7CBA50C2-0F66-4E6F-B2D5-A79E26AF3847}">
      <dgm:prSet/>
      <dgm:spPr/>
      <dgm:t>
        <a:bodyPr/>
        <a:lstStyle/>
        <a:p>
          <a:endParaRPr lang="es-EC" sz="1600">
            <a:latin typeface="+mn-lt"/>
            <a:cs typeface="Arial" panose="020B0604020202020204" pitchFamily="34" charset="0"/>
          </a:endParaRPr>
        </a:p>
      </dgm:t>
    </dgm:pt>
    <dgm:pt modelId="{E5EDE731-9114-4906-BA54-4CA087A9E333}" type="sibTrans" cxnId="{7CBA50C2-0F66-4E6F-B2D5-A79E26AF3847}">
      <dgm:prSet/>
      <dgm:spPr/>
      <dgm:t>
        <a:bodyPr/>
        <a:lstStyle/>
        <a:p>
          <a:endParaRPr lang="es-EC" sz="1600">
            <a:latin typeface="+mn-lt"/>
            <a:cs typeface="Arial" panose="020B0604020202020204" pitchFamily="34" charset="0"/>
          </a:endParaRPr>
        </a:p>
      </dgm:t>
    </dgm:pt>
    <dgm:pt modelId="{F2E4F360-F357-4729-A73F-068C0A9C008B}">
      <dgm:prSet phldrT="[Texto]" custT="1"/>
      <dgm:spPr/>
      <dgm:t>
        <a:bodyPr/>
        <a:lstStyle/>
        <a:p>
          <a:r>
            <a:rPr lang="es-ES" sz="2400" dirty="0">
              <a:latin typeface="Arial Rounded MT Bold" panose="020F0704030504030204" pitchFamily="34" charset="0"/>
              <a:cs typeface="Arial" panose="020B0604020202020204" pitchFamily="34" charset="0"/>
            </a:rPr>
            <a:t>Marco muestral</a:t>
          </a:r>
          <a:endParaRPr lang="es-EC" sz="2400" dirty="0">
            <a:latin typeface="Arial Rounded MT Bold" panose="020F0704030504030204" pitchFamily="34" charset="0"/>
            <a:cs typeface="Arial" panose="020B0604020202020204" pitchFamily="34" charset="0"/>
          </a:endParaRPr>
        </a:p>
      </dgm:t>
    </dgm:pt>
    <dgm:pt modelId="{60A29165-389A-4722-8C46-CD78CC80FF46}" type="parTrans" cxnId="{4C8D3F43-0D1A-49D4-B069-87754F57A344}">
      <dgm:prSet/>
      <dgm:spPr/>
      <dgm:t>
        <a:bodyPr/>
        <a:lstStyle/>
        <a:p>
          <a:endParaRPr lang="es-EC" sz="1600">
            <a:latin typeface="+mn-lt"/>
            <a:cs typeface="Arial" panose="020B0604020202020204" pitchFamily="34" charset="0"/>
          </a:endParaRPr>
        </a:p>
      </dgm:t>
    </dgm:pt>
    <dgm:pt modelId="{2A7CE27B-0A0C-491E-B777-AC228A4646A6}" type="sibTrans" cxnId="{4C8D3F43-0D1A-49D4-B069-87754F57A344}">
      <dgm:prSet/>
      <dgm:spPr/>
      <dgm:t>
        <a:bodyPr/>
        <a:lstStyle/>
        <a:p>
          <a:endParaRPr lang="es-EC" sz="1600">
            <a:latin typeface="+mn-lt"/>
            <a:cs typeface="Arial" panose="020B0604020202020204" pitchFamily="34" charset="0"/>
          </a:endParaRPr>
        </a:p>
      </dgm:t>
    </dgm:pt>
    <dgm:pt modelId="{D59496A2-53ED-4618-9372-9C30B6188700}">
      <dgm:prSet phldrT="[Texto]" custT="1"/>
      <dgm:spPr/>
      <dgm:t>
        <a:bodyPr/>
        <a:lstStyle/>
        <a:p>
          <a:r>
            <a:rPr lang="es-ES" sz="1600" dirty="0">
              <a:latin typeface="+mn-lt"/>
              <a:cs typeface="Arial" panose="020B0604020202020204" pitchFamily="34" charset="0"/>
            </a:rPr>
            <a:t>Listado de las empresas de vigilancia y seguridad privada de las Zonas Metropolitanas del DMQ.</a:t>
          </a:r>
          <a:endParaRPr lang="es-EC" sz="1600" dirty="0">
            <a:latin typeface="+mn-lt"/>
            <a:cs typeface="Arial" panose="020B0604020202020204" pitchFamily="34" charset="0"/>
          </a:endParaRPr>
        </a:p>
      </dgm:t>
    </dgm:pt>
    <dgm:pt modelId="{C34C318A-862E-4EFB-B18E-9228B67E0EC8}" type="parTrans" cxnId="{3F60E45C-CCF5-4938-BB28-B164CA64AE83}">
      <dgm:prSet/>
      <dgm:spPr/>
      <dgm:t>
        <a:bodyPr/>
        <a:lstStyle/>
        <a:p>
          <a:endParaRPr lang="es-EC" sz="1600">
            <a:latin typeface="+mn-lt"/>
            <a:cs typeface="Arial" panose="020B0604020202020204" pitchFamily="34" charset="0"/>
          </a:endParaRPr>
        </a:p>
      </dgm:t>
    </dgm:pt>
    <dgm:pt modelId="{A179115F-F2AC-4FE8-8466-BF574917F76C}" type="sibTrans" cxnId="{3F60E45C-CCF5-4938-BB28-B164CA64AE83}">
      <dgm:prSet/>
      <dgm:spPr/>
      <dgm:t>
        <a:bodyPr/>
        <a:lstStyle/>
        <a:p>
          <a:endParaRPr lang="es-EC" sz="1600">
            <a:latin typeface="+mn-lt"/>
            <a:cs typeface="Arial" panose="020B0604020202020204" pitchFamily="34" charset="0"/>
          </a:endParaRPr>
        </a:p>
      </dgm:t>
    </dgm:pt>
    <dgm:pt modelId="{2E186D54-A92F-425C-907C-2091B3CAFA38}">
      <dgm:prSet custT="1"/>
      <dgm:spPr/>
      <dgm:t>
        <a:bodyPr/>
        <a:lstStyle/>
        <a:p>
          <a:r>
            <a:rPr lang="es-ES" sz="2400" dirty="0">
              <a:latin typeface="Arial Rounded MT Bold" panose="020F0704030504030204" pitchFamily="34" charset="0"/>
              <a:cs typeface="Arial" panose="020B0604020202020204" pitchFamily="34" charset="0"/>
            </a:rPr>
            <a:t>Muestra</a:t>
          </a:r>
          <a:endParaRPr lang="es-EC" sz="2400" dirty="0">
            <a:latin typeface="Arial Rounded MT Bold" panose="020F0704030504030204" pitchFamily="34" charset="0"/>
            <a:cs typeface="Arial" panose="020B0604020202020204" pitchFamily="34" charset="0"/>
          </a:endParaRPr>
        </a:p>
      </dgm:t>
    </dgm:pt>
    <dgm:pt modelId="{0F276C5F-6444-453F-AE68-130DD33C2186}" type="parTrans" cxnId="{81998B0C-CFF7-4718-8AA5-31FCDF255364}">
      <dgm:prSet/>
      <dgm:spPr/>
      <dgm:t>
        <a:bodyPr/>
        <a:lstStyle/>
        <a:p>
          <a:endParaRPr lang="es-EC" sz="1600">
            <a:latin typeface="+mn-lt"/>
            <a:cs typeface="Arial" panose="020B0604020202020204" pitchFamily="34" charset="0"/>
          </a:endParaRPr>
        </a:p>
      </dgm:t>
    </dgm:pt>
    <dgm:pt modelId="{2A90D039-9A78-4C08-99FC-DE626169837B}" type="sibTrans" cxnId="{81998B0C-CFF7-4718-8AA5-31FCDF255364}">
      <dgm:prSet/>
      <dgm:spPr/>
      <dgm:t>
        <a:bodyPr/>
        <a:lstStyle/>
        <a:p>
          <a:endParaRPr lang="es-EC" sz="1600">
            <a:latin typeface="+mn-lt"/>
            <a:cs typeface="Arial" panose="020B0604020202020204" pitchFamily="34" charset="0"/>
          </a:endParaRPr>
        </a:p>
      </dgm:t>
    </dgm:pt>
    <dgm:pt modelId="{016BF64F-74C7-491F-9E51-40B9FA7A21F5}">
      <dgm:prSet custT="1"/>
      <dgm:spPr/>
      <dgm:t>
        <a:bodyPr/>
        <a:lstStyle/>
        <a:p>
          <a:r>
            <a:rPr lang="es-ES" sz="1600" dirty="0">
              <a:latin typeface="+mn-lt"/>
              <a:cs typeface="Arial" panose="020B0604020202020204" pitchFamily="34" charset="0"/>
            </a:rPr>
            <a:t>Empresas de vigilancia y seguridad privada de las Zonas Metropolitanas del DMQ.</a:t>
          </a:r>
          <a:endParaRPr lang="es-EC" sz="1600" dirty="0">
            <a:latin typeface="+mn-lt"/>
            <a:cs typeface="Arial" panose="020B0604020202020204" pitchFamily="34" charset="0"/>
          </a:endParaRPr>
        </a:p>
      </dgm:t>
    </dgm:pt>
    <dgm:pt modelId="{23E66CC8-8398-4403-B721-2E298D245DAF}" type="parTrans" cxnId="{A49BA551-0BCA-48F0-9CCA-12EE6F52B5EF}">
      <dgm:prSet/>
      <dgm:spPr/>
      <dgm:t>
        <a:bodyPr/>
        <a:lstStyle/>
        <a:p>
          <a:endParaRPr lang="es-EC" sz="1600">
            <a:latin typeface="+mn-lt"/>
            <a:cs typeface="Arial" panose="020B0604020202020204" pitchFamily="34" charset="0"/>
          </a:endParaRPr>
        </a:p>
      </dgm:t>
    </dgm:pt>
    <dgm:pt modelId="{27313363-5832-420B-937F-1E3B3F1C0078}" type="sibTrans" cxnId="{A49BA551-0BCA-48F0-9CCA-12EE6F52B5EF}">
      <dgm:prSet/>
      <dgm:spPr/>
      <dgm:t>
        <a:bodyPr/>
        <a:lstStyle/>
        <a:p>
          <a:endParaRPr lang="es-EC" sz="1600">
            <a:latin typeface="+mn-lt"/>
            <a:cs typeface="Arial" panose="020B0604020202020204" pitchFamily="34" charset="0"/>
          </a:endParaRPr>
        </a:p>
      </dgm:t>
    </dgm:pt>
    <dgm:pt modelId="{9D7A06E3-2B5A-4865-A0A3-2E67B7F02BCF}" type="pres">
      <dgm:prSet presAssocID="{1D3CC761-88EE-4809-94F8-469D5445DA6B}" presName="Name0" presStyleCnt="0">
        <dgm:presLayoutVars>
          <dgm:dir/>
          <dgm:animLvl val="lvl"/>
          <dgm:resizeHandles/>
        </dgm:presLayoutVars>
      </dgm:prSet>
      <dgm:spPr/>
      <dgm:t>
        <a:bodyPr/>
        <a:lstStyle/>
        <a:p>
          <a:endParaRPr lang="es-EC"/>
        </a:p>
      </dgm:t>
    </dgm:pt>
    <dgm:pt modelId="{BC7A20A9-7CA2-465B-92AA-224E9EF032DD}" type="pres">
      <dgm:prSet presAssocID="{29BADDF0-A0C4-4BBF-B43A-319D6F33C85E}" presName="linNode" presStyleCnt="0"/>
      <dgm:spPr/>
    </dgm:pt>
    <dgm:pt modelId="{B476F665-A77D-4CF1-975F-1B075720458B}" type="pres">
      <dgm:prSet presAssocID="{29BADDF0-A0C4-4BBF-B43A-319D6F33C85E}" presName="parentShp" presStyleLbl="node1" presStyleIdx="0" presStyleCnt="3">
        <dgm:presLayoutVars>
          <dgm:bulletEnabled val="1"/>
        </dgm:presLayoutVars>
      </dgm:prSet>
      <dgm:spPr/>
      <dgm:t>
        <a:bodyPr/>
        <a:lstStyle/>
        <a:p>
          <a:endParaRPr lang="es-EC"/>
        </a:p>
      </dgm:t>
    </dgm:pt>
    <dgm:pt modelId="{7B32853F-02A7-433F-95F5-7216BD4E342A}" type="pres">
      <dgm:prSet presAssocID="{29BADDF0-A0C4-4BBF-B43A-319D6F33C85E}" presName="childShp" presStyleLbl="bgAccFollowNode1" presStyleIdx="0" presStyleCnt="3">
        <dgm:presLayoutVars>
          <dgm:bulletEnabled val="1"/>
        </dgm:presLayoutVars>
      </dgm:prSet>
      <dgm:spPr/>
      <dgm:t>
        <a:bodyPr/>
        <a:lstStyle/>
        <a:p>
          <a:endParaRPr lang="es-EC"/>
        </a:p>
      </dgm:t>
    </dgm:pt>
    <dgm:pt modelId="{CAAB8494-B144-4323-9D0B-DF24E5509056}" type="pres">
      <dgm:prSet presAssocID="{D4792C1C-9C9A-4BA7-8794-E6B625E50BCD}" presName="spacing" presStyleCnt="0"/>
      <dgm:spPr/>
    </dgm:pt>
    <dgm:pt modelId="{3FC6ECB6-C377-4F35-ACDC-6A2161F1ACFF}" type="pres">
      <dgm:prSet presAssocID="{2E186D54-A92F-425C-907C-2091B3CAFA38}" presName="linNode" presStyleCnt="0"/>
      <dgm:spPr/>
    </dgm:pt>
    <dgm:pt modelId="{4A077504-244C-428A-B074-8551B49E6F59}" type="pres">
      <dgm:prSet presAssocID="{2E186D54-A92F-425C-907C-2091B3CAFA38}" presName="parentShp" presStyleLbl="node1" presStyleIdx="1" presStyleCnt="3">
        <dgm:presLayoutVars>
          <dgm:bulletEnabled val="1"/>
        </dgm:presLayoutVars>
      </dgm:prSet>
      <dgm:spPr/>
      <dgm:t>
        <a:bodyPr/>
        <a:lstStyle/>
        <a:p>
          <a:endParaRPr lang="es-EC"/>
        </a:p>
      </dgm:t>
    </dgm:pt>
    <dgm:pt modelId="{98A574F7-CFA8-44C8-81D4-2902E9D3A23C}" type="pres">
      <dgm:prSet presAssocID="{2E186D54-A92F-425C-907C-2091B3CAFA38}" presName="childShp" presStyleLbl="bgAccFollowNode1" presStyleIdx="1" presStyleCnt="3">
        <dgm:presLayoutVars>
          <dgm:bulletEnabled val="1"/>
        </dgm:presLayoutVars>
      </dgm:prSet>
      <dgm:spPr/>
      <dgm:t>
        <a:bodyPr/>
        <a:lstStyle/>
        <a:p>
          <a:endParaRPr lang="es-EC"/>
        </a:p>
      </dgm:t>
    </dgm:pt>
    <dgm:pt modelId="{2C7DC365-95E9-4C55-A317-1F4D445C4DA7}" type="pres">
      <dgm:prSet presAssocID="{2A90D039-9A78-4C08-99FC-DE626169837B}" presName="spacing" presStyleCnt="0"/>
      <dgm:spPr/>
    </dgm:pt>
    <dgm:pt modelId="{9EEBEA51-46C4-4D7E-A338-B246C56FEC31}" type="pres">
      <dgm:prSet presAssocID="{F2E4F360-F357-4729-A73F-068C0A9C008B}" presName="linNode" presStyleCnt="0"/>
      <dgm:spPr/>
    </dgm:pt>
    <dgm:pt modelId="{01E48515-00E9-417D-9E8D-2D381F0A9C45}" type="pres">
      <dgm:prSet presAssocID="{F2E4F360-F357-4729-A73F-068C0A9C008B}" presName="parentShp" presStyleLbl="node1" presStyleIdx="2" presStyleCnt="3">
        <dgm:presLayoutVars>
          <dgm:bulletEnabled val="1"/>
        </dgm:presLayoutVars>
      </dgm:prSet>
      <dgm:spPr/>
      <dgm:t>
        <a:bodyPr/>
        <a:lstStyle/>
        <a:p>
          <a:endParaRPr lang="es-EC"/>
        </a:p>
      </dgm:t>
    </dgm:pt>
    <dgm:pt modelId="{4191BE2F-D036-427E-AAE2-7D16ECD1D669}" type="pres">
      <dgm:prSet presAssocID="{F2E4F360-F357-4729-A73F-068C0A9C008B}" presName="childShp" presStyleLbl="bgAccFollowNode1" presStyleIdx="2" presStyleCnt="3">
        <dgm:presLayoutVars>
          <dgm:bulletEnabled val="1"/>
        </dgm:presLayoutVars>
      </dgm:prSet>
      <dgm:spPr/>
      <dgm:t>
        <a:bodyPr/>
        <a:lstStyle/>
        <a:p>
          <a:endParaRPr lang="es-EC"/>
        </a:p>
      </dgm:t>
    </dgm:pt>
  </dgm:ptLst>
  <dgm:cxnLst>
    <dgm:cxn modelId="{B46F805B-73A9-4596-8347-0C690796CA9C}" type="presOf" srcId="{D59496A2-53ED-4618-9372-9C30B6188700}" destId="{4191BE2F-D036-427E-AAE2-7D16ECD1D669}" srcOrd="0" destOrd="0" presId="urn:microsoft.com/office/officeart/2005/8/layout/vList6"/>
    <dgm:cxn modelId="{7CBA50C2-0F66-4E6F-B2D5-A79E26AF3847}" srcId="{29BADDF0-A0C4-4BBF-B43A-319D6F33C85E}" destId="{39F7D956-1430-4964-AC14-57CB846091A1}" srcOrd="0" destOrd="0" parTransId="{E7C0B1CA-AEC9-4521-BF5F-9322CB3E142B}" sibTransId="{E5EDE731-9114-4906-BA54-4CA087A9E333}"/>
    <dgm:cxn modelId="{81998B0C-CFF7-4718-8AA5-31FCDF255364}" srcId="{1D3CC761-88EE-4809-94F8-469D5445DA6B}" destId="{2E186D54-A92F-425C-907C-2091B3CAFA38}" srcOrd="1" destOrd="0" parTransId="{0F276C5F-6444-453F-AE68-130DD33C2186}" sibTransId="{2A90D039-9A78-4C08-99FC-DE626169837B}"/>
    <dgm:cxn modelId="{A49BA551-0BCA-48F0-9CCA-12EE6F52B5EF}" srcId="{2E186D54-A92F-425C-907C-2091B3CAFA38}" destId="{016BF64F-74C7-491F-9E51-40B9FA7A21F5}" srcOrd="0" destOrd="0" parTransId="{23E66CC8-8398-4403-B721-2E298D245DAF}" sibTransId="{27313363-5832-420B-937F-1E3B3F1C0078}"/>
    <dgm:cxn modelId="{F0F6104E-60DC-4DB4-875F-D2596D7268F7}" type="presOf" srcId="{29BADDF0-A0C4-4BBF-B43A-319D6F33C85E}" destId="{B476F665-A77D-4CF1-975F-1B075720458B}" srcOrd="0" destOrd="0" presId="urn:microsoft.com/office/officeart/2005/8/layout/vList6"/>
    <dgm:cxn modelId="{24890416-606D-4EB1-B89C-1643246850C8}" type="presOf" srcId="{2E186D54-A92F-425C-907C-2091B3CAFA38}" destId="{4A077504-244C-428A-B074-8551B49E6F59}" srcOrd="0" destOrd="0" presId="urn:microsoft.com/office/officeart/2005/8/layout/vList6"/>
    <dgm:cxn modelId="{AA4885EC-8C77-4CB1-BA5E-218DDD3E201C}" type="presOf" srcId="{1D3CC761-88EE-4809-94F8-469D5445DA6B}" destId="{9D7A06E3-2B5A-4865-A0A3-2E67B7F02BCF}" srcOrd="0" destOrd="0" presId="urn:microsoft.com/office/officeart/2005/8/layout/vList6"/>
    <dgm:cxn modelId="{1FE1D665-40AB-4390-BC1B-1B2C741A1B7D}" type="presOf" srcId="{39F7D956-1430-4964-AC14-57CB846091A1}" destId="{7B32853F-02A7-433F-95F5-7216BD4E342A}" srcOrd="0" destOrd="0" presId="urn:microsoft.com/office/officeart/2005/8/layout/vList6"/>
    <dgm:cxn modelId="{83C91EF3-D642-4335-88DB-C8B530308DA7}" type="presOf" srcId="{016BF64F-74C7-491F-9E51-40B9FA7A21F5}" destId="{98A574F7-CFA8-44C8-81D4-2902E9D3A23C}" srcOrd="0" destOrd="0" presId="urn:microsoft.com/office/officeart/2005/8/layout/vList6"/>
    <dgm:cxn modelId="{4C8D3F43-0D1A-49D4-B069-87754F57A344}" srcId="{1D3CC761-88EE-4809-94F8-469D5445DA6B}" destId="{F2E4F360-F357-4729-A73F-068C0A9C008B}" srcOrd="2" destOrd="0" parTransId="{60A29165-389A-4722-8C46-CD78CC80FF46}" sibTransId="{2A7CE27B-0A0C-491E-B777-AC228A4646A6}"/>
    <dgm:cxn modelId="{E484B406-CE1B-4B7E-B7DC-114F50596DA6}" type="presOf" srcId="{F2E4F360-F357-4729-A73F-068C0A9C008B}" destId="{01E48515-00E9-417D-9E8D-2D381F0A9C45}" srcOrd="0" destOrd="0" presId="urn:microsoft.com/office/officeart/2005/8/layout/vList6"/>
    <dgm:cxn modelId="{3F60E45C-CCF5-4938-BB28-B164CA64AE83}" srcId="{F2E4F360-F357-4729-A73F-068C0A9C008B}" destId="{D59496A2-53ED-4618-9372-9C30B6188700}" srcOrd="0" destOrd="0" parTransId="{C34C318A-862E-4EFB-B18E-9228B67E0EC8}" sibTransId="{A179115F-F2AC-4FE8-8466-BF574917F76C}"/>
    <dgm:cxn modelId="{0E3D8481-85FD-41A5-9458-3F4561C8198A}" srcId="{1D3CC761-88EE-4809-94F8-469D5445DA6B}" destId="{29BADDF0-A0C4-4BBF-B43A-319D6F33C85E}" srcOrd="0" destOrd="0" parTransId="{0B3CB985-57F7-4650-81EA-458470D201B9}" sibTransId="{D4792C1C-9C9A-4BA7-8794-E6B625E50BCD}"/>
    <dgm:cxn modelId="{F57EB7F9-41EA-4F01-AB0E-DFC5D1FEC6A7}" type="presParOf" srcId="{9D7A06E3-2B5A-4865-A0A3-2E67B7F02BCF}" destId="{BC7A20A9-7CA2-465B-92AA-224E9EF032DD}" srcOrd="0" destOrd="0" presId="urn:microsoft.com/office/officeart/2005/8/layout/vList6"/>
    <dgm:cxn modelId="{70D34BBA-2D6E-4747-8DCB-EB3ABF651A8E}" type="presParOf" srcId="{BC7A20A9-7CA2-465B-92AA-224E9EF032DD}" destId="{B476F665-A77D-4CF1-975F-1B075720458B}" srcOrd="0" destOrd="0" presId="urn:microsoft.com/office/officeart/2005/8/layout/vList6"/>
    <dgm:cxn modelId="{FEDD6719-9FB8-414C-8637-B9AA57832883}" type="presParOf" srcId="{BC7A20A9-7CA2-465B-92AA-224E9EF032DD}" destId="{7B32853F-02A7-433F-95F5-7216BD4E342A}" srcOrd="1" destOrd="0" presId="urn:microsoft.com/office/officeart/2005/8/layout/vList6"/>
    <dgm:cxn modelId="{CADA0732-5BC9-4461-B9AD-08338D3A3764}" type="presParOf" srcId="{9D7A06E3-2B5A-4865-A0A3-2E67B7F02BCF}" destId="{CAAB8494-B144-4323-9D0B-DF24E5509056}" srcOrd="1" destOrd="0" presId="urn:microsoft.com/office/officeart/2005/8/layout/vList6"/>
    <dgm:cxn modelId="{6AE2CF29-B2AF-4F24-BF3D-59E458E23906}" type="presParOf" srcId="{9D7A06E3-2B5A-4865-A0A3-2E67B7F02BCF}" destId="{3FC6ECB6-C377-4F35-ACDC-6A2161F1ACFF}" srcOrd="2" destOrd="0" presId="urn:microsoft.com/office/officeart/2005/8/layout/vList6"/>
    <dgm:cxn modelId="{E360C81F-EBC0-400A-A232-D6FF8CB06662}" type="presParOf" srcId="{3FC6ECB6-C377-4F35-ACDC-6A2161F1ACFF}" destId="{4A077504-244C-428A-B074-8551B49E6F59}" srcOrd="0" destOrd="0" presId="urn:microsoft.com/office/officeart/2005/8/layout/vList6"/>
    <dgm:cxn modelId="{71BB1F10-F8F7-4D3A-9B5A-CF07F8DBF6E7}" type="presParOf" srcId="{3FC6ECB6-C377-4F35-ACDC-6A2161F1ACFF}" destId="{98A574F7-CFA8-44C8-81D4-2902E9D3A23C}" srcOrd="1" destOrd="0" presId="urn:microsoft.com/office/officeart/2005/8/layout/vList6"/>
    <dgm:cxn modelId="{3E022B15-2FC3-48FF-AB8B-181E36E3B20F}" type="presParOf" srcId="{9D7A06E3-2B5A-4865-A0A3-2E67B7F02BCF}" destId="{2C7DC365-95E9-4C55-A317-1F4D445C4DA7}" srcOrd="3" destOrd="0" presId="urn:microsoft.com/office/officeart/2005/8/layout/vList6"/>
    <dgm:cxn modelId="{04D9211A-CA5E-4E03-BB9C-B363EFED0F4E}" type="presParOf" srcId="{9D7A06E3-2B5A-4865-A0A3-2E67B7F02BCF}" destId="{9EEBEA51-46C4-4D7E-A338-B246C56FEC31}" srcOrd="4" destOrd="0" presId="urn:microsoft.com/office/officeart/2005/8/layout/vList6"/>
    <dgm:cxn modelId="{0A504538-447E-4372-96DD-C0D2CCC28054}" type="presParOf" srcId="{9EEBEA51-46C4-4D7E-A338-B246C56FEC31}" destId="{01E48515-00E9-417D-9E8D-2D381F0A9C45}" srcOrd="0" destOrd="0" presId="urn:microsoft.com/office/officeart/2005/8/layout/vList6"/>
    <dgm:cxn modelId="{6616DC9C-384A-4AB4-A3FD-41110CAEDC3D}" type="presParOf" srcId="{9EEBEA51-46C4-4D7E-A338-B246C56FEC31}" destId="{4191BE2F-D036-427E-AAE2-7D16ECD1D66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3CC761-88EE-4809-94F8-469D5445DA6B}"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es-EC"/>
        </a:p>
      </dgm:t>
    </dgm:pt>
    <dgm:pt modelId="{29BADDF0-A0C4-4BBF-B43A-319D6F33C85E}">
      <dgm:prSet phldrT="[Texto]"/>
      <dgm:spPr/>
      <dgm:t>
        <a:bodyPr/>
        <a:lstStyle/>
        <a:p>
          <a:r>
            <a:rPr lang="es-ES" dirty="0">
              <a:latin typeface="Arial Rounded MT Bold" panose="020F0704030504030204" pitchFamily="34" charset="0"/>
              <a:cs typeface="Arial" panose="020B0604020202020204" pitchFamily="34" charset="0"/>
            </a:rPr>
            <a:t>Unidad muestral</a:t>
          </a:r>
          <a:endParaRPr lang="es-EC" dirty="0">
            <a:latin typeface="Arial Rounded MT Bold" panose="020F0704030504030204" pitchFamily="34" charset="0"/>
            <a:cs typeface="Arial" panose="020B0604020202020204" pitchFamily="34" charset="0"/>
          </a:endParaRPr>
        </a:p>
      </dgm:t>
    </dgm:pt>
    <dgm:pt modelId="{0B3CB985-57F7-4650-81EA-458470D201B9}" type="parTrans" cxnId="{0E3D8481-85FD-41A5-9458-3F4561C8198A}">
      <dgm:prSet/>
      <dgm:spPr/>
      <dgm:t>
        <a:bodyPr/>
        <a:lstStyle/>
        <a:p>
          <a:endParaRPr lang="es-EC">
            <a:latin typeface="+mn-lt"/>
            <a:cs typeface="Arial" panose="020B0604020202020204" pitchFamily="34" charset="0"/>
          </a:endParaRPr>
        </a:p>
      </dgm:t>
    </dgm:pt>
    <dgm:pt modelId="{D4792C1C-9C9A-4BA7-8794-E6B625E50BCD}" type="sibTrans" cxnId="{0E3D8481-85FD-41A5-9458-3F4561C8198A}">
      <dgm:prSet/>
      <dgm:spPr/>
      <dgm:t>
        <a:bodyPr/>
        <a:lstStyle/>
        <a:p>
          <a:endParaRPr lang="es-EC">
            <a:latin typeface="+mn-lt"/>
            <a:cs typeface="Arial" panose="020B0604020202020204" pitchFamily="34" charset="0"/>
          </a:endParaRPr>
        </a:p>
      </dgm:t>
    </dgm:pt>
    <dgm:pt modelId="{39F7D956-1430-4964-AC14-57CB846091A1}">
      <dgm:prSet phldrT="[Texto]" custT="1"/>
      <dgm:spPr/>
      <dgm:t>
        <a:bodyPr/>
        <a:lstStyle/>
        <a:p>
          <a:r>
            <a:rPr lang="es-ES" sz="1600" dirty="0">
              <a:latin typeface="+mn-lt"/>
              <a:cs typeface="Arial" panose="020B0604020202020204" pitchFamily="34" charset="0"/>
            </a:rPr>
            <a:t>Empresas de vigilancia y seguridad privada de las parroquias urbanas del DMQ.</a:t>
          </a:r>
          <a:endParaRPr lang="es-EC" sz="1600" dirty="0">
            <a:latin typeface="+mn-lt"/>
            <a:cs typeface="Arial" panose="020B0604020202020204" pitchFamily="34" charset="0"/>
          </a:endParaRPr>
        </a:p>
      </dgm:t>
    </dgm:pt>
    <dgm:pt modelId="{E7C0B1CA-AEC9-4521-BF5F-9322CB3E142B}" type="parTrans" cxnId="{7CBA50C2-0F66-4E6F-B2D5-A79E26AF3847}">
      <dgm:prSet/>
      <dgm:spPr/>
      <dgm:t>
        <a:bodyPr/>
        <a:lstStyle/>
        <a:p>
          <a:endParaRPr lang="es-EC">
            <a:latin typeface="+mn-lt"/>
            <a:cs typeface="Arial" panose="020B0604020202020204" pitchFamily="34" charset="0"/>
          </a:endParaRPr>
        </a:p>
      </dgm:t>
    </dgm:pt>
    <dgm:pt modelId="{E5EDE731-9114-4906-BA54-4CA087A9E333}" type="sibTrans" cxnId="{7CBA50C2-0F66-4E6F-B2D5-A79E26AF3847}">
      <dgm:prSet/>
      <dgm:spPr/>
      <dgm:t>
        <a:bodyPr/>
        <a:lstStyle/>
        <a:p>
          <a:endParaRPr lang="es-EC">
            <a:latin typeface="+mn-lt"/>
            <a:cs typeface="Arial" panose="020B0604020202020204" pitchFamily="34" charset="0"/>
          </a:endParaRPr>
        </a:p>
      </dgm:t>
    </dgm:pt>
    <dgm:pt modelId="{F2E4F360-F357-4729-A73F-068C0A9C008B}">
      <dgm:prSet phldrT="[Texto]"/>
      <dgm:spPr/>
      <dgm:t>
        <a:bodyPr/>
        <a:lstStyle/>
        <a:p>
          <a:r>
            <a:rPr lang="es-ES" dirty="0">
              <a:latin typeface="Arial Rounded MT Bold" panose="020F0704030504030204" pitchFamily="34" charset="0"/>
              <a:cs typeface="Arial" panose="020B0604020202020204" pitchFamily="34" charset="0"/>
            </a:rPr>
            <a:t>Unidad de observación</a:t>
          </a:r>
          <a:endParaRPr lang="es-EC" dirty="0">
            <a:latin typeface="Arial Rounded MT Bold" panose="020F0704030504030204" pitchFamily="34" charset="0"/>
            <a:cs typeface="Arial" panose="020B0604020202020204" pitchFamily="34" charset="0"/>
          </a:endParaRPr>
        </a:p>
      </dgm:t>
    </dgm:pt>
    <dgm:pt modelId="{60A29165-389A-4722-8C46-CD78CC80FF46}" type="parTrans" cxnId="{4C8D3F43-0D1A-49D4-B069-87754F57A344}">
      <dgm:prSet/>
      <dgm:spPr/>
      <dgm:t>
        <a:bodyPr/>
        <a:lstStyle/>
        <a:p>
          <a:endParaRPr lang="es-EC">
            <a:latin typeface="+mn-lt"/>
            <a:cs typeface="Arial" panose="020B0604020202020204" pitchFamily="34" charset="0"/>
          </a:endParaRPr>
        </a:p>
      </dgm:t>
    </dgm:pt>
    <dgm:pt modelId="{2A7CE27B-0A0C-491E-B777-AC228A4646A6}" type="sibTrans" cxnId="{4C8D3F43-0D1A-49D4-B069-87754F57A344}">
      <dgm:prSet/>
      <dgm:spPr/>
      <dgm:t>
        <a:bodyPr/>
        <a:lstStyle/>
        <a:p>
          <a:endParaRPr lang="es-EC">
            <a:latin typeface="+mn-lt"/>
            <a:cs typeface="Arial" panose="020B0604020202020204" pitchFamily="34" charset="0"/>
          </a:endParaRPr>
        </a:p>
      </dgm:t>
    </dgm:pt>
    <dgm:pt modelId="{D59496A2-53ED-4618-9372-9C30B6188700}">
      <dgm:prSet phldrT="[Texto]" custT="1"/>
      <dgm:spPr/>
      <dgm:t>
        <a:bodyPr/>
        <a:lstStyle/>
        <a:p>
          <a:r>
            <a:rPr lang="es-ES" sz="1600" dirty="0">
              <a:latin typeface="+mn-lt"/>
              <a:cs typeface="Arial" panose="020B0604020202020204" pitchFamily="34" charset="0"/>
            </a:rPr>
            <a:t>Empresas de vigilancia y seguridad privada de las Parroquias urbanas del DMQ que tienen irregularidades en su proceso de compra.</a:t>
          </a:r>
          <a:endParaRPr lang="es-EC" sz="1600" dirty="0">
            <a:latin typeface="+mn-lt"/>
            <a:cs typeface="Arial" panose="020B0604020202020204" pitchFamily="34" charset="0"/>
          </a:endParaRPr>
        </a:p>
      </dgm:t>
    </dgm:pt>
    <dgm:pt modelId="{C34C318A-862E-4EFB-B18E-9228B67E0EC8}" type="parTrans" cxnId="{3F60E45C-CCF5-4938-BB28-B164CA64AE83}">
      <dgm:prSet/>
      <dgm:spPr/>
      <dgm:t>
        <a:bodyPr/>
        <a:lstStyle/>
        <a:p>
          <a:endParaRPr lang="es-EC">
            <a:latin typeface="+mn-lt"/>
            <a:cs typeface="Arial" panose="020B0604020202020204" pitchFamily="34" charset="0"/>
          </a:endParaRPr>
        </a:p>
      </dgm:t>
    </dgm:pt>
    <dgm:pt modelId="{A179115F-F2AC-4FE8-8466-BF574917F76C}" type="sibTrans" cxnId="{3F60E45C-CCF5-4938-BB28-B164CA64AE83}">
      <dgm:prSet/>
      <dgm:spPr/>
      <dgm:t>
        <a:bodyPr/>
        <a:lstStyle/>
        <a:p>
          <a:endParaRPr lang="es-EC">
            <a:latin typeface="+mn-lt"/>
            <a:cs typeface="Arial" panose="020B0604020202020204" pitchFamily="34" charset="0"/>
          </a:endParaRPr>
        </a:p>
      </dgm:t>
    </dgm:pt>
    <dgm:pt modelId="{2E186D54-A92F-425C-907C-2091B3CAFA38}">
      <dgm:prSet/>
      <dgm:spPr/>
      <dgm:t>
        <a:bodyPr/>
        <a:lstStyle/>
        <a:p>
          <a:r>
            <a:rPr lang="es-ES" dirty="0">
              <a:latin typeface="Arial Rounded MT Bold" panose="020F0704030504030204" pitchFamily="34" charset="0"/>
              <a:cs typeface="Arial" panose="020B0604020202020204" pitchFamily="34" charset="0"/>
            </a:rPr>
            <a:t>Unidad de Análisis</a:t>
          </a:r>
          <a:endParaRPr lang="es-EC" dirty="0">
            <a:latin typeface="Arial Rounded MT Bold" panose="020F0704030504030204" pitchFamily="34" charset="0"/>
            <a:cs typeface="Arial" panose="020B0604020202020204" pitchFamily="34" charset="0"/>
          </a:endParaRPr>
        </a:p>
      </dgm:t>
    </dgm:pt>
    <dgm:pt modelId="{0F276C5F-6444-453F-AE68-130DD33C2186}" type="parTrans" cxnId="{81998B0C-CFF7-4718-8AA5-31FCDF255364}">
      <dgm:prSet/>
      <dgm:spPr/>
      <dgm:t>
        <a:bodyPr/>
        <a:lstStyle/>
        <a:p>
          <a:endParaRPr lang="es-EC">
            <a:latin typeface="+mn-lt"/>
            <a:cs typeface="Arial" panose="020B0604020202020204" pitchFamily="34" charset="0"/>
          </a:endParaRPr>
        </a:p>
      </dgm:t>
    </dgm:pt>
    <dgm:pt modelId="{2A90D039-9A78-4C08-99FC-DE626169837B}" type="sibTrans" cxnId="{81998B0C-CFF7-4718-8AA5-31FCDF255364}">
      <dgm:prSet/>
      <dgm:spPr/>
      <dgm:t>
        <a:bodyPr/>
        <a:lstStyle/>
        <a:p>
          <a:endParaRPr lang="es-EC">
            <a:latin typeface="+mn-lt"/>
            <a:cs typeface="Arial" panose="020B0604020202020204" pitchFamily="34" charset="0"/>
          </a:endParaRPr>
        </a:p>
      </dgm:t>
    </dgm:pt>
    <dgm:pt modelId="{34D76FFD-D9D3-4731-A755-A29C11908349}">
      <dgm:prSet custT="1"/>
      <dgm:spPr/>
      <dgm:t>
        <a:bodyPr/>
        <a:lstStyle/>
        <a:p>
          <a:r>
            <a:rPr lang="es-ES" sz="1600" dirty="0">
              <a:latin typeface="+mn-lt"/>
              <a:cs typeface="Arial" panose="020B0604020202020204" pitchFamily="34" charset="0"/>
            </a:rPr>
            <a:t>Encuesta y observación</a:t>
          </a:r>
          <a:endParaRPr lang="es-EC" sz="1600" dirty="0">
            <a:latin typeface="+mn-lt"/>
            <a:cs typeface="Arial" panose="020B0604020202020204" pitchFamily="34" charset="0"/>
          </a:endParaRPr>
        </a:p>
      </dgm:t>
    </dgm:pt>
    <dgm:pt modelId="{E5E86736-49D4-4ED3-B954-4B9A5B453E97}" type="parTrans" cxnId="{5760999E-B28C-42B3-9276-DEB5A72E1780}">
      <dgm:prSet/>
      <dgm:spPr/>
      <dgm:t>
        <a:bodyPr/>
        <a:lstStyle/>
        <a:p>
          <a:endParaRPr lang="es-EC">
            <a:latin typeface="+mn-lt"/>
            <a:cs typeface="Arial" panose="020B0604020202020204" pitchFamily="34" charset="0"/>
          </a:endParaRPr>
        </a:p>
      </dgm:t>
    </dgm:pt>
    <dgm:pt modelId="{1A402040-539F-4F54-A817-59290565CD8B}" type="sibTrans" cxnId="{5760999E-B28C-42B3-9276-DEB5A72E1780}">
      <dgm:prSet/>
      <dgm:spPr/>
      <dgm:t>
        <a:bodyPr/>
        <a:lstStyle/>
        <a:p>
          <a:endParaRPr lang="es-EC">
            <a:latin typeface="+mn-lt"/>
            <a:cs typeface="Arial" panose="020B0604020202020204" pitchFamily="34" charset="0"/>
          </a:endParaRPr>
        </a:p>
      </dgm:t>
    </dgm:pt>
    <dgm:pt modelId="{9D7A06E3-2B5A-4865-A0A3-2E67B7F02BCF}" type="pres">
      <dgm:prSet presAssocID="{1D3CC761-88EE-4809-94F8-469D5445DA6B}" presName="Name0" presStyleCnt="0">
        <dgm:presLayoutVars>
          <dgm:dir/>
          <dgm:animLvl val="lvl"/>
          <dgm:resizeHandles/>
        </dgm:presLayoutVars>
      </dgm:prSet>
      <dgm:spPr/>
      <dgm:t>
        <a:bodyPr/>
        <a:lstStyle/>
        <a:p>
          <a:endParaRPr lang="es-EC"/>
        </a:p>
      </dgm:t>
    </dgm:pt>
    <dgm:pt modelId="{BC7A20A9-7CA2-465B-92AA-224E9EF032DD}" type="pres">
      <dgm:prSet presAssocID="{29BADDF0-A0C4-4BBF-B43A-319D6F33C85E}" presName="linNode" presStyleCnt="0"/>
      <dgm:spPr/>
    </dgm:pt>
    <dgm:pt modelId="{B476F665-A77D-4CF1-975F-1B075720458B}" type="pres">
      <dgm:prSet presAssocID="{29BADDF0-A0C4-4BBF-B43A-319D6F33C85E}" presName="parentShp" presStyleLbl="node1" presStyleIdx="0" presStyleCnt="3">
        <dgm:presLayoutVars>
          <dgm:bulletEnabled val="1"/>
        </dgm:presLayoutVars>
      </dgm:prSet>
      <dgm:spPr/>
      <dgm:t>
        <a:bodyPr/>
        <a:lstStyle/>
        <a:p>
          <a:endParaRPr lang="es-EC"/>
        </a:p>
      </dgm:t>
    </dgm:pt>
    <dgm:pt modelId="{7B32853F-02A7-433F-95F5-7216BD4E342A}" type="pres">
      <dgm:prSet presAssocID="{29BADDF0-A0C4-4BBF-B43A-319D6F33C85E}" presName="childShp" presStyleLbl="bgAccFollowNode1" presStyleIdx="0" presStyleCnt="3">
        <dgm:presLayoutVars>
          <dgm:bulletEnabled val="1"/>
        </dgm:presLayoutVars>
      </dgm:prSet>
      <dgm:spPr/>
      <dgm:t>
        <a:bodyPr/>
        <a:lstStyle/>
        <a:p>
          <a:endParaRPr lang="es-EC"/>
        </a:p>
      </dgm:t>
    </dgm:pt>
    <dgm:pt modelId="{CAAB8494-B144-4323-9D0B-DF24E5509056}" type="pres">
      <dgm:prSet presAssocID="{D4792C1C-9C9A-4BA7-8794-E6B625E50BCD}" presName="spacing" presStyleCnt="0"/>
      <dgm:spPr/>
    </dgm:pt>
    <dgm:pt modelId="{3FC6ECB6-C377-4F35-ACDC-6A2161F1ACFF}" type="pres">
      <dgm:prSet presAssocID="{2E186D54-A92F-425C-907C-2091B3CAFA38}" presName="linNode" presStyleCnt="0"/>
      <dgm:spPr/>
    </dgm:pt>
    <dgm:pt modelId="{4A077504-244C-428A-B074-8551B49E6F59}" type="pres">
      <dgm:prSet presAssocID="{2E186D54-A92F-425C-907C-2091B3CAFA38}" presName="parentShp" presStyleLbl="node1" presStyleIdx="1" presStyleCnt="3">
        <dgm:presLayoutVars>
          <dgm:bulletEnabled val="1"/>
        </dgm:presLayoutVars>
      </dgm:prSet>
      <dgm:spPr/>
      <dgm:t>
        <a:bodyPr/>
        <a:lstStyle/>
        <a:p>
          <a:endParaRPr lang="es-EC"/>
        </a:p>
      </dgm:t>
    </dgm:pt>
    <dgm:pt modelId="{98A574F7-CFA8-44C8-81D4-2902E9D3A23C}" type="pres">
      <dgm:prSet presAssocID="{2E186D54-A92F-425C-907C-2091B3CAFA38}" presName="childShp" presStyleLbl="bgAccFollowNode1" presStyleIdx="1" presStyleCnt="3">
        <dgm:presLayoutVars>
          <dgm:bulletEnabled val="1"/>
        </dgm:presLayoutVars>
      </dgm:prSet>
      <dgm:spPr/>
      <dgm:t>
        <a:bodyPr/>
        <a:lstStyle/>
        <a:p>
          <a:endParaRPr lang="es-EC"/>
        </a:p>
      </dgm:t>
    </dgm:pt>
    <dgm:pt modelId="{2C7DC365-95E9-4C55-A317-1F4D445C4DA7}" type="pres">
      <dgm:prSet presAssocID="{2A90D039-9A78-4C08-99FC-DE626169837B}" presName="spacing" presStyleCnt="0"/>
      <dgm:spPr/>
    </dgm:pt>
    <dgm:pt modelId="{9EEBEA51-46C4-4D7E-A338-B246C56FEC31}" type="pres">
      <dgm:prSet presAssocID="{F2E4F360-F357-4729-A73F-068C0A9C008B}" presName="linNode" presStyleCnt="0"/>
      <dgm:spPr/>
    </dgm:pt>
    <dgm:pt modelId="{01E48515-00E9-417D-9E8D-2D381F0A9C45}" type="pres">
      <dgm:prSet presAssocID="{F2E4F360-F357-4729-A73F-068C0A9C008B}" presName="parentShp" presStyleLbl="node1" presStyleIdx="2" presStyleCnt="3">
        <dgm:presLayoutVars>
          <dgm:bulletEnabled val="1"/>
        </dgm:presLayoutVars>
      </dgm:prSet>
      <dgm:spPr/>
      <dgm:t>
        <a:bodyPr/>
        <a:lstStyle/>
        <a:p>
          <a:endParaRPr lang="es-EC"/>
        </a:p>
      </dgm:t>
    </dgm:pt>
    <dgm:pt modelId="{4191BE2F-D036-427E-AAE2-7D16ECD1D669}" type="pres">
      <dgm:prSet presAssocID="{F2E4F360-F357-4729-A73F-068C0A9C008B}" presName="childShp" presStyleLbl="bgAccFollowNode1" presStyleIdx="2" presStyleCnt="3" custScaleY="113922">
        <dgm:presLayoutVars>
          <dgm:bulletEnabled val="1"/>
        </dgm:presLayoutVars>
      </dgm:prSet>
      <dgm:spPr/>
      <dgm:t>
        <a:bodyPr/>
        <a:lstStyle/>
        <a:p>
          <a:endParaRPr lang="es-EC"/>
        </a:p>
      </dgm:t>
    </dgm:pt>
  </dgm:ptLst>
  <dgm:cxnLst>
    <dgm:cxn modelId="{04FCC8F1-0837-45E4-A47C-05A2966CE851}" type="presOf" srcId="{1D3CC761-88EE-4809-94F8-469D5445DA6B}" destId="{9D7A06E3-2B5A-4865-A0A3-2E67B7F02BCF}" srcOrd="0" destOrd="0" presId="urn:microsoft.com/office/officeart/2005/8/layout/vList6"/>
    <dgm:cxn modelId="{7CBA50C2-0F66-4E6F-B2D5-A79E26AF3847}" srcId="{29BADDF0-A0C4-4BBF-B43A-319D6F33C85E}" destId="{39F7D956-1430-4964-AC14-57CB846091A1}" srcOrd="0" destOrd="0" parTransId="{E7C0B1CA-AEC9-4521-BF5F-9322CB3E142B}" sibTransId="{E5EDE731-9114-4906-BA54-4CA087A9E333}"/>
    <dgm:cxn modelId="{81998B0C-CFF7-4718-8AA5-31FCDF255364}" srcId="{1D3CC761-88EE-4809-94F8-469D5445DA6B}" destId="{2E186D54-A92F-425C-907C-2091B3CAFA38}" srcOrd="1" destOrd="0" parTransId="{0F276C5F-6444-453F-AE68-130DD33C2186}" sibTransId="{2A90D039-9A78-4C08-99FC-DE626169837B}"/>
    <dgm:cxn modelId="{53C57958-8594-4656-8A82-44DE6AAC46CD}" type="presOf" srcId="{2E186D54-A92F-425C-907C-2091B3CAFA38}" destId="{4A077504-244C-428A-B074-8551B49E6F59}" srcOrd="0" destOrd="0" presId="urn:microsoft.com/office/officeart/2005/8/layout/vList6"/>
    <dgm:cxn modelId="{5760999E-B28C-42B3-9276-DEB5A72E1780}" srcId="{2E186D54-A92F-425C-907C-2091B3CAFA38}" destId="{34D76FFD-D9D3-4731-A755-A29C11908349}" srcOrd="0" destOrd="0" parTransId="{E5E86736-49D4-4ED3-B954-4B9A5B453E97}" sibTransId="{1A402040-539F-4F54-A817-59290565CD8B}"/>
    <dgm:cxn modelId="{8BF30C91-0F9A-44E6-80DA-C8BF008A1B24}" type="presOf" srcId="{F2E4F360-F357-4729-A73F-068C0A9C008B}" destId="{01E48515-00E9-417D-9E8D-2D381F0A9C45}" srcOrd="0" destOrd="0" presId="urn:microsoft.com/office/officeart/2005/8/layout/vList6"/>
    <dgm:cxn modelId="{4C8D3F43-0D1A-49D4-B069-87754F57A344}" srcId="{1D3CC761-88EE-4809-94F8-469D5445DA6B}" destId="{F2E4F360-F357-4729-A73F-068C0A9C008B}" srcOrd="2" destOrd="0" parTransId="{60A29165-389A-4722-8C46-CD78CC80FF46}" sibTransId="{2A7CE27B-0A0C-491E-B777-AC228A4646A6}"/>
    <dgm:cxn modelId="{87B9057B-2717-450C-B77A-CAF38C0B1232}" type="presOf" srcId="{D59496A2-53ED-4618-9372-9C30B6188700}" destId="{4191BE2F-D036-427E-AAE2-7D16ECD1D669}" srcOrd="0" destOrd="0" presId="urn:microsoft.com/office/officeart/2005/8/layout/vList6"/>
    <dgm:cxn modelId="{58B67CAA-2AA8-4D7D-8FB4-887CC8BBF6C5}" type="presOf" srcId="{29BADDF0-A0C4-4BBF-B43A-319D6F33C85E}" destId="{B476F665-A77D-4CF1-975F-1B075720458B}" srcOrd="0" destOrd="0" presId="urn:microsoft.com/office/officeart/2005/8/layout/vList6"/>
    <dgm:cxn modelId="{3F60E45C-CCF5-4938-BB28-B164CA64AE83}" srcId="{F2E4F360-F357-4729-A73F-068C0A9C008B}" destId="{D59496A2-53ED-4618-9372-9C30B6188700}" srcOrd="0" destOrd="0" parTransId="{C34C318A-862E-4EFB-B18E-9228B67E0EC8}" sibTransId="{A179115F-F2AC-4FE8-8466-BF574917F76C}"/>
    <dgm:cxn modelId="{D54673BA-6113-4CDB-A302-56E8AC5C1A2F}" type="presOf" srcId="{39F7D956-1430-4964-AC14-57CB846091A1}" destId="{7B32853F-02A7-433F-95F5-7216BD4E342A}" srcOrd="0" destOrd="0" presId="urn:microsoft.com/office/officeart/2005/8/layout/vList6"/>
    <dgm:cxn modelId="{0E3D8481-85FD-41A5-9458-3F4561C8198A}" srcId="{1D3CC761-88EE-4809-94F8-469D5445DA6B}" destId="{29BADDF0-A0C4-4BBF-B43A-319D6F33C85E}" srcOrd="0" destOrd="0" parTransId="{0B3CB985-57F7-4650-81EA-458470D201B9}" sibTransId="{D4792C1C-9C9A-4BA7-8794-E6B625E50BCD}"/>
    <dgm:cxn modelId="{51875F27-D80C-45EB-8A6A-9C5E34C3A9F6}" type="presOf" srcId="{34D76FFD-D9D3-4731-A755-A29C11908349}" destId="{98A574F7-CFA8-44C8-81D4-2902E9D3A23C}" srcOrd="0" destOrd="0" presId="urn:microsoft.com/office/officeart/2005/8/layout/vList6"/>
    <dgm:cxn modelId="{3CC5026D-D017-46E7-A549-A8BBDDC0FE5E}" type="presParOf" srcId="{9D7A06E3-2B5A-4865-A0A3-2E67B7F02BCF}" destId="{BC7A20A9-7CA2-465B-92AA-224E9EF032DD}" srcOrd="0" destOrd="0" presId="urn:microsoft.com/office/officeart/2005/8/layout/vList6"/>
    <dgm:cxn modelId="{2FFAEC60-41BC-4583-BEF7-28BB1B696D05}" type="presParOf" srcId="{BC7A20A9-7CA2-465B-92AA-224E9EF032DD}" destId="{B476F665-A77D-4CF1-975F-1B075720458B}" srcOrd="0" destOrd="0" presId="urn:microsoft.com/office/officeart/2005/8/layout/vList6"/>
    <dgm:cxn modelId="{D1CC219F-DDBB-4F1C-B8C4-78310EBA1F5C}" type="presParOf" srcId="{BC7A20A9-7CA2-465B-92AA-224E9EF032DD}" destId="{7B32853F-02A7-433F-95F5-7216BD4E342A}" srcOrd="1" destOrd="0" presId="urn:microsoft.com/office/officeart/2005/8/layout/vList6"/>
    <dgm:cxn modelId="{BF9B37AE-DFAE-4CDB-8332-2A323675907D}" type="presParOf" srcId="{9D7A06E3-2B5A-4865-A0A3-2E67B7F02BCF}" destId="{CAAB8494-B144-4323-9D0B-DF24E5509056}" srcOrd="1" destOrd="0" presId="urn:microsoft.com/office/officeart/2005/8/layout/vList6"/>
    <dgm:cxn modelId="{38F440C3-AFD1-4BE2-BEE7-35B41A207F53}" type="presParOf" srcId="{9D7A06E3-2B5A-4865-A0A3-2E67B7F02BCF}" destId="{3FC6ECB6-C377-4F35-ACDC-6A2161F1ACFF}" srcOrd="2" destOrd="0" presId="urn:microsoft.com/office/officeart/2005/8/layout/vList6"/>
    <dgm:cxn modelId="{31F4E527-2503-4580-B0B2-EE739A388FE5}" type="presParOf" srcId="{3FC6ECB6-C377-4F35-ACDC-6A2161F1ACFF}" destId="{4A077504-244C-428A-B074-8551B49E6F59}" srcOrd="0" destOrd="0" presId="urn:microsoft.com/office/officeart/2005/8/layout/vList6"/>
    <dgm:cxn modelId="{0F44EDC2-9E5A-43DB-8EAC-FFD17B9CCF6E}" type="presParOf" srcId="{3FC6ECB6-C377-4F35-ACDC-6A2161F1ACFF}" destId="{98A574F7-CFA8-44C8-81D4-2902E9D3A23C}" srcOrd="1" destOrd="0" presId="urn:microsoft.com/office/officeart/2005/8/layout/vList6"/>
    <dgm:cxn modelId="{F2007E9D-6C8E-4CFE-8BCC-1E7BA2A6D377}" type="presParOf" srcId="{9D7A06E3-2B5A-4865-A0A3-2E67B7F02BCF}" destId="{2C7DC365-95E9-4C55-A317-1F4D445C4DA7}" srcOrd="3" destOrd="0" presId="urn:microsoft.com/office/officeart/2005/8/layout/vList6"/>
    <dgm:cxn modelId="{950EC104-4FFB-4E2A-AE5C-AB64C1FF9E9E}" type="presParOf" srcId="{9D7A06E3-2B5A-4865-A0A3-2E67B7F02BCF}" destId="{9EEBEA51-46C4-4D7E-A338-B246C56FEC31}" srcOrd="4" destOrd="0" presId="urn:microsoft.com/office/officeart/2005/8/layout/vList6"/>
    <dgm:cxn modelId="{A1D66C5A-EC32-4328-BE58-354EBC927E07}" type="presParOf" srcId="{9EEBEA51-46C4-4D7E-A338-B246C56FEC31}" destId="{01E48515-00E9-417D-9E8D-2D381F0A9C45}" srcOrd="0" destOrd="0" presId="urn:microsoft.com/office/officeart/2005/8/layout/vList6"/>
    <dgm:cxn modelId="{2D64C649-799E-45AE-9191-D6B039A36727}" type="presParOf" srcId="{9EEBEA51-46C4-4D7E-A338-B246C56FEC31}" destId="{4191BE2F-D036-427E-AAE2-7D16ECD1D669}"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7D57A9-451E-4418-8629-4FA9635BB0A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989A48C7-0777-4126-80FA-4F9A243B2D60}">
      <dgm:prSet phldrT="[Texto]" custT="1"/>
      <dgm:spPr/>
      <dgm:t>
        <a:bodyPr/>
        <a:lstStyle/>
        <a:p>
          <a:r>
            <a:rPr lang="es-EC" sz="3200" dirty="0">
              <a:latin typeface="Arial Rounded MT Bold" panose="020F0704030504030204" pitchFamily="34" charset="0"/>
            </a:rPr>
            <a:t>Propósito </a:t>
          </a:r>
        </a:p>
      </dgm:t>
    </dgm:pt>
    <dgm:pt modelId="{66918476-5CB2-4420-9FBC-B7952B7888AF}" type="parTrans" cxnId="{36A83F50-D653-4D32-8D21-028671E45884}">
      <dgm:prSet/>
      <dgm:spPr/>
      <dgm:t>
        <a:bodyPr/>
        <a:lstStyle/>
        <a:p>
          <a:endParaRPr lang="es-EC">
            <a:latin typeface="+mn-lt"/>
          </a:endParaRPr>
        </a:p>
      </dgm:t>
    </dgm:pt>
    <dgm:pt modelId="{7CE7BCC5-06B6-4604-99EF-114D6D4D920E}" type="sibTrans" cxnId="{36A83F50-D653-4D32-8D21-028671E45884}">
      <dgm:prSet/>
      <dgm:spPr/>
      <dgm:t>
        <a:bodyPr/>
        <a:lstStyle/>
        <a:p>
          <a:endParaRPr lang="es-EC">
            <a:latin typeface="+mn-lt"/>
          </a:endParaRPr>
        </a:p>
      </dgm:t>
    </dgm:pt>
    <dgm:pt modelId="{B2F3BEED-5C09-4D1B-8189-631FB3A5EA2E}">
      <dgm:prSet phldrT="[Texto]" custT="1"/>
      <dgm:spPr/>
      <dgm:t>
        <a:bodyPr/>
        <a:lstStyle/>
        <a:p>
          <a:r>
            <a:rPr lang="es-EC" sz="1400" dirty="0">
              <a:latin typeface="+mn-lt"/>
            </a:rPr>
            <a:t>Conocer la </a:t>
          </a:r>
          <a:r>
            <a:rPr lang="es-EC" sz="1400" b="1" dirty="0">
              <a:latin typeface="+mn-lt"/>
            </a:rPr>
            <a:t>estructura del proceso de compra y los factores críticos</a:t>
          </a:r>
          <a:r>
            <a:rPr lang="es-EC" sz="1400" dirty="0">
              <a:latin typeface="+mn-lt"/>
            </a:rPr>
            <a:t> en los que se basan las empresas de vigilancia y seguridad privada del DMQ para comprar armas, municiones, explosivos y accesorios.</a:t>
          </a:r>
        </a:p>
      </dgm:t>
    </dgm:pt>
    <dgm:pt modelId="{538130A9-0866-4A15-94CD-0F07F20C323A}" type="parTrans" cxnId="{1F8F9D89-C359-458A-9CCF-F803FC5177D0}">
      <dgm:prSet/>
      <dgm:spPr/>
      <dgm:t>
        <a:bodyPr/>
        <a:lstStyle/>
        <a:p>
          <a:endParaRPr lang="es-EC">
            <a:latin typeface="+mn-lt"/>
          </a:endParaRPr>
        </a:p>
      </dgm:t>
    </dgm:pt>
    <dgm:pt modelId="{A4AB1FD3-6852-479B-8DA5-228004BB3973}" type="sibTrans" cxnId="{1F8F9D89-C359-458A-9CCF-F803FC5177D0}">
      <dgm:prSet/>
      <dgm:spPr/>
      <dgm:t>
        <a:bodyPr/>
        <a:lstStyle/>
        <a:p>
          <a:endParaRPr lang="es-EC">
            <a:latin typeface="+mn-lt"/>
          </a:endParaRPr>
        </a:p>
      </dgm:t>
    </dgm:pt>
    <dgm:pt modelId="{4C49D471-5CA6-4FAA-930B-5DBFFDE6B23A}">
      <dgm:prSet phldrT="[Texto]" custT="1"/>
      <dgm:spPr/>
      <dgm:t>
        <a:bodyPr/>
        <a:lstStyle/>
        <a:p>
          <a:r>
            <a:rPr lang="es-EC" sz="3200" dirty="0">
              <a:latin typeface="Arial Rounded MT Bold" panose="020F0704030504030204" pitchFamily="34" charset="0"/>
            </a:rPr>
            <a:t>Objetivo </a:t>
          </a:r>
        </a:p>
      </dgm:t>
    </dgm:pt>
    <dgm:pt modelId="{3BAD46E2-DE3B-4FD6-BF2E-8ABC4A7F8FFD}" type="parTrans" cxnId="{28F698A7-A4DF-407C-B7E1-D8D7AEB8618D}">
      <dgm:prSet/>
      <dgm:spPr/>
      <dgm:t>
        <a:bodyPr/>
        <a:lstStyle/>
        <a:p>
          <a:endParaRPr lang="es-EC">
            <a:latin typeface="+mn-lt"/>
          </a:endParaRPr>
        </a:p>
      </dgm:t>
    </dgm:pt>
    <dgm:pt modelId="{99E77A24-053C-43C8-85BD-673C6F517895}" type="sibTrans" cxnId="{28F698A7-A4DF-407C-B7E1-D8D7AEB8618D}">
      <dgm:prSet/>
      <dgm:spPr/>
      <dgm:t>
        <a:bodyPr/>
        <a:lstStyle/>
        <a:p>
          <a:endParaRPr lang="es-EC">
            <a:latin typeface="+mn-lt"/>
          </a:endParaRPr>
        </a:p>
      </dgm:t>
    </dgm:pt>
    <dgm:pt modelId="{B00FEE3C-59AC-4E00-B6F0-87E47E427E74}">
      <dgm:prSet phldrT="[Texto]" custT="1"/>
      <dgm:spPr/>
      <dgm:t>
        <a:bodyPr/>
        <a:lstStyle/>
        <a:p>
          <a:r>
            <a:rPr lang="es-EC" sz="1400" dirty="0">
              <a:latin typeface="+mn-lt"/>
            </a:rPr>
            <a:t>Determinar los </a:t>
          </a:r>
          <a:r>
            <a:rPr lang="es-EC" sz="1400" b="1" dirty="0">
              <a:latin typeface="+mn-lt"/>
            </a:rPr>
            <a:t>factores críticos que influyen en la decisión de compra de armas</a:t>
          </a:r>
          <a:r>
            <a:rPr lang="es-EC" sz="1400" dirty="0">
              <a:latin typeface="+mn-lt"/>
            </a:rPr>
            <a:t>, municiones, explosivos y accesorios en las empresas de vigilancia y seguridad privada del Distrito Metropolitano de Quito (DMQ).</a:t>
          </a:r>
        </a:p>
      </dgm:t>
    </dgm:pt>
    <dgm:pt modelId="{362C5A1D-FEC2-4702-A87A-92E112295555}" type="parTrans" cxnId="{569FA668-8116-414E-A6B1-9544AFCF320C}">
      <dgm:prSet/>
      <dgm:spPr/>
      <dgm:t>
        <a:bodyPr/>
        <a:lstStyle/>
        <a:p>
          <a:endParaRPr lang="es-EC">
            <a:latin typeface="+mn-lt"/>
          </a:endParaRPr>
        </a:p>
      </dgm:t>
    </dgm:pt>
    <dgm:pt modelId="{3C771A65-C430-4E10-AF89-BEB4A1BC594E}" type="sibTrans" cxnId="{569FA668-8116-414E-A6B1-9544AFCF320C}">
      <dgm:prSet/>
      <dgm:spPr/>
      <dgm:t>
        <a:bodyPr/>
        <a:lstStyle/>
        <a:p>
          <a:endParaRPr lang="es-EC">
            <a:latin typeface="+mn-lt"/>
          </a:endParaRPr>
        </a:p>
      </dgm:t>
    </dgm:pt>
    <dgm:pt modelId="{1D25D6DB-AFFA-42A0-AB4A-9F1A12B450DA}">
      <dgm:prSet phldrT="[Texto]" custT="1"/>
      <dgm:spPr/>
      <dgm:t>
        <a:bodyPr/>
        <a:lstStyle/>
        <a:p>
          <a:r>
            <a:rPr lang="es-EC" sz="3200" dirty="0">
              <a:latin typeface="Arial Rounded MT Bold" panose="020F0704030504030204" pitchFamily="34" charset="0"/>
            </a:rPr>
            <a:t>Hipótesis</a:t>
          </a:r>
        </a:p>
      </dgm:t>
    </dgm:pt>
    <dgm:pt modelId="{21F52883-365A-419A-8272-0B257046E07F}" type="parTrans" cxnId="{2D908A75-AE7D-43EA-B988-518E5EF6BC92}">
      <dgm:prSet/>
      <dgm:spPr/>
      <dgm:t>
        <a:bodyPr/>
        <a:lstStyle/>
        <a:p>
          <a:endParaRPr lang="es-EC">
            <a:latin typeface="+mn-lt"/>
          </a:endParaRPr>
        </a:p>
      </dgm:t>
    </dgm:pt>
    <dgm:pt modelId="{8945987E-08CC-4936-9F34-7A9E7A63726E}" type="sibTrans" cxnId="{2D908A75-AE7D-43EA-B988-518E5EF6BC92}">
      <dgm:prSet/>
      <dgm:spPr/>
      <dgm:t>
        <a:bodyPr/>
        <a:lstStyle/>
        <a:p>
          <a:endParaRPr lang="es-EC">
            <a:latin typeface="+mn-lt"/>
          </a:endParaRPr>
        </a:p>
      </dgm:t>
    </dgm:pt>
    <dgm:pt modelId="{A33170A9-7546-4D11-BF19-F16552400E0C}">
      <dgm:prSet custT="1"/>
      <dgm:spPr/>
      <dgm:t>
        <a:bodyPr/>
        <a:lstStyle/>
        <a:p>
          <a:r>
            <a:rPr lang="es-ES" sz="1400" b="1" dirty="0">
              <a:latin typeface="+mn-lt"/>
            </a:rPr>
            <a:t>H1:</a:t>
          </a:r>
          <a:r>
            <a:rPr lang="es-ES" sz="1400" dirty="0">
              <a:latin typeface="+mn-lt"/>
            </a:rPr>
            <a:t> L</a:t>
          </a:r>
          <a:r>
            <a:rPr lang="es-EC" sz="1400" dirty="0">
              <a:latin typeface="+mn-lt"/>
            </a:rPr>
            <a:t>a decisión de compra se enfoca principalmente al </a:t>
          </a:r>
          <a:r>
            <a:rPr lang="es-EC" sz="1400" b="1" dirty="0">
              <a:latin typeface="+mn-lt"/>
            </a:rPr>
            <a:t>servicio que brindan</a:t>
          </a:r>
          <a:r>
            <a:rPr lang="es-EC" sz="1400" dirty="0">
              <a:latin typeface="+mn-lt"/>
            </a:rPr>
            <a:t>, se realiza la compra.</a:t>
          </a:r>
        </a:p>
      </dgm:t>
    </dgm:pt>
    <dgm:pt modelId="{B9ED88B4-57BB-4128-BBC0-B8B38309818B}" type="parTrans" cxnId="{32D99563-5305-41A1-86FF-274A2547E371}">
      <dgm:prSet/>
      <dgm:spPr/>
      <dgm:t>
        <a:bodyPr/>
        <a:lstStyle/>
        <a:p>
          <a:endParaRPr lang="es-EC">
            <a:latin typeface="+mn-lt"/>
          </a:endParaRPr>
        </a:p>
      </dgm:t>
    </dgm:pt>
    <dgm:pt modelId="{3AE784C0-74E9-4A69-B268-8801628AE84C}" type="sibTrans" cxnId="{32D99563-5305-41A1-86FF-274A2547E371}">
      <dgm:prSet/>
      <dgm:spPr/>
      <dgm:t>
        <a:bodyPr/>
        <a:lstStyle/>
        <a:p>
          <a:endParaRPr lang="es-EC">
            <a:latin typeface="+mn-lt"/>
          </a:endParaRPr>
        </a:p>
      </dgm:t>
    </dgm:pt>
    <dgm:pt modelId="{15467D86-5863-4793-9CBE-9092C7E2363B}">
      <dgm:prSet phldrT="[Texto]" custT="1"/>
      <dgm:spPr/>
      <dgm:t>
        <a:bodyPr/>
        <a:lstStyle/>
        <a:p>
          <a:r>
            <a:rPr lang="es-EC" sz="1600" dirty="0">
              <a:latin typeface="+mn-lt"/>
            </a:rPr>
            <a:t>Determinar los </a:t>
          </a:r>
          <a:r>
            <a:rPr lang="es-EC" sz="1600" b="1" dirty="0">
              <a:latin typeface="+mn-lt"/>
            </a:rPr>
            <a:t>principales factores que influyen en la decisión de compra </a:t>
          </a:r>
          <a:r>
            <a:rPr lang="es-EC" sz="1600" dirty="0">
              <a:latin typeface="+mn-lt"/>
            </a:rPr>
            <a:t>de armas, municiones, explosivos y accesorios en las empresas de vigilancia y seguridad privada del Distrito Metropolitano de Quito (DMQ) desde la aplicación de la nueva normativa.</a:t>
          </a:r>
        </a:p>
      </dgm:t>
    </dgm:pt>
    <dgm:pt modelId="{3943D652-24ED-49C1-900F-CF5FFB62172E}" type="parTrans" cxnId="{F9D66F47-D77C-4F94-B197-9B2CF52BFAA6}">
      <dgm:prSet/>
      <dgm:spPr/>
      <dgm:t>
        <a:bodyPr/>
        <a:lstStyle/>
        <a:p>
          <a:endParaRPr lang="es-EC">
            <a:latin typeface="+mn-lt"/>
          </a:endParaRPr>
        </a:p>
      </dgm:t>
    </dgm:pt>
    <dgm:pt modelId="{8717D895-A463-49BE-87F3-1FC3A38C1F56}" type="sibTrans" cxnId="{F9D66F47-D77C-4F94-B197-9B2CF52BFAA6}">
      <dgm:prSet/>
      <dgm:spPr/>
      <dgm:t>
        <a:bodyPr/>
        <a:lstStyle/>
        <a:p>
          <a:endParaRPr lang="es-EC">
            <a:latin typeface="+mn-lt"/>
          </a:endParaRPr>
        </a:p>
      </dgm:t>
    </dgm:pt>
    <dgm:pt modelId="{81F7FEDA-663D-47D0-B17C-8C5801F43F81}">
      <dgm:prSet phldrT="[Texto]" custT="1"/>
      <dgm:spPr/>
      <dgm:t>
        <a:bodyPr/>
        <a:lstStyle/>
        <a:p>
          <a:r>
            <a:rPr lang="es-EC" sz="3200" dirty="0">
              <a:latin typeface="Arial Rounded MT Bold" panose="020F0704030504030204" pitchFamily="34" charset="0"/>
            </a:rPr>
            <a:t>Necesidad </a:t>
          </a:r>
        </a:p>
      </dgm:t>
    </dgm:pt>
    <dgm:pt modelId="{2197049A-9C5D-4B36-A0E8-EC9FABC6A090}" type="parTrans" cxnId="{2ACA9BE5-A5AD-47C0-8F1E-39F514D8F559}">
      <dgm:prSet/>
      <dgm:spPr/>
      <dgm:t>
        <a:bodyPr/>
        <a:lstStyle/>
        <a:p>
          <a:endParaRPr lang="es-EC">
            <a:latin typeface="+mn-lt"/>
          </a:endParaRPr>
        </a:p>
      </dgm:t>
    </dgm:pt>
    <dgm:pt modelId="{DB70A491-F24E-434B-A359-02DC9769B3C6}" type="sibTrans" cxnId="{2ACA9BE5-A5AD-47C0-8F1E-39F514D8F559}">
      <dgm:prSet/>
      <dgm:spPr/>
      <dgm:t>
        <a:bodyPr/>
        <a:lstStyle/>
        <a:p>
          <a:endParaRPr lang="es-EC">
            <a:latin typeface="+mn-lt"/>
          </a:endParaRPr>
        </a:p>
      </dgm:t>
    </dgm:pt>
    <dgm:pt modelId="{9A56E9FC-B2B2-440A-93A5-875689E2BF1C}">
      <dgm:prSet phldrT="[Texto]" custT="1"/>
      <dgm:spPr/>
      <dgm:t>
        <a:bodyPr/>
        <a:lstStyle/>
        <a:p>
          <a:r>
            <a:rPr lang="es-EC" sz="3200" dirty="0">
              <a:latin typeface="Arial Rounded MT Bold" panose="020F0704030504030204" pitchFamily="34" charset="0"/>
            </a:rPr>
            <a:t>Justificación</a:t>
          </a:r>
        </a:p>
      </dgm:t>
    </dgm:pt>
    <dgm:pt modelId="{7FD93AC7-7521-487A-92E6-CA5F3EF98D17}" type="parTrans" cxnId="{6E8E31C4-61AA-4F90-87A7-8909132719FB}">
      <dgm:prSet/>
      <dgm:spPr/>
      <dgm:t>
        <a:bodyPr/>
        <a:lstStyle/>
        <a:p>
          <a:endParaRPr lang="es-EC">
            <a:latin typeface="+mn-lt"/>
          </a:endParaRPr>
        </a:p>
      </dgm:t>
    </dgm:pt>
    <dgm:pt modelId="{989B9A2E-A929-41B2-A61F-28F4B9BDA1CE}" type="sibTrans" cxnId="{6E8E31C4-61AA-4F90-87A7-8909132719FB}">
      <dgm:prSet/>
      <dgm:spPr/>
      <dgm:t>
        <a:bodyPr/>
        <a:lstStyle/>
        <a:p>
          <a:endParaRPr lang="es-EC">
            <a:latin typeface="+mn-lt"/>
          </a:endParaRPr>
        </a:p>
      </dgm:t>
    </dgm:pt>
    <dgm:pt modelId="{20AD3B34-3238-4729-8206-5BB698716E67}">
      <dgm:prSet phldrT="[Texto]" custT="1"/>
      <dgm:spPr/>
      <dgm:t>
        <a:bodyPr/>
        <a:lstStyle/>
        <a:p>
          <a:r>
            <a:rPr lang="es-EC" sz="1400" dirty="0">
              <a:latin typeface="+mn-lt"/>
            </a:rPr>
            <a:t> En el 2015 empezó el </a:t>
          </a:r>
          <a:r>
            <a:rPr lang="es-EC" sz="1400" b="1" dirty="0">
              <a:latin typeface="+mn-lt"/>
            </a:rPr>
            <a:t>proceso de chatarrización de armas artesanales.</a:t>
          </a:r>
        </a:p>
      </dgm:t>
    </dgm:pt>
    <dgm:pt modelId="{A3D06E98-5B2C-4BCD-9A88-9F6860D52F0C}" type="parTrans" cxnId="{4216A0AE-D128-4A33-A422-01DAEAB5CAE0}">
      <dgm:prSet/>
      <dgm:spPr/>
      <dgm:t>
        <a:bodyPr/>
        <a:lstStyle/>
        <a:p>
          <a:endParaRPr lang="es-EC">
            <a:latin typeface="+mn-lt"/>
          </a:endParaRPr>
        </a:p>
      </dgm:t>
    </dgm:pt>
    <dgm:pt modelId="{123F57BD-D3A9-43EE-8E8B-EC183D6A6F96}" type="sibTrans" cxnId="{4216A0AE-D128-4A33-A422-01DAEAB5CAE0}">
      <dgm:prSet/>
      <dgm:spPr/>
      <dgm:t>
        <a:bodyPr/>
        <a:lstStyle/>
        <a:p>
          <a:endParaRPr lang="es-EC">
            <a:latin typeface="+mn-lt"/>
          </a:endParaRPr>
        </a:p>
      </dgm:t>
    </dgm:pt>
    <dgm:pt modelId="{7453A2AB-1E2D-4A48-8C5E-41EF6E46190D}">
      <dgm:prSet custT="1"/>
      <dgm:spPr/>
      <dgm:t>
        <a:bodyPr/>
        <a:lstStyle/>
        <a:p>
          <a:r>
            <a:rPr lang="es-ES" sz="1400" b="1" dirty="0">
              <a:latin typeface="+mn-lt"/>
            </a:rPr>
            <a:t>H2: L</a:t>
          </a:r>
          <a:r>
            <a:rPr lang="es-EC" sz="1400" dirty="0">
              <a:latin typeface="+mn-lt"/>
            </a:rPr>
            <a:t>a decisión de compra por parte de las empresas de vigilancia y seguridad privada se enfoca </a:t>
          </a:r>
          <a:r>
            <a:rPr lang="es-EC" sz="1400" b="1" dirty="0">
              <a:latin typeface="+mn-lt"/>
            </a:rPr>
            <a:t>al tipo de armas</a:t>
          </a:r>
          <a:r>
            <a:rPr lang="es-EC" sz="1400" dirty="0">
              <a:latin typeface="+mn-lt"/>
            </a:rPr>
            <a:t>, municiones, explosivos y accesorios, se realiza la compra.</a:t>
          </a:r>
          <a:r>
            <a:rPr lang="es-ES" sz="1400" dirty="0">
              <a:latin typeface="+mn-lt"/>
            </a:rPr>
            <a:t> </a:t>
          </a:r>
          <a:endParaRPr lang="es-EC" sz="1400" dirty="0">
            <a:latin typeface="+mn-lt"/>
          </a:endParaRPr>
        </a:p>
      </dgm:t>
    </dgm:pt>
    <dgm:pt modelId="{76EA995C-11AF-42F9-8F4B-B5F70E4305EA}" type="parTrans" cxnId="{8467B57C-4559-4A21-97B3-9863D952C9FF}">
      <dgm:prSet/>
      <dgm:spPr/>
      <dgm:t>
        <a:bodyPr/>
        <a:lstStyle/>
        <a:p>
          <a:endParaRPr lang="es-EC">
            <a:latin typeface="+mn-lt"/>
          </a:endParaRPr>
        </a:p>
      </dgm:t>
    </dgm:pt>
    <dgm:pt modelId="{0195DF59-AA4B-477F-B297-415202734698}" type="sibTrans" cxnId="{8467B57C-4559-4A21-97B3-9863D952C9FF}">
      <dgm:prSet/>
      <dgm:spPr/>
      <dgm:t>
        <a:bodyPr/>
        <a:lstStyle/>
        <a:p>
          <a:endParaRPr lang="es-EC">
            <a:latin typeface="+mn-lt"/>
          </a:endParaRPr>
        </a:p>
      </dgm:t>
    </dgm:pt>
    <dgm:pt modelId="{C2288E34-079B-4C95-AB49-B2564A486B41}" type="pres">
      <dgm:prSet presAssocID="{F77D57A9-451E-4418-8629-4FA9635BB0A9}" presName="Name0" presStyleCnt="0">
        <dgm:presLayoutVars>
          <dgm:dir/>
          <dgm:animLvl val="lvl"/>
          <dgm:resizeHandles val="exact"/>
        </dgm:presLayoutVars>
      </dgm:prSet>
      <dgm:spPr/>
      <dgm:t>
        <a:bodyPr/>
        <a:lstStyle/>
        <a:p>
          <a:endParaRPr lang="es-EC"/>
        </a:p>
      </dgm:t>
    </dgm:pt>
    <dgm:pt modelId="{EDA0EB71-86DA-4AD6-B7ED-E2453E97AC55}" type="pres">
      <dgm:prSet presAssocID="{81F7FEDA-663D-47D0-B17C-8C5801F43F81}" presName="linNode" presStyleCnt="0"/>
      <dgm:spPr/>
    </dgm:pt>
    <dgm:pt modelId="{0F7A2449-B1AB-4183-8F06-7F635AA75030}" type="pres">
      <dgm:prSet presAssocID="{81F7FEDA-663D-47D0-B17C-8C5801F43F81}" presName="parentText" presStyleLbl="node1" presStyleIdx="0" presStyleCnt="5">
        <dgm:presLayoutVars>
          <dgm:chMax val="1"/>
          <dgm:bulletEnabled val="1"/>
        </dgm:presLayoutVars>
      </dgm:prSet>
      <dgm:spPr/>
      <dgm:t>
        <a:bodyPr/>
        <a:lstStyle/>
        <a:p>
          <a:endParaRPr lang="es-EC"/>
        </a:p>
      </dgm:t>
    </dgm:pt>
    <dgm:pt modelId="{2CEF5C61-5968-419C-A130-772ECA3F0C87}" type="pres">
      <dgm:prSet presAssocID="{81F7FEDA-663D-47D0-B17C-8C5801F43F81}" presName="descendantText" presStyleLbl="alignAccFollowNode1" presStyleIdx="0" presStyleCnt="5" custScaleY="124936" custLinFactNeighborX="0">
        <dgm:presLayoutVars>
          <dgm:bulletEnabled val="1"/>
        </dgm:presLayoutVars>
      </dgm:prSet>
      <dgm:spPr/>
      <dgm:t>
        <a:bodyPr/>
        <a:lstStyle/>
        <a:p>
          <a:endParaRPr lang="es-EC"/>
        </a:p>
      </dgm:t>
    </dgm:pt>
    <dgm:pt modelId="{D33AA67E-38D6-414E-95FA-4C48D2CBC6EF}" type="pres">
      <dgm:prSet presAssocID="{DB70A491-F24E-434B-A359-02DC9769B3C6}" presName="sp" presStyleCnt="0"/>
      <dgm:spPr/>
    </dgm:pt>
    <dgm:pt modelId="{05AE2E02-AC61-4B43-8F8B-77C9934043AA}" type="pres">
      <dgm:prSet presAssocID="{9A56E9FC-B2B2-440A-93A5-875689E2BF1C}" presName="linNode" presStyleCnt="0"/>
      <dgm:spPr/>
    </dgm:pt>
    <dgm:pt modelId="{59152FDC-42B1-4B90-A2AE-9D6BDF4FD995}" type="pres">
      <dgm:prSet presAssocID="{9A56E9FC-B2B2-440A-93A5-875689E2BF1C}" presName="parentText" presStyleLbl="node1" presStyleIdx="1" presStyleCnt="5">
        <dgm:presLayoutVars>
          <dgm:chMax val="1"/>
          <dgm:bulletEnabled val="1"/>
        </dgm:presLayoutVars>
      </dgm:prSet>
      <dgm:spPr/>
      <dgm:t>
        <a:bodyPr/>
        <a:lstStyle/>
        <a:p>
          <a:endParaRPr lang="es-EC"/>
        </a:p>
      </dgm:t>
    </dgm:pt>
    <dgm:pt modelId="{F9240560-74E3-480F-A7C0-65F0F2DB5116}" type="pres">
      <dgm:prSet presAssocID="{9A56E9FC-B2B2-440A-93A5-875689E2BF1C}" presName="descendantText" presStyleLbl="alignAccFollowNode1" presStyleIdx="1" presStyleCnt="5" custLinFactNeighborX="0" custLinFactNeighborY="0">
        <dgm:presLayoutVars>
          <dgm:bulletEnabled val="1"/>
        </dgm:presLayoutVars>
      </dgm:prSet>
      <dgm:spPr/>
      <dgm:t>
        <a:bodyPr/>
        <a:lstStyle/>
        <a:p>
          <a:endParaRPr lang="es-EC"/>
        </a:p>
      </dgm:t>
    </dgm:pt>
    <dgm:pt modelId="{BAE44ABD-F07E-4A5A-A9E3-EC222EA24531}" type="pres">
      <dgm:prSet presAssocID="{989B9A2E-A929-41B2-A61F-28F4B9BDA1CE}" presName="sp" presStyleCnt="0"/>
      <dgm:spPr/>
    </dgm:pt>
    <dgm:pt modelId="{802449FD-C205-4DF4-B725-CA463D753E1F}" type="pres">
      <dgm:prSet presAssocID="{989A48C7-0777-4126-80FA-4F9A243B2D60}" presName="linNode" presStyleCnt="0"/>
      <dgm:spPr/>
    </dgm:pt>
    <dgm:pt modelId="{EB64EEFE-DE2A-4A2E-9F2D-8A77270C6818}" type="pres">
      <dgm:prSet presAssocID="{989A48C7-0777-4126-80FA-4F9A243B2D60}" presName="parentText" presStyleLbl="node1" presStyleIdx="2" presStyleCnt="5">
        <dgm:presLayoutVars>
          <dgm:chMax val="1"/>
          <dgm:bulletEnabled val="1"/>
        </dgm:presLayoutVars>
      </dgm:prSet>
      <dgm:spPr/>
      <dgm:t>
        <a:bodyPr/>
        <a:lstStyle/>
        <a:p>
          <a:endParaRPr lang="es-EC"/>
        </a:p>
      </dgm:t>
    </dgm:pt>
    <dgm:pt modelId="{70A19704-C617-4F68-A94A-13CA76A28BB3}" type="pres">
      <dgm:prSet presAssocID="{989A48C7-0777-4126-80FA-4F9A243B2D60}" presName="descendantText" presStyleLbl="alignAccFollowNode1" presStyleIdx="2" presStyleCnt="5" custLinFactNeighborX="370" custLinFactNeighborY="4961">
        <dgm:presLayoutVars>
          <dgm:bulletEnabled val="1"/>
        </dgm:presLayoutVars>
      </dgm:prSet>
      <dgm:spPr/>
      <dgm:t>
        <a:bodyPr/>
        <a:lstStyle/>
        <a:p>
          <a:endParaRPr lang="es-EC"/>
        </a:p>
      </dgm:t>
    </dgm:pt>
    <dgm:pt modelId="{51CF2769-B231-4AB5-B702-ACCEB1A243E9}" type="pres">
      <dgm:prSet presAssocID="{7CE7BCC5-06B6-4604-99EF-114D6D4D920E}" presName="sp" presStyleCnt="0"/>
      <dgm:spPr/>
    </dgm:pt>
    <dgm:pt modelId="{6316A184-46FC-4B07-BA28-0D59035A0C12}" type="pres">
      <dgm:prSet presAssocID="{4C49D471-5CA6-4FAA-930B-5DBFFDE6B23A}" presName="linNode" presStyleCnt="0"/>
      <dgm:spPr/>
    </dgm:pt>
    <dgm:pt modelId="{C3AF9260-D245-41A0-91A1-FC0B4350E996}" type="pres">
      <dgm:prSet presAssocID="{4C49D471-5CA6-4FAA-930B-5DBFFDE6B23A}" presName="parentText" presStyleLbl="node1" presStyleIdx="3" presStyleCnt="5">
        <dgm:presLayoutVars>
          <dgm:chMax val="1"/>
          <dgm:bulletEnabled val="1"/>
        </dgm:presLayoutVars>
      </dgm:prSet>
      <dgm:spPr/>
      <dgm:t>
        <a:bodyPr/>
        <a:lstStyle/>
        <a:p>
          <a:endParaRPr lang="es-EC"/>
        </a:p>
      </dgm:t>
    </dgm:pt>
    <dgm:pt modelId="{38AF7162-6303-482F-B55D-99AC9F78CBCC}" type="pres">
      <dgm:prSet presAssocID="{4C49D471-5CA6-4FAA-930B-5DBFFDE6B23A}" presName="descendantText" presStyleLbl="alignAccFollowNode1" presStyleIdx="3" presStyleCnt="5" custLinFactNeighborY="0">
        <dgm:presLayoutVars>
          <dgm:bulletEnabled val="1"/>
        </dgm:presLayoutVars>
      </dgm:prSet>
      <dgm:spPr/>
      <dgm:t>
        <a:bodyPr/>
        <a:lstStyle/>
        <a:p>
          <a:endParaRPr lang="es-EC"/>
        </a:p>
      </dgm:t>
    </dgm:pt>
    <dgm:pt modelId="{3E4D8E52-DB44-4A08-ADDA-F41A98A773BA}" type="pres">
      <dgm:prSet presAssocID="{99E77A24-053C-43C8-85BD-673C6F517895}" presName="sp" presStyleCnt="0"/>
      <dgm:spPr/>
    </dgm:pt>
    <dgm:pt modelId="{2580B052-DF08-4407-B6F0-9D649B08CE71}" type="pres">
      <dgm:prSet presAssocID="{1D25D6DB-AFFA-42A0-AB4A-9F1A12B450DA}" presName="linNode" presStyleCnt="0"/>
      <dgm:spPr/>
    </dgm:pt>
    <dgm:pt modelId="{C4CEFF26-C19F-447C-B2E2-9A4C22D46800}" type="pres">
      <dgm:prSet presAssocID="{1D25D6DB-AFFA-42A0-AB4A-9F1A12B450DA}" presName="parentText" presStyleLbl="node1" presStyleIdx="4" presStyleCnt="5">
        <dgm:presLayoutVars>
          <dgm:chMax val="1"/>
          <dgm:bulletEnabled val="1"/>
        </dgm:presLayoutVars>
      </dgm:prSet>
      <dgm:spPr/>
      <dgm:t>
        <a:bodyPr/>
        <a:lstStyle/>
        <a:p>
          <a:endParaRPr lang="es-EC"/>
        </a:p>
      </dgm:t>
    </dgm:pt>
    <dgm:pt modelId="{194609D2-A0AE-4772-9123-1AD2E7E26517}" type="pres">
      <dgm:prSet presAssocID="{1D25D6DB-AFFA-42A0-AB4A-9F1A12B450DA}" presName="descendantText" presStyleLbl="alignAccFollowNode1" presStyleIdx="4" presStyleCnt="5" custLinFactNeighborY="0">
        <dgm:presLayoutVars>
          <dgm:bulletEnabled val="1"/>
        </dgm:presLayoutVars>
      </dgm:prSet>
      <dgm:spPr/>
      <dgm:t>
        <a:bodyPr/>
        <a:lstStyle/>
        <a:p>
          <a:endParaRPr lang="es-EC"/>
        </a:p>
      </dgm:t>
    </dgm:pt>
  </dgm:ptLst>
  <dgm:cxnLst>
    <dgm:cxn modelId="{2D908A75-AE7D-43EA-B988-518E5EF6BC92}" srcId="{F77D57A9-451E-4418-8629-4FA9635BB0A9}" destId="{1D25D6DB-AFFA-42A0-AB4A-9F1A12B450DA}" srcOrd="4" destOrd="0" parTransId="{21F52883-365A-419A-8272-0B257046E07F}" sibTransId="{8945987E-08CC-4936-9F34-7A9E7A63726E}"/>
    <dgm:cxn modelId="{039786E0-BB1D-4179-96A9-F397BC02EAB6}" type="presOf" srcId="{A33170A9-7546-4D11-BF19-F16552400E0C}" destId="{194609D2-A0AE-4772-9123-1AD2E7E26517}" srcOrd="0" destOrd="0" presId="urn:microsoft.com/office/officeart/2005/8/layout/vList5"/>
    <dgm:cxn modelId="{4216A0AE-D128-4A33-A422-01DAEAB5CAE0}" srcId="{9A56E9FC-B2B2-440A-93A5-875689E2BF1C}" destId="{20AD3B34-3238-4729-8206-5BB698716E67}" srcOrd="0" destOrd="0" parTransId="{A3D06E98-5B2C-4BCD-9A88-9F6860D52F0C}" sibTransId="{123F57BD-D3A9-43EE-8E8B-EC183D6A6F96}"/>
    <dgm:cxn modelId="{6E8E31C4-61AA-4F90-87A7-8909132719FB}" srcId="{F77D57A9-451E-4418-8629-4FA9635BB0A9}" destId="{9A56E9FC-B2B2-440A-93A5-875689E2BF1C}" srcOrd="1" destOrd="0" parTransId="{7FD93AC7-7521-487A-92E6-CA5F3EF98D17}" sibTransId="{989B9A2E-A929-41B2-A61F-28F4B9BDA1CE}"/>
    <dgm:cxn modelId="{6B29000B-3E74-45A9-B9F3-1E88FB539E50}" type="presOf" srcId="{7453A2AB-1E2D-4A48-8C5E-41EF6E46190D}" destId="{194609D2-A0AE-4772-9123-1AD2E7E26517}" srcOrd="0" destOrd="1" presId="urn:microsoft.com/office/officeart/2005/8/layout/vList5"/>
    <dgm:cxn modelId="{E0FC83F2-7E8D-46E6-9BC0-DCB4E2977026}" type="presOf" srcId="{4C49D471-5CA6-4FAA-930B-5DBFFDE6B23A}" destId="{C3AF9260-D245-41A0-91A1-FC0B4350E996}" srcOrd="0" destOrd="0" presId="urn:microsoft.com/office/officeart/2005/8/layout/vList5"/>
    <dgm:cxn modelId="{1F8F9D89-C359-458A-9CCF-F803FC5177D0}" srcId="{989A48C7-0777-4126-80FA-4F9A243B2D60}" destId="{B2F3BEED-5C09-4D1B-8189-631FB3A5EA2E}" srcOrd="0" destOrd="0" parTransId="{538130A9-0866-4A15-94CD-0F07F20C323A}" sibTransId="{A4AB1FD3-6852-479B-8DA5-228004BB3973}"/>
    <dgm:cxn modelId="{58049625-89A6-4D47-A98B-93C346C9478F}" type="presOf" srcId="{B2F3BEED-5C09-4D1B-8189-631FB3A5EA2E}" destId="{70A19704-C617-4F68-A94A-13CA76A28BB3}" srcOrd="0" destOrd="0" presId="urn:microsoft.com/office/officeart/2005/8/layout/vList5"/>
    <dgm:cxn modelId="{837470C0-A8B2-4803-8139-035C3CDE6821}" type="presOf" srcId="{81F7FEDA-663D-47D0-B17C-8C5801F43F81}" destId="{0F7A2449-B1AB-4183-8F06-7F635AA75030}" srcOrd="0" destOrd="0" presId="urn:microsoft.com/office/officeart/2005/8/layout/vList5"/>
    <dgm:cxn modelId="{28F698A7-A4DF-407C-B7E1-D8D7AEB8618D}" srcId="{F77D57A9-451E-4418-8629-4FA9635BB0A9}" destId="{4C49D471-5CA6-4FAA-930B-5DBFFDE6B23A}" srcOrd="3" destOrd="0" parTransId="{3BAD46E2-DE3B-4FD6-BF2E-8ABC4A7F8FFD}" sibTransId="{99E77A24-053C-43C8-85BD-673C6F517895}"/>
    <dgm:cxn modelId="{36A83F50-D653-4D32-8D21-028671E45884}" srcId="{F77D57A9-451E-4418-8629-4FA9635BB0A9}" destId="{989A48C7-0777-4126-80FA-4F9A243B2D60}" srcOrd="2" destOrd="0" parTransId="{66918476-5CB2-4420-9FBC-B7952B7888AF}" sibTransId="{7CE7BCC5-06B6-4604-99EF-114D6D4D920E}"/>
    <dgm:cxn modelId="{8467B57C-4559-4A21-97B3-9863D952C9FF}" srcId="{1D25D6DB-AFFA-42A0-AB4A-9F1A12B450DA}" destId="{7453A2AB-1E2D-4A48-8C5E-41EF6E46190D}" srcOrd="1" destOrd="0" parTransId="{76EA995C-11AF-42F9-8F4B-B5F70E4305EA}" sibTransId="{0195DF59-AA4B-477F-B297-415202734698}"/>
    <dgm:cxn modelId="{FFA6876D-ADDB-449E-93E8-C5918CCEEB86}" type="presOf" srcId="{B00FEE3C-59AC-4E00-B6F0-87E47E427E74}" destId="{38AF7162-6303-482F-B55D-99AC9F78CBCC}" srcOrd="0" destOrd="0" presId="urn:microsoft.com/office/officeart/2005/8/layout/vList5"/>
    <dgm:cxn modelId="{32D99563-5305-41A1-86FF-274A2547E371}" srcId="{1D25D6DB-AFFA-42A0-AB4A-9F1A12B450DA}" destId="{A33170A9-7546-4D11-BF19-F16552400E0C}" srcOrd="0" destOrd="0" parTransId="{B9ED88B4-57BB-4128-BBC0-B8B38309818B}" sibTransId="{3AE784C0-74E9-4A69-B268-8801628AE84C}"/>
    <dgm:cxn modelId="{FDBCE252-B924-4E3B-8490-47D500B521BB}" type="presOf" srcId="{15467D86-5863-4793-9CBE-9092C7E2363B}" destId="{2CEF5C61-5968-419C-A130-772ECA3F0C87}" srcOrd="0" destOrd="0" presId="urn:microsoft.com/office/officeart/2005/8/layout/vList5"/>
    <dgm:cxn modelId="{F9D66F47-D77C-4F94-B197-9B2CF52BFAA6}" srcId="{81F7FEDA-663D-47D0-B17C-8C5801F43F81}" destId="{15467D86-5863-4793-9CBE-9092C7E2363B}" srcOrd="0" destOrd="0" parTransId="{3943D652-24ED-49C1-900F-CF5FFB62172E}" sibTransId="{8717D895-A463-49BE-87F3-1FC3A38C1F56}"/>
    <dgm:cxn modelId="{082BB4A4-869A-46ED-8C8B-4E275497E10C}" type="presOf" srcId="{1D25D6DB-AFFA-42A0-AB4A-9F1A12B450DA}" destId="{C4CEFF26-C19F-447C-B2E2-9A4C22D46800}" srcOrd="0" destOrd="0" presId="urn:microsoft.com/office/officeart/2005/8/layout/vList5"/>
    <dgm:cxn modelId="{88D9B966-C037-40D7-B21A-892C69862C5C}" type="presOf" srcId="{9A56E9FC-B2B2-440A-93A5-875689E2BF1C}" destId="{59152FDC-42B1-4B90-A2AE-9D6BDF4FD995}" srcOrd="0" destOrd="0" presId="urn:microsoft.com/office/officeart/2005/8/layout/vList5"/>
    <dgm:cxn modelId="{20FF275F-4179-47A0-8669-E015DB6206B1}" type="presOf" srcId="{20AD3B34-3238-4729-8206-5BB698716E67}" destId="{F9240560-74E3-480F-A7C0-65F0F2DB5116}" srcOrd="0" destOrd="0" presId="urn:microsoft.com/office/officeart/2005/8/layout/vList5"/>
    <dgm:cxn modelId="{2ACA9BE5-A5AD-47C0-8F1E-39F514D8F559}" srcId="{F77D57A9-451E-4418-8629-4FA9635BB0A9}" destId="{81F7FEDA-663D-47D0-B17C-8C5801F43F81}" srcOrd="0" destOrd="0" parTransId="{2197049A-9C5D-4B36-A0E8-EC9FABC6A090}" sibTransId="{DB70A491-F24E-434B-A359-02DC9769B3C6}"/>
    <dgm:cxn modelId="{E22346F5-897A-4D30-915F-81D00FC88EF7}" type="presOf" srcId="{989A48C7-0777-4126-80FA-4F9A243B2D60}" destId="{EB64EEFE-DE2A-4A2E-9F2D-8A77270C6818}" srcOrd="0" destOrd="0" presId="urn:microsoft.com/office/officeart/2005/8/layout/vList5"/>
    <dgm:cxn modelId="{D9A24F01-7ACA-4494-982C-1F3AEF4AB6D2}" type="presOf" srcId="{F77D57A9-451E-4418-8629-4FA9635BB0A9}" destId="{C2288E34-079B-4C95-AB49-B2564A486B41}" srcOrd="0" destOrd="0" presId="urn:microsoft.com/office/officeart/2005/8/layout/vList5"/>
    <dgm:cxn modelId="{569FA668-8116-414E-A6B1-9544AFCF320C}" srcId="{4C49D471-5CA6-4FAA-930B-5DBFFDE6B23A}" destId="{B00FEE3C-59AC-4E00-B6F0-87E47E427E74}" srcOrd="0" destOrd="0" parTransId="{362C5A1D-FEC2-4702-A87A-92E112295555}" sibTransId="{3C771A65-C430-4E10-AF89-BEB4A1BC594E}"/>
    <dgm:cxn modelId="{7531ED8B-4974-4412-8229-F31318262CF2}" type="presParOf" srcId="{C2288E34-079B-4C95-AB49-B2564A486B41}" destId="{EDA0EB71-86DA-4AD6-B7ED-E2453E97AC55}" srcOrd="0" destOrd="0" presId="urn:microsoft.com/office/officeart/2005/8/layout/vList5"/>
    <dgm:cxn modelId="{7F652C10-3417-4756-B99F-07408839020A}" type="presParOf" srcId="{EDA0EB71-86DA-4AD6-B7ED-E2453E97AC55}" destId="{0F7A2449-B1AB-4183-8F06-7F635AA75030}" srcOrd="0" destOrd="0" presId="urn:microsoft.com/office/officeart/2005/8/layout/vList5"/>
    <dgm:cxn modelId="{9869987D-A2DC-44D8-A7FF-C14CD1379B31}" type="presParOf" srcId="{EDA0EB71-86DA-4AD6-B7ED-E2453E97AC55}" destId="{2CEF5C61-5968-419C-A130-772ECA3F0C87}" srcOrd="1" destOrd="0" presId="urn:microsoft.com/office/officeart/2005/8/layout/vList5"/>
    <dgm:cxn modelId="{0CEF30EA-6C2B-4C91-BBEA-DB30003F9899}" type="presParOf" srcId="{C2288E34-079B-4C95-AB49-B2564A486B41}" destId="{D33AA67E-38D6-414E-95FA-4C48D2CBC6EF}" srcOrd="1" destOrd="0" presId="urn:microsoft.com/office/officeart/2005/8/layout/vList5"/>
    <dgm:cxn modelId="{2BFD49AF-3518-4B12-9E75-827C557E2DBF}" type="presParOf" srcId="{C2288E34-079B-4C95-AB49-B2564A486B41}" destId="{05AE2E02-AC61-4B43-8F8B-77C9934043AA}" srcOrd="2" destOrd="0" presId="urn:microsoft.com/office/officeart/2005/8/layout/vList5"/>
    <dgm:cxn modelId="{8629E669-74CA-469C-B442-4681AF709E87}" type="presParOf" srcId="{05AE2E02-AC61-4B43-8F8B-77C9934043AA}" destId="{59152FDC-42B1-4B90-A2AE-9D6BDF4FD995}" srcOrd="0" destOrd="0" presId="urn:microsoft.com/office/officeart/2005/8/layout/vList5"/>
    <dgm:cxn modelId="{C3E76BB9-AFE0-42E2-AE21-2FF07F751AEE}" type="presParOf" srcId="{05AE2E02-AC61-4B43-8F8B-77C9934043AA}" destId="{F9240560-74E3-480F-A7C0-65F0F2DB5116}" srcOrd="1" destOrd="0" presId="urn:microsoft.com/office/officeart/2005/8/layout/vList5"/>
    <dgm:cxn modelId="{58CECBD8-3F38-466A-8EAB-C570172A33F9}" type="presParOf" srcId="{C2288E34-079B-4C95-AB49-B2564A486B41}" destId="{BAE44ABD-F07E-4A5A-A9E3-EC222EA24531}" srcOrd="3" destOrd="0" presId="urn:microsoft.com/office/officeart/2005/8/layout/vList5"/>
    <dgm:cxn modelId="{5D109A06-3956-4DD5-8864-4CE0299FF714}" type="presParOf" srcId="{C2288E34-079B-4C95-AB49-B2564A486B41}" destId="{802449FD-C205-4DF4-B725-CA463D753E1F}" srcOrd="4" destOrd="0" presId="urn:microsoft.com/office/officeart/2005/8/layout/vList5"/>
    <dgm:cxn modelId="{3EB82D22-0B4C-4EA8-BA18-A52FD033C217}" type="presParOf" srcId="{802449FD-C205-4DF4-B725-CA463D753E1F}" destId="{EB64EEFE-DE2A-4A2E-9F2D-8A77270C6818}" srcOrd="0" destOrd="0" presId="urn:microsoft.com/office/officeart/2005/8/layout/vList5"/>
    <dgm:cxn modelId="{4D46F8F2-33B3-43C9-90B9-CB0DA1BC35F4}" type="presParOf" srcId="{802449FD-C205-4DF4-B725-CA463D753E1F}" destId="{70A19704-C617-4F68-A94A-13CA76A28BB3}" srcOrd="1" destOrd="0" presId="urn:microsoft.com/office/officeart/2005/8/layout/vList5"/>
    <dgm:cxn modelId="{5C894E7C-3B7E-42C2-B0F4-741965FB47E9}" type="presParOf" srcId="{C2288E34-079B-4C95-AB49-B2564A486B41}" destId="{51CF2769-B231-4AB5-B702-ACCEB1A243E9}" srcOrd="5" destOrd="0" presId="urn:microsoft.com/office/officeart/2005/8/layout/vList5"/>
    <dgm:cxn modelId="{F797748B-E62D-4C5D-8732-B44D5E2FC890}" type="presParOf" srcId="{C2288E34-079B-4C95-AB49-B2564A486B41}" destId="{6316A184-46FC-4B07-BA28-0D59035A0C12}" srcOrd="6" destOrd="0" presId="urn:microsoft.com/office/officeart/2005/8/layout/vList5"/>
    <dgm:cxn modelId="{726B6E64-A670-4F6A-BC00-51DBCF9D58B5}" type="presParOf" srcId="{6316A184-46FC-4B07-BA28-0D59035A0C12}" destId="{C3AF9260-D245-41A0-91A1-FC0B4350E996}" srcOrd="0" destOrd="0" presId="urn:microsoft.com/office/officeart/2005/8/layout/vList5"/>
    <dgm:cxn modelId="{EB1B62F1-617D-4301-894F-BA7C12102083}" type="presParOf" srcId="{6316A184-46FC-4B07-BA28-0D59035A0C12}" destId="{38AF7162-6303-482F-B55D-99AC9F78CBCC}" srcOrd="1" destOrd="0" presId="urn:microsoft.com/office/officeart/2005/8/layout/vList5"/>
    <dgm:cxn modelId="{E60045CA-515E-408E-8E85-001FBC7F2026}" type="presParOf" srcId="{C2288E34-079B-4C95-AB49-B2564A486B41}" destId="{3E4D8E52-DB44-4A08-ADDA-F41A98A773BA}" srcOrd="7" destOrd="0" presId="urn:microsoft.com/office/officeart/2005/8/layout/vList5"/>
    <dgm:cxn modelId="{73F65DF9-7C32-40A8-B835-F0FED62281AF}" type="presParOf" srcId="{C2288E34-079B-4C95-AB49-B2564A486B41}" destId="{2580B052-DF08-4407-B6F0-9D649B08CE71}" srcOrd="8" destOrd="0" presId="urn:microsoft.com/office/officeart/2005/8/layout/vList5"/>
    <dgm:cxn modelId="{B02D6633-F990-48F7-B282-9393A8DF7BAA}" type="presParOf" srcId="{2580B052-DF08-4407-B6F0-9D649B08CE71}" destId="{C4CEFF26-C19F-447C-B2E2-9A4C22D46800}" srcOrd="0" destOrd="0" presId="urn:microsoft.com/office/officeart/2005/8/layout/vList5"/>
    <dgm:cxn modelId="{BD177011-93D2-4174-B908-542934C2230A}" type="presParOf" srcId="{2580B052-DF08-4407-B6F0-9D649B08CE71}" destId="{194609D2-A0AE-4772-9123-1AD2E7E265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5DA6D4-08F4-42C4-88EB-F5D0F359B499}" type="doc">
      <dgm:prSet loTypeId="urn:microsoft.com/office/officeart/2005/8/layout/equation2" loCatId="process" qsTypeId="urn:microsoft.com/office/officeart/2005/8/quickstyle/simple1" qsCatId="simple" csTypeId="urn:microsoft.com/office/officeart/2005/8/colors/accent2_4" csCatId="accent2" phldr="1"/>
      <dgm:spPr/>
    </dgm:pt>
    <dgm:pt modelId="{B695CE58-CEAF-498C-AD60-FCEC72DEE3F7}">
      <dgm:prSet phldrT="[Texto]"/>
      <dgm:spPr/>
      <dgm:t>
        <a:bodyPr/>
        <a:lstStyle/>
        <a:p>
          <a:r>
            <a:rPr lang="es-ES" dirty="0"/>
            <a:t>Aplicando encuesta y observación </a:t>
          </a:r>
        </a:p>
      </dgm:t>
    </dgm:pt>
    <dgm:pt modelId="{4BF63867-E7B7-46AC-A299-94DE4D31D238}" type="parTrans" cxnId="{D9885729-AC66-4A76-AA80-F3E704938F8F}">
      <dgm:prSet/>
      <dgm:spPr/>
      <dgm:t>
        <a:bodyPr/>
        <a:lstStyle/>
        <a:p>
          <a:endParaRPr lang="es-ES"/>
        </a:p>
      </dgm:t>
    </dgm:pt>
    <dgm:pt modelId="{82CD8C84-AA48-48C0-BA9F-8E8BA18453B6}" type="sibTrans" cxnId="{D9885729-AC66-4A76-AA80-F3E704938F8F}">
      <dgm:prSet/>
      <dgm:spPr/>
      <dgm:t>
        <a:bodyPr/>
        <a:lstStyle/>
        <a:p>
          <a:endParaRPr lang="es-ES"/>
        </a:p>
      </dgm:t>
    </dgm:pt>
    <dgm:pt modelId="{3785D966-438D-423E-8D2C-8A60B04FFE12}">
      <dgm:prSet phldrT="[Texto]"/>
      <dgm:spPr/>
      <dgm:t>
        <a:bodyPr/>
        <a:lstStyle/>
        <a:p>
          <a:r>
            <a:rPr lang="es-EC" dirty="0" smtClean="0">
              <a:ea typeface="Calibri" panose="020F0502020204030204" pitchFamily="34" charset="0"/>
              <a:cs typeface="Times New Roman" panose="02020603050405020304" pitchFamily="18" charset="0"/>
            </a:rPr>
            <a:t>Identificar el </a:t>
          </a:r>
          <a:r>
            <a:rPr lang="es-EC" b="1" dirty="0" smtClean="0">
              <a:ea typeface="Calibri" panose="020F0502020204030204" pitchFamily="34" charset="0"/>
              <a:cs typeface="Times New Roman" panose="02020603050405020304" pitchFamily="18" charset="0"/>
            </a:rPr>
            <a:t>proceso de decisión de compra </a:t>
          </a:r>
          <a:r>
            <a:rPr lang="es-EC" dirty="0" smtClean="0">
              <a:ea typeface="Calibri" panose="020F0502020204030204" pitchFamily="34" charset="0"/>
              <a:cs typeface="Times New Roman" panose="02020603050405020304" pitchFamily="18" charset="0"/>
            </a:rPr>
            <a:t>de</a:t>
          </a:r>
          <a:r>
            <a:rPr lang="es-EC" b="1" dirty="0" smtClean="0">
              <a:ea typeface="Calibri" panose="020F0502020204030204" pitchFamily="34" charset="0"/>
              <a:cs typeface="Times New Roman" panose="02020603050405020304" pitchFamily="18" charset="0"/>
            </a:rPr>
            <a:t> </a:t>
          </a:r>
          <a:r>
            <a:rPr lang="es-EC" dirty="0" smtClean="0">
              <a:ea typeface="Calibri" panose="020F0502020204030204" pitchFamily="34" charset="0"/>
              <a:cs typeface="Times New Roman" panose="02020603050405020304" pitchFamily="18" charset="0"/>
            </a:rPr>
            <a:t>las empresas de seguridad privada </a:t>
          </a:r>
          <a:endParaRPr lang="es-ES" dirty="0"/>
        </a:p>
      </dgm:t>
    </dgm:pt>
    <dgm:pt modelId="{4F4B9BCE-8369-4682-BD31-C2C7EF0E3F5B}" type="parTrans" cxnId="{3AC8E6A3-1B17-466B-954F-A9EE2A654F48}">
      <dgm:prSet/>
      <dgm:spPr/>
      <dgm:t>
        <a:bodyPr/>
        <a:lstStyle/>
        <a:p>
          <a:endParaRPr lang="es-ES"/>
        </a:p>
      </dgm:t>
    </dgm:pt>
    <dgm:pt modelId="{3EBF97AE-8FBA-4197-AB1F-73E8761D6B0B}" type="sibTrans" cxnId="{3AC8E6A3-1B17-466B-954F-A9EE2A654F48}">
      <dgm:prSet/>
      <dgm:spPr/>
      <dgm:t>
        <a:bodyPr/>
        <a:lstStyle/>
        <a:p>
          <a:endParaRPr lang="es-ES"/>
        </a:p>
      </dgm:t>
    </dgm:pt>
    <dgm:pt modelId="{63FE2227-08B8-4D6A-9274-31F813C7CF2B}">
      <dgm:prSet phldrT="[Texto]"/>
      <dgm:spPr/>
      <dgm:t>
        <a:bodyPr/>
        <a:lstStyle/>
        <a:p>
          <a:r>
            <a:rPr lang="es-EC" dirty="0" smtClean="0">
              <a:ea typeface="Calibri" panose="020F0502020204030204" pitchFamily="34" charset="0"/>
              <a:cs typeface="Times New Roman" panose="02020603050405020304" pitchFamily="18" charset="0"/>
            </a:rPr>
            <a:t>Definir los puntos críticos</a:t>
          </a:r>
          <a:endParaRPr lang="es-ES" dirty="0"/>
        </a:p>
      </dgm:t>
    </dgm:pt>
    <dgm:pt modelId="{C6E1F39A-E4B9-4357-B5BA-3D072C25330D}" type="parTrans" cxnId="{50D169FD-6A9A-4799-830B-6321C6DE3D1F}">
      <dgm:prSet/>
      <dgm:spPr/>
      <dgm:t>
        <a:bodyPr/>
        <a:lstStyle/>
        <a:p>
          <a:endParaRPr lang="es-ES"/>
        </a:p>
      </dgm:t>
    </dgm:pt>
    <dgm:pt modelId="{A5D78AEC-9572-4DD6-AABE-C065217A4A08}" type="sibTrans" cxnId="{50D169FD-6A9A-4799-830B-6321C6DE3D1F}">
      <dgm:prSet/>
      <dgm:spPr/>
      <dgm:t>
        <a:bodyPr/>
        <a:lstStyle/>
        <a:p>
          <a:endParaRPr lang="es-ES"/>
        </a:p>
      </dgm:t>
    </dgm:pt>
    <dgm:pt modelId="{785E51CE-3F32-4BC2-80DF-0EF57C99355E}" type="pres">
      <dgm:prSet presAssocID="{355DA6D4-08F4-42C4-88EB-F5D0F359B499}" presName="Name0" presStyleCnt="0">
        <dgm:presLayoutVars>
          <dgm:dir/>
          <dgm:resizeHandles val="exact"/>
        </dgm:presLayoutVars>
      </dgm:prSet>
      <dgm:spPr/>
    </dgm:pt>
    <dgm:pt modelId="{BEE50055-B072-408D-8ECD-17201597C983}" type="pres">
      <dgm:prSet presAssocID="{355DA6D4-08F4-42C4-88EB-F5D0F359B499}" presName="vNodes" presStyleCnt="0"/>
      <dgm:spPr/>
    </dgm:pt>
    <dgm:pt modelId="{3A911BC2-167D-4383-9D0D-943D43390C55}" type="pres">
      <dgm:prSet presAssocID="{B695CE58-CEAF-498C-AD60-FCEC72DEE3F7}" presName="node" presStyleLbl="node1" presStyleIdx="0" presStyleCnt="3">
        <dgm:presLayoutVars>
          <dgm:bulletEnabled val="1"/>
        </dgm:presLayoutVars>
      </dgm:prSet>
      <dgm:spPr/>
      <dgm:t>
        <a:bodyPr/>
        <a:lstStyle/>
        <a:p>
          <a:endParaRPr lang="es-EC"/>
        </a:p>
      </dgm:t>
    </dgm:pt>
    <dgm:pt modelId="{09CBC976-834F-4E67-A4CC-543B713069E6}" type="pres">
      <dgm:prSet presAssocID="{82CD8C84-AA48-48C0-BA9F-8E8BA18453B6}" presName="spacerT" presStyleCnt="0"/>
      <dgm:spPr/>
    </dgm:pt>
    <dgm:pt modelId="{5BDCC6FE-A548-4C3B-908B-2C6D3B5B4810}" type="pres">
      <dgm:prSet presAssocID="{82CD8C84-AA48-48C0-BA9F-8E8BA18453B6}" presName="sibTrans" presStyleLbl="sibTrans2D1" presStyleIdx="0" presStyleCnt="2"/>
      <dgm:spPr/>
      <dgm:t>
        <a:bodyPr/>
        <a:lstStyle/>
        <a:p>
          <a:endParaRPr lang="es-EC"/>
        </a:p>
      </dgm:t>
    </dgm:pt>
    <dgm:pt modelId="{4C9AE555-87B0-487A-83E6-56D26C1ABFE6}" type="pres">
      <dgm:prSet presAssocID="{82CD8C84-AA48-48C0-BA9F-8E8BA18453B6}" presName="spacerB" presStyleCnt="0"/>
      <dgm:spPr/>
    </dgm:pt>
    <dgm:pt modelId="{A845F469-3B44-46D8-B6DA-48264CEA7FD4}" type="pres">
      <dgm:prSet presAssocID="{3785D966-438D-423E-8D2C-8A60B04FFE12}" presName="node" presStyleLbl="node1" presStyleIdx="1" presStyleCnt="3" custScaleX="187640" custScaleY="177807">
        <dgm:presLayoutVars>
          <dgm:bulletEnabled val="1"/>
        </dgm:presLayoutVars>
      </dgm:prSet>
      <dgm:spPr/>
      <dgm:t>
        <a:bodyPr/>
        <a:lstStyle/>
        <a:p>
          <a:endParaRPr lang="es-EC"/>
        </a:p>
      </dgm:t>
    </dgm:pt>
    <dgm:pt modelId="{E3B13CDD-C57D-4101-BE5D-F04901A358FB}" type="pres">
      <dgm:prSet presAssocID="{355DA6D4-08F4-42C4-88EB-F5D0F359B499}" presName="sibTransLast" presStyleLbl="sibTrans2D1" presStyleIdx="1" presStyleCnt="2"/>
      <dgm:spPr/>
      <dgm:t>
        <a:bodyPr/>
        <a:lstStyle/>
        <a:p>
          <a:endParaRPr lang="es-EC"/>
        </a:p>
      </dgm:t>
    </dgm:pt>
    <dgm:pt modelId="{ACE6F0F1-A61A-4783-9CE4-1E18783A3D17}" type="pres">
      <dgm:prSet presAssocID="{355DA6D4-08F4-42C4-88EB-F5D0F359B499}" presName="connectorText" presStyleLbl="sibTrans2D1" presStyleIdx="1" presStyleCnt="2"/>
      <dgm:spPr/>
      <dgm:t>
        <a:bodyPr/>
        <a:lstStyle/>
        <a:p>
          <a:endParaRPr lang="es-EC"/>
        </a:p>
      </dgm:t>
    </dgm:pt>
    <dgm:pt modelId="{EA244D42-26F7-4769-9B9D-7792172A72B7}" type="pres">
      <dgm:prSet presAssocID="{355DA6D4-08F4-42C4-88EB-F5D0F359B499}" presName="lastNode" presStyleLbl="node1" presStyleIdx="2" presStyleCnt="3">
        <dgm:presLayoutVars>
          <dgm:bulletEnabled val="1"/>
        </dgm:presLayoutVars>
      </dgm:prSet>
      <dgm:spPr/>
      <dgm:t>
        <a:bodyPr/>
        <a:lstStyle/>
        <a:p>
          <a:endParaRPr lang="es-EC"/>
        </a:p>
      </dgm:t>
    </dgm:pt>
  </dgm:ptLst>
  <dgm:cxnLst>
    <dgm:cxn modelId="{1095A9AE-948B-4DF9-917C-4CBB82190C5E}" type="presOf" srcId="{3EBF97AE-8FBA-4197-AB1F-73E8761D6B0B}" destId="{ACE6F0F1-A61A-4783-9CE4-1E18783A3D17}" srcOrd="1" destOrd="0" presId="urn:microsoft.com/office/officeart/2005/8/layout/equation2"/>
    <dgm:cxn modelId="{F700030A-1D28-45F0-A010-E483E6A16FED}" type="presOf" srcId="{63FE2227-08B8-4D6A-9274-31F813C7CF2B}" destId="{EA244D42-26F7-4769-9B9D-7792172A72B7}" srcOrd="0" destOrd="0" presId="urn:microsoft.com/office/officeart/2005/8/layout/equation2"/>
    <dgm:cxn modelId="{E78D5BB6-B9E5-4A86-8351-5FE6D6209DBD}" type="presOf" srcId="{3EBF97AE-8FBA-4197-AB1F-73E8761D6B0B}" destId="{E3B13CDD-C57D-4101-BE5D-F04901A358FB}" srcOrd="0" destOrd="0" presId="urn:microsoft.com/office/officeart/2005/8/layout/equation2"/>
    <dgm:cxn modelId="{D9885729-AC66-4A76-AA80-F3E704938F8F}" srcId="{355DA6D4-08F4-42C4-88EB-F5D0F359B499}" destId="{B695CE58-CEAF-498C-AD60-FCEC72DEE3F7}" srcOrd="0" destOrd="0" parTransId="{4BF63867-E7B7-46AC-A299-94DE4D31D238}" sibTransId="{82CD8C84-AA48-48C0-BA9F-8E8BA18453B6}"/>
    <dgm:cxn modelId="{50D169FD-6A9A-4799-830B-6321C6DE3D1F}" srcId="{355DA6D4-08F4-42C4-88EB-F5D0F359B499}" destId="{63FE2227-08B8-4D6A-9274-31F813C7CF2B}" srcOrd="2" destOrd="0" parTransId="{C6E1F39A-E4B9-4357-B5BA-3D072C25330D}" sibTransId="{A5D78AEC-9572-4DD6-AABE-C065217A4A08}"/>
    <dgm:cxn modelId="{18C4C224-B2F6-4934-87A8-4108906A0C6B}" type="presOf" srcId="{3785D966-438D-423E-8D2C-8A60B04FFE12}" destId="{A845F469-3B44-46D8-B6DA-48264CEA7FD4}" srcOrd="0" destOrd="0" presId="urn:microsoft.com/office/officeart/2005/8/layout/equation2"/>
    <dgm:cxn modelId="{1543A72D-45E5-4453-8CF9-B5E03608262C}" type="presOf" srcId="{B695CE58-CEAF-498C-AD60-FCEC72DEE3F7}" destId="{3A911BC2-167D-4383-9D0D-943D43390C55}" srcOrd="0" destOrd="0" presId="urn:microsoft.com/office/officeart/2005/8/layout/equation2"/>
    <dgm:cxn modelId="{09CBB9DF-6922-41B2-AC74-F58A3B7E23D8}" type="presOf" srcId="{82CD8C84-AA48-48C0-BA9F-8E8BA18453B6}" destId="{5BDCC6FE-A548-4C3B-908B-2C6D3B5B4810}" srcOrd="0" destOrd="0" presId="urn:microsoft.com/office/officeart/2005/8/layout/equation2"/>
    <dgm:cxn modelId="{9E170E22-573D-421F-9E17-94121C357A7B}" type="presOf" srcId="{355DA6D4-08F4-42C4-88EB-F5D0F359B499}" destId="{785E51CE-3F32-4BC2-80DF-0EF57C99355E}" srcOrd="0" destOrd="0" presId="urn:microsoft.com/office/officeart/2005/8/layout/equation2"/>
    <dgm:cxn modelId="{3AC8E6A3-1B17-466B-954F-A9EE2A654F48}" srcId="{355DA6D4-08F4-42C4-88EB-F5D0F359B499}" destId="{3785D966-438D-423E-8D2C-8A60B04FFE12}" srcOrd="1" destOrd="0" parTransId="{4F4B9BCE-8369-4682-BD31-C2C7EF0E3F5B}" sibTransId="{3EBF97AE-8FBA-4197-AB1F-73E8761D6B0B}"/>
    <dgm:cxn modelId="{F059D1D7-54CF-485C-8752-EFFFD74200B6}" type="presParOf" srcId="{785E51CE-3F32-4BC2-80DF-0EF57C99355E}" destId="{BEE50055-B072-408D-8ECD-17201597C983}" srcOrd="0" destOrd="0" presId="urn:microsoft.com/office/officeart/2005/8/layout/equation2"/>
    <dgm:cxn modelId="{AD8041C3-FB68-4065-81AA-CB0EEC3922DB}" type="presParOf" srcId="{BEE50055-B072-408D-8ECD-17201597C983}" destId="{3A911BC2-167D-4383-9D0D-943D43390C55}" srcOrd="0" destOrd="0" presId="urn:microsoft.com/office/officeart/2005/8/layout/equation2"/>
    <dgm:cxn modelId="{01195AFF-C9D5-4C36-B656-B3C336820B2E}" type="presParOf" srcId="{BEE50055-B072-408D-8ECD-17201597C983}" destId="{09CBC976-834F-4E67-A4CC-543B713069E6}" srcOrd="1" destOrd="0" presId="urn:microsoft.com/office/officeart/2005/8/layout/equation2"/>
    <dgm:cxn modelId="{1BD2DB9F-92B3-457D-8BA1-E0AC4010BC6E}" type="presParOf" srcId="{BEE50055-B072-408D-8ECD-17201597C983}" destId="{5BDCC6FE-A548-4C3B-908B-2C6D3B5B4810}" srcOrd="2" destOrd="0" presId="urn:microsoft.com/office/officeart/2005/8/layout/equation2"/>
    <dgm:cxn modelId="{BC230FB3-1382-4424-9D12-60D25ECC2D6E}" type="presParOf" srcId="{BEE50055-B072-408D-8ECD-17201597C983}" destId="{4C9AE555-87B0-487A-83E6-56D26C1ABFE6}" srcOrd="3" destOrd="0" presId="urn:microsoft.com/office/officeart/2005/8/layout/equation2"/>
    <dgm:cxn modelId="{C400E946-2AC7-46E7-A1B0-2D4CF7AA6CD1}" type="presParOf" srcId="{BEE50055-B072-408D-8ECD-17201597C983}" destId="{A845F469-3B44-46D8-B6DA-48264CEA7FD4}" srcOrd="4" destOrd="0" presId="urn:microsoft.com/office/officeart/2005/8/layout/equation2"/>
    <dgm:cxn modelId="{8C3D94E3-9C7B-4141-A4CF-408B2588A186}" type="presParOf" srcId="{785E51CE-3F32-4BC2-80DF-0EF57C99355E}" destId="{E3B13CDD-C57D-4101-BE5D-F04901A358FB}" srcOrd="1" destOrd="0" presId="urn:microsoft.com/office/officeart/2005/8/layout/equation2"/>
    <dgm:cxn modelId="{142E1B73-0266-4AD3-9CA0-CD12CF1A44C0}" type="presParOf" srcId="{E3B13CDD-C57D-4101-BE5D-F04901A358FB}" destId="{ACE6F0F1-A61A-4783-9CE4-1E18783A3D17}" srcOrd="0" destOrd="0" presId="urn:microsoft.com/office/officeart/2005/8/layout/equation2"/>
    <dgm:cxn modelId="{2356251D-1FA9-42A9-9A09-332F3062DF21}" type="presParOf" srcId="{785E51CE-3F32-4BC2-80DF-0EF57C99355E}" destId="{EA244D42-26F7-4769-9B9D-7792172A72B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D75AA8-C130-4AAF-A94D-CBC9409F947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3785EFDB-7E56-433D-9F89-73003B69A75E}">
      <dgm:prSet phldrT="[Texto]"/>
      <dgm:spPr>
        <a:solidFill>
          <a:srgbClr val="00B0F0"/>
        </a:solidFill>
      </dgm:spPr>
      <dgm:t>
        <a:bodyPr/>
        <a:lstStyle/>
        <a:p>
          <a:r>
            <a:rPr lang="es-ES" dirty="0">
              <a:latin typeface="Arial Rounded MT Bold" panose="020F0704030504030204" pitchFamily="34" charset="0"/>
            </a:rPr>
            <a:t>Enfoque</a:t>
          </a:r>
        </a:p>
      </dgm:t>
    </dgm:pt>
    <dgm:pt modelId="{4D721850-F540-4C05-9F11-507D3F9EBACF}" type="parTrans" cxnId="{9369201C-B20C-42C1-8F46-DF3EC66665E1}">
      <dgm:prSet/>
      <dgm:spPr/>
      <dgm:t>
        <a:bodyPr/>
        <a:lstStyle/>
        <a:p>
          <a:endParaRPr lang="es-ES"/>
        </a:p>
      </dgm:t>
    </dgm:pt>
    <dgm:pt modelId="{D6D66278-756B-4F37-9B52-08D917756FEB}" type="sibTrans" cxnId="{9369201C-B20C-42C1-8F46-DF3EC66665E1}">
      <dgm:prSet/>
      <dgm:spPr/>
      <dgm:t>
        <a:bodyPr/>
        <a:lstStyle/>
        <a:p>
          <a:endParaRPr lang="es-ES"/>
        </a:p>
      </dgm:t>
    </dgm:pt>
    <dgm:pt modelId="{A15ED158-FABA-4B45-877A-CE352235D406}">
      <dgm:prSet phldrT="[Texto]" custT="1"/>
      <dgm:spPr/>
      <dgm:t>
        <a:bodyPr/>
        <a:lstStyle/>
        <a:p>
          <a:r>
            <a:rPr lang="es-EC" sz="1100" dirty="0"/>
            <a:t>Según Kotler (2012) la empresa se concentra en uno o más </a:t>
          </a:r>
          <a:r>
            <a:rPr lang="es-EC" sz="1100" b="1" dirty="0"/>
            <a:t>segmentos a profundidad </a:t>
          </a:r>
          <a:r>
            <a:rPr lang="es-EC" sz="1100" dirty="0"/>
            <a:t>y busca ser líder en costos o destacarse por diferenciación dentro del segmento.</a:t>
          </a:r>
          <a:endParaRPr lang="es-ES" sz="1100" dirty="0"/>
        </a:p>
      </dgm:t>
    </dgm:pt>
    <dgm:pt modelId="{FF19A8A8-409E-45C5-806E-F57E576E573A}" type="parTrans" cxnId="{59D3F0EB-9F67-4039-9EA4-3B33E471CF1E}">
      <dgm:prSet/>
      <dgm:spPr/>
      <dgm:t>
        <a:bodyPr/>
        <a:lstStyle/>
        <a:p>
          <a:endParaRPr lang="es-ES"/>
        </a:p>
      </dgm:t>
    </dgm:pt>
    <dgm:pt modelId="{B892FAAB-C9EB-41B7-BF53-215D4B3CE242}" type="sibTrans" cxnId="{59D3F0EB-9F67-4039-9EA4-3B33E471CF1E}">
      <dgm:prSet/>
      <dgm:spPr/>
      <dgm:t>
        <a:bodyPr/>
        <a:lstStyle/>
        <a:p>
          <a:endParaRPr lang="es-ES"/>
        </a:p>
      </dgm:t>
    </dgm:pt>
    <dgm:pt modelId="{2A9FC0F6-055B-4AA1-8A12-7EBA8A8D52B9}">
      <dgm:prSet phldrT="[Texto]"/>
      <dgm:spPr>
        <a:solidFill>
          <a:srgbClr val="92D050"/>
        </a:solidFill>
      </dgm:spPr>
      <dgm:t>
        <a:bodyPr/>
        <a:lstStyle/>
        <a:p>
          <a:r>
            <a:rPr lang="es-ES" dirty="0">
              <a:latin typeface="Arial Rounded MT Bold" panose="020F0704030504030204" pitchFamily="34" charset="0"/>
            </a:rPr>
            <a:t>Crecimiento integrado</a:t>
          </a:r>
        </a:p>
      </dgm:t>
    </dgm:pt>
    <dgm:pt modelId="{0898A3F6-FA3B-4336-912B-881D6CAC795A}" type="parTrans" cxnId="{BDBEBE29-FA34-48BE-916A-EEF6A294AF61}">
      <dgm:prSet/>
      <dgm:spPr/>
      <dgm:t>
        <a:bodyPr/>
        <a:lstStyle/>
        <a:p>
          <a:endParaRPr lang="es-ES"/>
        </a:p>
      </dgm:t>
    </dgm:pt>
    <dgm:pt modelId="{CF3A9AAF-D410-416F-A680-493A2F026DA8}" type="sibTrans" cxnId="{BDBEBE29-FA34-48BE-916A-EEF6A294AF61}">
      <dgm:prSet/>
      <dgm:spPr/>
      <dgm:t>
        <a:bodyPr/>
        <a:lstStyle/>
        <a:p>
          <a:endParaRPr lang="es-ES"/>
        </a:p>
      </dgm:t>
    </dgm:pt>
    <dgm:pt modelId="{2A397398-F93A-4EB1-B2CC-ACE5E9EA053E}">
      <dgm:prSet phldrT="[Texto]" custT="1"/>
      <dgm:spPr/>
      <dgm:t>
        <a:bodyPr/>
        <a:lstStyle/>
        <a:p>
          <a:r>
            <a:rPr lang="es-EC" sz="1200" dirty="0"/>
            <a:t>Según Kotler (2012) las empresas que utilizan esta estrategia adquieren </a:t>
          </a:r>
          <a:r>
            <a:rPr lang="es-EC" sz="1200" b="1" dirty="0"/>
            <a:t>nuevas sociedades </a:t>
          </a:r>
          <a:r>
            <a:rPr lang="es-EC" sz="1200" dirty="0"/>
            <a:t>con relación directa al giro de negocio de la empresa.</a:t>
          </a:r>
          <a:endParaRPr lang="es-ES" sz="1200" dirty="0"/>
        </a:p>
      </dgm:t>
    </dgm:pt>
    <dgm:pt modelId="{557CA164-47E8-4AC7-AD8B-F3F4338D607B}" type="parTrans" cxnId="{FABAA2E1-101F-415F-93E9-EF29DFB52FC6}">
      <dgm:prSet/>
      <dgm:spPr/>
      <dgm:t>
        <a:bodyPr/>
        <a:lstStyle/>
        <a:p>
          <a:endParaRPr lang="es-ES"/>
        </a:p>
      </dgm:t>
    </dgm:pt>
    <dgm:pt modelId="{9DBFF14B-6F67-4F63-9B1B-651E4CAD013B}" type="sibTrans" cxnId="{FABAA2E1-101F-415F-93E9-EF29DFB52FC6}">
      <dgm:prSet/>
      <dgm:spPr/>
      <dgm:t>
        <a:bodyPr/>
        <a:lstStyle/>
        <a:p>
          <a:endParaRPr lang="es-ES"/>
        </a:p>
      </dgm:t>
    </dgm:pt>
    <dgm:pt modelId="{5CEB3FB2-AF91-4942-B2A7-03226832B9F4}">
      <dgm:prSet phldrT="[Texto]"/>
      <dgm:spPr>
        <a:solidFill>
          <a:srgbClr val="9751CB"/>
        </a:solidFill>
      </dgm:spPr>
      <dgm:t>
        <a:bodyPr/>
        <a:lstStyle/>
        <a:p>
          <a:r>
            <a:rPr lang="es-ES" dirty="0">
              <a:latin typeface="Arial Rounded MT Bold" panose="020F0704030504030204" pitchFamily="34" charset="0"/>
            </a:rPr>
            <a:t>Especialista</a:t>
          </a:r>
        </a:p>
      </dgm:t>
    </dgm:pt>
    <dgm:pt modelId="{1504A4F4-0035-4A7C-B168-15C7C94BAB67}" type="parTrans" cxnId="{8E509122-A344-40D2-95CC-541010B44376}">
      <dgm:prSet/>
      <dgm:spPr/>
      <dgm:t>
        <a:bodyPr/>
        <a:lstStyle/>
        <a:p>
          <a:endParaRPr lang="es-ES"/>
        </a:p>
      </dgm:t>
    </dgm:pt>
    <dgm:pt modelId="{88510568-22C3-480E-B5E0-A3035486287A}" type="sibTrans" cxnId="{8E509122-A344-40D2-95CC-541010B44376}">
      <dgm:prSet/>
      <dgm:spPr/>
      <dgm:t>
        <a:bodyPr/>
        <a:lstStyle/>
        <a:p>
          <a:endParaRPr lang="es-ES"/>
        </a:p>
      </dgm:t>
    </dgm:pt>
    <dgm:pt modelId="{83AAD9F5-CD91-48A5-ABCF-D82228379EE1}">
      <dgm:prSet phldrT="[Texto]" custT="1"/>
      <dgm:spPr/>
      <dgm:t>
        <a:bodyPr/>
        <a:lstStyle/>
        <a:p>
          <a:r>
            <a:rPr lang="es-EC" sz="1200" dirty="0"/>
            <a:t>Según Castro (2010) esta estrategia es utilizada por empresas que pueden atender a determinados </a:t>
          </a:r>
          <a:r>
            <a:rPr lang="es-EC" sz="1200" b="1" dirty="0"/>
            <a:t>segmentos de mercado </a:t>
          </a:r>
          <a:r>
            <a:rPr lang="es-EC" sz="1200" dirty="0"/>
            <a:t>con </a:t>
          </a:r>
          <a:r>
            <a:rPr lang="es-EC" sz="1200" b="1" dirty="0"/>
            <a:t>estrategias especializadas. </a:t>
          </a:r>
          <a:endParaRPr lang="es-ES" sz="1200" b="1" dirty="0"/>
        </a:p>
      </dgm:t>
    </dgm:pt>
    <dgm:pt modelId="{23D878DE-B63A-4AD8-ABFF-A3BB521772CE}" type="parTrans" cxnId="{DA058573-370F-4C74-940E-253A3819E947}">
      <dgm:prSet/>
      <dgm:spPr/>
      <dgm:t>
        <a:bodyPr/>
        <a:lstStyle/>
        <a:p>
          <a:endParaRPr lang="es-ES"/>
        </a:p>
      </dgm:t>
    </dgm:pt>
    <dgm:pt modelId="{A213981A-B9C2-439A-97F1-FD0665519984}" type="sibTrans" cxnId="{DA058573-370F-4C74-940E-253A3819E947}">
      <dgm:prSet/>
      <dgm:spPr/>
      <dgm:t>
        <a:bodyPr/>
        <a:lstStyle/>
        <a:p>
          <a:endParaRPr lang="es-ES"/>
        </a:p>
      </dgm:t>
    </dgm:pt>
    <dgm:pt modelId="{10FF3BEA-82A4-4DA1-8001-98B1FC0F88AE}" type="pres">
      <dgm:prSet presAssocID="{A1D75AA8-C130-4AAF-A94D-CBC9409F9473}" presName="rootnode" presStyleCnt="0">
        <dgm:presLayoutVars>
          <dgm:chMax/>
          <dgm:chPref/>
          <dgm:dir/>
          <dgm:animLvl val="lvl"/>
        </dgm:presLayoutVars>
      </dgm:prSet>
      <dgm:spPr/>
      <dgm:t>
        <a:bodyPr/>
        <a:lstStyle/>
        <a:p>
          <a:endParaRPr lang="es-EC"/>
        </a:p>
      </dgm:t>
    </dgm:pt>
    <dgm:pt modelId="{DA55DCA3-D24D-481E-B60C-AC86A9B45588}" type="pres">
      <dgm:prSet presAssocID="{3785EFDB-7E56-433D-9F89-73003B69A75E}" presName="composite" presStyleCnt="0"/>
      <dgm:spPr/>
    </dgm:pt>
    <dgm:pt modelId="{20ECE874-2782-4862-8580-A9981D3EFDE1}" type="pres">
      <dgm:prSet presAssocID="{3785EFDB-7E56-433D-9F89-73003B69A75E}" presName="bentUpArrow1" presStyleLbl="alignImgPlace1" presStyleIdx="0" presStyleCnt="2"/>
      <dgm:spPr>
        <a:solidFill>
          <a:schemeClr val="bg1">
            <a:lumMod val="85000"/>
          </a:schemeClr>
        </a:solidFill>
      </dgm:spPr>
    </dgm:pt>
    <dgm:pt modelId="{7E355E50-63FC-47EE-B83C-584CA1EB2624}" type="pres">
      <dgm:prSet presAssocID="{3785EFDB-7E56-433D-9F89-73003B69A75E}" presName="ParentText" presStyleLbl="node1" presStyleIdx="0" presStyleCnt="3" custScaleY="54662">
        <dgm:presLayoutVars>
          <dgm:chMax val="1"/>
          <dgm:chPref val="1"/>
          <dgm:bulletEnabled val="1"/>
        </dgm:presLayoutVars>
      </dgm:prSet>
      <dgm:spPr/>
      <dgm:t>
        <a:bodyPr/>
        <a:lstStyle/>
        <a:p>
          <a:endParaRPr lang="es-EC"/>
        </a:p>
      </dgm:t>
    </dgm:pt>
    <dgm:pt modelId="{AFC3C5A7-D371-425E-AD74-53D294A51B56}" type="pres">
      <dgm:prSet presAssocID="{3785EFDB-7E56-433D-9F89-73003B69A75E}" presName="ChildText" presStyleLbl="revTx" presStyleIdx="0" presStyleCnt="3">
        <dgm:presLayoutVars>
          <dgm:chMax val="0"/>
          <dgm:chPref val="0"/>
          <dgm:bulletEnabled val="1"/>
        </dgm:presLayoutVars>
      </dgm:prSet>
      <dgm:spPr/>
      <dgm:t>
        <a:bodyPr/>
        <a:lstStyle/>
        <a:p>
          <a:endParaRPr lang="es-EC"/>
        </a:p>
      </dgm:t>
    </dgm:pt>
    <dgm:pt modelId="{85F8E0F3-0724-4DE9-B689-7F6D24849CB1}" type="pres">
      <dgm:prSet presAssocID="{D6D66278-756B-4F37-9B52-08D917756FEB}" presName="sibTrans" presStyleCnt="0"/>
      <dgm:spPr/>
    </dgm:pt>
    <dgm:pt modelId="{7C88C1A0-7DB6-46AA-B163-9CDC67389C0C}" type="pres">
      <dgm:prSet presAssocID="{2A9FC0F6-055B-4AA1-8A12-7EBA8A8D52B9}" presName="composite" presStyleCnt="0"/>
      <dgm:spPr/>
    </dgm:pt>
    <dgm:pt modelId="{56564A63-EBA0-4274-89FB-83249FBBE10C}" type="pres">
      <dgm:prSet presAssocID="{2A9FC0F6-055B-4AA1-8A12-7EBA8A8D52B9}" presName="bentUpArrow1" presStyleLbl="alignImgPlace1" presStyleIdx="1" presStyleCnt="2"/>
      <dgm:spPr>
        <a:solidFill>
          <a:schemeClr val="bg1">
            <a:lumMod val="85000"/>
          </a:schemeClr>
        </a:solidFill>
      </dgm:spPr>
    </dgm:pt>
    <dgm:pt modelId="{AB798108-CA62-46F7-A75F-DF329F9B8CAE}" type="pres">
      <dgm:prSet presAssocID="{2A9FC0F6-055B-4AA1-8A12-7EBA8A8D52B9}" presName="ParentText" presStyleLbl="node1" presStyleIdx="1" presStyleCnt="3" custScaleY="54662">
        <dgm:presLayoutVars>
          <dgm:chMax val="1"/>
          <dgm:chPref val="1"/>
          <dgm:bulletEnabled val="1"/>
        </dgm:presLayoutVars>
      </dgm:prSet>
      <dgm:spPr/>
      <dgm:t>
        <a:bodyPr/>
        <a:lstStyle/>
        <a:p>
          <a:endParaRPr lang="es-EC"/>
        </a:p>
      </dgm:t>
    </dgm:pt>
    <dgm:pt modelId="{2E6C5B4A-74A2-455C-9C2F-46A18AB03432}" type="pres">
      <dgm:prSet presAssocID="{2A9FC0F6-055B-4AA1-8A12-7EBA8A8D52B9}" presName="ChildText" presStyleLbl="revTx" presStyleIdx="1" presStyleCnt="3">
        <dgm:presLayoutVars>
          <dgm:chMax val="0"/>
          <dgm:chPref val="0"/>
          <dgm:bulletEnabled val="1"/>
        </dgm:presLayoutVars>
      </dgm:prSet>
      <dgm:spPr/>
      <dgm:t>
        <a:bodyPr/>
        <a:lstStyle/>
        <a:p>
          <a:endParaRPr lang="es-EC"/>
        </a:p>
      </dgm:t>
    </dgm:pt>
    <dgm:pt modelId="{D589EB23-5842-47CC-9BB7-060408F3766B}" type="pres">
      <dgm:prSet presAssocID="{CF3A9AAF-D410-416F-A680-493A2F026DA8}" presName="sibTrans" presStyleCnt="0"/>
      <dgm:spPr/>
    </dgm:pt>
    <dgm:pt modelId="{20EE274A-FB26-46F0-8E71-30C21831D7D3}" type="pres">
      <dgm:prSet presAssocID="{5CEB3FB2-AF91-4942-B2A7-03226832B9F4}" presName="composite" presStyleCnt="0"/>
      <dgm:spPr/>
    </dgm:pt>
    <dgm:pt modelId="{83F01D0E-8AEC-42FE-8C45-3A03AD44C063}" type="pres">
      <dgm:prSet presAssocID="{5CEB3FB2-AF91-4942-B2A7-03226832B9F4}" presName="ParentText" presStyleLbl="node1" presStyleIdx="2" presStyleCnt="3" custScaleY="54662">
        <dgm:presLayoutVars>
          <dgm:chMax val="1"/>
          <dgm:chPref val="1"/>
          <dgm:bulletEnabled val="1"/>
        </dgm:presLayoutVars>
      </dgm:prSet>
      <dgm:spPr/>
      <dgm:t>
        <a:bodyPr/>
        <a:lstStyle/>
        <a:p>
          <a:endParaRPr lang="es-EC"/>
        </a:p>
      </dgm:t>
    </dgm:pt>
    <dgm:pt modelId="{0A008798-557B-40E9-9685-32903A09F459}" type="pres">
      <dgm:prSet presAssocID="{5CEB3FB2-AF91-4942-B2A7-03226832B9F4}" presName="FinalChildText" presStyleLbl="revTx" presStyleIdx="2" presStyleCnt="3">
        <dgm:presLayoutVars>
          <dgm:chMax val="0"/>
          <dgm:chPref val="0"/>
          <dgm:bulletEnabled val="1"/>
        </dgm:presLayoutVars>
      </dgm:prSet>
      <dgm:spPr/>
      <dgm:t>
        <a:bodyPr/>
        <a:lstStyle/>
        <a:p>
          <a:endParaRPr lang="es-EC"/>
        </a:p>
      </dgm:t>
    </dgm:pt>
  </dgm:ptLst>
  <dgm:cxnLst>
    <dgm:cxn modelId="{ACD442E9-98E1-4723-9649-75A30E9196F6}" type="presOf" srcId="{5CEB3FB2-AF91-4942-B2A7-03226832B9F4}" destId="{83F01D0E-8AEC-42FE-8C45-3A03AD44C063}" srcOrd="0" destOrd="0" presId="urn:microsoft.com/office/officeart/2005/8/layout/StepDownProcess"/>
    <dgm:cxn modelId="{57BB64ED-9FEE-41CA-B495-8D8AD216DA34}" type="presOf" srcId="{A1D75AA8-C130-4AAF-A94D-CBC9409F9473}" destId="{10FF3BEA-82A4-4DA1-8001-98B1FC0F88AE}" srcOrd="0" destOrd="0" presId="urn:microsoft.com/office/officeart/2005/8/layout/StepDownProcess"/>
    <dgm:cxn modelId="{8E509122-A344-40D2-95CC-541010B44376}" srcId="{A1D75AA8-C130-4AAF-A94D-CBC9409F9473}" destId="{5CEB3FB2-AF91-4942-B2A7-03226832B9F4}" srcOrd="2" destOrd="0" parTransId="{1504A4F4-0035-4A7C-B168-15C7C94BAB67}" sibTransId="{88510568-22C3-480E-B5E0-A3035486287A}"/>
    <dgm:cxn modelId="{59D3F0EB-9F67-4039-9EA4-3B33E471CF1E}" srcId="{3785EFDB-7E56-433D-9F89-73003B69A75E}" destId="{A15ED158-FABA-4B45-877A-CE352235D406}" srcOrd="0" destOrd="0" parTransId="{FF19A8A8-409E-45C5-806E-F57E576E573A}" sibTransId="{B892FAAB-C9EB-41B7-BF53-215D4B3CE242}"/>
    <dgm:cxn modelId="{A18FEB55-A498-42CC-A22F-72E76DC722FC}" type="presOf" srcId="{2A397398-F93A-4EB1-B2CC-ACE5E9EA053E}" destId="{2E6C5B4A-74A2-455C-9C2F-46A18AB03432}" srcOrd="0" destOrd="0" presId="urn:microsoft.com/office/officeart/2005/8/layout/StepDownProcess"/>
    <dgm:cxn modelId="{DA058573-370F-4C74-940E-253A3819E947}" srcId="{5CEB3FB2-AF91-4942-B2A7-03226832B9F4}" destId="{83AAD9F5-CD91-48A5-ABCF-D82228379EE1}" srcOrd="0" destOrd="0" parTransId="{23D878DE-B63A-4AD8-ABFF-A3BB521772CE}" sibTransId="{A213981A-B9C2-439A-97F1-FD0665519984}"/>
    <dgm:cxn modelId="{FABAA2E1-101F-415F-93E9-EF29DFB52FC6}" srcId="{2A9FC0F6-055B-4AA1-8A12-7EBA8A8D52B9}" destId="{2A397398-F93A-4EB1-B2CC-ACE5E9EA053E}" srcOrd="0" destOrd="0" parTransId="{557CA164-47E8-4AC7-AD8B-F3F4338D607B}" sibTransId="{9DBFF14B-6F67-4F63-9B1B-651E4CAD013B}"/>
    <dgm:cxn modelId="{9369201C-B20C-42C1-8F46-DF3EC66665E1}" srcId="{A1D75AA8-C130-4AAF-A94D-CBC9409F9473}" destId="{3785EFDB-7E56-433D-9F89-73003B69A75E}" srcOrd="0" destOrd="0" parTransId="{4D721850-F540-4C05-9F11-507D3F9EBACF}" sibTransId="{D6D66278-756B-4F37-9B52-08D917756FEB}"/>
    <dgm:cxn modelId="{6708AB80-F5AA-451C-8EED-A1DF8D1E0083}" type="presOf" srcId="{83AAD9F5-CD91-48A5-ABCF-D82228379EE1}" destId="{0A008798-557B-40E9-9685-32903A09F459}" srcOrd="0" destOrd="0" presId="urn:microsoft.com/office/officeart/2005/8/layout/StepDownProcess"/>
    <dgm:cxn modelId="{BDBEBE29-FA34-48BE-916A-EEF6A294AF61}" srcId="{A1D75AA8-C130-4AAF-A94D-CBC9409F9473}" destId="{2A9FC0F6-055B-4AA1-8A12-7EBA8A8D52B9}" srcOrd="1" destOrd="0" parTransId="{0898A3F6-FA3B-4336-912B-881D6CAC795A}" sibTransId="{CF3A9AAF-D410-416F-A680-493A2F026DA8}"/>
    <dgm:cxn modelId="{A241B8B9-CABE-42BB-9B5C-1BCFCF00DD49}" type="presOf" srcId="{A15ED158-FABA-4B45-877A-CE352235D406}" destId="{AFC3C5A7-D371-425E-AD74-53D294A51B56}" srcOrd="0" destOrd="0" presId="urn:microsoft.com/office/officeart/2005/8/layout/StepDownProcess"/>
    <dgm:cxn modelId="{7DE96F98-6BEA-4730-8C13-1219B41A98CF}" type="presOf" srcId="{2A9FC0F6-055B-4AA1-8A12-7EBA8A8D52B9}" destId="{AB798108-CA62-46F7-A75F-DF329F9B8CAE}" srcOrd="0" destOrd="0" presId="urn:microsoft.com/office/officeart/2005/8/layout/StepDownProcess"/>
    <dgm:cxn modelId="{5B8CF458-3458-4AF7-A52C-A6A2337FFA67}" type="presOf" srcId="{3785EFDB-7E56-433D-9F89-73003B69A75E}" destId="{7E355E50-63FC-47EE-B83C-584CA1EB2624}" srcOrd="0" destOrd="0" presId="urn:microsoft.com/office/officeart/2005/8/layout/StepDownProcess"/>
    <dgm:cxn modelId="{A66DF79C-DF7C-4E10-9DF1-74748F1FFA75}" type="presParOf" srcId="{10FF3BEA-82A4-4DA1-8001-98B1FC0F88AE}" destId="{DA55DCA3-D24D-481E-B60C-AC86A9B45588}" srcOrd="0" destOrd="0" presId="urn:microsoft.com/office/officeart/2005/8/layout/StepDownProcess"/>
    <dgm:cxn modelId="{12262303-A3C5-4DEC-9FD1-83288ADA49DB}" type="presParOf" srcId="{DA55DCA3-D24D-481E-B60C-AC86A9B45588}" destId="{20ECE874-2782-4862-8580-A9981D3EFDE1}" srcOrd="0" destOrd="0" presId="urn:microsoft.com/office/officeart/2005/8/layout/StepDownProcess"/>
    <dgm:cxn modelId="{74C8A11D-A2D0-4C4F-B3EF-0765A1392E28}" type="presParOf" srcId="{DA55DCA3-D24D-481E-B60C-AC86A9B45588}" destId="{7E355E50-63FC-47EE-B83C-584CA1EB2624}" srcOrd="1" destOrd="0" presId="urn:microsoft.com/office/officeart/2005/8/layout/StepDownProcess"/>
    <dgm:cxn modelId="{F799DED6-E052-4135-B3F9-1B33B0DA38B5}" type="presParOf" srcId="{DA55DCA3-D24D-481E-B60C-AC86A9B45588}" destId="{AFC3C5A7-D371-425E-AD74-53D294A51B56}" srcOrd="2" destOrd="0" presId="urn:microsoft.com/office/officeart/2005/8/layout/StepDownProcess"/>
    <dgm:cxn modelId="{99614659-B02B-484B-BA0F-94DB79093970}" type="presParOf" srcId="{10FF3BEA-82A4-4DA1-8001-98B1FC0F88AE}" destId="{85F8E0F3-0724-4DE9-B689-7F6D24849CB1}" srcOrd="1" destOrd="0" presId="urn:microsoft.com/office/officeart/2005/8/layout/StepDownProcess"/>
    <dgm:cxn modelId="{FE1A3E22-244B-4ACC-B404-55D44DA1CEF5}" type="presParOf" srcId="{10FF3BEA-82A4-4DA1-8001-98B1FC0F88AE}" destId="{7C88C1A0-7DB6-46AA-B163-9CDC67389C0C}" srcOrd="2" destOrd="0" presId="urn:microsoft.com/office/officeart/2005/8/layout/StepDownProcess"/>
    <dgm:cxn modelId="{2719522E-EE8F-4585-B99A-F634C1045E2D}" type="presParOf" srcId="{7C88C1A0-7DB6-46AA-B163-9CDC67389C0C}" destId="{56564A63-EBA0-4274-89FB-83249FBBE10C}" srcOrd="0" destOrd="0" presId="urn:microsoft.com/office/officeart/2005/8/layout/StepDownProcess"/>
    <dgm:cxn modelId="{DE8DFF19-3138-4955-AF2F-72F1901FAF0F}" type="presParOf" srcId="{7C88C1A0-7DB6-46AA-B163-9CDC67389C0C}" destId="{AB798108-CA62-46F7-A75F-DF329F9B8CAE}" srcOrd="1" destOrd="0" presId="urn:microsoft.com/office/officeart/2005/8/layout/StepDownProcess"/>
    <dgm:cxn modelId="{4300441A-A091-4C58-8AD1-E9B6840282A4}" type="presParOf" srcId="{7C88C1A0-7DB6-46AA-B163-9CDC67389C0C}" destId="{2E6C5B4A-74A2-455C-9C2F-46A18AB03432}" srcOrd="2" destOrd="0" presId="urn:microsoft.com/office/officeart/2005/8/layout/StepDownProcess"/>
    <dgm:cxn modelId="{FEA26C0B-C4E0-4449-8FE4-2DBEC0657CB6}" type="presParOf" srcId="{10FF3BEA-82A4-4DA1-8001-98B1FC0F88AE}" destId="{D589EB23-5842-47CC-9BB7-060408F3766B}" srcOrd="3" destOrd="0" presId="urn:microsoft.com/office/officeart/2005/8/layout/StepDownProcess"/>
    <dgm:cxn modelId="{72EDC002-4EEF-4DF3-AEEC-9D69E5A2CDCA}" type="presParOf" srcId="{10FF3BEA-82A4-4DA1-8001-98B1FC0F88AE}" destId="{20EE274A-FB26-46F0-8E71-30C21831D7D3}" srcOrd="4" destOrd="0" presId="urn:microsoft.com/office/officeart/2005/8/layout/StepDownProcess"/>
    <dgm:cxn modelId="{7D530B1C-90F7-4DAF-A52B-438074E4BC50}" type="presParOf" srcId="{20EE274A-FB26-46F0-8E71-30C21831D7D3}" destId="{83F01D0E-8AEC-42FE-8C45-3A03AD44C063}" srcOrd="0" destOrd="0" presId="urn:microsoft.com/office/officeart/2005/8/layout/StepDownProcess"/>
    <dgm:cxn modelId="{B1955D29-C910-4DEE-A80F-1F66BD49B4D6}" type="presParOf" srcId="{20EE274A-FB26-46F0-8E71-30C21831D7D3}" destId="{0A008798-557B-40E9-9685-32903A09F459}"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2365D1-5E4E-4B8F-8143-B940C7AB5494}"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S"/>
        </a:p>
      </dgm:t>
    </dgm:pt>
    <dgm:pt modelId="{0F35F465-7D2D-4BDD-A449-EBB8AC06748B}">
      <dgm:prSet phldrT="[Texto]" custT="1"/>
      <dgm:spPr/>
      <dgm:t>
        <a:bodyPr/>
        <a:lstStyle/>
        <a:p>
          <a:r>
            <a:rPr lang="es-EC" sz="1400" b="0">
              <a:latin typeface="+mn-lt"/>
              <a:cs typeface="Times New Roman" panose="02020603050405020304" pitchFamily="18" charset="0"/>
            </a:rPr>
            <a:t>¿Dónde estamos?</a:t>
          </a:r>
          <a:endParaRPr lang="es-ES" sz="1400" b="0">
            <a:latin typeface="+mn-lt"/>
            <a:cs typeface="Times New Roman" panose="02020603050405020304" pitchFamily="18" charset="0"/>
          </a:endParaRPr>
        </a:p>
      </dgm:t>
    </dgm:pt>
    <dgm:pt modelId="{39430D5A-FD5B-4D35-B2B4-478CC8AECB99}" type="parTrans" cxnId="{90024BDF-F793-4688-BD5A-1D67193881F9}">
      <dgm:prSet/>
      <dgm:spPr/>
      <dgm:t>
        <a:bodyPr/>
        <a:lstStyle/>
        <a:p>
          <a:endParaRPr lang="es-ES" sz="1400" b="0">
            <a:latin typeface="+mn-lt"/>
            <a:cs typeface="Times New Roman" panose="02020603050405020304" pitchFamily="18" charset="0"/>
          </a:endParaRPr>
        </a:p>
      </dgm:t>
    </dgm:pt>
    <dgm:pt modelId="{F65627D2-CE80-49DA-938A-48F9F703F7E7}" type="sibTrans" cxnId="{90024BDF-F793-4688-BD5A-1D67193881F9}">
      <dgm:prSet/>
      <dgm:spPr/>
      <dgm:t>
        <a:bodyPr/>
        <a:lstStyle/>
        <a:p>
          <a:endParaRPr lang="es-ES" sz="1400" b="0">
            <a:latin typeface="+mn-lt"/>
            <a:cs typeface="Times New Roman" panose="02020603050405020304" pitchFamily="18" charset="0"/>
          </a:endParaRPr>
        </a:p>
      </dgm:t>
    </dgm:pt>
    <dgm:pt modelId="{5794E41E-375E-4E9D-974E-AD77D72DB7A1}">
      <dgm:prSet phldrT="[Texto]" custT="1"/>
      <dgm:spPr/>
      <dgm:t>
        <a:bodyPr/>
        <a:lstStyle/>
        <a:p>
          <a:r>
            <a:rPr lang="es-EC" sz="1400" b="0">
              <a:latin typeface="+mn-lt"/>
              <a:cs typeface="Times New Roman" panose="02020603050405020304" pitchFamily="18" charset="0"/>
            </a:rPr>
            <a:t>¿A dónde deberíamos </a:t>
          </a:r>
          <a:br>
            <a:rPr lang="es-EC" sz="1400" b="0">
              <a:latin typeface="+mn-lt"/>
              <a:cs typeface="Times New Roman" panose="02020603050405020304" pitchFamily="18" charset="0"/>
            </a:rPr>
          </a:br>
          <a:r>
            <a:rPr lang="es-EC" sz="1400" b="0">
              <a:latin typeface="+mn-lt"/>
              <a:cs typeface="Times New Roman" panose="02020603050405020304" pitchFamily="18" charset="0"/>
            </a:rPr>
            <a:t>llegar?</a:t>
          </a:r>
          <a:endParaRPr lang="es-ES" sz="1400" b="0">
            <a:latin typeface="+mn-lt"/>
            <a:cs typeface="Times New Roman" panose="02020603050405020304" pitchFamily="18" charset="0"/>
          </a:endParaRPr>
        </a:p>
      </dgm:t>
    </dgm:pt>
    <dgm:pt modelId="{A19A230B-3830-4C06-BCE2-7F583053F87B}" type="parTrans" cxnId="{B314BCF0-67AB-47BF-8A98-A5C6D9C2EE34}">
      <dgm:prSet/>
      <dgm:spPr/>
      <dgm:t>
        <a:bodyPr/>
        <a:lstStyle/>
        <a:p>
          <a:endParaRPr lang="es-ES" sz="1400" b="0">
            <a:latin typeface="+mn-lt"/>
            <a:cs typeface="Times New Roman" panose="02020603050405020304" pitchFamily="18" charset="0"/>
          </a:endParaRPr>
        </a:p>
      </dgm:t>
    </dgm:pt>
    <dgm:pt modelId="{42B94D5C-ECB3-4E4E-9A5C-78F9404EE1D6}" type="sibTrans" cxnId="{B314BCF0-67AB-47BF-8A98-A5C6D9C2EE34}">
      <dgm:prSet/>
      <dgm:spPr/>
      <dgm:t>
        <a:bodyPr/>
        <a:lstStyle/>
        <a:p>
          <a:endParaRPr lang="es-ES" sz="1400" b="0">
            <a:latin typeface="+mn-lt"/>
            <a:cs typeface="Times New Roman" panose="02020603050405020304" pitchFamily="18" charset="0"/>
          </a:endParaRPr>
        </a:p>
      </dgm:t>
    </dgm:pt>
    <dgm:pt modelId="{92CF4478-E80A-469C-9674-7A2D85B138FA}">
      <dgm:prSet phldrT="[Texto]" custT="1"/>
      <dgm:spPr/>
      <dgm:t>
        <a:bodyPr/>
        <a:lstStyle/>
        <a:p>
          <a:r>
            <a:rPr lang="es-ES" sz="1400" b="0">
              <a:latin typeface="+mn-lt"/>
              <a:cs typeface="Times New Roman" panose="02020603050405020304" pitchFamily="18" charset="0"/>
            </a:rPr>
            <a:t>OBJETIVO</a:t>
          </a:r>
        </a:p>
      </dgm:t>
    </dgm:pt>
    <dgm:pt modelId="{09A4FCBA-A558-41FD-AA2A-D1BA1A29E4F7}" type="parTrans" cxnId="{E19C6629-078E-4EDB-AB0B-FEC58DEDFE11}">
      <dgm:prSet/>
      <dgm:spPr/>
      <dgm:t>
        <a:bodyPr/>
        <a:lstStyle/>
        <a:p>
          <a:endParaRPr lang="es-ES" sz="1400" b="0">
            <a:latin typeface="+mn-lt"/>
            <a:cs typeface="Times New Roman" panose="02020603050405020304" pitchFamily="18" charset="0"/>
          </a:endParaRPr>
        </a:p>
      </dgm:t>
    </dgm:pt>
    <dgm:pt modelId="{10C94BEC-9A71-4190-856D-6E1370DBE4F8}" type="sibTrans" cxnId="{E19C6629-078E-4EDB-AB0B-FEC58DEDFE11}">
      <dgm:prSet/>
      <dgm:spPr/>
      <dgm:t>
        <a:bodyPr/>
        <a:lstStyle/>
        <a:p>
          <a:endParaRPr lang="es-ES" sz="1400" b="0">
            <a:latin typeface="+mn-lt"/>
            <a:cs typeface="Times New Roman" panose="02020603050405020304" pitchFamily="18" charset="0"/>
          </a:endParaRPr>
        </a:p>
      </dgm:t>
    </dgm:pt>
    <dgm:pt modelId="{4783ED83-BF23-4A83-8BB8-A94F79754659}">
      <dgm:prSet custT="1"/>
      <dgm:spPr/>
      <dgm:t>
        <a:bodyPr/>
        <a:lstStyle/>
        <a:p>
          <a:r>
            <a:rPr lang="es-EC" sz="1400" b="0">
              <a:latin typeface="+mn-lt"/>
              <a:cs typeface="Times New Roman" panose="02020603050405020304" pitchFamily="18" charset="0"/>
            </a:rPr>
            <a:t>¿A dónde vamos a llegar?</a:t>
          </a:r>
          <a:endParaRPr lang="es-ES" sz="1400" b="0">
            <a:latin typeface="+mn-lt"/>
            <a:cs typeface="Times New Roman" panose="02020603050405020304" pitchFamily="18" charset="0"/>
          </a:endParaRPr>
        </a:p>
      </dgm:t>
    </dgm:pt>
    <dgm:pt modelId="{61C27250-5E5D-45D1-8E83-37C1D5811C6B}" type="parTrans" cxnId="{BE4CD751-8557-4111-89E2-C827F8B2914C}">
      <dgm:prSet/>
      <dgm:spPr/>
      <dgm:t>
        <a:bodyPr/>
        <a:lstStyle/>
        <a:p>
          <a:endParaRPr lang="es-ES" sz="1400" b="0">
            <a:latin typeface="+mn-lt"/>
            <a:cs typeface="Times New Roman" panose="02020603050405020304" pitchFamily="18" charset="0"/>
          </a:endParaRPr>
        </a:p>
      </dgm:t>
    </dgm:pt>
    <dgm:pt modelId="{B0B7C06A-135D-440A-81FB-D640F9032079}" type="sibTrans" cxnId="{BE4CD751-8557-4111-89E2-C827F8B2914C}">
      <dgm:prSet/>
      <dgm:spPr/>
      <dgm:t>
        <a:bodyPr/>
        <a:lstStyle/>
        <a:p>
          <a:endParaRPr lang="es-ES" sz="1400" b="0">
            <a:latin typeface="+mn-lt"/>
            <a:cs typeface="Times New Roman" panose="02020603050405020304" pitchFamily="18" charset="0"/>
          </a:endParaRPr>
        </a:p>
      </dgm:t>
    </dgm:pt>
    <dgm:pt modelId="{99952028-1E54-42CA-B153-02E0B2D7DA95}">
      <dgm:prSet custT="1"/>
      <dgm:spPr/>
      <dgm:t>
        <a:bodyPr/>
        <a:lstStyle/>
        <a:p>
          <a:r>
            <a:rPr lang="es-EC" sz="1400" b="0">
              <a:latin typeface="+mn-lt"/>
              <a:cs typeface="Times New Roman" panose="02020603050405020304" pitchFamily="18" charset="0"/>
            </a:rPr>
            <a:t>¿A dónde quisiéramos llegar?</a:t>
          </a:r>
          <a:endParaRPr lang="es-ES" sz="1400" b="0">
            <a:latin typeface="+mn-lt"/>
            <a:cs typeface="Times New Roman" panose="02020603050405020304" pitchFamily="18" charset="0"/>
          </a:endParaRPr>
        </a:p>
      </dgm:t>
    </dgm:pt>
    <dgm:pt modelId="{37CB535D-A934-4EEB-AF6C-7B2008FE251F}" type="parTrans" cxnId="{1B682678-71CB-4C1A-BCB5-F87CBA53FA0E}">
      <dgm:prSet/>
      <dgm:spPr/>
      <dgm:t>
        <a:bodyPr/>
        <a:lstStyle/>
        <a:p>
          <a:endParaRPr lang="es-ES" sz="1400" b="0">
            <a:latin typeface="+mn-lt"/>
            <a:cs typeface="Times New Roman" panose="02020603050405020304" pitchFamily="18" charset="0"/>
          </a:endParaRPr>
        </a:p>
      </dgm:t>
    </dgm:pt>
    <dgm:pt modelId="{ADB9CE7B-375B-4FB7-8899-4F6ACC21575D}" type="sibTrans" cxnId="{1B682678-71CB-4C1A-BCB5-F87CBA53FA0E}">
      <dgm:prSet/>
      <dgm:spPr/>
      <dgm:t>
        <a:bodyPr/>
        <a:lstStyle/>
        <a:p>
          <a:endParaRPr lang="es-ES" sz="1400" b="0">
            <a:latin typeface="+mn-lt"/>
            <a:cs typeface="Times New Roman" panose="02020603050405020304" pitchFamily="18" charset="0"/>
          </a:endParaRPr>
        </a:p>
      </dgm:t>
    </dgm:pt>
    <dgm:pt modelId="{0507784C-BC9F-4B24-9995-9D7EFFB112A5}" type="pres">
      <dgm:prSet presAssocID="{DD2365D1-5E4E-4B8F-8143-B940C7AB5494}" presName="Name0" presStyleCnt="0">
        <dgm:presLayoutVars>
          <dgm:chMax val="7"/>
          <dgm:chPref val="7"/>
          <dgm:dir/>
          <dgm:animLvl val="lvl"/>
        </dgm:presLayoutVars>
      </dgm:prSet>
      <dgm:spPr/>
      <dgm:t>
        <a:bodyPr/>
        <a:lstStyle/>
        <a:p>
          <a:endParaRPr lang="es-EC"/>
        </a:p>
      </dgm:t>
    </dgm:pt>
    <dgm:pt modelId="{C188BD85-1BB3-4514-9E05-EF176F49D643}" type="pres">
      <dgm:prSet presAssocID="{0F35F465-7D2D-4BDD-A449-EBB8AC06748B}" presName="Accent1" presStyleCnt="0"/>
      <dgm:spPr/>
    </dgm:pt>
    <dgm:pt modelId="{8293AA29-7FBF-41DD-9353-BBFB9CAC362B}" type="pres">
      <dgm:prSet presAssocID="{0F35F465-7D2D-4BDD-A449-EBB8AC06748B}" presName="Accent" presStyleLbl="node1" presStyleIdx="0" presStyleCnt="5"/>
      <dgm:spPr/>
    </dgm:pt>
    <dgm:pt modelId="{42094D32-7A10-4FCC-A5E9-6249C46FBFC8}" type="pres">
      <dgm:prSet presAssocID="{0F35F465-7D2D-4BDD-A449-EBB8AC06748B}" presName="Parent1" presStyleLbl="revTx" presStyleIdx="0" presStyleCnt="5">
        <dgm:presLayoutVars>
          <dgm:chMax val="1"/>
          <dgm:chPref val="1"/>
          <dgm:bulletEnabled val="1"/>
        </dgm:presLayoutVars>
      </dgm:prSet>
      <dgm:spPr/>
      <dgm:t>
        <a:bodyPr/>
        <a:lstStyle/>
        <a:p>
          <a:endParaRPr lang="es-EC"/>
        </a:p>
      </dgm:t>
    </dgm:pt>
    <dgm:pt modelId="{76FAB9EA-3EF1-4942-96AA-AFC7C13084B1}" type="pres">
      <dgm:prSet presAssocID="{4783ED83-BF23-4A83-8BB8-A94F79754659}" presName="Accent2" presStyleCnt="0"/>
      <dgm:spPr/>
    </dgm:pt>
    <dgm:pt modelId="{32F9D3D3-E88B-41CD-A641-4523DEDC10B8}" type="pres">
      <dgm:prSet presAssocID="{4783ED83-BF23-4A83-8BB8-A94F79754659}" presName="Accent" presStyleLbl="node1" presStyleIdx="1" presStyleCnt="5"/>
      <dgm:spPr/>
    </dgm:pt>
    <dgm:pt modelId="{EB1163D6-2272-475D-ADED-72310B39178E}" type="pres">
      <dgm:prSet presAssocID="{4783ED83-BF23-4A83-8BB8-A94F79754659}" presName="Parent2" presStyleLbl="revTx" presStyleIdx="1" presStyleCnt="5">
        <dgm:presLayoutVars>
          <dgm:chMax val="1"/>
          <dgm:chPref val="1"/>
          <dgm:bulletEnabled val="1"/>
        </dgm:presLayoutVars>
      </dgm:prSet>
      <dgm:spPr/>
      <dgm:t>
        <a:bodyPr/>
        <a:lstStyle/>
        <a:p>
          <a:endParaRPr lang="es-EC"/>
        </a:p>
      </dgm:t>
    </dgm:pt>
    <dgm:pt modelId="{0873D979-A1AD-46A4-B0EF-6FE41B660A3C}" type="pres">
      <dgm:prSet presAssocID="{99952028-1E54-42CA-B153-02E0B2D7DA95}" presName="Accent3" presStyleCnt="0"/>
      <dgm:spPr/>
    </dgm:pt>
    <dgm:pt modelId="{C46F5B16-019F-4903-831E-9307B776975A}" type="pres">
      <dgm:prSet presAssocID="{99952028-1E54-42CA-B153-02E0B2D7DA95}" presName="Accent" presStyleLbl="node1" presStyleIdx="2" presStyleCnt="5"/>
      <dgm:spPr/>
    </dgm:pt>
    <dgm:pt modelId="{E2FBA36D-9248-414D-B547-4A6BD9B20516}" type="pres">
      <dgm:prSet presAssocID="{99952028-1E54-42CA-B153-02E0B2D7DA95}" presName="Parent3" presStyleLbl="revTx" presStyleIdx="2" presStyleCnt="5">
        <dgm:presLayoutVars>
          <dgm:chMax val="1"/>
          <dgm:chPref val="1"/>
          <dgm:bulletEnabled val="1"/>
        </dgm:presLayoutVars>
      </dgm:prSet>
      <dgm:spPr/>
      <dgm:t>
        <a:bodyPr/>
        <a:lstStyle/>
        <a:p>
          <a:endParaRPr lang="es-EC"/>
        </a:p>
      </dgm:t>
    </dgm:pt>
    <dgm:pt modelId="{0FAD84D5-E557-40F8-B256-3511E6079690}" type="pres">
      <dgm:prSet presAssocID="{5794E41E-375E-4E9D-974E-AD77D72DB7A1}" presName="Accent4" presStyleCnt="0"/>
      <dgm:spPr/>
    </dgm:pt>
    <dgm:pt modelId="{F5D14D28-1BCE-4702-9638-34015C02BCEE}" type="pres">
      <dgm:prSet presAssocID="{5794E41E-375E-4E9D-974E-AD77D72DB7A1}" presName="Accent" presStyleLbl="node1" presStyleIdx="3" presStyleCnt="5"/>
      <dgm:spPr/>
    </dgm:pt>
    <dgm:pt modelId="{71746149-6D13-4964-9D11-3EB778D5C48B}" type="pres">
      <dgm:prSet presAssocID="{5794E41E-375E-4E9D-974E-AD77D72DB7A1}" presName="Parent4" presStyleLbl="revTx" presStyleIdx="3" presStyleCnt="5">
        <dgm:presLayoutVars>
          <dgm:chMax val="1"/>
          <dgm:chPref val="1"/>
          <dgm:bulletEnabled val="1"/>
        </dgm:presLayoutVars>
      </dgm:prSet>
      <dgm:spPr/>
      <dgm:t>
        <a:bodyPr/>
        <a:lstStyle/>
        <a:p>
          <a:endParaRPr lang="es-EC"/>
        </a:p>
      </dgm:t>
    </dgm:pt>
    <dgm:pt modelId="{E337628D-0D32-4D2C-B4F5-3D69B5B4D000}" type="pres">
      <dgm:prSet presAssocID="{92CF4478-E80A-469C-9674-7A2D85B138FA}" presName="Accent5" presStyleCnt="0"/>
      <dgm:spPr/>
    </dgm:pt>
    <dgm:pt modelId="{46291015-0100-453D-BCA9-41D0A5F87393}" type="pres">
      <dgm:prSet presAssocID="{92CF4478-E80A-469C-9674-7A2D85B138FA}" presName="Accent" presStyleLbl="node1" presStyleIdx="4" presStyleCnt="5"/>
      <dgm:spPr/>
    </dgm:pt>
    <dgm:pt modelId="{7F0301C2-EBC8-4BA1-8182-723470D68701}" type="pres">
      <dgm:prSet presAssocID="{92CF4478-E80A-469C-9674-7A2D85B138FA}" presName="Parent5" presStyleLbl="revTx" presStyleIdx="4" presStyleCnt="5">
        <dgm:presLayoutVars>
          <dgm:chMax val="1"/>
          <dgm:chPref val="1"/>
          <dgm:bulletEnabled val="1"/>
        </dgm:presLayoutVars>
      </dgm:prSet>
      <dgm:spPr/>
      <dgm:t>
        <a:bodyPr/>
        <a:lstStyle/>
        <a:p>
          <a:endParaRPr lang="es-EC"/>
        </a:p>
      </dgm:t>
    </dgm:pt>
  </dgm:ptLst>
  <dgm:cxnLst>
    <dgm:cxn modelId="{A73DB11D-0FD1-4102-BD4B-C53DDEEC161F}" type="presOf" srcId="{99952028-1E54-42CA-B153-02E0B2D7DA95}" destId="{E2FBA36D-9248-414D-B547-4A6BD9B20516}" srcOrd="0" destOrd="0" presId="urn:microsoft.com/office/officeart/2009/layout/CircleArrowProcess"/>
    <dgm:cxn modelId="{90024BDF-F793-4688-BD5A-1D67193881F9}" srcId="{DD2365D1-5E4E-4B8F-8143-B940C7AB5494}" destId="{0F35F465-7D2D-4BDD-A449-EBB8AC06748B}" srcOrd="0" destOrd="0" parTransId="{39430D5A-FD5B-4D35-B2B4-478CC8AECB99}" sibTransId="{F65627D2-CE80-49DA-938A-48F9F703F7E7}"/>
    <dgm:cxn modelId="{FFE6DEF0-85EB-426E-8A26-93C891547167}" type="presOf" srcId="{0F35F465-7D2D-4BDD-A449-EBB8AC06748B}" destId="{42094D32-7A10-4FCC-A5E9-6249C46FBFC8}" srcOrd="0" destOrd="0" presId="urn:microsoft.com/office/officeart/2009/layout/CircleArrowProcess"/>
    <dgm:cxn modelId="{B314BCF0-67AB-47BF-8A98-A5C6D9C2EE34}" srcId="{DD2365D1-5E4E-4B8F-8143-B940C7AB5494}" destId="{5794E41E-375E-4E9D-974E-AD77D72DB7A1}" srcOrd="3" destOrd="0" parTransId="{A19A230B-3830-4C06-BCE2-7F583053F87B}" sibTransId="{42B94D5C-ECB3-4E4E-9A5C-78F9404EE1D6}"/>
    <dgm:cxn modelId="{F9EB8C69-D128-455F-8FCB-E978D8493E1C}" type="presOf" srcId="{4783ED83-BF23-4A83-8BB8-A94F79754659}" destId="{EB1163D6-2272-475D-ADED-72310B39178E}" srcOrd="0" destOrd="0" presId="urn:microsoft.com/office/officeart/2009/layout/CircleArrowProcess"/>
    <dgm:cxn modelId="{867DF663-6403-489E-A7EF-67C00BEDC995}" type="presOf" srcId="{DD2365D1-5E4E-4B8F-8143-B940C7AB5494}" destId="{0507784C-BC9F-4B24-9995-9D7EFFB112A5}" srcOrd="0" destOrd="0" presId="urn:microsoft.com/office/officeart/2009/layout/CircleArrowProcess"/>
    <dgm:cxn modelId="{28AC4636-EADE-4632-AE08-C5BA1AD70CDC}" type="presOf" srcId="{92CF4478-E80A-469C-9674-7A2D85B138FA}" destId="{7F0301C2-EBC8-4BA1-8182-723470D68701}" srcOrd="0" destOrd="0" presId="urn:microsoft.com/office/officeart/2009/layout/CircleArrowProcess"/>
    <dgm:cxn modelId="{BE4CD751-8557-4111-89E2-C827F8B2914C}" srcId="{DD2365D1-5E4E-4B8F-8143-B940C7AB5494}" destId="{4783ED83-BF23-4A83-8BB8-A94F79754659}" srcOrd="1" destOrd="0" parTransId="{61C27250-5E5D-45D1-8E83-37C1D5811C6B}" sibTransId="{B0B7C06A-135D-440A-81FB-D640F9032079}"/>
    <dgm:cxn modelId="{1B682678-71CB-4C1A-BCB5-F87CBA53FA0E}" srcId="{DD2365D1-5E4E-4B8F-8143-B940C7AB5494}" destId="{99952028-1E54-42CA-B153-02E0B2D7DA95}" srcOrd="2" destOrd="0" parTransId="{37CB535D-A934-4EEB-AF6C-7B2008FE251F}" sibTransId="{ADB9CE7B-375B-4FB7-8899-4F6ACC21575D}"/>
    <dgm:cxn modelId="{BF913BC4-A2BA-4E74-90E8-BA69C29FC64F}" type="presOf" srcId="{5794E41E-375E-4E9D-974E-AD77D72DB7A1}" destId="{71746149-6D13-4964-9D11-3EB778D5C48B}" srcOrd="0" destOrd="0" presId="urn:microsoft.com/office/officeart/2009/layout/CircleArrowProcess"/>
    <dgm:cxn modelId="{E19C6629-078E-4EDB-AB0B-FEC58DEDFE11}" srcId="{DD2365D1-5E4E-4B8F-8143-B940C7AB5494}" destId="{92CF4478-E80A-469C-9674-7A2D85B138FA}" srcOrd="4" destOrd="0" parTransId="{09A4FCBA-A558-41FD-AA2A-D1BA1A29E4F7}" sibTransId="{10C94BEC-9A71-4190-856D-6E1370DBE4F8}"/>
    <dgm:cxn modelId="{DDB407C8-B1F4-49E9-9C3F-B79937109349}" type="presParOf" srcId="{0507784C-BC9F-4B24-9995-9D7EFFB112A5}" destId="{C188BD85-1BB3-4514-9E05-EF176F49D643}" srcOrd="0" destOrd="0" presId="urn:microsoft.com/office/officeart/2009/layout/CircleArrowProcess"/>
    <dgm:cxn modelId="{E7611C77-5DD7-4299-8332-12249BC482D4}" type="presParOf" srcId="{C188BD85-1BB3-4514-9E05-EF176F49D643}" destId="{8293AA29-7FBF-41DD-9353-BBFB9CAC362B}" srcOrd="0" destOrd="0" presId="urn:microsoft.com/office/officeart/2009/layout/CircleArrowProcess"/>
    <dgm:cxn modelId="{EE58C357-73EB-4033-AA90-9AA1C7F59977}" type="presParOf" srcId="{0507784C-BC9F-4B24-9995-9D7EFFB112A5}" destId="{42094D32-7A10-4FCC-A5E9-6249C46FBFC8}" srcOrd="1" destOrd="0" presId="urn:microsoft.com/office/officeart/2009/layout/CircleArrowProcess"/>
    <dgm:cxn modelId="{AC571AD8-25DF-4AF0-9925-CB3505C35E6D}" type="presParOf" srcId="{0507784C-BC9F-4B24-9995-9D7EFFB112A5}" destId="{76FAB9EA-3EF1-4942-96AA-AFC7C13084B1}" srcOrd="2" destOrd="0" presId="urn:microsoft.com/office/officeart/2009/layout/CircleArrowProcess"/>
    <dgm:cxn modelId="{7868560F-C1DF-4DB2-A50A-924EDB116E3F}" type="presParOf" srcId="{76FAB9EA-3EF1-4942-96AA-AFC7C13084B1}" destId="{32F9D3D3-E88B-41CD-A641-4523DEDC10B8}" srcOrd="0" destOrd="0" presId="urn:microsoft.com/office/officeart/2009/layout/CircleArrowProcess"/>
    <dgm:cxn modelId="{18693A78-E694-4D5B-B19D-C8737990FB8A}" type="presParOf" srcId="{0507784C-BC9F-4B24-9995-9D7EFFB112A5}" destId="{EB1163D6-2272-475D-ADED-72310B39178E}" srcOrd="3" destOrd="0" presId="urn:microsoft.com/office/officeart/2009/layout/CircleArrowProcess"/>
    <dgm:cxn modelId="{DD9E2BFE-3F98-4F0D-BDD6-D92AC4F79A74}" type="presParOf" srcId="{0507784C-BC9F-4B24-9995-9D7EFFB112A5}" destId="{0873D979-A1AD-46A4-B0EF-6FE41B660A3C}" srcOrd="4" destOrd="0" presId="urn:microsoft.com/office/officeart/2009/layout/CircleArrowProcess"/>
    <dgm:cxn modelId="{96AB1C2F-20FC-4ACA-8B07-75F4029263AE}" type="presParOf" srcId="{0873D979-A1AD-46A4-B0EF-6FE41B660A3C}" destId="{C46F5B16-019F-4903-831E-9307B776975A}" srcOrd="0" destOrd="0" presId="urn:microsoft.com/office/officeart/2009/layout/CircleArrowProcess"/>
    <dgm:cxn modelId="{5B6B9408-6B48-4CE1-8E0F-834C87A730AD}" type="presParOf" srcId="{0507784C-BC9F-4B24-9995-9D7EFFB112A5}" destId="{E2FBA36D-9248-414D-B547-4A6BD9B20516}" srcOrd="5" destOrd="0" presId="urn:microsoft.com/office/officeart/2009/layout/CircleArrowProcess"/>
    <dgm:cxn modelId="{B89A0918-F136-43D7-A437-643F3D5DB6A9}" type="presParOf" srcId="{0507784C-BC9F-4B24-9995-9D7EFFB112A5}" destId="{0FAD84D5-E557-40F8-B256-3511E6079690}" srcOrd="6" destOrd="0" presId="urn:microsoft.com/office/officeart/2009/layout/CircleArrowProcess"/>
    <dgm:cxn modelId="{A82B972C-9290-4751-B435-182896E51580}" type="presParOf" srcId="{0FAD84D5-E557-40F8-B256-3511E6079690}" destId="{F5D14D28-1BCE-4702-9638-34015C02BCEE}" srcOrd="0" destOrd="0" presId="urn:microsoft.com/office/officeart/2009/layout/CircleArrowProcess"/>
    <dgm:cxn modelId="{E6AD620E-35B2-4E12-A795-43C1A231F8DF}" type="presParOf" srcId="{0507784C-BC9F-4B24-9995-9D7EFFB112A5}" destId="{71746149-6D13-4964-9D11-3EB778D5C48B}" srcOrd="7" destOrd="0" presId="urn:microsoft.com/office/officeart/2009/layout/CircleArrowProcess"/>
    <dgm:cxn modelId="{9E2C5410-42E2-4180-9510-A535DF86992D}" type="presParOf" srcId="{0507784C-BC9F-4B24-9995-9D7EFFB112A5}" destId="{E337628D-0D32-4D2C-B4F5-3D69B5B4D000}" srcOrd="8" destOrd="0" presId="urn:microsoft.com/office/officeart/2009/layout/CircleArrowProcess"/>
    <dgm:cxn modelId="{510589D4-38EB-463B-BEF2-6A2FF3E6D972}" type="presParOf" srcId="{E337628D-0D32-4D2C-B4F5-3D69B5B4D000}" destId="{46291015-0100-453D-BCA9-41D0A5F87393}" srcOrd="0" destOrd="0" presId="urn:microsoft.com/office/officeart/2009/layout/CircleArrowProcess"/>
    <dgm:cxn modelId="{84E56F4C-CD72-434E-9324-37FAD285D1B9}" type="presParOf" srcId="{0507784C-BC9F-4B24-9995-9D7EFFB112A5}" destId="{7F0301C2-EBC8-4BA1-8182-723470D68701}"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27C4D1-AD34-4AC1-8935-59A418AD5EF7}"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AF8ABDE5-2B7D-4C1D-BA90-EB3ECD80198F}">
      <dgm:prSet phldrT="[Texto]"/>
      <dgm:spPr/>
      <dgm:t>
        <a:bodyPr/>
        <a:lstStyle/>
        <a:p>
          <a:r>
            <a:rPr lang="es-ES" dirty="0">
              <a:latin typeface="+mn-lt"/>
            </a:rPr>
            <a:t>Estrategias + Acciones </a:t>
          </a:r>
        </a:p>
      </dgm:t>
    </dgm:pt>
    <dgm:pt modelId="{3A4E0FAB-E3BD-4DC4-B533-03903EDDC523}" type="parTrans" cxnId="{8CB4950D-0A69-4AF4-8611-F7D8AE833158}">
      <dgm:prSet/>
      <dgm:spPr/>
      <dgm:t>
        <a:bodyPr/>
        <a:lstStyle/>
        <a:p>
          <a:endParaRPr lang="es-ES">
            <a:latin typeface="+mn-lt"/>
          </a:endParaRPr>
        </a:p>
      </dgm:t>
    </dgm:pt>
    <dgm:pt modelId="{BD162B74-B4B4-40B5-946C-2D4C2F160955}" type="sibTrans" cxnId="{8CB4950D-0A69-4AF4-8611-F7D8AE833158}">
      <dgm:prSet/>
      <dgm:spPr/>
      <dgm:t>
        <a:bodyPr/>
        <a:lstStyle/>
        <a:p>
          <a:endParaRPr lang="es-ES">
            <a:latin typeface="+mn-lt"/>
          </a:endParaRPr>
        </a:p>
      </dgm:t>
    </dgm:pt>
    <dgm:pt modelId="{2FB30A70-8027-4CF6-9AD5-AD31879911FC}">
      <dgm:prSet phldrT="[Texto]"/>
      <dgm:spPr/>
      <dgm:t>
        <a:bodyPr/>
        <a:lstStyle/>
        <a:p>
          <a:r>
            <a:rPr lang="es-ES" dirty="0">
              <a:latin typeface="+mn-lt"/>
            </a:rPr>
            <a:t>Tecnología</a:t>
          </a:r>
        </a:p>
      </dgm:t>
    </dgm:pt>
    <dgm:pt modelId="{479D9B3B-B70A-42FF-A06F-78D5F96ADBA3}" type="parTrans" cxnId="{7B05FDC4-D456-4FD4-B14D-64AE45127723}">
      <dgm:prSet/>
      <dgm:spPr/>
      <dgm:t>
        <a:bodyPr/>
        <a:lstStyle/>
        <a:p>
          <a:endParaRPr lang="es-ES">
            <a:latin typeface="+mn-lt"/>
          </a:endParaRPr>
        </a:p>
      </dgm:t>
    </dgm:pt>
    <dgm:pt modelId="{047CD0D6-0828-43AB-8B55-07639782DD3A}" type="sibTrans" cxnId="{7B05FDC4-D456-4FD4-B14D-64AE45127723}">
      <dgm:prSet/>
      <dgm:spPr/>
      <dgm:t>
        <a:bodyPr/>
        <a:lstStyle/>
        <a:p>
          <a:endParaRPr lang="es-ES">
            <a:latin typeface="+mn-lt"/>
          </a:endParaRPr>
        </a:p>
      </dgm:t>
    </dgm:pt>
    <dgm:pt modelId="{949C82C3-6C92-4DFE-BBCD-BCB18A6EF4BC}">
      <dgm:prSet phldrT="[Texto]"/>
      <dgm:spPr/>
      <dgm:t>
        <a:bodyPr/>
        <a:lstStyle/>
        <a:p>
          <a:r>
            <a:rPr lang="es-ES" dirty="0">
              <a:latin typeface="+mn-lt"/>
            </a:rPr>
            <a:t>Infraestructura</a:t>
          </a:r>
        </a:p>
      </dgm:t>
    </dgm:pt>
    <dgm:pt modelId="{868E4D82-B109-45CD-B895-86511C406BE7}" type="parTrans" cxnId="{D0D0B59C-037C-4661-9F49-81EB484351FA}">
      <dgm:prSet/>
      <dgm:spPr/>
      <dgm:t>
        <a:bodyPr/>
        <a:lstStyle/>
        <a:p>
          <a:endParaRPr lang="es-ES">
            <a:latin typeface="+mn-lt"/>
          </a:endParaRPr>
        </a:p>
      </dgm:t>
    </dgm:pt>
    <dgm:pt modelId="{DB17B4B7-1E92-4221-8BA0-3BA429C41EF3}" type="sibTrans" cxnId="{D0D0B59C-037C-4661-9F49-81EB484351FA}">
      <dgm:prSet/>
      <dgm:spPr/>
      <dgm:t>
        <a:bodyPr/>
        <a:lstStyle/>
        <a:p>
          <a:endParaRPr lang="es-ES">
            <a:latin typeface="+mn-lt"/>
          </a:endParaRPr>
        </a:p>
      </dgm:t>
    </dgm:pt>
    <dgm:pt modelId="{DDA2DB2B-3C4D-4E89-BAC2-52B07D27C75D}">
      <dgm:prSet phldrT="[Texto]"/>
      <dgm:spPr/>
      <dgm:t>
        <a:bodyPr/>
        <a:lstStyle/>
        <a:p>
          <a:r>
            <a:rPr lang="es-ES" dirty="0">
              <a:latin typeface="+mn-lt"/>
            </a:rPr>
            <a:t>Talento Humano</a:t>
          </a:r>
        </a:p>
      </dgm:t>
    </dgm:pt>
    <dgm:pt modelId="{FFB7B1DE-E04F-44BF-92CA-606CF1E2C388}" type="parTrans" cxnId="{AAE1FAA5-D365-4804-9C03-554522B0CD20}">
      <dgm:prSet/>
      <dgm:spPr/>
      <dgm:t>
        <a:bodyPr/>
        <a:lstStyle/>
        <a:p>
          <a:endParaRPr lang="es-ES">
            <a:latin typeface="+mn-lt"/>
          </a:endParaRPr>
        </a:p>
      </dgm:t>
    </dgm:pt>
    <dgm:pt modelId="{2BF12A5F-4B5E-4DE5-9F46-CFA6A1FF3CBE}" type="sibTrans" cxnId="{AAE1FAA5-D365-4804-9C03-554522B0CD20}">
      <dgm:prSet/>
      <dgm:spPr/>
      <dgm:t>
        <a:bodyPr/>
        <a:lstStyle/>
        <a:p>
          <a:endParaRPr lang="es-ES">
            <a:latin typeface="+mn-lt"/>
          </a:endParaRPr>
        </a:p>
      </dgm:t>
    </dgm:pt>
    <dgm:pt modelId="{B9EAD812-0954-4B5D-923F-215DAB20C9B2}">
      <dgm:prSet phldrT="[Texto]"/>
      <dgm:spPr/>
      <dgm:t>
        <a:bodyPr/>
        <a:lstStyle/>
        <a:p>
          <a:r>
            <a:rPr lang="es-ES" dirty="0">
              <a:latin typeface="+mn-lt"/>
            </a:rPr>
            <a:t>Proceso</a:t>
          </a:r>
        </a:p>
      </dgm:t>
    </dgm:pt>
    <dgm:pt modelId="{635659E7-B160-4890-905F-5CDAACD4D884}" type="parTrans" cxnId="{1C12CF75-CE60-4268-9FC0-9CDF95EF7A12}">
      <dgm:prSet/>
      <dgm:spPr/>
      <dgm:t>
        <a:bodyPr/>
        <a:lstStyle/>
        <a:p>
          <a:endParaRPr lang="es-ES">
            <a:latin typeface="+mn-lt"/>
          </a:endParaRPr>
        </a:p>
      </dgm:t>
    </dgm:pt>
    <dgm:pt modelId="{C81334FF-2EEC-4580-9CA1-E4B77851D86A}" type="sibTrans" cxnId="{1C12CF75-CE60-4268-9FC0-9CDF95EF7A12}">
      <dgm:prSet/>
      <dgm:spPr/>
      <dgm:t>
        <a:bodyPr/>
        <a:lstStyle/>
        <a:p>
          <a:endParaRPr lang="es-ES">
            <a:latin typeface="+mn-lt"/>
          </a:endParaRPr>
        </a:p>
      </dgm:t>
    </dgm:pt>
    <dgm:pt modelId="{A83F5EBC-F0D8-431F-A38A-81EAA50679DE}" type="pres">
      <dgm:prSet presAssocID="{8827C4D1-AD34-4AC1-8935-59A418AD5EF7}" presName="cycle" presStyleCnt="0">
        <dgm:presLayoutVars>
          <dgm:chMax val="1"/>
          <dgm:dir/>
          <dgm:animLvl val="ctr"/>
          <dgm:resizeHandles val="exact"/>
        </dgm:presLayoutVars>
      </dgm:prSet>
      <dgm:spPr/>
      <dgm:t>
        <a:bodyPr/>
        <a:lstStyle/>
        <a:p>
          <a:endParaRPr lang="es-EC"/>
        </a:p>
      </dgm:t>
    </dgm:pt>
    <dgm:pt modelId="{AFC95ACE-0126-46FE-AA02-AB4E9000BB1B}" type="pres">
      <dgm:prSet presAssocID="{AF8ABDE5-2B7D-4C1D-BA90-EB3ECD80198F}" presName="centerShape" presStyleLbl="node0" presStyleIdx="0" presStyleCnt="1"/>
      <dgm:spPr/>
      <dgm:t>
        <a:bodyPr/>
        <a:lstStyle/>
        <a:p>
          <a:endParaRPr lang="es-EC"/>
        </a:p>
      </dgm:t>
    </dgm:pt>
    <dgm:pt modelId="{0034487F-A827-44DF-87E5-6506A97516AC}" type="pres">
      <dgm:prSet presAssocID="{479D9B3B-B70A-42FF-A06F-78D5F96ADBA3}" presName="parTrans" presStyleLbl="bgSibTrans2D1" presStyleIdx="0" presStyleCnt="4"/>
      <dgm:spPr/>
      <dgm:t>
        <a:bodyPr/>
        <a:lstStyle/>
        <a:p>
          <a:endParaRPr lang="es-EC"/>
        </a:p>
      </dgm:t>
    </dgm:pt>
    <dgm:pt modelId="{97CBBD23-DAAB-41E8-921A-D137E3FD828A}" type="pres">
      <dgm:prSet presAssocID="{2FB30A70-8027-4CF6-9AD5-AD31879911FC}" presName="node" presStyleLbl="node1" presStyleIdx="0" presStyleCnt="4">
        <dgm:presLayoutVars>
          <dgm:bulletEnabled val="1"/>
        </dgm:presLayoutVars>
      </dgm:prSet>
      <dgm:spPr/>
      <dgm:t>
        <a:bodyPr/>
        <a:lstStyle/>
        <a:p>
          <a:endParaRPr lang="es-EC"/>
        </a:p>
      </dgm:t>
    </dgm:pt>
    <dgm:pt modelId="{878D84AC-91D1-4BB5-AB70-0D8B483C0115}" type="pres">
      <dgm:prSet presAssocID="{868E4D82-B109-45CD-B895-86511C406BE7}" presName="parTrans" presStyleLbl="bgSibTrans2D1" presStyleIdx="1" presStyleCnt="4"/>
      <dgm:spPr/>
      <dgm:t>
        <a:bodyPr/>
        <a:lstStyle/>
        <a:p>
          <a:endParaRPr lang="es-EC"/>
        </a:p>
      </dgm:t>
    </dgm:pt>
    <dgm:pt modelId="{48D274BB-59B0-4C40-AD92-40BC3750F269}" type="pres">
      <dgm:prSet presAssocID="{949C82C3-6C92-4DFE-BBCD-BCB18A6EF4BC}" presName="node" presStyleLbl="node1" presStyleIdx="1" presStyleCnt="4">
        <dgm:presLayoutVars>
          <dgm:bulletEnabled val="1"/>
        </dgm:presLayoutVars>
      </dgm:prSet>
      <dgm:spPr/>
      <dgm:t>
        <a:bodyPr/>
        <a:lstStyle/>
        <a:p>
          <a:endParaRPr lang="es-EC"/>
        </a:p>
      </dgm:t>
    </dgm:pt>
    <dgm:pt modelId="{1A05A910-5768-443A-9B31-1418F56DD310}" type="pres">
      <dgm:prSet presAssocID="{FFB7B1DE-E04F-44BF-92CA-606CF1E2C388}" presName="parTrans" presStyleLbl="bgSibTrans2D1" presStyleIdx="2" presStyleCnt="4"/>
      <dgm:spPr/>
      <dgm:t>
        <a:bodyPr/>
        <a:lstStyle/>
        <a:p>
          <a:endParaRPr lang="es-EC"/>
        </a:p>
      </dgm:t>
    </dgm:pt>
    <dgm:pt modelId="{2C7C371D-FCDF-4D1B-8617-9C3199E8880E}" type="pres">
      <dgm:prSet presAssocID="{DDA2DB2B-3C4D-4E89-BAC2-52B07D27C75D}" presName="node" presStyleLbl="node1" presStyleIdx="2" presStyleCnt="4">
        <dgm:presLayoutVars>
          <dgm:bulletEnabled val="1"/>
        </dgm:presLayoutVars>
      </dgm:prSet>
      <dgm:spPr/>
      <dgm:t>
        <a:bodyPr/>
        <a:lstStyle/>
        <a:p>
          <a:endParaRPr lang="es-EC"/>
        </a:p>
      </dgm:t>
    </dgm:pt>
    <dgm:pt modelId="{61CDD015-9AC0-498E-B687-CBCB5597D327}" type="pres">
      <dgm:prSet presAssocID="{635659E7-B160-4890-905F-5CDAACD4D884}" presName="parTrans" presStyleLbl="bgSibTrans2D1" presStyleIdx="3" presStyleCnt="4"/>
      <dgm:spPr/>
      <dgm:t>
        <a:bodyPr/>
        <a:lstStyle/>
        <a:p>
          <a:endParaRPr lang="es-EC"/>
        </a:p>
      </dgm:t>
    </dgm:pt>
    <dgm:pt modelId="{78F42082-D152-40AE-A48E-ECE1B22AE504}" type="pres">
      <dgm:prSet presAssocID="{B9EAD812-0954-4B5D-923F-215DAB20C9B2}" presName="node" presStyleLbl="node1" presStyleIdx="3" presStyleCnt="4">
        <dgm:presLayoutVars>
          <dgm:bulletEnabled val="1"/>
        </dgm:presLayoutVars>
      </dgm:prSet>
      <dgm:spPr/>
      <dgm:t>
        <a:bodyPr/>
        <a:lstStyle/>
        <a:p>
          <a:endParaRPr lang="es-EC"/>
        </a:p>
      </dgm:t>
    </dgm:pt>
  </dgm:ptLst>
  <dgm:cxnLst>
    <dgm:cxn modelId="{10BBAA77-26A4-4224-A1BD-FEBB66254728}" type="presOf" srcId="{B9EAD812-0954-4B5D-923F-215DAB20C9B2}" destId="{78F42082-D152-40AE-A48E-ECE1B22AE504}" srcOrd="0" destOrd="0" presId="urn:microsoft.com/office/officeart/2005/8/layout/radial4"/>
    <dgm:cxn modelId="{1C12CF75-CE60-4268-9FC0-9CDF95EF7A12}" srcId="{AF8ABDE5-2B7D-4C1D-BA90-EB3ECD80198F}" destId="{B9EAD812-0954-4B5D-923F-215DAB20C9B2}" srcOrd="3" destOrd="0" parTransId="{635659E7-B160-4890-905F-5CDAACD4D884}" sibTransId="{C81334FF-2EEC-4580-9CA1-E4B77851D86A}"/>
    <dgm:cxn modelId="{F13BE2EB-E73C-4752-8A15-2871BA77CD98}" type="presOf" srcId="{FFB7B1DE-E04F-44BF-92CA-606CF1E2C388}" destId="{1A05A910-5768-443A-9B31-1418F56DD310}" srcOrd="0" destOrd="0" presId="urn:microsoft.com/office/officeart/2005/8/layout/radial4"/>
    <dgm:cxn modelId="{7B05FDC4-D456-4FD4-B14D-64AE45127723}" srcId="{AF8ABDE5-2B7D-4C1D-BA90-EB3ECD80198F}" destId="{2FB30A70-8027-4CF6-9AD5-AD31879911FC}" srcOrd="0" destOrd="0" parTransId="{479D9B3B-B70A-42FF-A06F-78D5F96ADBA3}" sibTransId="{047CD0D6-0828-43AB-8B55-07639782DD3A}"/>
    <dgm:cxn modelId="{D5B309DF-2FC9-4AEA-827B-DBEDCF83CFDC}" type="presOf" srcId="{949C82C3-6C92-4DFE-BBCD-BCB18A6EF4BC}" destId="{48D274BB-59B0-4C40-AD92-40BC3750F269}" srcOrd="0" destOrd="0" presId="urn:microsoft.com/office/officeart/2005/8/layout/radial4"/>
    <dgm:cxn modelId="{A6E8F889-6AFF-410A-8AEE-4FB7A414D4F1}" type="presOf" srcId="{8827C4D1-AD34-4AC1-8935-59A418AD5EF7}" destId="{A83F5EBC-F0D8-431F-A38A-81EAA50679DE}" srcOrd="0" destOrd="0" presId="urn:microsoft.com/office/officeart/2005/8/layout/radial4"/>
    <dgm:cxn modelId="{82465781-4237-4FA8-9F69-95E4A4AE73F6}" type="presOf" srcId="{635659E7-B160-4890-905F-5CDAACD4D884}" destId="{61CDD015-9AC0-498E-B687-CBCB5597D327}" srcOrd="0" destOrd="0" presId="urn:microsoft.com/office/officeart/2005/8/layout/radial4"/>
    <dgm:cxn modelId="{8A337BA0-1F71-4DE4-93AA-9D0070B57F15}" type="presOf" srcId="{AF8ABDE5-2B7D-4C1D-BA90-EB3ECD80198F}" destId="{AFC95ACE-0126-46FE-AA02-AB4E9000BB1B}" srcOrd="0" destOrd="0" presId="urn:microsoft.com/office/officeart/2005/8/layout/radial4"/>
    <dgm:cxn modelId="{8CB4950D-0A69-4AF4-8611-F7D8AE833158}" srcId="{8827C4D1-AD34-4AC1-8935-59A418AD5EF7}" destId="{AF8ABDE5-2B7D-4C1D-BA90-EB3ECD80198F}" srcOrd="0" destOrd="0" parTransId="{3A4E0FAB-E3BD-4DC4-B533-03903EDDC523}" sibTransId="{BD162B74-B4B4-40B5-946C-2D4C2F160955}"/>
    <dgm:cxn modelId="{13258D51-A9CC-469E-8CFB-8B390CA159FA}" type="presOf" srcId="{479D9B3B-B70A-42FF-A06F-78D5F96ADBA3}" destId="{0034487F-A827-44DF-87E5-6506A97516AC}" srcOrd="0" destOrd="0" presId="urn:microsoft.com/office/officeart/2005/8/layout/radial4"/>
    <dgm:cxn modelId="{73D4280A-9422-44A0-BB05-152E606F6EAD}" type="presOf" srcId="{DDA2DB2B-3C4D-4E89-BAC2-52B07D27C75D}" destId="{2C7C371D-FCDF-4D1B-8617-9C3199E8880E}" srcOrd="0" destOrd="0" presId="urn:microsoft.com/office/officeart/2005/8/layout/radial4"/>
    <dgm:cxn modelId="{E0722541-D42B-473F-8D3D-8E0669B2D398}" type="presOf" srcId="{868E4D82-B109-45CD-B895-86511C406BE7}" destId="{878D84AC-91D1-4BB5-AB70-0D8B483C0115}" srcOrd="0" destOrd="0" presId="urn:microsoft.com/office/officeart/2005/8/layout/radial4"/>
    <dgm:cxn modelId="{AAE1FAA5-D365-4804-9C03-554522B0CD20}" srcId="{AF8ABDE5-2B7D-4C1D-BA90-EB3ECD80198F}" destId="{DDA2DB2B-3C4D-4E89-BAC2-52B07D27C75D}" srcOrd="2" destOrd="0" parTransId="{FFB7B1DE-E04F-44BF-92CA-606CF1E2C388}" sibTransId="{2BF12A5F-4B5E-4DE5-9F46-CFA6A1FF3CBE}"/>
    <dgm:cxn modelId="{817B873F-F0BE-4941-8C89-9C894C0C1996}" type="presOf" srcId="{2FB30A70-8027-4CF6-9AD5-AD31879911FC}" destId="{97CBBD23-DAAB-41E8-921A-D137E3FD828A}" srcOrd="0" destOrd="0" presId="urn:microsoft.com/office/officeart/2005/8/layout/radial4"/>
    <dgm:cxn modelId="{D0D0B59C-037C-4661-9F49-81EB484351FA}" srcId="{AF8ABDE5-2B7D-4C1D-BA90-EB3ECD80198F}" destId="{949C82C3-6C92-4DFE-BBCD-BCB18A6EF4BC}" srcOrd="1" destOrd="0" parTransId="{868E4D82-B109-45CD-B895-86511C406BE7}" sibTransId="{DB17B4B7-1E92-4221-8BA0-3BA429C41EF3}"/>
    <dgm:cxn modelId="{38CC05DF-EBF2-4E24-BE71-2B9BC62F4108}" type="presParOf" srcId="{A83F5EBC-F0D8-431F-A38A-81EAA50679DE}" destId="{AFC95ACE-0126-46FE-AA02-AB4E9000BB1B}" srcOrd="0" destOrd="0" presId="urn:microsoft.com/office/officeart/2005/8/layout/radial4"/>
    <dgm:cxn modelId="{30AC930E-D084-42AE-9072-2F457B990A0E}" type="presParOf" srcId="{A83F5EBC-F0D8-431F-A38A-81EAA50679DE}" destId="{0034487F-A827-44DF-87E5-6506A97516AC}" srcOrd="1" destOrd="0" presId="urn:microsoft.com/office/officeart/2005/8/layout/radial4"/>
    <dgm:cxn modelId="{3DBBA1C0-B4F9-4EF5-BBEE-2F2ED791003C}" type="presParOf" srcId="{A83F5EBC-F0D8-431F-A38A-81EAA50679DE}" destId="{97CBBD23-DAAB-41E8-921A-D137E3FD828A}" srcOrd="2" destOrd="0" presId="urn:microsoft.com/office/officeart/2005/8/layout/radial4"/>
    <dgm:cxn modelId="{28D83522-5C3E-45A7-8528-DFB37115C8DF}" type="presParOf" srcId="{A83F5EBC-F0D8-431F-A38A-81EAA50679DE}" destId="{878D84AC-91D1-4BB5-AB70-0D8B483C0115}" srcOrd="3" destOrd="0" presId="urn:microsoft.com/office/officeart/2005/8/layout/radial4"/>
    <dgm:cxn modelId="{21F949F6-F235-47CC-8F84-A47753578D08}" type="presParOf" srcId="{A83F5EBC-F0D8-431F-A38A-81EAA50679DE}" destId="{48D274BB-59B0-4C40-AD92-40BC3750F269}" srcOrd="4" destOrd="0" presId="urn:microsoft.com/office/officeart/2005/8/layout/radial4"/>
    <dgm:cxn modelId="{9B884B7F-02AA-4BBA-B5F2-CA9DAD08D0C2}" type="presParOf" srcId="{A83F5EBC-F0D8-431F-A38A-81EAA50679DE}" destId="{1A05A910-5768-443A-9B31-1418F56DD310}" srcOrd="5" destOrd="0" presId="urn:microsoft.com/office/officeart/2005/8/layout/radial4"/>
    <dgm:cxn modelId="{5653136A-5327-4E97-9A7A-32230D0DEFFA}" type="presParOf" srcId="{A83F5EBC-F0D8-431F-A38A-81EAA50679DE}" destId="{2C7C371D-FCDF-4D1B-8617-9C3199E8880E}" srcOrd="6" destOrd="0" presId="urn:microsoft.com/office/officeart/2005/8/layout/radial4"/>
    <dgm:cxn modelId="{4BB3ADC8-7838-4361-9EF6-CD425BBDDEBC}" type="presParOf" srcId="{A83F5EBC-F0D8-431F-A38A-81EAA50679DE}" destId="{61CDD015-9AC0-498E-B687-CBCB5597D327}" srcOrd="7" destOrd="0" presId="urn:microsoft.com/office/officeart/2005/8/layout/radial4"/>
    <dgm:cxn modelId="{A7EE650F-146F-45C2-B5CF-C0C111093DEC}" type="presParOf" srcId="{A83F5EBC-F0D8-431F-A38A-81EAA50679DE}" destId="{78F42082-D152-40AE-A48E-ECE1B22AE504}"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965E4-B85B-4363-85AC-6DB9C4B8ED44}">
      <dsp:nvSpPr>
        <dsp:cNvPr id="0" name=""/>
        <dsp:cNvSpPr/>
      </dsp:nvSpPr>
      <dsp:spPr>
        <a:xfrm>
          <a:off x="-4662771" y="-714812"/>
          <a:ext cx="5554113" cy="5554113"/>
        </a:xfrm>
        <a:prstGeom prst="blockArc">
          <a:avLst>
            <a:gd name="adj1" fmla="val 18900000"/>
            <a:gd name="adj2" fmla="val 2700000"/>
            <a:gd name="adj3" fmla="val 389"/>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71E30C-252B-4881-9CB6-193413C585DF}">
      <dsp:nvSpPr>
        <dsp:cNvPr id="0" name=""/>
        <dsp:cNvSpPr/>
      </dsp:nvSpPr>
      <dsp:spPr>
        <a:xfrm>
          <a:off x="573255" y="412448"/>
          <a:ext cx="4436088" cy="82489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4763" tIns="63500" rIns="63500" bIns="63500" numCol="1" spcCol="1270" anchor="ctr" anchorCtr="0">
          <a:noAutofit/>
        </a:bodyPr>
        <a:lstStyle/>
        <a:p>
          <a:pPr lvl="0" algn="l" defTabSz="1111250">
            <a:lnSpc>
              <a:spcPct val="90000"/>
            </a:lnSpc>
            <a:spcBef>
              <a:spcPct val="0"/>
            </a:spcBef>
            <a:spcAft>
              <a:spcPct val="35000"/>
            </a:spcAft>
          </a:pPr>
          <a:r>
            <a:rPr lang="es-EC" sz="2500" kern="1200" dirty="0"/>
            <a:t>Demanda pública</a:t>
          </a:r>
        </a:p>
      </dsp:txBody>
      <dsp:txXfrm>
        <a:off x="573255" y="412448"/>
        <a:ext cx="4436088" cy="824897"/>
      </dsp:txXfrm>
    </dsp:sp>
    <dsp:sp modelId="{9FAEF1F2-9B88-48CC-98BE-A32AD495D4FA}">
      <dsp:nvSpPr>
        <dsp:cNvPr id="0" name=""/>
        <dsp:cNvSpPr/>
      </dsp:nvSpPr>
      <dsp:spPr>
        <a:xfrm>
          <a:off x="57693" y="309336"/>
          <a:ext cx="1031122" cy="103112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B3BAC0-D27A-44D3-A086-FDDD65122CD0}">
      <dsp:nvSpPr>
        <dsp:cNvPr id="0" name=""/>
        <dsp:cNvSpPr/>
      </dsp:nvSpPr>
      <dsp:spPr>
        <a:xfrm>
          <a:off x="873105" y="1649795"/>
          <a:ext cx="4136238" cy="824897"/>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4763" tIns="63500" rIns="63500" bIns="63500" numCol="1" spcCol="1270" anchor="ctr" anchorCtr="0">
          <a:noAutofit/>
        </a:bodyPr>
        <a:lstStyle/>
        <a:p>
          <a:pPr lvl="0" algn="l" defTabSz="1111250">
            <a:lnSpc>
              <a:spcPct val="90000"/>
            </a:lnSpc>
            <a:spcBef>
              <a:spcPct val="0"/>
            </a:spcBef>
            <a:spcAft>
              <a:spcPct val="35000"/>
            </a:spcAft>
          </a:pPr>
          <a:r>
            <a:rPr lang="es-EC" sz="2500" kern="1200" dirty="0"/>
            <a:t>Demanda empresarial y corporativa</a:t>
          </a:r>
        </a:p>
      </dsp:txBody>
      <dsp:txXfrm>
        <a:off x="873105" y="1649795"/>
        <a:ext cx="4136238" cy="824897"/>
      </dsp:txXfrm>
    </dsp:sp>
    <dsp:sp modelId="{80B8540B-865D-4233-9335-8B9D2723A9F8}">
      <dsp:nvSpPr>
        <dsp:cNvPr id="0" name=""/>
        <dsp:cNvSpPr/>
      </dsp:nvSpPr>
      <dsp:spPr>
        <a:xfrm>
          <a:off x="357544" y="1546683"/>
          <a:ext cx="1031122" cy="1031122"/>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66A0092A-719E-4526-BADE-3BDE0215BD9D}">
      <dsp:nvSpPr>
        <dsp:cNvPr id="0" name=""/>
        <dsp:cNvSpPr/>
      </dsp:nvSpPr>
      <dsp:spPr>
        <a:xfrm>
          <a:off x="573255" y="2887142"/>
          <a:ext cx="4436088" cy="824897"/>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4763" tIns="63500" rIns="63500" bIns="63500" numCol="1" spcCol="1270" anchor="ctr" anchorCtr="0">
          <a:noAutofit/>
        </a:bodyPr>
        <a:lstStyle/>
        <a:p>
          <a:pPr lvl="0" algn="l" defTabSz="1111250">
            <a:lnSpc>
              <a:spcPct val="90000"/>
            </a:lnSpc>
            <a:spcBef>
              <a:spcPct val="0"/>
            </a:spcBef>
            <a:spcAft>
              <a:spcPct val="35000"/>
            </a:spcAft>
          </a:pPr>
          <a:r>
            <a:rPr lang="es-EC" sz="2500" kern="1200" dirty="0"/>
            <a:t>Demanda de Pymes y particulares</a:t>
          </a:r>
        </a:p>
      </dsp:txBody>
      <dsp:txXfrm>
        <a:off x="573255" y="2887142"/>
        <a:ext cx="4436088" cy="824897"/>
      </dsp:txXfrm>
    </dsp:sp>
    <dsp:sp modelId="{3F181918-0B6A-4F8C-90DB-FFD8F1787CF3}">
      <dsp:nvSpPr>
        <dsp:cNvPr id="0" name=""/>
        <dsp:cNvSpPr/>
      </dsp:nvSpPr>
      <dsp:spPr>
        <a:xfrm>
          <a:off x="57693" y="2784030"/>
          <a:ext cx="1031122" cy="1031122"/>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9A9DD-FD97-4584-89D5-DA8381B39CBE}">
      <dsp:nvSpPr>
        <dsp:cNvPr id="0" name=""/>
        <dsp:cNvSpPr/>
      </dsp:nvSpPr>
      <dsp:spPr>
        <a:xfrm>
          <a:off x="2952937" y="628"/>
          <a:ext cx="4429406" cy="2452776"/>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54.651 personas laboran en el sector de vigilancia y seguridad privada en el Distrito Metropolitano de Quito DMQ.</a:t>
          </a:r>
          <a:endParaRPr lang="es-EC" sz="1400" kern="1200" dirty="0"/>
        </a:p>
        <a:p>
          <a:pPr marL="114300" lvl="1" indent="-114300" algn="l" defTabSz="622300">
            <a:lnSpc>
              <a:spcPct val="90000"/>
            </a:lnSpc>
            <a:spcBef>
              <a:spcPct val="0"/>
            </a:spcBef>
            <a:spcAft>
              <a:spcPct val="15000"/>
            </a:spcAft>
            <a:buChar char="••"/>
          </a:pPr>
          <a:r>
            <a:rPr lang="es-EC" sz="1400" kern="1200" dirty="0" smtClean="0"/>
            <a:t>Las empresas de vigilancia y seguridad privada no disponen de un chaleco individual para cada colaborador, de hecho estos son compartidos entre al menos 2 personas, lo que incrementa el riesgo</a:t>
          </a:r>
          <a:endParaRPr lang="es-EC" sz="1400" kern="1200" dirty="0"/>
        </a:p>
      </dsp:txBody>
      <dsp:txXfrm>
        <a:off x="2952937" y="307225"/>
        <a:ext cx="3509615" cy="1839582"/>
      </dsp:txXfrm>
    </dsp:sp>
    <dsp:sp modelId="{5362B9B9-D3D9-451E-BBB5-F8429C1EE34F}">
      <dsp:nvSpPr>
        <dsp:cNvPr id="0" name=""/>
        <dsp:cNvSpPr/>
      </dsp:nvSpPr>
      <dsp:spPr>
        <a:xfrm>
          <a:off x="0" y="244385"/>
          <a:ext cx="2952937" cy="245277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effectLst/>
            </a:rPr>
            <a:t>¿Dónde estamos?</a:t>
          </a:r>
          <a:endParaRPr lang="es-EC" sz="3800" kern="1200" dirty="0"/>
        </a:p>
      </dsp:txBody>
      <dsp:txXfrm>
        <a:off x="119735" y="364120"/>
        <a:ext cx="2713467" cy="2213306"/>
      </dsp:txXfrm>
    </dsp:sp>
    <dsp:sp modelId="{FFB58AE1-EC49-4ECD-8879-EEF46FDC1335}">
      <dsp:nvSpPr>
        <dsp:cNvPr id="0" name=""/>
        <dsp:cNvSpPr/>
      </dsp:nvSpPr>
      <dsp:spPr>
        <a:xfrm>
          <a:off x="2952937" y="2698682"/>
          <a:ext cx="4429406" cy="2452776"/>
        </a:xfrm>
        <a:prstGeom prst="rightArrow">
          <a:avLst>
            <a:gd name="adj1" fmla="val 75000"/>
            <a:gd name="adj2" fmla="val 50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Exigir que todas las empresas de vigilancia y seguridad privada tengan medidas preventivas de seguridad en caso de accidentes ya que es un sector muy vulnerable a los accidentes y la violencia utilizando la metodología de Gestión de Producto.</a:t>
          </a:r>
          <a:endParaRPr lang="es-EC" sz="1600" kern="1200" dirty="0"/>
        </a:p>
      </dsp:txBody>
      <dsp:txXfrm>
        <a:off x="2952937" y="3005279"/>
        <a:ext cx="3509615" cy="1839582"/>
      </dsp:txXfrm>
    </dsp:sp>
    <dsp:sp modelId="{7381CF44-2AD8-4387-ADAD-359E6D03BD4A}">
      <dsp:nvSpPr>
        <dsp:cNvPr id="0" name=""/>
        <dsp:cNvSpPr/>
      </dsp:nvSpPr>
      <dsp:spPr>
        <a:xfrm>
          <a:off x="0" y="2698682"/>
          <a:ext cx="2952937" cy="2452776"/>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effectLst/>
            </a:rPr>
            <a:t> ¿A dónde deberíamos llegar?</a:t>
          </a:r>
          <a:endParaRPr lang="es-EC" sz="3800" kern="1200" dirty="0"/>
        </a:p>
      </dsp:txBody>
      <dsp:txXfrm>
        <a:off x="119735" y="2818417"/>
        <a:ext cx="2713467" cy="22133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9A9DD-FD97-4584-89D5-DA8381B39CBE}">
      <dsp:nvSpPr>
        <dsp:cNvPr id="0" name=""/>
        <dsp:cNvSpPr/>
      </dsp:nvSpPr>
      <dsp:spPr>
        <a:xfrm>
          <a:off x="2952937" y="681"/>
          <a:ext cx="4429406" cy="2657633"/>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Según el Observatorio de Seguridad los conflictos en el DMQ son: aparecimiento de delitos inusuales (crimen organizado), alto nivel de violencia durante los actos delictivos (a domicilios), distribución de drogas (en barrios) y el robo generalizado (celulares y computadoras).</a:t>
          </a:r>
          <a:endParaRPr lang="es-EC" sz="1400" kern="1200" dirty="0"/>
        </a:p>
        <a:p>
          <a:pPr marL="114300" lvl="1" indent="-114300" algn="l" defTabSz="622300">
            <a:lnSpc>
              <a:spcPct val="90000"/>
            </a:lnSpc>
            <a:spcBef>
              <a:spcPct val="0"/>
            </a:spcBef>
            <a:spcAft>
              <a:spcPct val="15000"/>
            </a:spcAft>
            <a:buChar char="••"/>
          </a:pPr>
          <a:r>
            <a:rPr lang="es-EC" sz="1400" kern="1200" dirty="0" smtClean="0"/>
            <a:t>Es urgente tomar acciones en contra de los problemas de seguridad que afectan a la ciudad</a:t>
          </a:r>
          <a:endParaRPr lang="es-EC" sz="1400" kern="1200" dirty="0"/>
        </a:p>
      </dsp:txBody>
      <dsp:txXfrm>
        <a:off x="2952937" y="332885"/>
        <a:ext cx="3432794" cy="1993225"/>
      </dsp:txXfrm>
    </dsp:sp>
    <dsp:sp modelId="{5362B9B9-D3D9-451E-BBB5-F8429C1EE34F}">
      <dsp:nvSpPr>
        <dsp:cNvPr id="0" name=""/>
        <dsp:cNvSpPr/>
      </dsp:nvSpPr>
      <dsp:spPr>
        <a:xfrm>
          <a:off x="0" y="264797"/>
          <a:ext cx="2952937" cy="265763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effectLst/>
            </a:rPr>
            <a:t>¿Dónde estamos?</a:t>
          </a:r>
          <a:endParaRPr lang="es-EC" sz="3800" kern="1200" dirty="0"/>
        </a:p>
      </dsp:txBody>
      <dsp:txXfrm>
        <a:off x="129735" y="394532"/>
        <a:ext cx="2693467" cy="2398163"/>
      </dsp:txXfrm>
    </dsp:sp>
    <dsp:sp modelId="{FFB58AE1-EC49-4ECD-8879-EEF46FDC1335}">
      <dsp:nvSpPr>
        <dsp:cNvPr id="0" name=""/>
        <dsp:cNvSpPr/>
      </dsp:nvSpPr>
      <dsp:spPr>
        <a:xfrm>
          <a:off x="2952937" y="2924078"/>
          <a:ext cx="4429406" cy="2657633"/>
        </a:xfrm>
        <a:prstGeom prst="rightArrow">
          <a:avLst>
            <a:gd name="adj1" fmla="val 75000"/>
            <a:gd name="adj2" fmla="val 50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A mantener un estado de alerta en los ciudadanos para que no sean víctimas fáciles de estos hechos delictivos.</a:t>
          </a:r>
          <a:endParaRPr lang="es-EC" sz="1600" kern="1200" dirty="0"/>
        </a:p>
      </dsp:txBody>
      <dsp:txXfrm>
        <a:off x="2952937" y="3256282"/>
        <a:ext cx="3432794" cy="1993225"/>
      </dsp:txXfrm>
    </dsp:sp>
    <dsp:sp modelId="{7381CF44-2AD8-4387-ADAD-359E6D03BD4A}">
      <dsp:nvSpPr>
        <dsp:cNvPr id="0" name=""/>
        <dsp:cNvSpPr/>
      </dsp:nvSpPr>
      <dsp:spPr>
        <a:xfrm>
          <a:off x="0" y="2924078"/>
          <a:ext cx="2952937" cy="2657633"/>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effectLst/>
            </a:rPr>
            <a:t> ¿A dónde deberíamos llegar?</a:t>
          </a:r>
          <a:endParaRPr lang="es-EC" sz="3800" kern="1200" dirty="0"/>
        </a:p>
      </dsp:txBody>
      <dsp:txXfrm>
        <a:off x="129735" y="3053813"/>
        <a:ext cx="2693467" cy="2398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09BEC-B0F4-40C1-8899-059B0330750B}">
      <dsp:nvSpPr>
        <dsp:cNvPr id="0" name=""/>
        <dsp:cNvSpPr/>
      </dsp:nvSpPr>
      <dsp:spPr>
        <a:xfrm>
          <a:off x="1504519" y="485"/>
          <a:ext cx="1399043" cy="87032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Culturales</a:t>
          </a:r>
        </a:p>
      </dsp:txBody>
      <dsp:txXfrm>
        <a:off x="1709404" y="127941"/>
        <a:ext cx="989273" cy="615410"/>
      </dsp:txXfrm>
    </dsp:sp>
    <dsp:sp modelId="{F7E0B6B9-756C-478C-9882-EF1557143A7D}">
      <dsp:nvSpPr>
        <dsp:cNvPr id="0" name=""/>
        <dsp:cNvSpPr/>
      </dsp:nvSpPr>
      <dsp:spPr>
        <a:xfrm>
          <a:off x="1951647" y="941477"/>
          <a:ext cx="504787" cy="50478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2018557" y="1134508"/>
        <a:ext cx="370967" cy="118725"/>
      </dsp:txXfrm>
    </dsp:sp>
    <dsp:sp modelId="{8802089E-1DF3-4B2D-A934-D3D024D6AF47}">
      <dsp:nvSpPr>
        <dsp:cNvPr id="0" name=""/>
        <dsp:cNvSpPr/>
      </dsp:nvSpPr>
      <dsp:spPr>
        <a:xfrm>
          <a:off x="1440685" y="1516934"/>
          <a:ext cx="1526710" cy="870322"/>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Sociales</a:t>
          </a:r>
        </a:p>
      </dsp:txBody>
      <dsp:txXfrm>
        <a:off x="1664267" y="1644390"/>
        <a:ext cx="1079546" cy="615410"/>
      </dsp:txXfrm>
    </dsp:sp>
    <dsp:sp modelId="{B01B197B-F9FC-4198-ABA6-7678A3B0CF20}">
      <dsp:nvSpPr>
        <dsp:cNvPr id="0" name=""/>
        <dsp:cNvSpPr/>
      </dsp:nvSpPr>
      <dsp:spPr>
        <a:xfrm>
          <a:off x="1951647" y="2457927"/>
          <a:ext cx="504787" cy="504787"/>
        </a:xfrm>
        <a:prstGeom prst="mathPlus">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2018557" y="2650958"/>
        <a:ext cx="370967" cy="118725"/>
      </dsp:txXfrm>
    </dsp:sp>
    <dsp:sp modelId="{5E403EFF-B4AF-4601-8CCF-09B11B6CC8D5}">
      <dsp:nvSpPr>
        <dsp:cNvPr id="0" name=""/>
        <dsp:cNvSpPr/>
      </dsp:nvSpPr>
      <dsp:spPr>
        <a:xfrm>
          <a:off x="1413331" y="3033384"/>
          <a:ext cx="1581419" cy="870322"/>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Personales</a:t>
          </a:r>
        </a:p>
      </dsp:txBody>
      <dsp:txXfrm>
        <a:off x="1644924" y="3160840"/>
        <a:ext cx="1118233" cy="615410"/>
      </dsp:txXfrm>
    </dsp:sp>
    <dsp:sp modelId="{BE78EB85-9D07-461D-ABDB-827AE840B9C0}">
      <dsp:nvSpPr>
        <dsp:cNvPr id="0" name=""/>
        <dsp:cNvSpPr/>
      </dsp:nvSpPr>
      <dsp:spPr>
        <a:xfrm>
          <a:off x="3125298" y="1790216"/>
          <a:ext cx="276762" cy="323759"/>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3125298" y="1854968"/>
        <a:ext cx="193733" cy="194255"/>
      </dsp:txXfrm>
    </dsp:sp>
    <dsp:sp modelId="{1746EFCE-E6CB-4F9A-A25F-EAEFDD53D399}">
      <dsp:nvSpPr>
        <dsp:cNvPr id="0" name=""/>
        <dsp:cNvSpPr/>
      </dsp:nvSpPr>
      <dsp:spPr>
        <a:xfrm>
          <a:off x="3516943" y="1166569"/>
          <a:ext cx="2315336" cy="157105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a:t>SATISFACCIÓN</a:t>
          </a:r>
        </a:p>
      </dsp:txBody>
      <dsp:txXfrm>
        <a:off x="3856016" y="1396644"/>
        <a:ext cx="1637190" cy="1110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2853F-02A7-433F-95F5-7216BD4E342A}">
      <dsp:nvSpPr>
        <dsp:cNvPr id="0" name=""/>
        <dsp:cNvSpPr/>
      </dsp:nvSpPr>
      <dsp:spPr>
        <a:xfrm>
          <a:off x="2277469" y="0"/>
          <a:ext cx="3416205" cy="1371675"/>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mn-lt"/>
              <a:cs typeface="Arial" panose="020B0604020202020204" pitchFamily="34" charset="0"/>
            </a:rPr>
            <a:t>Empresas de vigilancia y seguridad privada del Distrito Metropolitano de Quito.</a:t>
          </a:r>
          <a:endParaRPr lang="es-EC" sz="1600" kern="1200" dirty="0">
            <a:latin typeface="+mn-lt"/>
            <a:cs typeface="Arial" panose="020B0604020202020204" pitchFamily="34" charset="0"/>
          </a:endParaRPr>
        </a:p>
      </dsp:txBody>
      <dsp:txXfrm>
        <a:off x="2277469" y="171459"/>
        <a:ext cx="2901827" cy="1028757"/>
      </dsp:txXfrm>
    </dsp:sp>
    <dsp:sp modelId="{B476F665-A77D-4CF1-975F-1B075720458B}">
      <dsp:nvSpPr>
        <dsp:cNvPr id="0" name=""/>
        <dsp:cNvSpPr/>
      </dsp:nvSpPr>
      <dsp:spPr>
        <a:xfrm>
          <a:off x="0" y="0"/>
          <a:ext cx="2277470" cy="13716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a:latin typeface="Arial Rounded MT Bold" panose="020F0704030504030204" pitchFamily="34" charset="0"/>
              <a:cs typeface="Arial" panose="020B0604020202020204" pitchFamily="34" charset="0"/>
            </a:rPr>
            <a:t>Población</a:t>
          </a:r>
          <a:endParaRPr lang="es-EC" sz="2400" kern="1200" dirty="0">
            <a:latin typeface="Arial Rounded MT Bold" panose="020F0704030504030204" pitchFamily="34" charset="0"/>
            <a:cs typeface="Arial" panose="020B0604020202020204" pitchFamily="34" charset="0"/>
          </a:endParaRPr>
        </a:p>
      </dsp:txBody>
      <dsp:txXfrm>
        <a:off x="66960" y="66960"/>
        <a:ext cx="2143550" cy="1237755"/>
      </dsp:txXfrm>
    </dsp:sp>
    <dsp:sp modelId="{98A574F7-CFA8-44C8-81D4-2902E9D3A23C}">
      <dsp:nvSpPr>
        <dsp:cNvPr id="0" name=""/>
        <dsp:cNvSpPr/>
      </dsp:nvSpPr>
      <dsp:spPr>
        <a:xfrm>
          <a:off x="2277469" y="1508843"/>
          <a:ext cx="3416205" cy="1371675"/>
        </a:xfrm>
        <a:prstGeom prst="rightArrow">
          <a:avLst>
            <a:gd name="adj1" fmla="val 75000"/>
            <a:gd name="adj2" fmla="val 50000"/>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mn-lt"/>
              <a:cs typeface="Arial" panose="020B0604020202020204" pitchFamily="34" charset="0"/>
            </a:rPr>
            <a:t>Empresas de vigilancia y seguridad privada de las Zonas Metropolitanas del DMQ.</a:t>
          </a:r>
          <a:endParaRPr lang="es-EC" sz="1600" kern="1200" dirty="0">
            <a:latin typeface="+mn-lt"/>
            <a:cs typeface="Arial" panose="020B0604020202020204" pitchFamily="34" charset="0"/>
          </a:endParaRPr>
        </a:p>
      </dsp:txBody>
      <dsp:txXfrm>
        <a:off x="2277469" y="1680302"/>
        <a:ext cx="2901827" cy="1028757"/>
      </dsp:txXfrm>
    </dsp:sp>
    <dsp:sp modelId="{4A077504-244C-428A-B074-8551B49E6F59}">
      <dsp:nvSpPr>
        <dsp:cNvPr id="0" name=""/>
        <dsp:cNvSpPr/>
      </dsp:nvSpPr>
      <dsp:spPr>
        <a:xfrm>
          <a:off x="0" y="1508843"/>
          <a:ext cx="2277470" cy="1371675"/>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a:latin typeface="Arial Rounded MT Bold" panose="020F0704030504030204" pitchFamily="34" charset="0"/>
              <a:cs typeface="Arial" panose="020B0604020202020204" pitchFamily="34" charset="0"/>
            </a:rPr>
            <a:t>Muestra</a:t>
          </a:r>
          <a:endParaRPr lang="es-EC" sz="2400" kern="1200" dirty="0">
            <a:latin typeface="Arial Rounded MT Bold" panose="020F0704030504030204" pitchFamily="34" charset="0"/>
            <a:cs typeface="Arial" panose="020B0604020202020204" pitchFamily="34" charset="0"/>
          </a:endParaRPr>
        </a:p>
      </dsp:txBody>
      <dsp:txXfrm>
        <a:off x="66960" y="1575803"/>
        <a:ext cx="2143550" cy="1237755"/>
      </dsp:txXfrm>
    </dsp:sp>
    <dsp:sp modelId="{4191BE2F-D036-427E-AAE2-7D16ECD1D669}">
      <dsp:nvSpPr>
        <dsp:cNvPr id="0" name=""/>
        <dsp:cNvSpPr/>
      </dsp:nvSpPr>
      <dsp:spPr>
        <a:xfrm>
          <a:off x="2277469" y="3017687"/>
          <a:ext cx="3416205" cy="1371675"/>
        </a:xfrm>
        <a:prstGeom prst="rightArrow">
          <a:avLst>
            <a:gd name="adj1" fmla="val 75000"/>
            <a:gd name="adj2" fmla="val 50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mn-lt"/>
              <a:cs typeface="Arial" panose="020B0604020202020204" pitchFamily="34" charset="0"/>
            </a:rPr>
            <a:t>Listado de las empresas de vigilancia y seguridad privada de las Zonas Metropolitanas del DMQ.</a:t>
          </a:r>
          <a:endParaRPr lang="es-EC" sz="1600" kern="1200" dirty="0">
            <a:latin typeface="+mn-lt"/>
            <a:cs typeface="Arial" panose="020B0604020202020204" pitchFamily="34" charset="0"/>
          </a:endParaRPr>
        </a:p>
      </dsp:txBody>
      <dsp:txXfrm>
        <a:off x="2277469" y="3189146"/>
        <a:ext cx="2901827" cy="1028757"/>
      </dsp:txXfrm>
    </dsp:sp>
    <dsp:sp modelId="{01E48515-00E9-417D-9E8D-2D381F0A9C45}">
      <dsp:nvSpPr>
        <dsp:cNvPr id="0" name=""/>
        <dsp:cNvSpPr/>
      </dsp:nvSpPr>
      <dsp:spPr>
        <a:xfrm>
          <a:off x="0" y="3017687"/>
          <a:ext cx="2277470" cy="137167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a:latin typeface="Arial Rounded MT Bold" panose="020F0704030504030204" pitchFamily="34" charset="0"/>
              <a:cs typeface="Arial" panose="020B0604020202020204" pitchFamily="34" charset="0"/>
            </a:rPr>
            <a:t>Marco muestral</a:t>
          </a:r>
          <a:endParaRPr lang="es-EC" sz="2400" kern="1200" dirty="0">
            <a:latin typeface="Arial Rounded MT Bold" panose="020F0704030504030204" pitchFamily="34" charset="0"/>
            <a:cs typeface="Arial" panose="020B0604020202020204" pitchFamily="34" charset="0"/>
          </a:endParaRPr>
        </a:p>
      </dsp:txBody>
      <dsp:txXfrm>
        <a:off x="66960" y="3084647"/>
        <a:ext cx="2143550" cy="1237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2853F-02A7-433F-95F5-7216BD4E342A}">
      <dsp:nvSpPr>
        <dsp:cNvPr id="0" name=""/>
        <dsp:cNvSpPr/>
      </dsp:nvSpPr>
      <dsp:spPr>
        <a:xfrm>
          <a:off x="2277469" y="1133"/>
          <a:ext cx="3416205" cy="1313808"/>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mn-lt"/>
              <a:cs typeface="Arial" panose="020B0604020202020204" pitchFamily="34" charset="0"/>
            </a:rPr>
            <a:t>Empresas de vigilancia y seguridad privada de las parroquias urbanas del DMQ.</a:t>
          </a:r>
          <a:endParaRPr lang="es-EC" sz="1600" kern="1200" dirty="0">
            <a:latin typeface="+mn-lt"/>
            <a:cs typeface="Arial" panose="020B0604020202020204" pitchFamily="34" charset="0"/>
          </a:endParaRPr>
        </a:p>
      </dsp:txBody>
      <dsp:txXfrm>
        <a:off x="2277469" y="165359"/>
        <a:ext cx="2923527" cy="985356"/>
      </dsp:txXfrm>
    </dsp:sp>
    <dsp:sp modelId="{B476F665-A77D-4CF1-975F-1B075720458B}">
      <dsp:nvSpPr>
        <dsp:cNvPr id="0" name=""/>
        <dsp:cNvSpPr/>
      </dsp:nvSpPr>
      <dsp:spPr>
        <a:xfrm>
          <a:off x="0" y="1133"/>
          <a:ext cx="2277470" cy="13138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a:latin typeface="Arial Rounded MT Bold" panose="020F0704030504030204" pitchFamily="34" charset="0"/>
              <a:cs typeface="Arial" panose="020B0604020202020204" pitchFamily="34" charset="0"/>
            </a:rPr>
            <a:t>Unidad muestral</a:t>
          </a:r>
          <a:endParaRPr lang="es-EC" sz="2400" kern="1200" dirty="0">
            <a:latin typeface="Arial Rounded MT Bold" panose="020F0704030504030204" pitchFamily="34" charset="0"/>
            <a:cs typeface="Arial" panose="020B0604020202020204" pitchFamily="34" charset="0"/>
          </a:endParaRPr>
        </a:p>
      </dsp:txBody>
      <dsp:txXfrm>
        <a:off x="64135" y="65268"/>
        <a:ext cx="2149200" cy="1185538"/>
      </dsp:txXfrm>
    </dsp:sp>
    <dsp:sp modelId="{98A574F7-CFA8-44C8-81D4-2902E9D3A23C}">
      <dsp:nvSpPr>
        <dsp:cNvPr id="0" name=""/>
        <dsp:cNvSpPr/>
      </dsp:nvSpPr>
      <dsp:spPr>
        <a:xfrm>
          <a:off x="2277469" y="1446323"/>
          <a:ext cx="3416205" cy="1313808"/>
        </a:xfrm>
        <a:prstGeom prst="rightArrow">
          <a:avLst>
            <a:gd name="adj1" fmla="val 75000"/>
            <a:gd name="adj2" fmla="val 50000"/>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mn-lt"/>
              <a:cs typeface="Arial" panose="020B0604020202020204" pitchFamily="34" charset="0"/>
            </a:rPr>
            <a:t>Encuesta y observación</a:t>
          </a:r>
          <a:endParaRPr lang="es-EC" sz="1600" kern="1200" dirty="0">
            <a:latin typeface="+mn-lt"/>
            <a:cs typeface="Arial" panose="020B0604020202020204" pitchFamily="34" charset="0"/>
          </a:endParaRPr>
        </a:p>
      </dsp:txBody>
      <dsp:txXfrm>
        <a:off x="2277469" y="1610549"/>
        <a:ext cx="2923527" cy="985356"/>
      </dsp:txXfrm>
    </dsp:sp>
    <dsp:sp modelId="{4A077504-244C-428A-B074-8551B49E6F59}">
      <dsp:nvSpPr>
        <dsp:cNvPr id="0" name=""/>
        <dsp:cNvSpPr/>
      </dsp:nvSpPr>
      <dsp:spPr>
        <a:xfrm>
          <a:off x="0" y="1446323"/>
          <a:ext cx="2277470" cy="1313808"/>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a:latin typeface="Arial Rounded MT Bold" panose="020F0704030504030204" pitchFamily="34" charset="0"/>
              <a:cs typeface="Arial" panose="020B0604020202020204" pitchFamily="34" charset="0"/>
            </a:rPr>
            <a:t>Unidad de Análisis</a:t>
          </a:r>
          <a:endParaRPr lang="es-EC" sz="2400" kern="1200" dirty="0">
            <a:latin typeface="Arial Rounded MT Bold" panose="020F0704030504030204" pitchFamily="34" charset="0"/>
            <a:cs typeface="Arial" panose="020B0604020202020204" pitchFamily="34" charset="0"/>
          </a:endParaRPr>
        </a:p>
      </dsp:txBody>
      <dsp:txXfrm>
        <a:off x="64135" y="1510458"/>
        <a:ext cx="2149200" cy="1185538"/>
      </dsp:txXfrm>
    </dsp:sp>
    <dsp:sp modelId="{4191BE2F-D036-427E-AAE2-7D16ECD1D669}">
      <dsp:nvSpPr>
        <dsp:cNvPr id="0" name=""/>
        <dsp:cNvSpPr/>
      </dsp:nvSpPr>
      <dsp:spPr>
        <a:xfrm>
          <a:off x="2278026" y="2891512"/>
          <a:ext cx="3412868" cy="1496716"/>
        </a:xfrm>
        <a:prstGeom prst="rightArrow">
          <a:avLst>
            <a:gd name="adj1" fmla="val 75000"/>
            <a:gd name="adj2" fmla="val 50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mn-lt"/>
              <a:cs typeface="Arial" panose="020B0604020202020204" pitchFamily="34" charset="0"/>
            </a:rPr>
            <a:t>Empresas de vigilancia y seguridad privada de las Parroquias urbanas del DMQ que tienen irregularidades en su proceso de compra.</a:t>
          </a:r>
          <a:endParaRPr lang="es-EC" sz="1600" kern="1200" dirty="0">
            <a:latin typeface="+mn-lt"/>
            <a:cs typeface="Arial" panose="020B0604020202020204" pitchFamily="34" charset="0"/>
          </a:endParaRPr>
        </a:p>
      </dsp:txBody>
      <dsp:txXfrm>
        <a:off x="2278026" y="3078602"/>
        <a:ext cx="2851600" cy="1122537"/>
      </dsp:txXfrm>
    </dsp:sp>
    <dsp:sp modelId="{01E48515-00E9-417D-9E8D-2D381F0A9C45}">
      <dsp:nvSpPr>
        <dsp:cNvPr id="0" name=""/>
        <dsp:cNvSpPr/>
      </dsp:nvSpPr>
      <dsp:spPr>
        <a:xfrm>
          <a:off x="2780" y="2982966"/>
          <a:ext cx="2275245" cy="1313808"/>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a:latin typeface="Arial Rounded MT Bold" panose="020F0704030504030204" pitchFamily="34" charset="0"/>
              <a:cs typeface="Arial" panose="020B0604020202020204" pitchFamily="34" charset="0"/>
            </a:rPr>
            <a:t>Unidad de observación</a:t>
          </a:r>
          <a:endParaRPr lang="es-EC" sz="2400" kern="1200" dirty="0">
            <a:latin typeface="Arial Rounded MT Bold" panose="020F0704030504030204" pitchFamily="34" charset="0"/>
            <a:cs typeface="Arial" panose="020B0604020202020204" pitchFamily="34" charset="0"/>
          </a:endParaRPr>
        </a:p>
      </dsp:txBody>
      <dsp:txXfrm>
        <a:off x="66915" y="3047101"/>
        <a:ext cx="2146975" cy="1185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F5C61-5968-419C-A130-772ECA3F0C87}">
      <dsp:nvSpPr>
        <dsp:cNvPr id="0" name=""/>
        <dsp:cNvSpPr/>
      </dsp:nvSpPr>
      <dsp:spPr>
        <a:xfrm rot="5400000">
          <a:off x="6836718" y="-2944713"/>
          <a:ext cx="1019891" cy="691450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mn-lt"/>
            </a:rPr>
            <a:t>Determinar los </a:t>
          </a:r>
          <a:r>
            <a:rPr lang="es-EC" sz="1600" b="1" kern="1200" dirty="0">
              <a:latin typeface="+mn-lt"/>
            </a:rPr>
            <a:t>principales factores que influyen en la decisión de compra </a:t>
          </a:r>
          <a:r>
            <a:rPr lang="es-EC" sz="1600" kern="1200" dirty="0">
              <a:latin typeface="+mn-lt"/>
            </a:rPr>
            <a:t>de armas, municiones, explosivos y accesorios en las empresas de vigilancia y seguridad privada del Distrito Metropolitano de Quito (DMQ) desde la aplicación de la nueva normativa.</a:t>
          </a:r>
        </a:p>
      </dsp:txBody>
      <dsp:txXfrm rot="-5400000">
        <a:off x="3889411" y="52381"/>
        <a:ext cx="6864720" cy="920317"/>
      </dsp:txXfrm>
    </dsp:sp>
    <dsp:sp modelId="{0F7A2449-B1AB-4183-8F06-7F635AA75030}">
      <dsp:nvSpPr>
        <dsp:cNvPr id="0" name=""/>
        <dsp:cNvSpPr/>
      </dsp:nvSpPr>
      <dsp:spPr>
        <a:xfrm>
          <a:off x="0" y="2333"/>
          <a:ext cx="3889410" cy="10204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latin typeface="Arial Rounded MT Bold" panose="020F0704030504030204" pitchFamily="34" charset="0"/>
            </a:rPr>
            <a:t>Necesidad </a:t>
          </a:r>
        </a:p>
      </dsp:txBody>
      <dsp:txXfrm>
        <a:off x="49812" y="52145"/>
        <a:ext cx="3789786" cy="920789"/>
      </dsp:txXfrm>
    </dsp:sp>
    <dsp:sp modelId="{F9240560-74E3-480F-A7C0-65F0F2DB5116}">
      <dsp:nvSpPr>
        <dsp:cNvPr id="0" name=""/>
        <dsp:cNvSpPr/>
      </dsp:nvSpPr>
      <dsp:spPr>
        <a:xfrm rot="5400000">
          <a:off x="6938498" y="-1873278"/>
          <a:ext cx="816330" cy="6914507"/>
        </a:xfrm>
        <a:prstGeom prst="round2Same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mn-lt"/>
            </a:rPr>
            <a:t> En el 2015 empezó el </a:t>
          </a:r>
          <a:r>
            <a:rPr lang="es-EC" sz="1400" b="1" kern="1200" dirty="0">
              <a:latin typeface="+mn-lt"/>
            </a:rPr>
            <a:t>proceso de chatarrización de armas artesanales.</a:t>
          </a:r>
        </a:p>
      </dsp:txBody>
      <dsp:txXfrm rot="-5400000">
        <a:off x="3889410" y="1215660"/>
        <a:ext cx="6874657" cy="736630"/>
      </dsp:txXfrm>
    </dsp:sp>
    <dsp:sp modelId="{59152FDC-42B1-4B90-A2AE-9D6BDF4FD995}">
      <dsp:nvSpPr>
        <dsp:cNvPr id="0" name=""/>
        <dsp:cNvSpPr/>
      </dsp:nvSpPr>
      <dsp:spPr>
        <a:xfrm>
          <a:off x="0" y="1073768"/>
          <a:ext cx="3889410" cy="1020413"/>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latin typeface="Arial Rounded MT Bold" panose="020F0704030504030204" pitchFamily="34" charset="0"/>
            </a:rPr>
            <a:t>Justificación</a:t>
          </a:r>
        </a:p>
      </dsp:txBody>
      <dsp:txXfrm>
        <a:off x="49812" y="1123580"/>
        <a:ext cx="3789786" cy="920789"/>
      </dsp:txXfrm>
    </dsp:sp>
    <dsp:sp modelId="{70A19704-C617-4F68-A94A-13CA76A28BB3}">
      <dsp:nvSpPr>
        <dsp:cNvPr id="0" name=""/>
        <dsp:cNvSpPr/>
      </dsp:nvSpPr>
      <dsp:spPr>
        <a:xfrm rot="5400000">
          <a:off x="6938498" y="-761346"/>
          <a:ext cx="816330" cy="6914507"/>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mn-lt"/>
            </a:rPr>
            <a:t>Conocer la </a:t>
          </a:r>
          <a:r>
            <a:rPr lang="es-EC" sz="1400" b="1" kern="1200" dirty="0">
              <a:latin typeface="+mn-lt"/>
            </a:rPr>
            <a:t>estructura del proceso de compra y los factores críticos</a:t>
          </a:r>
          <a:r>
            <a:rPr lang="es-EC" sz="1400" kern="1200" dirty="0">
              <a:latin typeface="+mn-lt"/>
            </a:rPr>
            <a:t> en los que se basan las empresas de vigilancia y seguridad privada del DMQ para comprar armas, municiones, explosivos y accesorios.</a:t>
          </a:r>
        </a:p>
      </dsp:txBody>
      <dsp:txXfrm rot="-5400000">
        <a:off x="3889410" y="2327592"/>
        <a:ext cx="6874657" cy="736630"/>
      </dsp:txXfrm>
    </dsp:sp>
    <dsp:sp modelId="{EB64EEFE-DE2A-4A2E-9F2D-8A77270C6818}">
      <dsp:nvSpPr>
        <dsp:cNvPr id="0" name=""/>
        <dsp:cNvSpPr/>
      </dsp:nvSpPr>
      <dsp:spPr>
        <a:xfrm>
          <a:off x="0" y="2145202"/>
          <a:ext cx="3889410" cy="102041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latin typeface="Arial Rounded MT Bold" panose="020F0704030504030204" pitchFamily="34" charset="0"/>
            </a:rPr>
            <a:t>Propósito </a:t>
          </a:r>
        </a:p>
      </dsp:txBody>
      <dsp:txXfrm>
        <a:off x="49812" y="2195014"/>
        <a:ext cx="3789786" cy="920789"/>
      </dsp:txXfrm>
    </dsp:sp>
    <dsp:sp modelId="{38AF7162-6303-482F-B55D-99AC9F78CBCC}">
      <dsp:nvSpPr>
        <dsp:cNvPr id="0" name=""/>
        <dsp:cNvSpPr/>
      </dsp:nvSpPr>
      <dsp:spPr>
        <a:xfrm rot="5400000">
          <a:off x="6938498" y="269589"/>
          <a:ext cx="816330" cy="6914507"/>
        </a:xfrm>
        <a:prstGeom prst="round2Same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mn-lt"/>
            </a:rPr>
            <a:t>Determinar los </a:t>
          </a:r>
          <a:r>
            <a:rPr lang="es-EC" sz="1400" b="1" kern="1200" dirty="0">
              <a:latin typeface="+mn-lt"/>
            </a:rPr>
            <a:t>factores críticos que influyen en la decisión de compra de armas</a:t>
          </a:r>
          <a:r>
            <a:rPr lang="es-EC" sz="1400" kern="1200" dirty="0">
              <a:latin typeface="+mn-lt"/>
            </a:rPr>
            <a:t>, municiones, explosivos y accesorios en las empresas de vigilancia y seguridad privada del Distrito Metropolitano de Quito (DMQ).</a:t>
          </a:r>
        </a:p>
      </dsp:txBody>
      <dsp:txXfrm rot="-5400000">
        <a:off x="3889410" y="3358527"/>
        <a:ext cx="6874657" cy="736630"/>
      </dsp:txXfrm>
    </dsp:sp>
    <dsp:sp modelId="{C3AF9260-D245-41A0-91A1-FC0B4350E996}">
      <dsp:nvSpPr>
        <dsp:cNvPr id="0" name=""/>
        <dsp:cNvSpPr/>
      </dsp:nvSpPr>
      <dsp:spPr>
        <a:xfrm>
          <a:off x="0" y="3216636"/>
          <a:ext cx="3889410" cy="1020413"/>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latin typeface="Arial Rounded MT Bold" panose="020F0704030504030204" pitchFamily="34" charset="0"/>
            </a:rPr>
            <a:t>Objetivo </a:t>
          </a:r>
        </a:p>
      </dsp:txBody>
      <dsp:txXfrm>
        <a:off x="49812" y="3266448"/>
        <a:ext cx="3789786" cy="920789"/>
      </dsp:txXfrm>
    </dsp:sp>
    <dsp:sp modelId="{194609D2-A0AE-4772-9123-1AD2E7E26517}">
      <dsp:nvSpPr>
        <dsp:cNvPr id="0" name=""/>
        <dsp:cNvSpPr/>
      </dsp:nvSpPr>
      <dsp:spPr>
        <a:xfrm rot="5400000">
          <a:off x="6938498" y="1341023"/>
          <a:ext cx="816330" cy="6914507"/>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a:latin typeface="+mn-lt"/>
            </a:rPr>
            <a:t>H1:</a:t>
          </a:r>
          <a:r>
            <a:rPr lang="es-ES" sz="1400" kern="1200" dirty="0">
              <a:latin typeface="+mn-lt"/>
            </a:rPr>
            <a:t> L</a:t>
          </a:r>
          <a:r>
            <a:rPr lang="es-EC" sz="1400" kern="1200" dirty="0">
              <a:latin typeface="+mn-lt"/>
            </a:rPr>
            <a:t>a decisión de compra se enfoca principalmente al </a:t>
          </a:r>
          <a:r>
            <a:rPr lang="es-EC" sz="1400" b="1" kern="1200" dirty="0">
              <a:latin typeface="+mn-lt"/>
            </a:rPr>
            <a:t>servicio que brindan</a:t>
          </a:r>
          <a:r>
            <a:rPr lang="es-EC" sz="1400" kern="1200" dirty="0">
              <a:latin typeface="+mn-lt"/>
            </a:rPr>
            <a:t>, se realiza la compra.</a:t>
          </a:r>
        </a:p>
        <a:p>
          <a:pPr marL="114300" lvl="1" indent="-114300" algn="l" defTabSz="622300">
            <a:lnSpc>
              <a:spcPct val="90000"/>
            </a:lnSpc>
            <a:spcBef>
              <a:spcPct val="0"/>
            </a:spcBef>
            <a:spcAft>
              <a:spcPct val="15000"/>
            </a:spcAft>
            <a:buChar char="••"/>
          </a:pPr>
          <a:r>
            <a:rPr lang="es-ES" sz="1400" b="1" kern="1200" dirty="0">
              <a:latin typeface="+mn-lt"/>
            </a:rPr>
            <a:t>H2: L</a:t>
          </a:r>
          <a:r>
            <a:rPr lang="es-EC" sz="1400" kern="1200" dirty="0">
              <a:latin typeface="+mn-lt"/>
            </a:rPr>
            <a:t>a decisión de compra por parte de las empresas de vigilancia y seguridad privada se enfoca </a:t>
          </a:r>
          <a:r>
            <a:rPr lang="es-EC" sz="1400" b="1" kern="1200" dirty="0">
              <a:latin typeface="+mn-lt"/>
            </a:rPr>
            <a:t>al tipo de armas</a:t>
          </a:r>
          <a:r>
            <a:rPr lang="es-EC" sz="1400" kern="1200" dirty="0">
              <a:latin typeface="+mn-lt"/>
            </a:rPr>
            <a:t>, municiones, explosivos y accesorios, se realiza la compra.</a:t>
          </a:r>
          <a:r>
            <a:rPr lang="es-ES" sz="1400" kern="1200" dirty="0">
              <a:latin typeface="+mn-lt"/>
            </a:rPr>
            <a:t> </a:t>
          </a:r>
          <a:endParaRPr lang="es-EC" sz="1400" kern="1200" dirty="0">
            <a:latin typeface="+mn-lt"/>
          </a:endParaRPr>
        </a:p>
      </dsp:txBody>
      <dsp:txXfrm rot="-5400000">
        <a:off x="3889410" y="4429961"/>
        <a:ext cx="6874657" cy="736630"/>
      </dsp:txXfrm>
    </dsp:sp>
    <dsp:sp modelId="{C4CEFF26-C19F-447C-B2E2-9A4C22D46800}">
      <dsp:nvSpPr>
        <dsp:cNvPr id="0" name=""/>
        <dsp:cNvSpPr/>
      </dsp:nvSpPr>
      <dsp:spPr>
        <a:xfrm>
          <a:off x="0" y="4288070"/>
          <a:ext cx="3889410" cy="102041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a:latin typeface="Arial Rounded MT Bold" panose="020F0704030504030204" pitchFamily="34" charset="0"/>
            </a:rPr>
            <a:t>Hipótesis</a:t>
          </a:r>
        </a:p>
      </dsp:txBody>
      <dsp:txXfrm>
        <a:off x="49812" y="4337882"/>
        <a:ext cx="3789786" cy="920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1BC2-167D-4383-9D0D-943D43390C55}">
      <dsp:nvSpPr>
        <dsp:cNvPr id="0" name=""/>
        <dsp:cNvSpPr/>
      </dsp:nvSpPr>
      <dsp:spPr>
        <a:xfrm>
          <a:off x="491875" y="387033"/>
          <a:ext cx="1122358" cy="1122358"/>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Aplicando encuesta y observación </a:t>
          </a:r>
        </a:p>
      </dsp:txBody>
      <dsp:txXfrm>
        <a:off x="656241" y="551399"/>
        <a:ext cx="793626" cy="793626"/>
      </dsp:txXfrm>
    </dsp:sp>
    <dsp:sp modelId="{5BDCC6FE-A548-4C3B-908B-2C6D3B5B4810}">
      <dsp:nvSpPr>
        <dsp:cNvPr id="0" name=""/>
        <dsp:cNvSpPr/>
      </dsp:nvSpPr>
      <dsp:spPr>
        <a:xfrm>
          <a:off x="727570" y="1600527"/>
          <a:ext cx="650968" cy="650968"/>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813856" y="1849457"/>
        <a:ext cx="478396" cy="153108"/>
      </dsp:txXfrm>
    </dsp:sp>
    <dsp:sp modelId="{A845F469-3B44-46D8-B6DA-48264CEA7FD4}">
      <dsp:nvSpPr>
        <dsp:cNvPr id="0" name=""/>
        <dsp:cNvSpPr/>
      </dsp:nvSpPr>
      <dsp:spPr>
        <a:xfrm>
          <a:off x="57" y="2342631"/>
          <a:ext cx="2105994" cy="1995632"/>
        </a:xfrm>
        <a:prstGeom prst="ellipse">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ea typeface="Calibri" panose="020F0502020204030204" pitchFamily="34" charset="0"/>
              <a:cs typeface="Times New Roman" panose="02020603050405020304" pitchFamily="18" charset="0"/>
            </a:rPr>
            <a:t>Identificar el </a:t>
          </a:r>
          <a:r>
            <a:rPr lang="es-EC" sz="1200" b="1" kern="1200" dirty="0" smtClean="0">
              <a:ea typeface="Calibri" panose="020F0502020204030204" pitchFamily="34" charset="0"/>
              <a:cs typeface="Times New Roman" panose="02020603050405020304" pitchFamily="18" charset="0"/>
            </a:rPr>
            <a:t>proceso de decisión de compra </a:t>
          </a:r>
          <a:r>
            <a:rPr lang="es-EC" sz="1200" kern="1200" dirty="0" smtClean="0">
              <a:ea typeface="Calibri" panose="020F0502020204030204" pitchFamily="34" charset="0"/>
              <a:cs typeface="Times New Roman" panose="02020603050405020304" pitchFamily="18" charset="0"/>
            </a:rPr>
            <a:t>de</a:t>
          </a:r>
          <a:r>
            <a:rPr lang="es-EC" sz="1200" b="1" kern="1200" dirty="0" smtClean="0">
              <a:ea typeface="Calibri" panose="020F0502020204030204" pitchFamily="34" charset="0"/>
              <a:cs typeface="Times New Roman" panose="02020603050405020304" pitchFamily="18" charset="0"/>
            </a:rPr>
            <a:t> </a:t>
          </a:r>
          <a:r>
            <a:rPr lang="es-EC" sz="1200" kern="1200" dirty="0" smtClean="0">
              <a:ea typeface="Calibri" panose="020F0502020204030204" pitchFamily="34" charset="0"/>
              <a:cs typeface="Times New Roman" panose="02020603050405020304" pitchFamily="18" charset="0"/>
            </a:rPr>
            <a:t>las empresas de seguridad privada </a:t>
          </a:r>
          <a:endParaRPr lang="es-ES" sz="1200" kern="1200" dirty="0"/>
        </a:p>
      </dsp:txBody>
      <dsp:txXfrm>
        <a:off x="308473" y="2634885"/>
        <a:ext cx="1489162" cy="1411124"/>
      </dsp:txXfrm>
    </dsp:sp>
    <dsp:sp modelId="{E3B13CDD-C57D-4101-BE5D-F04901A358FB}">
      <dsp:nvSpPr>
        <dsp:cNvPr id="0" name=""/>
        <dsp:cNvSpPr/>
      </dsp:nvSpPr>
      <dsp:spPr>
        <a:xfrm>
          <a:off x="2274405" y="2153890"/>
          <a:ext cx="356910" cy="417517"/>
        </a:xfrm>
        <a:prstGeom prst="rightArrow">
          <a:avLst>
            <a:gd name="adj1" fmla="val 60000"/>
            <a:gd name="adj2" fmla="val 50000"/>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274405" y="2237393"/>
        <a:ext cx="249837" cy="250511"/>
      </dsp:txXfrm>
    </dsp:sp>
    <dsp:sp modelId="{EA244D42-26F7-4769-9B9D-7792172A72B7}">
      <dsp:nvSpPr>
        <dsp:cNvPr id="0" name=""/>
        <dsp:cNvSpPr/>
      </dsp:nvSpPr>
      <dsp:spPr>
        <a:xfrm>
          <a:off x="2779467" y="1240290"/>
          <a:ext cx="2244717" cy="2244717"/>
        </a:xfrm>
        <a:prstGeom prst="ellipse">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ea typeface="Calibri" panose="020F0502020204030204" pitchFamily="34" charset="0"/>
              <a:cs typeface="Times New Roman" panose="02020603050405020304" pitchFamily="18" charset="0"/>
            </a:rPr>
            <a:t>Definir los puntos críticos</a:t>
          </a:r>
          <a:endParaRPr lang="es-ES" sz="2800" kern="1200" dirty="0"/>
        </a:p>
      </dsp:txBody>
      <dsp:txXfrm>
        <a:off x="3108198" y="1569021"/>
        <a:ext cx="1587255" cy="1587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CE874-2782-4862-8580-A9981D3EFDE1}">
      <dsp:nvSpPr>
        <dsp:cNvPr id="0" name=""/>
        <dsp:cNvSpPr/>
      </dsp:nvSpPr>
      <dsp:spPr>
        <a:xfrm rot="5400000">
          <a:off x="332193" y="1891315"/>
          <a:ext cx="1246671" cy="1419291"/>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355E50-63FC-47EE-B83C-584CA1EB2624}">
      <dsp:nvSpPr>
        <dsp:cNvPr id="0" name=""/>
        <dsp:cNvSpPr/>
      </dsp:nvSpPr>
      <dsp:spPr>
        <a:xfrm>
          <a:off x="1901" y="842361"/>
          <a:ext cx="2098661" cy="802982"/>
        </a:xfrm>
        <a:prstGeom prst="roundRect">
          <a:avLst>
            <a:gd name="adj" fmla="val 166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latin typeface="Arial Rounded MT Bold" panose="020F0704030504030204" pitchFamily="34" charset="0"/>
            </a:rPr>
            <a:t>Enfoque</a:t>
          </a:r>
        </a:p>
      </dsp:txBody>
      <dsp:txXfrm>
        <a:off x="41106" y="881566"/>
        <a:ext cx="2020251" cy="724572"/>
      </dsp:txXfrm>
    </dsp:sp>
    <dsp:sp modelId="{AFC3C5A7-D371-425E-AD74-53D294A51B56}">
      <dsp:nvSpPr>
        <dsp:cNvPr id="0" name=""/>
        <dsp:cNvSpPr/>
      </dsp:nvSpPr>
      <dsp:spPr>
        <a:xfrm>
          <a:off x="2100563" y="649457"/>
          <a:ext cx="1526366" cy="118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kern="1200" dirty="0"/>
            <a:t>Según Kotler (2012) la empresa se concentra en uno o más </a:t>
          </a:r>
          <a:r>
            <a:rPr lang="es-EC" sz="1100" b="1" kern="1200" dirty="0"/>
            <a:t>segmentos a profundidad </a:t>
          </a:r>
          <a:r>
            <a:rPr lang="es-EC" sz="1100" kern="1200" dirty="0"/>
            <a:t>y busca ser líder en costos o destacarse por diferenciación dentro del segmento.</a:t>
          </a:r>
          <a:endParaRPr lang="es-ES" sz="1100" kern="1200" dirty="0"/>
        </a:p>
      </dsp:txBody>
      <dsp:txXfrm>
        <a:off x="2100563" y="649457"/>
        <a:ext cx="1526366" cy="1187306"/>
      </dsp:txXfrm>
    </dsp:sp>
    <dsp:sp modelId="{56564A63-EBA0-4274-89FB-83249FBBE10C}">
      <dsp:nvSpPr>
        <dsp:cNvPr id="0" name=""/>
        <dsp:cNvSpPr/>
      </dsp:nvSpPr>
      <dsp:spPr>
        <a:xfrm rot="5400000">
          <a:off x="2072207" y="3401379"/>
          <a:ext cx="1246671" cy="1419291"/>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98108-CA62-46F7-A75F-DF329F9B8CAE}">
      <dsp:nvSpPr>
        <dsp:cNvPr id="0" name=""/>
        <dsp:cNvSpPr/>
      </dsp:nvSpPr>
      <dsp:spPr>
        <a:xfrm>
          <a:off x="1741915" y="2352425"/>
          <a:ext cx="2098661" cy="802982"/>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latin typeface="Arial Rounded MT Bold" panose="020F0704030504030204" pitchFamily="34" charset="0"/>
            </a:rPr>
            <a:t>Crecimiento integrado</a:t>
          </a:r>
        </a:p>
      </dsp:txBody>
      <dsp:txXfrm>
        <a:off x="1781120" y="2391630"/>
        <a:ext cx="2020251" cy="724572"/>
      </dsp:txXfrm>
    </dsp:sp>
    <dsp:sp modelId="{2E6C5B4A-74A2-455C-9C2F-46A18AB03432}">
      <dsp:nvSpPr>
        <dsp:cNvPr id="0" name=""/>
        <dsp:cNvSpPr/>
      </dsp:nvSpPr>
      <dsp:spPr>
        <a:xfrm>
          <a:off x="3840576" y="2159521"/>
          <a:ext cx="1526366" cy="118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t>Según Kotler (2012) las empresas que utilizan esta estrategia adquieren </a:t>
          </a:r>
          <a:r>
            <a:rPr lang="es-EC" sz="1200" b="1" kern="1200" dirty="0"/>
            <a:t>nuevas sociedades </a:t>
          </a:r>
          <a:r>
            <a:rPr lang="es-EC" sz="1200" kern="1200" dirty="0"/>
            <a:t>con relación directa al giro de negocio de la empresa.</a:t>
          </a:r>
          <a:endParaRPr lang="es-ES" sz="1200" kern="1200" dirty="0"/>
        </a:p>
      </dsp:txBody>
      <dsp:txXfrm>
        <a:off x="3840576" y="2159521"/>
        <a:ext cx="1526366" cy="1187306"/>
      </dsp:txXfrm>
    </dsp:sp>
    <dsp:sp modelId="{83F01D0E-8AEC-42FE-8C45-3A03AD44C063}">
      <dsp:nvSpPr>
        <dsp:cNvPr id="0" name=""/>
        <dsp:cNvSpPr/>
      </dsp:nvSpPr>
      <dsp:spPr>
        <a:xfrm>
          <a:off x="3481928" y="3862489"/>
          <a:ext cx="2098661" cy="802982"/>
        </a:xfrm>
        <a:prstGeom prst="roundRect">
          <a:avLst>
            <a:gd name="adj" fmla="val 16670"/>
          </a:avLst>
        </a:prstGeom>
        <a:solidFill>
          <a:srgbClr val="975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latin typeface="Arial Rounded MT Bold" panose="020F0704030504030204" pitchFamily="34" charset="0"/>
            </a:rPr>
            <a:t>Especialista</a:t>
          </a:r>
        </a:p>
      </dsp:txBody>
      <dsp:txXfrm>
        <a:off x="3521133" y="3901694"/>
        <a:ext cx="2020251" cy="724572"/>
      </dsp:txXfrm>
    </dsp:sp>
    <dsp:sp modelId="{0A008798-557B-40E9-9685-32903A09F459}">
      <dsp:nvSpPr>
        <dsp:cNvPr id="0" name=""/>
        <dsp:cNvSpPr/>
      </dsp:nvSpPr>
      <dsp:spPr>
        <a:xfrm>
          <a:off x="5580589" y="3669585"/>
          <a:ext cx="1526366" cy="118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t>Según Castro (2010) esta estrategia es utilizada por empresas que pueden atender a determinados </a:t>
          </a:r>
          <a:r>
            <a:rPr lang="es-EC" sz="1200" b="1" kern="1200" dirty="0"/>
            <a:t>segmentos de mercado </a:t>
          </a:r>
          <a:r>
            <a:rPr lang="es-EC" sz="1200" kern="1200" dirty="0"/>
            <a:t>con </a:t>
          </a:r>
          <a:r>
            <a:rPr lang="es-EC" sz="1200" b="1" kern="1200" dirty="0"/>
            <a:t>estrategias especializadas. </a:t>
          </a:r>
          <a:endParaRPr lang="es-ES" sz="1200" b="1" kern="1200" dirty="0"/>
        </a:p>
      </dsp:txBody>
      <dsp:txXfrm>
        <a:off x="5580589" y="3669585"/>
        <a:ext cx="1526366" cy="11873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3AA29-7FBF-41DD-9353-BBFB9CAC362B}">
      <dsp:nvSpPr>
        <dsp:cNvPr id="0" name=""/>
        <dsp:cNvSpPr/>
      </dsp:nvSpPr>
      <dsp:spPr>
        <a:xfrm>
          <a:off x="1602831" y="0"/>
          <a:ext cx="1623270" cy="162335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94D32-7A10-4FCC-A5E9-6249C46FBFC8}">
      <dsp:nvSpPr>
        <dsp:cNvPr id="0" name=""/>
        <dsp:cNvSpPr/>
      </dsp:nvSpPr>
      <dsp:spPr>
        <a:xfrm>
          <a:off x="1961224" y="587928"/>
          <a:ext cx="905876" cy="4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a:latin typeface="+mn-lt"/>
              <a:cs typeface="Times New Roman" panose="02020603050405020304" pitchFamily="18" charset="0"/>
            </a:rPr>
            <a:t>¿Dónde estamos?</a:t>
          </a:r>
          <a:endParaRPr lang="es-ES" sz="1400" b="0" kern="1200">
            <a:latin typeface="+mn-lt"/>
            <a:cs typeface="Times New Roman" panose="02020603050405020304" pitchFamily="18" charset="0"/>
          </a:endParaRPr>
        </a:p>
      </dsp:txBody>
      <dsp:txXfrm>
        <a:off x="1961224" y="587928"/>
        <a:ext cx="905876" cy="452736"/>
      </dsp:txXfrm>
    </dsp:sp>
    <dsp:sp modelId="{32F9D3D3-E88B-41CD-A641-4523DEDC10B8}">
      <dsp:nvSpPr>
        <dsp:cNvPr id="0" name=""/>
        <dsp:cNvSpPr/>
      </dsp:nvSpPr>
      <dsp:spPr>
        <a:xfrm>
          <a:off x="1151872" y="932720"/>
          <a:ext cx="1623270" cy="1623352"/>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163D6-2272-475D-ADED-72310B39178E}">
      <dsp:nvSpPr>
        <dsp:cNvPr id="0" name=""/>
        <dsp:cNvSpPr/>
      </dsp:nvSpPr>
      <dsp:spPr>
        <a:xfrm>
          <a:off x="1508437" y="1522744"/>
          <a:ext cx="905876" cy="4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a:latin typeface="+mn-lt"/>
              <a:cs typeface="Times New Roman" panose="02020603050405020304" pitchFamily="18" charset="0"/>
            </a:rPr>
            <a:t>¿A dónde vamos a llegar?</a:t>
          </a:r>
          <a:endParaRPr lang="es-ES" sz="1400" b="0" kern="1200">
            <a:latin typeface="+mn-lt"/>
            <a:cs typeface="Times New Roman" panose="02020603050405020304" pitchFamily="18" charset="0"/>
          </a:endParaRPr>
        </a:p>
      </dsp:txBody>
      <dsp:txXfrm>
        <a:off x="1508437" y="1522744"/>
        <a:ext cx="905876" cy="452736"/>
      </dsp:txXfrm>
    </dsp:sp>
    <dsp:sp modelId="{C46F5B16-019F-4903-831E-9307B776975A}">
      <dsp:nvSpPr>
        <dsp:cNvPr id="0" name=""/>
        <dsp:cNvSpPr/>
      </dsp:nvSpPr>
      <dsp:spPr>
        <a:xfrm>
          <a:off x="1602831" y="1869632"/>
          <a:ext cx="1623270" cy="1623352"/>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BA36D-9248-414D-B547-4A6BD9B20516}">
      <dsp:nvSpPr>
        <dsp:cNvPr id="0" name=""/>
        <dsp:cNvSpPr/>
      </dsp:nvSpPr>
      <dsp:spPr>
        <a:xfrm>
          <a:off x="1961224" y="2457036"/>
          <a:ext cx="905876" cy="4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a:latin typeface="+mn-lt"/>
              <a:cs typeface="Times New Roman" panose="02020603050405020304" pitchFamily="18" charset="0"/>
            </a:rPr>
            <a:t>¿A dónde quisiéramos llegar?</a:t>
          </a:r>
          <a:endParaRPr lang="es-ES" sz="1400" b="0" kern="1200">
            <a:latin typeface="+mn-lt"/>
            <a:cs typeface="Times New Roman" panose="02020603050405020304" pitchFamily="18" charset="0"/>
          </a:endParaRPr>
        </a:p>
      </dsp:txBody>
      <dsp:txXfrm>
        <a:off x="1961224" y="2457036"/>
        <a:ext cx="905876" cy="452736"/>
      </dsp:txXfrm>
    </dsp:sp>
    <dsp:sp modelId="{F5D14D28-1BCE-4702-9638-34015C02BCEE}">
      <dsp:nvSpPr>
        <dsp:cNvPr id="0" name=""/>
        <dsp:cNvSpPr/>
      </dsp:nvSpPr>
      <dsp:spPr>
        <a:xfrm>
          <a:off x="1151872" y="2803924"/>
          <a:ext cx="1623270" cy="1623352"/>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46149-6D13-4964-9D11-3EB778D5C48B}">
      <dsp:nvSpPr>
        <dsp:cNvPr id="0" name=""/>
        <dsp:cNvSpPr/>
      </dsp:nvSpPr>
      <dsp:spPr>
        <a:xfrm>
          <a:off x="1508437" y="3391852"/>
          <a:ext cx="905876" cy="4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a:latin typeface="+mn-lt"/>
              <a:cs typeface="Times New Roman" panose="02020603050405020304" pitchFamily="18" charset="0"/>
            </a:rPr>
            <a:t>¿A dónde deberíamos </a:t>
          </a:r>
          <a:br>
            <a:rPr lang="es-EC" sz="1400" b="0" kern="1200">
              <a:latin typeface="+mn-lt"/>
              <a:cs typeface="Times New Roman" panose="02020603050405020304" pitchFamily="18" charset="0"/>
            </a:rPr>
          </a:br>
          <a:r>
            <a:rPr lang="es-EC" sz="1400" b="0" kern="1200">
              <a:latin typeface="+mn-lt"/>
              <a:cs typeface="Times New Roman" panose="02020603050405020304" pitchFamily="18" charset="0"/>
            </a:rPr>
            <a:t>llegar?</a:t>
          </a:r>
          <a:endParaRPr lang="es-ES" sz="1400" b="0" kern="1200">
            <a:latin typeface="+mn-lt"/>
            <a:cs typeface="Times New Roman" panose="02020603050405020304" pitchFamily="18" charset="0"/>
          </a:endParaRPr>
        </a:p>
      </dsp:txBody>
      <dsp:txXfrm>
        <a:off x="1508437" y="3391852"/>
        <a:ext cx="905876" cy="452736"/>
      </dsp:txXfrm>
    </dsp:sp>
    <dsp:sp modelId="{46291015-0100-453D-BCA9-41D0A5F87393}">
      <dsp:nvSpPr>
        <dsp:cNvPr id="0" name=""/>
        <dsp:cNvSpPr/>
      </dsp:nvSpPr>
      <dsp:spPr>
        <a:xfrm>
          <a:off x="1718235" y="3844588"/>
          <a:ext cx="1394593" cy="1395412"/>
        </a:xfrm>
        <a:prstGeom prst="blockArc">
          <a:avLst>
            <a:gd name="adj1" fmla="val 13500000"/>
            <a:gd name="adj2" fmla="val 10800000"/>
            <a:gd name="adj3" fmla="val 1274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301C2-EBC8-4BA1-8182-723470D68701}">
      <dsp:nvSpPr>
        <dsp:cNvPr id="0" name=""/>
        <dsp:cNvSpPr/>
      </dsp:nvSpPr>
      <dsp:spPr>
        <a:xfrm>
          <a:off x="1961224" y="4326668"/>
          <a:ext cx="905876" cy="4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a:latin typeface="+mn-lt"/>
              <a:cs typeface="Times New Roman" panose="02020603050405020304" pitchFamily="18" charset="0"/>
            </a:rPr>
            <a:t>OBJETIVO</a:t>
          </a:r>
        </a:p>
      </dsp:txBody>
      <dsp:txXfrm>
        <a:off x="1961224" y="4326668"/>
        <a:ext cx="905876" cy="4527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95ACE-0126-46FE-AA02-AB4E9000BB1B}">
      <dsp:nvSpPr>
        <dsp:cNvPr id="0" name=""/>
        <dsp:cNvSpPr/>
      </dsp:nvSpPr>
      <dsp:spPr>
        <a:xfrm>
          <a:off x="2172901" y="2210944"/>
          <a:ext cx="1607352" cy="1607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a:latin typeface="+mn-lt"/>
            </a:rPr>
            <a:t>Estrategias + Acciones </a:t>
          </a:r>
        </a:p>
      </dsp:txBody>
      <dsp:txXfrm>
        <a:off x="2408292" y="2446335"/>
        <a:ext cx="1136570" cy="1136570"/>
      </dsp:txXfrm>
    </dsp:sp>
    <dsp:sp modelId="{0034487F-A827-44DF-87E5-6506A97516AC}">
      <dsp:nvSpPr>
        <dsp:cNvPr id="0" name=""/>
        <dsp:cNvSpPr/>
      </dsp:nvSpPr>
      <dsp:spPr>
        <a:xfrm rot="11700000">
          <a:off x="740560" y="2374626"/>
          <a:ext cx="1404689" cy="45809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CBBD23-DAAB-41E8-921A-D137E3FD828A}">
      <dsp:nvSpPr>
        <dsp:cNvPr id="0" name=""/>
        <dsp:cNvSpPr/>
      </dsp:nvSpPr>
      <dsp:spPr>
        <a:xfrm>
          <a:off x="999" y="1811100"/>
          <a:ext cx="1526984" cy="12215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a:latin typeface="+mn-lt"/>
            </a:rPr>
            <a:t>Tecnología</a:t>
          </a:r>
        </a:p>
      </dsp:txBody>
      <dsp:txXfrm>
        <a:off x="36778" y="1846879"/>
        <a:ext cx="1455426" cy="1150029"/>
      </dsp:txXfrm>
    </dsp:sp>
    <dsp:sp modelId="{878D84AC-91D1-4BB5-AB70-0D8B483C0115}">
      <dsp:nvSpPr>
        <dsp:cNvPr id="0" name=""/>
        <dsp:cNvSpPr/>
      </dsp:nvSpPr>
      <dsp:spPr>
        <a:xfrm rot="14700000">
          <a:off x="1603210" y="1346560"/>
          <a:ext cx="1404689" cy="458095"/>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D274BB-59B0-4C40-AD92-40BC3750F269}">
      <dsp:nvSpPr>
        <dsp:cNvPr id="0" name=""/>
        <dsp:cNvSpPr/>
      </dsp:nvSpPr>
      <dsp:spPr>
        <a:xfrm>
          <a:off x="1245239" y="328273"/>
          <a:ext cx="1526984" cy="122158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a:latin typeface="+mn-lt"/>
            </a:rPr>
            <a:t>Infraestructura</a:t>
          </a:r>
        </a:p>
      </dsp:txBody>
      <dsp:txXfrm>
        <a:off x="1281018" y="364052"/>
        <a:ext cx="1455426" cy="1150029"/>
      </dsp:txXfrm>
    </dsp:sp>
    <dsp:sp modelId="{1A05A910-5768-443A-9B31-1418F56DD310}">
      <dsp:nvSpPr>
        <dsp:cNvPr id="0" name=""/>
        <dsp:cNvSpPr/>
      </dsp:nvSpPr>
      <dsp:spPr>
        <a:xfrm rot="17700000">
          <a:off x="2945256" y="1346560"/>
          <a:ext cx="1404689" cy="458095"/>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7C371D-FCDF-4D1B-8617-9C3199E8880E}">
      <dsp:nvSpPr>
        <dsp:cNvPr id="0" name=""/>
        <dsp:cNvSpPr/>
      </dsp:nvSpPr>
      <dsp:spPr>
        <a:xfrm>
          <a:off x="3180932" y="328273"/>
          <a:ext cx="1526984" cy="1221587"/>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a:latin typeface="+mn-lt"/>
            </a:rPr>
            <a:t>Talento Humano</a:t>
          </a:r>
        </a:p>
      </dsp:txBody>
      <dsp:txXfrm>
        <a:off x="3216711" y="364052"/>
        <a:ext cx="1455426" cy="1150029"/>
      </dsp:txXfrm>
    </dsp:sp>
    <dsp:sp modelId="{61CDD015-9AC0-498E-B687-CBCB5597D327}">
      <dsp:nvSpPr>
        <dsp:cNvPr id="0" name=""/>
        <dsp:cNvSpPr/>
      </dsp:nvSpPr>
      <dsp:spPr>
        <a:xfrm rot="20700000">
          <a:off x="3807906" y="2374626"/>
          <a:ext cx="1404689" cy="458095"/>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42082-D152-40AE-A48E-ECE1B22AE504}">
      <dsp:nvSpPr>
        <dsp:cNvPr id="0" name=""/>
        <dsp:cNvSpPr/>
      </dsp:nvSpPr>
      <dsp:spPr>
        <a:xfrm>
          <a:off x="4425171" y="1811100"/>
          <a:ext cx="1526984" cy="122158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a:latin typeface="+mn-lt"/>
            </a:rPr>
            <a:t>Proceso</a:t>
          </a:r>
        </a:p>
      </dsp:txBody>
      <dsp:txXfrm>
        <a:off x="4460950" y="1846879"/>
        <a:ext cx="1455426" cy="11500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4816B67B-5B6E-45EE-BB0E-1A560C9A29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xmlns="" id="{46772C3D-2923-4110-A375-D80C287207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999ED9-4F87-4007-B982-6E9CD7488B1C}" type="datetimeFigureOut">
              <a:rPr lang="es-EC" smtClean="0"/>
              <a:t>17/07/2017</a:t>
            </a:fld>
            <a:endParaRPr lang="es-EC"/>
          </a:p>
        </p:txBody>
      </p:sp>
      <p:sp>
        <p:nvSpPr>
          <p:cNvPr id="4" name="Marcador de pie de página 3">
            <a:extLst>
              <a:ext uri="{FF2B5EF4-FFF2-40B4-BE49-F238E27FC236}">
                <a16:creationId xmlns:a16="http://schemas.microsoft.com/office/drawing/2014/main" xmlns="" id="{31B58DEA-433A-4B06-A52C-26B724B7AD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xmlns="" id="{06D9A6C6-647B-49FE-A8C0-A2D348D90A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DD2036-71F0-4C85-A441-B4B41B099B79}" type="slidenum">
              <a:rPr lang="es-EC" smtClean="0"/>
              <a:t>‹Nº›</a:t>
            </a:fld>
            <a:endParaRPr lang="es-EC"/>
          </a:p>
        </p:txBody>
      </p:sp>
    </p:spTree>
    <p:extLst>
      <p:ext uri="{BB962C8B-B14F-4D97-AF65-F5344CB8AC3E}">
        <p14:creationId xmlns:p14="http://schemas.microsoft.com/office/powerpoint/2010/main" val="2821063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541F2-E50F-4D6D-AC0D-E5DFA4D69A37}" type="datetimeFigureOut">
              <a:rPr lang="es-EC" smtClean="0"/>
              <a:t>17/07/2017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19ED3-CB16-4BFB-9D5B-05B53C05859F}" type="slidenum">
              <a:rPr lang="es-EC" smtClean="0"/>
              <a:t>‹Nº›</a:t>
            </a:fld>
            <a:endParaRPr lang="es-EC"/>
          </a:p>
        </p:txBody>
      </p:sp>
    </p:spTree>
    <p:extLst>
      <p:ext uri="{BB962C8B-B14F-4D97-AF65-F5344CB8AC3E}">
        <p14:creationId xmlns:p14="http://schemas.microsoft.com/office/powerpoint/2010/main" val="109780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a:t>
            </a:fld>
            <a:endParaRPr lang="es-EC"/>
          </a:p>
        </p:txBody>
      </p:sp>
    </p:spTree>
    <p:extLst>
      <p:ext uri="{BB962C8B-B14F-4D97-AF65-F5344CB8AC3E}">
        <p14:creationId xmlns:p14="http://schemas.microsoft.com/office/powerpoint/2010/main" val="290749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10</a:t>
            </a:fld>
            <a:endParaRPr lang="es-EC"/>
          </a:p>
        </p:txBody>
      </p:sp>
    </p:spTree>
    <p:extLst>
      <p:ext uri="{BB962C8B-B14F-4D97-AF65-F5344CB8AC3E}">
        <p14:creationId xmlns:p14="http://schemas.microsoft.com/office/powerpoint/2010/main" val="158137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11</a:t>
            </a:fld>
            <a:endParaRPr lang="es-EC"/>
          </a:p>
        </p:txBody>
      </p:sp>
    </p:spTree>
    <p:extLst>
      <p:ext uri="{BB962C8B-B14F-4D97-AF65-F5344CB8AC3E}">
        <p14:creationId xmlns:p14="http://schemas.microsoft.com/office/powerpoint/2010/main" val="362777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12</a:t>
            </a:fld>
            <a:endParaRPr lang="es-EC"/>
          </a:p>
        </p:txBody>
      </p:sp>
    </p:spTree>
    <p:extLst>
      <p:ext uri="{BB962C8B-B14F-4D97-AF65-F5344CB8AC3E}">
        <p14:creationId xmlns:p14="http://schemas.microsoft.com/office/powerpoint/2010/main" val="327363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13</a:t>
            </a:fld>
            <a:endParaRPr lang="es-EC"/>
          </a:p>
        </p:txBody>
      </p:sp>
    </p:spTree>
    <p:extLst>
      <p:ext uri="{BB962C8B-B14F-4D97-AF65-F5344CB8AC3E}">
        <p14:creationId xmlns:p14="http://schemas.microsoft.com/office/powerpoint/2010/main" val="1031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14</a:t>
            </a:fld>
            <a:endParaRPr lang="es-EC"/>
          </a:p>
        </p:txBody>
      </p:sp>
    </p:spTree>
    <p:extLst>
      <p:ext uri="{BB962C8B-B14F-4D97-AF65-F5344CB8AC3E}">
        <p14:creationId xmlns:p14="http://schemas.microsoft.com/office/powerpoint/2010/main" val="62699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15</a:t>
            </a:fld>
            <a:endParaRPr lang="es-EC"/>
          </a:p>
        </p:txBody>
      </p:sp>
    </p:spTree>
    <p:extLst>
      <p:ext uri="{BB962C8B-B14F-4D97-AF65-F5344CB8AC3E}">
        <p14:creationId xmlns:p14="http://schemas.microsoft.com/office/powerpoint/2010/main" val="4145610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16</a:t>
            </a:fld>
            <a:endParaRPr lang="es-EC"/>
          </a:p>
        </p:txBody>
      </p:sp>
    </p:spTree>
    <p:extLst>
      <p:ext uri="{BB962C8B-B14F-4D97-AF65-F5344CB8AC3E}">
        <p14:creationId xmlns:p14="http://schemas.microsoft.com/office/powerpoint/2010/main" val="388283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17</a:t>
            </a:fld>
            <a:endParaRPr lang="es-EC"/>
          </a:p>
        </p:txBody>
      </p:sp>
    </p:spTree>
    <p:extLst>
      <p:ext uri="{BB962C8B-B14F-4D97-AF65-F5344CB8AC3E}">
        <p14:creationId xmlns:p14="http://schemas.microsoft.com/office/powerpoint/2010/main" val="33765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18</a:t>
            </a:fld>
            <a:endParaRPr lang="es-EC"/>
          </a:p>
        </p:txBody>
      </p:sp>
    </p:spTree>
    <p:extLst>
      <p:ext uri="{BB962C8B-B14F-4D97-AF65-F5344CB8AC3E}">
        <p14:creationId xmlns:p14="http://schemas.microsoft.com/office/powerpoint/2010/main" val="3241803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19</a:t>
            </a:fld>
            <a:endParaRPr lang="es-EC"/>
          </a:p>
        </p:txBody>
      </p:sp>
    </p:spTree>
    <p:extLst>
      <p:ext uri="{BB962C8B-B14F-4D97-AF65-F5344CB8AC3E}">
        <p14:creationId xmlns:p14="http://schemas.microsoft.com/office/powerpoint/2010/main" val="256035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a:t>
            </a:fld>
            <a:endParaRPr lang="es-EC"/>
          </a:p>
        </p:txBody>
      </p:sp>
    </p:spTree>
    <p:extLst>
      <p:ext uri="{BB962C8B-B14F-4D97-AF65-F5344CB8AC3E}">
        <p14:creationId xmlns:p14="http://schemas.microsoft.com/office/powerpoint/2010/main" val="374848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20</a:t>
            </a:fld>
            <a:endParaRPr lang="es-EC"/>
          </a:p>
        </p:txBody>
      </p:sp>
    </p:spTree>
    <p:extLst>
      <p:ext uri="{BB962C8B-B14F-4D97-AF65-F5344CB8AC3E}">
        <p14:creationId xmlns:p14="http://schemas.microsoft.com/office/powerpoint/2010/main" val="1465887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21</a:t>
            </a:fld>
            <a:endParaRPr lang="es-EC"/>
          </a:p>
        </p:txBody>
      </p:sp>
    </p:spTree>
    <p:extLst>
      <p:ext uri="{BB962C8B-B14F-4D97-AF65-F5344CB8AC3E}">
        <p14:creationId xmlns:p14="http://schemas.microsoft.com/office/powerpoint/2010/main" val="3597031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22</a:t>
            </a:fld>
            <a:endParaRPr lang="es-EC"/>
          </a:p>
        </p:txBody>
      </p:sp>
    </p:spTree>
    <p:extLst>
      <p:ext uri="{BB962C8B-B14F-4D97-AF65-F5344CB8AC3E}">
        <p14:creationId xmlns:p14="http://schemas.microsoft.com/office/powerpoint/2010/main" val="1404846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23</a:t>
            </a:fld>
            <a:endParaRPr lang="es-EC"/>
          </a:p>
        </p:txBody>
      </p:sp>
    </p:spTree>
    <p:extLst>
      <p:ext uri="{BB962C8B-B14F-4D97-AF65-F5344CB8AC3E}">
        <p14:creationId xmlns:p14="http://schemas.microsoft.com/office/powerpoint/2010/main" val="4060347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24</a:t>
            </a:fld>
            <a:endParaRPr lang="es-EC"/>
          </a:p>
        </p:txBody>
      </p:sp>
    </p:spTree>
    <p:extLst>
      <p:ext uri="{BB962C8B-B14F-4D97-AF65-F5344CB8AC3E}">
        <p14:creationId xmlns:p14="http://schemas.microsoft.com/office/powerpoint/2010/main" val="2597310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25</a:t>
            </a:fld>
            <a:endParaRPr lang="es-EC"/>
          </a:p>
        </p:txBody>
      </p:sp>
    </p:spTree>
    <p:extLst>
      <p:ext uri="{BB962C8B-B14F-4D97-AF65-F5344CB8AC3E}">
        <p14:creationId xmlns:p14="http://schemas.microsoft.com/office/powerpoint/2010/main" val="253869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26</a:t>
            </a:fld>
            <a:endParaRPr lang="es-EC"/>
          </a:p>
        </p:txBody>
      </p:sp>
    </p:spTree>
    <p:extLst>
      <p:ext uri="{BB962C8B-B14F-4D97-AF65-F5344CB8AC3E}">
        <p14:creationId xmlns:p14="http://schemas.microsoft.com/office/powerpoint/2010/main" val="1394177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27</a:t>
            </a:fld>
            <a:endParaRPr lang="es-EC"/>
          </a:p>
        </p:txBody>
      </p:sp>
    </p:spTree>
    <p:extLst>
      <p:ext uri="{BB962C8B-B14F-4D97-AF65-F5344CB8AC3E}">
        <p14:creationId xmlns:p14="http://schemas.microsoft.com/office/powerpoint/2010/main" val="3114584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30</a:t>
            </a:fld>
            <a:endParaRPr lang="es-EC"/>
          </a:p>
        </p:txBody>
      </p:sp>
    </p:spTree>
    <p:extLst>
      <p:ext uri="{BB962C8B-B14F-4D97-AF65-F5344CB8AC3E}">
        <p14:creationId xmlns:p14="http://schemas.microsoft.com/office/powerpoint/2010/main" val="2162046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31</a:t>
            </a:fld>
            <a:endParaRPr lang="es-EC"/>
          </a:p>
        </p:txBody>
      </p:sp>
    </p:spTree>
    <p:extLst>
      <p:ext uri="{BB962C8B-B14F-4D97-AF65-F5344CB8AC3E}">
        <p14:creationId xmlns:p14="http://schemas.microsoft.com/office/powerpoint/2010/main" val="109661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a:t>
            </a:fld>
            <a:endParaRPr lang="es-EC"/>
          </a:p>
        </p:txBody>
      </p:sp>
    </p:spTree>
    <p:extLst>
      <p:ext uri="{BB962C8B-B14F-4D97-AF65-F5344CB8AC3E}">
        <p14:creationId xmlns:p14="http://schemas.microsoft.com/office/powerpoint/2010/main" val="484850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32</a:t>
            </a:fld>
            <a:endParaRPr lang="es-EC"/>
          </a:p>
        </p:txBody>
      </p:sp>
    </p:spTree>
    <p:extLst>
      <p:ext uri="{BB962C8B-B14F-4D97-AF65-F5344CB8AC3E}">
        <p14:creationId xmlns:p14="http://schemas.microsoft.com/office/powerpoint/2010/main" val="4188405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33</a:t>
            </a:fld>
            <a:endParaRPr lang="es-EC"/>
          </a:p>
        </p:txBody>
      </p:sp>
    </p:spTree>
    <p:extLst>
      <p:ext uri="{BB962C8B-B14F-4D97-AF65-F5344CB8AC3E}">
        <p14:creationId xmlns:p14="http://schemas.microsoft.com/office/powerpoint/2010/main" val="3140271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34</a:t>
            </a:fld>
            <a:endParaRPr lang="es-EC"/>
          </a:p>
        </p:txBody>
      </p:sp>
    </p:spTree>
    <p:extLst>
      <p:ext uri="{BB962C8B-B14F-4D97-AF65-F5344CB8AC3E}">
        <p14:creationId xmlns:p14="http://schemas.microsoft.com/office/powerpoint/2010/main" val="2333045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35</a:t>
            </a:fld>
            <a:endParaRPr lang="es-EC"/>
          </a:p>
        </p:txBody>
      </p:sp>
    </p:spTree>
    <p:extLst>
      <p:ext uri="{BB962C8B-B14F-4D97-AF65-F5344CB8AC3E}">
        <p14:creationId xmlns:p14="http://schemas.microsoft.com/office/powerpoint/2010/main" val="1236302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36</a:t>
            </a:fld>
            <a:endParaRPr lang="es-EC"/>
          </a:p>
        </p:txBody>
      </p:sp>
    </p:spTree>
    <p:extLst>
      <p:ext uri="{BB962C8B-B14F-4D97-AF65-F5344CB8AC3E}">
        <p14:creationId xmlns:p14="http://schemas.microsoft.com/office/powerpoint/2010/main" val="4137554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37</a:t>
            </a:fld>
            <a:endParaRPr lang="es-EC"/>
          </a:p>
        </p:txBody>
      </p:sp>
    </p:spTree>
    <p:extLst>
      <p:ext uri="{BB962C8B-B14F-4D97-AF65-F5344CB8AC3E}">
        <p14:creationId xmlns:p14="http://schemas.microsoft.com/office/powerpoint/2010/main" val="2643394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38</a:t>
            </a:fld>
            <a:endParaRPr lang="es-EC"/>
          </a:p>
        </p:txBody>
      </p:sp>
    </p:spTree>
    <p:extLst>
      <p:ext uri="{BB962C8B-B14F-4D97-AF65-F5344CB8AC3E}">
        <p14:creationId xmlns:p14="http://schemas.microsoft.com/office/powerpoint/2010/main" val="723238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39</a:t>
            </a:fld>
            <a:endParaRPr lang="es-EC"/>
          </a:p>
        </p:txBody>
      </p:sp>
    </p:spTree>
    <p:extLst>
      <p:ext uri="{BB962C8B-B14F-4D97-AF65-F5344CB8AC3E}">
        <p14:creationId xmlns:p14="http://schemas.microsoft.com/office/powerpoint/2010/main" val="113057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4</a:t>
            </a:fld>
            <a:endParaRPr lang="es-EC"/>
          </a:p>
        </p:txBody>
      </p:sp>
    </p:spTree>
    <p:extLst>
      <p:ext uri="{BB962C8B-B14F-4D97-AF65-F5344CB8AC3E}">
        <p14:creationId xmlns:p14="http://schemas.microsoft.com/office/powerpoint/2010/main" val="337933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5</a:t>
            </a:fld>
            <a:endParaRPr lang="es-EC"/>
          </a:p>
        </p:txBody>
      </p:sp>
    </p:spTree>
    <p:extLst>
      <p:ext uri="{BB962C8B-B14F-4D97-AF65-F5344CB8AC3E}">
        <p14:creationId xmlns:p14="http://schemas.microsoft.com/office/powerpoint/2010/main" val="362917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6</a:t>
            </a:fld>
            <a:endParaRPr lang="es-EC"/>
          </a:p>
        </p:txBody>
      </p:sp>
    </p:spTree>
    <p:extLst>
      <p:ext uri="{BB962C8B-B14F-4D97-AF65-F5344CB8AC3E}">
        <p14:creationId xmlns:p14="http://schemas.microsoft.com/office/powerpoint/2010/main" val="218324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7</a:t>
            </a:fld>
            <a:endParaRPr lang="es-EC"/>
          </a:p>
        </p:txBody>
      </p:sp>
    </p:spTree>
    <p:extLst>
      <p:ext uri="{BB962C8B-B14F-4D97-AF65-F5344CB8AC3E}">
        <p14:creationId xmlns:p14="http://schemas.microsoft.com/office/powerpoint/2010/main" val="182662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8</a:t>
            </a:fld>
            <a:endParaRPr lang="es-EC"/>
          </a:p>
        </p:txBody>
      </p:sp>
    </p:spTree>
    <p:extLst>
      <p:ext uri="{BB962C8B-B14F-4D97-AF65-F5344CB8AC3E}">
        <p14:creationId xmlns:p14="http://schemas.microsoft.com/office/powerpoint/2010/main" val="352571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7F19ED3-CB16-4BFB-9D5B-05B53C05859F}" type="slidenum">
              <a:rPr lang="es-EC" smtClean="0"/>
              <a:t>9</a:t>
            </a:fld>
            <a:endParaRPr lang="es-EC"/>
          </a:p>
        </p:txBody>
      </p:sp>
    </p:spTree>
    <p:extLst>
      <p:ext uri="{BB962C8B-B14F-4D97-AF65-F5344CB8AC3E}">
        <p14:creationId xmlns:p14="http://schemas.microsoft.com/office/powerpoint/2010/main" val="367579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FA7FC4D9-5B85-4437-A6FC-04EFFA186637}"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426216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A7FC4D9-5B85-4437-A6FC-04EFFA186637}"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215614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A7FC4D9-5B85-4437-A6FC-04EFFA186637}"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100412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A7FC4D9-5B85-4437-A6FC-04EFFA186637}"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84598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A7FC4D9-5B85-4437-A6FC-04EFFA186637}" type="datetimeFigureOut">
              <a:rPr lang="es-EC" smtClean="0"/>
              <a:t>17/07/2017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345874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A7FC4D9-5B85-4437-A6FC-04EFFA186637}" type="datetimeFigureOut">
              <a:rPr lang="es-EC" smtClean="0"/>
              <a:t>17/07/2017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385720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A7FC4D9-5B85-4437-A6FC-04EFFA186637}" type="datetimeFigureOut">
              <a:rPr lang="es-EC" smtClean="0"/>
              <a:t>17/07/2017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193564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A7FC4D9-5B85-4437-A6FC-04EFFA186637}" type="datetimeFigureOut">
              <a:rPr lang="es-EC" smtClean="0"/>
              <a:t>17/07/2017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318976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7FC4D9-5B85-4437-A6FC-04EFFA186637}" type="datetimeFigureOut">
              <a:rPr lang="es-EC" smtClean="0"/>
              <a:t>17/07/2017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78448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A7FC4D9-5B85-4437-A6FC-04EFFA186637}" type="datetimeFigureOut">
              <a:rPr lang="es-EC" smtClean="0"/>
              <a:t>17/07/2017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105435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A7FC4D9-5B85-4437-A6FC-04EFFA186637}" type="datetimeFigureOut">
              <a:rPr lang="es-EC" smtClean="0"/>
              <a:t>17/07/2017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0FDACFA-A1DF-4A29-98F5-489385643D38}" type="slidenum">
              <a:rPr lang="es-EC" smtClean="0"/>
              <a:t>‹Nº›</a:t>
            </a:fld>
            <a:endParaRPr lang="es-EC"/>
          </a:p>
        </p:txBody>
      </p:sp>
    </p:spTree>
    <p:extLst>
      <p:ext uri="{BB962C8B-B14F-4D97-AF65-F5344CB8AC3E}">
        <p14:creationId xmlns:p14="http://schemas.microsoft.com/office/powerpoint/2010/main" val="40757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FC4D9-5B85-4437-A6FC-04EFFA186637}" type="datetimeFigureOut">
              <a:rPr lang="es-EC" smtClean="0"/>
              <a:t>17/07/2017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DACFA-A1DF-4A29-98F5-489385643D38}" type="slidenum">
              <a:rPr lang="es-EC" smtClean="0"/>
              <a:t>‹Nº›</a:t>
            </a:fld>
            <a:endParaRPr lang="es-EC"/>
          </a:p>
        </p:txBody>
      </p:sp>
    </p:spTree>
    <p:extLst>
      <p:ext uri="{BB962C8B-B14F-4D97-AF65-F5344CB8AC3E}">
        <p14:creationId xmlns:p14="http://schemas.microsoft.com/office/powerpoint/2010/main" val="59555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5.jpg"/><Relationship Id="rId7" Type="http://schemas.openxmlformats.org/officeDocument/2006/relationships/diagramColors" Target="../diagrams/colors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3841" r="1"/>
          <a:stretch/>
        </p:blipFill>
        <p:spPr>
          <a:xfrm>
            <a:off x="-112736" y="-90000"/>
            <a:ext cx="13045743" cy="7048962"/>
          </a:xfrm>
          <a:prstGeom prst="rect">
            <a:avLst/>
          </a:prstGeom>
        </p:spPr>
      </p:pic>
      <p:pic>
        <p:nvPicPr>
          <p:cNvPr id="3" name="Picture 6"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71" y="491413"/>
            <a:ext cx="4838788" cy="124970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9791" y="1861327"/>
            <a:ext cx="5169368" cy="16254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dirty="0">
                <a:solidFill>
                  <a:schemeClr val="bg1"/>
                </a:solidFill>
                <a:latin typeface="Arial" panose="020B0604020202020204" pitchFamily="34" charset="0"/>
                <a:cs typeface="Arial" panose="020B0604020202020204" pitchFamily="34" charset="0"/>
              </a:rPr>
              <a:t>DEPARTAMENTO DE CIENCIAS ECONÓMICAS, ADMINISTRATIVAS Y DE COMERCIO</a:t>
            </a:r>
          </a:p>
        </p:txBody>
      </p:sp>
      <p:sp>
        <p:nvSpPr>
          <p:cNvPr id="5" name="Título 1"/>
          <p:cNvSpPr txBox="1">
            <a:spLocks/>
          </p:cNvSpPr>
          <p:nvPr/>
        </p:nvSpPr>
        <p:spPr>
          <a:xfrm>
            <a:off x="225468" y="3486814"/>
            <a:ext cx="4559474" cy="1318725"/>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S" sz="2400" dirty="0">
                <a:solidFill>
                  <a:schemeClr val="bg1"/>
                </a:solidFill>
                <a:latin typeface="Arial" panose="020B0604020202020204" pitchFamily="34" charset="0"/>
                <a:cs typeface="Arial" panose="020B0604020202020204" pitchFamily="34" charset="0"/>
              </a:rPr>
              <a:t>Proyecto de investigación previo la obtención del titulo de: ingeniero en mercadotecnia </a:t>
            </a:r>
          </a:p>
        </p:txBody>
      </p:sp>
      <p:sp>
        <p:nvSpPr>
          <p:cNvPr id="6" name="Subtítulo 2"/>
          <p:cNvSpPr txBox="1">
            <a:spLocks/>
          </p:cNvSpPr>
          <p:nvPr/>
        </p:nvSpPr>
        <p:spPr>
          <a:xfrm>
            <a:off x="1012454" y="5007463"/>
            <a:ext cx="3164043" cy="1094220"/>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pPr algn="ctr">
              <a:lnSpc>
                <a:spcPct val="100000"/>
              </a:lnSpc>
            </a:pPr>
            <a:r>
              <a:rPr lang="es-EC" sz="1800" dirty="0">
                <a:solidFill>
                  <a:schemeClr val="bg1"/>
                </a:solidFill>
                <a:latin typeface="Arial" panose="020B0604020202020204" pitchFamily="34" charset="0"/>
                <a:cs typeface="Arial" panose="020B0604020202020204" pitchFamily="34" charset="0"/>
              </a:rPr>
              <a:t>AUTORES:</a:t>
            </a:r>
          </a:p>
          <a:p>
            <a:pPr algn="ctr">
              <a:lnSpc>
                <a:spcPct val="100000"/>
              </a:lnSpc>
              <a:buFont typeface="Wingdings" panose="05000000000000000000" pitchFamily="2" charset="2"/>
              <a:buChar char="ü"/>
            </a:pPr>
            <a:r>
              <a:rPr lang="es-EC" sz="1800" dirty="0">
                <a:solidFill>
                  <a:schemeClr val="bg1"/>
                </a:solidFill>
                <a:latin typeface="Arial" panose="020B0604020202020204" pitchFamily="34" charset="0"/>
                <a:cs typeface="Arial" panose="020B0604020202020204" pitchFamily="34" charset="0"/>
              </a:rPr>
              <a:t>VALERIA ARGÜELLO</a:t>
            </a:r>
          </a:p>
          <a:p>
            <a:pPr algn="ctr">
              <a:lnSpc>
                <a:spcPct val="100000"/>
              </a:lnSpc>
              <a:buFont typeface="Wingdings" panose="05000000000000000000" pitchFamily="2" charset="2"/>
              <a:buChar char="ü"/>
            </a:pPr>
            <a:r>
              <a:rPr lang="es-EC" sz="1800" dirty="0">
                <a:solidFill>
                  <a:schemeClr val="bg1"/>
                </a:solidFill>
                <a:latin typeface="Arial" panose="020B0604020202020204" pitchFamily="34" charset="0"/>
                <a:cs typeface="Arial" panose="020B0604020202020204" pitchFamily="34" charset="0"/>
              </a:rPr>
              <a:t>NICOLE GUTIÉRREZ</a:t>
            </a:r>
          </a:p>
        </p:txBody>
      </p:sp>
      <p:sp>
        <p:nvSpPr>
          <p:cNvPr id="7" name="Título 1"/>
          <p:cNvSpPr txBox="1">
            <a:spLocks/>
          </p:cNvSpPr>
          <p:nvPr/>
        </p:nvSpPr>
        <p:spPr>
          <a:xfrm>
            <a:off x="1012454" y="6257505"/>
            <a:ext cx="3311546" cy="701457"/>
          </a:xfrm>
          <a:prstGeom prst="rect">
            <a:avLst/>
          </a:prstGeom>
        </p:spPr>
        <p:txBody>
          <a:bodyPr vert="horz" lIns="91440" tIns="45720" rIns="91440" bIns="45720" rtlCol="0" anchor="ctr">
            <a:norm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S" sz="1600" dirty="0">
                <a:solidFill>
                  <a:schemeClr val="bg1"/>
                </a:solidFill>
                <a:latin typeface="Arial" panose="020B0604020202020204" pitchFamily="34" charset="0"/>
                <a:cs typeface="Arial" panose="020B0604020202020204" pitchFamily="34" charset="0"/>
              </a:rPr>
              <a:t>Sangolquí 2017</a:t>
            </a:r>
          </a:p>
        </p:txBody>
      </p:sp>
    </p:spTree>
    <p:extLst>
      <p:ext uri="{BB962C8B-B14F-4D97-AF65-F5344CB8AC3E}">
        <p14:creationId xmlns:p14="http://schemas.microsoft.com/office/powerpoint/2010/main" val="1529882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2838" y="259294"/>
            <a:ext cx="6338170"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METODOLÓGICA</a:t>
            </a:r>
          </a:p>
        </p:txBody>
      </p:sp>
      <p:graphicFrame>
        <p:nvGraphicFramePr>
          <p:cNvPr id="7" name="Diagrama 6"/>
          <p:cNvGraphicFramePr/>
          <p:nvPr>
            <p:extLst>
              <p:ext uri="{D42A27DB-BD31-4B8C-83A1-F6EECF244321}">
                <p14:modId xmlns:p14="http://schemas.microsoft.com/office/powerpoint/2010/main" val="1473694428"/>
              </p:ext>
            </p:extLst>
          </p:nvPr>
        </p:nvGraphicFramePr>
        <p:xfrm>
          <a:off x="621809" y="1350628"/>
          <a:ext cx="10803918" cy="5310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redondeado 4">
            <a:extLst>
              <a:ext uri="{FF2B5EF4-FFF2-40B4-BE49-F238E27FC236}">
                <a16:creationId xmlns:a16="http://schemas.microsoft.com/office/drawing/2014/main" xmlns="" id="{BB108677-CDCE-42A8-8883-5E7DCE955DB0}"/>
              </a:ext>
            </a:extLst>
          </p:cNvPr>
          <p:cNvSpPr/>
          <p:nvPr/>
        </p:nvSpPr>
        <p:spPr>
          <a:xfrm>
            <a:off x="-736948" y="315238"/>
            <a:ext cx="8893480" cy="839244"/>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CuadroTexto 7">
            <a:extLst>
              <a:ext uri="{FF2B5EF4-FFF2-40B4-BE49-F238E27FC236}">
                <a16:creationId xmlns:a16="http://schemas.microsoft.com/office/drawing/2014/main" xmlns="" id="{6E2A8A90-DD6B-4408-8F75-DE4BF365C06D}"/>
              </a:ext>
            </a:extLst>
          </p:cNvPr>
          <p:cNvSpPr txBox="1"/>
          <p:nvPr/>
        </p:nvSpPr>
        <p:spPr>
          <a:xfrm>
            <a:off x="315238" y="411694"/>
            <a:ext cx="53362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CUALITATIVA</a:t>
            </a:r>
          </a:p>
        </p:txBody>
      </p:sp>
    </p:spTree>
    <p:extLst>
      <p:ext uri="{BB962C8B-B14F-4D97-AF65-F5344CB8AC3E}">
        <p14:creationId xmlns:p14="http://schemas.microsoft.com/office/powerpoint/2010/main" val="1585277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6338170"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METODOLÓGICA</a:t>
            </a:r>
          </a:p>
        </p:txBody>
      </p:sp>
      <p:pic>
        <p:nvPicPr>
          <p:cNvPr id="5" name="Imagen 4">
            <a:extLst>
              <a:ext uri="{FF2B5EF4-FFF2-40B4-BE49-F238E27FC236}">
                <a16:creationId xmlns:a16="http://schemas.microsoft.com/office/drawing/2014/main" xmlns="" id="{EA6454DB-7FBD-4514-9B24-67DD0BF6F615}"/>
              </a:ext>
            </a:extLst>
          </p:cNvPr>
          <p:cNvPicPr/>
          <p:nvPr/>
        </p:nvPicPr>
        <p:blipFill rotWithShape="1">
          <a:blip r:embed="rId3">
            <a:extLst>
              <a:ext uri="{28A0092B-C50C-407E-A947-70E740481C1C}">
                <a14:useLocalDpi xmlns:a14="http://schemas.microsoft.com/office/drawing/2010/main" val="0"/>
              </a:ext>
            </a:extLst>
          </a:blip>
          <a:srcRect l="27725" t="2092" r="22332" b="10975"/>
          <a:stretch/>
        </p:blipFill>
        <p:spPr bwMode="auto">
          <a:xfrm>
            <a:off x="305371" y="1750134"/>
            <a:ext cx="4729468" cy="4614912"/>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xmlns="" id="{99D4C964-6459-44C8-8F85-880E2607F669}"/>
              </a:ext>
            </a:extLst>
          </p:cNvPr>
          <p:cNvSpPr/>
          <p:nvPr/>
        </p:nvSpPr>
        <p:spPr>
          <a:xfrm>
            <a:off x="604116" y="1176053"/>
            <a:ext cx="3863110" cy="707886"/>
          </a:xfrm>
          <a:prstGeom prst="rect">
            <a:avLst/>
          </a:prstGeom>
        </p:spPr>
        <p:txBody>
          <a:bodyPr wrap="square">
            <a:spAutoFit/>
          </a:bodyPr>
          <a:lstStyle/>
          <a:p>
            <a:pPr algn="ctr">
              <a:spcAft>
                <a:spcPts val="0"/>
              </a:spcAft>
            </a:pPr>
            <a:r>
              <a:rPr lang="es-EC" sz="2000" b="1" dirty="0">
                <a:latin typeface="Arial Rounded MT Bold" panose="020F0704030504030204" pitchFamily="34" charset="0"/>
                <a:ea typeface="Calibri" panose="020F0502020204030204" pitchFamily="34" charset="0"/>
              </a:rPr>
              <a:t>Tipos o diseños de Investigación de mercados</a:t>
            </a:r>
            <a:endParaRPr lang="es-EC" sz="2000" b="1" i="1" dirty="0">
              <a:latin typeface="Arial Rounded MT Bold" panose="020F0704030504030204" pitchFamily="34" charset="0"/>
              <a:ea typeface="Calibri" panose="020F0502020204030204" pitchFamily="34" charset="0"/>
            </a:endParaRPr>
          </a:p>
        </p:txBody>
      </p:sp>
      <p:graphicFrame>
        <p:nvGraphicFramePr>
          <p:cNvPr id="7" name="Diagrama 6">
            <a:extLst>
              <a:ext uri="{FF2B5EF4-FFF2-40B4-BE49-F238E27FC236}">
                <a16:creationId xmlns:a16="http://schemas.microsoft.com/office/drawing/2014/main" xmlns="" id="{7E5DA22F-F3B5-4DA1-8ADF-B1772D866FF3}"/>
              </a:ext>
            </a:extLst>
          </p:cNvPr>
          <p:cNvGraphicFramePr/>
          <p:nvPr>
            <p:extLst>
              <p:ext uri="{D42A27DB-BD31-4B8C-83A1-F6EECF244321}">
                <p14:modId xmlns:p14="http://schemas.microsoft.com/office/powerpoint/2010/main" val="1403447627"/>
              </p:ext>
            </p:extLst>
          </p:nvPr>
        </p:nvGraphicFramePr>
        <p:xfrm>
          <a:off x="6501007" y="1943100"/>
          <a:ext cx="5024243" cy="4725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Conector recto 7">
            <a:extLst>
              <a:ext uri="{FF2B5EF4-FFF2-40B4-BE49-F238E27FC236}">
                <a16:creationId xmlns:a16="http://schemas.microsoft.com/office/drawing/2014/main" xmlns="" id="{46EC09FB-E7FA-4EA8-8D77-0D74A1391BAF}"/>
              </a:ext>
            </a:extLst>
          </p:cNvPr>
          <p:cNvCxnSpPr>
            <a:cxnSpLocks/>
          </p:cNvCxnSpPr>
          <p:nvPr/>
        </p:nvCxnSpPr>
        <p:spPr>
          <a:xfrm>
            <a:off x="5733111" y="1783521"/>
            <a:ext cx="0" cy="4581525"/>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xmlns="" id="{B18140BC-95EE-4556-8854-4B493E5B88E6}"/>
              </a:ext>
            </a:extLst>
          </p:cNvPr>
          <p:cNvSpPr/>
          <p:nvPr/>
        </p:nvSpPr>
        <p:spPr>
          <a:xfrm>
            <a:off x="7081573" y="1395183"/>
            <a:ext cx="3863110" cy="400110"/>
          </a:xfrm>
          <a:prstGeom prst="rect">
            <a:avLst/>
          </a:prstGeom>
        </p:spPr>
        <p:txBody>
          <a:bodyPr wrap="square">
            <a:spAutoFit/>
          </a:bodyPr>
          <a:lstStyle/>
          <a:p>
            <a:pPr algn="ctr">
              <a:spcAft>
                <a:spcPts val="0"/>
              </a:spcAft>
            </a:pPr>
            <a:r>
              <a:rPr lang="es-EC" sz="2000" b="1" dirty="0">
                <a:latin typeface="Arial Rounded MT Bold" panose="020F0704030504030204" pitchFamily="34" charset="0"/>
                <a:ea typeface="Calibri" panose="020F0502020204030204" pitchFamily="34" charset="0"/>
              </a:rPr>
              <a:t>Investigación descriptiva </a:t>
            </a:r>
            <a:endParaRPr lang="es-EC" sz="2000" b="1" i="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55874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6338170"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METODOLÓGICA</a:t>
            </a:r>
          </a:p>
        </p:txBody>
      </p:sp>
      <p:sp>
        <p:nvSpPr>
          <p:cNvPr id="4" name="Rectángulo 3">
            <a:extLst>
              <a:ext uri="{FF2B5EF4-FFF2-40B4-BE49-F238E27FC236}">
                <a16:creationId xmlns:a16="http://schemas.microsoft.com/office/drawing/2014/main" xmlns="" id="{99D4C964-6459-44C8-8F85-880E2607F669}"/>
              </a:ext>
            </a:extLst>
          </p:cNvPr>
          <p:cNvSpPr/>
          <p:nvPr/>
        </p:nvSpPr>
        <p:spPr>
          <a:xfrm>
            <a:off x="965656" y="1067118"/>
            <a:ext cx="2935227" cy="400110"/>
          </a:xfrm>
          <a:prstGeom prst="rect">
            <a:avLst/>
          </a:prstGeom>
        </p:spPr>
        <p:txBody>
          <a:bodyPr wrap="none">
            <a:spAutoFit/>
          </a:bodyPr>
          <a:lstStyle/>
          <a:p>
            <a:pPr algn="ctr">
              <a:spcAft>
                <a:spcPts val="0"/>
              </a:spcAft>
            </a:pPr>
            <a:r>
              <a:rPr lang="es-EC" sz="2000" b="1" dirty="0">
                <a:solidFill>
                  <a:schemeClr val="bg1">
                    <a:lumMod val="50000"/>
                  </a:schemeClr>
                </a:solidFill>
                <a:latin typeface="Arial Rounded MT Bold" panose="020F0704030504030204" pitchFamily="34" charset="0"/>
                <a:ea typeface="Calibri" panose="020F0502020204030204" pitchFamily="34" charset="0"/>
              </a:rPr>
              <a:t>Técnicas de muestreo</a:t>
            </a:r>
            <a:endParaRPr lang="es-EC" sz="2000" b="1" i="1" dirty="0">
              <a:solidFill>
                <a:schemeClr val="bg1">
                  <a:lumMod val="50000"/>
                </a:schemeClr>
              </a:solidFill>
              <a:latin typeface="Arial Rounded MT Bold" panose="020F0704030504030204" pitchFamily="34" charset="0"/>
              <a:ea typeface="Calibri" panose="020F0502020204030204" pitchFamily="34" charset="0"/>
            </a:endParaRPr>
          </a:p>
        </p:txBody>
      </p:sp>
      <p:pic>
        <p:nvPicPr>
          <p:cNvPr id="7" name="Imagen 6">
            <a:extLst>
              <a:ext uri="{FF2B5EF4-FFF2-40B4-BE49-F238E27FC236}">
                <a16:creationId xmlns:a16="http://schemas.microsoft.com/office/drawing/2014/main" xmlns="" id="{84E933C6-BA21-46C4-838F-7DB2EE97D41A}"/>
              </a:ext>
            </a:extLst>
          </p:cNvPr>
          <p:cNvPicPr/>
          <p:nvPr/>
        </p:nvPicPr>
        <p:blipFill rotWithShape="1">
          <a:blip r:embed="rId3">
            <a:extLst>
              <a:ext uri="{28A0092B-C50C-407E-A947-70E740481C1C}">
                <a14:useLocalDpi xmlns:a14="http://schemas.microsoft.com/office/drawing/2010/main" val="0"/>
              </a:ext>
            </a:extLst>
          </a:blip>
          <a:srcRect l="4131" t="3318" r="4469" b="6620"/>
          <a:stretch/>
        </p:blipFill>
        <p:spPr bwMode="auto">
          <a:xfrm>
            <a:off x="1043202" y="1422042"/>
            <a:ext cx="4207904" cy="299069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F81959B8-8B9B-4482-9DDA-5D8E9322749E}"/>
              </a:ext>
            </a:extLst>
          </p:cNvPr>
          <p:cNvPicPr/>
          <p:nvPr/>
        </p:nvPicPr>
        <p:blipFill rotWithShape="1">
          <a:blip r:embed="rId4">
            <a:extLst>
              <a:ext uri="{28A0092B-C50C-407E-A947-70E740481C1C}">
                <a14:useLocalDpi xmlns:a14="http://schemas.microsoft.com/office/drawing/2010/main" val="0"/>
              </a:ext>
            </a:extLst>
          </a:blip>
          <a:srcRect l="2896" t="7369" r="3118" b="10950"/>
          <a:stretch/>
        </p:blipFill>
        <p:spPr bwMode="auto">
          <a:xfrm>
            <a:off x="5954123" y="1422042"/>
            <a:ext cx="5077012" cy="2249324"/>
          </a:xfrm>
          <a:prstGeom prst="rect">
            <a:avLst/>
          </a:prstGeom>
          <a:noFill/>
          <a:ln>
            <a:noFill/>
          </a:ln>
          <a:extLst>
            <a:ext uri="{53640926-AAD7-44D8-BBD7-CCE9431645EC}">
              <a14:shadowObscured xmlns:a14="http://schemas.microsoft.com/office/drawing/2010/main"/>
            </a:ext>
          </a:extLst>
        </p:spPr>
      </p:pic>
      <p:sp>
        <p:nvSpPr>
          <p:cNvPr id="9" name="Rectángulo: esquinas redondeadas 8">
            <a:extLst>
              <a:ext uri="{FF2B5EF4-FFF2-40B4-BE49-F238E27FC236}">
                <a16:creationId xmlns:a16="http://schemas.microsoft.com/office/drawing/2014/main" xmlns="" id="{0B673034-1800-4FBB-BD5A-57F1470AAE04}"/>
              </a:ext>
            </a:extLst>
          </p:cNvPr>
          <p:cNvSpPr/>
          <p:nvPr/>
        </p:nvSpPr>
        <p:spPr>
          <a:xfrm>
            <a:off x="3707934" y="2135690"/>
            <a:ext cx="931178" cy="251670"/>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xmlns="" id="{CF3AE0C2-4586-4107-848E-ACF303FB5F19}"/>
              </a:ext>
            </a:extLst>
          </p:cNvPr>
          <p:cNvSpPr/>
          <p:nvPr/>
        </p:nvSpPr>
        <p:spPr>
          <a:xfrm>
            <a:off x="5213557" y="2269914"/>
            <a:ext cx="778116" cy="106613"/>
          </a:xfrm>
          <a:prstGeom prst="rightArrow">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xmlns="" id="{03142A1B-640A-46E9-8AE0-3B56516942EA}"/>
              </a:ext>
            </a:extLst>
          </p:cNvPr>
          <p:cNvSpPr/>
          <p:nvPr/>
        </p:nvSpPr>
        <p:spPr>
          <a:xfrm>
            <a:off x="1107231" y="4767661"/>
            <a:ext cx="4079846" cy="1754326"/>
          </a:xfrm>
          <a:prstGeom prst="rect">
            <a:avLst/>
          </a:prstGeom>
        </p:spPr>
        <p:txBody>
          <a:bodyPr wrap="square">
            <a:spAutoFit/>
          </a:bodyPr>
          <a:lstStyle/>
          <a:p>
            <a:r>
              <a:rPr lang="es-EC" dirty="0">
                <a:ea typeface="Calibri" panose="020F0502020204030204" pitchFamily="34" charset="0"/>
                <a:cs typeface="Times New Roman" panose="02020603050405020304" pitchFamily="18" charset="0"/>
              </a:rPr>
              <a:t>Este tipo de muestreo es aquel en el que se divide la población de N personas, en K </a:t>
            </a:r>
            <a:r>
              <a:rPr lang="es-EC" b="1" dirty="0">
                <a:ea typeface="Calibri" panose="020F0502020204030204" pitchFamily="34" charset="0"/>
                <a:cs typeface="Times New Roman" panose="02020603050405020304" pitchFamily="18" charset="0"/>
              </a:rPr>
              <a:t>subpoblaciones</a:t>
            </a:r>
            <a:r>
              <a:rPr lang="es-EC" dirty="0">
                <a:ea typeface="Calibri" panose="020F0502020204030204" pitchFamily="34" charset="0"/>
                <a:cs typeface="Times New Roman" panose="02020603050405020304" pitchFamily="18" charset="0"/>
              </a:rPr>
              <a:t>, atendiendo a ciertos grupos que pueden ser significativos en el estudio </a:t>
            </a:r>
            <a:r>
              <a:rPr lang="es-EC" dirty="0">
                <a:solidFill>
                  <a:srgbClr val="0070C0"/>
                </a:solidFill>
                <a:latin typeface="Calibri" panose="020F0502020204030204" pitchFamily="34" charset="0"/>
                <a:ea typeface="Calibri" panose="020F0502020204030204" pitchFamily="34" charset="0"/>
                <a:cs typeface="Times New Roman" panose="02020603050405020304" pitchFamily="18" charset="0"/>
              </a:rPr>
              <a:t>de tamaños respectivos N……..,N</a:t>
            </a:r>
            <a:r>
              <a:rPr lang="es-EC" baseline="-25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K</a:t>
            </a:r>
            <a:endParaRPr lang="es-EC" dirty="0">
              <a:solidFill>
                <a:srgbClr val="0070C0"/>
              </a:solidFill>
            </a:endParaRPr>
          </a:p>
          <a:p>
            <a:endParaRPr lang="es-EC" dirty="0"/>
          </a:p>
        </p:txBody>
      </p:sp>
      <p:sp>
        <p:nvSpPr>
          <p:cNvPr id="13" name="Flecha: doblada hacia arriba 12">
            <a:extLst>
              <a:ext uri="{FF2B5EF4-FFF2-40B4-BE49-F238E27FC236}">
                <a16:creationId xmlns:a16="http://schemas.microsoft.com/office/drawing/2014/main" xmlns="" id="{E358CFF7-4082-4C4E-8859-44F701396A24}"/>
              </a:ext>
            </a:extLst>
          </p:cNvPr>
          <p:cNvSpPr/>
          <p:nvPr/>
        </p:nvSpPr>
        <p:spPr>
          <a:xfrm rot="5400000">
            <a:off x="4638036" y="3271864"/>
            <a:ext cx="2162857" cy="336748"/>
          </a:xfrm>
          <a:prstGeom prst="ben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a:extLst>
              <a:ext uri="{FF2B5EF4-FFF2-40B4-BE49-F238E27FC236}">
                <a16:creationId xmlns:a16="http://schemas.microsoft.com/office/drawing/2014/main" xmlns="" id="{FAD37477-593C-4265-9146-2794969550DC}"/>
              </a:ext>
            </a:extLst>
          </p:cNvPr>
          <p:cNvPicPr>
            <a:picLocks noChangeAspect="1"/>
          </p:cNvPicPr>
          <p:nvPr/>
        </p:nvPicPr>
        <p:blipFill>
          <a:blip r:embed="rId5"/>
          <a:stretch>
            <a:fillRect/>
          </a:stretch>
        </p:blipFill>
        <p:spPr>
          <a:xfrm>
            <a:off x="5887840" y="3750974"/>
            <a:ext cx="5341059" cy="2842773"/>
          </a:xfrm>
          <a:prstGeom prst="rect">
            <a:avLst/>
          </a:prstGeom>
        </p:spPr>
      </p:pic>
      <p:sp>
        <p:nvSpPr>
          <p:cNvPr id="15" name="Rectángulo: esquinas redondeadas 14">
            <a:extLst>
              <a:ext uri="{FF2B5EF4-FFF2-40B4-BE49-F238E27FC236}">
                <a16:creationId xmlns:a16="http://schemas.microsoft.com/office/drawing/2014/main" xmlns="" id="{DDD1A539-26CA-4F8E-8F2A-1BE87EDFC9E6}"/>
              </a:ext>
            </a:extLst>
          </p:cNvPr>
          <p:cNvSpPr/>
          <p:nvPr/>
        </p:nvSpPr>
        <p:spPr>
          <a:xfrm>
            <a:off x="7072954" y="4286902"/>
            <a:ext cx="1307648" cy="251670"/>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esquinas redondeadas 15">
            <a:extLst>
              <a:ext uri="{FF2B5EF4-FFF2-40B4-BE49-F238E27FC236}">
                <a16:creationId xmlns:a16="http://schemas.microsoft.com/office/drawing/2014/main" xmlns="" id="{58C42947-4CEA-4003-9F34-9F4FA7227AA3}"/>
              </a:ext>
            </a:extLst>
          </p:cNvPr>
          <p:cNvSpPr/>
          <p:nvPr/>
        </p:nvSpPr>
        <p:spPr>
          <a:xfrm>
            <a:off x="6057908" y="2226954"/>
            <a:ext cx="931178" cy="251670"/>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0363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7471676"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METODOLÓGICA</a:t>
            </a:r>
          </a:p>
        </p:txBody>
      </p:sp>
      <p:sp>
        <p:nvSpPr>
          <p:cNvPr id="5" name="CuadroTexto 4"/>
          <p:cNvSpPr txBox="1"/>
          <p:nvPr/>
        </p:nvSpPr>
        <p:spPr>
          <a:xfrm>
            <a:off x="376484" y="1505186"/>
            <a:ext cx="5622803" cy="646331"/>
          </a:xfrm>
          <a:prstGeom prst="rect">
            <a:avLst/>
          </a:prstGeom>
          <a:noFill/>
        </p:spPr>
        <p:txBody>
          <a:bodyPr wrap="square" rtlCol="0">
            <a:spAutoFit/>
          </a:bodyPr>
          <a:lstStyle/>
          <a:p>
            <a:pPr algn="ctr"/>
            <a:r>
              <a:rPr lang="es-EC" b="1" dirty="0">
                <a:cs typeface="Arial" panose="020B0604020202020204" pitchFamily="34" charset="0"/>
              </a:rPr>
              <a:t>Distribución de la muestra según CIIU N80 Actividades de seguridad privada</a:t>
            </a:r>
            <a:endParaRPr lang="es-EC" b="1" i="1" dirty="0">
              <a:cs typeface="Arial" panose="020B0604020202020204" pitchFamily="34" charset="0"/>
            </a:endParaRPr>
          </a:p>
        </p:txBody>
      </p:sp>
      <p:sp>
        <p:nvSpPr>
          <p:cNvPr id="7" name="Rectángulo redondeado 6"/>
          <p:cNvSpPr/>
          <p:nvPr/>
        </p:nvSpPr>
        <p:spPr>
          <a:xfrm>
            <a:off x="1510025" y="5392396"/>
            <a:ext cx="3540402" cy="1346436"/>
          </a:xfrm>
          <a:prstGeom prst="roundRect">
            <a:avLst/>
          </a:prstGeom>
          <a:solidFill>
            <a:srgbClr val="CFF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EC" sz="1600" dirty="0">
                <a:solidFill>
                  <a:schemeClr val="tx1"/>
                </a:solidFill>
                <a:cs typeface="Arial" panose="020B0604020202020204" pitchFamily="34" charset="0"/>
              </a:rPr>
              <a:t>Tamaño de la población N= </a:t>
            </a:r>
            <a:r>
              <a:rPr lang="es-EC" sz="1600" dirty="0" smtClean="0">
                <a:solidFill>
                  <a:schemeClr val="tx1"/>
                </a:solidFill>
                <a:cs typeface="Arial" panose="020B0604020202020204" pitchFamily="34" charset="0"/>
              </a:rPr>
              <a:t>367</a:t>
            </a:r>
            <a:endParaRPr lang="es-EC" sz="1600" dirty="0">
              <a:solidFill>
                <a:schemeClr val="tx1"/>
              </a:solidFill>
              <a:cs typeface="Arial" panose="020B0604020202020204" pitchFamily="34" charset="0"/>
            </a:endParaRPr>
          </a:p>
          <a:p>
            <a:pPr marL="285750" lvl="0" indent="-285750">
              <a:buFont typeface="Arial" panose="020B0604020202020204" pitchFamily="34" charset="0"/>
              <a:buChar char="•"/>
            </a:pPr>
            <a:r>
              <a:rPr lang="es-EC" sz="1600" dirty="0">
                <a:solidFill>
                  <a:schemeClr val="tx1"/>
                </a:solidFill>
                <a:cs typeface="Arial" panose="020B0604020202020204" pitchFamily="34" charset="0"/>
              </a:rPr>
              <a:t>Nivel de confianza z= 1,96 (95%)</a:t>
            </a:r>
          </a:p>
          <a:p>
            <a:pPr marL="285750" lvl="0" indent="-285750">
              <a:buFont typeface="Arial" panose="020B0604020202020204" pitchFamily="34" charset="0"/>
              <a:buChar char="•"/>
            </a:pPr>
            <a:r>
              <a:rPr lang="es-EC" sz="1600" dirty="0">
                <a:solidFill>
                  <a:schemeClr val="tx1"/>
                </a:solidFill>
                <a:cs typeface="Arial" panose="020B0604020202020204" pitchFamily="34" charset="0"/>
              </a:rPr>
              <a:t>Probabilidad a favor p= 0,5</a:t>
            </a:r>
          </a:p>
          <a:p>
            <a:pPr marL="285750" lvl="0" indent="-285750">
              <a:buFont typeface="Arial" panose="020B0604020202020204" pitchFamily="34" charset="0"/>
              <a:buChar char="•"/>
            </a:pPr>
            <a:r>
              <a:rPr lang="es-EC" sz="1600" dirty="0">
                <a:solidFill>
                  <a:schemeClr val="tx1"/>
                </a:solidFill>
                <a:cs typeface="Arial" panose="020B0604020202020204" pitchFamily="34" charset="0"/>
              </a:rPr>
              <a:t>Probabilidad en contra q= 0,5</a:t>
            </a:r>
          </a:p>
          <a:p>
            <a:pPr marL="285750" lvl="0" indent="-285750">
              <a:buFont typeface="Arial" panose="020B0604020202020204" pitchFamily="34" charset="0"/>
              <a:buChar char="•"/>
            </a:pPr>
            <a:r>
              <a:rPr lang="es-EC" sz="1600" dirty="0">
                <a:solidFill>
                  <a:schemeClr val="tx1"/>
                </a:solidFill>
                <a:cs typeface="Arial" panose="020B0604020202020204" pitchFamily="34" charset="0"/>
              </a:rPr>
              <a:t>Error e= 0,05</a:t>
            </a:r>
            <a:endParaRPr lang="es-EC" sz="1600" dirty="0">
              <a:solidFill>
                <a:schemeClr val="tx1"/>
              </a:solidFill>
            </a:endParaRPr>
          </a:p>
        </p:txBody>
      </p:sp>
      <p:sp>
        <p:nvSpPr>
          <p:cNvPr id="8" name="CuadroTexto 7"/>
          <p:cNvSpPr txBox="1"/>
          <p:nvPr/>
        </p:nvSpPr>
        <p:spPr>
          <a:xfrm>
            <a:off x="468824" y="4968089"/>
            <a:ext cx="5622803" cy="369332"/>
          </a:xfrm>
          <a:prstGeom prst="rect">
            <a:avLst/>
          </a:prstGeom>
          <a:noFill/>
        </p:spPr>
        <p:txBody>
          <a:bodyPr wrap="square" rtlCol="0">
            <a:spAutoFit/>
          </a:bodyPr>
          <a:lstStyle/>
          <a:p>
            <a:pPr algn="ctr"/>
            <a:r>
              <a:rPr lang="es-EC" b="1" dirty="0">
                <a:cs typeface="Arial" panose="020B0604020202020204" pitchFamily="34" charset="0"/>
              </a:rPr>
              <a:t>Datos de la investigación</a:t>
            </a:r>
            <a:endParaRPr lang="es-EC" b="1" i="1" dirty="0">
              <a:cs typeface="Arial" panose="020B0604020202020204" pitchFamily="34" charset="0"/>
            </a:endParaRPr>
          </a:p>
        </p:txBody>
      </p:sp>
      <p:pic>
        <p:nvPicPr>
          <p:cNvPr id="9" name="Imagen 8"/>
          <p:cNvPicPr/>
          <p:nvPr/>
        </p:nvPicPr>
        <p:blipFill rotWithShape="1">
          <a:blip r:embed="rId3">
            <a:duotone>
              <a:schemeClr val="accent1">
                <a:shade val="45000"/>
                <a:satMod val="135000"/>
              </a:schemeClr>
              <a:prstClr val="white"/>
            </a:duotone>
          </a:blip>
          <a:srcRect l="56172" t="21250" r="30235" b="69558"/>
          <a:stretch/>
        </p:blipFill>
        <p:spPr>
          <a:xfrm>
            <a:off x="8322039" y="2414689"/>
            <a:ext cx="2497591" cy="1114174"/>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10" name="Rectángulo 9"/>
              <p:cNvSpPr>
                <a:spLocks/>
              </p:cNvSpPr>
              <p:nvPr/>
            </p:nvSpPr>
            <p:spPr>
              <a:xfrm>
                <a:off x="6759347" y="3713673"/>
                <a:ext cx="5138057" cy="753411"/>
              </a:xfrm>
              <a:prstGeom prst="rect">
                <a:avLst/>
              </a:prstGeom>
            </p:spPr>
            <p:txBody>
              <a:bodyPr wrap="square">
                <a:spAutoFit/>
              </a:bodyPr>
              <a:lstStyle/>
              <a:p>
                <a:pPr eaLnBrk="0" fontAlgn="base" hangingPunct="0">
                  <a:spcAft>
                    <a:spcPts val="0"/>
                  </a:spcAft>
                </a:pPr>
                <a14:m>
                  <m:oMathPara xmlns:m="http://schemas.openxmlformats.org/officeDocument/2006/math">
                    <m:oMathParaPr>
                      <m:jc m:val="centerGroup"/>
                    </m:oMathParaPr>
                    <m:oMath xmlns:m="http://schemas.openxmlformats.org/officeDocument/2006/math">
                      <m:r>
                        <a:rPr lang="es-EC" sz="2000" i="1" kern="1200">
                          <a:solidFill>
                            <a:srgbClr val="000000"/>
                          </a:solidFill>
                          <a:effectLst/>
                          <a:latin typeface="Cambria Math" panose="02040503050406030204" pitchFamily="18" charset="0"/>
                          <a:ea typeface="Times New Roman" panose="02020603050405020304" pitchFamily="18" charset="0"/>
                        </a:rPr>
                        <m:t>𝑛</m:t>
                      </m:r>
                      <m:r>
                        <a:rPr lang="es-EC" sz="2000" kern="1200">
                          <a:solidFill>
                            <a:srgbClr val="000000"/>
                          </a:solidFill>
                          <a:effectLst/>
                          <a:latin typeface="Cambria Math" panose="02040503050406030204" pitchFamily="18" charset="0"/>
                          <a:ea typeface="Times New Roman" panose="02020603050405020304" pitchFamily="18" charset="0"/>
                        </a:rPr>
                        <m:t>=</m:t>
                      </m:r>
                      <m:f>
                        <m:fPr>
                          <m:ctrlPr>
                            <a:rPr lang="es-EC" sz="2000" i="1" kern="1200">
                              <a:solidFill>
                                <a:srgbClr val="000000"/>
                              </a:solidFill>
                              <a:effectLst/>
                              <a:latin typeface="Cambria Math" panose="02040503050406030204" pitchFamily="18" charset="0"/>
                              <a:ea typeface="Times New Roman" panose="02020603050405020304" pitchFamily="18" charset="0"/>
                            </a:rPr>
                          </m:ctrlPr>
                        </m:fPr>
                        <m:num>
                          <m:r>
                            <a:rPr lang="es-EC" sz="2000" kern="1200">
                              <a:solidFill>
                                <a:srgbClr val="000000"/>
                              </a:solidFill>
                              <a:effectLst/>
                              <a:latin typeface="Cambria Math" panose="02040503050406030204" pitchFamily="18" charset="0"/>
                              <a:ea typeface="Times New Roman" panose="02020603050405020304" pitchFamily="18" charset="0"/>
                            </a:rPr>
                            <m:t>367</m:t>
                          </m:r>
                          <m:r>
                            <a:rPr lang="es-EC" sz="2000" i="1" kern="1200">
                              <a:solidFill>
                                <a:srgbClr val="000000"/>
                              </a:solidFill>
                              <a:effectLst/>
                              <a:latin typeface="Cambria Math" panose="02040503050406030204" pitchFamily="18" charset="0"/>
                              <a:ea typeface="Times New Roman" panose="02020603050405020304" pitchFamily="18" charset="0"/>
                            </a:rPr>
                            <m:t>∗</m:t>
                          </m:r>
                          <m:sSup>
                            <m:sSupPr>
                              <m:ctrlPr>
                                <a:rPr lang="es-EC" sz="2000" i="1" kern="1200">
                                  <a:solidFill>
                                    <a:srgbClr val="000000"/>
                                  </a:solidFill>
                                  <a:effectLst/>
                                  <a:latin typeface="Cambria Math" panose="02040503050406030204" pitchFamily="18" charset="0"/>
                                  <a:ea typeface="Times New Roman" panose="02020603050405020304" pitchFamily="18" charset="0"/>
                                </a:rPr>
                              </m:ctrlPr>
                            </m:sSupPr>
                            <m:e>
                              <m:r>
                                <a:rPr lang="es-EC" sz="2000" kern="1200">
                                  <a:solidFill>
                                    <a:srgbClr val="000000"/>
                                  </a:solidFill>
                                  <a:effectLst/>
                                  <a:latin typeface="Cambria Math" panose="02040503050406030204" pitchFamily="18" charset="0"/>
                                  <a:ea typeface="Times New Roman" panose="02020603050405020304" pitchFamily="18" charset="0"/>
                                </a:rPr>
                                <m:t>1.96</m:t>
                              </m:r>
                            </m:e>
                            <m:sup>
                              <m:r>
                                <a:rPr lang="es-EC" sz="2000" kern="1200">
                                  <a:solidFill>
                                    <a:srgbClr val="000000"/>
                                  </a:solidFill>
                                  <a:effectLst/>
                                  <a:latin typeface="Cambria Math" panose="02040503050406030204" pitchFamily="18" charset="0"/>
                                  <a:ea typeface="Times New Roman" panose="02020603050405020304" pitchFamily="18" charset="0"/>
                                </a:rPr>
                                <m:t>2</m:t>
                              </m:r>
                            </m:sup>
                          </m:sSup>
                          <m:r>
                            <a:rPr lang="es-EC" sz="2000" i="1" kern="1200">
                              <a:solidFill>
                                <a:srgbClr val="000000"/>
                              </a:solidFill>
                              <a:effectLst/>
                              <a:latin typeface="Cambria Math" panose="02040503050406030204" pitchFamily="18" charset="0"/>
                              <a:ea typeface="Times New Roman" panose="02020603050405020304" pitchFamily="18" charset="0"/>
                            </a:rPr>
                            <m:t>∗</m:t>
                          </m:r>
                          <m:r>
                            <a:rPr lang="es-EC" sz="2000" kern="1200">
                              <a:solidFill>
                                <a:srgbClr val="000000"/>
                              </a:solidFill>
                              <a:effectLst/>
                              <a:latin typeface="Cambria Math" panose="02040503050406030204" pitchFamily="18" charset="0"/>
                              <a:ea typeface="Times New Roman" panose="02020603050405020304" pitchFamily="18" charset="0"/>
                            </a:rPr>
                            <m:t>0.50</m:t>
                          </m:r>
                          <m:r>
                            <a:rPr lang="es-EC" sz="2000" i="1" kern="1200">
                              <a:solidFill>
                                <a:srgbClr val="000000"/>
                              </a:solidFill>
                              <a:effectLst/>
                              <a:latin typeface="Cambria Math" panose="02040503050406030204" pitchFamily="18" charset="0"/>
                              <a:ea typeface="Times New Roman" panose="02020603050405020304" pitchFamily="18" charset="0"/>
                            </a:rPr>
                            <m:t>∗</m:t>
                          </m:r>
                          <m:r>
                            <a:rPr lang="es-EC" sz="2000" kern="1200">
                              <a:solidFill>
                                <a:srgbClr val="000000"/>
                              </a:solidFill>
                              <a:effectLst/>
                              <a:latin typeface="Cambria Math" panose="02040503050406030204" pitchFamily="18" charset="0"/>
                              <a:ea typeface="Times New Roman" panose="02020603050405020304" pitchFamily="18" charset="0"/>
                            </a:rPr>
                            <m:t>0.50</m:t>
                          </m:r>
                        </m:num>
                        <m:den>
                          <m:sSup>
                            <m:sSupPr>
                              <m:ctrlPr>
                                <a:rPr lang="es-EC" sz="2000" i="1" kern="1200">
                                  <a:solidFill>
                                    <a:srgbClr val="000000"/>
                                  </a:solidFill>
                                  <a:effectLst/>
                                  <a:latin typeface="Cambria Math" panose="02040503050406030204" pitchFamily="18" charset="0"/>
                                  <a:ea typeface="Times New Roman" panose="02020603050405020304" pitchFamily="18" charset="0"/>
                                </a:rPr>
                              </m:ctrlPr>
                            </m:sSupPr>
                            <m:e>
                              <m:r>
                                <a:rPr lang="es-EC" sz="2000" kern="1200">
                                  <a:solidFill>
                                    <a:srgbClr val="000000"/>
                                  </a:solidFill>
                                  <a:effectLst/>
                                  <a:latin typeface="Cambria Math" panose="02040503050406030204" pitchFamily="18" charset="0"/>
                                  <a:ea typeface="Times New Roman" panose="02020603050405020304" pitchFamily="18" charset="0"/>
                                </a:rPr>
                                <m:t>0.05</m:t>
                              </m:r>
                            </m:e>
                            <m:sup>
                              <m:r>
                                <a:rPr lang="es-EC" sz="2000" kern="1200">
                                  <a:solidFill>
                                    <a:srgbClr val="000000"/>
                                  </a:solidFill>
                                  <a:effectLst/>
                                  <a:latin typeface="Cambria Math" panose="02040503050406030204" pitchFamily="18" charset="0"/>
                                  <a:ea typeface="Times New Roman" panose="02020603050405020304" pitchFamily="18" charset="0"/>
                                </a:rPr>
                                <m:t>2</m:t>
                              </m:r>
                            </m:sup>
                          </m:sSup>
                          <m:r>
                            <a:rPr lang="es-EC" sz="2000" i="1" kern="1200">
                              <a:solidFill>
                                <a:srgbClr val="000000"/>
                              </a:solidFill>
                              <a:effectLst/>
                              <a:latin typeface="Cambria Math" panose="02040503050406030204" pitchFamily="18" charset="0"/>
                              <a:ea typeface="Times New Roman" panose="02020603050405020304" pitchFamily="18" charset="0"/>
                            </a:rPr>
                            <m:t>∗</m:t>
                          </m:r>
                          <m:d>
                            <m:dPr>
                              <m:ctrlPr>
                                <a:rPr lang="es-EC" sz="2000" i="1" kern="1200">
                                  <a:solidFill>
                                    <a:srgbClr val="000000"/>
                                  </a:solidFill>
                                  <a:effectLst/>
                                  <a:latin typeface="Cambria Math" panose="02040503050406030204" pitchFamily="18" charset="0"/>
                                  <a:ea typeface="Times New Roman" panose="02020603050405020304" pitchFamily="18" charset="0"/>
                                </a:rPr>
                              </m:ctrlPr>
                            </m:dPr>
                            <m:e>
                              <m:r>
                                <a:rPr lang="es-EC" sz="2000" kern="1200">
                                  <a:solidFill>
                                    <a:srgbClr val="000000"/>
                                  </a:solidFill>
                                  <a:effectLst/>
                                  <a:latin typeface="Cambria Math" panose="02040503050406030204" pitchFamily="18" charset="0"/>
                                  <a:ea typeface="Times New Roman" panose="02020603050405020304" pitchFamily="18" charset="0"/>
                                </a:rPr>
                                <m:t>367</m:t>
                              </m:r>
                              <m:r>
                                <a:rPr lang="es-EC" sz="2000" i="1" kern="1200">
                                  <a:solidFill>
                                    <a:srgbClr val="000000"/>
                                  </a:solidFill>
                                  <a:effectLst/>
                                  <a:latin typeface="Cambria Math" panose="02040503050406030204" pitchFamily="18" charset="0"/>
                                  <a:ea typeface="Times New Roman" panose="02020603050405020304" pitchFamily="18" charset="0"/>
                                </a:rPr>
                                <m:t>−</m:t>
                              </m:r>
                              <m:r>
                                <a:rPr lang="es-EC" sz="2000" kern="1200">
                                  <a:solidFill>
                                    <a:srgbClr val="000000"/>
                                  </a:solidFill>
                                  <a:effectLst/>
                                  <a:latin typeface="Cambria Math" panose="02040503050406030204" pitchFamily="18" charset="0"/>
                                  <a:ea typeface="Times New Roman" panose="02020603050405020304" pitchFamily="18" charset="0"/>
                                </a:rPr>
                                <m:t>1</m:t>
                              </m:r>
                            </m:e>
                          </m:d>
                          <m:r>
                            <a:rPr lang="es-EC" sz="2000" kern="1200">
                              <a:solidFill>
                                <a:srgbClr val="000000"/>
                              </a:solidFill>
                              <a:effectLst/>
                              <a:latin typeface="Cambria Math" panose="02040503050406030204" pitchFamily="18" charset="0"/>
                              <a:ea typeface="Times New Roman" panose="02020603050405020304" pitchFamily="18" charset="0"/>
                            </a:rPr>
                            <m:t>+</m:t>
                          </m:r>
                          <m:sSup>
                            <m:sSupPr>
                              <m:ctrlPr>
                                <a:rPr lang="es-EC" sz="2000" i="1" kern="1200">
                                  <a:solidFill>
                                    <a:srgbClr val="000000"/>
                                  </a:solidFill>
                                  <a:effectLst/>
                                  <a:latin typeface="Cambria Math" panose="02040503050406030204" pitchFamily="18" charset="0"/>
                                  <a:ea typeface="Times New Roman" panose="02020603050405020304" pitchFamily="18" charset="0"/>
                                </a:rPr>
                              </m:ctrlPr>
                            </m:sSupPr>
                            <m:e>
                              <m:r>
                                <a:rPr lang="es-EC" sz="2000" kern="1200">
                                  <a:solidFill>
                                    <a:srgbClr val="000000"/>
                                  </a:solidFill>
                                  <a:effectLst/>
                                  <a:latin typeface="Cambria Math" panose="02040503050406030204" pitchFamily="18" charset="0"/>
                                  <a:ea typeface="Times New Roman" panose="02020603050405020304" pitchFamily="18" charset="0"/>
                                </a:rPr>
                                <m:t>1.96</m:t>
                              </m:r>
                            </m:e>
                            <m:sup>
                              <m:r>
                                <a:rPr lang="es-EC" sz="2000" kern="1200">
                                  <a:solidFill>
                                    <a:srgbClr val="000000"/>
                                  </a:solidFill>
                                  <a:effectLst/>
                                  <a:latin typeface="Cambria Math" panose="02040503050406030204" pitchFamily="18" charset="0"/>
                                  <a:ea typeface="Times New Roman" panose="02020603050405020304" pitchFamily="18" charset="0"/>
                                </a:rPr>
                                <m:t>2</m:t>
                              </m:r>
                            </m:sup>
                          </m:sSup>
                          <m:r>
                            <a:rPr lang="es-EC" sz="2000" i="1" kern="1200">
                              <a:solidFill>
                                <a:srgbClr val="000000"/>
                              </a:solidFill>
                              <a:effectLst/>
                              <a:latin typeface="Cambria Math" panose="02040503050406030204" pitchFamily="18" charset="0"/>
                              <a:ea typeface="Times New Roman" panose="02020603050405020304" pitchFamily="18" charset="0"/>
                            </a:rPr>
                            <m:t>∗</m:t>
                          </m:r>
                          <m:r>
                            <a:rPr lang="es-EC" sz="2000" kern="1200">
                              <a:solidFill>
                                <a:srgbClr val="000000"/>
                              </a:solidFill>
                              <a:effectLst/>
                              <a:latin typeface="Cambria Math" panose="02040503050406030204" pitchFamily="18" charset="0"/>
                              <a:ea typeface="Times New Roman" panose="02020603050405020304" pitchFamily="18" charset="0"/>
                            </a:rPr>
                            <m:t>0.50</m:t>
                          </m:r>
                          <m:r>
                            <a:rPr lang="es-EC" sz="2000" i="1" kern="1200">
                              <a:solidFill>
                                <a:srgbClr val="000000"/>
                              </a:solidFill>
                              <a:effectLst/>
                              <a:latin typeface="Cambria Math" panose="02040503050406030204" pitchFamily="18" charset="0"/>
                              <a:ea typeface="Times New Roman" panose="02020603050405020304" pitchFamily="18" charset="0"/>
                            </a:rPr>
                            <m:t>∗</m:t>
                          </m:r>
                          <m:r>
                            <a:rPr lang="es-EC" sz="2000" kern="1200">
                              <a:solidFill>
                                <a:srgbClr val="000000"/>
                              </a:solidFill>
                              <a:effectLst/>
                              <a:latin typeface="Cambria Math" panose="02040503050406030204" pitchFamily="18" charset="0"/>
                              <a:ea typeface="Times New Roman" panose="02020603050405020304" pitchFamily="18" charset="0"/>
                            </a:rPr>
                            <m:t>0.50</m:t>
                          </m:r>
                        </m:den>
                      </m:f>
                    </m:oMath>
                  </m:oMathPara>
                </a14:m>
                <a:endParaRPr lang="es-EC" sz="2000"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6759347" y="3713673"/>
                <a:ext cx="5138057" cy="75341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a:spLocks/>
              </p:cNvSpPr>
              <p:nvPr/>
            </p:nvSpPr>
            <p:spPr>
              <a:xfrm>
                <a:off x="8004132" y="4807621"/>
                <a:ext cx="2815499" cy="584775"/>
              </a:xfrm>
              <a:prstGeom prst="rect">
                <a:avLst/>
              </a:prstGeom>
            </p:spPr>
            <p:txBody>
              <a:bodyPr wrap="square">
                <a:spAutoFit/>
              </a:bodyPr>
              <a:lstStyle/>
              <a:p>
                <a:pPr eaLnBrk="0" fontAlgn="base" hangingPunct="0">
                  <a:spcAft>
                    <a:spcPts val="0"/>
                  </a:spcAft>
                </a:pPr>
                <a14:m>
                  <m:oMathPara xmlns:m="http://schemas.openxmlformats.org/officeDocument/2006/math">
                    <m:oMathParaPr>
                      <m:jc m:val="centerGroup"/>
                    </m:oMathParaPr>
                    <m:oMath xmlns:m="http://schemas.openxmlformats.org/officeDocument/2006/math">
                      <m:r>
                        <a:rPr lang="es-EC" sz="3200" b="1" i="1" kern="1200">
                          <a:solidFill>
                            <a:srgbClr val="000000"/>
                          </a:solidFill>
                          <a:effectLst/>
                          <a:latin typeface="Cambria Math" panose="02040503050406030204" pitchFamily="18" charset="0"/>
                          <a:ea typeface="Times New Roman" panose="02020603050405020304" pitchFamily="18" charset="0"/>
                        </a:rPr>
                        <m:t>𝒏</m:t>
                      </m:r>
                      <m:r>
                        <a:rPr lang="es-EC" sz="3200" b="1" kern="1200">
                          <a:solidFill>
                            <a:srgbClr val="000000"/>
                          </a:solidFill>
                          <a:effectLst/>
                          <a:latin typeface="Cambria Math" panose="02040503050406030204" pitchFamily="18" charset="0"/>
                          <a:ea typeface="Times New Roman" panose="02020603050405020304" pitchFamily="18" charset="0"/>
                        </a:rPr>
                        <m:t>=</m:t>
                      </m:r>
                      <m:r>
                        <a:rPr lang="es-EC" sz="3200" b="1" i="1" kern="1200">
                          <a:solidFill>
                            <a:srgbClr val="000000"/>
                          </a:solidFill>
                          <a:effectLst/>
                          <a:latin typeface="Cambria Math" panose="02040503050406030204" pitchFamily="18" charset="0"/>
                          <a:ea typeface="Times New Roman" panose="02020603050405020304" pitchFamily="18" charset="0"/>
                        </a:rPr>
                        <m:t>𝟏𝟖𝟖</m:t>
                      </m:r>
                    </m:oMath>
                  </m:oMathPara>
                </a14:m>
                <a:endParaRPr lang="es-EC" sz="3200" b="1" dirty="0">
                  <a:effectLst/>
                  <a:latin typeface="Times New Roman" panose="02020603050405020304" pitchFamily="18" charset="0"/>
                  <a:ea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8004132" y="4807621"/>
                <a:ext cx="2815499" cy="584775"/>
              </a:xfrm>
              <a:prstGeom prst="rect">
                <a:avLst/>
              </a:prstGeom>
              <a:blipFill>
                <a:blip r:embed="rId5"/>
                <a:stretch>
                  <a:fillRect/>
                </a:stretch>
              </a:blipFill>
            </p:spPr>
            <p:txBody>
              <a:bodyPr/>
              <a:lstStyle/>
              <a:p>
                <a:r>
                  <a:rPr lang="es-EC">
                    <a:noFill/>
                  </a:rPr>
                  <a:t> </a:t>
                </a:r>
              </a:p>
            </p:txBody>
          </p:sp>
        </mc:Fallback>
      </mc:AlternateContent>
      <p:sp>
        <p:nvSpPr>
          <p:cNvPr id="14" name="CuadroTexto 13"/>
          <p:cNvSpPr txBox="1"/>
          <p:nvPr/>
        </p:nvSpPr>
        <p:spPr>
          <a:xfrm>
            <a:off x="7101170" y="1829769"/>
            <a:ext cx="4621422" cy="400110"/>
          </a:xfrm>
          <a:prstGeom prst="rect">
            <a:avLst/>
          </a:prstGeom>
          <a:noFill/>
        </p:spPr>
        <p:txBody>
          <a:bodyPr wrap="square" rtlCol="0">
            <a:spAutoFit/>
          </a:bodyPr>
          <a:lstStyle/>
          <a:p>
            <a:pPr algn="ctr"/>
            <a:r>
              <a:rPr lang="es-EC" sz="2000" b="1" dirty="0">
                <a:latin typeface="Arial Rounded MT Bold" panose="020F0704030504030204" pitchFamily="34" charset="0"/>
                <a:cs typeface="Arial" panose="020B0604020202020204" pitchFamily="34" charset="0"/>
              </a:rPr>
              <a:t>1. Cálculo de la muestra</a:t>
            </a:r>
            <a:endParaRPr lang="es-EC" sz="2000" b="1" i="1" dirty="0">
              <a:latin typeface="Arial Rounded MT Bold" panose="020F070403050403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xmlns="" id="{4747DD28-2EB2-4323-A6E6-EDAF90FF5081}"/>
              </a:ext>
            </a:extLst>
          </p:cNvPr>
          <p:cNvSpPr/>
          <p:nvPr/>
        </p:nvSpPr>
        <p:spPr>
          <a:xfrm>
            <a:off x="1274451" y="976431"/>
            <a:ext cx="4011547" cy="523220"/>
          </a:xfrm>
          <a:prstGeom prst="rect">
            <a:avLst/>
          </a:prstGeom>
        </p:spPr>
        <p:txBody>
          <a:bodyPr wrap="none">
            <a:spAutoFit/>
          </a:bodyPr>
          <a:lstStyle/>
          <a:p>
            <a:pPr algn="ctr">
              <a:spcAft>
                <a:spcPts val="0"/>
              </a:spcAft>
            </a:pPr>
            <a:r>
              <a:rPr lang="es-EC" sz="2800" b="1" dirty="0">
                <a:solidFill>
                  <a:srgbClr val="002060"/>
                </a:solidFill>
                <a:latin typeface="Arial Rounded MT Bold" panose="020F0704030504030204" pitchFamily="34" charset="0"/>
                <a:ea typeface="Calibri" panose="020F0502020204030204" pitchFamily="34" charset="0"/>
              </a:rPr>
              <a:t>Tamaño de la muestra</a:t>
            </a:r>
            <a:endParaRPr lang="es-EC" sz="2800" b="1" i="1" dirty="0">
              <a:solidFill>
                <a:srgbClr val="002060"/>
              </a:solidFill>
              <a:latin typeface="Arial Rounded MT Bold" panose="020F0704030504030204" pitchFamily="34" charset="0"/>
              <a:ea typeface="Calibri" panose="020F0502020204030204" pitchFamily="34" charset="0"/>
            </a:endParaRPr>
          </a:p>
        </p:txBody>
      </p:sp>
      <p:pic>
        <p:nvPicPr>
          <p:cNvPr id="13" name="Imagen 12">
            <a:extLst>
              <a:ext uri="{FF2B5EF4-FFF2-40B4-BE49-F238E27FC236}">
                <a16:creationId xmlns:a16="http://schemas.microsoft.com/office/drawing/2014/main" xmlns="" id="{04C58D15-556B-4F95-AE0F-D8ABEB4762BC}"/>
              </a:ext>
            </a:extLst>
          </p:cNvPr>
          <p:cNvPicPr/>
          <p:nvPr/>
        </p:nvPicPr>
        <p:blipFill>
          <a:blip r:embed="rId6"/>
          <a:stretch>
            <a:fillRect/>
          </a:stretch>
        </p:blipFill>
        <p:spPr>
          <a:xfrm>
            <a:off x="860874" y="2450140"/>
            <a:ext cx="4838700" cy="2219325"/>
          </a:xfrm>
          <a:prstGeom prst="rect">
            <a:avLst/>
          </a:prstGeom>
        </p:spPr>
      </p:pic>
    </p:spTree>
    <p:extLst>
      <p:ext uri="{BB962C8B-B14F-4D97-AF65-F5344CB8AC3E}">
        <p14:creationId xmlns:p14="http://schemas.microsoft.com/office/powerpoint/2010/main" val="314183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p:cNvSpPr txBox="1"/>
          <p:nvPr/>
        </p:nvSpPr>
        <p:spPr>
          <a:xfrm>
            <a:off x="162838" y="259294"/>
            <a:ext cx="7471676"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METODOLÓGICA</a:t>
            </a:r>
          </a:p>
        </p:txBody>
      </p:sp>
      <mc:AlternateContent xmlns:mc="http://schemas.openxmlformats.org/markup-compatibility/2006" xmlns:a14="http://schemas.microsoft.com/office/drawing/2010/main">
        <mc:Choice Requires="a14">
          <p:sp>
            <p:nvSpPr>
              <p:cNvPr id="6" name="Rectángulo 5"/>
              <p:cNvSpPr>
                <a:spLocks/>
              </p:cNvSpPr>
              <p:nvPr/>
            </p:nvSpPr>
            <p:spPr>
              <a:xfrm>
                <a:off x="1646875" y="1449422"/>
                <a:ext cx="2815499" cy="584775"/>
              </a:xfrm>
              <a:prstGeom prst="rect">
                <a:avLst/>
              </a:prstGeom>
            </p:spPr>
            <p:txBody>
              <a:bodyPr wrap="square">
                <a:spAutoFit/>
              </a:bodyPr>
              <a:lstStyle/>
              <a:p>
                <a:pPr eaLnBrk="0" fontAlgn="base" hangingPunct="0">
                  <a:spcAft>
                    <a:spcPts val="0"/>
                  </a:spcAft>
                </a:pPr>
                <a14:m>
                  <m:oMathPara xmlns:m="http://schemas.openxmlformats.org/officeDocument/2006/math">
                    <m:oMathParaPr>
                      <m:jc m:val="centerGroup"/>
                    </m:oMathParaPr>
                    <m:oMath xmlns:m="http://schemas.openxmlformats.org/officeDocument/2006/math">
                      <m:r>
                        <a:rPr lang="es-EC" sz="3200" b="1" i="1" kern="1200">
                          <a:solidFill>
                            <a:srgbClr val="000000"/>
                          </a:solidFill>
                          <a:effectLst/>
                          <a:latin typeface="Cambria Math" panose="02040503050406030204" pitchFamily="18" charset="0"/>
                          <a:ea typeface="Times New Roman" panose="02020603050405020304" pitchFamily="18" charset="0"/>
                        </a:rPr>
                        <m:t>𝒏</m:t>
                      </m:r>
                      <m:r>
                        <a:rPr lang="es-EC" sz="3200" b="1" kern="1200">
                          <a:solidFill>
                            <a:srgbClr val="000000"/>
                          </a:solidFill>
                          <a:effectLst/>
                          <a:latin typeface="Cambria Math" panose="02040503050406030204" pitchFamily="18" charset="0"/>
                          <a:ea typeface="Times New Roman" panose="02020603050405020304" pitchFamily="18" charset="0"/>
                        </a:rPr>
                        <m:t>=</m:t>
                      </m:r>
                      <m:r>
                        <a:rPr lang="es-EC" sz="3200" b="1" i="1" kern="1200">
                          <a:solidFill>
                            <a:srgbClr val="000000"/>
                          </a:solidFill>
                          <a:effectLst/>
                          <a:latin typeface="Cambria Math" panose="02040503050406030204" pitchFamily="18" charset="0"/>
                          <a:ea typeface="Times New Roman" panose="02020603050405020304" pitchFamily="18" charset="0"/>
                        </a:rPr>
                        <m:t>𝟏𝟖𝟖</m:t>
                      </m:r>
                    </m:oMath>
                  </m:oMathPara>
                </a14:m>
                <a:endParaRPr lang="es-EC" sz="3200" b="1" dirty="0">
                  <a:effectLst/>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1646875" y="1449422"/>
                <a:ext cx="2815499" cy="584775"/>
              </a:xfrm>
              <a:prstGeom prst="rect">
                <a:avLst/>
              </a:prstGeom>
              <a:blipFill rotWithShape="0">
                <a:blip r:embed="rId3"/>
                <a:stretch>
                  <a:fillRect/>
                </a:stretch>
              </a:blipFill>
            </p:spPr>
            <p:txBody>
              <a:bodyPr/>
              <a:lstStyle/>
              <a:p>
                <a:r>
                  <a:rPr lang="es-EC">
                    <a:noFill/>
                  </a:rPr>
                  <a:t> </a:t>
                </a:r>
              </a:p>
            </p:txBody>
          </p:sp>
        </mc:Fallback>
      </mc:AlternateContent>
      <p:pic>
        <p:nvPicPr>
          <p:cNvPr id="7" name="Imagen 6"/>
          <p:cNvPicPr/>
          <p:nvPr/>
        </p:nvPicPr>
        <p:blipFill rotWithShape="1">
          <a:blip r:embed="rId4">
            <a:extLst>
              <a:ext uri="{28A0092B-C50C-407E-A947-70E740481C1C}">
                <a14:useLocalDpi xmlns:a14="http://schemas.microsoft.com/office/drawing/2010/main" val="0"/>
              </a:ext>
            </a:extLst>
          </a:blip>
          <a:srcRect l="3605" t="6787" r="14231" b="6787"/>
          <a:stretch/>
        </p:blipFill>
        <p:spPr bwMode="auto">
          <a:xfrm>
            <a:off x="666845" y="2709604"/>
            <a:ext cx="5468299" cy="2418695"/>
          </a:xfrm>
          <a:prstGeom prst="rect">
            <a:avLst/>
          </a:prstGeom>
          <a:noFill/>
          <a:ln>
            <a:noFill/>
          </a:ln>
          <a:extLst>
            <a:ext uri="{53640926-AAD7-44D8-BBD7-CCE9431645EC}">
              <a14:shadowObscured xmlns:a14="http://schemas.microsoft.com/office/drawing/2010/main"/>
            </a:ext>
          </a:extLst>
        </p:spPr>
      </p:pic>
      <p:sp>
        <p:nvSpPr>
          <p:cNvPr id="8" name="Rectángulo 7"/>
          <p:cNvSpPr/>
          <p:nvPr/>
        </p:nvSpPr>
        <p:spPr>
          <a:xfrm>
            <a:off x="1193166" y="2309494"/>
            <a:ext cx="4466031" cy="400110"/>
          </a:xfrm>
          <a:prstGeom prst="rect">
            <a:avLst/>
          </a:prstGeom>
        </p:spPr>
        <p:txBody>
          <a:bodyPr wrap="none">
            <a:spAutoFit/>
          </a:bodyPr>
          <a:lstStyle/>
          <a:p>
            <a:r>
              <a:rPr lang="es-ES" altLang="es-EC" sz="2000" b="1" dirty="0" bmk="_Toc483177731">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Identificación de datos muéstrales</a:t>
            </a:r>
            <a:endParaRPr lang="es-EC" altLang="es-EC" sz="1100" b="1" dirty="0">
              <a:solidFill>
                <a:prstClr val="black"/>
              </a:solidFill>
              <a:latin typeface="Arial Rounded MT Bold" panose="020F0704030504030204" pitchFamily="34" charset="0"/>
              <a:cs typeface="Arial" panose="020B0604020202020204" pitchFamily="34" charset="0"/>
            </a:endParaRPr>
          </a:p>
        </p:txBody>
      </p:sp>
      <p:sp>
        <p:nvSpPr>
          <p:cNvPr id="9" name="CuadroTexto 8"/>
          <p:cNvSpPr txBox="1"/>
          <p:nvPr/>
        </p:nvSpPr>
        <p:spPr>
          <a:xfrm>
            <a:off x="6342862" y="1470868"/>
            <a:ext cx="5622803" cy="400110"/>
          </a:xfrm>
          <a:prstGeom prst="rect">
            <a:avLst/>
          </a:prstGeom>
          <a:noFill/>
        </p:spPr>
        <p:txBody>
          <a:bodyPr wrap="square" rtlCol="0">
            <a:spAutoFit/>
          </a:bodyPr>
          <a:lstStyle/>
          <a:p>
            <a:pPr algn="ctr"/>
            <a:r>
              <a:rPr lang="es-EC" sz="2000" b="1" dirty="0">
                <a:latin typeface="Arial Rounded MT Bold" panose="020F0704030504030204" pitchFamily="34" charset="0"/>
                <a:cs typeface="Arial" panose="020B0604020202020204" pitchFamily="34" charset="0"/>
              </a:rPr>
              <a:t>2. Muestreo estratificado</a:t>
            </a:r>
            <a:endParaRPr lang="es-EC" sz="2000" b="1" i="1" dirty="0">
              <a:latin typeface="Arial Rounded MT Bold" panose="020F0704030504030204" pitchFamily="34" charset="0"/>
              <a:cs typeface="Arial" panose="020B0604020202020204" pitchFamily="34" charset="0"/>
            </a:endParaRPr>
          </a:p>
        </p:txBody>
      </p:sp>
      <p:pic>
        <p:nvPicPr>
          <p:cNvPr id="10" name="Imagen 9"/>
          <p:cNvPicPr>
            <a:picLocks noChangeAspect="1"/>
          </p:cNvPicPr>
          <p:nvPr/>
        </p:nvPicPr>
        <p:blipFill>
          <a:blip r:embed="rId5"/>
          <a:stretch>
            <a:fillRect/>
          </a:stretch>
        </p:blipFill>
        <p:spPr>
          <a:xfrm>
            <a:off x="7218850" y="3768600"/>
            <a:ext cx="4155603" cy="2706995"/>
          </a:xfrm>
          <a:prstGeom prst="rect">
            <a:avLst/>
          </a:prstGeom>
        </p:spPr>
      </p:pic>
      <p:pic>
        <p:nvPicPr>
          <p:cNvPr id="11" name="Imagen 10"/>
          <p:cNvPicPr>
            <a:picLocks noChangeAspect="1"/>
          </p:cNvPicPr>
          <p:nvPr/>
        </p:nvPicPr>
        <p:blipFill>
          <a:blip r:embed="rId6"/>
          <a:stretch>
            <a:fillRect/>
          </a:stretch>
        </p:blipFill>
        <p:spPr>
          <a:xfrm>
            <a:off x="6611092" y="2175004"/>
            <a:ext cx="5354573" cy="746822"/>
          </a:xfrm>
          <a:prstGeom prst="rect">
            <a:avLst/>
          </a:prstGeom>
        </p:spPr>
      </p:pic>
      <p:sp>
        <p:nvSpPr>
          <p:cNvPr id="12" name="Rectángulo 11"/>
          <p:cNvSpPr/>
          <p:nvPr/>
        </p:nvSpPr>
        <p:spPr>
          <a:xfrm>
            <a:off x="6767896" y="3160547"/>
            <a:ext cx="1236236" cy="369332"/>
          </a:xfrm>
          <a:prstGeom prst="rect">
            <a:avLst/>
          </a:prstGeom>
        </p:spPr>
        <p:txBody>
          <a:bodyPr wrap="none">
            <a:spAutoFit/>
          </a:bodyPr>
          <a:lstStyle/>
          <a:p>
            <a:r>
              <a:rPr lang="es-ES" altLang="es-EC" b="1" dirty="0" bmk="_Toc483177731">
                <a:solidFill>
                  <a:prstClr val="black"/>
                </a:solidFill>
                <a:latin typeface="Arial" panose="020B0604020202020204" pitchFamily="34" charset="0"/>
                <a:ea typeface="Times New Roman" panose="02020603050405020304" pitchFamily="18" charset="0"/>
                <a:cs typeface="Arial" panose="020B0604020202020204" pitchFamily="34" charset="0"/>
              </a:rPr>
              <a:t>Aplicado:</a:t>
            </a:r>
            <a:endParaRPr lang="es-EC" altLang="es-EC" sz="1050" b="1" dirty="0">
              <a:solidFill>
                <a:prstClr val="black"/>
              </a:solidFill>
              <a:latin typeface="Arial" panose="020B0604020202020204" pitchFamily="34" charset="0"/>
              <a:cs typeface="Arial" panose="020B0604020202020204" pitchFamily="34" charset="0"/>
            </a:endParaRPr>
          </a:p>
        </p:txBody>
      </p:sp>
      <p:sp>
        <p:nvSpPr>
          <p:cNvPr id="14" name="Flecha derecha 13"/>
          <p:cNvSpPr/>
          <p:nvPr/>
        </p:nvSpPr>
        <p:spPr>
          <a:xfrm>
            <a:off x="4136164" y="5201540"/>
            <a:ext cx="2922289" cy="997799"/>
          </a:xfrm>
          <a:prstGeom prst="rightArrow">
            <a:avLst/>
          </a:prstGeom>
          <a:solidFill>
            <a:srgbClr val="A7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bg1"/>
                </a:solidFill>
              </a:rPr>
              <a:t>Afijación proporcional</a:t>
            </a:r>
          </a:p>
        </p:txBody>
      </p:sp>
      <p:sp>
        <p:nvSpPr>
          <p:cNvPr id="13" name="Rectángulo 12">
            <a:extLst>
              <a:ext uri="{FF2B5EF4-FFF2-40B4-BE49-F238E27FC236}">
                <a16:creationId xmlns:a16="http://schemas.microsoft.com/office/drawing/2014/main" xmlns="" id="{E8044453-80B5-4A16-BE61-32BA4C27215B}"/>
              </a:ext>
            </a:extLst>
          </p:cNvPr>
          <p:cNvSpPr/>
          <p:nvPr/>
        </p:nvSpPr>
        <p:spPr>
          <a:xfrm>
            <a:off x="1274451" y="976431"/>
            <a:ext cx="4011547" cy="523220"/>
          </a:xfrm>
          <a:prstGeom prst="rect">
            <a:avLst/>
          </a:prstGeom>
        </p:spPr>
        <p:txBody>
          <a:bodyPr wrap="none">
            <a:spAutoFit/>
          </a:bodyPr>
          <a:lstStyle/>
          <a:p>
            <a:pPr algn="ctr">
              <a:spcAft>
                <a:spcPts val="0"/>
              </a:spcAft>
            </a:pPr>
            <a:r>
              <a:rPr lang="es-EC" sz="2800" b="1" dirty="0">
                <a:solidFill>
                  <a:srgbClr val="002060"/>
                </a:solidFill>
                <a:latin typeface="Arial Rounded MT Bold" panose="020F0704030504030204" pitchFamily="34" charset="0"/>
                <a:ea typeface="Calibri" panose="020F0502020204030204" pitchFamily="34" charset="0"/>
              </a:rPr>
              <a:t>Tamaño de la muestra</a:t>
            </a:r>
            <a:endParaRPr lang="es-EC" sz="2800" b="1" i="1" dirty="0">
              <a:solidFill>
                <a:srgbClr val="00206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81838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8735874E-A302-477B-B5E1-34F6E1F44245}"/>
              </a:ext>
            </a:extLst>
          </p:cNvPr>
          <p:cNvPicPr/>
          <p:nvPr/>
        </p:nvPicPr>
        <p:blipFill rotWithShape="1">
          <a:blip r:embed="rId3">
            <a:extLst>
              <a:ext uri="{28A0092B-C50C-407E-A947-70E740481C1C}">
                <a14:useLocalDpi xmlns:a14="http://schemas.microsoft.com/office/drawing/2010/main" val="0"/>
              </a:ext>
            </a:extLst>
          </a:blip>
          <a:srcRect l="23671" t="2913" r="18672" b="2770"/>
          <a:stretch/>
        </p:blipFill>
        <p:spPr bwMode="auto">
          <a:xfrm>
            <a:off x="426265" y="1098538"/>
            <a:ext cx="5192786" cy="5394122"/>
          </a:xfrm>
          <a:prstGeom prst="rect">
            <a:avLst/>
          </a:prstGeom>
          <a:ln>
            <a:noFill/>
          </a:ln>
          <a:extLst>
            <a:ext uri="{53640926-AAD7-44D8-BBD7-CCE9431645EC}">
              <a14:shadowObscured xmlns:a14="http://schemas.microsoft.com/office/drawing/2010/main"/>
            </a:ext>
          </a:extLst>
        </p:spPr>
      </p:pic>
      <p:sp>
        <p:nvSpPr>
          <p:cNvPr id="3" name="Rectángulo redondeado 3">
            <a:extLst>
              <a:ext uri="{FF2B5EF4-FFF2-40B4-BE49-F238E27FC236}">
                <a16:creationId xmlns:a16="http://schemas.microsoft.com/office/drawing/2014/main" xmlns="" id="{AA5EC971-EABF-4E23-BD70-7C42287C87EB}"/>
              </a:ext>
            </a:extLst>
          </p:cNvPr>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CuadroTexto 3">
            <a:extLst>
              <a:ext uri="{FF2B5EF4-FFF2-40B4-BE49-F238E27FC236}">
                <a16:creationId xmlns:a16="http://schemas.microsoft.com/office/drawing/2014/main" xmlns="" id="{549EA80D-CA4B-4C76-A526-D87B10D46BC9}"/>
              </a:ext>
            </a:extLst>
          </p:cNvPr>
          <p:cNvSpPr txBox="1"/>
          <p:nvPr/>
        </p:nvSpPr>
        <p:spPr>
          <a:xfrm>
            <a:off x="162838" y="259294"/>
            <a:ext cx="7471676"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METODOLÓGICA</a:t>
            </a:r>
          </a:p>
        </p:txBody>
      </p:sp>
      <p:pic>
        <p:nvPicPr>
          <p:cNvPr id="5" name="Imagen 4">
            <a:extLst>
              <a:ext uri="{FF2B5EF4-FFF2-40B4-BE49-F238E27FC236}">
                <a16:creationId xmlns:a16="http://schemas.microsoft.com/office/drawing/2014/main" xmlns="" id="{91FD5B53-8092-492A-85D8-076678D19BAC}"/>
              </a:ext>
            </a:extLst>
          </p:cNvPr>
          <p:cNvPicPr>
            <a:picLocks noChangeAspect="1"/>
          </p:cNvPicPr>
          <p:nvPr/>
        </p:nvPicPr>
        <p:blipFill rotWithShape="1">
          <a:blip r:embed="rId4"/>
          <a:srcRect l="11094" t="9167" r="25719" b="28194"/>
          <a:stretch/>
        </p:blipFill>
        <p:spPr>
          <a:xfrm>
            <a:off x="5994687" y="1142079"/>
            <a:ext cx="3279653" cy="1828800"/>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xmlns="" id="{A6296343-C056-4DCD-A217-C2AB09480DAF}"/>
              </a:ext>
            </a:extLst>
          </p:cNvPr>
          <p:cNvPicPr>
            <a:picLocks noChangeAspect="1"/>
          </p:cNvPicPr>
          <p:nvPr/>
        </p:nvPicPr>
        <p:blipFill rotWithShape="1">
          <a:blip r:embed="rId5"/>
          <a:srcRect l="5865" t="14757"/>
          <a:stretch/>
        </p:blipFill>
        <p:spPr>
          <a:xfrm>
            <a:off x="9473747" y="371474"/>
            <a:ext cx="2508703" cy="4038601"/>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xmlns="" id="{E4FC7BD9-1014-4563-B42A-5C68113A5D6A}"/>
              </a:ext>
            </a:extLst>
          </p:cNvPr>
          <p:cNvPicPr>
            <a:picLocks noChangeAspect="1"/>
          </p:cNvPicPr>
          <p:nvPr/>
        </p:nvPicPr>
        <p:blipFill rotWithShape="1">
          <a:blip r:embed="rId6"/>
          <a:srcRect l="30768" t="16019" r="1172" b="14722"/>
          <a:stretch/>
        </p:blipFill>
        <p:spPr>
          <a:xfrm>
            <a:off x="8458200" y="4550072"/>
            <a:ext cx="3524250" cy="2017303"/>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xmlns="" id="{F8C2A2D6-7182-44FA-8713-F2C598A25323}"/>
              </a:ext>
            </a:extLst>
          </p:cNvPr>
          <p:cNvPicPr>
            <a:picLocks noChangeAspect="1"/>
          </p:cNvPicPr>
          <p:nvPr/>
        </p:nvPicPr>
        <p:blipFill rotWithShape="1">
          <a:blip r:embed="rId7"/>
          <a:srcRect t="9896" b="29340"/>
          <a:stretch/>
        </p:blipFill>
        <p:spPr>
          <a:xfrm>
            <a:off x="5619051" y="3336521"/>
            <a:ext cx="2651481" cy="2864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3537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9"/>
            <a:ext cx="12192000" cy="6853881"/>
          </a:xfrm>
          <a:prstGeom prst="rect">
            <a:avLst/>
          </a:prstGeom>
        </p:spPr>
      </p:pic>
      <p:sp>
        <p:nvSpPr>
          <p:cNvPr id="5" name="Título 1"/>
          <p:cNvSpPr txBox="1">
            <a:spLocks/>
          </p:cNvSpPr>
          <p:nvPr/>
        </p:nvSpPr>
        <p:spPr>
          <a:xfrm>
            <a:off x="6402576" y="1831930"/>
            <a:ext cx="5148197" cy="3194137"/>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000" b="1" dirty="0">
                <a:solidFill>
                  <a:schemeClr val="bg1"/>
                </a:solidFill>
                <a:latin typeface="Arial" panose="020B0604020202020204" pitchFamily="34" charset="0"/>
                <a:cs typeface="Arial" panose="020B0604020202020204" pitchFamily="34" charset="0"/>
              </a:rPr>
              <a:t>ANÁLISIS DE DATOS</a:t>
            </a:r>
            <a:endParaRPr lang="es-EC"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679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107675"/>
            <a:ext cx="12488961" cy="7054575"/>
          </a:xfrm>
          <a:prstGeom prst="rect">
            <a:avLst/>
          </a:prstGeom>
        </p:spPr>
      </p:pic>
      <p:sp>
        <p:nvSpPr>
          <p:cNvPr id="3" name="Título 1"/>
          <p:cNvSpPr txBox="1">
            <a:spLocks/>
          </p:cNvSpPr>
          <p:nvPr/>
        </p:nvSpPr>
        <p:spPr>
          <a:xfrm>
            <a:off x="763776" y="1822543"/>
            <a:ext cx="5148197" cy="3194137"/>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000" b="1" dirty="0">
                <a:solidFill>
                  <a:schemeClr val="bg1"/>
                </a:solidFill>
                <a:latin typeface="Arial" panose="020B0604020202020204" pitchFamily="34" charset="0"/>
                <a:cs typeface="Arial" panose="020B0604020202020204" pitchFamily="34" charset="0"/>
              </a:rPr>
              <a:t>ANÁLISIS UNIVARIADO</a:t>
            </a:r>
            <a:endParaRPr lang="es-EC"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370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736948" y="315238"/>
            <a:ext cx="8893480" cy="839244"/>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CuadroTexto 3"/>
          <p:cNvSpPr txBox="1"/>
          <p:nvPr/>
        </p:nvSpPr>
        <p:spPr>
          <a:xfrm>
            <a:off x="315238" y="411694"/>
            <a:ext cx="61871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ANÁLISIS UNIVARIADO</a:t>
            </a:r>
          </a:p>
        </p:txBody>
      </p:sp>
      <p:pic>
        <p:nvPicPr>
          <p:cNvPr id="5" name="Imagen 4">
            <a:extLst>
              <a:ext uri="{FF2B5EF4-FFF2-40B4-BE49-F238E27FC236}">
                <a16:creationId xmlns:a16="http://schemas.microsoft.com/office/drawing/2014/main" xmlns="" id="{F02052AA-E49A-446C-AD2C-740D64807654}"/>
              </a:ext>
            </a:extLst>
          </p:cNvPr>
          <p:cNvPicPr/>
          <p:nvPr/>
        </p:nvPicPr>
        <p:blipFill>
          <a:blip r:embed="rId3"/>
          <a:stretch>
            <a:fillRect/>
          </a:stretch>
        </p:blipFill>
        <p:spPr>
          <a:xfrm>
            <a:off x="794711" y="3420387"/>
            <a:ext cx="4679950" cy="3272155"/>
          </a:xfrm>
          <a:prstGeom prst="rect">
            <a:avLst/>
          </a:prstGeom>
        </p:spPr>
      </p:pic>
      <p:pic>
        <p:nvPicPr>
          <p:cNvPr id="6" name="Imagen 5">
            <a:extLst>
              <a:ext uri="{FF2B5EF4-FFF2-40B4-BE49-F238E27FC236}">
                <a16:creationId xmlns:a16="http://schemas.microsoft.com/office/drawing/2014/main" xmlns="" id="{9CE9A17B-F5C9-4016-B7C4-FD39B6535956}"/>
              </a:ext>
            </a:extLst>
          </p:cNvPr>
          <p:cNvPicPr/>
          <p:nvPr/>
        </p:nvPicPr>
        <p:blipFill>
          <a:blip r:embed="rId4"/>
          <a:stretch>
            <a:fillRect/>
          </a:stretch>
        </p:blipFill>
        <p:spPr>
          <a:xfrm>
            <a:off x="1318586" y="1290167"/>
            <a:ext cx="3632200" cy="1994535"/>
          </a:xfrm>
          <a:prstGeom prst="rect">
            <a:avLst/>
          </a:prstGeom>
        </p:spPr>
      </p:pic>
      <p:sp>
        <p:nvSpPr>
          <p:cNvPr id="9" name="Rectángulo 8">
            <a:extLst>
              <a:ext uri="{FF2B5EF4-FFF2-40B4-BE49-F238E27FC236}">
                <a16:creationId xmlns:a16="http://schemas.microsoft.com/office/drawing/2014/main" xmlns="" id="{C8FE18F1-B610-4B2D-AF0A-884FC90E5B87}"/>
              </a:ext>
            </a:extLst>
          </p:cNvPr>
          <p:cNvSpPr/>
          <p:nvPr/>
        </p:nvSpPr>
        <p:spPr>
          <a:xfrm>
            <a:off x="5615030" y="1864190"/>
            <a:ext cx="6137946" cy="4112344"/>
          </a:xfrm>
          <a:prstGeom prst="rect">
            <a:avLst/>
          </a:prstGeom>
        </p:spPr>
        <p:txBody>
          <a:bodyPr wrap="square">
            <a:spAutoFit/>
          </a:bodyPr>
          <a:lstStyle/>
          <a:p>
            <a:pPr algn="just">
              <a:lnSpc>
                <a:spcPct val="107000"/>
              </a:lnSpc>
              <a:spcAft>
                <a:spcPts val="800"/>
              </a:spcAft>
            </a:pPr>
            <a:r>
              <a:rPr lang="es-EC" dirty="0">
                <a:solidFill>
                  <a:schemeClr val="accent1">
                    <a:lumMod val="75000"/>
                  </a:schemeClr>
                </a:solidFill>
                <a:latin typeface="Arial Rounded MT Bold" panose="020F0704030504030204" pitchFamily="34" charset="0"/>
                <a:cs typeface="Times New Roman" panose="02020603050405020304" pitchFamily="18" charset="0"/>
              </a:rPr>
              <a:t>Análisis ejecutivo:</a:t>
            </a:r>
          </a:p>
          <a:p>
            <a:pPr algn="just">
              <a:lnSpc>
                <a:spcPct val="107000"/>
              </a:lnSpc>
              <a:spcAft>
                <a:spcPts val="800"/>
              </a:spcAft>
            </a:pPr>
            <a:r>
              <a:rPr lang="es-EC" sz="1400" dirty="0">
                <a:ea typeface="Calibri" panose="020F0502020204030204" pitchFamily="34" charset="0"/>
                <a:cs typeface="Times New Roman" panose="02020603050405020304" pitchFamily="18" charset="0"/>
              </a:rPr>
              <a:t>En la investigación realizada a las empresas de seguridad, del total de los encuestados, el 74,3% señaló que la actividad económica se centra en el servicio de guardias de seguridad, esta información se puede constatar recorriendo el perímetro urbano de la ciudad de Quito, donde grandes edificios, instituciones educativas, centros comerciales, entidades públicas, privadas, entre otros, cuentan con al menos un guardia de seguridad cumpliendo con sus funciones.</a:t>
            </a:r>
          </a:p>
          <a:p>
            <a:pPr algn="just">
              <a:lnSpc>
                <a:spcPct val="107000"/>
              </a:lnSpc>
              <a:spcAft>
                <a:spcPts val="800"/>
              </a:spcAft>
            </a:pPr>
            <a:r>
              <a:rPr lang="es-EC" sz="1400" dirty="0">
                <a:ea typeface="Calibri" panose="020F0502020204030204" pitchFamily="34" charset="0"/>
                <a:cs typeface="Times New Roman" panose="02020603050405020304" pitchFamily="18" charset="0"/>
              </a:rPr>
              <a:t> </a:t>
            </a:r>
          </a:p>
          <a:p>
            <a:pPr algn="just">
              <a:lnSpc>
                <a:spcPct val="107000"/>
              </a:lnSpc>
              <a:spcAft>
                <a:spcPts val="800"/>
              </a:spcAft>
            </a:pPr>
            <a:r>
              <a:rPr lang="es-EC" dirty="0">
                <a:solidFill>
                  <a:schemeClr val="accent1">
                    <a:lumMod val="75000"/>
                  </a:schemeClr>
                </a:solidFill>
                <a:latin typeface="Arial Rounded MT Bold" panose="020F0704030504030204" pitchFamily="34" charset="0"/>
                <a:cs typeface="Times New Roman" panose="02020603050405020304" pitchFamily="18" charset="0"/>
              </a:rPr>
              <a:t>Análisis comparativo:</a:t>
            </a:r>
          </a:p>
          <a:p>
            <a:pPr algn="just">
              <a:lnSpc>
                <a:spcPct val="107000"/>
              </a:lnSpc>
              <a:spcAft>
                <a:spcPts val="800"/>
              </a:spcAft>
            </a:pPr>
            <a:r>
              <a:rPr lang="es-EC" sz="1400" dirty="0">
                <a:ea typeface="Calibri" panose="020F0502020204030204" pitchFamily="34" charset="0"/>
                <a:cs typeface="Times New Roman" panose="02020603050405020304" pitchFamily="18" charset="0"/>
              </a:rPr>
              <a:t>Según Frigo (2003) existen </a:t>
            </a:r>
            <a:r>
              <a:rPr lang="es-EC" sz="1400" dirty="0" smtClean="0">
                <a:ea typeface="Calibri" panose="020F0502020204030204" pitchFamily="34" charset="0"/>
                <a:cs typeface="Times New Roman" panose="02020603050405020304" pitchFamily="18" charset="0"/>
              </a:rPr>
              <a:t>1´630.000 </a:t>
            </a:r>
            <a:r>
              <a:rPr lang="es-EC" sz="1400" dirty="0">
                <a:ea typeface="Calibri" panose="020F0502020204030204" pitchFamily="34" charset="0"/>
                <a:cs typeface="Times New Roman" panose="02020603050405020304" pitchFamily="18" charset="0"/>
              </a:rPr>
              <a:t>guardias de vigilancia y seguridad privada registrados en Latinoamérica, número que incluso duplica el porcentaje de Policías Nacionales, más allá de eso, el valor de mercado es relativamente alto respecto a otras actividades, alcanzando entre América del Norte y Europa cerca de </a:t>
            </a:r>
            <a:r>
              <a:rPr lang="es-EC" sz="1400" dirty="0" smtClean="0">
                <a:ea typeface="Calibri" panose="020F0502020204030204" pitchFamily="34" charset="0"/>
                <a:cs typeface="Times New Roman" panose="02020603050405020304" pitchFamily="18" charset="0"/>
              </a:rPr>
              <a:t>70.000 </a:t>
            </a:r>
            <a:r>
              <a:rPr lang="es-EC" sz="1400" dirty="0">
                <a:ea typeface="Calibri" panose="020F0502020204030204" pitchFamily="34" charset="0"/>
                <a:cs typeface="Times New Roman" panose="02020603050405020304" pitchFamily="18" charset="0"/>
              </a:rPr>
              <a:t>millones de dólares.</a:t>
            </a:r>
          </a:p>
          <a:p>
            <a:pPr algn="just">
              <a:lnSpc>
                <a:spcPct val="107000"/>
              </a:lnSpc>
              <a:spcAft>
                <a:spcPts val="800"/>
              </a:spcAft>
            </a:pPr>
            <a:r>
              <a:rPr lang="es-EC" sz="900" dirty="0">
                <a:ea typeface="Calibri" panose="020F0502020204030204" pitchFamily="34" charset="0"/>
                <a:cs typeface="Times New Roman" panose="02020603050405020304" pitchFamily="18" charset="0"/>
              </a:rPr>
              <a:t>Fuente: Hacia un modelo latinoamericano de Seguridad Privada: Los nuevos desafíos en la región</a:t>
            </a:r>
          </a:p>
        </p:txBody>
      </p:sp>
    </p:spTree>
    <p:extLst>
      <p:ext uri="{BB962C8B-B14F-4D97-AF65-F5344CB8AC3E}">
        <p14:creationId xmlns:p14="http://schemas.microsoft.com/office/powerpoint/2010/main" val="2532972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736948" y="315238"/>
            <a:ext cx="8893480" cy="839244"/>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CuadroTexto 3"/>
          <p:cNvSpPr txBox="1"/>
          <p:nvPr/>
        </p:nvSpPr>
        <p:spPr>
          <a:xfrm>
            <a:off x="315238" y="411694"/>
            <a:ext cx="61871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ANÁLISIS UNIVARIADO</a:t>
            </a:r>
          </a:p>
        </p:txBody>
      </p:sp>
      <p:pic>
        <p:nvPicPr>
          <p:cNvPr id="5" name="Imagen 4">
            <a:extLst>
              <a:ext uri="{FF2B5EF4-FFF2-40B4-BE49-F238E27FC236}">
                <a16:creationId xmlns:a16="http://schemas.microsoft.com/office/drawing/2014/main" xmlns="" id="{CEA9F6EB-03E0-48D7-8BDE-BC8398B0AA8F}"/>
              </a:ext>
            </a:extLst>
          </p:cNvPr>
          <p:cNvPicPr/>
          <p:nvPr/>
        </p:nvPicPr>
        <p:blipFill>
          <a:blip r:embed="rId3"/>
          <a:stretch>
            <a:fillRect/>
          </a:stretch>
        </p:blipFill>
        <p:spPr>
          <a:xfrm>
            <a:off x="1078112" y="1383758"/>
            <a:ext cx="4200525" cy="1485900"/>
          </a:xfrm>
          <a:prstGeom prst="rect">
            <a:avLst/>
          </a:prstGeom>
        </p:spPr>
      </p:pic>
      <p:pic>
        <p:nvPicPr>
          <p:cNvPr id="6" name="Imagen 5">
            <a:extLst>
              <a:ext uri="{FF2B5EF4-FFF2-40B4-BE49-F238E27FC236}">
                <a16:creationId xmlns:a16="http://schemas.microsoft.com/office/drawing/2014/main" xmlns="" id="{5AFC929A-74DD-4E5E-A85D-305FF4055423}"/>
              </a:ext>
            </a:extLst>
          </p:cNvPr>
          <p:cNvPicPr/>
          <p:nvPr/>
        </p:nvPicPr>
        <p:blipFill>
          <a:blip r:embed="rId4"/>
          <a:stretch>
            <a:fillRect/>
          </a:stretch>
        </p:blipFill>
        <p:spPr>
          <a:xfrm>
            <a:off x="972900" y="3025937"/>
            <a:ext cx="4410950" cy="3554324"/>
          </a:xfrm>
          <a:prstGeom prst="rect">
            <a:avLst/>
          </a:prstGeom>
        </p:spPr>
      </p:pic>
      <p:sp>
        <p:nvSpPr>
          <p:cNvPr id="2" name="Rectángulo 1">
            <a:extLst>
              <a:ext uri="{FF2B5EF4-FFF2-40B4-BE49-F238E27FC236}">
                <a16:creationId xmlns:a16="http://schemas.microsoft.com/office/drawing/2014/main" xmlns="" id="{151B9865-F684-43FC-9A4A-237613648B62}"/>
              </a:ext>
            </a:extLst>
          </p:cNvPr>
          <p:cNvSpPr/>
          <p:nvPr/>
        </p:nvSpPr>
        <p:spPr>
          <a:xfrm>
            <a:off x="5507469" y="1383758"/>
            <a:ext cx="6442648" cy="4691284"/>
          </a:xfrm>
          <a:prstGeom prst="rect">
            <a:avLst/>
          </a:prstGeom>
        </p:spPr>
        <p:txBody>
          <a:bodyPr wrap="square">
            <a:spAutoFit/>
          </a:bodyPr>
          <a:lstStyle/>
          <a:p>
            <a:pPr algn="just"/>
            <a:r>
              <a:rPr lang="es-EC" sz="1400" dirty="0"/>
              <a:t> </a:t>
            </a:r>
          </a:p>
          <a:p>
            <a:pPr algn="just"/>
            <a:r>
              <a:rPr lang="es-EC" dirty="0"/>
              <a:t> </a:t>
            </a:r>
          </a:p>
          <a:p>
            <a:pPr algn="just">
              <a:lnSpc>
                <a:spcPct val="107000"/>
              </a:lnSpc>
              <a:spcAft>
                <a:spcPts val="800"/>
              </a:spcAft>
            </a:pPr>
            <a:r>
              <a:rPr lang="es-EC" dirty="0">
                <a:solidFill>
                  <a:schemeClr val="accent1">
                    <a:lumMod val="75000"/>
                  </a:schemeClr>
                </a:solidFill>
                <a:latin typeface="Arial Rounded MT Bold" panose="020F0704030504030204" pitchFamily="34" charset="0"/>
                <a:cs typeface="Times New Roman" panose="02020603050405020304" pitchFamily="18" charset="0"/>
              </a:rPr>
              <a:t>Análisis ejecutivo: </a:t>
            </a:r>
          </a:p>
          <a:p>
            <a:pPr algn="just"/>
            <a:r>
              <a:rPr lang="es-EC" sz="1600" dirty="0"/>
              <a:t>En la investigación se determinó que el 70.7% de los chalecos antibalas empleados por el personal operativo de vigilancia y seguridad privada si cuentan con la norma NTE INEN 2939 mientras que el 29.3% de las empresas no cuentan con esta norma, requisito fundamental para su uso.</a:t>
            </a:r>
          </a:p>
          <a:p>
            <a:pPr algn="just"/>
            <a:endParaRPr lang="es-EC" dirty="0"/>
          </a:p>
          <a:p>
            <a:pPr algn="just">
              <a:lnSpc>
                <a:spcPct val="107000"/>
              </a:lnSpc>
              <a:spcAft>
                <a:spcPts val="800"/>
              </a:spcAft>
            </a:pPr>
            <a:r>
              <a:rPr lang="es-EC" dirty="0"/>
              <a:t> </a:t>
            </a:r>
            <a:r>
              <a:rPr lang="es-EC" dirty="0">
                <a:solidFill>
                  <a:schemeClr val="accent1">
                    <a:lumMod val="75000"/>
                  </a:schemeClr>
                </a:solidFill>
                <a:latin typeface="Arial Rounded MT Bold" panose="020F0704030504030204" pitchFamily="34" charset="0"/>
                <a:cs typeface="Times New Roman" panose="02020603050405020304" pitchFamily="18" charset="0"/>
              </a:rPr>
              <a:t>Análisis comparativo: </a:t>
            </a:r>
          </a:p>
          <a:p>
            <a:pPr algn="just"/>
            <a:r>
              <a:rPr lang="es-EC" sz="1600" dirty="0"/>
              <a:t>La norma NTE INEN 2939 se aplica a:</a:t>
            </a:r>
          </a:p>
          <a:p>
            <a:pPr algn="just"/>
            <a:r>
              <a:rPr lang="es-EC" sz="1600" dirty="0"/>
              <a:t>Los chalecos antibalas de fabricaciones nacionales o importadas que se comercializan dentro del territorio ecuatoriano. La norma es una regulación de la evaluación del chaleco. Establece las especificaciones mínimas de seguridad en resistencia balística, y los métodos de ensayo que deben aplicarse para verificar dichas especificaciones, así como los requisitos de etiquetado (INEN NTE 2939).</a:t>
            </a:r>
          </a:p>
          <a:p>
            <a:pPr algn="just">
              <a:lnSpc>
                <a:spcPct val="150000"/>
              </a:lnSpc>
              <a:spcAft>
                <a:spcPts val="800"/>
              </a:spcAft>
            </a:pPr>
            <a:endParaRPr lang="es-EC"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656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3841" r="1"/>
          <a:stretch/>
        </p:blipFill>
        <p:spPr>
          <a:xfrm>
            <a:off x="0" y="-27001"/>
            <a:ext cx="12978148" cy="6912000"/>
          </a:xfrm>
          <a:prstGeom prst="rect">
            <a:avLst/>
          </a:prstGeom>
        </p:spPr>
      </p:pic>
      <p:sp>
        <p:nvSpPr>
          <p:cNvPr id="3" name="Título 1"/>
          <p:cNvSpPr txBox="1">
            <a:spLocks/>
          </p:cNvSpPr>
          <p:nvPr/>
        </p:nvSpPr>
        <p:spPr>
          <a:xfrm>
            <a:off x="0" y="1831931"/>
            <a:ext cx="5148197" cy="3194137"/>
          </a:xfrm>
          <a:prstGeom prst="rect">
            <a:avLst/>
          </a:prstGeom>
        </p:spPr>
        <p:txBody>
          <a:bodyPr vert="horz" lIns="91440" tIns="45720" rIns="91440" bIns="45720" rtlCol="0" anchor="ctr">
            <a:norm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1800" b="1" dirty="0">
                <a:solidFill>
                  <a:schemeClr val="bg1"/>
                </a:solidFill>
                <a:latin typeface="Arial" panose="020B0604020202020204" pitchFamily="34" charset="0"/>
                <a:cs typeface="Arial" panose="020B0604020202020204" pitchFamily="34" charset="0"/>
              </a:rPr>
              <a:t>“ANÁLISIS DE LOS FACTORES CRÍTICOS QUE INFLUYEN EN LA DECISIÓN DE COMPRA DE ARMAS, MUNICIONES, EXPLOSIVOS Y ACCESORIOS EN LAS EMPRESAS DE SEGURIDAD PRIVADA EN EL DISTRITO METROPOLITANO DE QUITO - DMQ”</a:t>
            </a:r>
            <a:endParaRPr lang="es-EC"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868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736948" y="315238"/>
            <a:ext cx="8893480" cy="839244"/>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CuadroTexto 3"/>
          <p:cNvSpPr txBox="1"/>
          <p:nvPr/>
        </p:nvSpPr>
        <p:spPr>
          <a:xfrm>
            <a:off x="315238" y="411694"/>
            <a:ext cx="61871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ANÁLISIS UNIVARIADO</a:t>
            </a:r>
          </a:p>
        </p:txBody>
      </p:sp>
      <p:pic>
        <p:nvPicPr>
          <p:cNvPr id="6" name="Imagen 5">
            <a:extLst>
              <a:ext uri="{FF2B5EF4-FFF2-40B4-BE49-F238E27FC236}">
                <a16:creationId xmlns:a16="http://schemas.microsoft.com/office/drawing/2014/main" xmlns="" id="{7ABAE6B7-59AB-4663-8938-9062A2D14F09}"/>
              </a:ext>
            </a:extLst>
          </p:cNvPr>
          <p:cNvPicPr/>
          <p:nvPr/>
        </p:nvPicPr>
        <p:blipFill>
          <a:blip r:embed="rId3"/>
          <a:stretch>
            <a:fillRect/>
          </a:stretch>
        </p:blipFill>
        <p:spPr>
          <a:xfrm>
            <a:off x="486912" y="3609232"/>
            <a:ext cx="4865263" cy="2992904"/>
          </a:xfrm>
          <a:prstGeom prst="rect">
            <a:avLst/>
          </a:prstGeom>
        </p:spPr>
      </p:pic>
      <p:pic>
        <p:nvPicPr>
          <p:cNvPr id="7" name="Imagen 6">
            <a:extLst>
              <a:ext uri="{FF2B5EF4-FFF2-40B4-BE49-F238E27FC236}">
                <a16:creationId xmlns:a16="http://schemas.microsoft.com/office/drawing/2014/main" xmlns="" id="{2223ED4B-C169-4F61-8054-30A68DAB3166}"/>
              </a:ext>
            </a:extLst>
          </p:cNvPr>
          <p:cNvPicPr/>
          <p:nvPr/>
        </p:nvPicPr>
        <p:blipFill>
          <a:blip r:embed="rId4"/>
          <a:stretch>
            <a:fillRect/>
          </a:stretch>
        </p:blipFill>
        <p:spPr>
          <a:xfrm>
            <a:off x="657357" y="1443673"/>
            <a:ext cx="4524375" cy="1971675"/>
          </a:xfrm>
          <a:prstGeom prst="rect">
            <a:avLst/>
          </a:prstGeom>
        </p:spPr>
      </p:pic>
      <p:sp>
        <p:nvSpPr>
          <p:cNvPr id="2" name="Rectángulo 1">
            <a:extLst>
              <a:ext uri="{FF2B5EF4-FFF2-40B4-BE49-F238E27FC236}">
                <a16:creationId xmlns:a16="http://schemas.microsoft.com/office/drawing/2014/main" xmlns="" id="{614FFE0A-4D02-47A0-A430-29ED74035F5E}"/>
              </a:ext>
            </a:extLst>
          </p:cNvPr>
          <p:cNvSpPr/>
          <p:nvPr/>
        </p:nvSpPr>
        <p:spPr>
          <a:xfrm>
            <a:off x="5559491" y="1660957"/>
            <a:ext cx="6249797" cy="4440383"/>
          </a:xfrm>
          <a:prstGeom prst="rect">
            <a:avLst/>
          </a:prstGeom>
        </p:spPr>
        <p:txBody>
          <a:bodyPr wrap="square">
            <a:spAutoFit/>
          </a:bodyPr>
          <a:lstStyle/>
          <a:p>
            <a:pPr>
              <a:lnSpc>
                <a:spcPct val="107000"/>
              </a:lnSpc>
              <a:spcAft>
                <a:spcPts val="800"/>
              </a:spcAft>
            </a:pPr>
            <a:r>
              <a:rPr lang="es-EC" dirty="0">
                <a:solidFill>
                  <a:schemeClr val="accent1">
                    <a:lumMod val="75000"/>
                  </a:schemeClr>
                </a:solidFill>
                <a:latin typeface="Arial Rounded MT Bold" panose="020F0704030504030204" pitchFamily="34" charset="0"/>
                <a:ea typeface="Calibri" panose="020F0502020204030204" pitchFamily="34" charset="0"/>
                <a:cs typeface="Times New Roman" panose="02020603050405020304" pitchFamily="18" charset="0"/>
              </a:rPr>
              <a:t>Análisis ejecutivo: </a:t>
            </a:r>
          </a:p>
          <a:p>
            <a:pPr algn="just">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Para la presente investigación, el 37.5% de las empresas de vigilancia y seguridad privada considera más importante la calidad del servicio para seleccionar a un proveedor, al 35.6% le parece más importante el tiempo de entrega y el 26,9% prioriza el soporte al cliente. </a:t>
            </a:r>
          </a:p>
          <a:p>
            <a:pPr algn="just">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Esto sirve para crear un enfoque en el servicio brindado.</a:t>
            </a:r>
          </a:p>
          <a:p>
            <a:pPr>
              <a:lnSpc>
                <a:spcPct val="107000"/>
              </a:lnSpc>
              <a:spcAft>
                <a:spcPts val="800"/>
              </a:spcAft>
            </a:pP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solidFill>
                  <a:schemeClr val="accent1">
                    <a:lumMod val="75000"/>
                  </a:schemeClr>
                </a:solidFill>
                <a:latin typeface="Arial Rounded MT Bold" panose="020F0704030504030204" pitchFamily="34" charset="0"/>
                <a:cs typeface="Times New Roman" panose="02020603050405020304" pitchFamily="18" charset="0"/>
              </a:rPr>
              <a:t>Análisis comparativo: </a:t>
            </a:r>
          </a:p>
          <a:p>
            <a:pPr>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Según Rodríguez (2016) el poder de negociación de los proveedores dentro del mercado de vigilancia y seguridad privada se basa en (pág. 62):</a:t>
            </a:r>
          </a:p>
          <a:p>
            <a:pPr>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	Volumen de compra</a:t>
            </a:r>
          </a:p>
          <a:p>
            <a:pPr>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	Capacidad de integración</a:t>
            </a:r>
          </a:p>
          <a:p>
            <a:pPr>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	Diferenciación del producto o servicio</a:t>
            </a:r>
          </a:p>
          <a:p>
            <a:pPr>
              <a:lnSpc>
                <a:spcPct val="107000"/>
              </a:lnSpc>
              <a:spcAft>
                <a:spcPts val="800"/>
              </a:spcAft>
            </a:pPr>
            <a:r>
              <a:rPr lang="es-EC" sz="900" dirty="0">
                <a:latin typeface="Calibri" panose="020F0502020204030204" pitchFamily="34" charset="0"/>
                <a:ea typeface="Calibri" panose="020F0502020204030204" pitchFamily="34" charset="0"/>
                <a:cs typeface="Times New Roman" panose="02020603050405020304" pitchFamily="18" charset="0"/>
              </a:rPr>
              <a:t>Fuente: Elaboración de estrategias de mercado que permita a la empresa de seguridad privada </a:t>
            </a:r>
            <a:r>
              <a:rPr lang="es-EC" sz="900" dirty="0" err="1">
                <a:latin typeface="Calibri" panose="020F0502020204030204" pitchFamily="34" charset="0"/>
                <a:ea typeface="Calibri" panose="020F0502020204030204" pitchFamily="34" charset="0"/>
                <a:cs typeface="Times New Roman" panose="02020603050405020304" pitchFamily="18" charset="0"/>
              </a:rPr>
              <a:t>Visegpro</a:t>
            </a:r>
            <a:r>
              <a:rPr lang="es-EC" sz="900" dirty="0">
                <a:latin typeface="Calibri" panose="020F0502020204030204" pitchFamily="34" charset="0"/>
                <a:ea typeface="Calibri" panose="020F0502020204030204" pitchFamily="34" charset="0"/>
                <a:cs typeface="Times New Roman" panose="02020603050405020304" pitchFamily="18" charset="0"/>
              </a:rPr>
              <a:t> Cía. Ltda., Captar clientes en el parque industrial </a:t>
            </a:r>
            <a:r>
              <a:rPr lang="es-EC" sz="900" dirty="0" err="1">
                <a:latin typeface="Calibri" panose="020F0502020204030204" pitchFamily="34" charset="0"/>
                <a:ea typeface="Calibri" panose="020F0502020204030204" pitchFamily="34" charset="0"/>
                <a:cs typeface="Times New Roman" panose="02020603050405020304" pitchFamily="18" charset="0"/>
              </a:rPr>
              <a:t>Inmaconsa</a:t>
            </a:r>
            <a:r>
              <a:rPr lang="es-EC" sz="900" dirty="0">
                <a:latin typeface="Calibri" panose="020F0502020204030204" pitchFamily="34" charset="0"/>
                <a:ea typeface="Calibri" panose="020F0502020204030204" pitchFamily="34" charset="0"/>
                <a:cs typeface="Times New Roman" panose="02020603050405020304" pitchFamily="18" charset="0"/>
              </a:rPr>
              <a:t>, en La ciudad de Guayaquil, período 2015 - 2016</a:t>
            </a:r>
          </a:p>
        </p:txBody>
      </p:sp>
    </p:spTree>
    <p:extLst>
      <p:ext uri="{BB962C8B-B14F-4D97-AF65-F5344CB8AC3E}">
        <p14:creationId xmlns:p14="http://schemas.microsoft.com/office/powerpoint/2010/main" val="1950974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
            <a:ext cx="12192000" cy="6935187"/>
          </a:xfrm>
          <a:prstGeom prst="rect">
            <a:avLst/>
          </a:prstGeom>
        </p:spPr>
      </p:pic>
      <p:sp>
        <p:nvSpPr>
          <p:cNvPr id="3" name="Título 1"/>
          <p:cNvSpPr txBox="1">
            <a:spLocks/>
          </p:cNvSpPr>
          <p:nvPr/>
        </p:nvSpPr>
        <p:spPr>
          <a:xfrm>
            <a:off x="6815203" y="1632043"/>
            <a:ext cx="5529197" cy="3536857"/>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000" b="1" dirty="0">
                <a:solidFill>
                  <a:schemeClr val="bg1"/>
                </a:solidFill>
                <a:latin typeface="Arial" panose="020B0604020202020204" pitchFamily="34" charset="0"/>
                <a:cs typeface="Arial" panose="020B0604020202020204" pitchFamily="34" charset="0"/>
              </a:rPr>
              <a:t>ANÁLISIS BIVARIADO</a:t>
            </a:r>
            <a:endParaRPr lang="es-EC"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85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71142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TABLA DE CONTINGENCIA</a:t>
            </a:r>
          </a:p>
        </p:txBody>
      </p:sp>
      <p:pic>
        <p:nvPicPr>
          <p:cNvPr id="4" name="Imagen 3">
            <a:extLst>
              <a:ext uri="{FF2B5EF4-FFF2-40B4-BE49-F238E27FC236}">
                <a16:creationId xmlns:a16="http://schemas.microsoft.com/office/drawing/2014/main" xmlns="" id="{12EB05CA-F87D-4E78-986B-C57B92B85623}"/>
              </a:ext>
            </a:extLst>
          </p:cNvPr>
          <p:cNvPicPr/>
          <p:nvPr/>
        </p:nvPicPr>
        <p:blipFill>
          <a:blip r:embed="rId3"/>
          <a:stretch>
            <a:fillRect/>
          </a:stretch>
        </p:blipFill>
        <p:spPr>
          <a:xfrm>
            <a:off x="2029140" y="1389724"/>
            <a:ext cx="7900167" cy="2591335"/>
          </a:xfrm>
          <a:prstGeom prst="rect">
            <a:avLst/>
          </a:prstGeom>
        </p:spPr>
      </p:pic>
      <p:sp>
        <p:nvSpPr>
          <p:cNvPr id="5" name="Rectángulo 4">
            <a:extLst>
              <a:ext uri="{FF2B5EF4-FFF2-40B4-BE49-F238E27FC236}">
                <a16:creationId xmlns:a16="http://schemas.microsoft.com/office/drawing/2014/main" xmlns="" id="{744CEC10-1C5E-48B7-ADFD-657EF454DBC2}"/>
              </a:ext>
            </a:extLst>
          </p:cNvPr>
          <p:cNvSpPr/>
          <p:nvPr/>
        </p:nvSpPr>
        <p:spPr>
          <a:xfrm>
            <a:off x="555886" y="4282908"/>
            <a:ext cx="10846677" cy="2107115"/>
          </a:xfrm>
          <a:prstGeom prst="rect">
            <a:avLst/>
          </a:prstGeom>
        </p:spPr>
        <p:txBody>
          <a:bodyPr wrap="square">
            <a:spAutoFit/>
          </a:bodyPr>
          <a:lstStyle/>
          <a:p>
            <a:pPr>
              <a:lnSpc>
                <a:spcPct val="107000"/>
              </a:lnSpc>
              <a:spcAft>
                <a:spcPts val="800"/>
              </a:spcAft>
            </a:pPr>
            <a:r>
              <a:rPr lang="es-EC" b="1" dirty="0">
                <a:solidFill>
                  <a:srgbClr val="00B0F0"/>
                </a:solidFill>
                <a:latin typeface="Arial Rounded MT Bold" panose="020F0704030504030204" pitchFamily="34" charset="0"/>
                <a:ea typeface="Calibri" panose="020F0502020204030204" pitchFamily="34" charset="0"/>
                <a:cs typeface="Times New Roman" panose="02020603050405020304" pitchFamily="18" charset="0"/>
              </a:rPr>
              <a:t>Análisis Ejecutivo:</a:t>
            </a:r>
            <a:endParaRPr lang="es-EC" dirty="0">
              <a:solidFill>
                <a:srgbClr val="00B0F0"/>
              </a:solidFill>
              <a:latin typeface="Arial Rounded MT Bold" panose="020F0704030504030204" pitchFamily="34" charset="0"/>
              <a:ea typeface="Calibri" panose="020F0502020204030204" pitchFamily="34" charset="0"/>
              <a:cs typeface="Times New Roman" panose="02020603050405020304" pitchFamily="18" charset="0"/>
            </a:endParaRPr>
          </a:p>
          <a:p>
            <a:pPr indent="180340">
              <a:lnSpc>
                <a:spcPct val="150000"/>
              </a:lnSpc>
              <a:spcAft>
                <a:spcPts val="800"/>
              </a:spcAft>
            </a:pPr>
            <a:r>
              <a:rPr lang="es-EC" sz="1400" dirty="0">
                <a:ea typeface="Calibri" panose="020F0502020204030204" pitchFamily="34" charset="0"/>
                <a:cs typeface="Times New Roman" panose="02020603050405020304" pitchFamily="18" charset="0"/>
              </a:rPr>
              <a:t>Al momento de realizar el cruce </a:t>
            </a:r>
            <a:r>
              <a:rPr lang="es-EC" sz="1400" dirty="0" smtClean="0">
                <a:ea typeface="Calibri" panose="020F0502020204030204" pitchFamily="34" charset="0"/>
                <a:cs typeface="Times New Roman" panose="02020603050405020304" pitchFamily="18" charset="0"/>
              </a:rPr>
              <a:t>entre las </a:t>
            </a:r>
            <a:r>
              <a:rPr lang="es-EC" sz="1400" dirty="0">
                <a:ea typeface="Calibri" panose="020F0502020204030204" pitchFamily="34" charset="0"/>
                <a:cs typeface="Times New Roman" panose="02020603050405020304" pitchFamily="18" charset="0"/>
              </a:rPr>
              <a:t>variables: ¿Cuál es la procedencia de los proveedores de armas de la empresa de vigilancia y seguridad privada? y Respecto a la empresa proveedora de armas, municiones, explosivos y accesorios ¿Qué aspectos toma en cuenta? Seleccione los dos aspectos más importantes., se puede identificar mayor contingencia por los permisos que disponen los proveedores nacionales, por lo tanto, esta contingencia mayoritaria de 275 indica que al momento de comprar armas, municiones, explosivos y accesorios de procedencia nacional las empresas toman en cuenta principalmente los permisos de la empresa proveedora.</a:t>
            </a:r>
            <a:endParaRPr lang="es-EC" sz="1400" dirty="0">
              <a:effectLst/>
              <a:ea typeface="Calibri" panose="020F0502020204030204" pitchFamily="34" charset="0"/>
              <a:cs typeface="Times New Roman" panose="02020603050405020304" pitchFamily="18" charset="0"/>
            </a:endParaRPr>
          </a:p>
        </p:txBody>
      </p:sp>
      <p:sp>
        <p:nvSpPr>
          <p:cNvPr id="6" name="Rectángulo: esquinas redondeadas 5">
            <a:extLst>
              <a:ext uri="{FF2B5EF4-FFF2-40B4-BE49-F238E27FC236}">
                <a16:creationId xmlns:a16="http://schemas.microsoft.com/office/drawing/2014/main" xmlns="" id="{F133E236-586B-44A9-8FBB-78D6D6767978}"/>
              </a:ext>
            </a:extLst>
          </p:cNvPr>
          <p:cNvSpPr/>
          <p:nvPr/>
        </p:nvSpPr>
        <p:spPr>
          <a:xfrm>
            <a:off x="4960882" y="2765156"/>
            <a:ext cx="378373" cy="220719"/>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63822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71142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ANOVA</a:t>
            </a:r>
          </a:p>
        </p:txBody>
      </p:sp>
      <p:pic>
        <p:nvPicPr>
          <p:cNvPr id="4" name="Imagen 3">
            <a:extLst>
              <a:ext uri="{FF2B5EF4-FFF2-40B4-BE49-F238E27FC236}">
                <a16:creationId xmlns:a16="http://schemas.microsoft.com/office/drawing/2014/main" xmlns="" id="{21D2CBA2-115C-4FB9-8626-650381872E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6257" y="1716471"/>
            <a:ext cx="5227320" cy="1638300"/>
          </a:xfrm>
          <a:prstGeom prst="rect">
            <a:avLst/>
          </a:prstGeom>
          <a:noFill/>
          <a:ln>
            <a:noFill/>
          </a:ln>
        </p:spPr>
      </p:pic>
      <p:pic>
        <p:nvPicPr>
          <p:cNvPr id="5" name="Imagen 4">
            <a:extLst>
              <a:ext uri="{FF2B5EF4-FFF2-40B4-BE49-F238E27FC236}">
                <a16:creationId xmlns:a16="http://schemas.microsoft.com/office/drawing/2014/main" xmlns="" id="{FF8C8E6B-B5CB-476C-AB97-9B75A44F4A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77100" y="3559218"/>
            <a:ext cx="3621899" cy="2032285"/>
          </a:xfrm>
          <a:prstGeom prst="rect">
            <a:avLst/>
          </a:prstGeom>
          <a:noFill/>
          <a:ln>
            <a:noFill/>
          </a:ln>
        </p:spPr>
      </p:pic>
      <p:sp>
        <p:nvSpPr>
          <p:cNvPr id="6" name="Rectángulo 5">
            <a:extLst>
              <a:ext uri="{FF2B5EF4-FFF2-40B4-BE49-F238E27FC236}">
                <a16:creationId xmlns:a16="http://schemas.microsoft.com/office/drawing/2014/main" xmlns="" id="{4CA5957F-8828-4E49-AD03-ED2097FF2F39}"/>
              </a:ext>
            </a:extLst>
          </p:cNvPr>
          <p:cNvSpPr/>
          <p:nvPr/>
        </p:nvSpPr>
        <p:spPr>
          <a:xfrm>
            <a:off x="8736029" y="5542034"/>
            <a:ext cx="704039" cy="507831"/>
          </a:xfrm>
          <a:prstGeom prst="rect">
            <a:avLst/>
          </a:prstGeom>
        </p:spPr>
        <p:txBody>
          <a:bodyPr wrap="none">
            <a:spAutoFit/>
          </a:bodyPr>
          <a:lstStyle/>
          <a:p>
            <a:pPr algn="ctr">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xmlns="" id="{64BF55AF-416F-4772-B58C-67A077B155C9}"/>
              </a:ext>
            </a:extLst>
          </p:cNvPr>
          <p:cNvGraphicFramePr>
            <a:graphicFrameLocks noGrp="1"/>
          </p:cNvGraphicFramePr>
          <p:nvPr>
            <p:extLst>
              <p:ext uri="{D42A27DB-BD31-4B8C-83A1-F6EECF244321}">
                <p14:modId xmlns:p14="http://schemas.microsoft.com/office/powerpoint/2010/main" val="935921771"/>
              </p:ext>
            </p:extLst>
          </p:nvPr>
        </p:nvGraphicFramePr>
        <p:xfrm>
          <a:off x="385576" y="1341059"/>
          <a:ext cx="6060681" cy="3234301"/>
        </p:xfrm>
        <a:graphic>
          <a:graphicData uri="http://schemas.openxmlformats.org/drawingml/2006/table">
            <a:tbl>
              <a:tblPr firstRow="1" firstCol="1" bandRow="1">
                <a:tableStyleId>{22838BEF-8BB2-4498-84A7-C5851F593DF1}</a:tableStyleId>
              </a:tblPr>
              <a:tblGrid>
                <a:gridCol w="1632975">
                  <a:extLst>
                    <a:ext uri="{9D8B030D-6E8A-4147-A177-3AD203B41FA5}">
                      <a16:colId xmlns:a16="http://schemas.microsoft.com/office/drawing/2014/main" xmlns="" val="767289101"/>
                    </a:ext>
                  </a:extLst>
                </a:gridCol>
                <a:gridCol w="4427706">
                  <a:extLst>
                    <a:ext uri="{9D8B030D-6E8A-4147-A177-3AD203B41FA5}">
                      <a16:colId xmlns:a16="http://schemas.microsoft.com/office/drawing/2014/main" xmlns="" val="3426980305"/>
                    </a:ext>
                  </a:extLst>
                </a:gridCol>
              </a:tblGrid>
              <a:tr h="548457">
                <a:tc>
                  <a:txBody>
                    <a:bodyPr/>
                    <a:lstStyle/>
                    <a:p>
                      <a:pPr algn="ctr">
                        <a:lnSpc>
                          <a:spcPct val="150000"/>
                        </a:lnSpc>
                        <a:spcAft>
                          <a:spcPts val="800"/>
                        </a:spcAft>
                      </a:pPr>
                      <a:r>
                        <a:rPr lang="es-EC" sz="1200" b="1" dirty="0">
                          <a:effectLst/>
                        </a:rPr>
                        <a:t>Variable independiente</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50000"/>
                        </a:lnSpc>
                        <a:spcAft>
                          <a:spcPts val="1000"/>
                        </a:spcAft>
                      </a:pPr>
                      <a:r>
                        <a:rPr lang="es-EC" sz="1200" b="0" dirty="0">
                          <a:effectLst/>
                        </a:rPr>
                        <a:t>1. ¿Qué tipo de servicio ofrece su empresa?</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58404042"/>
                  </a:ext>
                </a:extLst>
              </a:tr>
              <a:tr h="520145">
                <a:tc>
                  <a:txBody>
                    <a:bodyPr/>
                    <a:lstStyle/>
                    <a:p>
                      <a:pPr algn="ctr">
                        <a:lnSpc>
                          <a:spcPct val="150000"/>
                        </a:lnSpc>
                        <a:spcAft>
                          <a:spcPts val="800"/>
                        </a:spcAft>
                      </a:pPr>
                      <a:r>
                        <a:rPr lang="es-EC" sz="1200" b="1" dirty="0">
                          <a:effectLst/>
                        </a:rPr>
                        <a:t>Variable dependiente</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pPr>
                      <a:r>
                        <a:rPr lang="es-EC" sz="1200" b="0" dirty="0">
                          <a:effectLst/>
                        </a:rPr>
                        <a:t>10. ¿Cuántas personas trabajan en el servicio de guardias de seguridad?   </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61978886"/>
                  </a:ext>
                </a:extLst>
              </a:tr>
              <a:tr h="1068602">
                <a:tc>
                  <a:txBody>
                    <a:bodyPr/>
                    <a:lstStyle/>
                    <a:p>
                      <a:pPr algn="ctr">
                        <a:lnSpc>
                          <a:spcPct val="150000"/>
                        </a:lnSpc>
                        <a:spcAft>
                          <a:spcPts val="800"/>
                        </a:spcAft>
                      </a:pPr>
                      <a:r>
                        <a:rPr lang="es-EC" sz="1200" b="1" dirty="0">
                          <a:effectLst/>
                        </a:rPr>
                        <a:t> H1</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pPr>
                      <a:r>
                        <a:rPr lang="es-EC" sz="1200" b="0" dirty="0">
                          <a:effectLst/>
                        </a:rPr>
                        <a:t>El tipo de servicio que ofrece la empresa de vigilancia y seguridad privada difiere significativamente entre sí respecto al número de personas trabajan en el servicio de guardias de seguridad.</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75538364"/>
                  </a:ext>
                </a:extLst>
              </a:tr>
              <a:tr h="1068602">
                <a:tc>
                  <a:txBody>
                    <a:bodyPr/>
                    <a:lstStyle/>
                    <a:p>
                      <a:pPr algn="ctr">
                        <a:lnSpc>
                          <a:spcPct val="150000"/>
                        </a:lnSpc>
                        <a:spcAft>
                          <a:spcPts val="800"/>
                        </a:spcAft>
                      </a:pPr>
                      <a:r>
                        <a:rPr lang="es-EC" sz="1200" b="1" dirty="0">
                          <a:effectLst/>
                        </a:rPr>
                        <a:t> H0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pPr>
                      <a:r>
                        <a:rPr lang="es-EC" sz="1200" b="0" dirty="0">
                          <a:effectLst/>
                        </a:rPr>
                        <a:t>El tipo de servicio que ofrece la empresa de vigilancia y seguridad privada no difiere significativamente entre sí respecto al número de personas trabajan en el servicio de guardias de seguridad.</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665748"/>
                  </a:ext>
                </a:extLst>
              </a:tr>
            </a:tbl>
          </a:graphicData>
        </a:graphic>
      </p:graphicFrame>
      <p:sp>
        <p:nvSpPr>
          <p:cNvPr id="8" name="Rectángulo 7">
            <a:extLst>
              <a:ext uri="{FF2B5EF4-FFF2-40B4-BE49-F238E27FC236}">
                <a16:creationId xmlns:a16="http://schemas.microsoft.com/office/drawing/2014/main" xmlns="" id="{EB2B132A-78BD-47E7-9B2E-E0EFA95D4CA8}"/>
              </a:ext>
            </a:extLst>
          </p:cNvPr>
          <p:cNvSpPr/>
          <p:nvPr/>
        </p:nvSpPr>
        <p:spPr>
          <a:xfrm>
            <a:off x="350257" y="4605000"/>
            <a:ext cx="6096000" cy="2677656"/>
          </a:xfrm>
          <a:prstGeom prst="rect">
            <a:avLst/>
          </a:prstGeom>
        </p:spPr>
        <p:txBody>
          <a:bodyPr>
            <a:spAutoFit/>
          </a:bodyPr>
          <a:lstStyle/>
          <a:p>
            <a:pPr algn="just">
              <a:lnSpc>
                <a:spcPct val="200000"/>
              </a:lnSpc>
              <a:spcAft>
                <a:spcPts val="0"/>
              </a:spcAft>
            </a:pPr>
            <a:r>
              <a:rPr lang="es-EC" b="1" dirty="0">
                <a:solidFill>
                  <a:srgbClr val="00B0F0"/>
                </a:solidFill>
                <a:latin typeface="Arial Rounded MT Bold" panose="020F0704030504030204" pitchFamily="34" charset="0"/>
                <a:cs typeface="Times New Roman" panose="02020603050405020304" pitchFamily="18" charset="0"/>
              </a:rPr>
              <a:t>Análisis ejecutivo: </a:t>
            </a:r>
          </a:p>
          <a:p>
            <a:pPr algn="just">
              <a:lnSpc>
                <a:spcPct val="15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El </a:t>
            </a:r>
            <a:r>
              <a:rPr lang="es-EC" sz="1400" b="1" dirty="0">
                <a:latin typeface="Times New Roman" panose="02020603050405020304" pitchFamily="18" charset="0"/>
                <a:ea typeface="Calibri" panose="020F0502020204030204" pitchFamily="34" charset="0"/>
                <a:cs typeface="Times New Roman" panose="02020603050405020304" pitchFamily="18" charset="0"/>
              </a:rPr>
              <a:t>nivel de significancia </a:t>
            </a:r>
            <a:r>
              <a:rPr lang="es-EC" sz="1400" dirty="0">
                <a:latin typeface="Times New Roman" panose="02020603050405020304" pitchFamily="18" charset="0"/>
                <a:ea typeface="Calibri" panose="020F0502020204030204" pitchFamily="34" charset="0"/>
                <a:cs typeface="Times New Roman" panose="02020603050405020304" pitchFamily="18" charset="0"/>
              </a:rPr>
              <a:t>es 0% es decir menor a 0.5% por lo cual se acepta la hipótesis de investigación (H1) y se rechaza la hipótesis nula (H0); por lo tanto, el tipo de servicio que ofrece la empresa de vigilancia y seguridad privada tiene un efecto significativo respecto al número de personas trabajan en el servicio de guardias de seguridad.</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lipse 8"/>
          <p:cNvSpPr/>
          <p:nvPr/>
        </p:nvSpPr>
        <p:spPr>
          <a:xfrm>
            <a:off x="10898999" y="2267211"/>
            <a:ext cx="675050" cy="688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22779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71142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CORRELACIÓN</a:t>
            </a:r>
          </a:p>
        </p:txBody>
      </p:sp>
      <p:pic>
        <p:nvPicPr>
          <p:cNvPr id="4" name="Imagen 3">
            <a:extLst>
              <a:ext uri="{FF2B5EF4-FFF2-40B4-BE49-F238E27FC236}">
                <a16:creationId xmlns:a16="http://schemas.microsoft.com/office/drawing/2014/main" xmlns="" id="{7CB1C06D-D505-4522-9A55-2FC5BFC742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2838" y="1420176"/>
            <a:ext cx="5733465" cy="2789217"/>
          </a:xfrm>
          <a:prstGeom prst="rect">
            <a:avLst/>
          </a:prstGeom>
          <a:noFill/>
          <a:ln>
            <a:noFill/>
          </a:ln>
        </p:spPr>
      </p:pic>
      <p:pic>
        <p:nvPicPr>
          <p:cNvPr id="5" name="Imagen 4">
            <a:extLst>
              <a:ext uri="{FF2B5EF4-FFF2-40B4-BE49-F238E27FC236}">
                <a16:creationId xmlns:a16="http://schemas.microsoft.com/office/drawing/2014/main" xmlns="" id="{D1962D45-42E7-4D19-91BE-4780A0AA55D9}"/>
              </a:ext>
            </a:extLst>
          </p:cNvPr>
          <p:cNvPicPr/>
          <p:nvPr/>
        </p:nvPicPr>
        <p:blipFill>
          <a:blip r:embed="rId4"/>
          <a:stretch>
            <a:fillRect/>
          </a:stretch>
        </p:blipFill>
        <p:spPr>
          <a:xfrm>
            <a:off x="740694" y="4627488"/>
            <a:ext cx="4577749" cy="1024923"/>
          </a:xfrm>
          <a:prstGeom prst="rect">
            <a:avLst/>
          </a:prstGeom>
        </p:spPr>
      </p:pic>
      <p:sp>
        <p:nvSpPr>
          <p:cNvPr id="6" name="Rectángulo redondeado 6">
            <a:extLst>
              <a:ext uri="{FF2B5EF4-FFF2-40B4-BE49-F238E27FC236}">
                <a16:creationId xmlns:a16="http://schemas.microsoft.com/office/drawing/2014/main" xmlns="" id="{18EE7D8E-2852-4A77-AE19-86A16E67DA03}"/>
              </a:ext>
            </a:extLst>
          </p:cNvPr>
          <p:cNvSpPr/>
          <p:nvPr/>
        </p:nvSpPr>
        <p:spPr>
          <a:xfrm>
            <a:off x="7277100" y="1945347"/>
            <a:ext cx="3300769" cy="1738874"/>
          </a:xfrm>
          <a:prstGeom prst="roundRect">
            <a:avLst/>
          </a:prstGeom>
          <a:solidFill>
            <a:srgbClr val="CFF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b="1" dirty="0">
                <a:solidFill>
                  <a:schemeClr val="tx1"/>
                </a:solidFill>
              </a:rPr>
              <a:t>Rangos de correlación</a:t>
            </a:r>
            <a:r>
              <a:rPr lang="es-EC" sz="1600" dirty="0">
                <a:solidFill>
                  <a:schemeClr val="tx1"/>
                </a:solidFill>
              </a:rPr>
              <a:t> </a:t>
            </a:r>
          </a:p>
          <a:p>
            <a:r>
              <a:rPr lang="es-EC" sz="1600" dirty="0">
                <a:solidFill>
                  <a:schemeClr val="tx1"/>
                </a:solidFill>
              </a:rPr>
              <a:t>0,00 a 0,19 = No existe correlación  </a:t>
            </a:r>
          </a:p>
          <a:p>
            <a:r>
              <a:rPr lang="es-EC" sz="1600" dirty="0">
                <a:solidFill>
                  <a:schemeClr val="tx1"/>
                </a:solidFill>
              </a:rPr>
              <a:t>0,20 a 0,39 = Baja correlación  </a:t>
            </a:r>
          </a:p>
          <a:p>
            <a:r>
              <a:rPr lang="es-EC" sz="1600" dirty="0">
                <a:solidFill>
                  <a:schemeClr val="tx1"/>
                </a:solidFill>
              </a:rPr>
              <a:t>0,50 a 0,79= Mediana correlación </a:t>
            </a:r>
          </a:p>
          <a:p>
            <a:r>
              <a:rPr lang="es-EC" sz="1600" dirty="0">
                <a:solidFill>
                  <a:schemeClr val="tx1"/>
                </a:solidFill>
              </a:rPr>
              <a:t> 0,80 a 1,00= Excelente correlación</a:t>
            </a:r>
          </a:p>
        </p:txBody>
      </p:sp>
      <p:sp>
        <p:nvSpPr>
          <p:cNvPr id="7" name="Rectángulo 6">
            <a:extLst>
              <a:ext uri="{FF2B5EF4-FFF2-40B4-BE49-F238E27FC236}">
                <a16:creationId xmlns:a16="http://schemas.microsoft.com/office/drawing/2014/main" xmlns="" id="{65F64528-65F5-42FF-9C77-188C4B563B18}"/>
              </a:ext>
            </a:extLst>
          </p:cNvPr>
          <p:cNvSpPr/>
          <p:nvPr/>
        </p:nvSpPr>
        <p:spPr>
          <a:xfrm>
            <a:off x="6043448" y="4261295"/>
            <a:ext cx="5602014" cy="2123658"/>
          </a:xfrm>
          <a:prstGeom prst="rect">
            <a:avLst/>
          </a:prstGeom>
        </p:spPr>
        <p:txBody>
          <a:bodyPr wrap="square">
            <a:spAutoFit/>
          </a:bodyPr>
          <a:lstStyle/>
          <a:p>
            <a:pPr algn="just">
              <a:lnSpc>
                <a:spcPct val="200000"/>
              </a:lnSpc>
              <a:spcAft>
                <a:spcPts val="0"/>
              </a:spcAft>
            </a:pPr>
            <a:r>
              <a:rPr lang="es-EC" b="1" dirty="0">
                <a:solidFill>
                  <a:srgbClr val="00B0F0"/>
                </a:solidFill>
                <a:latin typeface="Arial Rounded MT Bold" panose="020F0704030504030204" pitchFamily="34" charset="0"/>
                <a:cs typeface="Times New Roman" panose="02020603050405020304" pitchFamily="18" charset="0"/>
              </a:rPr>
              <a:t>Análisis ejecutivo:</a:t>
            </a:r>
          </a:p>
          <a:p>
            <a:pPr algn="just">
              <a:lnSpc>
                <a:spcPct val="150000"/>
              </a:lnSpc>
              <a:spcAft>
                <a:spcPts val="0"/>
              </a:spcAft>
            </a:pPr>
            <a:r>
              <a:rPr lang="es-EC" sz="1600" dirty="0">
                <a:ea typeface="Calibri" panose="020F0502020204030204" pitchFamily="34" charset="0"/>
                <a:cs typeface="Times New Roman" panose="02020603050405020304" pitchFamily="18" charset="0"/>
              </a:rPr>
              <a:t>El índice de correlación de Pearson indica 0.878 es decir 87.8% es decir una excelente correlación, lo que revela que a medida en que se incremente el número de guardias de seguridad se incrementa también el número de chalecos antibalas.</a:t>
            </a:r>
            <a:endParaRPr lang="es-EC"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790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71142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CHI CUADRADO</a:t>
            </a:r>
          </a:p>
        </p:txBody>
      </p:sp>
      <p:pic>
        <p:nvPicPr>
          <p:cNvPr id="5" name="Imagen 4">
            <a:extLst>
              <a:ext uri="{FF2B5EF4-FFF2-40B4-BE49-F238E27FC236}">
                <a16:creationId xmlns:a16="http://schemas.microsoft.com/office/drawing/2014/main" xmlns="" id="{20D1AB36-523D-4756-A783-1613FA80F00B}"/>
              </a:ext>
            </a:extLst>
          </p:cNvPr>
          <p:cNvPicPr/>
          <p:nvPr/>
        </p:nvPicPr>
        <p:blipFill>
          <a:blip r:embed="rId3"/>
          <a:stretch>
            <a:fillRect/>
          </a:stretch>
        </p:blipFill>
        <p:spPr>
          <a:xfrm>
            <a:off x="770047" y="1437497"/>
            <a:ext cx="4138285" cy="2686050"/>
          </a:xfrm>
          <a:prstGeom prst="rect">
            <a:avLst/>
          </a:prstGeom>
        </p:spPr>
      </p:pic>
      <p:pic>
        <p:nvPicPr>
          <p:cNvPr id="6" name="Imagen 5">
            <a:extLst>
              <a:ext uri="{FF2B5EF4-FFF2-40B4-BE49-F238E27FC236}">
                <a16:creationId xmlns:a16="http://schemas.microsoft.com/office/drawing/2014/main" xmlns="" id="{0C3647CB-B7F8-4135-A487-B344BDB0129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8778" y="4273922"/>
            <a:ext cx="3270885" cy="1799590"/>
          </a:xfrm>
          <a:prstGeom prst="rect">
            <a:avLst/>
          </a:prstGeom>
          <a:noFill/>
          <a:ln>
            <a:noFill/>
          </a:ln>
        </p:spPr>
      </p:pic>
      <p:sp>
        <p:nvSpPr>
          <p:cNvPr id="7" name="Rectángulo 6">
            <a:extLst>
              <a:ext uri="{FF2B5EF4-FFF2-40B4-BE49-F238E27FC236}">
                <a16:creationId xmlns:a16="http://schemas.microsoft.com/office/drawing/2014/main" xmlns="" id="{1E1941DC-EDB7-416E-9426-18CE8B56B852}"/>
              </a:ext>
            </a:extLst>
          </p:cNvPr>
          <p:cNvSpPr/>
          <p:nvPr/>
        </p:nvSpPr>
        <p:spPr>
          <a:xfrm>
            <a:off x="5612524" y="1521580"/>
            <a:ext cx="5675586" cy="4416594"/>
          </a:xfrm>
          <a:prstGeom prst="rect">
            <a:avLst/>
          </a:prstGeom>
        </p:spPr>
        <p:txBody>
          <a:bodyPr wrap="square">
            <a:spAutoFit/>
          </a:bodyPr>
          <a:lstStyle/>
          <a:p>
            <a:pPr algn="just"/>
            <a:r>
              <a:rPr lang="es-EC" dirty="0"/>
              <a:t> </a:t>
            </a:r>
          </a:p>
          <a:p>
            <a:pPr algn="just"/>
            <a:r>
              <a:rPr lang="es-EC" b="1" dirty="0">
                <a:solidFill>
                  <a:srgbClr val="00B0F0"/>
                </a:solidFill>
                <a:latin typeface="Arial Rounded MT Bold" panose="020F0704030504030204" pitchFamily="34" charset="0"/>
                <a:cs typeface="Times New Roman" panose="02020603050405020304" pitchFamily="18" charset="0"/>
              </a:rPr>
              <a:t>Análisis ejecutivo:</a:t>
            </a:r>
          </a:p>
          <a:p>
            <a:pPr algn="just"/>
            <a:endParaRPr lang="es-EC" sz="1400" dirty="0"/>
          </a:p>
          <a:p>
            <a:pPr algn="just">
              <a:lnSpc>
                <a:spcPct val="150000"/>
              </a:lnSpc>
            </a:pPr>
            <a:r>
              <a:rPr lang="es-EC" sz="1400" b="1" dirty="0">
                <a:solidFill>
                  <a:srgbClr val="0070C0"/>
                </a:solidFill>
              </a:rPr>
              <a:t>0.000 &lt; 0.05, por lo tanto, acepto H1</a:t>
            </a:r>
          </a:p>
          <a:p>
            <a:pPr algn="just">
              <a:lnSpc>
                <a:spcPct val="150000"/>
              </a:lnSpc>
            </a:pPr>
            <a:endParaRPr lang="es-EC" sz="1400" dirty="0"/>
          </a:p>
          <a:p>
            <a:pPr algn="just">
              <a:lnSpc>
                <a:spcPct val="150000"/>
              </a:lnSpc>
            </a:pPr>
            <a:r>
              <a:rPr lang="es-EC" sz="1400" dirty="0"/>
              <a:t>Dentro del estudio realizado, el cruce de las variables: ¿La empresa cuenta con un manual de uso de armas, municiones, chalecos antibalas y otros accesorios?, ¿Cuál es el porcentaje de rotación de personal operativo de vigilancia y de seguridad privada? y ¿Cada qué tiempo la empresa capacita al personal operativo de vigilancia y seguridad privada respecto a armas, municiones, explosivos y accesorios?; se identifica que e</a:t>
            </a:r>
            <a:r>
              <a:rPr lang="es-EC" sz="1400" b="1" dirty="0"/>
              <a:t>xiste relación y asociación entre las variables de estudio</a:t>
            </a:r>
            <a:r>
              <a:rPr lang="es-EC" sz="1400" dirty="0"/>
              <a:t>, de los datos observados frente a los esperados, debido a que el nivel de significancia es menor al 5% por lo cual se acepta la hipótesis alternativa.</a:t>
            </a:r>
          </a:p>
        </p:txBody>
      </p:sp>
      <p:sp>
        <p:nvSpPr>
          <p:cNvPr id="8" name="Rectángulo 7">
            <a:extLst>
              <a:ext uri="{FF2B5EF4-FFF2-40B4-BE49-F238E27FC236}">
                <a16:creationId xmlns:a16="http://schemas.microsoft.com/office/drawing/2014/main" xmlns="" id="{4CA5957F-8828-4E49-AD03-ED2097FF2F39}"/>
              </a:ext>
            </a:extLst>
          </p:cNvPr>
          <p:cNvSpPr/>
          <p:nvPr/>
        </p:nvSpPr>
        <p:spPr>
          <a:xfrm>
            <a:off x="2412200" y="5938174"/>
            <a:ext cx="704039" cy="507831"/>
          </a:xfrm>
          <a:prstGeom prst="rect">
            <a:avLst/>
          </a:prstGeom>
        </p:spPr>
        <p:txBody>
          <a:bodyPr wrap="none">
            <a:spAutoFit/>
          </a:bodyPr>
          <a:lstStyle/>
          <a:p>
            <a:pPr algn="ctr">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996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D422E7F-5EE9-4CA9-99DF-44FF8DA4D599}"/>
              </a:ext>
            </a:extLst>
          </p:cNvPr>
          <p:cNvPicPr>
            <a:picLocks noChangeAspect="1"/>
          </p:cNvPicPr>
          <p:nvPr/>
        </p:nvPicPr>
        <p:blipFill rotWithShape="1">
          <a:blip r:embed="rId3"/>
          <a:srcRect l="4396" t="10115" r="6208" b="17547"/>
          <a:stretch/>
        </p:blipFill>
        <p:spPr>
          <a:xfrm>
            <a:off x="0" y="0"/>
            <a:ext cx="12192000" cy="6858000"/>
          </a:xfrm>
          <a:prstGeom prst="rect">
            <a:avLst/>
          </a:prstGeom>
        </p:spPr>
      </p:pic>
      <p:sp>
        <p:nvSpPr>
          <p:cNvPr id="3" name="Título 1">
            <a:extLst>
              <a:ext uri="{FF2B5EF4-FFF2-40B4-BE49-F238E27FC236}">
                <a16:creationId xmlns:a16="http://schemas.microsoft.com/office/drawing/2014/main" xmlns="" id="{0D082FEC-A9D9-4239-97AE-7CBF9B9041D9}"/>
              </a:ext>
            </a:extLst>
          </p:cNvPr>
          <p:cNvSpPr txBox="1">
            <a:spLocks/>
          </p:cNvSpPr>
          <p:nvPr/>
        </p:nvSpPr>
        <p:spPr>
          <a:xfrm>
            <a:off x="6517789" y="890605"/>
            <a:ext cx="6469167" cy="1384419"/>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600" b="1" dirty="0">
                <a:solidFill>
                  <a:schemeClr val="bg1"/>
                </a:solidFill>
                <a:latin typeface="Arial" panose="020B0604020202020204" pitchFamily="34" charset="0"/>
                <a:cs typeface="Arial" panose="020B0604020202020204" pitchFamily="34" charset="0"/>
              </a:rPr>
              <a:t>ANÁLISIS </a:t>
            </a:r>
          </a:p>
          <a:p>
            <a:pPr algn="ctr">
              <a:lnSpc>
                <a:spcPct val="120000"/>
              </a:lnSpc>
            </a:pPr>
            <a:r>
              <a:rPr lang="es-EC" sz="6600" b="1" dirty="0">
                <a:solidFill>
                  <a:schemeClr val="bg1"/>
                </a:solidFill>
                <a:latin typeface="Arial" panose="020B0604020202020204" pitchFamily="34" charset="0"/>
                <a:cs typeface="Arial" panose="020B0604020202020204" pitchFamily="34" charset="0"/>
              </a:rPr>
              <a:t>TÉCNICO</a:t>
            </a:r>
            <a:endParaRPr lang="es-EC" sz="6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742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xmlns="" id="{CC6D16E0-B439-49C7-B71E-2896D139215A}"/>
              </a:ext>
            </a:extLst>
          </p:cNvPr>
          <p:cNvSpPr/>
          <p:nvPr/>
        </p:nvSpPr>
        <p:spPr>
          <a:xfrm>
            <a:off x="-889348" y="162838"/>
            <a:ext cx="8893480" cy="8392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a:extLst>
              <a:ext uri="{FF2B5EF4-FFF2-40B4-BE49-F238E27FC236}">
                <a16:creationId xmlns:a16="http://schemas.microsoft.com/office/drawing/2014/main" xmlns="" id="{A6692E8B-A4C8-4CF1-AC5C-AF8177E521A6}"/>
              </a:ext>
            </a:extLst>
          </p:cNvPr>
          <p:cNvSpPr txBox="1"/>
          <p:nvPr/>
        </p:nvSpPr>
        <p:spPr>
          <a:xfrm>
            <a:off x="162838" y="259294"/>
            <a:ext cx="747621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ANÁLISIS A NIVEL MUNDIAL</a:t>
            </a:r>
          </a:p>
        </p:txBody>
      </p:sp>
      <p:pic>
        <p:nvPicPr>
          <p:cNvPr id="4" name="Imagen 3">
            <a:extLst>
              <a:ext uri="{FF2B5EF4-FFF2-40B4-BE49-F238E27FC236}">
                <a16:creationId xmlns:a16="http://schemas.microsoft.com/office/drawing/2014/main" xmlns="" id="{017DCAB7-DAEB-4095-A2A4-973FC9981A1F}"/>
              </a:ext>
            </a:extLst>
          </p:cNvPr>
          <p:cNvPicPr>
            <a:picLocks noChangeAspect="1"/>
          </p:cNvPicPr>
          <p:nvPr/>
        </p:nvPicPr>
        <p:blipFill>
          <a:blip r:embed="rId3"/>
          <a:stretch>
            <a:fillRect/>
          </a:stretch>
        </p:blipFill>
        <p:spPr>
          <a:xfrm>
            <a:off x="7163799" y="1800267"/>
            <a:ext cx="4586112" cy="2476500"/>
          </a:xfrm>
          <a:prstGeom prst="rect">
            <a:avLst/>
          </a:prstGeom>
        </p:spPr>
      </p:pic>
      <p:sp>
        <p:nvSpPr>
          <p:cNvPr id="5" name="CuadroTexto 4">
            <a:extLst>
              <a:ext uri="{FF2B5EF4-FFF2-40B4-BE49-F238E27FC236}">
                <a16:creationId xmlns:a16="http://schemas.microsoft.com/office/drawing/2014/main" xmlns="" id="{9DDD5B57-2566-4821-A6EF-BC3D30789B15}"/>
              </a:ext>
            </a:extLst>
          </p:cNvPr>
          <p:cNvSpPr txBox="1"/>
          <p:nvPr/>
        </p:nvSpPr>
        <p:spPr>
          <a:xfrm>
            <a:off x="685604" y="5813617"/>
            <a:ext cx="5743575" cy="461665"/>
          </a:xfrm>
          <a:prstGeom prst="rect">
            <a:avLst/>
          </a:prstGeom>
          <a:noFill/>
        </p:spPr>
        <p:txBody>
          <a:bodyPr wrap="square" rtlCol="0">
            <a:spAutoFit/>
          </a:bodyPr>
          <a:lstStyle/>
          <a:p>
            <a:r>
              <a:rPr lang="es-EC" sz="2400" dirty="0"/>
              <a:t>SEGURIDAD PRIVADA= </a:t>
            </a:r>
            <a:r>
              <a:rPr lang="es-EC" sz="2400" b="1" dirty="0"/>
              <a:t>SERVICIO HÍBRIDO</a:t>
            </a:r>
          </a:p>
        </p:txBody>
      </p:sp>
      <p:sp>
        <p:nvSpPr>
          <p:cNvPr id="6" name="CuadroTexto 5">
            <a:extLst>
              <a:ext uri="{FF2B5EF4-FFF2-40B4-BE49-F238E27FC236}">
                <a16:creationId xmlns:a16="http://schemas.microsoft.com/office/drawing/2014/main" xmlns="" id="{C04F6B70-823A-4004-B04B-C496BD267914}"/>
              </a:ext>
            </a:extLst>
          </p:cNvPr>
          <p:cNvSpPr txBox="1"/>
          <p:nvPr/>
        </p:nvSpPr>
        <p:spPr>
          <a:xfrm>
            <a:off x="8083786" y="4421944"/>
            <a:ext cx="3073277" cy="253916"/>
          </a:xfrm>
          <a:prstGeom prst="rect">
            <a:avLst/>
          </a:prstGeom>
          <a:noFill/>
        </p:spPr>
        <p:txBody>
          <a:bodyPr wrap="none" rtlCol="0">
            <a:spAutoFit/>
          </a:bodyPr>
          <a:lstStyle/>
          <a:p>
            <a:r>
              <a:rPr lang="es-EC" sz="1050" dirty="0"/>
              <a:t>Fuente: http://www.aipem.com/blogpost.php?id=20</a:t>
            </a:r>
          </a:p>
        </p:txBody>
      </p:sp>
      <p:pic>
        <p:nvPicPr>
          <p:cNvPr id="8" name="Imagen 7">
            <a:extLst>
              <a:ext uri="{FF2B5EF4-FFF2-40B4-BE49-F238E27FC236}">
                <a16:creationId xmlns:a16="http://schemas.microsoft.com/office/drawing/2014/main" xmlns="" id="{4220F496-474F-4AD7-BD96-08A97138BF42}"/>
              </a:ext>
            </a:extLst>
          </p:cNvPr>
          <p:cNvPicPr/>
          <p:nvPr/>
        </p:nvPicPr>
        <p:blipFill>
          <a:blip r:embed="rId4"/>
          <a:stretch>
            <a:fillRect/>
          </a:stretch>
        </p:blipFill>
        <p:spPr>
          <a:xfrm>
            <a:off x="771329" y="2304316"/>
            <a:ext cx="5355908" cy="2864670"/>
          </a:xfrm>
          <a:prstGeom prst="rect">
            <a:avLst/>
          </a:prstGeom>
        </p:spPr>
      </p:pic>
      <p:sp>
        <p:nvSpPr>
          <p:cNvPr id="9" name="CuadroTexto 8">
            <a:extLst>
              <a:ext uri="{FF2B5EF4-FFF2-40B4-BE49-F238E27FC236}">
                <a16:creationId xmlns:a16="http://schemas.microsoft.com/office/drawing/2014/main" xmlns="" id="{6B9AD634-ABD9-4584-ACDD-E056F7E8F7DA}"/>
              </a:ext>
            </a:extLst>
          </p:cNvPr>
          <p:cNvSpPr txBox="1"/>
          <p:nvPr/>
        </p:nvSpPr>
        <p:spPr>
          <a:xfrm>
            <a:off x="6702660" y="4844120"/>
            <a:ext cx="5336939" cy="1323439"/>
          </a:xfrm>
          <a:prstGeom prst="rect">
            <a:avLst/>
          </a:prstGeom>
          <a:noFill/>
        </p:spPr>
        <p:txBody>
          <a:bodyPr wrap="square" rtlCol="0">
            <a:spAutoFit/>
          </a:bodyPr>
          <a:lstStyle/>
          <a:p>
            <a:pPr marL="285750" indent="-285750">
              <a:buFont typeface="Arial" panose="020B0604020202020204" pitchFamily="34" charset="0"/>
              <a:buChar char="•"/>
            </a:pPr>
            <a:r>
              <a:rPr lang="es-EC" sz="2000" dirty="0"/>
              <a:t>G4S “el grupo líder mundial de seguridad global y de servicios externalizados”</a:t>
            </a:r>
          </a:p>
          <a:p>
            <a:pPr marL="285750" indent="-285750">
              <a:buFont typeface="Arial" panose="020B0604020202020204" pitchFamily="34" charset="0"/>
              <a:buChar char="•"/>
            </a:pPr>
            <a:r>
              <a:rPr lang="es-EC" sz="2000" dirty="0"/>
              <a:t>Emplea a más de 620.000 personas</a:t>
            </a:r>
          </a:p>
          <a:p>
            <a:pPr marL="285750" indent="-285750">
              <a:buFont typeface="Arial" panose="020B0604020202020204" pitchFamily="34" charset="0"/>
              <a:buChar char="•"/>
            </a:pPr>
            <a:r>
              <a:rPr lang="es-EC" sz="2000" dirty="0"/>
              <a:t>En 2012 G4S generó más de $ 12 mil millones.”</a:t>
            </a:r>
          </a:p>
        </p:txBody>
      </p:sp>
      <p:sp>
        <p:nvSpPr>
          <p:cNvPr id="10" name="CuadroTexto 9">
            <a:extLst>
              <a:ext uri="{FF2B5EF4-FFF2-40B4-BE49-F238E27FC236}">
                <a16:creationId xmlns:a16="http://schemas.microsoft.com/office/drawing/2014/main" xmlns="" id="{CDADB123-121B-4B12-93EC-85920D4BAAB5}"/>
              </a:ext>
            </a:extLst>
          </p:cNvPr>
          <p:cNvSpPr txBox="1"/>
          <p:nvPr/>
        </p:nvSpPr>
        <p:spPr>
          <a:xfrm>
            <a:off x="1015547" y="1550256"/>
            <a:ext cx="4867472" cy="369332"/>
          </a:xfrm>
          <a:prstGeom prst="rect">
            <a:avLst/>
          </a:prstGeom>
          <a:noFill/>
        </p:spPr>
        <p:txBody>
          <a:bodyPr wrap="square" rtlCol="0">
            <a:spAutoFit/>
          </a:bodyPr>
          <a:lstStyle/>
          <a:p>
            <a:pPr algn="ctr"/>
            <a:r>
              <a:rPr lang="es-EC" b="1" dirty="0"/>
              <a:t>RANKING DEL ÍNDICE DE PAZ GLOBAL 2017</a:t>
            </a:r>
            <a:endParaRPr lang="es-EC" dirty="0"/>
          </a:p>
        </p:txBody>
      </p:sp>
      <p:cxnSp>
        <p:nvCxnSpPr>
          <p:cNvPr id="12" name="Conector recto de flecha 11">
            <a:extLst>
              <a:ext uri="{FF2B5EF4-FFF2-40B4-BE49-F238E27FC236}">
                <a16:creationId xmlns:a16="http://schemas.microsoft.com/office/drawing/2014/main" xmlns="" id="{A5BECB3B-B7DF-43CC-B579-EA18D0A694A2}"/>
              </a:ext>
            </a:extLst>
          </p:cNvPr>
          <p:cNvCxnSpPr>
            <a:cxnSpLocks/>
          </p:cNvCxnSpPr>
          <p:nvPr/>
        </p:nvCxnSpPr>
        <p:spPr>
          <a:xfrm>
            <a:off x="3724275" y="3333750"/>
            <a:ext cx="385762"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esquinas redondeadas 12">
            <a:extLst>
              <a:ext uri="{FF2B5EF4-FFF2-40B4-BE49-F238E27FC236}">
                <a16:creationId xmlns:a16="http://schemas.microsoft.com/office/drawing/2014/main" xmlns="" id="{BF29037F-2E86-4A64-BD35-67CFB7E8F9A2}"/>
              </a:ext>
            </a:extLst>
          </p:cNvPr>
          <p:cNvSpPr/>
          <p:nvPr/>
        </p:nvSpPr>
        <p:spPr>
          <a:xfrm>
            <a:off x="3338512" y="3196968"/>
            <a:ext cx="771525" cy="273563"/>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IRAQ</a:t>
            </a:r>
          </a:p>
        </p:txBody>
      </p:sp>
      <p:sp>
        <p:nvSpPr>
          <p:cNvPr id="14" name="Rectángulo: esquinas redondeadas 13">
            <a:extLst>
              <a:ext uri="{FF2B5EF4-FFF2-40B4-BE49-F238E27FC236}">
                <a16:creationId xmlns:a16="http://schemas.microsoft.com/office/drawing/2014/main" xmlns="" id="{972A9573-2AF6-404D-A800-4B088B0B0756}"/>
              </a:ext>
            </a:extLst>
          </p:cNvPr>
          <p:cNvSpPr/>
          <p:nvPr/>
        </p:nvSpPr>
        <p:spPr>
          <a:xfrm>
            <a:off x="4510087" y="4255055"/>
            <a:ext cx="1081087" cy="25979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100" dirty="0"/>
              <a:t>AFGHANISTAN</a:t>
            </a:r>
          </a:p>
        </p:txBody>
      </p:sp>
      <p:cxnSp>
        <p:nvCxnSpPr>
          <p:cNvPr id="16" name="Conector recto de flecha 15">
            <a:extLst>
              <a:ext uri="{FF2B5EF4-FFF2-40B4-BE49-F238E27FC236}">
                <a16:creationId xmlns:a16="http://schemas.microsoft.com/office/drawing/2014/main" xmlns="" id="{4B558BDE-5CD2-4C62-B352-58F73BF71D32}"/>
              </a:ext>
            </a:extLst>
          </p:cNvPr>
          <p:cNvCxnSpPr/>
          <p:nvPr/>
        </p:nvCxnSpPr>
        <p:spPr>
          <a:xfrm flipH="1" flipV="1">
            <a:off x="4419600" y="3838575"/>
            <a:ext cx="257175"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79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xmlns="" id="{49F48AF2-D16A-4A83-8E83-49C8A720C799}"/>
              </a:ext>
            </a:extLst>
          </p:cNvPr>
          <p:cNvSpPr/>
          <p:nvPr/>
        </p:nvSpPr>
        <p:spPr>
          <a:xfrm>
            <a:off x="-889348" y="162838"/>
            <a:ext cx="8893480" cy="8392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a:extLst>
              <a:ext uri="{FF2B5EF4-FFF2-40B4-BE49-F238E27FC236}">
                <a16:creationId xmlns:a16="http://schemas.microsoft.com/office/drawing/2014/main" xmlns="" id="{B0476A22-07F8-4DC2-AA81-6413EC6B72F6}"/>
              </a:ext>
            </a:extLst>
          </p:cNvPr>
          <p:cNvSpPr txBox="1"/>
          <p:nvPr/>
        </p:nvSpPr>
        <p:spPr>
          <a:xfrm>
            <a:off x="143787" y="320850"/>
            <a:ext cx="9028787" cy="523220"/>
          </a:xfrm>
          <a:prstGeom prst="rect">
            <a:avLst/>
          </a:prstGeom>
          <a:noFill/>
        </p:spPr>
        <p:txBody>
          <a:bodyPr wrap="square" rtlCol="0">
            <a:spAutoFit/>
          </a:bodyPr>
          <a:lstStyle/>
          <a:p>
            <a:r>
              <a:rPr lang="es-EC" sz="2800" dirty="0">
                <a:solidFill>
                  <a:schemeClr val="bg1"/>
                </a:solidFill>
                <a:latin typeface="Arial Black" panose="020B0A04020102020204" pitchFamily="34" charset="0"/>
              </a:rPr>
              <a:t>ANÁLISIS A NIVEL LATINOAMÉRICA</a:t>
            </a:r>
          </a:p>
        </p:txBody>
      </p:sp>
      <p:pic>
        <p:nvPicPr>
          <p:cNvPr id="6" name="Imagen 5">
            <a:extLst>
              <a:ext uri="{FF2B5EF4-FFF2-40B4-BE49-F238E27FC236}">
                <a16:creationId xmlns:a16="http://schemas.microsoft.com/office/drawing/2014/main" xmlns="" id="{6AFF8C43-9E86-48F2-9275-2A55F67EED1A}"/>
              </a:ext>
            </a:extLst>
          </p:cNvPr>
          <p:cNvPicPr>
            <a:picLocks noChangeAspect="1"/>
          </p:cNvPicPr>
          <p:nvPr/>
        </p:nvPicPr>
        <p:blipFill rotWithShape="1">
          <a:blip r:embed="rId2"/>
          <a:srcRect t="22974"/>
          <a:stretch/>
        </p:blipFill>
        <p:spPr>
          <a:xfrm>
            <a:off x="2249630" y="1257300"/>
            <a:ext cx="6208570" cy="5287553"/>
          </a:xfrm>
          <a:prstGeom prst="rect">
            <a:avLst/>
          </a:prstGeom>
        </p:spPr>
      </p:pic>
      <p:cxnSp>
        <p:nvCxnSpPr>
          <p:cNvPr id="8" name="Conector recto de flecha 7">
            <a:extLst>
              <a:ext uri="{FF2B5EF4-FFF2-40B4-BE49-F238E27FC236}">
                <a16:creationId xmlns:a16="http://schemas.microsoft.com/office/drawing/2014/main" xmlns="" id="{A3C3B32D-19BB-47C9-B884-B3DFC8E1623C}"/>
              </a:ext>
            </a:extLst>
          </p:cNvPr>
          <p:cNvCxnSpPr/>
          <p:nvPr/>
        </p:nvCxnSpPr>
        <p:spPr>
          <a:xfrm flipV="1">
            <a:off x="7620000" y="2257425"/>
            <a:ext cx="1076325" cy="714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xmlns="" id="{C2CC28F3-CB3B-4E51-89D5-BB7E838F8ADD}"/>
              </a:ext>
            </a:extLst>
          </p:cNvPr>
          <p:cNvSpPr txBox="1"/>
          <p:nvPr/>
        </p:nvSpPr>
        <p:spPr>
          <a:xfrm>
            <a:off x="8341386" y="2106780"/>
            <a:ext cx="2713115" cy="1015663"/>
          </a:xfrm>
          <a:prstGeom prst="rect">
            <a:avLst/>
          </a:prstGeom>
          <a:noFill/>
        </p:spPr>
        <p:txBody>
          <a:bodyPr wrap="none" rtlCol="0">
            <a:spAutoFit/>
          </a:bodyPr>
          <a:lstStyle/>
          <a:p>
            <a:pPr algn="ctr"/>
            <a:r>
              <a:rPr lang="es-EC" sz="2000" dirty="0"/>
              <a:t>2538 empresas </a:t>
            </a:r>
          </a:p>
          <a:p>
            <a:pPr algn="ctr"/>
            <a:r>
              <a:rPr lang="es-EC" sz="2000" dirty="0"/>
              <a:t>de seguridad privada</a:t>
            </a:r>
          </a:p>
          <a:p>
            <a:endParaRPr lang="es-EC" sz="2000" dirty="0"/>
          </a:p>
        </p:txBody>
      </p:sp>
      <p:cxnSp>
        <p:nvCxnSpPr>
          <p:cNvPr id="10" name="Conector recto de flecha 9">
            <a:extLst>
              <a:ext uri="{FF2B5EF4-FFF2-40B4-BE49-F238E27FC236}">
                <a16:creationId xmlns:a16="http://schemas.microsoft.com/office/drawing/2014/main" xmlns="" id="{DD80D096-B1AA-4805-9438-42149875C3FC}"/>
              </a:ext>
            </a:extLst>
          </p:cNvPr>
          <p:cNvCxnSpPr>
            <a:cxnSpLocks/>
          </p:cNvCxnSpPr>
          <p:nvPr/>
        </p:nvCxnSpPr>
        <p:spPr>
          <a:xfrm flipH="1">
            <a:off x="4010480" y="3200401"/>
            <a:ext cx="1343890" cy="942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xmlns="" id="{C6D20B69-349C-4559-BBD4-F525C299000C}"/>
              </a:ext>
            </a:extLst>
          </p:cNvPr>
          <p:cNvSpPr txBox="1"/>
          <p:nvPr/>
        </p:nvSpPr>
        <p:spPr>
          <a:xfrm>
            <a:off x="2576801" y="4019097"/>
            <a:ext cx="2365776" cy="1015663"/>
          </a:xfrm>
          <a:prstGeom prst="rect">
            <a:avLst/>
          </a:prstGeom>
          <a:noFill/>
        </p:spPr>
        <p:txBody>
          <a:bodyPr wrap="none" rtlCol="0">
            <a:spAutoFit/>
          </a:bodyPr>
          <a:lstStyle/>
          <a:p>
            <a:pPr algn="ctr"/>
            <a:r>
              <a:rPr lang="es-EC" sz="2000" dirty="0"/>
              <a:t>1932 empresas </a:t>
            </a:r>
          </a:p>
          <a:p>
            <a:pPr algn="ctr"/>
            <a:r>
              <a:rPr lang="es-EC" sz="2000" dirty="0"/>
              <a:t>de seguridad privada</a:t>
            </a:r>
          </a:p>
          <a:p>
            <a:pPr algn="ctr"/>
            <a:r>
              <a:rPr lang="es-EC" sz="2000" dirty="0">
                <a:solidFill>
                  <a:srgbClr val="FF0000"/>
                </a:solidFill>
              </a:rPr>
              <a:t>CARECE DE LEY</a:t>
            </a:r>
          </a:p>
        </p:txBody>
      </p:sp>
      <p:cxnSp>
        <p:nvCxnSpPr>
          <p:cNvPr id="13" name="Conector recto de flecha 12">
            <a:extLst>
              <a:ext uri="{FF2B5EF4-FFF2-40B4-BE49-F238E27FC236}">
                <a16:creationId xmlns:a16="http://schemas.microsoft.com/office/drawing/2014/main" xmlns="" id="{75538EEB-BDF2-4E7B-B862-FE474CD0CECD}"/>
              </a:ext>
            </a:extLst>
          </p:cNvPr>
          <p:cNvCxnSpPr>
            <a:cxnSpLocks/>
          </p:cNvCxnSpPr>
          <p:nvPr/>
        </p:nvCxnSpPr>
        <p:spPr>
          <a:xfrm flipH="1">
            <a:off x="4277180" y="4923353"/>
            <a:ext cx="1343890" cy="942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xmlns="" id="{52EBD845-7AA4-49DD-90E8-166DF681C42D}"/>
              </a:ext>
            </a:extLst>
          </p:cNvPr>
          <p:cNvSpPr txBox="1"/>
          <p:nvPr/>
        </p:nvSpPr>
        <p:spPr>
          <a:xfrm>
            <a:off x="2428580" y="5742049"/>
            <a:ext cx="2365776" cy="707886"/>
          </a:xfrm>
          <a:prstGeom prst="rect">
            <a:avLst/>
          </a:prstGeom>
          <a:noFill/>
        </p:spPr>
        <p:txBody>
          <a:bodyPr wrap="none" rtlCol="0">
            <a:spAutoFit/>
          </a:bodyPr>
          <a:lstStyle/>
          <a:p>
            <a:pPr algn="ctr"/>
            <a:r>
              <a:rPr lang="es-EC" sz="2000" dirty="0"/>
              <a:t>1400 empresas </a:t>
            </a:r>
          </a:p>
          <a:p>
            <a:pPr algn="ctr"/>
            <a:r>
              <a:rPr lang="es-EC" sz="2000" dirty="0"/>
              <a:t>de seguridad privada</a:t>
            </a:r>
          </a:p>
        </p:txBody>
      </p:sp>
      <p:cxnSp>
        <p:nvCxnSpPr>
          <p:cNvPr id="15" name="Conector recto de flecha 14">
            <a:extLst>
              <a:ext uri="{FF2B5EF4-FFF2-40B4-BE49-F238E27FC236}">
                <a16:creationId xmlns:a16="http://schemas.microsoft.com/office/drawing/2014/main" xmlns="" id="{A5521D7E-4E56-410F-BA0B-1BF659873732}"/>
              </a:ext>
            </a:extLst>
          </p:cNvPr>
          <p:cNvCxnSpPr>
            <a:cxnSpLocks/>
          </p:cNvCxnSpPr>
          <p:nvPr/>
        </p:nvCxnSpPr>
        <p:spPr>
          <a:xfrm flipH="1">
            <a:off x="3557392" y="2076422"/>
            <a:ext cx="1719458" cy="1810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xmlns="" id="{E9826087-2330-4791-A56A-136E321BF2DA}"/>
              </a:ext>
            </a:extLst>
          </p:cNvPr>
          <p:cNvSpPr txBox="1"/>
          <p:nvPr/>
        </p:nvSpPr>
        <p:spPr>
          <a:xfrm>
            <a:off x="1377932" y="1914525"/>
            <a:ext cx="2551981" cy="1015663"/>
          </a:xfrm>
          <a:prstGeom prst="rect">
            <a:avLst/>
          </a:prstGeom>
          <a:noFill/>
        </p:spPr>
        <p:txBody>
          <a:bodyPr wrap="none" rtlCol="0">
            <a:spAutoFit/>
          </a:bodyPr>
          <a:lstStyle/>
          <a:p>
            <a:pPr algn="ctr"/>
            <a:r>
              <a:rPr lang="es-EC" sz="2000" dirty="0"/>
              <a:t>3511 empresas </a:t>
            </a:r>
          </a:p>
          <a:p>
            <a:pPr algn="ctr"/>
            <a:r>
              <a:rPr lang="es-EC" sz="2000" dirty="0"/>
              <a:t>de seguridad privada</a:t>
            </a:r>
          </a:p>
          <a:p>
            <a:endParaRPr lang="es-EC" sz="2000" dirty="0"/>
          </a:p>
        </p:txBody>
      </p:sp>
    </p:spTree>
    <p:extLst>
      <p:ext uri="{BB962C8B-B14F-4D97-AF65-F5344CB8AC3E}">
        <p14:creationId xmlns:p14="http://schemas.microsoft.com/office/powerpoint/2010/main" val="2300543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xmlns="" id="{49F48AF2-D16A-4A83-8E83-49C8A720C799}"/>
              </a:ext>
            </a:extLst>
          </p:cNvPr>
          <p:cNvSpPr/>
          <p:nvPr/>
        </p:nvSpPr>
        <p:spPr>
          <a:xfrm>
            <a:off x="-889348" y="162838"/>
            <a:ext cx="8893480" cy="8392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a:extLst>
              <a:ext uri="{FF2B5EF4-FFF2-40B4-BE49-F238E27FC236}">
                <a16:creationId xmlns:a16="http://schemas.microsoft.com/office/drawing/2014/main" xmlns="" id="{B0476A22-07F8-4DC2-AA81-6413EC6B72F6}"/>
              </a:ext>
            </a:extLst>
          </p:cNvPr>
          <p:cNvSpPr txBox="1"/>
          <p:nvPr/>
        </p:nvSpPr>
        <p:spPr>
          <a:xfrm>
            <a:off x="143787" y="320850"/>
            <a:ext cx="9028787"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ANÁLISIS A NIVEL NACIONAL</a:t>
            </a:r>
          </a:p>
        </p:txBody>
      </p:sp>
      <p:pic>
        <p:nvPicPr>
          <p:cNvPr id="4" name="Imagen 3">
            <a:extLst>
              <a:ext uri="{FF2B5EF4-FFF2-40B4-BE49-F238E27FC236}">
                <a16:creationId xmlns:a16="http://schemas.microsoft.com/office/drawing/2014/main" xmlns="" id="{DC25C5DC-1024-47FD-8F09-02A65568DAE5}"/>
              </a:ext>
            </a:extLst>
          </p:cNvPr>
          <p:cNvPicPr>
            <a:picLocks noChangeAspect="1"/>
          </p:cNvPicPr>
          <p:nvPr/>
        </p:nvPicPr>
        <p:blipFill>
          <a:blip r:embed="rId2"/>
          <a:stretch>
            <a:fillRect/>
          </a:stretch>
        </p:blipFill>
        <p:spPr>
          <a:xfrm>
            <a:off x="100721" y="4279898"/>
            <a:ext cx="5820727" cy="2238061"/>
          </a:xfrm>
          <a:prstGeom prst="rect">
            <a:avLst/>
          </a:prstGeom>
        </p:spPr>
      </p:pic>
      <p:sp>
        <p:nvSpPr>
          <p:cNvPr id="5" name="Rectángulo 4">
            <a:extLst>
              <a:ext uri="{FF2B5EF4-FFF2-40B4-BE49-F238E27FC236}">
                <a16:creationId xmlns:a16="http://schemas.microsoft.com/office/drawing/2014/main" xmlns="" id="{0D8D316D-55F2-4507-8023-E2EAEC8DD0C1}"/>
              </a:ext>
            </a:extLst>
          </p:cNvPr>
          <p:cNvSpPr/>
          <p:nvPr/>
        </p:nvSpPr>
        <p:spPr>
          <a:xfrm>
            <a:off x="287300" y="3727210"/>
            <a:ext cx="6096000" cy="584775"/>
          </a:xfrm>
          <a:prstGeom prst="rect">
            <a:avLst/>
          </a:prstGeom>
        </p:spPr>
        <p:txBody>
          <a:bodyPr>
            <a:spAutoFit/>
          </a:bodyPr>
          <a:lstStyle/>
          <a:p>
            <a:pPr algn="ctr">
              <a:spcAft>
                <a:spcPts val="0"/>
              </a:spcAft>
            </a:pPr>
            <a:r>
              <a:rPr lang="es-EC" sz="1600" b="1" dirty="0">
                <a:latin typeface="Arial" panose="020B0604020202020204" pitchFamily="34" charset="0"/>
                <a:ea typeface="Calibri" panose="020F0502020204030204" pitchFamily="34" charset="0"/>
                <a:cs typeface="Arial" panose="020B0604020202020204" pitchFamily="34" charset="0"/>
              </a:rPr>
              <a:t>RECAUDACIÓN FISCAL DE LAS EMPRESAS DE SEGURIDAD Y VIGILANCIA PRIVADA</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xmlns="" id="{6AE146F3-AF62-4045-8BCE-105FC6DD5C6E}"/>
              </a:ext>
            </a:extLst>
          </p:cNvPr>
          <p:cNvSpPr/>
          <p:nvPr/>
        </p:nvSpPr>
        <p:spPr>
          <a:xfrm>
            <a:off x="1638343" y="6378345"/>
            <a:ext cx="3175229" cy="369332"/>
          </a:xfrm>
          <a:prstGeom prst="rect">
            <a:avLst/>
          </a:prstGeom>
        </p:spPr>
        <p:txBody>
          <a:bodyPr wrap="none">
            <a:spAutoFit/>
          </a:bodyPr>
          <a:lstStyle/>
          <a:p>
            <a:pPr indent="180340" algn="ctr">
              <a:lnSpc>
                <a:spcPct val="150000"/>
              </a:lnSpc>
              <a:spcAft>
                <a:spcPts val="0"/>
              </a:spcAft>
            </a:pPr>
            <a:r>
              <a:rPr lang="es-EC" sz="1200" b="1" dirty="0">
                <a:latin typeface="Arial" panose="020B0604020202020204" pitchFamily="34" charset="0"/>
                <a:ea typeface="Calibri" panose="020F0502020204030204" pitchFamily="34" charset="0"/>
                <a:cs typeface="Arial" panose="020B0604020202020204" pitchFamily="34" charset="0"/>
              </a:rPr>
              <a:t>Fuente: </a:t>
            </a:r>
            <a:r>
              <a:rPr lang="es-EC" sz="1200" dirty="0">
                <a:latin typeface="Arial" panose="020B0604020202020204" pitchFamily="34" charset="0"/>
                <a:ea typeface="Calibri" panose="020F0502020204030204" pitchFamily="34" charset="0"/>
                <a:cs typeface="Arial" panose="020B0604020202020204" pitchFamily="34" charset="0"/>
              </a:rPr>
              <a:t>SRI 2006 - Ciudad Segura No. 7</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8" name="Conector recto 7">
            <a:extLst>
              <a:ext uri="{FF2B5EF4-FFF2-40B4-BE49-F238E27FC236}">
                <a16:creationId xmlns:a16="http://schemas.microsoft.com/office/drawing/2014/main" xmlns="" id="{6B34C4BB-A72F-4A7A-B7FD-A774422EECD4}"/>
              </a:ext>
            </a:extLst>
          </p:cNvPr>
          <p:cNvCxnSpPr/>
          <p:nvPr/>
        </p:nvCxnSpPr>
        <p:spPr>
          <a:xfrm>
            <a:off x="1110733" y="2158706"/>
            <a:ext cx="4391025" cy="0"/>
          </a:xfrm>
          <a:prstGeom prst="line">
            <a:avLst/>
          </a:prstGeom>
          <a:ln w="57150">
            <a:solidFill>
              <a:srgbClr val="A7E2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3CD6B559-F8C6-4C8E-AC9F-37721D4E9303}"/>
              </a:ext>
            </a:extLst>
          </p:cNvPr>
          <p:cNvCxnSpPr/>
          <p:nvPr/>
        </p:nvCxnSpPr>
        <p:spPr>
          <a:xfrm>
            <a:off x="1101208" y="2025356"/>
            <a:ext cx="0" cy="266700"/>
          </a:xfrm>
          <a:prstGeom prst="line">
            <a:avLst/>
          </a:prstGeom>
          <a:ln w="38100">
            <a:solidFill>
              <a:srgbClr val="A7E2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xmlns="" id="{FAFDEE26-0A7D-45C1-AA3F-430C64DDCA38}"/>
              </a:ext>
            </a:extLst>
          </p:cNvPr>
          <p:cNvCxnSpPr/>
          <p:nvPr/>
        </p:nvCxnSpPr>
        <p:spPr>
          <a:xfrm>
            <a:off x="5492233" y="2015831"/>
            <a:ext cx="0" cy="266700"/>
          </a:xfrm>
          <a:prstGeom prst="line">
            <a:avLst/>
          </a:prstGeom>
          <a:ln w="38100">
            <a:solidFill>
              <a:srgbClr val="A7E200"/>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xmlns="" id="{52940503-625A-4803-B8F9-BE68F0166A0F}"/>
              </a:ext>
            </a:extLst>
          </p:cNvPr>
          <p:cNvSpPr txBox="1"/>
          <p:nvPr/>
        </p:nvSpPr>
        <p:spPr>
          <a:xfrm>
            <a:off x="774836" y="2301582"/>
            <a:ext cx="652743" cy="369332"/>
          </a:xfrm>
          <a:prstGeom prst="rect">
            <a:avLst/>
          </a:prstGeom>
          <a:noFill/>
        </p:spPr>
        <p:txBody>
          <a:bodyPr wrap="none" rtlCol="0">
            <a:spAutoFit/>
          </a:bodyPr>
          <a:lstStyle/>
          <a:p>
            <a:r>
              <a:rPr lang="es-EC" dirty="0"/>
              <a:t>1990</a:t>
            </a:r>
          </a:p>
        </p:txBody>
      </p:sp>
      <p:sp>
        <p:nvSpPr>
          <p:cNvPr id="14" name="CuadroTexto 13">
            <a:extLst>
              <a:ext uri="{FF2B5EF4-FFF2-40B4-BE49-F238E27FC236}">
                <a16:creationId xmlns:a16="http://schemas.microsoft.com/office/drawing/2014/main" xmlns="" id="{EB8B8B1D-A8B6-406B-8771-780373388369}"/>
              </a:ext>
            </a:extLst>
          </p:cNvPr>
          <p:cNvSpPr txBox="1"/>
          <p:nvPr/>
        </p:nvSpPr>
        <p:spPr>
          <a:xfrm>
            <a:off x="5175386" y="2301582"/>
            <a:ext cx="652743" cy="369332"/>
          </a:xfrm>
          <a:prstGeom prst="rect">
            <a:avLst/>
          </a:prstGeom>
          <a:noFill/>
        </p:spPr>
        <p:txBody>
          <a:bodyPr wrap="none" rtlCol="0">
            <a:spAutoFit/>
          </a:bodyPr>
          <a:lstStyle/>
          <a:p>
            <a:r>
              <a:rPr lang="es-EC" dirty="0"/>
              <a:t>2003</a:t>
            </a:r>
          </a:p>
        </p:txBody>
      </p:sp>
      <p:sp>
        <p:nvSpPr>
          <p:cNvPr id="15" name="Flecha: a la derecha 14">
            <a:extLst>
              <a:ext uri="{FF2B5EF4-FFF2-40B4-BE49-F238E27FC236}">
                <a16:creationId xmlns:a16="http://schemas.microsoft.com/office/drawing/2014/main" xmlns="" id="{82CCA798-77F1-4A56-9C96-3B76DC450F20}"/>
              </a:ext>
            </a:extLst>
          </p:cNvPr>
          <p:cNvSpPr/>
          <p:nvPr/>
        </p:nvSpPr>
        <p:spPr>
          <a:xfrm rot="5400000">
            <a:off x="5324096" y="2723682"/>
            <a:ext cx="336274" cy="230742"/>
          </a:xfrm>
          <a:prstGeom prst="rightArrow">
            <a:avLst/>
          </a:prstGeom>
          <a:solidFill>
            <a:srgbClr val="38B6B6"/>
          </a:solidFill>
          <a:ln>
            <a:solidFill>
              <a:srgbClr val="38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a:extLst>
              <a:ext uri="{FF2B5EF4-FFF2-40B4-BE49-F238E27FC236}">
                <a16:creationId xmlns:a16="http://schemas.microsoft.com/office/drawing/2014/main" xmlns="" id="{3DD32AAD-C0FC-4DE2-93F5-8C8EAE02CBD6}"/>
              </a:ext>
            </a:extLst>
          </p:cNvPr>
          <p:cNvSpPr txBox="1"/>
          <p:nvPr/>
        </p:nvSpPr>
        <p:spPr>
          <a:xfrm>
            <a:off x="2838903" y="1788619"/>
            <a:ext cx="915635" cy="369332"/>
          </a:xfrm>
          <a:prstGeom prst="rect">
            <a:avLst/>
          </a:prstGeom>
          <a:noFill/>
        </p:spPr>
        <p:txBody>
          <a:bodyPr wrap="none" rtlCol="0">
            <a:spAutoFit/>
          </a:bodyPr>
          <a:lstStyle/>
          <a:p>
            <a:r>
              <a:rPr lang="es-EC" dirty="0"/>
              <a:t>13 años</a:t>
            </a:r>
          </a:p>
        </p:txBody>
      </p:sp>
      <p:sp>
        <p:nvSpPr>
          <p:cNvPr id="17" name="Arco 16">
            <a:extLst>
              <a:ext uri="{FF2B5EF4-FFF2-40B4-BE49-F238E27FC236}">
                <a16:creationId xmlns:a16="http://schemas.microsoft.com/office/drawing/2014/main" xmlns="" id="{C838979F-4BBD-4293-960F-6AA51ED523E0}"/>
              </a:ext>
            </a:extLst>
          </p:cNvPr>
          <p:cNvSpPr/>
          <p:nvPr/>
        </p:nvSpPr>
        <p:spPr>
          <a:xfrm rot="19376651">
            <a:off x="-573475" y="1639037"/>
            <a:ext cx="6514883" cy="482009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solidFill>
                <a:srgbClr val="FF0000"/>
              </a:solidFill>
            </a:endParaRPr>
          </a:p>
        </p:txBody>
      </p:sp>
      <p:sp>
        <p:nvSpPr>
          <p:cNvPr id="18" name="CuadroTexto 17">
            <a:extLst>
              <a:ext uri="{FF2B5EF4-FFF2-40B4-BE49-F238E27FC236}">
                <a16:creationId xmlns:a16="http://schemas.microsoft.com/office/drawing/2014/main" xmlns="" id="{1EC87FF3-A53A-44C7-8C03-871AB1BE3448}"/>
              </a:ext>
            </a:extLst>
          </p:cNvPr>
          <p:cNvSpPr txBox="1"/>
          <p:nvPr/>
        </p:nvSpPr>
        <p:spPr>
          <a:xfrm>
            <a:off x="4681466" y="3044396"/>
            <a:ext cx="1621533" cy="738664"/>
          </a:xfrm>
          <a:prstGeom prst="rect">
            <a:avLst/>
          </a:prstGeom>
          <a:noFill/>
        </p:spPr>
        <p:txBody>
          <a:bodyPr wrap="none" rtlCol="0">
            <a:spAutoFit/>
          </a:bodyPr>
          <a:lstStyle/>
          <a:p>
            <a:pPr algn="ctr"/>
            <a:r>
              <a:rPr lang="es-EC" sz="1400" dirty="0"/>
              <a:t>Ley de Vigilancia </a:t>
            </a:r>
          </a:p>
          <a:p>
            <a:pPr algn="ctr"/>
            <a:r>
              <a:rPr lang="es-EC" sz="1400" dirty="0"/>
              <a:t>y Seguridad Privada</a:t>
            </a:r>
          </a:p>
          <a:p>
            <a:pPr algn="ctr"/>
            <a:r>
              <a:rPr lang="es-EC" sz="1400" dirty="0"/>
              <a:t>R.O. 383</a:t>
            </a:r>
          </a:p>
        </p:txBody>
      </p:sp>
      <p:sp>
        <p:nvSpPr>
          <p:cNvPr id="19" name="CuadroTexto 18">
            <a:extLst>
              <a:ext uri="{FF2B5EF4-FFF2-40B4-BE49-F238E27FC236}">
                <a16:creationId xmlns:a16="http://schemas.microsoft.com/office/drawing/2014/main" xmlns="" id="{C4BB3510-4F55-4C89-A906-3E9B1A499C17}"/>
              </a:ext>
            </a:extLst>
          </p:cNvPr>
          <p:cNvSpPr txBox="1"/>
          <p:nvPr/>
        </p:nvSpPr>
        <p:spPr>
          <a:xfrm>
            <a:off x="7492778" y="1630305"/>
            <a:ext cx="3867150" cy="1200329"/>
          </a:xfrm>
          <a:prstGeom prst="rect">
            <a:avLst/>
          </a:prstGeom>
          <a:noFill/>
          <a:ln w="57150">
            <a:solidFill>
              <a:srgbClr val="38B6B6"/>
            </a:solidFill>
          </a:ln>
        </p:spPr>
        <p:txBody>
          <a:bodyPr wrap="square" rtlCol="0">
            <a:spAutoFit/>
          </a:bodyPr>
          <a:lstStyle/>
          <a:p>
            <a:pPr algn="ctr"/>
            <a:r>
              <a:rPr lang="es-EC" sz="2400" dirty="0"/>
              <a:t>El 29% de los delitos en el Distrito Metropolitano de Quito fueron por homicidios</a:t>
            </a:r>
          </a:p>
        </p:txBody>
      </p:sp>
      <p:pic>
        <p:nvPicPr>
          <p:cNvPr id="21" name="Imagen 20">
            <a:extLst>
              <a:ext uri="{FF2B5EF4-FFF2-40B4-BE49-F238E27FC236}">
                <a16:creationId xmlns:a16="http://schemas.microsoft.com/office/drawing/2014/main" xmlns="" id="{4850DA3E-9F82-46F2-89E3-071002D116F4}"/>
              </a:ext>
            </a:extLst>
          </p:cNvPr>
          <p:cNvPicPr/>
          <p:nvPr/>
        </p:nvPicPr>
        <p:blipFill rotWithShape="1">
          <a:blip r:embed="rId3"/>
          <a:srcRect r="874"/>
          <a:stretch/>
        </p:blipFill>
        <p:spPr>
          <a:xfrm>
            <a:off x="7117946" y="3888729"/>
            <a:ext cx="4471207" cy="2234956"/>
          </a:xfrm>
          <a:prstGeom prst="rect">
            <a:avLst/>
          </a:prstGeom>
        </p:spPr>
      </p:pic>
      <p:sp>
        <p:nvSpPr>
          <p:cNvPr id="22" name="Rectángulo 21">
            <a:extLst>
              <a:ext uri="{FF2B5EF4-FFF2-40B4-BE49-F238E27FC236}">
                <a16:creationId xmlns:a16="http://schemas.microsoft.com/office/drawing/2014/main" xmlns="" id="{312324CE-DE71-4C36-B916-E491241F7659}"/>
              </a:ext>
            </a:extLst>
          </p:cNvPr>
          <p:cNvSpPr/>
          <p:nvPr/>
        </p:nvSpPr>
        <p:spPr>
          <a:xfrm>
            <a:off x="6735841" y="3501078"/>
            <a:ext cx="5381025" cy="338554"/>
          </a:xfrm>
          <a:prstGeom prst="rect">
            <a:avLst/>
          </a:prstGeom>
        </p:spPr>
        <p:txBody>
          <a:bodyPr wrap="none">
            <a:spAutoFit/>
          </a:bodyPr>
          <a:lstStyle/>
          <a:p>
            <a:r>
              <a:rPr lang="es-EC" sz="1600" b="1" dirty="0">
                <a:latin typeface="Calibri" panose="020F0502020204030204" pitchFamily="34" charset="0"/>
                <a:ea typeface="Calibri" panose="020F0502020204030204" pitchFamily="34" charset="0"/>
                <a:cs typeface="Times New Roman" panose="02020603050405020304" pitchFamily="18" charset="0"/>
              </a:rPr>
              <a:t>PERCEPCIÓN CIUDADANA RESPECTO A LA POLICÍA NACIONAL</a:t>
            </a:r>
            <a:endParaRPr lang="es-EC" sz="1600" b="1" dirty="0"/>
          </a:p>
        </p:txBody>
      </p:sp>
      <p:sp>
        <p:nvSpPr>
          <p:cNvPr id="23" name="Rectángulo 22">
            <a:extLst>
              <a:ext uri="{FF2B5EF4-FFF2-40B4-BE49-F238E27FC236}">
                <a16:creationId xmlns:a16="http://schemas.microsoft.com/office/drawing/2014/main" xmlns="" id="{A5349F0B-5EA1-44CB-B580-7EE4C5B40BB5}"/>
              </a:ext>
            </a:extLst>
          </p:cNvPr>
          <p:cNvSpPr/>
          <p:nvPr/>
        </p:nvSpPr>
        <p:spPr>
          <a:xfrm>
            <a:off x="8284880" y="6030972"/>
            <a:ext cx="2539348" cy="340734"/>
          </a:xfrm>
          <a:prstGeom prst="rect">
            <a:avLst/>
          </a:prstGeom>
        </p:spPr>
        <p:txBody>
          <a:bodyPr wrap="none">
            <a:spAutoFit/>
          </a:bodyPr>
          <a:lstStyle/>
          <a:p>
            <a:pPr indent="180340" algn="ctr">
              <a:lnSpc>
                <a:spcPct val="150000"/>
              </a:lnSpc>
              <a:spcAft>
                <a:spcPts val="0"/>
              </a:spcAft>
            </a:pPr>
            <a:r>
              <a:rPr lang="es-EC" sz="1200" b="1" dirty="0">
                <a:ea typeface="Calibri" panose="020F0502020204030204" pitchFamily="34" charset="0"/>
                <a:cs typeface="Times New Roman" panose="02020603050405020304" pitchFamily="18" charset="0"/>
              </a:rPr>
              <a:t>Fuente: </a:t>
            </a:r>
            <a:r>
              <a:rPr lang="es-EC" sz="1200" dirty="0">
                <a:ea typeface="Calibri" panose="020F0502020204030204" pitchFamily="34" charset="0"/>
                <a:cs typeface="Times New Roman" panose="02020603050405020304" pitchFamily="18" charset="0"/>
              </a:rPr>
              <a:t>MDMQ – SPECTRUM 2004</a:t>
            </a:r>
            <a:endParaRPr lang="es-EC"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277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688186-7526-4554-9085-742F2E9844A1}"/>
              </a:ext>
            </a:extLst>
          </p:cNvPr>
          <p:cNvPicPr>
            <a:picLocks noChangeAspect="1"/>
          </p:cNvPicPr>
          <p:nvPr/>
        </p:nvPicPr>
        <p:blipFill rotWithShape="1">
          <a:blip r:embed="rId3"/>
          <a:srcRect l="27454" t="18960" r="29335" b="13884"/>
          <a:stretch/>
        </p:blipFill>
        <p:spPr>
          <a:xfrm>
            <a:off x="2072081" y="537591"/>
            <a:ext cx="8229600" cy="6336305"/>
          </a:xfrm>
          <a:prstGeom prst="rect">
            <a:avLst/>
          </a:prstGeom>
        </p:spPr>
      </p:pic>
      <p:sp>
        <p:nvSpPr>
          <p:cNvPr id="2" name="Rectángulo redondeado 1"/>
          <p:cNvSpPr/>
          <p:nvPr/>
        </p:nvSpPr>
        <p:spPr>
          <a:xfrm>
            <a:off x="-889348" y="162838"/>
            <a:ext cx="8893480" cy="839244"/>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4860098"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ANTECEDENTES</a:t>
            </a:r>
          </a:p>
        </p:txBody>
      </p:sp>
      <p:sp>
        <p:nvSpPr>
          <p:cNvPr id="5" name="CuadroTexto 4">
            <a:extLst>
              <a:ext uri="{FF2B5EF4-FFF2-40B4-BE49-F238E27FC236}">
                <a16:creationId xmlns:a16="http://schemas.microsoft.com/office/drawing/2014/main" xmlns="" id="{441B6ECC-82B9-4453-AAA9-1079F713B374}"/>
              </a:ext>
            </a:extLst>
          </p:cNvPr>
          <p:cNvSpPr txBox="1"/>
          <p:nvPr/>
        </p:nvSpPr>
        <p:spPr>
          <a:xfrm>
            <a:off x="3154261" y="1182848"/>
            <a:ext cx="2541864" cy="400110"/>
          </a:xfrm>
          <a:prstGeom prst="rect">
            <a:avLst/>
          </a:prstGeom>
          <a:noFill/>
        </p:spPr>
        <p:txBody>
          <a:bodyPr wrap="square" rtlCol="0">
            <a:spAutoFit/>
          </a:bodyPr>
          <a:lstStyle/>
          <a:p>
            <a:pPr algn="ctr"/>
            <a:r>
              <a:rPr lang="es-EC" sz="2000" dirty="0">
                <a:solidFill>
                  <a:srgbClr val="FF6600"/>
                </a:solidFill>
                <a:latin typeface="Arial Rounded MT Bold" panose="020F0704030504030204" pitchFamily="34" charset="0"/>
              </a:rPr>
              <a:t>2015 - ANESI </a:t>
            </a:r>
          </a:p>
        </p:txBody>
      </p:sp>
      <p:sp>
        <p:nvSpPr>
          <p:cNvPr id="6" name="Rectángulo 5">
            <a:extLst>
              <a:ext uri="{FF2B5EF4-FFF2-40B4-BE49-F238E27FC236}">
                <a16:creationId xmlns:a16="http://schemas.microsoft.com/office/drawing/2014/main" xmlns="" id="{9B6F5910-04D2-4EAD-8F96-52B5E4BDB1AE}"/>
              </a:ext>
            </a:extLst>
          </p:cNvPr>
          <p:cNvSpPr/>
          <p:nvPr/>
        </p:nvSpPr>
        <p:spPr>
          <a:xfrm>
            <a:off x="3154261" y="1649979"/>
            <a:ext cx="2541864" cy="523220"/>
          </a:xfrm>
          <a:prstGeom prst="rect">
            <a:avLst/>
          </a:prstGeom>
        </p:spPr>
        <p:txBody>
          <a:bodyPr wrap="square">
            <a:spAutoFit/>
          </a:bodyPr>
          <a:lstStyle/>
          <a:p>
            <a:r>
              <a:rPr lang="es-EC" sz="1400" dirty="0">
                <a:ea typeface="Calibri" panose="020F0502020204030204" pitchFamily="34" charset="0"/>
              </a:rPr>
              <a:t>Solicita la renovación anual de permisos de armas artesanales</a:t>
            </a:r>
            <a:endParaRPr lang="es-EC" sz="1400" dirty="0"/>
          </a:p>
        </p:txBody>
      </p:sp>
      <p:sp>
        <p:nvSpPr>
          <p:cNvPr id="7" name="CuadroTexto 6">
            <a:extLst>
              <a:ext uri="{FF2B5EF4-FFF2-40B4-BE49-F238E27FC236}">
                <a16:creationId xmlns:a16="http://schemas.microsoft.com/office/drawing/2014/main" xmlns="" id="{C3149B11-9489-44C6-BDD4-DA86A1F66CD9}"/>
              </a:ext>
            </a:extLst>
          </p:cNvPr>
          <p:cNvSpPr txBox="1"/>
          <p:nvPr/>
        </p:nvSpPr>
        <p:spPr>
          <a:xfrm>
            <a:off x="5785244" y="969377"/>
            <a:ext cx="3301068" cy="400110"/>
          </a:xfrm>
          <a:prstGeom prst="rect">
            <a:avLst/>
          </a:prstGeom>
          <a:noFill/>
        </p:spPr>
        <p:txBody>
          <a:bodyPr wrap="square" rtlCol="0">
            <a:spAutoFit/>
          </a:bodyPr>
          <a:lstStyle/>
          <a:p>
            <a:pPr algn="ctr"/>
            <a:r>
              <a:rPr lang="es-EC" sz="2000" dirty="0">
                <a:solidFill>
                  <a:srgbClr val="00B0F0"/>
                </a:solidFill>
                <a:latin typeface="Arial Rounded MT Bold" panose="020F0704030504030204" pitchFamily="34" charset="0"/>
              </a:rPr>
              <a:t>Decreto Ejecutivo N°690</a:t>
            </a:r>
          </a:p>
        </p:txBody>
      </p:sp>
      <p:sp>
        <p:nvSpPr>
          <p:cNvPr id="8" name="Rectángulo 7">
            <a:extLst>
              <a:ext uri="{FF2B5EF4-FFF2-40B4-BE49-F238E27FC236}">
                <a16:creationId xmlns:a16="http://schemas.microsoft.com/office/drawing/2014/main" xmlns="" id="{B4765608-2228-404A-A5B0-64BE08CFC22F}"/>
              </a:ext>
            </a:extLst>
          </p:cNvPr>
          <p:cNvSpPr/>
          <p:nvPr/>
        </p:nvSpPr>
        <p:spPr>
          <a:xfrm>
            <a:off x="6186881" y="1441216"/>
            <a:ext cx="2648125" cy="523220"/>
          </a:xfrm>
          <a:prstGeom prst="rect">
            <a:avLst/>
          </a:prstGeom>
        </p:spPr>
        <p:txBody>
          <a:bodyPr wrap="square">
            <a:spAutoFit/>
          </a:bodyPr>
          <a:lstStyle/>
          <a:p>
            <a:r>
              <a:rPr lang="es-EC" sz="1400" dirty="0"/>
              <a:t>“Revocar los permisos de porte de armas de fabricación nacional”</a:t>
            </a:r>
          </a:p>
        </p:txBody>
      </p:sp>
      <p:sp>
        <p:nvSpPr>
          <p:cNvPr id="9" name="Rectángulo 8">
            <a:extLst>
              <a:ext uri="{FF2B5EF4-FFF2-40B4-BE49-F238E27FC236}">
                <a16:creationId xmlns:a16="http://schemas.microsoft.com/office/drawing/2014/main" xmlns="" id="{F9916FAE-6AED-4E92-A02A-ADAE39EEE158}"/>
              </a:ext>
            </a:extLst>
          </p:cNvPr>
          <p:cNvSpPr/>
          <p:nvPr/>
        </p:nvSpPr>
        <p:spPr>
          <a:xfrm>
            <a:off x="2221014" y="3090820"/>
            <a:ext cx="2543934" cy="523220"/>
          </a:xfrm>
          <a:prstGeom prst="rect">
            <a:avLst/>
          </a:prstGeom>
        </p:spPr>
        <p:txBody>
          <a:bodyPr wrap="square">
            <a:spAutoFit/>
          </a:bodyPr>
          <a:lstStyle/>
          <a:p>
            <a:r>
              <a:rPr lang="es-EC" sz="1400" dirty="0">
                <a:ea typeface="Calibri" panose="020F0502020204030204" pitchFamily="34" charset="0"/>
              </a:rPr>
              <a:t>Retiraron sesenta mil armas de fabricación artesanal</a:t>
            </a:r>
            <a:endParaRPr lang="es-EC" sz="1400" dirty="0"/>
          </a:p>
        </p:txBody>
      </p:sp>
      <p:sp>
        <p:nvSpPr>
          <p:cNvPr id="10" name="CuadroTexto 9">
            <a:extLst>
              <a:ext uri="{FF2B5EF4-FFF2-40B4-BE49-F238E27FC236}">
                <a16:creationId xmlns:a16="http://schemas.microsoft.com/office/drawing/2014/main" xmlns="" id="{4CCC961E-B049-466F-8841-CE073CF95F31}"/>
              </a:ext>
            </a:extLst>
          </p:cNvPr>
          <p:cNvSpPr txBox="1"/>
          <p:nvPr/>
        </p:nvSpPr>
        <p:spPr>
          <a:xfrm>
            <a:off x="2221014" y="2498278"/>
            <a:ext cx="2541864" cy="400110"/>
          </a:xfrm>
          <a:prstGeom prst="rect">
            <a:avLst/>
          </a:prstGeom>
          <a:noFill/>
        </p:spPr>
        <p:txBody>
          <a:bodyPr wrap="square" rtlCol="0">
            <a:spAutoFit/>
          </a:bodyPr>
          <a:lstStyle/>
          <a:p>
            <a:pPr algn="ctr"/>
            <a:r>
              <a:rPr lang="es-EC" sz="2000" dirty="0">
                <a:solidFill>
                  <a:srgbClr val="92D050"/>
                </a:solidFill>
                <a:latin typeface="Arial Rounded MT Bold" panose="020F0704030504030204" pitchFamily="34" charset="0"/>
              </a:rPr>
              <a:t>F.F.A.A</a:t>
            </a:r>
          </a:p>
        </p:txBody>
      </p:sp>
      <p:sp>
        <p:nvSpPr>
          <p:cNvPr id="11" name="Rectángulo 10">
            <a:extLst>
              <a:ext uri="{FF2B5EF4-FFF2-40B4-BE49-F238E27FC236}">
                <a16:creationId xmlns:a16="http://schemas.microsoft.com/office/drawing/2014/main" xmlns="" id="{E39D6AF1-C954-485A-ABBF-48D3D816BE0D}"/>
              </a:ext>
            </a:extLst>
          </p:cNvPr>
          <p:cNvSpPr/>
          <p:nvPr/>
        </p:nvSpPr>
        <p:spPr>
          <a:xfrm>
            <a:off x="7636778" y="2520631"/>
            <a:ext cx="2664903" cy="1140377"/>
          </a:xfrm>
          <a:prstGeom prst="rect">
            <a:avLst/>
          </a:prstGeom>
        </p:spPr>
        <p:txBody>
          <a:bodyPr wrap="square">
            <a:spAutoFit/>
          </a:bodyPr>
          <a:lstStyle/>
          <a:p>
            <a:pPr>
              <a:lnSpc>
                <a:spcPct val="107000"/>
              </a:lnSpc>
              <a:spcAft>
                <a:spcPts val="800"/>
              </a:spcAft>
            </a:pPr>
            <a:r>
              <a:rPr lang="es-EC" sz="1400" dirty="0">
                <a:ea typeface="Calibri" panose="020F0502020204030204" pitchFamily="34" charset="0"/>
                <a:cs typeface="Times New Roman" panose="02020603050405020304" pitchFamily="18" charset="0"/>
              </a:rPr>
              <a:t>54000 guardias de seguridad que utilizaban estas armas perdieron su empleo.</a:t>
            </a:r>
          </a:p>
          <a:p>
            <a:pPr indent="180340">
              <a:lnSpc>
                <a:spcPct val="150000"/>
              </a:lnSpc>
              <a:spcAft>
                <a:spcPts val="0"/>
              </a:spcAft>
            </a:pPr>
            <a:endParaRPr lang="es-EC" sz="1100" dirty="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xmlns="" id="{34247CA1-0E6F-45CF-9BFE-F17DE1478C38}"/>
              </a:ext>
            </a:extLst>
          </p:cNvPr>
          <p:cNvSpPr/>
          <p:nvPr/>
        </p:nvSpPr>
        <p:spPr>
          <a:xfrm>
            <a:off x="2018747" y="3828356"/>
            <a:ext cx="3658531" cy="584775"/>
          </a:xfrm>
          <a:prstGeom prst="rect">
            <a:avLst/>
          </a:prstGeom>
        </p:spPr>
        <p:txBody>
          <a:bodyPr wrap="square">
            <a:spAutoFit/>
          </a:bodyPr>
          <a:lstStyle/>
          <a:p>
            <a:pPr algn="ctr"/>
            <a:r>
              <a:rPr lang="es-EC" sz="1600" dirty="0">
                <a:solidFill>
                  <a:srgbClr val="FF3399"/>
                </a:solidFill>
                <a:latin typeface="Arial Rounded MT Bold" panose="020F0704030504030204" pitchFamily="34" charset="0"/>
                <a:ea typeface="Calibri" panose="020F0502020204030204" pitchFamily="34" charset="0"/>
              </a:rPr>
              <a:t>LORTI</a:t>
            </a:r>
          </a:p>
          <a:p>
            <a:pPr algn="ctr"/>
            <a:r>
              <a:rPr lang="es-EC" sz="1600" dirty="0">
                <a:solidFill>
                  <a:srgbClr val="FF3399"/>
                </a:solidFill>
                <a:latin typeface="Arial Rounded MT Bold" panose="020F0704030504030204" pitchFamily="34" charset="0"/>
                <a:ea typeface="Calibri" panose="020F0502020204030204" pitchFamily="34" charset="0"/>
              </a:rPr>
              <a:t> (Registro Oficial, Suplemento 463)</a:t>
            </a:r>
            <a:endParaRPr lang="es-EC" dirty="0">
              <a:solidFill>
                <a:srgbClr val="FF3399"/>
              </a:solidFill>
              <a:latin typeface="Arial Rounded MT Bold" panose="020F0704030504030204" pitchFamily="34" charset="0"/>
            </a:endParaRPr>
          </a:p>
        </p:txBody>
      </p:sp>
      <p:sp>
        <p:nvSpPr>
          <p:cNvPr id="13" name="Rectángulo 12">
            <a:extLst>
              <a:ext uri="{FF2B5EF4-FFF2-40B4-BE49-F238E27FC236}">
                <a16:creationId xmlns:a16="http://schemas.microsoft.com/office/drawing/2014/main" xmlns="" id="{D5832BC6-31A7-457C-9463-19987A462A6B}"/>
              </a:ext>
            </a:extLst>
          </p:cNvPr>
          <p:cNvSpPr/>
          <p:nvPr/>
        </p:nvSpPr>
        <p:spPr>
          <a:xfrm>
            <a:off x="2592887" y="4475090"/>
            <a:ext cx="2524397" cy="738664"/>
          </a:xfrm>
          <a:prstGeom prst="rect">
            <a:avLst/>
          </a:prstGeom>
        </p:spPr>
        <p:txBody>
          <a:bodyPr wrap="square">
            <a:spAutoFit/>
          </a:bodyPr>
          <a:lstStyle/>
          <a:p>
            <a:r>
              <a:rPr lang="es-EC" sz="1400" dirty="0">
                <a:ea typeface="Calibri" panose="020F0502020204030204" pitchFamily="34" charset="0"/>
                <a:cs typeface="Times New Roman" panose="02020603050405020304" pitchFamily="18" charset="0"/>
              </a:rPr>
              <a:t>Las armas gravan el 300% de Impuesto a Consumos Especiales - ICE</a:t>
            </a:r>
            <a:endParaRPr lang="es-EC" sz="1400" dirty="0">
              <a:cs typeface="Times New Roman" panose="02020603050405020304" pitchFamily="18" charset="0"/>
            </a:endParaRPr>
          </a:p>
        </p:txBody>
      </p:sp>
      <p:sp>
        <p:nvSpPr>
          <p:cNvPr id="14" name="Rectángulo 13">
            <a:extLst>
              <a:ext uri="{FF2B5EF4-FFF2-40B4-BE49-F238E27FC236}">
                <a16:creationId xmlns:a16="http://schemas.microsoft.com/office/drawing/2014/main" xmlns="" id="{3895863D-1B52-4B83-889B-0D7C4483D425}"/>
              </a:ext>
            </a:extLst>
          </p:cNvPr>
          <p:cNvSpPr/>
          <p:nvPr/>
        </p:nvSpPr>
        <p:spPr>
          <a:xfrm>
            <a:off x="5377343" y="5316165"/>
            <a:ext cx="2860646" cy="738664"/>
          </a:xfrm>
          <a:prstGeom prst="rect">
            <a:avLst/>
          </a:prstGeom>
        </p:spPr>
        <p:txBody>
          <a:bodyPr wrap="square">
            <a:spAutoFit/>
          </a:bodyPr>
          <a:lstStyle/>
          <a:p>
            <a:r>
              <a:rPr lang="es-EC" sz="1400" dirty="0">
                <a:ea typeface="Calibri" panose="020F0502020204030204" pitchFamily="34" charset="0"/>
              </a:rPr>
              <a:t>Entregó 7607 armas en desuso marca Smith &amp; Wesson a la E.P de Municiones Santa Bárbara </a:t>
            </a:r>
            <a:endParaRPr lang="es-EC" sz="1400" dirty="0"/>
          </a:p>
        </p:txBody>
      </p:sp>
      <p:sp>
        <p:nvSpPr>
          <p:cNvPr id="15" name="CuadroTexto 14">
            <a:extLst>
              <a:ext uri="{FF2B5EF4-FFF2-40B4-BE49-F238E27FC236}">
                <a16:creationId xmlns:a16="http://schemas.microsoft.com/office/drawing/2014/main" xmlns="" id="{814B3272-4C7B-41C7-B9F4-A7DCFEA3C4E9}"/>
              </a:ext>
            </a:extLst>
          </p:cNvPr>
          <p:cNvSpPr txBox="1"/>
          <p:nvPr/>
        </p:nvSpPr>
        <p:spPr>
          <a:xfrm>
            <a:off x="5377343" y="4902639"/>
            <a:ext cx="2541864" cy="400110"/>
          </a:xfrm>
          <a:prstGeom prst="rect">
            <a:avLst/>
          </a:prstGeom>
          <a:noFill/>
        </p:spPr>
        <p:txBody>
          <a:bodyPr wrap="square" rtlCol="0">
            <a:spAutoFit/>
          </a:bodyPr>
          <a:lstStyle/>
          <a:p>
            <a:pPr algn="ctr"/>
            <a:r>
              <a:rPr lang="es-EC" sz="2000" dirty="0">
                <a:solidFill>
                  <a:srgbClr val="38B6B6"/>
                </a:solidFill>
                <a:latin typeface="Arial Rounded MT Bold" panose="020F0704030504030204" pitchFamily="34" charset="0"/>
              </a:rPr>
              <a:t>Policía Nacional</a:t>
            </a:r>
          </a:p>
        </p:txBody>
      </p:sp>
    </p:spTree>
    <p:extLst>
      <p:ext uri="{BB962C8B-B14F-4D97-AF65-F5344CB8AC3E}">
        <p14:creationId xmlns:p14="http://schemas.microsoft.com/office/powerpoint/2010/main" val="2488092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1"/>
            <a:ext cx="12192000" cy="8009713"/>
          </a:xfrm>
          <a:prstGeom prst="rect">
            <a:avLst/>
          </a:prstGeom>
        </p:spPr>
      </p:pic>
      <p:sp>
        <p:nvSpPr>
          <p:cNvPr id="3" name="Título 1"/>
          <p:cNvSpPr txBox="1">
            <a:spLocks/>
          </p:cNvSpPr>
          <p:nvPr/>
        </p:nvSpPr>
        <p:spPr>
          <a:xfrm>
            <a:off x="4864100" y="-685801"/>
            <a:ext cx="7632700" cy="6248401"/>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600" b="1" dirty="0">
                <a:solidFill>
                  <a:schemeClr val="bg1"/>
                </a:solidFill>
                <a:latin typeface="Arial" panose="020B0604020202020204" pitchFamily="34" charset="0"/>
                <a:cs typeface="Arial" panose="020B0604020202020204" pitchFamily="34" charset="0"/>
              </a:rPr>
              <a:t>estrategias</a:t>
            </a:r>
            <a:endParaRPr lang="es-EC" sz="6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963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889348" y="162838"/>
            <a:ext cx="8893480" cy="83924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p:cNvSpPr txBox="1"/>
          <p:nvPr/>
        </p:nvSpPr>
        <p:spPr>
          <a:xfrm>
            <a:off x="0" y="259294"/>
            <a:ext cx="81429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ESTRATEGIAS DE MARKETING</a:t>
            </a:r>
          </a:p>
        </p:txBody>
      </p:sp>
      <p:pic>
        <p:nvPicPr>
          <p:cNvPr id="6" name="Imagen 5">
            <a:extLst>
              <a:ext uri="{FF2B5EF4-FFF2-40B4-BE49-F238E27FC236}">
                <a16:creationId xmlns:a16="http://schemas.microsoft.com/office/drawing/2014/main" xmlns="" id="{DDDFF938-20DF-4E3B-9653-D2F21B580C4B}"/>
              </a:ext>
            </a:extLst>
          </p:cNvPr>
          <p:cNvPicPr/>
          <p:nvPr/>
        </p:nvPicPr>
        <p:blipFill rotWithShape="1">
          <a:blip r:embed="rId3">
            <a:extLst>
              <a:ext uri="{28A0092B-C50C-407E-A947-70E740481C1C}">
                <a14:useLocalDpi xmlns:a14="http://schemas.microsoft.com/office/drawing/2010/main" val="0"/>
              </a:ext>
            </a:extLst>
          </a:blip>
          <a:srcRect l="20191" t="3177" r="11157" b="2750"/>
          <a:stretch/>
        </p:blipFill>
        <p:spPr bwMode="auto">
          <a:xfrm>
            <a:off x="322727" y="2021742"/>
            <a:ext cx="5432612" cy="3958815"/>
          </a:xfrm>
          <a:prstGeom prst="rect">
            <a:avLst/>
          </a:prstGeom>
          <a:ln>
            <a:noFill/>
          </a:ln>
          <a:extLst>
            <a:ext uri="{53640926-AAD7-44D8-BBD7-CCE9431645EC}">
              <a14:shadowObscured xmlns:a14="http://schemas.microsoft.com/office/drawing/2010/main"/>
            </a:ext>
          </a:extLst>
        </p:spPr>
      </p:pic>
      <p:graphicFrame>
        <p:nvGraphicFramePr>
          <p:cNvPr id="3" name="Diagrama 2">
            <a:extLst>
              <a:ext uri="{FF2B5EF4-FFF2-40B4-BE49-F238E27FC236}">
                <a16:creationId xmlns:a16="http://schemas.microsoft.com/office/drawing/2014/main" xmlns="" id="{993296E1-7383-4DFB-BBB7-FC418866A0C0}"/>
              </a:ext>
            </a:extLst>
          </p:cNvPr>
          <p:cNvGraphicFramePr/>
          <p:nvPr>
            <p:extLst>
              <p:ext uri="{D42A27DB-BD31-4B8C-83A1-F6EECF244321}">
                <p14:modId xmlns:p14="http://schemas.microsoft.com/office/powerpoint/2010/main" val="1391249558"/>
              </p:ext>
            </p:extLst>
          </p:nvPr>
        </p:nvGraphicFramePr>
        <p:xfrm>
          <a:off x="4927004" y="828338"/>
          <a:ext cx="7108858" cy="5506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9596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950"/>
            <a:ext cx="12192000" cy="7219950"/>
          </a:xfrm>
          <a:prstGeom prst="rect">
            <a:avLst/>
          </a:prstGeom>
        </p:spPr>
      </p:pic>
      <p:sp>
        <p:nvSpPr>
          <p:cNvPr id="3" name="Título 1"/>
          <p:cNvSpPr txBox="1">
            <a:spLocks/>
          </p:cNvSpPr>
          <p:nvPr/>
        </p:nvSpPr>
        <p:spPr>
          <a:xfrm>
            <a:off x="2279650" y="-1752601"/>
            <a:ext cx="7632700" cy="6248401"/>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600" b="1" dirty="0">
                <a:solidFill>
                  <a:schemeClr val="bg1"/>
                </a:solidFill>
                <a:latin typeface="Arial" panose="020B0604020202020204" pitchFamily="34" charset="0"/>
                <a:cs typeface="Arial" panose="020B0604020202020204" pitchFamily="34" charset="0"/>
              </a:rPr>
              <a:t>MÉTODO GAP</a:t>
            </a:r>
            <a:endParaRPr lang="es-EC" sz="6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885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36948" y="315238"/>
            <a:ext cx="8893480" cy="839244"/>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315238" y="411694"/>
            <a:ext cx="61871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MÉTODO GAP</a:t>
            </a:r>
          </a:p>
        </p:txBody>
      </p:sp>
      <p:graphicFrame>
        <p:nvGraphicFramePr>
          <p:cNvPr id="4" name="Diagrama 3">
            <a:extLst>
              <a:ext uri="{FF2B5EF4-FFF2-40B4-BE49-F238E27FC236}">
                <a16:creationId xmlns:a16="http://schemas.microsoft.com/office/drawing/2014/main" xmlns="" id="{A23D8B28-5A2C-4C2B-A2BD-E1BA99421602}"/>
              </a:ext>
            </a:extLst>
          </p:cNvPr>
          <p:cNvGraphicFramePr/>
          <p:nvPr>
            <p:extLst>
              <p:ext uri="{D42A27DB-BD31-4B8C-83A1-F6EECF244321}">
                <p14:modId xmlns:p14="http://schemas.microsoft.com/office/powerpoint/2010/main" val="2416430881"/>
              </p:ext>
            </p:extLst>
          </p:nvPr>
        </p:nvGraphicFramePr>
        <p:xfrm>
          <a:off x="7272557" y="1303698"/>
          <a:ext cx="4377975" cy="524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xmlns="" id="{8C55907B-4660-44DA-B461-3F85873F1BD5}"/>
              </a:ext>
            </a:extLst>
          </p:cNvPr>
          <p:cNvGraphicFramePr/>
          <p:nvPr>
            <p:extLst>
              <p:ext uri="{D42A27DB-BD31-4B8C-83A1-F6EECF244321}">
                <p14:modId xmlns:p14="http://schemas.microsoft.com/office/powerpoint/2010/main" val="1656645643"/>
              </p:ext>
            </p:extLst>
          </p:nvPr>
        </p:nvGraphicFramePr>
        <p:xfrm>
          <a:off x="1038108" y="1960642"/>
          <a:ext cx="5953156" cy="41465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ángulo: esquinas redondeadas 7">
            <a:extLst>
              <a:ext uri="{FF2B5EF4-FFF2-40B4-BE49-F238E27FC236}">
                <a16:creationId xmlns:a16="http://schemas.microsoft.com/office/drawing/2014/main" xmlns="" id="{2A9C0141-619F-44DF-944A-B57009716775}"/>
              </a:ext>
            </a:extLst>
          </p:cNvPr>
          <p:cNvSpPr/>
          <p:nvPr/>
        </p:nvSpPr>
        <p:spPr>
          <a:xfrm>
            <a:off x="2941850" y="5966234"/>
            <a:ext cx="2145672" cy="470780"/>
          </a:xfrm>
          <a:prstGeom prst="roundRect">
            <a:avLst/>
          </a:prstGeom>
          <a:solidFill>
            <a:srgbClr val="F94633"/>
          </a:solidFill>
          <a:ln>
            <a:solidFill>
              <a:srgbClr val="F94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bg1"/>
                </a:solidFill>
              </a:rPr>
              <a:t>OBJETIVO</a:t>
            </a:r>
          </a:p>
        </p:txBody>
      </p:sp>
      <p:sp>
        <p:nvSpPr>
          <p:cNvPr id="9" name="Rectángulo 8">
            <a:extLst>
              <a:ext uri="{FF2B5EF4-FFF2-40B4-BE49-F238E27FC236}">
                <a16:creationId xmlns:a16="http://schemas.microsoft.com/office/drawing/2014/main" xmlns="" id="{DDB384AA-46CD-444B-A477-546B4515854E}"/>
              </a:ext>
            </a:extLst>
          </p:cNvPr>
          <p:cNvSpPr/>
          <p:nvPr/>
        </p:nvSpPr>
        <p:spPr>
          <a:xfrm>
            <a:off x="1190387" y="1494853"/>
            <a:ext cx="5648598" cy="369332"/>
          </a:xfrm>
          <a:prstGeom prst="rect">
            <a:avLst/>
          </a:prstGeom>
        </p:spPr>
        <p:txBody>
          <a:bodyPr wrap="none">
            <a:spAutoFit/>
          </a:bodyPr>
          <a:lstStyle/>
          <a:p>
            <a:r>
              <a:rPr lang="es-EC" dirty="0">
                <a:ea typeface="Calibri" panose="020F0502020204030204" pitchFamily="34" charset="0"/>
                <a:cs typeface="Times New Roman" panose="02020603050405020304" pitchFamily="18" charset="0"/>
              </a:rPr>
              <a:t>Compara el estado y desempeño real de una Organización</a:t>
            </a:r>
            <a:endParaRPr lang="es-EC" dirty="0"/>
          </a:p>
        </p:txBody>
      </p:sp>
      <p:sp>
        <p:nvSpPr>
          <p:cNvPr id="10" name="Abrir llave 9">
            <a:extLst>
              <a:ext uri="{FF2B5EF4-FFF2-40B4-BE49-F238E27FC236}">
                <a16:creationId xmlns:a16="http://schemas.microsoft.com/office/drawing/2014/main" xmlns="" id="{00915C58-A453-471D-88A4-DD4E6C4DD0E6}"/>
              </a:ext>
            </a:extLst>
          </p:cNvPr>
          <p:cNvSpPr/>
          <p:nvPr/>
        </p:nvSpPr>
        <p:spPr>
          <a:xfrm rot="5400000">
            <a:off x="3805016" y="-1125132"/>
            <a:ext cx="419339" cy="6515743"/>
          </a:xfrm>
          <a:prstGeom prst="lef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2528005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b="7752"/>
          <a:stretch/>
        </p:blipFill>
        <p:spPr>
          <a:xfrm>
            <a:off x="-190501" y="-276226"/>
            <a:ext cx="13232279" cy="7267575"/>
          </a:xfrm>
          <a:prstGeom prst="rect">
            <a:avLst/>
          </a:prstGeom>
        </p:spPr>
      </p:pic>
      <p:sp>
        <p:nvSpPr>
          <p:cNvPr id="3" name="Título 1"/>
          <p:cNvSpPr txBox="1">
            <a:spLocks/>
          </p:cNvSpPr>
          <p:nvPr/>
        </p:nvSpPr>
        <p:spPr>
          <a:xfrm>
            <a:off x="5746750" y="0"/>
            <a:ext cx="7632700" cy="6248401"/>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000" b="1" dirty="0">
                <a:solidFill>
                  <a:schemeClr val="bg1"/>
                </a:solidFill>
                <a:latin typeface="Arial" panose="020B0604020202020204" pitchFamily="34" charset="0"/>
                <a:cs typeface="Arial" panose="020B0604020202020204" pitchFamily="34" charset="0"/>
              </a:rPr>
              <a:t>PROPUESTA</a:t>
            </a:r>
            <a:endParaRPr lang="es-EC"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136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356114"/>
            <a:ext cx="8324946" cy="461665"/>
          </a:xfrm>
          <a:prstGeom prst="rect">
            <a:avLst/>
          </a:prstGeom>
          <a:noFill/>
        </p:spPr>
        <p:txBody>
          <a:bodyPr wrap="square" rtlCol="0">
            <a:spAutoFit/>
          </a:bodyPr>
          <a:lstStyle/>
          <a:p>
            <a:r>
              <a:rPr lang="es-EC" sz="2400" dirty="0">
                <a:solidFill>
                  <a:schemeClr val="bg1"/>
                </a:solidFill>
                <a:latin typeface="Arial Black" panose="020B0A04020102020204" pitchFamily="34" charset="0"/>
              </a:rPr>
              <a:t>OBJETIVO DE INNOVACIÓN</a:t>
            </a:r>
          </a:p>
        </p:txBody>
      </p:sp>
      <p:graphicFrame>
        <p:nvGraphicFramePr>
          <p:cNvPr id="5" name="Diagrama 4"/>
          <p:cNvGraphicFramePr/>
          <p:nvPr>
            <p:extLst>
              <p:ext uri="{D42A27DB-BD31-4B8C-83A1-F6EECF244321}">
                <p14:modId xmlns:p14="http://schemas.microsoft.com/office/powerpoint/2010/main" val="1497016971"/>
              </p:ext>
            </p:extLst>
          </p:nvPr>
        </p:nvGraphicFramePr>
        <p:xfrm>
          <a:off x="621788" y="1275606"/>
          <a:ext cx="7382344" cy="515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redondeado 5"/>
          <p:cNvSpPr/>
          <p:nvPr/>
        </p:nvSpPr>
        <p:spPr>
          <a:xfrm>
            <a:off x="8487784" y="1275606"/>
            <a:ext cx="3345628" cy="5004170"/>
          </a:xfrm>
          <a:prstGeom prst="roundRect">
            <a:avLst/>
          </a:prstGeom>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2">
                    <a:lumMod val="10000"/>
                  </a:schemeClr>
                </a:solidFill>
              </a:rPr>
              <a:t>Objetivo</a:t>
            </a:r>
            <a:r>
              <a:rPr lang="es-EC" sz="2400" b="1" dirty="0">
                <a:solidFill>
                  <a:schemeClr val="bg2">
                    <a:lumMod val="10000"/>
                  </a:schemeClr>
                </a:solidFill>
              </a:rPr>
              <a:t>: Crear un laboratorio </a:t>
            </a:r>
            <a:r>
              <a:rPr lang="es-EC" sz="2400" b="1" dirty="0" smtClean="0">
                <a:solidFill>
                  <a:schemeClr val="bg2">
                    <a:lumMod val="10000"/>
                  </a:schemeClr>
                </a:solidFill>
              </a:rPr>
              <a:t>balístico </a:t>
            </a:r>
            <a:r>
              <a:rPr lang="es-EC" sz="2400" b="1" dirty="0">
                <a:solidFill>
                  <a:schemeClr val="bg2">
                    <a:lumMod val="10000"/>
                  </a:schemeClr>
                </a:solidFill>
              </a:rPr>
              <a:t>que se encargue de evaluar y certificar chalecos antibalas tanto nacionales como importados en alianza con el Comando Conjunto de las Fuerzas Armadas</a:t>
            </a:r>
            <a:endParaRPr lang="es-EC" sz="2000" dirty="0">
              <a:solidFill>
                <a:schemeClr val="bg2">
                  <a:lumMod val="10000"/>
                </a:schemeClr>
              </a:solidFill>
            </a:endParaRPr>
          </a:p>
        </p:txBody>
      </p:sp>
    </p:spTree>
    <p:extLst>
      <p:ext uri="{BB962C8B-B14F-4D97-AF65-F5344CB8AC3E}">
        <p14:creationId xmlns:p14="http://schemas.microsoft.com/office/powerpoint/2010/main" val="236294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356114"/>
            <a:ext cx="8324946" cy="461665"/>
          </a:xfrm>
          <a:prstGeom prst="rect">
            <a:avLst/>
          </a:prstGeom>
          <a:noFill/>
        </p:spPr>
        <p:txBody>
          <a:bodyPr wrap="square" rtlCol="0">
            <a:spAutoFit/>
          </a:bodyPr>
          <a:lstStyle/>
          <a:p>
            <a:r>
              <a:rPr lang="es-EC" sz="2400" dirty="0">
                <a:solidFill>
                  <a:schemeClr val="bg1"/>
                </a:solidFill>
                <a:latin typeface="Arial Black" panose="020B0A04020102020204" pitchFamily="34" charset="0"/>
              </a:rPr>
              <a:t>OBJETIVO DE INNOVACIÓN</a:t>
            </a:r>
          </a:p>
        </p:txBody>
      </p:sp>
      <p:graphicFrame>
        <p:nvGraphicFramePr>
          <p:cNvPr id="5" name="Diagrama 4"/>
          <p:cNvGraphicFramePr/>
          <p:nvPr>
            <p:extLst>
              <p:ext uri="{D42A27DB-BD31-4B8C-83A1-F6EECF244321}">
                <p14:modId xmlns:p14="http://schemas.microsoft.com/office/powerpoint/2010/main" val="123670850"/>
              </p:ext>
            </p:extLst>
          </p:nvPr>
        </p:nvGraphicFramePr>
        <p:xfrm>
          <a:off x="621788" y="1275606"/>
          <a:ext cx="7382344" cy="5582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redondeado 5"/>
          <p:cNvSpPr/>
          <p:nvPr/>
        </p:nvSpPr>
        <p:spPr>
          <a:xfrm>
            <a:off x="8487784" y="1275606"/>
            <a:ext cx="3345628" cy="5004170"/>
          </a:xfrm>
          <a:prstGeom prst="roundRect">
            <a:avLst/>
          </a:prstGeom>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2">
                    <a:lumMod val="10000"/>
                  </a:schemeClr>
                </a:solidFill>
              </a:rPr>
              <a:t>Objetivo</a:t>
            </a:r>
            <a:r>
              <a:rPr lang="es-EC" sz="2000" b="1" dirty="0">
                <a:solidFill>
                  <a:schemeClr val="bg2">
                    <a:lumMod val="10000"/>
                  </a:schemeClr>
                </a:solidFill>
              </a:rPr>
              <a:t>: Crear una campaña de marketing social como medida preventiva para la actual inseguridad que se vive en el Distrito Metropolitano de Quito (DMQ) Con el afán de dar a conocer a la ciudadanía las nuevas modalidades de hechos delictivos como robos, asaltos, homicidios, entre otro</a:t>
            </a:r>
            <a:endParaRPr lang="es-EC" dirty="0">
              <a:solidFill>
                <a:schemeClr val="bg2">
                  <a:lumMod val="10000"/>
                </a:schemeClr>
              </a:solidFill>
            </a:endParaRPr>
          </a:p>
        </p:txBody>
      </p:sp>
    </p:spTree>
    <p:extLst>
      <p:ext uri="{BB962C8B-B14F-4D97-AF65-F5344CB8AC3E}">
        <p14:creationId xmlns:p14="http://schemas.microsoft.com/office/powerpoint/2010/main" val="1687448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81"/>
            <a:ext cx="12192000" cy="6822238"/>
          </a:xfrm>
          <a:prstGeom prst="rect">
            <a:avLst/>
          </a:prstGeom>
        </p:spPr>
      </p:pic>
      <p:sp>
        <p:nvSpPr>
          <p:cNvPr id="3" name="Título 1"/>
          <p:cNvSpPr txBox="1">
            <a:spLocks/>
          </p:cNvSpPr>
          <p:nvPr/>
        </p:nvSpPr>
        <p:spPr>
          <a:xfrm>
            <a:off x="5670550" y="209551"/>
            <a:ext cx="6902450" cy="5886450"/>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2400" b="1" dirty="0">
                <a:solidFill>
                  <a:schemeClr val="bg1"/>
                </a:solidFill>
                <a:latin typeface="Arial" panose="020B0604020202020204" pitchFamily="34" charset="0"/>
                <a:cs typeface="Arial" panose="020B0604020202020204" pitchFamily="34" charset="0"/>
              </a:rPr>
              <a:t>Conclusiones </a:t>
            </a:r>
          </a:p>
          <a:p>
            <a:pPr algn="ctr">
              <a:lnSpc>
                <a:spcPct val="120000"/>
              </a:lnSpc>
            </a:pPr>
            <a:r>
              <a:rPr lang="es-EC" sz="2400" b="1" dirty="0">
                <a:solidFill>
                  <a:schemeClr val="bg1"/>
                </a:solidFill>
                <a:latin typeface="Arial" panose="020B0604020202020204" pitchFamily="34" charset="0"/>
                <a:cs typeface="Arial" panose="020B0604020202020204" pitchFamily="34" charset="0"/>
              </a:rPr>
              <a:t>y </a:t>
            </a:r>
          </a:p>
          <a:p>
            <a:pPr algn="ctr">
              <a:lnSpc>
                <a:spcPct val="120000"/>
              </a:lnSpc>
            </a:pPr>
            <a:r>
              <a:rPr lang="es-EC" sz="2400" b="1" dirty="0">
                <a:solidFill>
                  <a:schemeClr val="bg1"/>
                </a:solidFill>
                <a:latin typeface="Arial" panose="020B0604020202020204" pitchFamily="34" charset="0"/>
                <a:cs typeface="Arial" panose="020B0604020202020204" pitchFamily="34" charset="0"/>
              </a:rPr>
              <a:t>recomendaciones</a:t>
            </a:r>
            <a:endParaRPr lang="es-EC"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151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0" y="320850"/>
            <a:ext cx="8142962" cy="523220"/>
          </a:xfrm>
          <a:prstGeom prst="rect">
            <a:avLst/>
          </a:prstGeom>
          <a:noFill/>
        </p:spPr>
        <p:txBody>
          <a:bodyPr wrap="square" rtlCol="0">
            <a:spAutoFit/>
          </a:bodyPr>
          <a:lstStyle/>
          <a:p>
            <a:r>
              <a:rPr lang="es-EC" sz="2800" dirty="0">
                <a:solidFill>
                  <a:schemeClr val="bg1"/>
                </a:solidFill>
                <a:latin typeface="Arial Black" panose="020B0A04020102020204" pitchFamily="34" charset="0"/>
              </a:rPr>
              <a:t>CONCLUSIONES Y RECOMENDACIONES</a:t>
            </a:r>
          </a:p>
        </p:txBody>
      </p:sp>
      <p:sp>
        <p:nvSpPr>
          <p:cNvPr id="6" name="CuadroTexto 5">
            <a:extLst>
              <a:ext uri="{FF2B5EF4-FFF2-40B4-BE49-F238E27FC236}">
                <a16:creationId xmlns:a16="http://schemas.microsoft.com/office/drawing/2014/main" xmlns="" id="{A981C82D-1E7F-4878-BB33-B53EB9B10823}"/>
              </a:ext>
            </a:extLst>
          </p:cNvPr>
          <p:cNvSpPr txBox="1"/>
          <p:nvPr/>
        </p:nvSpPr>
        <p:spPr>
          <a:xfrm>
            <a:off x="1562100" y="1276350"/>
            <a:ext cx="2467407" cy="523220"/>
          </a:xfrm>
          <a:prstGeom prst="rect">
            <a:avLst/>
          </a:prstGeom>
          <a:noFill/>
        </p:spPr>
        <p:txBody>
          <a:bodyPr wrap="none" rtlCol="0">
            <a:spAutoFit/>
          </a:bodyPr>
          <a:lstStyle/>
          <a:p>
            <a:r>
              <a:rPr lang="es-EC" sz="2800" dirty="0"/>
              <a:t>CONCLUSIONES</a:t>
            </a:r>
          </a:p>
        </p:txBody>
      </p:sp>
      <p:sp>
        <p:nvSpPr>
          <p:cNvPr id="7" name="CuadroTexto 6">
            <a:extLst>
              <a:ext uri="{FF2B5EF4-FFF2-40B4-BE49-F238E27FC236}">
                <a16:creationId xmlns:a16="http://schemas.microsoft.com/office/drawing/2014/main" xmlns="" id="{1A538E8E-5C54-473A-A212-72351DBE9838}"/>
              </a:ext>
            </a:extLst>
          </p:cNvPr>
          <p:cNvSpPr txBox="1"/>
          <p:nvPr/>
        </p:nvSpPr>
        <p:spPr>
          <a:xfrm>
            <a:off x="7685762" y="1276350"/>
            <a:ext cx="3198761" cy="523220"/>
          </a:xfrm>
          <a:prstGeom prst="rect">
            <a:avLst/>
          </a:prstGeom>
          <a:noFill/>
        </p:spPr>
        <p:txBody>
          <a:bodyPr wrap="none" rtlCol="0">
            <a:spAutoFit/>
          </a:bodyPr>
          <a:lstStyle/>
          <a:p>
            <a:r>
              <a:rPr lang="es-EC" sz="2800" dirty="0"/>
              <a:t>RECOMENDACIONES</a:t>
            </a:r>
          </a:p>
        </p:txBody>
      </p:sp>
      <p:sp>
        <p:nvSpPr>
          <p:cNvPr id="8" name="Rectángulo: esquinas redondeadas 7">
            <a:extLst>
              <a:ext uri="{FF2B5EF4-FFF2-40B4-BE49-F238E27FC236}">
                <a16:creationId xmlns:a16="http://schemas.microsoft.com/office/drawing/2014/main" xmlns="" id="{4528E16D-86BA-4347-8703-C31F817952DF}"/>
              </a:ext>
            </a:extLst>
          </p:cNvPr>
          <p:cNvSpPr/>
          <p:nvPr/>
        </p:nvSpPr>
        <p:spPr>
          <a:xfrm>
            <a:off x="333374" y="1885947"/>
            <a:ext cx="5686426" cy="1190625"/>
          </a:xfrm>
          <a:prstGeom prst="roundRect">
            <a:avLst/>
          </a:prstGeom>
          <a:solidFill>
            <a:srgbClr val="38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En el Decreto Ejecutivo N° 690 se resolvió: "</a:t>
            </a:r>
            <a:r>
              <a:rPr lang="es-EC" b="1" dirty="0"/>
              <a:t>revocar los permisos de porte de armas de fabricación nacional</a:t>
            </a:r>
            <a:r>
              <a:rPr lang="es-EC" dirty="0"/>
              <a:t>" por lo cual se inició un proceso de chatarrización de armas</a:t>
            </a:r>
          </a:p>
        </p:txBody>
      </p:sp>
      <p:sp>
        <p:nvSpPr>
          <p:cNvPr id="9" name="Rectángulo: esquinas redondeadas 8">
            <a:extLst>
              <a:ext uri="{FF2B5EF4-FFF2-40B4-BE49-F238E27FC236}">
                <a16:creationId xmlns:a16="http://schemas.microsoft.com/office/drawing/2014/main" xmlns="" id="{17751C44-2A59-4FA8-AF11-E8BDBC567910}"/>
              </a:ext>
            </a:extLst>
          </p:cNvPr>
          <p:cNvSpPr/>
          <p:nvPr/>
        </p:nvSpPr>
        <p:spPr>
          <a:xfrm>
            <a:off x="6457950" y="1885948"/>
            <a:ext cx="5448300" cy="1190625"/>
          </a:xfrm>
          <a:prstGeom prst="roundRect">
            <a:avLst/>
          </a:prstGeom>
          <a:solidFill>
            <a:srgbClr val="B4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Implementar un sistema de </a:t>
            </a:r>
            <a:r>
              <a:rPr lang="es-EC" b="1" dirty="0">
                <a:solidFill>
                  <a:schemeClr val="tx1"/>
                </a:solidFill>
              </a:rPr>
              <a:t>comunicación bidireccional </a:t>
            </a:r>
            <a:r>
              <a:rPr lang="es-EC" dirty="0">
                <a:solidFill>
                  <a:schemeClr val="tx1"/>
                </a:solidFill>
              </a:rPr>
              <a:t>entre la Asociación Nacional de Empresas de Seguridad e Integradas y las entidades coordinadoras a partir de sus objetivos y estrategias</a:t>
            </a:r>
          </a:p>
        </p:txBody>
      </p:sp>
      <p:sp>
        <p:nvSpPr>
          <p:cNvPr id="10" name="Rectángulo: esquinas redondeadas 9">
            <a:extLst>
              <a:ext uri="{FF2B5EF4-FFF2-40B4-BE49-F238E27FC236}">
                <a16:creationId xmlns:a16="http://schemas.microsoft.com/office/drawing/2014/main" xmlns="" id="{8FBEDA96-1624-4B3A-B65D-289C2CDD275F}"/>
              </a:ext>
            </a:extLst>
          </p:cNvPr>
          <p:cNvSpPr/>
          <p:nvPr/>
        </p:nvSpPr>
        <p:spPr>
          <a:xfrm>
            <a:off x="333374" y="3111214"/>
            <a:ext cx="5686426" cy="1190625"/>
          </a:xfrm>
          <a:prstGeom prst="roundRect">
            <a:avLst/>
          </a:prstGeom>
          <a:solidFill>
            <a:srgbClr val="38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Del total de las encuestas aplicadas, el 54% equivalente a microempresas de vigilancia y seguridad privada no contaba con la infraestructura adecuada</a:t>
            </a:r>
          </a:p>
        </p:txBody>
      </p:sp>
      <p:sp>
        <p:nvSpPr>
          <p:cNvPr id="11" name="Rectángulo: esquinas redondeadas 10">
            <a:extLst>
              <a:ext uri="{FF2B5EF4-FFF2-40B4-BE49-F238E27FC236}">
                <a16:creationId xmlns:a16="http://schemas.microsoft.com/office/drawing/2014/main" xmlns="" id="{F9257885-A839-4633-AD6D-1FCF0CADA9CF}"/>
              </a:ext>
            </a:extLst>
          </p:cNvPr>
          <p:cNvSpPr/>
          <p:nvPr/>
        </p:nvSpPr>
        <p:spPr>
          <a:xfrm>
            <a:off x="6457950" y="3141091"/>
            <a:ext cx="5448300" cy="1190625"/>
          </a:xfrm>
          <a:prstGeom prst="roundRect">
            <a:avLst/>
          </a:prstGeom>
          <a:solidFill>
            <a:srgbClr val="B4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ysClr val="windowText" lastClr="000000"/>
                </a:solidFill>
              </a:rPr>
              <a:t>Ejecutar una auditoria a las empresas de vigilancia y seguridad privada con el fin de verificar que se cumplan los requerimientos dictaminados por la Ley de Vigilancia y Seguridad Privada y sus reglamentos</a:t>
            </a:r>
          </a:p>
        </p:txBody>
      </p:sp>
      <p:sp>
        <p:nvSpPr>
          <p:cNvPr id="12" name="Rectángulo: esquinas redondeadas 11">
            <a:extLst>
              <a:ext uri="{FF2B5EF4-FFF2-40B4-BE49-F238E27FC236}">
                <a16:creationId xmlns:a16="http://schemas.microsoft.com/office/drawing/2014/main" xmlns="" id="{57E28DE8-F5A3-4CEC-B866-94C1D4D6452A}"/>
              </a:ext>
            </a:extLst>
          </p:cNvPr>
          <p:cNvSpPr/>
          <p:nvPr/>
        </p:nvSpPr>
        <p:spPr>
          <a:xfrm>
            <a:off x="333374" y="4331716"/>
            <a:ext cx="5686426" cy="1190625"/>
          </a:xfrm>
          <a:prstGeom prst="roundRect">
            <a:avLst/>
          </a:prstGeom>
          <a:solidFill>
            <a:srgbClr val="38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71,3% de las empresas de vigilancia y seguridad privada prefieren proveedores nacionales debido al soporte al cliente que brindan y por formar parte de la base de datos de empresas de contratación pública</a:t>
            </a:r>
          </a:p>
        </p:txBody>
      </p:sp>
      <p:sp>
        <p:nvSpPr>
          <p:cNvPr id="13" name="Rectángulo: esquinas redondeadas 12">
            <a:extLst>
              <a:ext uri="{FF2B5EF4-FFF2-40B4-BE49-F238E27FC236}">
                <a16:creationId xmlns:a16="http://schemas.microsoft.com/office/drawing/2014/main" xmlns="" id="{AFBD1353-91B8-4F7E-8FC1-4B9CF2E25D3C}"/>
              </a:ext>
            </a:extLst>
          </p:cNvPr>
          <p:cNvSpPr/>
          <p:nvPr/>
        </p:nvSpPr>
        <p:spPr>
          <a:xfrm>
            <a:off x="6457950" y="4361593"/>
            <a:ext cx="5448300" cy="1190625"/>
          </a:xfrm>
          <a:prstGeom prst="roundRect">
            <a:avLst/>
          </a:prstGeom>
          <a:solidFill>
            <a:srgbClr val="B4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Realizar un estudio de mercados que permita potenciar el sector productivo de elementos de seguridad y defensa en el país como chalecos antibalas, uniformes y cascos, entre otros.</a:t>
            </a:r>
          </a:p>
        </p:txBody>
      </p:sp>
      <p:sp>
        <p:nvSpPr>
          <p:cNvPr id="14" name="Rectángulo: esquinas redondeadas 13">
            <a:extLst>
              <a:ext uri="{FF2B5EF4-FFF2-40B4-BE49-F238E27FC236}">
                <a16:creationId xmlns:a16="http://schemas.microsoft.com/office/drawing/2014/main" xmlns="" id="{C3A66B16-69AB-4FCA-B67D-BC2E8D5636D1}"/>
              </a:ext>
            </a:extLst>
          </p:cNvPr>
          <p:cNvSpPr/>
          <p:nvPr/>
        </p:nvSpPr>
        <p:spPr>
          <a:xfrm>
            <a:off x="333374" y="5552218"/>
            <a:ext cx="5686426" cy="1190625"/>
          </a:xfrm>
          <a:prstGeom prst="roundRect">
            <a:avLst/>
          </a:prstGeom>
          <a:solidFill>
            <a:srgbClr val="38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método GAP empleado para definir las estrategias de esta investigación permite conocer la situación actual y una proyección futura de las empresas de vigilancia y seguridad privada.</a:t>
            </a:r>
          </a:p>
        </p:txBody>
      </p:sp>
      <p:sp>
        <p:nvSpPr>
          <p:cNvPr id="15" name="Rectángulo: esquinas redondeadas 14">
            <a:extLst>
              <a:ext uri="{FF2B5EF4-FFF2-40B4-BE49-F238E27FC236}">
                <a16:creationId xmlns:a16="http://schemas.microsoft.com/office/drawing/2014/main" xmlns="" id="{3407A9CF-B354-4E6B-9FFC-CC29E89A5774}"/>
              </a:ext>
            </a:extLst>
          </p:cNvPr>
          <p:cNvSpPr/>
          <p:nvPr/>
        </p:nvSpPr>
        <p:spPr>
          <a:xfrm>
            <a:off x="6457950" y="5582095"/>
            <a:ext cx="5448300" cy="1190625"/>
          </a:xfrm>
          <a:prstGeom prst="roundRect">
            <a:avLst/>
          </a:prstGeom>
          <a:solidFill>
            <a:srgbClr val="B4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A la Policía Nacional, Fuerzas Armadas y empresas de vigilancia y seguridad privada se recomienda utilizar las investigaciones académicas con el fin de generar un vínculo entre las instituciones educativas y el bien común de la sociedad.</a:t>
            </a:r>
          </a:p>
        </p:txBody>
      </p:sp>
    </p:spTree>
    <p:extLst>
      <p:ext uri="{BB962C8B-B14F-4D97-AF65-F5344CB8AC3E}">
        <p14:creationId xmlns:p14="http://schemas.microsoft.com/office/powerpoint/2010/main" val="1723398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000"/>
            <a:ext cx="12220436" cy="6948000"/>
          </a:xfrm>
          <a:prstGeom prst="rect">
            <a:avLst/>
          </a:prstGeom>
        </p:spPr>
      </p:pic>
      <p:sp>
        <p:nvSpPr>
          <p:cNvPr id="3" name="CuadroTexto 2"/>
          <p:cNvSpPr txBox="1"/>
          <p:nvPr/>
        </p:nvSpPr>
        <p:spPr>
          <a:xfrm>
            <a:off x="4300468" y="990600"/>
            <a:ext cx="3619500" cy="1938992"/>
          </a:xfrm>
          <a:prstGeom prst="rect">
            <a:avLst/>
          </a:prstGeom>
          <a:noFill/>
        </p:spPr>
        <p:txBody>
          <a:bodyPr wrap="square" rtlCol="0">
            <a:spAutoFit/>
          </a:bodyPr>
          <a:lstStyle/>
          <a:p>
            <a:pPr algn="ctr"/>
            <a:r>
              <a:rPr lang="es-EC" sz="6000" dirty="0">
                <a:latin typeface="Century Gothic" panose="020B0502020202020204" pitchFamily="34" charset="0"/>
              </a:rPr>
              <a:t>MUCHAS </a:t>
            </a:r>
          </a:p>
          <a:p>
            <a:pPr algn="ctr"/>
            <a:r>
              <a:rPr lang="es-EC" sz="6000" dirty="0">
                <a:latin typeface="Century Gothic" panose="020B0502020202020204" pitchFamily="34" charset="0"/>
              </a:rPr>
              <a:t>GRACIAS</a:t>
            </a:r>
          </a:p>
        </p:txBody>
      </p:sp>
    </p:spTree>
    <p:extLst>
      <p:ext uri="{BB962C8B-B14F-4D97-AF65-F5344CB8AC3E}">
        <p14:creationId xmlns:p14="http://schemas.microsoft.com/office/powerpoint/2010/main" val="628309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rgbClr val="5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6338170"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GIRO DEL NEGOCIO</a:t>
            </a:r>
          </a:p>
        </p:txBody>
      </p:sp>
      <p:sp>
        <p:nvSpPr>
          <p:cNvPr id="4" name="CuadroTexto 3"/>
          <p:cNvSpPr txBox="1"/>
          <p:nvPr/>
        </p:nvSpPr>
        <p:spPr>
          <a:xfrm>
            <a:off x="502013" y="1389743"/>
            <a:ext cx="5998995" cy="830997"/>
          </a:xfrm>
          <a:prstGeom prst="rect">
            <a:avLst/>
          </a:prstGeom>
          <a:noFill/>
        </p:spPr>
        <p:txBody>
          <a:bodyPr wrap="square" rtlCol="0">
            <a:spAutoFit/>
          </a:bodyPr>
          <a:lstStyle/>
          <a:p>
            <a:pPr algn="ctr"/>
            <a:r>
              <a:rPr lang="es-EC" sz="2400" dirty="0">
                <a:latin typeface="Arial Rounded MT Bold" panose="020F0704030504030204" pitchFamily="34" charset="0"/>
              </a:rPr>
              <a:t>CLASIFICADOR INDUSTRIAL </a:t>
            </a:r>
          </a:p>
          <a:p>
            <a:pPr algn="ctr"/>
            <a:r>
              <a:rPr lang="es-EC" sz="2400" dirty="0">
                <a:latin typeface="Arial Rounded MT Bold" panose="020F0704030504030204" pitchFamily="34" charset="0"/>
              </a:rPr>
              <a:t>INTERNACIONAL UNIFORME - CIIU</a:t>
            </a:r>
          </a:p>
        </p:txBody>
      </p:sp>
      <p:sp>
        <p:nvSpPr>
          <p:cNvPr id="5" name="Rectángulo redondeado 4"/>
          <p:cNvSpPr/>
          <p:nvPr/>
        </p:nvSpPr>
        <p:spPr>
          <a:xfrm>
            <a:off x="1117598" y="2409426"/>
            <a:ext cx="4217793" cy="827260"/>
          </a:xfrm>
          <a:prstGeom prst="roundRect">
            <a:avLst/>
          </a:prstGeom>
          <a:solidFill>
            <a:srgbClr val="A7E200"/>
          </a:solidFill>
          <a:ln>
            <a:solidFill>
              <a:srgbClr val="A7E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schemeClr val="bg1"/>
                </a:solidFill>
              </a:rPr>
              <a:t>N8010 ACTIVIDADES DE SEGURIDAD PRIVADA</a:t>
            </a:r>
          </a:p>
        </p:txBody>
      </p:sp>
      <p:sp>
        <p:nvSpPr>
          <p:cNvPr id="6" name="CuadroTexto 5"/>
          <p:cNvSpPr txBox="1"/>
          <p:nvPr/>
        </p:nvSpPr>
        <p:spPr>
          <a:xfrm>
            <a:off x="711201" y="3425372"/>
            <a:ext cx="5515428" cy="3108543"/>
          </a:xfrm>
          <a:prstGeom prst="rect">
            <a:avLst/>
          </a:prstGeom>
          <a:noFill/>
        </p:spPr>
        <p:txBody>
          <a:bodyPr wrap="square" rtlCol="0">
            <a:spAutoFit/>
          </a:bodyPr>
          <a:lstStyle/>
          <a:p>
            <a:pPr marL="457200" indent="-457200">
              <a:buFont typeface="Arial" panose="020B0604020202020204" pitchFamily="34" charset="0"/>
              <a:buChar char="•"/>
            </a:pPr>
            <a:r>
              <a:rPr lang="es-EC" sz="2800" dirty="0"/>
              <a:t>N8010.01 Servicio de vehículos blindados</a:t>
            </a:r>
          </a:p>
          <a:p>
            <a:pPr marL="457200" indent="-457200">
              <a:buFont typeface="Arial" panose="020B0604020202020204" pitchFamily="34" charset="0"/>
              <a:buChar char="•"/>
            </a:pPr>
            <a:r>
              <a:rPr lang="es-EC" sz="2800" dirty="0"/>
              <a:t>N8010.02 Servicios de escolta</a:t>
            </a:r>
          </a:p>
          <a:p>
            <a:pPr marL="457200" indent="-457200">
              <a:buFont typeface="Arial" panose="020B0604020202020204" pitchFamily="34" charset="0"/>
              <a:buChar char="•"/>
            </a:pPr>
            <a:r>
              <a:rPr lang="es-EC" sz="2800" dirty="0"/>
              <a:t>N8010.03 Servicios de guardias de seguridad</a:t>
            </a:r>
          </a:p>
          <a:p>
            <a:pPr marL="457200" indent="-457200">
              <a:buFont typeface="Arial" panose="020B0604020202020204" pitchFamily="34" charset="0"/>
              <a:buChar char="•"/>
            </a:pPr>
            <a:r>
              <a:rPr lang="es-EC" sz="2800" dirty="0"/>
              <a:t>N8010.09 Otras actividades de seguridad privada</a:t>
            </a:r>
          </a:p>
        </p:txBody>
      </p:sp>
      <p:cxnSp>
        <p:nvCxnSpPr>
          <p:cNvPr id="8" name="Conector recto 7"/>
          <p:cNvCxnSpPr/>
          <p:nvPr/>
        </p:nvCxnSpPr>
        <p:spPr>
          <a:xfrm>
            <a:off x="502013" y="1389743"/>
            <a:ext cx="0" cy="830997"/>
          </a:xfrm>
          <a:prstGeom prst="line">
            <a:avLst/>
          </a:prstGeom>
          <a:ln w="38100">
            <a:solidFill>
              <a:srgbClr val="A7E200"/>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733236" y="1375283"/>
            <a:ext cx="5197507" cy="830997"/>
          </a:xfrm>
          <a:prstGeom prst="rect">
            <a:avLst/>
          </a:prstGeom>
          <a:noFill/>
        </p:spPr>
        <p:txBody>
          <a:bodyPr wrap="square" rtlCol="0">
            <a:spAutoFit/>
          </a:bodyPr>
          <a:lstStyle/>
          <a:p>
            <a:pPr algn="ctr"/>
            <a:r>
              <a:rPr lang="es-EC" sz="2400" dirty="0">
                <a:latin typeface="Arial Rounded MT Bold" panose="020F0704030504030204" pitchFamily="34" charset="0"/>
              </a:rPr>
              <a:t>DEMANDA DE SEGURIDAD PRIVADA</a:t>
            </a:r>
          </a:p>
        </p:txBody>
      </p:sp>
      <p:cxnSp>
        <p:nvCxnSpPr>
          <p:cNvPr id="10" name="Conector recto 9"/>
          <p:cNvCxnSpPr/>
          <p:nvPr/>
        </p:nvCxnSpPr>
        <p:spPr>
          <a:xfrm>
            <a:off x="6733236" y="1375283"/>
            <a:ext cx="0" cy="830997"/>
          </a:xfrm>
          <a:prstGeom prst="line">
            <a:avLst/>
          </a:prstGeom>
          <a:ln w="38100">
            <a:solidFill>
              <a:srgbClr val="A7E200"/>
            </a:solidFill>
          </a:ln>
        </p:spPr>
        <p:style>
          <a:lnRef idx="1">
            <a:schemeClr val="accent1"/>
          </a:lnRef>
          <a:fillRef idx="0">
            <a:schemeClr val="accent1"/>
          </a:fillRef>
          <a:effectRef idx="0">
            <a:schemeClr val="accent1"/>
          </a:effectRef>
          <a:fontRef idx="minor">
            <a:schemeClr val="tx1"/>
          </a:fontRef>
        </p:style>
      </p:cxnSp>
      <p:graphicFrame>
        <p:nvGraphicFramePr>
          <p:cNvPr id="11" name="Diagrama 10"/>
          <p:cNvGraphicFramePr/>
          <p:nvPr>
            <p:extLst>
              <p:ext uri="{D42A27DB-BD31-4B8C-83A1-F6EECF244321}">
                <p14:modId xmlns:p14="http://schemas.microsoft.com/office/powerpoint/2010/main" val="2810394340"/>
              </p:ext>
            </p:extLst>
          </p:nvPr>
        </p:nvGraphicFramePr>
        <p:xfrm>
          <a:off x="6733236" y="2409426"/>
          <a:ext cx="5065486" cy="4124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redondeado 11"/>
          <p:cNvSpPr/>
          <p:nvPr/>
        </p:nvSpPr>
        <p:spPr>
          <a:xfrm>
            <a:off x="6733236" y="5080000"/>
            <a:ext cx="5197507" cy="1262743"/>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831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73" y="-125261"/>
            <a:ext cx="13634895" cy="7077205"/>
          </a:xfrm>
          <a:prstGeom prst="rect">
            <a:avLst/>
          </a:prstGeom>
        </p:spPr>
      </p:pic>
      <p:sp>
        <p:nvSpPr>
          <p:cNvPr id="3" name="Título 1"/>
          <p:cNvSpPr txBox="1">
            <a:spLocks/>
          </p:cNvSpPr>
          <p:nvPr/>
        </p:nvSpPr>
        <p:spPr>
          <a:xfrm>
            <a:off x="6818334" y="1681619"/>
            <a:ext cx="5148197" cy="3194137"/>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000" b="1" dirty="0">
                <a:solidFill>
                  <a:schemeClr val="bg1"/>
                </a:solidFill>
                <a:latin typeface="Arial" panose="020B0604020202020204" pitchFamily="34" charset="0"/>
                <a:cs typeface="Arial" panose="020B0604020202020204" pitchFamily="34" charset="0"/>
              </a:rPr>
              <a:t>TEORÍAS DE SOPORTE</a:t>
            </a:r>
            <a:endParaRPr lang="es-EC"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455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636322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TEORÍAS DE SOPORTE</a:t>
            </a:r>
          </a:p>
        </p:txBody>
      </p:sp>
      <p:sp>
        <p:nvSpPr>
          <p:cNvPr id="4" name="Rectángulo 3">
            <a:extLst>
              <a:ext uri="{FF2B5EF4-FFF2-40B4-BE49-F238E27FC236}">
                <a16:creationId xmlns:a16="http://schemas.microsoft.com/office/drawing/2014/main" xmlns="" id="{002A9FE1-A48E-4EB1-B726-9E1F265B6FFD}"/>
              </a:ext>
            </a:extLst>
          </p:cNvPr>
          <p:cNvSpPr/>
          <p:nvPr/>
        </p:nvSpPr>
        <p:spPr>
          <a:xfrm>
            <a:off x="430060" y="1098538"/>
            <a:ext cx="6096000" cy="1098634"/>
          </a:xfrm>
          <a:prstGeom prst="rect">
            <a:avLst/>
          </a:prstGeom>
        </p:spPr>
        <p:txBody>
          <a:bodyPr>
            <a:spAutoFit/>
          </a:bodyPr>
          <a:lstStyle/>
          <a:p>
            <a:pPr algn="ctr">
              <a:lnSpc>
                <a:spcPct val="107000"/>
              </a:lnSpc>
              <a:spcBef>
                <a:spcPts val="200"/>
              </a:spcBef>
              <a:spcAft>
                <a:spcPts val="0"/>
              </a:spcAft>
            </a:pPr>
            <a:r>
              <a:rPr lang="es-EC" sz="2000" b="1" dirty="0">
                <a:solidFill>
                  <a:srgbClr val="002060"/>
                </a:solidFill>
                <a:latin typeface="Arial Rounded MT Bold" panose="020F0704030504030204" pitchFamily="34" charset="0"/>
                <a:ea typeface="Times New Roman" panose="02020603050405020304" pitchFamily="18" charset="0"/>
                <a:cs typeface="Times New Roman" panose="02020603050405020304" pitchFamily="18" charset="0"/>
              </a:rPr>
              <a:t>Teoría de Compra</a:t>
            </a:r>
          </a:p>
          <a:p>
            <a:pPr algn="ctr">
              <a:lnSpc>
                <a:spcPct val="107000"/>
              </a:lnSpc>
              <a:spcBef>
                <a:spcPts val="200"/>
              </a:spcBef>
              <a:spcAft>
                <a:spcPts val="0"/>
              </a:spcAft>
            </a:pPr>
            <a:endParaRPr lang="es-EC" sz="2000" b="1" dirty="0">
              <a:latin typeface="Arial Rounded MT Bold" panose="020F07040305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0"/>
              </a:spcAft>
            </a:pPr>
            <a:r>
              <a:rPr lang="es-EC" dirty="0">
                <a:ea typeface="Times New Roman" panose="02020603050405020304" pitchFamily="18" charset="0"/>
              </a:rPr>
              <a:t>Según Kotler &amp; Keller (2012)</a:t>
            </a:r>
            <a:endParaRPr lang="es-EC" dirty="0"/>
          </a:p>
        </p:txBody>
      </p:sp>
      <p:graphicFrame>
        <p:nvGraphicFramePr>
          <p:cNvPr id="5" name="Diagrama 4">
            <a:extLst>
              <a:ext uri="{FF2B5EF4-FFF2-40B4-BE49-F238E27FC236}">
                <a16:creationId xmlns:a16="http://schemas.microsoft.com/office/drawing/2014/main" xmlns="" id="{68FE9B73-F1BC-41C8-8327-A4A8928A47C0}"/>
              </a:ext>
            </a:extLst>
          </p:cNvPr>
          <p:cNvGraphicFramePr/>
          <p:nvPr>
            <p:extLst>
              <p:ext uri="{D42A27DB-BD31-4B8C-83A1-F6EECF244321}">
                <p14:modId xmlns:p14="http://schemas.microsoft.com/office/powerpoint/2010/main" val="2545474079"/>
              </p:ext>
            </p:extLst>
          </p:nvPr>
        </p:nvGraphicFramePr>
        <p:xfrm>
          <a:off x="-144746" y="2377584"/>
          <a:ext cx="7245611" cy="3904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xmlns="" id="{18B85B3A-A05B-4CF6-ACDF-C0A19CA874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8425" y="1362074"/>
            <a:ext cx="5438775" cy="5055503"/>
          </a:xfrm>
          <a:prstGeom prst="rect">
            <a:avLst/>
          </a:prstGeom>
        </p:spPr>
      </p:pic>
    </p:spTree>
    <p:extLst>
      <p:ext uri="{BB962C8B-B14F-4D97-AF65-F5344CB8AC3E}">
        <p14:creationId xmlns:p14="http://schemas.microsoft.com/office/powerpoint/2010/main" val="354294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9348" y="162838"/>
            <a:ext cx="8893480" cy="83924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p:cNvSpPr txBox="1"/>
          <p:nvPr/>
        </p:nvSpPr>
        <p:spPr>
          <a:xfrm>
            <a:off x="162838" y="259294"/>
            <a:ext cx="636322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TEORÍAS DE SOPORTE</a:t>
            </a:r>
          </a:p>
        </p:txBody>
      </p:sp>
      <p:sp>
        <p:nvSpPr>
          <p:cNvPr id="4" name="Rectángulo 3">
            <a:extLst>
              <a:ext uri="{FF2B5EF4-FFF2-40B4-BE49-F238E27FC236}">
                <a16:creationId xmlns:a16="http://schemas.microsoft.com/office/drawing/2014/main" xmlns="" id="{EA517BCD-D928-45D1-BDF3-37368702369D}"/>
              </a:ext>
            </a:extLst>
          </p:cNvPr>
          <p:cNvSpPr/>
          <p:nvPr/>
        </p:nvSpPr>
        <p:spPr>
          <a:xfrm>
            <a:off x="710718" y="2066250"/>
            <a:ext cx="5047287" cy="3647152"/>
          </a:xfrm>
          <a:prstGeom prst="rect">
            <a:avLst/>
          </a:prstGeom>
        </p:spPr>
        <p:txBody>
          <a:bodyPr wrap="square">
            <a:spAutoFit/>
          </a:bodyPr>
          <a:lstStyle/>
          <a:p>
            <a:pPr algn="just"/>
            <a:r>
              <a:rPr lang="es-EC" sz="2000" dirty="0">
                <a:solidFill>
                  <a:srgbClr val="002060"/>
                </a:solidFill>
                <a:latin typeface="Arial Rounded MT Bold" panose="020F0704030504030204" pitchFamily="34" charset="0"/>
              </a:rPr>
              <a:t>Factores críticos</a:t>
            </a:r>
          </a:p>
          <a:p>
            <a:pPr algn="just"/>
            <a:endParaRPr lang="es-EC" sz="2000" dirty="0">
              <a:solidFill>
                <a:srgbClr val="002060"/>
              </a:solidFill>
              <a:latin typeface="Arial Rounded MT Bold" panose="020F0704030504030204" pitchFamily="34" charset="0"/>
            </a:endParaRPr>
          </a:p>
          <a:p>
            <a:pPr algn="just"/>
            <a:r>
              <a:rPr lang="es-EC" dirty="0"/>
              <a:t>Según </a:t>
            </a:r>
            <a:r>
              <a:rPr lang="es-EC" dirty="0" err="1"/>
              <a:t>Rockart</a:t>
            </a:r>
            <a:r>
              <a:rPr lang="es-EC" dirty="0"/>
              <a:t> (1979)</a:t>
            </a:r>
            <a:endParaRPr lang="es-EC" sz="2000" dirty="0">
              <a:solidFill>
                <a:srgbClr val="002060"/>
              </a:solidFill>
              <a:latin typeface="Arial Rounded MT Bold" panose="020F0704030504030204" pitchFamily="34" charset="0"/>
            </a:endParaRPr>
          </a:p>
          <a:p>
            <a:pPr algn="just"/>
            <a:endParaRPr lang="es-EC" sz="2000" dirty="0">
              <a:solidFill>
                <a:srgbClr val="002060"/>
              </a:solidFill>
              <a:latin typeface="Arial Rounded MT Bold" panose="020F0704030504030204" pitchFamily="34" charset="0"/>
            </a:endParaRPr>
          </a:p>
          <a:p>
            <a:pPr algn="just"/>
            <a:r>
              <a:rPr lang="es-EC" dirty="0"/>
              <a:t>Son todos los </a:t>
            </a:r>
            <a:r>
              <a:rPr lang="es-EC" b="1" dirty="0"/>
              <a:t>factores</a:t>
            </a:r>
            <a:r>
              <a:rPr lang="es-EC" dirty="0"/>
              <a:t> que se presentan en un momento</a:t>
            </a:r>
            <a:r>
              <a:rPr lang="es-EC" b="1" dirty="0"/>
              <a:t> decisivo </a:t>
            </a:r>
            <a:r>
              <a:rPr lang="es-EC" dirty="0"/>
              <a:t>o</a:t>
            </a:r>
            <a:r>
              <a:rPr lang="es-EC" b="1" dirty="0"/>
              <a:t> crucial </a:t>
            </a:r>
            <a:r>
              <a:rPr lang="es-EC" dirty="0"/>
              <a:t>. En este sentido, la situación de</a:t>
            </a:r>
            <a:r>
              <a:rPr lang="es-EC" b="1" dirty="0"/>
              <a:t> compra </a:t>
            </a:r>
            <a:r>
              <a:rPr lang="es-EC" dirty="0"/>
              <a:t>resulta </a:t>
            </a:r>
            <a:r>
              <a:rPr lang="es-EC" b="1" dirty="0"/>
              <a:t>determinante</a:t>
            </a:r>
            <a:r>
              <a:rPr lang="es-EC" dirty="0"/>
              <a:t>, </a:t>
            </a:r>
            <a:r>
              <a:rPr lang="es-EC" b="1" dirty="0"/>
              <a:t>vital</a:t>
            </a:r>
            <a:r>
              <a:rPr lang="es-EC" dirty="0"/>
              <a:t> o </a:t>
            </a:r>
            <a:r>
              <a:rPr lang="es-EC" b="1" dirty="0"/>
              <a:t>concluyente</a:t>
            </a:r>
            <a:r>
              <a:rPr lang="es-EC" dirty="0"/>
              <a:t>.</a:t>
            </a:r>
          </a:p>
          <a:p>
            <a:pPr algn="just"/>
            <a:endParaRPr lang="es-EC" dirty="0"/>
          </a:p>
          <a:p>
            <a:pPr algn="just"/>
            <a:r>
              <a:rPr lang="es-EC" dirty="0"/>
              <a:t>Un factor crítico indiscutible en el proceso de compra es el </a:t>
            </a:r>
            <a:r>
              <a:rPr lang="es-EC" b="1" i="1" dirty="0"/>
              <a:t>cliente.</a:t>
            </a:r>
            <a:endParaRPr lang="es-EC" dirty="0"/>
          </a:p>
          <a:p>
            <a:pPr indent="180340" algn="just">
              <a:lnSpc>
                <a:spcPct val="150000"/>
              </a:lnSpc>
              <a:spcAft>
                <a:spcPts val="0"/>
              </a:spcAft>
            </a:pPr>
            <a:endParaRPr lang="es-EC" dirty="0">
              <a:effectLst/>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C0ECB951-36EF-4C9E-BE47-9D6C7AB5C13B}"/>
              </a:ext>
            </a:extLst>
          </p:cNvPr>
          <p:cNvPicPr/>
          <p:nvPr/>
        </p:nvPicPr>
        <p:blipFill>
          <a:blip r:embed="rId3"/>
          <a:stretch>
            <a:fillRect/>
          </a:stretch>
        </p:blipFill>
        <p:spPr>
          <a:xfrm>
            <a:off x="6448425" y="1362075"/>
            <a:ext cx="5438775" cy="5055503"/>
          </a:xfrm>
          <a:prstGeom prst="rect">
            <a:avLst/>
          </a:prstGeom>
        </p:spPr>
      </p:pic>
    </p:spTree>
    <p:extLst>
      <p:ext uri="{BB962C8B-B14F-4D97-AF65-F5344CB8AC3E}">
        <p14:creationId xmlns:p14="http://schemas.microsoft.com/office/powerpoint/2010/main" val="3002588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9"/>
            <a:ext cx="12192000" cy="6853881"/>
          </a:xfrm>
          <a:prstGeom prst="rect">
            <a:avLst/>
          </a:prstGeom>
        </p:spPr>
      </p:pic>
      <p:sp>
        <p:nvSpPr>
          <p:cNvPr id="3" name="Título 1"/>
          <p:cNvSpPr txBox="1">
            <a:spLocks/>
          </p:cNvSpPr>
          <p:nvPr/>
        </p:nvSpPr>
        <p:spPr>
          <a:xfrm>
            <a:off x="585976" y="1705682"/>
            <a:ext cx="5148197" cy="3194137"/>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a:lstStyle>
          <a:p>
            <a:pPr algn="ctr">
              <a:lnSpc>
                <a:spcPct val="120000"/>
              </a:lnSpc>
            </a:pPr>
            <a:r>
              <a:rPr lang="es-EC" sz="6000" b="1" dirty="0">
                <a:solidFill>
                  <a:schemeClr val="bg1"/>
                </a:solidFill>
                <a:latin typeface="Arial" panose="020B0604020202020204" pitchFamily="34" charset="0"/>
                <a:cs typeface="Arial" panose="020B0604020202020204" pitchFamily="34" charset="0"/>
              </a:rPr>
              <a:t>ESTUDIO DE MERCADO</a:t>
            </a:r>
            <a:endParaRPr lang="es-EC"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52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736948" y="315238"/>
            <a:ext cx="8893480" cy="839244"/>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CuadroTexto 5"/>
          <p:cNvSpPr txBox="1"/>
          <p:nvPr/>
        </p:nvSpPr>
        <p:spPr>
          <a:xfrm>
            <a:off x="315238" y="411694"/>
            <a:ext cx="5336262" cy="646331"/>
          </a:xfrm>
          <a:prstGeom prst="rect">
            <a:avLst/>
          </a:prstGeom>
          <a:noFill/>
        </p:spPr>
        <p:txBody>
          <a:bodyPr wrap="square" rtlCol="0">
            <a:spAutoFit/>
          </a:bodyPr>
          <a:lstStyle/>
          <a:p>
            <a:r>
              <a:rPr lang="es-EC" sz="3600" dirty="0">
                <a:solidFill>
                  <a:schemeClr val="bg1"/>
                </a:solidFill>
                <a:latin typeface="Arial Black" panose="020B0A04020102020204" pitchFamily="34" charset="0"/>
              </a:rPr>
              <a:t>FASE CUALITATIVA</a:t>
            </a:r>
          </a:p>
        </p:txBody>
      </p:sp>
      <p:sp>
        <p:nvSpPr>
          <p:cNvPr id="9" name="Rectángulo redondeado 8"/>
          <p:cNvSpPr/>
          <p:nvPr/>
        </p:nvSpPr>
        <p:spPr>
          <a:xfrm>
            <a:off x="0" y="1250938"/>
            <a:ext cx="12192000" cy="841829"/>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bg1"/>
                </a:solidFill>
                <a:cs typeface="Arial" panose="020B0604020202020204" pitchFamily="34" charset="0"/>
              </a:rPr>
              <a:t>PROBLEMA: </a:t>
            </a:r>
            <a:r>
              <a:rPr lang="es-EC" sz="2400" dirty="0">
                <a:cs typeface="Arial" panose="020B0604020202020204" pitchFamily="34" charset="0"/>
              </a:rPr>
              <a:t>No se conoce los factores críticos que influyen en la decisión de compra de armas, municiones, explosivos y accesorios en las empresas de vigilancia y seguridad privada del DMQ.</a:t>
            </a:r>
            <a:endParaRPr lang="es-EC" sz="2400" dirty="0">
              <a:solidFill>
                <a:schemeClr val="bg1"/>
              </a:solidFill>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3018125341"/>
              </p:ext>
            </p:extLst>
          </p:nvPr>
        </p:nvGraphicFramePr>
        <p:xfrm>
          <a:off x="315239" y="2189223"/>
          <a:ext cx="5693675" cy="438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extLst>
              <p:ext uri="{D42A27DB-BD31-4B8C-83A1-F6EECF244321}">
                <p14:modId xmlns:p14="http://schemas.microsoft.com/office/powerpoint/2010/main" val="2570411849"/>
              </p:ext>
            </p:extLst>
          </p:nvPr>
        </p:nvGraphicFramePr>
        <p:xfrm>
          <a:off x="6374954" y="2189223"/>
          <a:ext cx="5693675" cy="4389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1255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2174</Words>
  <Application>Microsoft Office PowerPoint</Application>
  <PresentationFormat>Panorámica</PresentationFormat>
  <Paragraphs>291</Paragraphs>
  <Slides>39</Slides>
  <Notes>37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39</vt:i4>
      </vt:variant>
    </vt:vector>
  </HeadingPairs>
  <TitlesOfParts>
    <vt:vector size="50" baseType="lpstr">
      <vt:lpstr>Arial</vt:lpstr>
      <vt:lpstr>Arial Black</vt:lpstr>
      <vt:lpstr>Arial Rounded MT Bold</vt:lpstr>
      <vt:lpstr>Calibri</vt:lpstr>
      <vt:lpstr>Calibri Light</vt:lpstr>
      <vt:lpstr>Cambria Math</vt:lpstr>
      <vt:lpstr>Century Gothic</vt:lpstr>
      <vt:lpstr>Times New Roman</vt:lpstr>
      <vt:lpstr>Tw Cen 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User-Pc</dc:creator>
  <cp:lastModifiedBy>User-Pc</cp:lastModifiedBy>
  <cp:revision>72</cp:revision>
  <cp:lastPrinted>2017-07-16T23:18:51Z</cp:lastPrinted>
  <dcterms:created xsi:type="dcterms:W3CDTF">2017-07-16T04:35:57Z</dcterms:created>
  <dcterms:modified xsi:type="dcterms:W3CDTF">2017-07-17T18:03:16Z</dcterms:modified>
</cp:coreProperties>
</file>