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5"/>
  </p:notesMasterIdLst>
  <p:sldIdLst>
    <p:sldId id="258" r:id="rId2"/>
    <p:sldId id="401" r:id="rId3"/>
    <p:sldId id="402" r:id="rId4"/>
    <p:sldId id="403" r:id="rId5"/>
    <p:sldId id="405" r:id="rId6"/>
    <p:sldId id="412"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6" r:id="rId31"/>
    <p:sldId id="535" r:id="rId32"/>
    <p:sldId id="537" r:id="rId33"/>
    <p:sldId id="538" r:id="rId34"/>
    <p:sldId id="540" r:id="rId35"/>
    <p:sldId id="539" r:id="rId36"/>
    <p:sldId id="541" r:id="rId37"/>
    <p:sldId id="542" r:id="rId38"/>
    <p:sldId id="543" r:id="rId39"/>
    <p:sldId id="544" r:id="rId40"/>
    <p:sldId id="545" r:id="rId41"/>
    <p:sldId id="546" r:id="rId42"/>
    <p:sldId id="547" r:id="rId43"/>
    <p:sldId id="548" r:id="rId44"/>
    <p:sldId id="549" r:id="rId45"/>
    <p:sldId id="550" r:id="rId46"/>
    <p:sldId id="560" r:id="rId47"/>
    <p:sldId id="561" r:id="rId48"/>
    <p:sldId id="551" r:id="rId49"/>
    <p:sldId id="552" r:id="rId50"/>
    <p:sldId id="553" r:id="rId51"/>
    <p:sldId id="554" r:id="rId52"/>
    <p:sldId id="555" r:id="rId53"/>
    <p:sldId id="556" r:id="rId54"/>
    <p:sldId id="557" r:id="rId55"/>
    <p:sldId id="558" r:id="rId56"/>
    <p:sldId id="559" r:id="rId57"/>
    <p:sldId id="501" r:id="rId58"/>
    <p:sldId id="502" r:id="rId59"/>
    <p:sldId id="503" r:id="rId60"/>
    <p:sldId id="504" r:id="rId61"/>
    <p:sldId id="505" r:id="rId62"/>
    <p:sldId id="506" r:id="rId63"/>
    <p:sldId id="508" r:id="rId64"/>
  </p:sldIdLst>
  <p:sldSz cx="12192000" cy="6858000"/>
  <p:notesSz cx="7099300" cy="102346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D:\Roberto\Documents\tesis\Resultados%20de%20Conteos\Unificacion%20Conteos%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Roberto\Documents\tesis\Resultados%20de%20Conteos\Unificacion%20Conteos%20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Roberto\Documents\tesis\Resultados%20de%20Conteos\Unificacion%20Conteos%20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Roberto\Documents\tesis\Resultados%20de%20Conteos\Unificacion%20Conteos%20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Roberto\Documents\tesis\Resultados%20de%20Conteos\Unificacion%20Conteos%20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Roberto\Documents\tesis\Resultados%20de%20Conteos\Unificacion%20Conteos%20Fina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173177083333328E-2"/>
          <c:y val="5.5436507936507937E-2"/>
          <c:w val="0.77641511140046293"/>
          <c:h val="0.6302214285714286"/>
        </c:manualLayout>
      </c:layout>
      <c:lineChart>
        <c:grouping val="standard"/>
        <c:varyColors val="0"/>
        <c:ser>
          <c:idx val="0"/>
          <c:order val="0"/>
          <c:tx>
            <c:strRef>
              <c:f>'TPDA 2017'!$W$446</c:f>
              <c:strCache>
                <c:ptCount val="1"/>
                <c:pt idx="0">
                  <c:v>N-S</c:v>
                </c:pt>
              </c:strCache>
            </c:strRef>
          </c:tx>
          <c:spPr>
            <a:ln w="28575" cap="rnd">
              <a:solidFill>
                <a:schemeClr val="accent1"/>
              </a:solidFill>
              <a:round/>
            </a:ln>
            <a:effectLst/>
          </c:spPr>
          <c:marker>
            <c:symbol val="none"/>
          </c:marker>
          <c:cat>
            <c:strRef>
              <c:f>'TPDA 2017'!$V$447:$V$470</c:f>
              <c:strCache>
                <c:ptCount val="24"/>
                <c:pt idx="0">
                  <c:v> 00:00 - 00:59</c:v>
                </c:pt>
                <c:pt idx="1">
                  <c:v> 01:00 - 01:59</c:v>
                </c:pt>
                <c:pt idx="2">
                  <c:v>02:00 - 02:59</c:v>
                </c:pt>
                <c:pt idx="3">
                  <c:v>03:00 - 03:59</c:v>
                </c:pt>
                <c:pt idx="4">
                  <c:v>04:00 - 04:59</c:v>
                </c:pt>
                <c:pt idx="5">
                  <c:v> 05:00 - 05:59</c:v>
                </c:pt>
                <c:pt idx="6">
                  <c:v> 06:00 - 06:59</c:v>
                </c:pt>
                <c:pt idx="7">
                  <c:v> 07:00 - 07:59</c:v>
                </c:pt>
                <c:pt idx="8">
                  <c:v> 08:00 - 08:59</c:v>
                </c:pt>
                <c:pt idx="9">
                  <c:v> 09:00 - 09:59</c:v>
                </c:pt>
                <c:pt idx="10">
                  <c:v> 10:00 - 10:59</c:v>
                </c:pt>
                <c:pt idx="11">
                  <c:v> 11:00 - 11:59</c:v>
                </c:pt>
                <c:pt idx="12">
                  <c:v> 12:00 - 12:59</c:v>
                </c:pt>
                <c:pt idx="13">
                  <c:v> 13:00 - 13:59</c:v>
                </c:pt>
                <c:pt idx="14">
                  <c:v> 14:00 - 14:59</c:v>
                </c:pt>
                <c:pt idx="15">
                  <c:v> 15:00 - 15:59</c:v>
                </c:pt>
                <c:pt idx="16">
                  <c:v> 16:00 - 16:59</c:v>
                </c:pt>
                <c:pt idx="17">
                  <c:v> 17:00 - 17:59</c:v>
                </c:pt>
                <c:pt idx="18">
                  <c:v> 18:00 - 18:59</c:v>
                </c:pt>
                <c:pt idx="19">
                  <c:v> 19:00 - 19:59</c:v>
                </c:pt>
                <c:pt idx="20">
                  <c:v> 20:00 - 20:59</c:v>
                </c:pt>
                <c:pt idx="21">
                  <c:v> 21:00 - 21:59</c:v>
                </c:pt>
                <c:pt idx="22">
                  <c:v> 22:00 - 22:59</c:v>
                </c:pt>
                <c:pt idx="23">
                  <c:v> 23:00 - 23:59</c:v>
                </c:pt>
              </c:strCache>
            </c:strRef>
          </c:cat>
          <c:val>
            <c:numRef>
              <c:f>'TPDA 2017'!$W$447:$W$470</c:f>
              <c:numCache>
                <c:formatCode>0</c:formatCode>
                <c:ptCount val="24"/>
                <c:pt idx="0">
                  <c:v>531.34988802130306</c:v>
                </c:pt>
                <c:pt idx="1">
                  <c:v>292.31539985861713</c:v>
                </c:pt>
                <c:pt idx="2">
                  <c:v>216.11974008905003</c:v>
                </c:pt>
                <c:pt idx="3">
                  <c:v>281.73101313530015</c:v>
                </c:pt>
                <c:pt idx="4">
                  <c:v>602.18181405006237</c:v>
                </c:pt>
                <c:pt idx="5">
                  <c:v>2299.9363119354612</c:v>
                </c:pt>
                <c:pt idx="6">
                  <c:v>6738</c:v>
                </c:pt>
                <c:pt idx="7">
                  <c:v>11116</c:v>
                </c:pt>
                <c:pt idx="8">
                  <c:v>10275</c:v>
                </c:pt>
                <c:pt idx="9">
                  <c:v>9362</c:v>
                </c:pt>
                <c:pt idx="10">
                  <c:v>9258</c:v>
                </c:pt>
                <c:pt idx="11">
                  <c:v>9581</c:v>
                </c:pt>
                <c:pt idx="12">
                  <c:v>8241</c:v>
                </c:pt>
                <c:pt idx="13">
                  <c:v>6998</c:v>
                </c:pt>
                <c:pt idx="14">
                  <c:v>8419</c:v>
                </c:pt>
                <c:pt idx="15">
                  <c:v>9999</c:v>
                </c:pt>
                <c:pt idx="16">
                  <c:v>8291</c:v>
                </c:pt>
                <c:pt idx="17">
                  <c:v>9239</c:v>
                </c:pt>
                <c:pt idx="18">
                  <c:v>7916</c:v>
                </c:pt>
                <c:pt idx="19">
                  <c:v>7132.3456221251208</c:v>
                </c:pt>
                <c:pt idx="20">
                  <c:v>5732.0215867441311</c:v>
                </c:pt>
                <c:pt idx="21">
                  <c:v>4201.994274923637</c:v>
                </c:pt>
                <c:pt idx="22">
                  <c:v>2575.683055914104</c:v>
                </c:pt>
                <c:pt idx="23">
                  <c:v>1592.0756104301399</c:v>
                </c:pt>
              </c:numCache>
            </c:numRef>
          </c:val>
          <c:smooth val="0"/>
          <c:extLst>
            <c:ext xmlns:c16="http://schemas.microsoft.com/office/drawing/2014/chart" uri="{C3380CC4-5D6E-409C-BE32-E72D297353CC}">
              <c16:uniqueId val="{00000000-784F-49E5-993C-2E335E4D81AC}"/>
            </c:ext>
          </c:extLst>
        </c:ser>
        <c:ser>
          <c:idx val="1"/>
          <c:order val="1"/>
          <c:tx>
            <c:strRef>
              <c:f>'TPDA 2017'!$X$446</c:f>
              <c:strCache>
                <c:ptCount val="1"/>
                <c:pt idx="0">
                  <c:v>S-N</c:v>
                </c:pt>
              </c:strCache>
            </c:strRef>
          </c:tx>
          <c:spPr>
            <a:ln w="28575" cap="rnd">
              <a:solidFill>
                <a:schemeClr val="accent2"/>
              </a:solidFill>
              <a:round/>
            </a:ln>
            <a:effectLst/>
          </c:spPr>
          <c:marker>
            <c:symbol val="none"/>
          </c:marker>
          <c:cat>
            <c:strRef>
              <c:f>'TPDA 2017'!$V$447:$V$470</c:f>
              <c:strCache>
                <c:ptCount val="24"/>
                <c:pt idx="0">
                  <c:v> 00:00 - 00:59</c:v>
                </c:pt>
                <c:pt idx="1">
                  <c:v> 01:00 - 01:59</c:v>
                </c:pt>
                <c:pt idx="2">
                  <c:v>02:00 - 02:59</c:v>
                </c:pt>
                <c:pt idx="3">
                  <c:v>03:00 - 03:59</c:v>
                </c:pt>
                <c:pt idx="4">
                  <c:v>04:00 - 04:59</c:v>
                </c:pt>
                <c:pt idx="5">
                  <c:v> 05:00 - 05:59</c:v>
                </c:pt>
                <c:pt idx="6">
                  <c:v> 06:00 - 06:59</c:v>
                </c:pt>
                <c:pt idx="7">
                  <c:v> 07:00 - 07:59</c:v>
                </c:pt>
                <c:pt idx="8">
                  <c:v> 08:00 - 08:59</c:v>
                </c:pt>
                <c:pt idx="9">
                  <c:v> 09:00 - 09:59</c:v>
                </c:pt>
                <c:pt idx="10">
                  <c:v> 10:00 - 10:59</c:v>
                </c:pt>
                <c:pt idx="11">
                  <c:v> 11:00 - 11:59</c:v>
                </c:pt>
                <c:pt idx="12">
                  <c:v> 12:00 - 12:59</c:v>
                </c:pt>
                <c:pt idx="13">
                  <c:v> 13:00 - 13:59</c:v>
                </c:pt>
                <c:pt idx="14">
                  <c:v> 14:00 - 14:59</c:v>
                </c:pt>
                <c:pt idx="15">
                  <c:v> 15:00 - 15:59</c:v>
                </c:pt>
                <c:pt idx="16">
                  <c:v> 16:00 - 16:59</c:v>
                </c:pt>
                <c:pt idx="17">
                  <c:v> 17:00 - 17:59</c:v>
                </c:pt>
                <c:pt idx="18">
                  <c:v> 18:00 - 18:59</c:v>
                </c:pt>
                <c:pt idx="19">
                  <c:v> 19:00 - 19:59</c:v>
                </c:pt>
                <c:pt idx="20">
                  <c:v> 20:00 - 20:59</c:v>
                </c:pt>
                <c:pt idx="21">
                  <c:v> 21:00 - 21:59</c:v>
                </c:pt>
                <c:pt idx="22">
                  <c:v> 22:00 - 22:59</c:v>
                </c:pt>
                <c:pt idx="23">
                  <c:v> 23:00 - 23:59</c:v>
                </c:pt>
              </c:strCache>
            </c:strRef>
          </c:cat>
          <c:val>
            <c:numRef>
              <c:f>'TPDA 2017'!$X$447:$X$470</c:f>
              <c:numCache>
                <c:formatCode>0</c:formatCode>
                <c:ptCount val="24"/>
                <c:pt idx="0">
                  <c:v>608.03325227052198</c:v>
                </c:pt>
                <c:pt idx="1">
                  <c:v>289.99567413493259</c:v>
                </c:pt>
                <c:pt idx="2">
                  <c:v>208.36148298080425</c:v>
                </c:pt>
                <c:pt idx="3">
                  <c:v>189.26557135669088</c:v>
                </c:pt>
                <c:pt idx="4">
                  <c:v>360.24559586755367</c:v>
                </c:pt>
                <c:pt idx="5">
                  <c:v>1196.0933385533133</c:v>
                </c:pt>
                <c:pt idx="6">
                  <c:v>3475</c:v>
                </c:pt>
                <c:pt idx="7">
                  <c:v>6057</c:v>
                </c:pt>
                <c:pt idx="8">
                  <c:v>7059</c:v>
                </c:pt>
                <c:pt idx="9">
                  <c:v>6786</c:v>
                </c:pt>
                <c:pt idx="10">
                  <c:v>6657</c:v>
                </c:pt>
                <c:pt idx="11">
                  <c:v>7297</c:v>
                </c:pt>
                <c:pt idx="12">
                  <c:v>8279</c:v>
                </c:pt>
                <c:pt idx="13">
                  <c:v>8103</c:v>
                </c:pt>
                <c:pt idx="14">
                  <c:v>7761</c:v>
                </c:pt>
                <c:pt idx="15">
                  <c:v>7391</c:v>
                </c:pt>
                <c:pt idx="16">
                  <c:v>8038</c:v>
                </c:pt>
                <c:pt idx="17">
                  <c:v>9869</c:v>
                </c:pt>
                <c:pt idx="18">
                  <c:v>10136</c:v>
                </c:pt>
                <c:pt idx="19">
                  <c:v>9527.257966103316</c:v>
                </c:pt>
                <c:pt idx="20">
                  <c:v>7843.1911111428035</c:v>
                </c:pt>
                <c:pt idx="21">
                  <c:v>5120.2559358913441</c:v>
                </c:pt>
                <c:pt idx="22">
                  <c:v>3120.8918308086263</c:v>
                </c:pt>
                <c:pt idx="23">
                  <c:v>1878.6101709639606</c:v>
                </c:pt>
              </c:numCache>
            </c:numRef>
          </c:val>
          <c:smooth val="0"/>
          <c:extLst>
            <c:ext xmlns:c16="http://schemas.microsoft.com/office/drawing/2014/chart" uri="{C3380CC4-5D6E-409C-BE32-E72D297353CC}">
              <c16:uniqueId val="{00000001-784F-49E5-993C-2E335E4D81AC}"/>
            </c:ext>
          </c:extLst>
        </c:ser>
        <c:dLbls>
          <c:showLegendKey val="0"/>
          <c:showVal val="0"/>
          <c:showCatName val="0"/>
          <c:showSerName val="0"/>
          <c:showPercent val="0"/>
          <c:showBubbleSize val="0"/>
        </c:dLbls>
        <c:smooth val="0"/>
        <c:axId val="384089104"/>
        <c:axId val="384088120"/>
      </c:lineChart>
      <c:catAx>
        <c:axId val="38408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84088120"/>
        <c:crosses val="autoZero"/>
        <c:auto val="1"/>
        <c:lblAlgn val="ctr"/>
        <c:lblOffset val="100"/>
        <c:noMultiLvlLbl val="0"/>
      </c:catAx>
      <c:valAx>
        <c:axId val="384088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840891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'TPDA 2017'!$Y$446</c:f>
              <c:strCache>
                <c:ptCount val="1"/>
                <c:pt idx="0">
                  <c:v>O-OCC</c:v>
                </c:pt>
              </c:strCache>
            </c:strRef>
          </c:tx>
          <c:spPr>
            <a:ln w="28575" cap="rnd">
              <a:solidFill>
                <a:schemeClr val="accent1"/>
              </a:solidFill>
              <a:round/>
            </a:ln>
            <a:effectLst/>
          </c:spPr>
          <c:marker>
            <c:symbol val="none"/>
          </c:marker>
          <c:cat>
            <c:strRef>
              <c:f>'TPDA 2017'!$V$447:$V$470</c:f>
              <c:strCache>
                <c:ptCount val="24"/>
                <c:pt idx="0">
                  <c:v> 00:00 - 00:59</c:v>
                </c:pt>
                <c:pt idx="1">
                  <c:v> 01:00 - 01:59</c:v>
                </c:pt>
                <c:pt idx="2">
                  <c:v>02:00 - 02:59</c:v>
                </c:pt>
                <c:pt idx="3">
                  <c:v>03:00 - 03:59</c:v>
                </c:pt>
                <c:pt idx="4">
                  <c:v>04:00 - 04:59</c:v>
                </c:pt>
                <c:pt idx="5">
                  <c:v> 05:00 - 05:59</c:v>
                </c:pt>
                <c:pt idx="6">
                  <c:v> 06:00 - 06:59</c:v>
                </c:pt>
                <c:pt idx="7">
                  <c:v> 07:00 - 07:59</c:v>
                </c:pt>
                <c:pt idx="8">
                  <c:v> 08:00 - 08:59</c:v>
                </c:pt>
                <c:pt idx="9">
                  <c:v> 09:00 - 09:59</c:v>
                </c:pt>
                <c:pt idx="10">
                  <c:v> 10:00 - 10:59</c:v>
                </c:pt>
                <c:pt idx="11">
                  <c:v> 11:00 - 11:59</c:v>
                </c:pt>
                <c:pt idx="12">
                  <c:v> 12:00 - 12:59</c:v>
                </c:pt>
                <c:pt idx="13">
                  <c:v> 13:00 - 13:59</c:v>
                </c:pt>
                <c:pt idx="14">
                  <c:v> 14:00 - 14:59</c:v>
                </c:pt>
                <c:pt idx="15">
                  <c:v> 15:00 - 15:59</c:v>
                </c:pt>
                <c:pt idx="16">
                  <c:v> 16:00 - 16:59</c:v>
                </c:pt>
                <c:pt idx="17">
                  <c:v> 17:00 - 17:59</c:v>
                </c:pt>
                <c:pt idx="18">
                  <c:v> 18:00 - 18:59</c:v>
                </c:pt>
                <c:pt idx="19">
                  <c:v> 19:00 - 19:59</c:v>
                </c:pt>
                <c:pt idx="20">
                  <c:v> 20:00 - 20:59</c:v>
                </c:pt>
                <c:pt idx="21">
                  <c:v> 21:00 - 21:59</c:v>
                </c:pt>
                <c:pt idx="22">
                  <c:v> 22:00 - 22:59</c:v>
                </c:pt>
                <c:pt idx="23">
                  <c:v> 23:00 - 23:59</c:v>
                </c:pt>
              </c:strCache>
            </c:strRef>
          </c:cat>
          <c:val>
            <c:numRef>
              <c:f>'TPDA 2017'!$Y$447:$Y$470</c:f>
              <c:numCache>
                <c:formatCode>0</c:formatCode>
                <c:ptCount val="24"/>
                <c:pt idx="0">
                  <c:v>41.25033350742401</c:v>
                </c:pt>
                <c:pt idx="1">
                  <c:v>20.453947594010536</c:v>
                </c:pt>
                <c:pt idx="2">
                  <c:v>13.969744949777608</c:v>
                </c:pt>
                <c:pt idx="3">
                  <c:v>20.815607159929943</c:v>
                </c:pt>
                <c:pt idx="4">
                  <c:v>38.635951094148439</c:v>
                </c:pt>
                <c:pt idx="5">
                  <c:v>205.15574275506637</c:v>
                </c:pt>
                <c:pt idx="6">
                  <c:v>816</c:v>
                </c:pt>
                <c:pt idx="7">
                  <c:v>1537</c:v>
                </c:pt>
                <c:pt idx="8">
                  <c:v>1703</c:v>
                </c:pt>
                <c:pt idx="9">
                  <c:v>1468</c:v>
                </c:pt>
                <c:pt idx="10">
                  <c:v>1651</c:v>
                </c:pt>
                <c:pt idx="11">
                  <c:v>1529</c:v>
                </c:pt>
                <c:pt idx="12">
                  <c:v>1723</c:v>
                </c:pt>
                <c:pt idx="13">
                  <c:v>1353</c:v>
                </c:pt>
                <c:pt idx="14">
                  <c:v>1455</c:v>
                </c:pt>
                <c:pt idx="15">
                  <c:v>1694</c:v>
                </c:pt>
                <c:pt idx="16">
                  <c:v>1391</c:v>
                </c:pt>
                <c:pt idx="17">
                  <c:v>1615</c:v>
                </c:pt>
                <c:pt idx="18">
                  <c:v>1109</c:v>
                </c:pt>
                <c:pt idx="19">
                  <c:v>825.55148174633405</c:v>
                </c:pt>
                <c:pt idx="20">
                  <c:v>603.99706558090918</c:v>
                </c:pt>
                <c:pt idx="21">
                  <c:v>427.36788776206208</c:v>
                </c:pt>
                <c:pt idx="22">
                  <c:v>263.24609165993354</c:v>
                </c:pt>
                <c:pt idx="23">
                  <c:v>120.375233938676</c:v>
                </c:pt>
              </c:numCache>
            </c:numRef>
          </c:val>
          <c:smooth val="0"/>
          <c:extLst>
            <c:ext xmlns:c16="http://schemas.microsoft.com/office/drawing/2014/chart" uri="{C3380CC4-5D6E-409C-BE32-E72D297353CC}">
              <c16:uniqueId val="{00000000-F6EA-408C-ABF3-DBF0229F9FF3}"/>
            </c:ext>
          </c:extLst>
        </c:ser>
        <c:ser>
          <c:idx val="1"/>
          <c:order val="1"/>
          <c:tx>
            <c:strRef>
              <c:f>'TPDA 2017'!$Z$446</c:f>
              <c:strCache>
                <c:ptCount val="1"/>
                <c:pt idx="0">
                  <c:v>OCC-O</c:v>
                </c:pt>
              </c:strCache>
            </c:strRef>
          </c:tx>
          <c:spPr>
            <a:ln w="28575" cap="rnd">
              <a:solidFill>
                <a:schemeClr val="accent2"/>
              </a:solidFill>
              <a:round/>
            </a:ln>
            <a:effectLst/>
          </c:spPr>
          <c:marker>
            <c:symbol val="none"/>
          </c:marker>
          <c:cat>
            <c:strRef>
              <c:f>'TPDA 2017'!$V$447:$V$470</c:f>
              <c:strCache>
                <c:ptCount val="24"/>
                <c:pt idx="0">
                  <c:v> 00:00 - 00:59</c:v>
                </c:pt>
                <c:pt idx="1">
                  <c:v> 01:00 - 01:59</c:v>
                </c:pt>
                <c:pt idx="2">
                  <c:v>02:00 - 02:59</c:v>
                </c:pt>
                <c:pt idx="3">
                  <c:v>03:00 - 03:59</c:v>
                </c:pt>
                <c:pt idx="4">
                  <c:v>04:00 - 04:59</c:v>
                </c:pt>
                <c:pt idx="5">
                  <c:v> 05:00 - 05:59</c:v>
                </c:pt>
                <c:pt idx="6">
                  <c:v> 06:00 - 06:59</c:v>
                </c:pt>
                <c:pt idx="7">
                  <c:v> 07:00 - 07:59</c:v>
                </c:pt>
                <c:pt idx="8">
                  <c:v> 08:00 - 08:59</c:v>
                </c:pt>
                <c:pt idx="9">
                  <c:v> 09:00 - 09:59</c:v>
                </c:pt>
                <c:pt idx="10">
                  <c:v> 10:00 - 10:59</c:v>
                </c:pt>
                <c:pt idx="11">
                  <c:v> 11:00 - 11:59</c:v>
                </c:pt>
                <c:pt idx="12">
                  <c:v> 12:00 - 12:59</c:v>
                </c:pt>
                <c:pt idx="13">
                  <c:v> 13:00 - 13:59</c:v>
                </c:pt>
                <c:pt idx="14">
                  <c:v> 14:00 - 14:59</c:v>
                </c:pt>
                <c:pt idx="15">
                  <c:v> 15:00 - 15:59</c:v>
                </c:pt>
                <c:pt idx="16">
                  <c:v> 16:00 - 16:59</c:v>
                </c:pt>
                <c:pt idx="17">
                  <c:v> 17:00 - 17:59</c:v>
                </c:pt>
                <c:pt idx="18">
                  <c:v> 18:00 - 18:59</c:v>
                </c:pt>
                <c:pt idx="19">
                  <c:v> 19:00 - 19:59</c:v>
                </c:pt>
                <c:pt idx="20">
                  <c:v> 20:00 - 20:59</c:v>
                </c:pt>
                <c:pt idx="21">
                  <c:v> 21:00 - 21:59</c:v>
                </c:pt>
                <c:pt idx="22">
                  <c:v> 22:00 - 22:59</c:v>
                </c:pt>
                <c:pt idx="23">
                  <c:v> 23:00 - 23:59</c:v>
                </c:pt>
              </c:strCache>
            </c:strRef>
          </c:cat>
          <c:val>
            <c:numRef>
              <c:f>'TPDA 2017'!$Z$447:$Z$470</c:f>
              <c:numCache>
                <c:formatCode>0</c:formatCode>
                <c:ptCount val="24"/>
                <c:pt idx="0">
                  <c:v>59.340411685089364</c:v>
                </c:pt>
                <c:pt idx="1">
                  <c:v>26.568636846051938</c:v>
                </c:pt>
                <c:pt idx="2">
                  <c:v>19.092678146611959</c:v>
                </c:pt>
                <c:pt idx="3">
                  <c:v>29.536571037723029</c:v>
                </c:pt>
                <c:pt idx="4">
                  <c:v>55.11221722956936</c:v>
                </c:pt>
                <c:pt idx="5">
                  <c:v>302.08112745416804</c:v>
                </c:pt>
                <c:pt idx="6">
                  <c:v>1161</c:v>
                </c:pt>
                <c:pt idx="7">
                  <c:v>1651</c:v>
                </c:pt>
                <c:pt idx="8">
                  <c:v>1925</c:v>
                </c:pt>
                <c:pt idx="9">
                  <c:v>1766</c:v>
                </c:pt>
                <c:pt idx="10">
                  <c:v>1694</c:v>
                </c:pt>
                <c:pt idx="11">
                  <c:v>1550.5</c:v>
                </c:pt>
                <c:pt idx="12">
                  <c:v>2056.5</c:v>
                </c:pt>
                <c:pt idx="13">
                  <c:v>1906</c:v>
                </c:pt>
                <c:pt idx="14">
                  <c:v>1783</c:v>
                </c:pt>
                <c:pt idx="15">
                  <c:v>1960</c:v>
                </c:pt>
                <c:pt idx="16">
                  <c:v>1827</c:v>
                </c:pt>
                <c:pt idx="17">
                  <c:v>1998</c:v>
                </c:pt>
                <c:pt idx="18">
                  <c:v>1761</c:v>
                </c:pt>
                <c:pt idx="19">
                  <c:v>1312.537087462194</c:v>
                </c:pt>
                <c:pt idx="20">
                  <c:v>960.20972738598539</c:v>
                </c:pt>
                <c:pt idx="21">
                  <c:v>678.9585565076485</c:v>
                </c:pt>
                <c:pt idx="22">
                  <c:v>416.55471661130559</c:v>
                </c:pt>
                <c:pt idx="23">
                  <c:v>191.33766920317362</c:v>
                </c:pt>
              </c:numCache>
            </c:numRef>
          </c:val>
          <c:smooth val="0"/>
          <c:extLst>
            <c:ext xmlns:c16="http://schemas.microsoft.com/office/drawing/2014/chart" uri="{C3380CC4-5D6E-409C-BE32-E72D297353CC}">
              <c16:uniqueId val="{00000001-F6EA-408C-ABF3-DBF0229F9FF3}"/>
            </c:ext>
          </c:extLst>
        </c:ser>
        <c:dLbls>
          <c:showLegendKey val="0"/>
          <c:showVal val="0"/>
          <c:showCatName val="0"/>
          <c:showSerName val="0"/>
          <c:showPercent val="0"/>
          <c:showBubbleSize val="0"/>
        </c:dLbls>
        <c:smooth val="0"/>
        <c:axId val="389391184"/>
        <c:axId val="389391840"/>
      </c:lineChart>
      <c:catAx>
        <c:axId val="38939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89391840"/>
        <c:crosses val="autoZero"/>
        <c:auto val="1"/>
        <c:lblAlgn val="ctr"/>
        <c:lblOffset val="100"/>
        <c:noMultiLvlLbl val="0"/>
      </c:catAx>
      <c:valAx>
        <c:axId val="389391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89391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35931602090671"/>
          <c:y val="6.2111801242236024E-2"/>
          <c:w val="0.82044715521130351"/>
          <c:h val="0.66933090873522227"/>
        </c:manualLayout>
      </c:layout>
      <c:lineChart>
        <c:grouping val="standard"/>
        <c:varyColors val="0"/>
        <c:ser>
          <c:idx val="0"/>
          <c:order val="0"/>
          <c:tx>
            <c:strRef>
              <c:f>'TPDA 2017'!$B$479</c:f>
              <c:strCache>
                <c:ptCount val="1"/>
                <c:pt idx="0">
                  <c:v>N - S </c:v>
                </c:pt>
              </c:strCache>
            </c:strRef>
          </c:tx>
          <c:spPr>
            <a:ln w="28575" cap="rnd">
              <a:solidFill>
                <a:schemeClr val="accent1"/>
              </a:solidFill>
              <a:round/>
            </a:ln>
            <a:effectLst/>
          </c:spPr>
          <c:marker>
            <c:symbol val="none"/>
          </c:marker>
          <c:cat>
            <c:strRef>
              <c:f>'TPDA 2017'!$C$478:$I$478</c:f>
              <c:strCache>
                <c:ptCount val="7"/>
                <c:pt idx="0">
                  <c:v>L</c:v>
                </c:pt>
                <c:pt idx="1">
                  <c:v>M</c:v>
                </c:pt>
                <c:pt idx="2">
                  <c:v>MI</c:v>
                </c:pt>
                <c:pt idx="3">
                  <c:v>J</c:v>
                </c:pt>
                <c:pt idx="4">
                  <c:v>V</c:v>
                </c:pt>
                <c:pt idx="5">
                  <c:v>S</c:v>
                </c:pt>
                <c:pt idx="6">
                  <c:v>D</c:v>
                </c:pt>
              </c:strCache>
            </c:strRef>
          </c:cat>
          <c:val>
            <c:numRef>
              <c:f>'TPDA 2017'!$C$479:$I$479</c:f>
              <c:numCache>
                <c:formatCode>0</c:formatCode>
                <c:ptCount val="7"/>
                <c:pt idx="0">
                  <c:v>47505.277302953218</c:v>
                </c:pt>
                <c:pt idx="1">
                  <c:v>46018.368021359362</c:v>
                </c:pt>
                <c:pt idx="2">
                  <c:v>47367.108992914335</c:v>
                </c:pt>
                <c:pt idx="3">
                  <c:v>57404.216099540608</c:v>
                </c:pt>
                <c:pt idx="4">
                  <c:v>62758.491529906052</c:v>
                </c:pt>
                <c:pt idx="5">
                  <c:v>48821.145085832075</c:v>
                </c:pt>
                <c:pt idx="6">
                  <c:v>33944.219969987731</c:v>
                </c:pt>
              </c:numCache>
            </c:numRef>
          </c:val>
          <c:smooth val="0"/>
          <c:extLst>
            <c:ext xmlns:c16="http://schemas.microsoft.com/office/drawing/2014/chart" uri="{C3380CC4-5D6E-409C-BE32-E72D297353CC}">
              <c16:uniqueId val="{00000000-B04E-4245-A956-8EB37B2CC83C}"/>
            </c:ext>
          </c:extLst>
        </c:ser>
        <c:ser>
          <c:idx val="1"/>
          <c:order val="1"/>
          <c:tx>
            <c:strRef>
              <c:f>'TPDA 2017'!$B$480</c:f>
              <c:strCache>
                <c:ptCount val="1"/>
                <c:pt idx="0">
                  <c:v>S - N</c:v>
                </c:pt>
              </c:strCache>
            </c:strRef>
          </c:tx>
          <c:spPr>
            <a:ln w="28575" cap="rnd">
              <a:solidFill>
                <a:schemeClr val="accent2"/>
              </a:solidFill>
              <a:round/>
            </a:ln>
            <a:effectLst/>
          </c:spPr>
          <c:marker>
            <c:symbol val="none"/>
          </c:marker>
          <c:cat>
            <c:strRef>
              <c:f>'TPDA 2017'!$C$478:$I$478</c:f>
              <c:strCache>
                <c:ptCount val="7"/>
                <c:pt idx="0">
                  <c:v>L</c:v>
                </c:pt>
                <c:pt idx="1">
                  <c:v>M</c:v>
                </c:pt>
                <c:pt idx="2">
                  <c:v>MI</c:v>
                </c:pt>
                <c:pt idx="3">
                  <c:v>J</c:v>
                </c:pt>
                <c:pt idx="4">
                  <c:v>V</c:v>
                </c:pt>
                <c:pt idx="5">
                  <c:v>S</c:v>
                </c:pt>
                <c:pt idx="6">
                  <c:v>D</c:v>
                </c:pt>
              </c:strCache>
            </c:strRef>
          </c:cat>
          <c:val>
            <c:numRef>
              <c:f>'TPDA 2017'!$C$480:$I$480</c:f>
              <c:numCache>
                <c:formatCode>0</c:formatCode>
                <c:ptCount val="7"/>
                <c:pt idx="0">
                  <c:v>44097.153088063489</c:v>
                </c:pt>
                <c:pt idx="1">
                  <c:v>40625.427051696024</c:v>
                </c:pt>
                <c:pt idx="2">
                  <c:v>42527.621790314355</c:v>
                </c:pt>
                <c:pt idx="3">
                  <c:v>48780.286529268626</c:v>
                </c:pt>
                <c:pt idx="4">
                  <c:v>51248.200565428189</c:v>
                </c:pt>
                <c:pt idx="5">
                  <c:v>39760.255405258315</c:v>
                </c:pt>
                <c:pt idx="6">
                  <c:v>30454.715911379877</c:v>
                </c:pt>
              </c:numCache>
            </c:numRef>
          </c:val>
          <c:smooth val="0"/>
          <c:extLst>
            <c:ext xmlns:c16="http://schemas.microsoft.com/office/drawing/2014/chart" uri="{C3380CC4-5D6E-409C-BE32-E72D297353CC}">
              <c16:uniqueId val="{00000001-B04E-4245-A956-8EB37B2CC83C}"/>
            </c:ext>
          </c:extLst>
        </c:ser>
        <c:dLbls>
          <c:showLegendKey val="0"/>
          <c:showVal val="0"/>
          <c:showCatName val="0"/>
          <c:showSerName val="0"/>
          <c:showPercent val="0"/>
          <c:showBubbleSize val="0"/>
        </c:dLbls>
        <c:smooth val="0"/>
        <c:axId val="395392144"/>
        <c:axId val="395385912"/>
      </c:lineChart>
      <c:catAx>
        <c:axId val="39539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95385912"/>
        <c:crosses val="autoZero"/>
        <c:auto val="1"/>
        <c:lblAlgn val="ctr"/>
        <c:lblOffset val="100"/>
        <c:noMultiLvlLbl val="0"/>
      </c:catAx>
      <c:valAx>
        <c:axId val="395385912"/>
        <c:scaling>
          <c:orientation val="minMax"/>
          <c:max val="65000"/>
          <c:min val="3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395392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419"/>
          </a:p>
        </c:txPr>
      </c:dTable>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'TPDA 2017'!$B$481</c:f>
              <c:strCache>
                <c:ptCount val="1"/>
                <c:pt idx="0">
                  <c:v>O - OCC</c:v>
                </c:pt>
              </c:strCache>
            </c:strRef>
          </c:tx>
          <c:spPr>
            <a:ln w="28575" cap="rnd">
              <a:solidFill>
                <a:schemeClr val="accent1"/>
              </a:solidFill>
              <a:round/>
            </a:ln>
            <a:effectLst/>
          </c:spPr>
          <c:marker>
            <c:symbol val="none"/>
          </c:marker>
          <c:cat>
            <c:strRef>
              <c:f>'TPDA 2017'!$C$478:$I$478</c:f>
              <c:strCache>
                <c:ptCount val="7"/>
                <c:pt idx="0">
                  <c:v>L</c:v>
                </c:pt>
                <c:pt idx="1">
                  <c:v>M</c:v>
                </c:pt>
                <c:pt idx="2">
                  <c:v>MI</c:v>
                </c:pt>
                <c:pt idx="3">
                  <c:v>J</c:v>
                </c:pt>
                <c:pt idx="4">
                  <c:v>V</c:v>
                </c:pt>
                <c:pt idx="5">
                  <c:v>S</c:v>
                </c:pt>
                <c:pt idx="6">
                  <c:v>D</c:v>
                </c:pt>
              </c:strCache>
            </c:strRef>
          </c:cat>
          <c:val>
            <c:numRef>
              <c:f>'TPDA 2017'!$C$481:$I$481</c:f>
              <c:numCache>
                <c:formatCode>0</c:formatCode>
                <c:ptCount val="7"/>
                <c:pt idx="0">
                  <c:v>7255.5941114710158</c:v>
                </c:pt>
                <c:pt idx="1">
                  <c:v>7310.4046718528061</c:v>
                </c:pt>
                <c:pt idx="2">
                  <c:v>7058.8203044244492</c:v>
                </c:pt>
                <c:pt idx="3">
                  <c:v>8382.4606561396067</c:v>
                </c:pt>
                <c:pt idx="4">
                  <c:v>8958.9179861240991</c:v>
                </c:pt>
                <c:pt idx="5">
                  <c:v>5496.6177418271</c:v>
                </c:pt>
                <c:pt idx="6">
                  <c:v>3134.6057783028009</c:v>
                </c:pt>
              </c:numCache>
            </c:numRef>
          </c:val>
          <c:smooth val="0"/>
          <c:extLst>
            <c:ext xmlns:c16="http://schemas.microsoft.com/office/drawing/2014/chart" uri="{C3380CC4-5D6E-409C-BE32-E72D297353CC}">
              <c16:uniqueId val="{00000000-A758-4D41-90CF-86804826EDDD}"/>
            </c:ext>
          </c:extLst>
        </c:ser>
        <c:ser>
          <c:idx val="1"/>
          <c:order val="1"/>
          <c:tx>
            <c:strRef>
              <c:f>'TPDA 2017'!$B$482</c:f>
              <c:strCache>
                <c:ptCount val="1"/>
                <c:pt idx="0">
                  <c:v>OCC - O</c:v>
                </c:pt>
              </c:strCache>
            </c:strRef>
          </c:tx>
          <c:spPr>
            <a:ln w="28575" cap="rnd">
              <a:solidFill>
                <a:schemeClr val="accent2"/>
              </a:solidFill>
              <a:round/>
            </a:ln>
            <a:effectLst/>
          </c:spPr>
          <c:marker>
            <c:symbol val="none"/>
          </c:marker>
          <c:cat>
            <c:strRef>
              <c:f>'TPDA 2017'!$C$478:$I$478</c:f>
              <c:strCache>
                <c:ptCount val="7"/>
                <c:pt idx="0">
                  <c:v>L</c:v>
                </c:pt>
                <c:pt idx="1">
                  <c:v>M</c:v>
                </c:pt>
                <c:pt idx="2">
                  <c:v>MI</c:v>
                </c:pt>
                <c:pt idx="3">
                  <c:v>J</c:v>
                </c:pt>
                <c:pt idx="4">
                  <c:v>V</c:v>
                </c:pt>
                <c:pt idx="5">
                  <c:v>S</c:v>
                </c:pt>
                <c:pt idx="6">
                  <c:v>D</c:v>
                </c:pt>
              </c:strCache>
            </c:strRef>
          </c:cat>
          <c:val>
            <c:numRef>
              <c:f>'TPDA 2017'!$C$482:$I$482</c:f>
              <c:numCache>
                <c:formatCode>0</c:formatCode>
                <c:ptCount val="7"/>
                <c:pt idx="0">
                  <c:v>9401.9740425531927</c:v>
                </c:pt>
                <c:pt idx="1">
                  <c:v>9508.0337235868919</c:v>
                </c:pt>
                <c:pt idx="2">
                  <c:v>8180.3216334294384</c:v>
                </c:pt>
                <c:pt idx="3">
                  <c:v>10545.828967494928</c:v>
                </c:pt>
                <c:pt idx="4">
                  <c:v>11274.738415335349</c:v>
                </c:pt>
                <c:pt idx="5">
                  <c:v>6926.480400504086</c:v>
                </c:pt>
                <c:pt idx="6">
                  <c:v>3986.9199346049618</c:v>
                </c:pt>
              </c:numCache>
            </c:numRef>
          </c:val>
          <c:smooth val="0"/>
          <c:extLst>
            <c:ext xmlns:c16="http://schemas.microsoft.com/office/drawing/2014/chart" uri="{C3380CC4-5D6E-409C-BE32-E72D297353CC}">
              <c16:uniqueId val="{00000001-A758-4D41-90CF-86804826EDDD}"/>
            </c:ext>
          </c:extLst>
        </c:ser>
        <c:dLbls>
          <c:showLegendKey val="0"/>
          <c:showVal val="0"/>
          <c:showCatName val="0"/>
          <c:showSerName val="0"/>
          <c:showPercent val="0"/>
          <c:showBubbleSize val="0"/>
        </c:dLbls>
        <c:smooth val="0"/>
        <c:axId val="466632192"/>
        <c:axId val="466630552"/>
      </c:lineChart>
      <c:catAx>
        <c:axId val="46663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466630552"/>
        <c:crosses val="autoZero"/>
        <c:auto val="1"/>
        <c:lblAlgn val="ctr"/>
        <c:lblOffset val="100"/>
        <c:noMultiLvlLbl val="0"/>
      </c:catAx>
      <c:valAx>
        <c:axId val="466630552"/>
        <c:scaling>
          <c:orientation val="minMax"/>
          <c:max val="11500"/>
          <c:min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466632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419"/>
          </a:p>
        </c:txPr>
      </c:dTable>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419"/>
        </a:p>
      </c:txPr>
    </c:title>
    <c:autoTitleDeleted val="0"/>
    <c:plotArea>
      <c:layout/>
      <c:pieChart>
        <c:varyColors val="1"/>
        <c:ser>
          <c:idx val="0"/>
          <c:order val="0"/>
          <c:tx>
            <c:strRef>
              <c:f>'Reparto Modal'!$A$32:$L$32</c:f>
              <c:strCache>
                <c:ptCount val="12"/>
                <c:pt idx="0">
                  <c:v>COMPOSICIÓN DE TRÁFICO GALO PLAZA</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45A1-41AA-B911-222A6619FE88}"/>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45A1-41AA-B911-222A6619FE88}"/>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45A1-41AA-B911-222A6619FE88}"/>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45A1-41AA-B911-222A6619FE88}"/>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45A1-41AA-B911-222A6619FE88}"/>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45A1-41AA-B911-222A6619FE88}"/>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45A1-41AA-B911-222A6619FE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419"/>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'Reparto Modal'!$C$33:$I$33</c:f>
              <c:strCache>
                <c:ptCount val="7"/>
                <c:pt idx="0">
                  <c:v>Motos</c:v>
                </c:pt>
                <c:pt idx="1">
                  <c:v>Autos</c:v>
                </c:pt>
                <c:pt idx="2">
                  <c:v>Camionetas/Vans</c:v>
                </c:pt>
                <c:pt idx="3">
                  <c:v>Buses</c:v>
                </c:pt>
                <c:pt idx="4">
                  <c:v>Camiones</c:v>
                </c:pt>
                <c:pt idx="5">
                  <c:v>Trailers</c:v>
                </c:pt>
                <c:pt idx="6">
                  <c:v>Trole</c:v>
                </c:pt>
              </c:strCache>
            </c:strRef>
          </c:cat>
          <c:val>
            <c:numRef>
              <c:f>'Reparto Modal'!$C$38:$I$38</c:f>
              <c:numCache>
                <c:formatCode>0.00%</c:formatCode>
                <c:ptCount val="7"/>
                <c:pt idx="0">
                  <c:v>6.6749262260228606E-2</c:v>
                </c:pt>
                <c:pt idx="1">
                  <c:v>0.7982460604381505</c:v>
                </c:pt>
                <c:pt idx="2">
                  <c:v>7.3567556163968525E-2</c:v>
                </c:pt>
                <c:pt idx="3">
                  <c:v>4.0666109934423295E-2</c:v>
                </c:pt>
                <c:pt idx="4">
                  <c:v>1.8508182571899189E-2</c:v>
                </c:pt>
                <c:pt idx="5">
                  <c:v>1.0658557142322115E-3</c:v>
                </c:pt>
                <c:pt idx="6">
                  <c:v>1.1969729170976664E-3</c:v>
                </c:pt>
              </c:numCache>
            </c:numRef>
          </c:val>
          <c:extLst>
            <c:ext xmlns:c16="http://schemas.microsoft.com/office/drawing/2014/chart" uri="{C3380CC4-5D6E-409C-BE32-E72D297353CC}">
              <c16:uniqueId val="{0000000E-45A1-41AA-B911-222A6619FE8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419"/>
        </a:p>
      </c:txPr>
    </c:title>
    <c:autoTitleDeleted val="0"/>
    <c:plotArea>
      <c:layout/>
      <c:pieChart>
        <c:varyColors val="1"/>
        <c:ser>
          <c:idx val="0"/>
          <c:order val="0"/>
          <c:tx>
            <c:strRef>
              <c:f>'Reparto Modal'!$A$41:$L$41</c:f>
              <c:strCache>
                <c:ptCount val="12"/>
                <c:pt idx="0">
                  <c:v>COMPOSICIÓN DE TRÁFICO ISAAC ALBENIZ</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BEC3-4EB7-A23D-C29E57215C3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BEC3-4EB7-A23D-C29E57215C3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BEC3-4EB7-A23D-C29E57215C3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BEC3-4EB7-A23D-C29E57215C3E}"/>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BEC3-4EB7-A23D-C29E57215C3E}"/>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BEC3-4EB7-A23D-C29E57215C3E}"/>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BEC3-4EB7-A23D-C29E57215C3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s-419"/>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'Reparto Modal'!$C$42:$I$42</c:f>
              <c:strCache>
                <c:ptCount val="7"/>
                <c:pt idx="0">
                  <c:v>Motos</c:v>
                </c:pt>
                <c:pt idx="1">
                  <c:v>Autos</c:v>
                </c:pt>
                <c:pt idx="2">
                  <c:v>Camionetas/Vans</c:v>
                </c:pt>
                <c:pt idx="3">
                  <c:v>Buses</c:v>
                </c:pt>
                <c:pt idx="4">
                  <c:v>Camiones</c:v>
                </c:pt>
                <c:pt idx="5">
                  <c:v>Trailers</c:v>
                </c:pt>
                <c:pt idx="6">
                  <c:v>Trole</c:v>
                </c:pt>
              </c:strCache>
              <c:extLst/>
            </c:strRef>
          </c:cat>
          <c:val>
            <c:numRef>
              <c:f>'Reparto Modal'!$C$49:$I$49</c:f>
              <c:numCache>
                <c:formatCode>0.00%</c:formatCode>
                <c:ptCount val="7"/>
                <c:pt idx="0">
                  <c:v>5.5630781297547227E-2</c:v>
                </c:pt>
                <c:pt idx="1">
                  <c:v>0.8194299124891905</c:v>
                </c:pt>
                <c:pt idx="2">
                  <c:v>7.5840728400747529E-2</c:v>
                </c:pt>
                <c:pt idx="3">
                  <c:v>9.417139859890393E-3</c:v>
                </c:pt>
                <c:pt idx="4">
                  <c:v>3.8578638847987887E-2</c:v>
                </c:pt>
                <c:pt idx="5">
                  <c:v>1.1027991046364954E-3</c:v>
                </c:pt>
                <c:pt idx="6">
                  <c:v>0</c:v>
                </c:pt>
              </c:numCache>
              <c:extLst/>
            </c:numRef>
          </c:val>
          <c:extLst>
            <c:ext xmlns:c16="http://schemas.microsoft.com/office/drawing/2014/chart" uri="{C3380CC4-5D6E-409C-BE32-E72D297353CC}">
              <c16:uniqueId val="{0000000E-BEC3-4EB7-A23D-C29E57215C3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9D038-75EE-4818-934A-E1BB1BE2581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S"/>
        </a:p>
      </dgm:t>
    </dgm:pt>
    <dgm:pt modelId="{9BCF9DB7-A5D7-4452-92A5-E4BBFF6DC794}">
      <dgm:prSet phldrT="[Texto]"/>
      <dgm:spPr/>
      <dgm:t>
        <a:bodyPr/>
        <a:lstStyle/>
        <a:p>
          <a:r>
            <a:rPr lang="es-EC" dirty="0"/>
            <a:t>Al localizar que la intersección de la Av. Galo Plaza Lasso y Av. Isaac Albéniz, presenta una evidente congestión que causa malestar en los usuarios, y conociendo que este cruce será de importancia al momento que inicien las operaciones del Metro de la Ciudad de Quito, se consideró evaluar dicha intersección. </a:t>
          </a:r>
          <a:endParaRPr lang="es-ES" dirty="0"/>
        </a:p>
      </dgm:t>
    </dgm:pt>
    <dgm:pt modelId="{50FE8229-F62D-436E-B399-B6DEBBF50454}" type="parTrans" cxnId="{10B55710-A6B3-434A-9498-B0639361A59D}">
      <dgm:prSet/>
      <dgm:spPr/>
      <dgm:t>
        <a:bodyPr/>
        <a:lstStyle/>
        <a:p>
          <a:endParaRPr lang="es-ES"/>
        </a:p>
      </dgm:t>
    </dgm:pt>
    <dgm:pt modelId="{1F6BBDE3-7DB9-45B3-965B-5FE10D11A7A5}" type="sibTrans" cxnId="{10B55710-A6B3-434A-9498-B0639361A59D}">
      <dgm:prSet/>
      <dgm:spPr/>
      <dgm:t>
        <a:bodyPr/>
        <a:lstStyle/>
        <a:p>
          <a:endParaRPr lang="es-ES"/>
        </a:p>
      </dgm:t>
    </dgm:pt>
    <dgm:pt modelId="{F729935E-847E-4068-949C-368C0B310727}">
      <dgm:prSet phldrT="[Texto]"/>
      <dgm:spPr/>
      <dgm:t>
        <a:bodyPr/>
        <a:lstStyle/>
        <a:p>
          <a:r>
            <a:rPr lang="es-EC" dirty="0"/>
            <a:t>Si los ramales que convergen en una intersección están superando su capacidad con un sobre flujo de vehículos, quiere decir que la funcionalidad con la que fue diseñada dicha intersección no se está comportando como se había planeado, generando tráfico y congestión.</a:t>
          </a:r>
          <a:endParaRPr lang="es-ES" dirty="0"/>
        </a:p>
      </dgm:t>
    </dgm:pt>
    <dgm:pt modelId="{5F3C9BE1-1218-4994-B0CA-5AFF30DE0982}" type="parTrans" cxnId="{01571CDC-4249-4A44-B8C3-3862A1B1BC3D}">
      <dgm:prSet/>
      <dgm:spPr/>
      <dgm:t>
        <a:bodyPr/>
        <a:lstStyle/>
        <a:p>
          <a:endParaRPr lang="es-ES"/>
        </a:p>
      </dgm:t>
    </dgm:pt>
    <dgm:pt modelId="{D9481888-63B9-4F38-AE32-7EA016189119}" type="sibTrans" cxnId="{01571CDC-4249-4A44-B8C3-3862A1B1BC3D}">
      <dgm:prSet/>
      <dgm:spPr/>
      <dgm:t>
        <a:bodyPr/>
        <a:lstStyle/>
        <a:p>
          <a:endParaRPr lang="es-ES"/>
        </a:p>
      </dgm:t>
    </dgm:pt>
    <dgm:pt modelId="{92B90B21-7806-467C-BD5B-572A44151757}" type="pres">
      <dgm:prSet presAssocID="{0EC9D038-75EE-4818-934A-E1BB1BE2581E}" presName="linear" presStyleCnt="0">
        <dgm:presLayoutVars>
          <dgm:animLvl val="lvl"/>
          <dgm:resizeHandles val="exact"/>
        </dgm:presLayoutVars>
      </dgm:prSet>
      <dgm:spPr/>
    </dgm:pt>
    <dgm:pt modelId="{4FE0C22F-EF29-41F2-B811-7266BB62D121}" type="pres">
      <dgm:prSet presAssocID="{9BCF9DB7-A5D7-4452-92A5-E4BBFF6DC794}" presName="parentText" presStyleLbl="node1" presStyleIdx="0" presStyleCnt="2">
        <dgm:presLayoutVars>
          <dgm:chMax val="0"/>
          <dgm:bulletEnabled val="1"/>
        </dgm:presLayoutVars>
      </dgm:prSet>
      <dgm:spPr/>
    </dgm:pt>
    <dgm:pt modelId="{EE0B5862-FCB5-4BAA-B563-4CE945806A6F}" type="pres">
      <dgm:prSet presAssocID="{1F6BBDE3-7DB9-45B3-965B-5FE10D11A7A5}" presName="spacer" presStyleCnt="0"/>
      <dgm:spPr/>
    </dgm:pt>
    <dgm:pt modelId="{31441D04-63B1-439F-8DEA-A590B3492D02}" type="pres">
      <dgm:prSet presAssocID="{F729935E-847E-4068-949C-368C0B310727}" presName="parentText" presStyleLbl="node1" presStyleIdx="1" presStyleCnt="2">
        <dgm:presLayoutVars>
          <dgm:chMax val="0"/>
          <dgm:bulletEnabled val="1"/>
        </dgm:presLayoutVars>
      </dgm:prSet>
      <dgm:spPr/>
    </dgm:pt>
  </dgm:ptLst>
  <dgm:cxnLst>
    <dgm:cxn modelId="{10B55710-A6B3-434A-9498-B0639361A59D}" srcId="{0EC9D038-75EE-4818-934A-E1BB1BE2581E}" destId="{9BCF9DB7-A5D7-4452-92A5-E4BBFF6DC794}" srcOrd="0" destOrd="0" parTransId="{50FE8229-F62D-436E-B399-B6DEBBF50454}" sibTransId="{1F6BBDE3-7DB9-45B3-965B-5FE10D11A7A5}"/>
    <dgm:cxn modelId="{9704A36B-C1F7-41FF-9881-9F2138F1842F}" type="presOf" srcId="{9BCF9DB7-A5D7-4452-92A5-E4BBFF6DC794}" destId="{4FE0C22F-EF29-41F2-B811-7266BB62D121}" srcOrd="0" destOrd="0" presId="urn:microsoft.com/office/officeart/2005/8/layout/vList2"/>
    <dgm:cxn modelId="{B4316289-8AE0-4F31-9A7D-22F283F7A4E7}" type="presOf" srcId="{F729935E-847E-4068-949C-368C0B310727}" destId="{31441D04-63B1-439F-8DEA-A590B3492D02}" srcOrd="0" destOrd="0" presId="urn:microsoft.com/office/officeart/2005/8/layout/vList2"/>
    <dgm:cxn modelId="{39837693-FE51-4EE4-8C28-4D3C090DFA0C}" type="presOf" srcId="{0EC9D038-75EE-4818-934A-E1BB1BE2581E}" destId="{92B90B21-7806-467C-BD5B-572A44151757}" srcOrd="0" destOrd="0" presId="urn:microsoft.com/office/officeart/2005/8/layout/vList2"/>
    <dgm:cxn modelId="{01571CDC-4249-4A44-B8C3-3862A1B1BC3D}" srcId="{0EC9D038-75EE-4818-934A-E1BB1BE2581E}" destId="{F729935E-847E-4068-949C-368C0B310727}" srcOrd="1" destOrd="0" parTransId="{5F3C9BE1-1218-4994-B0CA-5AFF30DE0982}" sibTransId="{D9481888-63B9-4F38-AE32-7EA016189119}"/>
    <dgm:cxn modelId="{D4BAD63E-F343-464C-8A44-EFBDE0E78D2B}" type="presParOf" srcId="{92B90B21-7806-467C-BD5B-572A44151757}" destId="{4FE0C22F-EF29-41F2-B811-7266BB62D121}" srcOrd="0" destOrd="0" presId="urn:microsoft.com/office/officeart/2005/8/layout/vList2"/>
    <dgm:cxn modelId="{0732C328-B278-4173-B81A-BDF694A524CA}" type="presParOf" srcId="{92B90B21-7806-467C-BD5B-572A44151757}" destId="{EE0B5862-FCB5-4BAA-B563-4CE945806A6F}" srcOrd="1" destOrd="0" presId="urn:microsoft.com/office/officeart/2005/8/layout/vList2"/>
    <dgm:cxn modelId="{6E2B5C3E-31E2-4EE4-AEEA-DD56F124D949}" type="presParOf" srcId="{92B90B21-7806-467C-BD5B-572A44151757}" destId="{31441D04-63B1-439F-8DEA-A590B3492D0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8BA7F-0F3D-410C-AB05-3E62D8764C2D}"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s-ES"/>
        </a:p>
      </dgm:t>
    </dgm:pt>
    <dgm:pt modelId="{4EB12575-7BAD-4ADF-9673-06D815E9C1D1}">
      <dgm:prSet phldrT="[Texto]"/>
      <dgm:spPr/>
      <dgm:t>
        <a:bodyPr/>
        <a:lstStyle/>
        <a:p>
          <a:pPr>
            <a:buFont typeface="Arial" panose="020B0604020202020204" pitchFamily="34" charset="0"/>
            <a:buChar char="•"/>
          </a:pPr>
          <a:r>
            <a:rPr lang="es-419" dirty="0"/>
            <a:t>Determinar el flujo de tráfico involucrado en la intersección por medio de conteos vehiculares.</a:t>
          </a:r>
          <a:endParaRPr lang="es-ES" dirty="0"/>
        </a:p>
      </dgm:t>
    </dgm:pt>
    <dgm:pt modelId="{EC7F5BA6-6776-4DE6-849A-7287476F8CFE}" type="parTrans" cxnId="{764EF1B5-DAC1-4F3D-9BE0-AC7CD0B2C81D}">
      <dgm:prSet/>
      <dgm:spPr/>
      <dgm:t>
        <a:bodyPr/>
        <a:lstStyle/>
        <a:p>
          <a:endParaRPr lang="es-ES"/>
        </a:p>
      </dgm:t>
    </dgm:pt>
    <dgm:pt modelId="{F69BE6E7-8B37-464C-B54C-FE8A05D6AAB6}" type="sibTrans" cxnId="{764EF1B5-DAC1-4F3D-9BE0-AC7CD0B2C81D}">
      <dgm:prSet/>
      <dgm:spPr/>
      <dgm:t>
        <a:bodyPr/>
        <a:lstStyle/>
        <a:p>
          <a:endParaRPr lang="es-ES"/>
        </a:p>
      </dgm:t>
    </dgm:pt>
    <dgm:pt modelId="{CA972DDF-D78C-4512-9A52-E6BEDDFB2A35}">
      <dgm:prSet phldrT="[Texto]"/>
      <dgm:spPr/>
      <dgm:t>
        <a:bodyPr/>
        <a:lstStyle/>
        <a:p>
          <a:pPr>
            <a:buFont typeface="Arial" panose="020B0604020202020204" pitchFamily="34" charset="0"/>
            <a:buChar char="•"/>
          </a:pPr>
          <a:r>
            <a:rPr lang="es-419" dirty="0"/>
            <a:t>Realizar la caracterización de vehículos, separándolos por livianos, buses y camiones.</a:t>
          </a:r>
          <a:endParaRPr lang="es-ES" dirty="0"/>
        </a:p>
      </dgm:t>
    </dgm:pt>
    <dgm:pt modelId="{04142BC6-943E-4FA3-8BFA-CEA93B5E2C2F}" type="parTrans" cxnId="{9C67A69C-CF23-43F3-8F3B-1C5D0E9E2B56}">
      <dgm:prSet/>
      <dgm:spPr/>
      <dgm:t>
        <a:bodyPr/>
        <a:lstStyle/>
        <a:p>
          <a:endParaRPr lang="es-ES"/>
        </a:p>
      </dgm:t>
    </dgm:pt>
    <dgm:pt modelId="{0759499C-3196-47A3-B551-A9718ED05D16}" type="sibTrans" cxnId="{9C67A69C-CF23-43F3-8F3B-1C5D0E9E2B56}">
      <dgm:prSet/>
      <dgm:spPr/>
      <dgm:t>
        <a:bodyPr/>
        <a:lstStyle/>
        <a:p>
          <a:endParaRPr lang="es-ES"/>
        </a:p>
      </dgm:t>
    </dgm:pt>
    <dgm:pt modelId="{7AF88752-8148-4ADB-AA41-B840CF05E99D}">
      <dgm:prSet phldrT="[Texto]"/>
      <dgm:spPr/>
      <dgm:t>
        <a:bodyPr/>
        <a:lstStyle/>
        <a:p>
          <a:pPr>
            <a:buFont typeface="Arial" panose="020B0604020202020204" pitchFamily="34" charset="0"/>
            <a:buChar char="•"/>
          </a:pPr>
          <a:r>
            <a:rPr lang="es-419" dirty="0"/>
            <a:t>Calcular los valores de tráfico diarios, mensuales y anuales, tanto actuales como futuros, con ayuda de Excel y datos históricos que garanticen un análisis certero.</a:t>
          </a:r>
          <a:endParaRPr lang="es-ES" dirty="0"/>
        </a:p>
      </dgm:t>
    </dgm:pt>
    <dgm:pt modelId="{A145B4F5-294E-4FA5-A0FD-84C0971661C3}" type="parTrans" cxnId="{A85332BC-2651-46BD-9882-37F05A93880C}">
      <dgm:prSet/>
      <dgm:spPr/>
      <dgm:t>
        <a:bodyPr/>
        <a:lstStyle/>
        <a:p>
          <a:endParaRPr lang="es-ES"/>
        </a:p>
      </dgm:t>
    </dgm:pt>
    <dgm:pt modelId="{0D6812A0-6499-4314-B1CE-00196CEDAC16}" type="sibTrans" cxnId="{A85332BC-2651-46BD-9882-37F05A93880C}">
      <dgm:prSet/>
      <dgm:spPr/>
      <dgm:t>
        <a:bodyPr/>
        <a:lstStyle/>
        <a:p>
          <a:endParaRPr lang="es-ES"/>
        </a:p>
      </dgm:t>
    </dgm:pt>
    <dgm:pt modelId="{7C59EB73-BC32-4ECA-8195-24F249494A87}">
      <dgm:prSet phldrT="[Texto]"/>
      <dgm:spPr/>
      <dgm:t>
        <a:bodyPr/>
        <a:lstStyle/>
        <a:p>
          <a:pPr>
            <a:buFont typeface="Arial" panose="020B0604020202020204" pitchFamily="34" charset="0"/>
            <a:buChar char="•"/>
          </a:pPr>
          <a:r>
            <a:rPr lang="es-419" dirty="0"/>
            <a:t>Elaborar 3 alternativas de solución de tráfico vehicular y modelación con software especializado AIMSUN, para elegir la que más se ajuste a las necesidades del proyecto.</a:t>
          </a:r>
          <a:endParaRPr lang="es-ES" dirty="0"/>
        </a:p>
      </dgm:t>
    </dgm:pt>
    <dgm:pt modelId="{1B74C72B-D05C-409F-8FE9-2401A5135F0D}" type="parTrans" cxnId="{3E03C9C6-8031-465D-B843-74FBF1FE67B9}">
      <dgm:prSet/>
      <dgm:spPr/>
      <dgm:t>
        <a:bodyPr/>
        <a:lstStyle/>
        <a:p>
          <a:endParaRPr lang="es-ES"/>
        </a:p>
      </dgm:t>
    </dgm:pt>
    <dgm:pt modelId="{FC4098DA-EAEF-4788-8C88-6A47801B822A}" type="sibTrans" cxnId="{3E03C9C6-8031-465D-B843-74FBF1FE67B9}">
      <dgm:prSet/>
      <dgm:spPr/>
      <dgm:t>
        <a:bodyPr/>
        <a:lstStyle/>
        <a:p>
          <a:endParaRPr lang="es-ES"/>
        </a:p>
      </dgm:t>
    </dgm:pt>
    <dgm:pt modelId="{05EA6F91-C4E3-4946-9575-F1D3E7B36678}">
      <dgm:prSet phldrT="[Texto]"/>
      <dgm:spPr/>
      <dgm:t>
        <a:bodyPr/>
        <a:lstStyle/>
        <a:p>
          <a:pPr>
            <a:buFont typeface="Arial" panose="020B0604020202020204" pitchFamily="34" charset="0"/>
            <a:buChar char="•"/>
          </a:pPr>
          <a:r>
            <a:rPr lang="es-419" dirty="0"/>
            <a:t>Diseñar la reforma geométrica tomando como punto de partida la alternativa más óptima de la modelación de tráfico vehicular.</a:t>
          </a:r>
          <a:endParaRPr lang="es-ES" dirty="0"/>
        </a:p>
      </dgm:t>
    </dgm:pt>
    <dgm:pt modelId="{CABF92CC-9A85-4FF4-89D0-7DD5D42BFD0E}" type="parTrans" cxnId="{C7F912F5-C224-41C3-9E2E-E60106C10FE5}">
      <dgm:prSet/>
      <dgm:spPr/>
      <dgm:t>
        <a:bodyPr/>
        <a:lstStyle/>
        <a:p>
          <a:endParaRPr lang="es-ES"/>
        </a:p>
      </dgm:t>
    </dgm:pt>
    <dgm:pt modelId="{6DFE462C-EDAE-4C6A-A84E-2852E7AD8F7A}" type="sibTrans" cxnId="{C7F912F5-C224-41C3-9E2E-E60106C10FE5}">
      <dgm:prSet/>
      <dgm:spPr/>
      <dgm:t>
        <a:bodyPr/>
        <a:lstStyle/>
        <a:p>
          <a:endParaRPr lang="es-ES"/>
        </a:p>
      </dgm:t>
    </dgm:pt>
    <dgm:pt modelId="{CF486249-E550-4404-A05F-23C7199E0D79}" type="pres">
      <dgm:prSet presAssocID="{45C8BA7F-0F3D-410C-AB05-3E62D8764C2D}" presName="vert0" presStyleCnt="0">
        <dgm:presLayoutVars>
          <dgm:dir/>
          <dgm:animOne val="branch"/>
          <dgm:animLvl val="lvl"/>
        </dgm:presLayoutVars>
      </dgm:prSet>
      <dgm:spPr/>
    </dgm:pt>
    <dgm:pt modelId="{1674BAE1-6155-4A5C-B95C-BEE4C41DAE43}" type="pres">
      <dgm:prSet presAssocID="{4EB12575-7BAD-4ADF-9673-06D815E9C1D1}" presName="thickLine" presStyleLbl="alignNode1" presStyleIdx="0" presStyleCnt="5"/>
      <dgm:spPr/>
    </dgm:pt>
    <dgm:pt modelId="{F073577A-AFE8-4B3A-B7EA-D87A1E0E6CA5}" type="pres">
      <dgm:prSet presAssocID="{4EB12575-7BAD-4ADF-9673-06D815E9C1D1}" presName="horz1" presStyleCnt="0"/>
      <dgm:spPr/>
    </dgm:pt>
    <dgm:pt modelId="{C9105600-FFC5-415F-B199-D015B4670246}" type="pres">
      <dgm:prSet presAssocID="{4EB12575-7BAD-4ADF-9673-06D815E9C1D1}" presName="tx1" presStyleLbl="revTx" presStyleIdx="0" presStyleCnt="5"/>
      <dgm:spPr/>
    </dgm:pt>
    <dgm:pt modelId="{55C5BE8C-EFB3-4104-B9DF-11CA93FDB1EA}" type="pres">
      <dgm:prSet presAssocID="{4EB12575-7BAD-4ADF-9673-06D815E9C1D1}" presName="vert1" presStyleCnt="0"/>
      <dgm:spPr/>
    </dgm:pt>
    <dgm:pt modelId="{7001B65A-616F-4DC8-8A05-F71E9F397906}" type="pres">
      <dgm:prSet presAssocID="{CA972DDF-D78C-4512-9A52-E6BEDDFB2A35}" presName="thickLine" presStyleLbl="alignNode1" presStyleIdx="1" presStyleCnt="5"/>
      <dgm:spPr/>
    </dgm:pt>
    <dgm:pt modelId="{696E8F3C-7A23-4307-83EE-EE69DA0A7C7E}" type="pres">
      <dgm:prSet presAssocID="{CA972DDF-D78C-4512-9A52-E6BEDDFB2A35}" presName="horz1" presStyleCnt="0"/>
      <dgm:spPr/>
    </dgm:pt>
    <dgm:pt modelId="{3EFCF1FE-E620-40FD-B980-1BFC39084344}" type="pres">
      <dgm:prSet presAssocID="{CA972DDF-D78C-4512-9A52-E6BEDDFB2A35}" presName="tx1" presStyleLbl="revTx" presStyleIdx="1" presStyleCnt="5"/>
      <dgm:spPr/>
    </dgm:pt>
    <dgm:pt modelId="{5D220201-7F7D-4844-9583-CA535A3DE6A0}" type="pres">
      <dgm:prSet presAssocID="{CA972DDF-D78C-4512-9A52-E6BEDDFB2A35}" presName="vert1" presStyleCnt="0"/>
      <dgm:spPr/>
    </dgm:pt>
    <dgm:pt modelId="{69C8EFB4-67F6-4979-B1C5-455F08190A0B}" type="pres">
      <dgm:prSet presAssocID="{7AF88752-8148-4ADB-AA41-B840CF05E99D}" presName="thickLine" presStyleLbl="alignNode1" presStyleIdx="2" presStyleCnt="5"/>
      <dgm:spPr/>
    </dgm:pt>
    <dgm:pt modelId="{5D7EDE38-E581-408F-B431-210B7142AC09}" type="pres">
      <dgm:prSet presAssocID="{7AF88752-8148-4ADB-AA41-B840CF05E99D}" presName="horz1" presStyleCnt="0"/>
      <dgm:spPr/>
    </dgm:pt>
    <dgm:pt modelId="{0006CD41-42AC-4833-B374-561AA5D774F7}" type="pres">
      <dgm:prSet presAssocID="{7AF88752-8148-4ADB-AA41-B840CF05E99D}" presName="tx1" presStyleLbl="revTx" presStyleIdx="2" presStyleCnt="5"/>
      <dgm:spPr/>
    </dgm:pt>
    <dgm:pt modelId="{6C13AD88-17A4-4FCB-A725-DD089ECC49EC}" type="pres">
      <dgm:prSet presAssocID="{7AF88752-8148-4ADB-AA41-B840CF05E99D}" presName="vert1" presStyleCnt="0"/>
      <dgm:spPr/>
    </dgm:pt>
    <dgm:pt modelId="{C9D2DDF6-A1CE-44A7-B47D-6D4BB7EC1EF8}" type="pres">
      <dgm:prSet presAssocID="{7C59EB73-BC32-4ECA-8195-24F249494A87}" presName="thickLine" presStyleLbl="alignNode1" presStyleIdx="3" presStyleCnt="5"/>
      <dgm:spPr/>
    </dgm:pt>
    <dgm:pt modelId="{40887A69-1F73-4F22-AE26-CB2E028B0567}" type="pres">
      <dgm:prSet presAssocID="{7C59EB73-BC32-4ECA-8195-24F249494A87}" presName="horz1" presStyleCnt="0"/>
      <dgm:spPr/>
    </dgm:pt>
    <dgm:pt modelId="{97F6EF80-D1AC-405B-8D55-D6D26CA7B412}" type="pres">
      <dgm:prSet presAssocID="{7C59EB73-BC32-4ECA-8195-24F249494A87}" presName="tx1" presStyleLbl="revTx" presStyleIdx="3" presStyleCnt="5"/>
      <dgm:spPr/>
    </dgm:pt>
    <dgm:pt modelId="{109F12F8-1CEE-45A0-AE78-5AEBD44690FF}" type="pres">
      <dgm:prSet presAssocID="{7C59EB73-BC32-4ECA-8195-24F249494A87}" presName="vert1" presStyleCnt="0"/>
      <dgm:spPr/>
    </dgm:pt>
    <dgm:pt modelId="{6044CA94-D10A-4EDF-8C69-DE7F2E7793A2}" type="pres">
      <dgm:prSet presAssocID="{05EA6F91-C4E3-4946-9575-F1D3E7B36678}" presName="thickLine" presStyleLbl="alignNode1" presStyleIdx="4" presStyleCnt="5"/>
      <dgm:spPr/>
    </dgm:pt>
    <dgm:pt modelId="{E66EF3E8-A097-4119-BB78-F44567637D39}" type="pres">
      <dgm:prSet presAssocID="{05EA6F91-C4E3-4946-9575-F1D3E7B36678}" presName="horz1" presStyleCnt="0"/>
      <dgm:spPr/>
    </dgm:pt>
    <dgm:pt modelId="{516D98F4-C91F-45E1-A8A0-0B7260BA6658}" type="pres">
      <dgm:prSet presAssocID="{05EA6F91-C4E3-4946-9575-F1D3E7B36678}" presName="tx1" presStyleLbl="revTx" presStyleIdx="4" presStyleCnt="5"/>
      <dgm:spPr/>
    </dgm:pt>
    <dgm:pt modelId="{BBE2E1C2-5B09-47A4-B8EA-C9F007C82C56}" type="pres">
      <dgm:prSet presAssocID="{05EA6F91-C4E3-4946-9575-F1D3E7B36678}" presName="vert1" presStyleCnt="0"/>
      <dgm:spPr/>
    </dgm:pt>
  </dgm:ptLst>
  <dgm:cxnLst>
    <dgm:cxn modelId="{51CB980C-3A42-4B15-A6AB-227C30EF8946}" type="presOf" srcId="{4EB12575-7BAD-4ADF-9673-06D815E9C1D1}" destId="{C9105600-FFC5-415F-B199-D015B4670246}" srcOrd="0" destOrd="0" presId="urn:microsoft.com/office/officeart/2008/layout/LinedList"/>
    <dgm:cxn modelId="{D9F8A11E-4384-44CD-9CFA-CFA39CF031B0}" type="presOf" srcId="{7AF88752-8148-4ADB-AA41-B840CF05E99D}" destId="{0006CD41-42AC-4833-B374-561AA5D774F7}" srcOrd="0" destOrd="0" presId="urn:microsoft.com/office/officeart/2008/layout/LinedList"/>
    <dgm:cxn modelId="{1AF3275C-24E4-4D38-A8A2-C388AE90C348}" type="presOf" srcId="{05EA6F91-C4E3-4946-9575-F1D3E7B36678}" destId="{516D98F4-C91F-45E1-A8A0-0B7260BA6658}" srcOrd="0" destOrd="0" presId="urn:microsoft.com/office/officeart/2008/layout/LinedList"/>
    <dgm:cxn modelId="{A4AE8957-653E-4742-9FC6-A5610CEBC8FB}" type="presOf" srcId="{7C59EB73-BC32-4ECA-8195-24F249494A87}" destId="{97F6EF80-D1AC-405B-8D55-D6D26CA7B412}" srcOrd="0" destOrd="0" presId="urn:microsoft.com/office/officeart/2008/layout/LinedList"/>
    <dgm:cxn modelId="{FCD4208C-0D4D-4678-9100-F67A4C701843}" type="presOf" srcId="{45C8BA7F-0F3D-410C-AB05-3E62D8764C2D}" destId="{CF486249-E550-4404-A05F-23C7199E0D79}" srcOrd="0" destOrd="0" presId="urn:microsoft.com/office/officeart/2008/layout/LinedList"/>
    <dgm:cxn modelId="{9C67A69C-CF23-43F3-8F3B-1C5D0E9E2B56}" srcId="{45C8BA7F-0F3D-410C-AB05-3E62D8764C2D}" destId="{CA972DDF-D78C-4512-9A52-E6BEDDFB2A35}" srcOrd="1" destOrd="0" parTransId="{04142BC6-943E-4FA3-8BFA-CEA93B5E2C2F}" sibTransId="{0759499C-3196-47A3-B551-A9718ED05D16}"/>
    <dgm:cxn modelId="{764EF1B5-DAC1-4F3D-9BE0-AC7CD0B2C81D}" srcId="{45C8BA7F-0F3D-410C-AB05-3E62D8764C2D}" destId="{4EB12575-7BAD-4ADF-9673-06D815E9C1D1}" srcOrd="0" destOrd="0" parTransId="{EC7F5BA6-6776-4DE6-849A-7287476F8CFE}" sibTransId="{F69BE6E7-8B37-464C-B54C-FE8A05D6AAB6}"/>
    <dgm:cxn modelId="{A85332BC-2651-46BD-9882-37F05A93880C}" srcId="{45C8BA7F-0F3D-410C-AB05-3E62D8764C2D}" destId="{7AF88752-8148-4ADB-AA41-B840CF05E99D}" srcOrd="2" destOrd="0" parTransId="{A145B4F5-294E-4FA5-A0FD-84C0971661C3}" sibTransId="{0D6812A0-6499-4314-B1CE-00196CEDAC16}"/>
    <dgm:cxn modelId="{3E03C9C6-8031-465D-B843-74FBF1FE67B9}" srcId="{45C8BA7F-0F3D-410C-AB05-3E62D8764C2D}" destId="{7C59EB73-BC32-4ECA-8195-24F249494A87}" srcOrd="3" destOrd="0" parTransId="{1B74C72B-D05C-409F-8FE9-2401A5135F0D}" sibTransId="{FC4098DA-EAEF-4788-8C88-6A47801B822A}"/>
    <dgm:cxn modelId="{DDDEA3D3-AA2D-46F0-BCC6-288913F30AC7}" type="presOf" srcId="{CA972DDF-D78C-4512-9A52-E6BEDDFB2A35}" destId="{3EFCF1FE-E620-40FD-B980-1BFC39084344}" srcOrd="0" destOrd="0" presId="urn:microsoft.com/office/officeart/2008/layout/LinedList"/>
    <dgm:cxn modelId="{C7F912F5-C224-41C3-9E2E-E60106C10FE5}" srcId="{45C8BA7F-0F3D-410C-AB05-3E62D8764C2D}" destId="{05EA6F91-C4E3-4946-9575-F1D3E7B36678}" srcOrd="4" destOrd="0" parTransId="{CABF92CC-9A85-4FF4-89D0-7DD5D42BFD0E}" sibTransId="{6DFE462C-EDAE-4C6A-A84E-2852E7AD8F7A}"/>
    <dgm:cxn modelId="{E62099CF-4A67-4CEA-90B0-A8529551E2DD}" type="presParOf" srcId="{CF486249-E550-4404-A05F-23C7199E0D79}" destId="{1674BAE1-6155-4A5C-B95C-BEE4C41DAE43}" srcOrd="0" destOrd="0" presId="urn:microsoft.com/office/officeart/2008/layout/LinedList"/>
    <dgm:cxn modelId="{10549076-2304-483D-89B0-DA695A2BA44D}" type="presParOf" srcId="{CF486249-E550-4404-A05F-23C7199E0D79}" destId="{F073577A-AFE8-4B3A-B7EA-D87A1E0E6CA5}" srcOrd="1" destOrd="0" presId="urn:microsoft.com/office/officeart/2008/layout/LinedList"/>
    <dgm:cxn modelId="{6A28DF6E-3865-41B4-8823-1D2375E4788F}" type="presParOf" srcId="{F073577A-AFE8-4B3A-B7EA-D87A1E0E6CA5}" destId="{C9105600-FFC5-415F-B199-D015B4670246}" srcOrd="0" destOrd="0" presId="urn:microsoft.com/office/officeart/2008/layout/LinedList"/>
    <dgm:cxn modelId="{705D9B38-BA75-4937-9274-582C18ECE5D0}" type="presParOf" srcId="{F073577A-AFE8-4B3A-B7EA-D87A1E0E6CA5}" destId="{55C5BE8C-EFB3-4104-B9DF-11CA93FDB1EA}" srcOrd="1" destOrd="0" presId="urn:microsoft.com/office/officeart/2008/layout/LinedList"/>
    <dgm:cxn modelId="{01CE7639-CDD4-41FA-9759-AC7DEB5C3916}" type="presParOf" srcId="{CF486249-E550-4404-A05F-23C7199E0D79}" destId="{7001B65A-616F-4DC8-8A05-F71E9F397906}" srcOrd="2" destOrd="0" presId="urn:microsoft.com/office/officeart/2008/layout/LinedList"/>
    <dgm:cxn modelId="{E74B0635-D231-4FC6-86A0-9423C5BB05B6}" type="presParOf" srcId="{CF486249-E550-4404-A05F-23C7199E0D79}" destId="{696E8F3C-7A23-4307-83EE-EE69DA0A7C7E}" srcOrd="3" destOrd="0" presId="urn:microsoft.com/office/officeart/2008/layout/LinedList"/>
    <dgm:cxn modelId="{D958508F-82C9-4D90-BBD5-B050426C08DD}" type="presParOf" srcId="{696E8F3C-7A23-4307-83EE-EE69DA0A7C7E}" destId="{3EFCF1FE-E620-40FD-B980-1BFC39084344}" srcOrd="0" destOrd="0" presId="urn:microsoft.com/office/officeart/2008/layout/LinedList"/>
    <dgm:cxn modelId="{C6EEFDD5-9583-4E47-8718-630A3F371D16}" type="presParOf" srcId="{696E8F3C-7A23-4307-83EE-EE69DA0A7C7E}" destId="{5D220201-7F7D-4844-9583-CA535A3DE6A0}" srcOrd="1" destOrd="0" presId="urn:microsoft.com/office/officeart/2008/layout/LinedList"/>
    <dgm:cxn modelId="{CEE4EFA0-A294-4D56-A9FC-F25CF2DF1A74}" type="presParOf" srcId="{CF486249-E550-4404-A05F-23C7199E0D79}" destId="{69C8EFB4-67F6-4979-B1C5-455F08190A0B}" srcOrd="4" destOrd="0" presId="urn:microsoft.com/office/officeart/2008/layout/LinedList"/>
    <dgm:cxn modelId="{3E66A86C-E187-4CD7-AD78-86DB83E94DE9}" type="presParOf" srcId="{CF486249-E550-4404-A05F-23C7199E0D79}" destId="{5D7EDE38-E581-408F-B431-210B7142AC09}" srcOrd="5" destOrd="0" presId="urn:microsoft.com/office/officeart/2008/layout/LinedList"/>
    <dgm:cxn modelId="{90A31FA0-8DCA-487B-B3C4-2CDAE5D9B7D4}" type="presParOf" srcId="{5D7EDE38-E581-408F-B431-210B7142AC09}" destId="{0006CD41-42AC-4833-B374-561AA5D774F7}" srcOrd="0" destOrd="0" presId="urn:microsoft.com/office/officeart/2008/layout/LinedList"/>
    <dgm:cxn modelId="{7B864089-C0F0-4057-BD63-841692E5179D}" type="presParOf" srcId="{5D7EDE38-E581-408F-B431-210B7142AC09}" destId="{6C13AD88-17A4-4FCB-A725-DD089ECC49EC}" srcOrd="1" destOrd="0" presId="urn:microsoft.com/office/officeart/2008/layout/LinedList"/>
    <dgm:cxn modelId="{23A96779-268E-4F98-8860-C413E14D53DE}" type="presParOf" srcId="{CF486249-E550-4404-A05F-23C7199E0D79}" destId="{C9D2DDF6-A1CE-44A7-B47D-6D4BB7EC1EF8}" srcOrd="6" destOrd="0" presId="urn:microsoft.com/office/officeart/2008/layout/LinedList"/>
    <dgm:cxn modelId="{08A62470-FA01-4D01-BC6B-89CBDE2C2B21}" type="presParOf" srcId="{CF486249-E550-4404-A05F-23C7199E0D79}" destId="{40887A69-1F73-4F22-AE26-CB2E028B0567}" srcOrd="7" destOrd="0" presId="urn:microsoft.com/office/officeart/2008/layout/LinedList"/>
    <dgm:cxn modelId="{ED443529-40BF-409F-AFA1-49B0D672ADD9}" type="presParOf" srcId="{40887A69-1F73-4F22-AE26-CB2E028B0567}" destId="{97F6EF80-D1AC-405B-8D55-D6D26CA7B412}" srcOrd="0" destOrd="0" presId="urn:microsoft.com/office/officeart/2008/layout/LinedList"/>
    <dgm:cxn modelId="{6736F415-FC02-4C73-9B76-F49075AFFB8B}" type="presParOf" srcId="{40887A69-1F73-4F22-AE26-CB2E028B0567}" destId="{109F12F8-1CEE-45A0-AE78-5AEBD44690FF}" srcOrd="1" destOrd="0" presId="urn:microsoft.com/office/officeart/2008/layout/LinedList"/>
    <dgm:cxn modelId="{78DDBC95-139E-450C-890E-A56CC8FFEF1A}" type="presParOf" srcId="{CF486249-E550-4404-A05F-23C7199E0D79}" destId="{6044CA94-D10A-4EDF-8C69-DE7F2E7793A2}" srcOrd="8" destOrd="0" presId="urn:microsoft.com/office/officeart/2008/layout/LinedList"/>
    <dgm:cxn modelId="{19FBE21B-9B94-4F58-AECF-B8C1C6F9C8B8}" type="presParOf" srcId="{CF486249-E550-4404-A05F-23C7199E0D79}" destId="{E66EF3E8-A097-4119-BB78-F44567637D39}" srcOrd="9" destOrd="0" presId="urn:microsoft.com/office/officeart/2008/layout/LinedList"/>
    <dgm:cxn modelId="{FCE1761A-0A16-4180-B7D4-FDCE91C1A003}" type="presParOf" srcId="{E66EF3E8-A097-4119-BB78-F44567637D39}" destId="{516D98F4-C91F-45E1-A8A0-0B7260BA6658}" srcOrd="0" destOrd="0" presId="urn:microsoft.com/office/officeart/2008/layout/LinedList"/>
    <dgm:cxn modelId="{6CF6F385-49B3-4E2B-BFC1-C768A2E63330}" type="presParOf" srcId="{E66EF3E8-A097-4119-BB78-F44567637D39}" destId="{BBE2E1C2-5B09-47A4-B8EA-C9F007C82C5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8D055-E361-4B54-BE4A-46D99C3D207E}"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ES"/>
        </a:p>
      </dgm:t>
    </dgm:pt>
    <dgm:pt modelId="{D7C3F9AC-E03C-47F8-B31B-895A79DB8E24}">
      <dgm:prSet phldrT="[Texto]" custT="1"/>
      <dgm:spPr/>
      <dgm:t>
        <a:bodyPr/>
        <a:lstStyle/>
        <a:p>
          <a:r>
            <a:rPr lang="es-ES" sz="2800" dirty="0"/>
            <a:t>3 días de duración, de 06h00 a 19h00</a:t>
          </a:r>
        </a:p>
      </dgm:t>
    </dgm:pt>
    <dgm:pt modelId="{B227E7BC-E684-4912-9CD7-77764DBA962E}" type="parTrans" cxnId="{9AEC30D0-BFD2-4DEE-BC14-B5E13AC94911}">
      <dgm:prSet/>
      <dgm:spPr/>
      <dgm:t>
        <a:bodyPr/>
        <a:lstStyle/>
        <a:p>
          <a:endParaRPr lang="es-ES"/>
        </a:p>
      </dgm:t>
    </dgm:pt>
    <dgm:pt modelId="{11FEC031-4E0E-419E-B21B-C6C07D099FAE}" type="sibTrans" cxnId="{9AEC30D0-BFD2-4DEE-BC14-B5E13AC94911}">
      <dgm:prSet/>
      <dgm:spPr/>
      <dgm:t>
        <a:bodyPr/>
        <a:lstStyle/>
        <a:p>
          <a:endParaRPr lang="es-ES"/>
        </a:p>
      </dgm:t>
    </dgm:pt>
    <dgm:pt modelId="{D4F65F33-7D34-4CBA-92DD-919BD014D6EB}">
      <dgm:prSet phldrT="[Texto]" custT="1"/>
      <dgm:spPr/>
      <dgm:t>
        <a:bodyPr/>
        <a:lstStyle/>
        <a:p>
          <a:r>
            <a:rPr lang="es-ES" sz="2800" dirty="0"/>
            <a:t>Lunes 6, martes 7 y miércoles 8</a:t>
          </a:r>
        </a:p>
      </dgm:t>
    </dgm:pt>
    <dgm:pt modelId="{3245CAAF-4A5A-4690-808A-B9A77EB317D2}" type="parTrans" cxnId="{584F607F-37F2-4E26-89D9-327F19558519}">
      <dgm:prSet/>
      <dgm:spPr/>
      <dgm:t>
        <a:bodyPr/>
        <a:lstStyle/>
        <a:p>
          <a:endParaRPr lang="es-ES"/>
        </a:p>
      </dgm:t>
    </dgm:pt>
    <dgm:pt modelId="{CE7B4FE5-2449-4D30-BFB2-0BBBA9D031CA}" type="sibTrans" cxnId="{584F607F-37F2-4E26-89D9-327F19558519}">
      <dgm:prSet/>
      <dgm:spPr/>
      <dgm:t>
        <a:bodyPr/>
        <a:lstStyle/>
        <a:p>
          <a:endParaRPr lang="es-ES"/>
        </a:p>
      </dgm:t>
    </dgm:pt>
    <dgm:pt modelId="{6A873858-9579-4C04-94AC-CFAFA18AD3C7}">
      <dgm:prSet phldrT="[Texto]" phldr="1"/>
      <dgm:spPr/>
      <dgm:t>
        <a:bodyPr/>
        <a:lstStyle/>
        <a:p>
          <a:endParaRPr lang="es-ES" dirty="0">
            <a:ln>
              <a:noFill/>
            </a:ln>
          </a:endParaRPr>
        </a:p>
      </dgm:t>
    </dgm:pt>
    <dgm:pt modelId="{A80D197A-635B-4FB6-8950-C3D555BA0C8D}" type="sibTrans" cxnId="{0DF55C51-3C57-4B08-A624-1DD949C92C6F}">
      <dgm:prSet/>
      <dgm:spPr/>
      <dgm:t>
        <a:bodyPr/>
        <a:lstStyle/>
        <a:p>
          <a:endParaRPr lang="es-ES"/>
        </a:p>
      </dgm:t>
    </dgm:pt>
    <dgm:pt modelId="{75079C35-F314-488C-AC8D-DB01B6066CB3}" type="parTrans" cxnId="{0DF55C51-3C57-4B08-A624-1DD949C92C6F}">
      <dgm:prSet/>
      <dgm:spPr/>
      <dgm:t>
        <a:bodyPr/>
        <a:lstStyle/>
        <a:p>
          <a:endParaRPr lang="es-ES"/>
        </a:p>
      </dgm:t>
    </dgm:pt>
    <dgm:pt modelId="{34AC7AD2-17EF-4922-BE56-BCFBEC2348A2}" type="pres">
      <dgm:prSet presAssocID="{A8B8D055-E361-4B54-BE4A-46D99C3D207E}" presName="diagram" presStyleCnt="0">
        <dgm:presLayoutVars>
          <dgm:dir/>
          <dgm:resizeHandles val="exact"/>
        </dgm:presLayoutVars>
      </dgm:prSet>
      <dgm:spPr/>
    </dgm:pt>
    <dgm:pt modelId="{83DB415A-2222-48BE-B026-836ADD6AAC1C}" type="pres">
      <dgm:prSet presAssocID="{D7C3F9AC-E03C-47F8-B31B-895A79DB8E24}" presName="node" presStyleLbl="node1" presStyleIdx="0" presStyleCnt="3" custScaleX="74095" custScaleY="43778" custLinFactNeighborX="-6488" custLinFactNeighborY="-14">
        <dgm:presLayoutVars>
          <dgm:bulletEnabled val="1"/>
        </dgm:presLayoutVars>
      </dgm:prSet>
      <dgm:spPr/>
    </dgm:pt>
    <dgm:pt modelId="{8974BDCD-2B17-4E59-A755-70DC3650EA8E}" type="pres">
      <dgm:prSet presAssocID="{11FEC031-4E0E-419E-B21B-C6C07D099FAE}" presName="sibTrans" presStyleCnt="0"/>
      <dgm:spPr/>
    </dgm:pt>
    <dgm:pt modelId="{5573CD35-E5FB-426F-9AD8-DB88FB9A4625}" type="pres">
      <dgm:prSet presAssocID="{D4F65F33-7D34-4CBA-92DD-919BD014D6EB}" presName="node" presStyleLbl="node1" presStyleIdx="1" presStyleCnt="3" custScaleX="74130" custScaleY="43778">
        <dgm:presLayoutVars>
          <dgm:bulletEnabled val="1"/>
        </dgm:presLayoutVars>
      </dgm:prSet>
      <dgm:spPr/>
    </dgm:pt>
    <dgm:pt modelId="{3077228D-2CD7-4C15-9A0C-774B73460D4E}" type="pres">
      <dgm:prSet presAssocID="{CE7B4FE5-2449-4D30-BFB2-0BBBA9D031CA}" presName="sibTrans" presStyleCnt="0"/>
      <dgm:spPr/>
    </dgm:pt>
    <dgm:pt modelId="{C0DB793E-A1BD-43BD-B4FC-72A4A0B76D83}" type="pres">
      <dgm:prSet presAssocID="{6A873858-9579-4C04-94AC-CFAFA18AD3C7}" presName="node" presStyleLbl="node1" presStyleIdx="2" presStyleCnt="3">
        <dgm:presLayoutVars>
          <dgm:bulletEnabled val="1"/>
        </dgm:presLayoutVars>
      </dgm:prSet>
      <dgm:spPr/>
    </dgm:pt>
  </dgm:ptLst>
  <dgm:cxnLst>
    <dgm:cxn modelId="{4E522610-D60C-4D1C-9BC1-4512EF8BF116}" type="presOf" srcId="{A8B8D055-E361-4B54-BE4A-46D99C3D207E}" destId="{34AC7AD2-17EF-4922-BE56-BCFBEC2348A2}" srcOrd="0" destOrd="0" presId="urn:microsoft.com/office/officeart/2005/8/layout/default"/>
    <dgm:cxn modelId="{48C66D4E-2A38-4EED-AE3B-51CDBE811F52}" type="presOf" srcId="{D4F65F33-7D34-4CBA-92DD-919BD014D6EB}" destId="{5573CD35-E5FB-426F-9AD8-DB88FB9A4625}" srcOrd="0" destOrd="0" presId="urn:microsoft.com/office/officeart/2005/8/layout/default"/>
    <dgm:cxn modelId="{0DF55C51-3C57-4B08-A624-1DD949C92C6F}" srcId="{A8B8D055-E361-4B54-BE4A-46D99C3D207E}" destId="{6A873858-9579-4C04-94AC-CFAFA18AD3C7}" srcOrd="2" destOrd="0" parTransId="{75079C35-F314-488C-AC8D-DB01B6066CB3}" sibTransId="{A80D197A-635B-4FB6-8950-C3D555BA0C8D}"/>
    <dgm:cxn modelId="{584F607F-37F2-4E26-89D9-327F19558519}" srcId="{A8B8D055-E361-4B54-BE4A-46D99C3D207E}" destId="{D4F65F33-7D34-4CBA-92DD-919BD014D6EB}" srcOrd="1" destOrd="0" parTransId="{3245CAAF-4A5A-4690-808A-B9A77EB317D2}" sibTransId="{CE7B4FE5-2449-4D30-BFB2-0BBBA9D031CA}"/>
    <dgm:cxn modelId="{65DFCF83-926A-4115-8A86-836C36DCBDBC}" type="presOf" srcId="{D7C3F9AC-E03C-47F8-B31B-895A79DB8E24}" destId="{83DB415A-2222-48BE-B026-836ADD6AAC1C}" srcOrd="0" destOrd="0" presId="urn:microsoft.com/office/officeart/2005/8/layout/default"/>
    <dgm:cxn modelId="{6EF45D8B-7D1B-4E01-AD17-9F56CCAC1CA7}" type="presOf" srcId="{6A873858-9579-4C04-94AC-CFAFA18AD3C7}" destId="{C0DB793E-A1BD-43BD-B4FC-72A4A0B76D83}" srcOrd="0" destOrd="0" presId="urn:microsoft.com/office/officeart/2005/8/layout/default"/>
    <dgm:cxn modelId="{9AEC30D0-BFD2-4DEE-BC14-B5E13AC94911}" srcId="{A8B8D055-E361-4B54-BE4A-46D99C3D207E}" destId="{D7C3F9AC-E03C-47F8-B31B-895A79DB8E24}" srcOrd="0" destOrd="0" parTransId="{B227E7BC-E684-4912-9CD7-77764DBA962E}" sibTransId="{11FEC031-4E0E-419E-B21B-C6C07D099FAE}"/>
    <dgm:cxn modelId="{8F9B4E24-267E-46BC-AC15-822F2A63FD25}" type="presParOf" srcId="{34AC7AD2-17EF-4922-BE56-BCFBEC2348A2}" destId="{83DB415A-2222-48BE-B026-836ADD6AAC1C}" srcOrd="0" destOrd="0" presId="urn:microsoft.com/office/officeart/2005/8/layout/default"/>
    <dgm:cxn modelId="{2B19C9A8-A0BA-486C-A913-A4070D2588E9}" type="presParOf" srcId="{34AC7AD2-17EF-4922-BE56-BCFBEC2348A2}" destId="{8974BDCD-2B17-4E59-A755-70DC3650EA8E}" srcOrd="1" destOrd="0" presId="urn:microsoft.com/office/officeart/2005/8/layout/default"/>
    <dgm:cxn modelId="{D02E6194-0DDF-4756-95E0-2317D1C0D428}" type="presParOf" srcId="{34AC7AD2-17EF-4922-BE56-BCFBEC2348A2}" destId="{5573CD35-E5FB-426F-9AD8-DB88FB9A4625}" srcOrd="2" destOrd="0" presId="urn:microsoft.com/office/officeart/2005/8/layout/default"/>
    <dgm:cxn modelId="{375E27F8-33CF-4D6B-9DF6-D4BE38F43846}" type="presParOf" srcId="{34AC7AD2-17EF-4922-BE56-BCFBEC2348A2}" destId="{3077228D-2CD7-4C15-9A0C-774B73460D4E}" srcOrd="3" destOrd="0" presId="urn:microsoft.com/office/officeart/2005/8/layout/default"/>
    <dgm:cxn modelId="{3F181755-40E1-4E2D-96EF-3D21030270CA}" type="presParOf" srcId="{34AC7AD2-17EF-4922-BE56-BCFBEC2348A2}" destId="{C0DB793E-A1BD-43BD-B4FC-72A4A0B76D8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1D7D7-EB71-449C-B396-EE8A08241D1A}"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s-ES"/>
        </a:p>
      </dgm:t>
    </dgm:pt>
    <dgm:pt modelId="{604FBA1D-4EF1-44D7-965E-C0E218692398}">
      <dgm:prSet phldrT="[Texto]"/>
      <dgm:spPr/>
      <dgm:t>
        <a:bodyPr/>
        <a:lstStyle/>
        <a:p>
          <a:r>
            <a:rPr lang="es-ES" dirty="0"/>
            <a:t>Tasas de crecimiento</a:t>
          </a:r>
        </a:p>
      </dgm:t>
    </dgm:pt>
    <dgm:pt modelId="{FDE30690-EF44-44FC-9A0C-38A020A666A7}" type="parTrans" cxnId="{4ADCDDE0-C525-4DD6-BDEF-1510F3A57C76}">
      <dgm:prSet/>
      <dgm:spPr/>
      <dgm:t>
        <a:bodyPr/>
        <a:lstStyle/>
        <a:p>
          <a:endParaRPr lang="es-ES"/>
        </a:p>
      </dgm:t>
    </dgm:pt>
    <dgm:pt modelId="{9CD0F9DD-6C81-49B8-9631-5F28B6377392}" type="sibTrans" cxnId="{4ADCDDE0-C525-4DD6-BDEF-1510F3A57C76}">
      <dgm:prSet/>
      <dgm:spPr/>
      <dgm:t>
        <a:bodyPr/>
        <a:lstStyle/>
        <a:p>
          <a:endParaRPr lang="es-ES"/>
        </a:p>
      </dgm:t>
    </dgm:pt>
    <dgm:pt modelId="{4DC5364D-AEEA-45A3-8580-4CA1B82BC530}" type="asst">
      <dgm:prSet phldrT="[Texto]" phldr="1"/>
      <dgm:spPr/>
      <dgm:t>
        <a:bodyPr/>
        <a:lstStyle/>
        <a:p>
          <a:endParaRPr lang="es-ES" dirty="0"/>
        </a:p>
      </dgm:t>
    </dgm:pt>
    <dgm:pt modelId="{F0736071-3E46-4F0B-8F00-18AC53D4DEC3}" type="parTrans" cxnId="{47249D68-929A-41C6-8087-BBFDD5ACFDB7}">
      <dgm:prSet/>
      <dgm:spPr/>
      <dgm:t>
        <a:bodyPr/>
        <a:lstStyle/>
        <a:p>
          <a:endParaRPr lang="es-ES"/>
        </a:p>
      </dgm:t>
    </dgm:pt>
    <dgm:pt modelId="{3C012428-6624-4729-A799-02DC80E95BDA}" type="sibTrans" cxnId="{47249D68-929A-41C6-8087-BBFDD5ACFDB7}">
      <dgm:prSet/>
      <dgm:spPr/>
      <dgm:t>
        <a:bodyPr/>
        <a:lstStyle/>
        <a:p>
          <a:endParaRPr lang="es-ES"/>
        </a:p>
      </dgm:t>
    </dgm:pt>
    <dgm:pt modelId="{6F5894A2-3384-4E09-B40A-DE683D8D73C1}">
      <dgm:prSet phldrT="[Texto]"/>
      <dgm:spPr/>
      <dgm:t>
        <a:bodyPr/>
        <a:lstStyle/>
        <a:p>
          <a:r>
            <a:rPr lang="es-ES" dirty="0"/>
            <a:t>Livianos (tasas de crecimiento vehicular)</a:t>
          </a:r>
        </a:p>
      </dgm:t>
    </dgm:pt>
    <dgm:pt modelId="{D3A9B01F-9D6B-4B07-AB46-5312C5BD8737}" type="parTrans" cxnId="{2AC83102-B0EE-45B0-ADEB-6579399E69DA}">
      <dgm:prSet/>
      <dgm:spPr/>
      <dgm:t>
        <a:bodyPr/>
        <a:lstStyle/>
        <a:p>
          <a:endParaRPr lang="es-ES"/>
        </a:p>
      </dgm:t>
    </dgm:pt>
    <dgm:pt modelId="{7E710DE3-D8B6-409F-92E1-5DF88FEC4CBB}" type="sibTrans" cxnId="{2AC83102-B0EE-45B0-ADEB-6579399E69DA}">
      <dgm:prSet/>
      <dgm:spPr/>
      <dgm:t>
        <a:bodyPr/>
        <a:lstStyle/>
        <a:p>
          <a:endParaRPr lang="es-ES"/>
        </a:p>
      </dgm:t>
    </dgm:pt>
    <dgm:pt modelId="{1CAC7A82-5503-4D1F-8686-779EBC81DB8B}">
      <dgm:prSet phldrT="[Texto]"/>
      <dgm:spPr/>
      <dgm:t>
        <a:bodyPr/>
        <a:lstStyle/>
        <a:p>
          <a:r>
            <a:rPr lang="es-ES" dirty="0"/>
            <a:t>Vehículos pesados (venta de combustible diésel)</a:t>
          </a:r>
        </a:p>
      </dgm:t>
    </dgm:pt>
    <dgm:pt modelId="{CCA6565D-7985-4492-BEBD-B3CE38BC5C35}" type="parTrans" cxnId="{14CFD692-6F4F-43E1-B181-7C0F20D83808}">
      <dgm:prSet/>
      <dgm:spPr/>
      <dgm:t>
        <a:bodyPr/>
        <a:lstStyle/>
        <a:p>
          <a:endParaRPr lang="es-ES"/>
        </a:p>
      </dgm:t>
    </dgm:pt>
    <dgm:pt modelId="{C2566C82-4A2B-40B2-BF73-3EC1B2DE2F5B}" type="sibTrans" cxnId="{14CFD692-6F4F-43E1-B181-7C0F20D83808}">
      <dgm:prSet/>
      <dgm:spPr/>
      <dgm:t>
        <a:bodyPr/>
        <a:lstStyle/>
        <a:p>
          <a:endParaRPr lang="es-ES"/>
        </a:p>
      </dgm:t>
    </dgm:pt>
    <dgm:pt modelId="{11AE38B0-416C-4E50-B3A1-E274EEBAE88A}">
      <dgm:prSet phldrT="[Texto]"/>
      <dgm:spPr/>
      <dgm:t>
        <a:bodyPr/>
        <a:lstStyle/>
        <a:p>
          <a:r>
            <a:rPr lang="es-ES" dirty="0"/>
            <a:t>Buses (crecimiento poblacional)</a:t>
          </a:r>
        </a:p>
      </dgm:t>
    </dgm:pt>
    <dgm:pt modelId="{D68EA6EF-25F7-4F75-B748-DDBCE4C3D03F}" type="parTrans" cxnId="{DF1F7E3F-39C5-4348-A85E-ABCA06076BB0}">
      <dgm:prSet/>
      <dgm:spPr/>
      <dgm:t>
        <a:bodyPr/>
        <a:lstStyle/>
        <a:p>
          <a:endParaRPr lang="es-ES"/>
        </a:p>
      </dgm:t>
    </dgm:pt>
    <dgm:pt modelId="{D44380C2-1DF6-4267-B64E-1BAE34967E6A}" type="sibTrans" cxnId="{DF1F7E3F-39C5-4348-A85E-ABCA06076BB0}">
      <dgm:prSet/>
      <dgm:spPr/>
      <dgm:t>
        <a:bodyPr/>
        <a:lstStyle/>
        <a:p>
          <a:endParaRPr lang="es-ES"/>
        </a:p>
      </dgm:t>
    </dgm:pt>
    <dgm:pt modelId="{03971EC1-E0D8-48D1-A43B-0C804A70F846}">
      <dgm:prSet/>
      <dgm:spPr/>
      <dgm:t>
        <a:bodyPr/>
        <a:lstStyle/>
        <a:p>
          <a:r>
            <a:rPr lang="es-ES" dirty="0"/>
            <a:t>3.91%</a:t>
          </a:r>
        </a:p>
      </dgm:t>
    </dgm:pt>
    <dgm:pt modelId="{74CC41B7-7FA1-4065-AD06-BD5D2B420CA2}" type="parTrans" cxnId="{0A601D8E-FF47-4BB7-B9B8-46ED12C72D4D}">
      <dgm:prSet/>
      <dgm:spPr/>
      <dgm:t>
        <a:bodyPr/>
        <a:lstStyle/>
        <a:p>
          <a:endParaRPr lang="es-ES"/>
        </a:p>
      </dgm:t>
    </dgm:pt>
    <dgm:pt modelId="{090B05D2-6728-48AB-8C2D-BE4D6058C352}" type="sibTrans" cxnId="{0A601D8E-FF47-4BB7-B9B8-46ED12C72D4D}">
      <dgm:prSet/>
      <dgm:spPr/>
      <dgm:t>
        <a:bodyPr/>
        <a:lstStyle/>
        <a:p>
          <a:endParaRPr lang="es-ES"/>
        </a:p>
      </dgm:t>
    </dgm:pt>
    <dgm:pt modelId="{DAE2DE27-1B37-4E4E-B812-1794A1C013E4}">
      <dgm:prSet/>
      <dgm:spPr/>
      <dgm:t>
        <a:bodyPr/>
        <a:lstStyle/>
        <a:p>
          <a:r>
            <a:rPr lang="es-ES" dirty="0"/>
            <a:t>5.84%</a:t>
          </a:r>
        </a:p>
      </dgm:t>
    </dgm:pt>
    <dgm:pt modelId="{18971526-5104-49C9-94CA-B4864404AEAF}" type="parTrans" cxnId="{A141F8E1-B16D-4334-88A0-4B0A9F093A58}">
      <dgm:prSet/>
      <dgm:spPr/>
      <dgm:t>
        <a:bodyPr/>
        <a:lstStyle/>
        <a:p>
          <a:endParaRPr lang="es-ES"/>
        </a:p>
      </dgm:t>
    </dgm:pt>
    <dgm:pt modelId="{1C7B81C0-5051-4BF6-A01F-11350758F7E2}" type="sibTrans" cxnId="{A141F8E1-B16D-4334-88A0-4B0A9F093A58}">
      <dgm:prSet/>
      <dgm:spPr/>
      <dgm:t>
        <a:bodyPr/>
        <a:lstStyle/>
        <a:p>
          <a:endParaRPr lang="es-ES"/>
        </a:p>
      </dgm:t>
    </dgm:pt>
    <dgm:pt modelId="{6CCF3706-0E06-464B-BE9B-554886011B20}">
      <dgm:prSet/>
      <dgm:spPr/>
      <dgm:t>
        <a:bodyPr/>
        <a:lstStyle/>
        <a:p>
          <a:r>
            <a:rPr lang="es-ES" dirty="0"/>
            <a:t>2.44%</a:t>
          </a:r>
        </a:p>
      </dgm:t>
    </dgm:pt>
    <dgm:pt modelId="{48DEC5BB-2C20-48D9-BC22-13C1C506D4AF}" type="parTrans" cxnId="{6ECF8511-F797-4834-B655-AB142BC3C06C}">
      <dgm:prSet/>
      <dgm:spPr/>
      <dgm:t>
        <a:bodyPr/>
        <a:lstStyle/>
        <a:p>
          <a:endParaRPr lang="es-ES"/>
        </a:p>
      </dgm:t>
    </dgm:pt>
    <dgm:pt modelId="{7F8433E2-1F5D-45E1-A116-C4AF2FD03609}" type="sibTrans" cxnId="{6ECF8511-F797-4834-B655-AB142BC3C06C}">
      <dgm:prSet/>
      <dgm:spPr/>
      <dgm:t>
        <a:bodyPr/>
        <a:lstStyle/>
        <a:p>
          <a:endParaRPr lang="es-ES"/>
        </a:p>
      </dgm:t>
    </dgm:pt>
    <dgm:pt modelId="{2846A23F-27BF-49F0-B7FD-D65D501F8758}" type="pres">
      <dgm:prSet presAssocID="{BCF1D7D7-EB71-449C-B396-EE8A08241D1A}" presName="hierChild1" presStyleCnt="0">
        <dgm:presLayoutVars>
          <dgm:orgChart val="1"/>
          <dgm:chPref val="1"/>
          <dgm:dir/>
          <dgm:animOne val="branch"/>
          <dgm:animLvl val="lvl"/>
          <dgm:resizeHandles/>
        </dgm:presLayoutVars>
      </dgm:prSet>
      <dgm:spPr/>
    </dgm:pt>
    <dgm:pt modelId="{B230501D-B940-48B4-BCC7-51C36828D01D}" type="pres">
      <dgm:prSet presAssocID="{604FBA1D-4EF1-44D7-965E-C0E218692398}" presName="hierRoot1" presStyleCnt="0">
        <dgm:presLayoutVars>
          <dgm:hierBranch val="init"/>
        </dgm:presLayoutVars>
      </dgm:prSet>
      <dgm:spPr/>
    </dgm:pt>
    <dgm:pt modelId="{1FB0B32F-1057-4A53-83BB-E92FA38BA493}" type="pres">
      <dgm:prSet presAssocID="{604FBA1D-4EF1-44D7-965E-C0E218692398}" presName="rootComposite1" presStyleCnt="0"/>
      <dgm:spPr/>
    </dgm:pt>
    <dgm:pt modelId="{06F6095E-3E59-43A8-AB31-2C22F61AA4B6}" type="pres">
      <dgm:prSet presAssocID="{604FBA1D-4EF1-44D7-965E-C0E218692398}" presName="rootText1" presStyleLbl="node0" presStyleIdx="0" presStyleCnt="1" custScaleX="108456" custScaleY="34814">
        <dgm:presLayoutVars>
          <dgm:chPref val="3"/>
        </dgm:presLayoutVars>
      </dgm:prSet>
      <dgm:spPr/>
    </dgm:pt>
    <dgm:pt modelId="{EE9A24AC-D499-40C2-9BB1-B4C8B99E5D5B}" type="pres">
      <dgm:prSet presAssocID="{604FBA1D-4EF1-44D7-965E-C0E218692398}" presName="rootConnector1" presStyleLbl="node1" presStyleIdx="0" presStyleCnt="0"/>
      <dgm:spPr/>
    </dgm:pt>
    <dgm:pt modelId="{508BAFDE-C2B5-4B5C-BA7A-AE16F2B81230}" type="pres">
      <dgm:prSet presAssocID="{604FBA1D-4EF1-44D7-965E-C0E218692398}" presName="hierChild2" presStyleCnt="0"/>
      <dgm:spPr/>
    </dgm:pt>
    <dgm:pt modelId="{E38F78FB-9FF2-461F-A6C3-78540A3A8F4D}" type="pres">
      <dgm:prSet presAssocID="{D3A9B01F-9D6B-4B07-AB46-5312C5BD8737}" presName="Name37" presStyleLbl="parChTrans1D2" presStyleIdx="0" presStyleCnt="4"/>
      <dgm:spPr/>
    </dgm:pt>
    <dgm:pt modelId="{6F35EEA5-7CDB-44AB-8CAE-31CBB81789B8}" type="pres">
      <dgm:prSet presAssocID="{6F5894A2-3384-4E09-B40A-DE683D8D73C1}" presName="hierRoot2" presStyleCnt="0">
        <dgm:presLayoutVars>
          <dgm:hierBranch val="init"/>
        </dgm:presLayoutVars>
      </dgm:prSet>
      <dgm:spPr/>
    </dgm:pt>
    <dgm:pt modelId="{E16F0FE1-8869-40ED-89E4-3C679CBEDAE6}" type="pres">
      <dgm:prSet presAssocID="{6F5894A2-3384-4E09-B40A-DE683D8D73C1}" presName="rootComposite" presStyleCnt="0"/>
      <dgm:spPr/>
    </dgm:pt>
    <dgm:pt modelId="{208180D5-FA00-42D4-9E14-DA705B0FFB45}" type="pres">
      <dgm:prSet presAssocID="{6F5894A2-3384-4E09-B40A-DE683D8D73C1}" presName="rootText" presStyleLbl="node2" presStyleIdx="0" presStyleCnt="3" custScaleY="49192">
        <dgm:presLayoutVars>
          <dgm:chPref val="3"/>
        </dgm:presLayoutVars>
      </dgm:prSet>
      <dgm:spPr/>
    </dgm:pt>
    <dgm:pt modelId="{B8915442-E1A4-4A52-8B9F-284E82DA1035}" type="pres">
      <dgm:prSet presAssocID="{6F5894A2-3384-4E09-B40A-DE683D8D73C1}" presName="rootConnector" presStyleLbl="node2" presStyleIdx="0" presStyleCnt="3"/>
      <dgm:spPr/>
    </dgm:pt>
    <dgm:pt modelId="{277BC501-2090-4E49-9E43-EEC01792E92A}" type="pres">
      <dgm:prSet presAssocID="{6F5894A2-3384-4E09-B40A-DE683D8D73C1}" presName="hierChild4" presStyleCnt="0"/>
      <dgm:spPr/>
    </dgm:pt>
    <dgm:pt modelId="{410F23C4-E0B2-4C6C-B6A3-D391FEF38C54}" type="pres">
      <dgm:prSet presAssocID="{74CC41B7-7FA1-4065-AD06-BD5D2B420CA2}" presName="Name37" presStyleLbl="parChTrans1D3" presStyleIdx="0" presStyleCnt="3"/>
      <dgm:spPr/>
    </dgm:pt>
    <dgm:pt modelId="{046F3FD5-176A-4326-8F0A-4D2652DF1BEB}" type="pres">
      <dgm:prSet presAssocID="{03971EC1-E0D8-48D1-A43B-0C804A70F846}" presName="hierRoot2" presStyleCnt="0">
        <dgm:presLayoutVars>
          <dgm:hierBranch val="init"/>
        </dgm:presLayoutVars>
      </dgm:prSet>
      <dgm:spPr/>
    </dgm:pt>
    <dgm:pt modelId="{5BD9CBBB-123A-4713-9235-58F267A54358}" type="pres">
      <dgm:prSet presAssocID="{03971EC1-E0D8-48D1-A43B-0C804A70F846}" presName="rootComposite" presStyleCnt="0"/>
      <dgm:spPr/>
    </dgm:pt>
    <dgm:pt modelId="{88B38266-9E06-421C-9E81-211BABB36F3A}" type="pres">
      <dgm:prSet presAssocID="{03971EC1-E0D8-48D1-A43B-0C804A70F846}" presName="rootText" presStyleLbl="node3" presStyleIdx="0" presStyleCnt="3" custScaleX="44516" custScaleY="51612" custLinFactNeighborX="1897" custLinFactNeighborY="4532">
        <dgm:presLayoutVars>
          <dgm:chPref val="3"/>
        </dgm:presLayoutVars>
      </dgm:prSet>
      <dgm:spPr/>
    </dgm:pt>
    <dgm:pt modelId="{71CFE383-8866-4717-8E71-80CCE6172214}" type="pres">
      <dgm:prSet presAssocID="{03971EC1-E0D8-48D1-A43B-0C804A70F846}" presName="rootConnector" presStyleLbl="node3" presStyleIdx="0" presStyleCnt="3"/>
      <dgm:spPr/>
    </dgm:pt>
    <dgm:pt modelId="{18E3876B-4A2B-4852-B2D4-3CBF5389ED48}" type="pres">
      <dgm:prSet presAssocID="{03971EC1-E0D8-48D1-A43B-0C804A70F846}" presName="hierChild4" presStyleCnt="0"/>
      <dgm:spPr/>
    </dgm:pt>
    <dgm:pt modelId="{DEF9E331-3BC8-46F2-BF7F-F47889D9057F}" type="pres">
      <dgm:prSet presAssocID="{03971EC1-E0D8-48D1-A43B-0C804A70F846}" presName="hierChild5" presStyleCnt="0"/>
      <dgm:spPr/>
    </dgm:pt>
    <dgm:pt modelId="{E6176E5D-6F3A-4532-9A2C-6D044B51320D}" type="pres">
      <dgm:prSet presAssocID="{6F5894A2-3384-4E09-B40A-DE683D8D73C1}" presName="hierChild5" presStyleCnt="0"/>
      <dgm:spPr/>
    </dgm:pt>
    <dgm:pt modelId="{9C26B58F-5E05-493B-92B5-F8B47BE1F123}" type="pres">
      <dgm:prSet presAssocID="{CCA6565D-7985-4492-BEBD-B3CE38BC5C35}" presName="Name37" presStyleLbl="parChTrans1D2" presStyleIdx="1" presStyleCnt="4"/>
      <dgm:spPr/>
    </dgm:pt>
    <dgm:pt modelId="{A0A55D09-4312-461F-B669-9405984622F3}" type="pres">
      <dgm:prSet presAssocID="{1CAC7A82-5503-4D1F-8686-779EBC81DB8B}" presName="hierRoot2" presStyleCnt="0">
        <dgm:presLayoutVars>
          <dgm:hierBranch val="init"/>
        </dgm:presLayoutVars>
      </dgm:prSet>
      <dgm:spPr/>
    </dgm:pt>
    <dgm:pt modelId="{6EE3CC9E-BBAD-4FAC-B5DE-BDA8B5067F36}" type="pres">
      <dgm:prSet presAssocID="{1CAC7A82-5503-4D1F-8686-779EBC81DB8B}" presName="rootComposite" presStyleCnt="0"/>
      <dgm:spPr/>
    </dgm:pt>
    <dgm:pt modelId="{775EE6BA-EBBE-4397-8B44-B439491D82F0}" type="pres">
      <dgm:prSet presAssocID="{1CAC7A82-5503-4D1F-8686-779EBC81DB8B}" presName="rootText" presStyleLbl="node2" presStyleIdx="1" presStyleCnt="3" custScaleY="49085">
        <dgm:presLayoutVars>
          <dgm:chPref val="3"/>
        </dgm:presLayoutVars>
      </dgm:prSet>
      <dgm:spPr/>
    </dgm:pt>
    <dgm:pt modelId="{2735205B-274E-45AB-B538-4D08661A9FF7}" type="pres">
      <dgm:prSet presAssocID="{1CAC7A82-5503-4D1F-8686-779EBC81DB8B}" presName="rootConnector" presStyleLbl="node2" presStyleIdx="1" presStyleCnt="3"/>
      <dgm:spPr/>
    </dgm:pt>
    <dgm:pt modelId="{6AA80BBF-879B-46E2-9FCB-74F00A8B0022}" type="pres">
      <dgm:prSet presAssocID="{1CAC7A82-5503-4D1F-8686-779EBC81DB8B}" presName="hierChild4" presStyleCnt="0"/>
      <dgm:spPr/>
    </dgm:pt>
    <dgm:pt modelId="{864E3533-EEF9-45B0-8F77-539D36ED1093}" type="pres">
      <dgm:prSet presAssocID="{18971526-5104-49C9-94CA-B4864404AEAF}" presName="Name37" presStyleLbl="parChTrans1D3" presStyleIdx="1" presStyleCnt="3"/>
      <dgm:spPr/>
    </dgm:pt>
    <dgm:pt modelId="{C9F5A2D4-1929-4654-B612-19F49F194B3F}" type="pres">
      <dgm:prSet presAssocID="{DAE2DE27-1B37-4E4E-B812-1794A1C013E4}" presName="hierRoot2" presStyleCnt="0">
        <dgm:presLayoutVars>
          <dgm:hierBranch val="init"/>
        </dgm:presLayoutVars>
      </dgm:prSet>
      <dgm:spPr/>
    </dgm:pt>
    <dgm:pt modelId="{1B94C7F6-2601-4892-8BF0-04E8DFDF90F6}" type="pres">
      <dgm:prSet presAssocID="{DAE2DE27-1B37-4E4E-B812-1794A1C013E4}" presName="rootComposite" presStyleCnt="0"/>
      <dgm:spPr/>
    </dgm:pt>
    <dgm:pt modelId="{73CD0740-200C-41D5-9C42-9826DA8F132E}" type="pres">
      <dgm:prSet presAssocID="{DAE2DE27-1B37-4E4E-B812-1794A1C013E4}" presName="rootText" presStyleLbl="node3" presStyleIdx="1" presStyleCnt="3" custScaleX="44589" custScaleY="51598">
        <dgm:presLayoutVars>
          <dgm:chPref val="3"/>
        </dgm:presLayoutVars>
      </dgm:prSet>
      <dgm:spPr/>
    </dgm:pt>
    <dgm:pt modelId="{2CBF3039-F1C4-42EE-8AD7-0774AEC7E858}" type="pres">
      <dgm:prSet presAssocID="{DAE2DE27-1B37-4E4E-B812-1794A1C013E4}" presName="rootConnector" presStyleLbl="node3" presStyleIdx="1" presStyleCnt="3"/>
      <dgm:spPr/>
    </dgm:pt>
    <dgm:pt modelId="{4BBA3F16-E631-4547-B34B-B58A1A8BC370}" type="pres">
      <dgm:prSet presAssocID="{DAE2DE27-1B37-4E4E-B812-1794A1C013E4}" presName="hierChild4" presStyleCnt="0"/>
      <dgm:spPr/>
    </dgm:pt>
    <dgm:pt modelId="{ADADFB98-4E74-48CA-9C92-831D154973B6}" type="pres">
      <dgm:prSet presAssocID="{DAE2DE27-1B37-4E4E-B812-1794A1C013E4}" presName="hierChild5" presStyleCnt="0"/>
      <dgm:spPr/>
    </dgm:pt>
    <dgm:pt modelId="{A411F43A-15EB-4C72-B51E-9126A55BC3AC}" type="pres">
      <dgm:prSet presAssocID="{1CAC7A82-5503-4D1F-8686-779EBC81DB8B}" presName="hierChild5" presStyleCnt="0"/>
      <dgm:spPr/>
    </dgm:pt>
    <dgm:pt modelId="{0DC3D361-2FD0-4E96-AE0B-00279E9BCF15}" type="pres">
      <dgm:prSet presAssocID="{D68EA6EF-25F7-4F75-B748-DDBCE4C3D03F}" presName="Name37" presStyleLbl="parChTrans1D2" presStyleIdx="2" presStyleCnt="4"/>
      <dgm:spPr/>
    </dgm:pt>
    <dgm:pt modelId="{05D77E22-718E-4EDC-A2AA-4C0D1E679554}" type="pres">
      <dgm:prSet presAssocID="{11AE38B0-416C-4E50-B3A1-E274EEBAE88A}" presName="hierRoot2" presStyleCnt="0">
        <dgm:presLayoutVars>
          <dgm:hierBranch val="init"/>
        </dgm:presLayoutVars>
      </dgm:prSet>
      <dgm:spPr/>
    </dgm:pt>
    <dgm:pt modelId="{924B9EEE-F0C4-4EC4-88FA-BF73734D481B}" type="pres">
      <dgm:prSet presAssocID="{11AE38B0-416C-4E50-B3A1-E274EEBAE88A}" presName="rootComposite" presStyleCnt="0"/>
      <dgm:spPr/>
    </dgm:pt>
    <dgm:pt modelId="{99FFC112-F552-4F9F-96C6-3A2817972351}" type="pres">
      <dgm:prSet presAssocID="{11AE38B0-416C-4E50-B3A1-E274EEBAE88A}" presName="rootText" presStyleLbl="node2" presStyleIdx="2" presStyleCnt="3" custScaleY="49085">
        <dgm:presLayoutVars>
          <dgm:chPref val="3"/>
        </dgm:presLayoutVars>
      </dgm:prSet>
      <dgm:spPr/>
    </dgm:pt>
    <dgm:pt modelId="{EBD9804E-4035-4A28-BF7D-9379FCE45CE4}" type="pres">
      <dgm:prSet presAssocID="{11AE38B0-416C-4E50-B3A1-E274EEBAE88A}" presName="rootConnector" presStyleLbl="node2" presStyleIdx="2" presStyleCnt="3"/>
      <dgm:spPr/>
    </dgm:pt>
    <dgm:pt modelId="{45113E90-057B-4266-8342-86823EC2AAA5}" type="pres">
      <dgm:prSet presAssocID="{11AE38B0-416C-4E50-B3A1-E274EEBAE88A}" presName="hierChild4" presStyleCnt="0"/>
      <dgm:spPr/>
    </dgm:pt>
    <dgm:pt modelId="{98383652-172B-4605-92C5-CE76E3BA1DF4}" type="pres">
      <dgm:prSet presAssocID="{48DEC5BB-2C20-48D9-BC22-13C1C506D4AF}" presName="Name37" presStyleLbl="parChTrans1D3" presStyleIdx="2" presStyleCnt="3"/>
      <dgm:spPr/>
    </dgm:pt>
    <dgm:pt modelId="{B7D1F26D-7655-46F8-8CC6-151EDC11253F}" type="pres">
      <dgm:prSet presAssocID="{6CCF3706-0E06-464B-BE9B-554886011B20}" presName="hierRoot2" presStyleCnt="0">
        <dgm:presLayoutVars>
          <dgm:hierBranch val="init"/>
        </dgm:presLayoutVars>
      </dgm:prSet>
      <dgm:spPr/>
    </dgm:pt>
    <dgm:pt modelId="{7EC4CED7-6E3C-4C83-AC02-F4EECEE6F0FE}" type="pres">
      <dgm:prSet presAssocID="{6CCF3706-0E06-464B-BE9B-554886011B20}" presName="rootComposite" presStyleCnt="0"/>
      <dgm:spPr/>
    </dgm:pt>
    <dgm:pt modelId="{216D7359-9CDA-4FFB-82C4-FE91209A2783}" type="pres">
      <dgm:prSet presAssocID="{6CCF3706-0E06-464B-BE9B-554886011B20}" presName="rootText" presStyleLbl="node3" presStyleIdx="2" presStyleCnt="3" custScaleX="44589" custScaleY="51759">
        <dgm:presLayoutVars>
          <dgm:chPref val="3"/>
        </dgm:presLayoutVars>
      </dgm:prSet>
      <dgm:spPr/>
    </dgm:pt>
    <dgm:pt modelId="{E25203AD-2B38-46FC-A728-6DE735D9E864}" type="pres">
      <dgm:prSet presAssocID="{6CCF3706-0E06-464B-BE9B-554886011B20}" presName="rootConnector" presStyleLbl="node3" presStyleIdx="2" presStyleCnt="3"/>
      <dgm:spPr/>
    </dgm:pt>
    <dgm:pt modelId="{52EE0F47-9893-455C-9EC0-48144D0F097A}" type="pres">
      <dgm:prSet presAssocID="{6CCF3706-0E06-464B-BE9B-554886011B20}" presName="hierChild4" presStyleCnt="0"/>
      <dgm:spPr/>
    </dgm:pt>
    <dgm:pt modelId="{F94236D9-9D99-4E9C-998B-D978BF539830}" type="pres">
      <dgm:prSet presAssocID="{6CCF3706-0E06-464B-BE9B-554886011B20}" presName="hierChild5" presStyleCnt="0"/>
      <dgm:spPr/>
    </dgm:pt>
    <dgm:pt modelId="{27A3A9DA-3DE9-47F6-B7BB-AF0820F0D9EF}" type="pres">
      <dgm:prSet presAssocID="{11AE38B0-416C-4E50-B3A1-E274EEBAE88A}" presName="hierChild5" presStyleCnt="0"/>
      <dgm:spPr/>
    </dgm:pt>
    <dgm:pt modelId="{335ACFE2-D771-425F-B536-89645813C4B4}" type="pres">
      <dgm:prSet presAssocID="{604FBA1D-4EF1-44D7-965E-C0E218692398}" presName="hierChild3" presStyleCnt="0"/>
      <dgm:spPr/>
    </dgm:pt>
    <dgm:pt modelId="{C5AA1917-4903-4A38-820D-ECA7DD1078C3}" type="pres">
      <dgm:prSet presAssocID="{F0736071-3E46-4F0B-8F00-18AC53D4DEC3}" presName="Name111" presStyleLbl="parChTrans1D2" presStyleIdx="3" presStyleCnt="4"/>
      <dgm:spPr/>
    </dgm:pt>
    <dgm:pt modelId="{B35861CD-35C9-4C79-B0D0-D787A93C98BB}" type="pres">
      <dgm:prSet presAssocID="{4DC5364D-AEEA-45A3-8580-4CA1B82BC530}" presName="hierRoot3" presStyleCnt="0">
        <dgm:presLayoutVars>
          <dgm:hierBranch val="init"/>
        </dgm:presLayoutVars>
      </dgm:prSet>
      <dgm:spPr/>
    </dgm:pt>
    <dgm:pt modelId="{CF919C5E-ED23-46C7-918B-55B83744AA74}" type="pres">
      <dgm:prSet presAssocID="{4DC5364D-AEEA-45A3-8580-4CA1B82BC530}" presName="rootComposite3" presStyleCnt="0"/>
      <dgm:spPr/>
    </dgm:pt>
    <dgm:pt modelId="{A288F699-5021-453D-A207-A0E74BB2CFE0}" type="pres">
      <dgm:prSet presAssocID="{4DC5364D-AEEA-45A3-8580-4CA1B82BC530}" presName="rootText3" presStyleLbl="asst1" presStyleIdx="0" presStyleCnt="1">
        <dgm:presLayoutVars>
          <dgm:chPref val="3"/>
        </dgm:presLayoutVars>
      </dgm:prSet>
      <dgm:spPr/>
    </dgm:pt>
    <dgm:pt modelId="{BAADC7C9-4DAE-410A-9295-BD78E00DCD61}" type="pres">
      <dgm:prSet presAssocID="{4DC5364D-AEEA-45A3-8580-4CA1B82BC530}" presName="rootConnector3" presStyleLbl="asst1" presStyleIdx="0" presStyleCnt="1"/>
      <dgm:spPr/>
    </dgm:pt>
    <dgm:pt modelId="{EC7ACDCC-3E45-48A7-A92E-BC5B469C72EC}" type="pres">
      <dgm:prSet presAssocID="{4DC5364D-AEEA-45A3-8580-4CA1B82BC530}" presName="hierChild6" presStyleCnt="0"/>
      <dgm:spPr/>
    </dgm:pt>
    <dgm:pt modelId="{6FEB95FB-D619-4BFD-A364-4E5BC7CA851F}" type="pres">
      <dgm:prSet presAssocID="{4DC5364D-AEEA-45A3-8580-4CA1B82BC530}" presName="hierChild7" presStyleCnt="0"/>
      <dgm:spPr/>
    </dgm:pt>
  </dgm:ptLst>
  <dgm:cxnLst>
    <dgm:cxn modelId="{5DE1AA00-7558-4C78-81A0-FAA17BDF41B7}" type="presOf" srcId="{CCA6565D-7985-4492-BEBD-B3CE38BC5C35}" destId="{9C26B58F-5E05-493B-92B5-F8B47BE1F123}" srcOrd="0" destOrd="0" presId="urn:microsoft.com/office/officeart/2005/8/layout/orgChart1"/>
    <dgm:cxn modelId="{2AC83102-B0EE-45B0-ADEB-6579399E69DA}" srcId="{604FBA1D-4EF1-44D7-965E-C0E218692398}" destId="{6F5894A2-3384-4E09-B40A-DE683D8D73C1}" srcOrd="1" destOrd="0" parTransId="{D3A9B01F-9D6B-4B07-AB46-5312C5BD8737}" sibTransId="{7E710DE3-D8B6-409F-92E1-5DF88FEC4CBB}"/>
    <dgm:cxn modelId="{6ECF8511-F797-4834-B655-AB142BC3C06C}" srcId="{11AE38B0-416C-4E50-B3A1-E274EEBAE88A}" destId="{6CCF3706-0E06-464B-BE9B-554886011B20}" srcOrd="0" destOrd="0" parTransId="{48DEC5BB-2C20-48D9-BC22-13C1C506D4AF}" sibTransId="{7F8433E2-1F5D-45E1-A116-C4AF2FD03609}"/>
    <dgm:cxn modelId="{FFE9D713-4A4F-4A69-A2E3-37D1A27A8711}" type="presOf" srcId="{DAE2DE27-1B37-4E4E-B812-1794A1C013E4}" destId="{2CBF3039-F1C4-42EE-8AD7-0774AEC7E858}" srcOrd="1" destOrd="0" presId="urn:microsoft.com/office/officeart/2005/8/layout/orgChart1"/>
    <dgm:cxn modelId="{244A5D1A-12ED-4019-A321-EA65CCB28318}" type="presOf" srcId="{604FBA1D-4EF1-44D7-965E-C0E218692398}" destId="{EE9A24AC-D499-40C2-9BB1-B4C8B99E5D5B}" srcOrd="1" destOrd="0" presId="urn:microsoft.com/office/officeart/2005/8/layout/orgChart1"/>
    <dgm:cxn modelId="{D2E14F2A-3463-436C-8134-415B18BB2581}" type="presOf" srcId="{6CCF3706-0E06-464B-BE9B-554886011B20}" destId="{216D7359-9CDA-4FFB-82C4-FE91209A2783}" srcOrd="0" destOrd="0" presId="urn:microsoft.com/office/officeart/2005/8/layout/orgChart1"/>
    <dgm:cxn modelId="{A013C23E-A43B-4383-A28F-0ECDD83FAEF9}" type="presOf" srcId="{74CC41B7-7FA1-4065-AD06-BD5D2B420CA2}" destId="{410F23C4-E0B2-4C6C-B6A3-D391FEF38C54}" srcOrd="0" destOrd="0" presId="urn:microsoft.com/office/officeart/2005/8/layout/orgChart1"/>
    <dgm:cxn modelId="{DF1F7E3F-39C5-4348-A85E-ABCA06076BB0}" srcId="{604FBA1D-4EF1-44D7-965E-C0E218692398}" destId="{11AE38B0-416C-4E50-B3A1-E274EEBAE88A}" srcOrd="3" destOrd="0" parTransId="{D68EA6EF-25F7-4F75-B748-DDBCE4C3D03F}" sibTransId="{D44380C2-1DF6-4267-B64E-1BAE34967E6A}"/>
    <dgm:cxn modelId="{1861EA62-5111-4475-BB7C-046AD6AB0212}" type="presOf" srcId="{6F5894A2-3384-4E09-B40A-DE683D8D73C1}" destId="{208180D5-FA00-42D4-9E14-DA705B0FFB45}" srcOrd="0" destOrd="0" presId="urn:microsoft.com/office/officeart/2005/8/layout/orgChart1"/>
    <dgm:cxn modelId="{47249D68-929A-41C6-8087-BBFDD5ACFDB7}" srcId="{604FBA1D-4EF1-44D7-965E-C0E218692398}" destId="{4DC5364D-AEEA-45A3-8580-4CA1B82BC530}" srcOrd="0" destOrd="0" parTransId="{F0736071-3E46-4F0B-8F00-18AC53D4DEC3}" sibTransId="{3C012428-6624-4729-A799-02DC80E95BDA}"/>
    <dgm:cxn modelId="{4B382C6A-9AA2-4EF5-B733-0BE74EE82550}" type="presOf" srcId="{4DC5364D-AEEA-45A3-8580-4CA1B82BC530}" destId="{BAADC7C9-4DAE-410A-9295-BD78E00DCD61}" srcOrd="1" destOrd="0" presId="urn:microsoft.com/office/officeart/2005/8/layout/orgChart1"/>
    <dgm:cxn modelId="{DA39624E-9648-41CE-A252-C68E92921562}" type="presOf" srcId="{11AE38B0-416C-4E50-B3A1-E274EEBAE88A}" destId="{EBD9804E-4035-4A28-BF7D-9379FCE45CE4}" srcOrd="1" destOrd="0" presId="urn:microsoft.com/office/officeart/2005/8/layout/orgChart1"/>
    <dgm:cxn modelId="{44498550-55A6-43CA-AB99-A6D3C9A533F5}" type="presOf" srcId="{18971526-5104-49C9-94CA-B4864404AEAF}" destId="{864E3533-EEF9-45B0-8F77-539D36ED1093}" srcOrd="0" destOrd="0" presId="urn:microsoft.com/office/officeart/2005/8/layout/orgChart1"/>
    <dgm:cxn modelId="{90A1D656-1D23-45DA-9F20-47970C1A3E41}" type="presOf" srcId="{03971EC1-E0D8-48D1-A43B-0C804A70F846}" destId="{88B38266-9E06-421C-9E81-211BABB36F3A}" srcOrd="0" destOrd="0" presId="urn:microsoft.com/office/officeart/2005/8/layout/orgChart1"/>
    <dgm:cxn modelId="{88B77078-260C-4235-B662-DA180E36E8E9}" type="presOf" srcId="{4DC5364D-AEEA-45A3-8580-4CA1B82BC530}" destId="{A288F699-5021-453D-A207-A0E74BB2CFE0}" srcOrd="0" destOrd="0" presId="urn:microsoft.com/office/officeart/2005/8/layout/orgChart1"/>
    <dgm:cxn modelId="{66E4E686-A393-4421-8A1F-4527ECAC3DB4}" type="presOf" srcId="{BCF1D7D7-EB71-449C-B396-EE8A08241D1A}" destId="{2846A23F-27BF-49F0-B7FD-D65D501F8758}" srcOrd="0" destOrd="0" presId="urn:microsoft.com/office/officeart/2005/8/layout/orgChart1"/>
    <dgm:cxn modelId="{97E0CC89-DF2C-47B2-BF16-3958E25A62D3}" type="presOf" srcId="{F0736071-3E46-4F0B-8F00-18AC53D4DEC3}" destId="{C5AA1917-4903-4A38-820D-ECA7DD1078C3}" srcOrd="0" destOrd="0" presId="urn:microsoft.com/office/officeart/2005/8/layout/orgChart1"/>
    <dgm:cxn modelId="{9883698D-5FCF-48EA-B347-627D4F093B74}" type="presOf" srcId="{D68EA6EF-25F7-4F75-B748-DDBCE4C3D03F}" destId="{0DC3D361-2FD0-4E96-AE0B-00279E9BCF15}" srcOrd="0" destOrd="0" presId="urn:microsoft.com/office/officeart/2005/8/layout/orgChart1"/>
    <dgm:cxn modelId="{0A601D8E-FF47-4BB7-B9B8-46ED12C72D4D}" srcId="{6F5894A2-3384-4E09-B40A-DE683D8D73C1}" destId="{03971EC1-E0D8-48D1-A43B-0C804A70F846}" srcOrd="0" destOrd="0" parTransId="{74CC41B7-7FA1-4065-AD06-BD5D2B420CA2}" sibTransId="{090B05D2-6728-48AB-8C2D-BE4D6058C352}"/>
    <dgm:cxn modelId="{14CFD692-6F4F-43E1-B181-7C0F20D83808}" srcId="{604FBA1D-4EF1-44D7-965E-C0E218692398}" destId="{1CAC7A82-5503-4D1F-8686-779EBC81DB8B}" srcOrd="2" destOrd="0" parTransId="{CCA6565D-7985-4492-BEBD-B3CE38BC5C35}" sibTransId="{C2566C82-4A2B-40B2-BF73-3EC1B2DE2F5B}"/>
    <dgm:cxn modelId="{4E346F9E-ECD0-4B38-8875-5EA071C3DE7C}" type="presOf" srcId="{604FBA1D-4EF1-44D7-965E-C0E218692398}" destId="{06F6095E-3E59-43A8-AB31-2C22F61AA4B6}" srcOrd="0" destOrd="0" presId="urn:microsoft.com/office/officeart/2005/8/layout/orgChart1"/>
    <dgm:cxn modelId="{37A18CA8-A070-4657-A032-FDF961FA7CFA}" type="presOf" srcId="{11AE38B0-416C-4E50-B3A1-E274EEBAE88A}" destId="{99FFC112-F552-4F9F-96C6-3A2817972351}" srcOrd="0" destOrd="0" presId="urn:microsoft.com/office/officeart/2005/8/layout/orgChart1"/>
    <dgm:cxn modelId="{F6F9C6AD-F658-4414-B0CF-198DF081AFC0}" type="presOf" srcId="{48DEC5BB-2C20-48D9-BC22-13C1C506D4AF}" destId="{98383652-172B-4605-92C5-CE76E3BA1DF4}" srcOrd="0" destOrd="0" presId="urn:microsoft.com/office/officeart/2005/8/layout/orgChart1"/>
    <dgm:cxn modelId="{52275CB4-5898-415A-B6F2-13F80173C4E3}" type="presOf" srcId="{D3A9B01F-9D6B-4B07-AB46-5312C5BD8737}" destId="{E38F78FB-9FF2-461F-A6C3-78540A3A8F4D}" srcOrd="0" destOrd="0" presId="urn:microsoft.com/office/officeart/2005/8/layout/orgChart1"/>
    <dgm:cxn modelId="{18651DB8-B92E-4A22-9F88-CF1A6E58AEA2}" type="presOf" srcId="{1CAC7A82-5503-4D1F-8686-779EBC81DB8B}" destId="{2735205B-274E-45AB-B538-4D08661A9FF7}" srcOrd="1" destOrd="0" presId="urn:microsoft.com/office/officeart/2005/8/layout/orgChart1"/>
    <dgm:cxn modelId="{D3273BC0-792A-4C76-9A39-B9A597043C95}" type="presOf" srcId="{DAE2DE27-1B37-4E4E-B812-1794A1C013E4}" destId="{73CD0740-200C-41D5-9C42-9826DA8F132E}" srcOrd="0" destOrd="0" presId="urn:microsoft.com/office/officeart/2005/8/layout/orgChart1"/>
    <dgm:cxn modelId="{4ADCDDE0-C525-4DD6-BDEF-1510F3A57C76}" srcId="{BCF1D7D7-EB71-449C-B396-EE8A08241D1A}" destId="{604FBA1D-4EF1-44D7-965E-C0E218692398}" srcOrd="0" destOrd="0" parTransId="{FDE30690-EF44-44FC-9A0C-38A020A666A7}" sibTransId="{9CD0F9DD-6C81-49B8-9631-5F28B6377392}"/>
    <dgm:cxn modelId="{A141F8E1-B16D-4334-88A0-4B0A9F093A58}" srcId="{1CAC7A82-5503-4D1F-8686-779EBC81DB8B}" destId="{DAE2DE27-1B37-4E4E-B812-1794A1C013E4}" srcOrd="0" destOrd="0" parTransId="{18971526-5104-49C9-94CA-B4864404AEAF}" sibTransId="{1C7B81C0-5051-4BF6-A01F-11350758F7E2}"/>
    <dgm:cxn modelId="{FE57B1E6-2ABD-492B-B7AE-A2D96C43AE8C}" type="presOf" srcId="{6CCF3706-0E06-464B-BE9B-554886011B20}" destId="{E25203AD-2B38-46FC-A728-6DE735D9E864}" srcOrd="1" destOrd="0" presId="urn:microsoft.com/office/officeart/2005/8/layout/orgChart1"/>
    <dgm:cxn modelId="{BB1AA9EA-9781-482B-BCDC-23DC1FF1E93F}" type="presOf" srcId="{03971EC1-E0D8-48D1-A43B-0C804A70F846}" destId="{71CFE383-8866-4717-8E71-80CCE6172214}" srcOrd="1" destOrd="0" presId="urn:microsoft.com/office/officeart/2005/8/layout/orgChart1"/>
    <dgm:cxn modelId="{7A9EC1F0-F6BD-45DA-B71F-06CBE75E4225}" type="presOf" srcId="{6F5894A2-3384-4E09-B40A-DE683D8D73C1}" destId="{B8915442-E1A4-4A52-8B9F-284E82DA1035}" srcOrd="1" destOrd="0" presId="urn:microsoft.com/office/officeart/2005/8/layout/orgChart1"/>
    <dgm:cxn modelId="{55B65BF3-AE95-48C8-BDC7-19FF14198C9D}" type="presOf" srcId="{1CAC7A82-5503-4D1F-8686-779EBC81DB8B}" destId="{775EE6BA-EBBE-4397-8B44-B439491D82F0}" srcOrd="0" destOrd="0" presId="urn:microsoft.com/office/officeart/2005/8/layout/orgChart1"/>
    <dgm:cxn modelId="{2B5AC88A-FA1A-4B36-A56B-D8F5A916235E}" type="presParOf" srcId="{2846A23F-27BF-49F0-B7FD-D65D501F8758}" destId="{B230501D-B940-48B4-BCC7-51C36828D01D}" srcOrd="0" destOrd="0" presId="urn:microsoft.com/office/officeart/2005/8/layout/orgChart1"/>
    <dgm:cxn modelId="{DBE8CE12-4063-40A2-A7F3-2EE1336BDDEF}" type="presParOf" srcId="{B230501D-B940-48B4-BCC7-51C36828D01D}" destId="{1FB0B32F-1057-4A53-83BB-E92FA38BA493}" srcOrd="0" destOrd="0" presId="urn:microsoft.com/office/officeart/2005/8/layout/orgChart1"/>
    <dgm:cxn modelId="{E2DEA3E6-C504-4851-8512-C93554D59153}" type="presParOf" srcId="{1FB0B32F-1057-4A53-83BB-E92FA38BA493}" destId="{06F6095E-3E59-43A8-AB31-2C22F61AA4B6}" srcOrd="0" destOrd="0" presId="urn:microsoft.com/office/officeart/2005/8/layout/orgChart1"/>
    <dgm:cxn modelId="{70043D5A-9A07-44C0-9015-C9EB47ED12B2}" type="presParOf" srcId="{1FB0B32F-1057-4A53-83BB-E92FA38BA493}" destId="{EE9A24AC-D499-40C2-9BB1-B4C8B99E5D5B}" srcOrd="1" destOrd="0" presId="urn:microsoft.com/office/officeart/2005/8/layout/orgChart1"/>
    <dgm:cxn modelId="{BC3A022A-A3BE-4F7E-B884-F11F549EEEB8}" type="presParOf" srcId="{B230501D-B940-48B4-BCC7-51C36828D01D}" destId="{508BAFDE-C2B5-4B5C-BA7A-AE16F2B81230}" srcOrd="1" destOrd="0" presId="urn:microsoft.com/office/officeart/2005/8/layout/orgChart1"/>
    <dgm:cxn modelId="{CE6F163C-C314-490A-8FF5-EB8DF98E58F7}" type="presParOf" srcId="{508BAFDE-C2B5-4B5C-BA7A-AE16F2B81230}" destId="{E38F78FB-9FF2-461F-A6C3-78540A3A8F4D}" srcOrd="0" destOrd="0" presId="urn:microsoft.com/office/officeart/2005/8/layout/orgChart1"/>
    <dgm:cxn modelId="{D5FD178C-9BBB-44B4-8007-106B0774AF8C}" type="presParOf" srcId="{508BAFDE-C2B5-4B5C-BA7A-AE16F2B81230}" destId="{6F35EEA5-7CDB-44AB-8CAE-31CBB81789B8}" srcOrd="1" destOrd="0" presId="urn:microsoft.com/office/officeart/2005/8/layout/orgChart1"/>
    <dgm:cxn modelId="{7D544E93-156C-4032-8A7A-B598C72B6997}" type="presParOf" srcId="{6F35EEA5-7CDB-44AB-8CAE-31CBB81789B8}" destId="{E16F0FE1-8869-40ED-89E4-3C679CBEDAE6}" srcOrd="0" destOrd="0" presId="urn:microsoft.com/office/officeart/2005/8/layout/orgChart1"/>
    <dgm:cxn modelId="{CE0E8005-D2EA-49DF-AF57-641510579203}" type="presParOf" srcId="{E16F0FE1-8869-40ED-89E4-3C679CBEDAE6}" destId="{208180D5-FA00-42D4-9E14-DA705B0FFB45}" srcOrd="0" destOrd="0" presId="urn:microsoft.com/office/officeart/2005/8/layout/orgChart1"/>
    <dgm:cxn modelId="{E49287B1-FFC0-43F1-9799-A3C6348CFB9D}" type="presParOf" srcId="{E16F0FE1-8869-40ED-89E4-3C679CBEDAE6}" destId="{B8915442-E1A4-4A52-8B9F-284E82DA1035}" srcOrd="1" destOrd="0" presId="urn:microsoft.com/office/officeart/2005/8/layout/orgChart1"/>
    <dgm:cxn modelId="{CF506A06-727D-4CAE-AC8F-C743BE82240B}" type="presParOf" srcId="{6F35EEA5-7CDB-44AB-8CAE-31CBB81789B8}" destId="{277BC501-2090-4E49-9E43-EEC01792E92A}" srcOrd="1" destOrd="0" presId="urn:microsoft.com/office/officeart/2005/8/layout/orgChart1"/>
    <dgm:cxn modelId="{6F983C31-B789-4B89-B1C5-CEF6432BDD69}" type="presParOf" srcId="{277BC501-2090-4E49-9E43-EEC01792E92A}" destId="{410F23C4-E0B2-4C6C-B6A3-D391FEF38C54}" srcOrd="0" destOrd="0" presId="urn:microsoft.com/office/officeart/2005/8/layout/orgChart1"/>
    <dgm:cxn modelId="{A28EAD28-B9EF-47C4-ACD2-FFE279B4B374}" type="presParOf" srcId="{277BC501-2090-4E49-9E43-EEC01792E92A}" destId="{046F3FD5-176A-4326-8F0A-4D2652DF1BEB}" srcOrd="1" destOrd="0" presId="urn:microsoft.com/office/officeart/2005/8/layout/orgChart1"/>
    <dgm:cxn modelId="{92159A12-8861-45C2-88BF-ED3D008B0AB9}" type="presParOf" srcId="{046F3FD5-176A-4326-8F0A-4D2652DF1BEB}" destId="{5BD9CBBB-123A-4713-9235-58F267A54358}" srcOrd="0" destOrd="0" presId="urn:microsoft.com/office/officeart/2005/8/layout/orgChart1"/>
    <dgm:cxn modelId="{AEDA1F38-D419-43D1-98BB-E7E2AC2AE30D}" type="presParOf" srcId="{5BD9CBBB-123A-4713-9235-58F267A54358}" destId="{88B38266-9E06-421C-9E81-211BABB36F3A}" srcOrd="0" destOrd="0" presId="urn:microsoft.com/office/officeart/2005/8/layout/orgChart1"/>
    <dgm:cxn modelId="{CDD46E31-30CD-417D-B9EE-D8B26E023356}" type="presParOf" srcId="{5BD9CBBB-123A-4713-9235-58F267A54358}" destId="{71CFE383-8866-4717-8E71-80CCE6172214}" srcOrd="1" destOrd="0" presId="urn:microsoft.com/office/officeart/2005/8/layout/orgChart1"/>
    <dgm:cxn modelId="{CBEF5011-AA7A-4F53-92A9-0162261B72F8}" type="presParOf" srcId="{046F3FD5-176A-4326-8F0A-4D2652DF1BEB}" destId="{18E3876B-4A2B-4852-B2D4-3CBF5389ED48}" srcOrd="1" destOrd="0" presId="urn:microsoft.com/office/officeart/2005/8/layout/orgChart1"/>
    <dgm:cxn modelId="{393E8AB0-68F5-4AC1-A5B8-2EA7DAEF5DF7}" type="presParOf" srcId="{046F3FD5-176A-4326-8F0A-4D2652DF1BEB}" destId="{DEF9E331-3BC8-46F2-BF7F-F47889D9057F}" srcOrd="2" destOrd="0" presId="urn:microsoft.com/office/officeart/2005/8/layout/orgChart1"/>
    <dgm:cxn modelId="{7C84FA11-6094-4535-8AFD-9B6237BEB0C2}" type="presParOf" srcId="{6F35EEA5-7CDB-44AB-8CAE-31CBB81789B8}" destId="{E6176E5D-6F3A-4532-9A2C-6D044B51320D}" srcOrd="2" destOrd="0" presId="urn:microsoft.com/office/officeart/2005/8/layout/orgChart1"/>
    <dgm:cxn modelId="{5C92BE01-41FE-482D-A1DB-52D4D0941CFE}" type="presParOf" srcId="{508BAFDE-C2B5-4B5C-BA7A-AE16F2B81230}" destId="{9C26B58F-5E05-493B-92B5-F8B47BE1F123}" srcOrd="2" destOrd="0" presId="urn:microsoft.com/office/officeart/2005/8/layout/orgChart1"/>
    <dgm:cxn modelId="{4EB04773-7E06-48CF-A41C-9DE2B952DAE2}" type="presParOf" srcId="{508BAFDE-C2B5-4B5C-BA7A-AE16F2B81230}" destId="{A0A55D09-4312-461F-B669-9405984622F3}" srcOrd="3" destOrd="0" presId="urn:microsoft.com/office/officeart/2005/8/layout/orgChart1"/>
    <dgm:cxn modelId="{4E6BFA2A-0539-4D72-BB8B-105BE1CAC1A9}" type="presParOf" srcId="{A0A55D09-4312-461F-B669-9405984622F3}" destId="{6EE3CC9E-BBAD-4FAC-B5DE-BDA8B5067F36}" srcOrd="0" destOrd="0" presId="urn:microsoft.com/office/officeart/2005/8/layout/orgChart1"/>
    <dgm:cxn modelId="{60568ADD-72AC-45F4-9414-3E649F9AB206}" type="presParOf" srcId="{6EE3CC9E-BBAD-4FAC-B5DE-BDA8B5067F36}" destId="{775EE6BA-EBBE-4397-8B44-B439491D82F0}" srcOrd="0" destOrd="0" presId="urn:microsoft.com/office/officeart/2005/8/layout/orgChart1"/>
    <dgm:cxn modelId="{464C84B2-CA9B-4EE1-A8AD-526744584801}" type="presParOf" srcId="{6EE3CC9E-BBAD-4FAC-B5DE-BDA8B5067F36}" destId="{2735205B-274E-45AB-B538-4D08661A9FF7}" srcOrd="1" destOrd="0" presId="urn:microsoft.com/office/officeart/2005/8/layout/orgChart1"/>
    <dgm:cxn modelId="{DF57121C-C523-4FB7-850F-1D9A18F71542}" type="presParOf" srcId="{A0A55D09-4312-461F-B669-9405984622F3}" destId="{6AA80BBF-879B-46E2-9FCB-74F00A8B0022}" srcOrd="1" destOrd="0" presId="urn:microsoft.com/office/officeart/2005/8/layout/orgChart1"/>
    <dgm:cxn modelId="{E3A2F1A0-1B1C-4CC6-AEBF-B4BE127A3D5D}" type="presParOf" srcId="{6AA80BBF-879B-46E2-9FCB-74F00A8B0022}" destId="{864E3533-EEF9-45B0-8F77-539D36ED1093}" srcOrd="0" destOrd="0" presId="urn:microsoft.com/office/officeart/2005/8/layout/orgChart1"/>
    <dgm:cxn modelId="{8E653158-2DC6-4618-A3D3-FA37463A3C58}" type="presParOf" srcId="{6AA80BBF-879B-46E2-9FCB-74F00A8B0022}" destId="{C9F5A2D4-1929-4654-B612-19F49F194B3F}" srcOrd="1" destOrd="0" presId="urn:microsoft.com/office/officeart/2005/8/layout/orgChart1"/>
    <dgm:cxn modelId="{D4355527-D202-4FA3-8197-919B2A188997}" type="presParOf" srcId="{C9F5A2D4-1929-4654-B612-19F49F194B3F}" destId="{1B94C7F6-2601-4892-8BF0-04E8DFDF90F6}" srcOrd="0" destOrd="0" presId="urn:microsoft.com/office/officeart/2005/8/layout/orgChart1"/>
    <dgm:cxn modelId="{5F476BBB-C1DD-4E1A-95BF-731A38394CC3}" type="presParOf" srcId="{1B94C7F6-2601-4892-8BF0-04E8DFDF90F6}" destId="{73CD0740-200C-41D5-9C42-9826DA8F132E}" srcOrd="0" destOrd="0" presId="urn:microsoft.com/office/officeart/2005/8/layout/orgChart1"/>
    <dgm:cxn modelId="{59192AFD-570A-4516-BB2C-3545ED6D29EF}" type="presParOf" srcId="{1B94C7F6-2601-4892-8BF0-04E8DFDF90F6}" destId="{2CBF3039-F1C4-42EE-8AD7-0774AEC7E858}" srcOrd="1" destOrd="0" presId="urn:microsoft.com/office/officeart/2005/8/layout/orgChart1"/>
    <dgm:cxn modelId="{B2AFF203-237A-4A9F-AC39-B0AD599FB967}" type="presParOf" srcId="{C9F5A2D4-1929-4654-B612-19F49F194B3F}" destId="{4BBA3F16-E631-4547-B34B-B58A1A8BC370}" srcOrd="1" destOrd="0" presId="urn:microsoft.com/office/officeart/2005/8/layout/orgChart1"/>
    <dgm:cxn modelId="{75E19F01-4A27-4F29-83F9-6E161F09E1B2}" type="presParOf" srcId="{C9F5A2D4-1929-4654-B612-19F49F194B3F}" destId="{ADADFB98-4E74-48CA-9C92-831D154973B6}" srcOrd="2" destOrd="0" presId="urn:microsoft.com/office/officeart/2005/8/layout/orgChart1"/>
    <dgm:cxn modelId="{628D2005-CC69-4CE5-8B08-E66AA8B0BB55}" type="presParOf" srcId="{A0A55D09-4312-461F-B669-9405984622F3}" destId="{A411F43A-15EB-4C72-B51E-9126A55BC3AC}" srcOrd="2" destOrd="0" presId="urn:microsoft.com/office/officeart/2005/8/layout/orgChart1"/>
    <dgm:cxn modelId="{117064C5-E53E-48CB-BA8C-8D4E601169A2}" type="presParOf" srcId="{508BAFDE-C2B5-4B5C-BA7A-AE16F2B81230}" destId="{0DC3D361-2FD0-4E96-AE0B-00279E9BCF15}" srcOrd="4" destOrd="0" presId="urn:microsoft.com/office/officeart/2005/8/layout/orgChart1"/>
    <dgm:cxn modelId="{496EA51C-A429-4B16-A65D-C50147F662DE}" type="presParOf" srcId="{508BAFDE-C2B5-4B5C-BA7A-AE16F2B81230}" destId="{05D77E22-718E-4EDC-A2AA-4C0D1E679554}" srcOrd="5" destOrd="0" presId="urn:microsoft.com/office/officeart/2005/8/layout/orgChart1"/>
    <dgm:cxn modelId="{4D9FE5AC-93B1-4195-8681-FA823D0590EC}" type="presParOf" srcId="{05D77E22-718E-4EDC-A2AA-4C0D1E679554}" destId="{924B9EEE-F0C4-4EC4-88FA-BF73734D481B}" srcOrd="0" destOrd="0" presId="urn:microsoft.com/office/officeart/2005/8/layout/orgChart1"/>
    <dgm:cxn modelId="{1CCDF6DA-0310-4B13-B7FE-D7893F96A493}" type="presParOf" srcId="{924B9EEE-F0C4-4EC4-88FA-BF73734D481B}" destId="{99FFC112-F552-4F9F-96C6-3A2817972351}" srcOrd="0" destOrd="0" presId="urn:microsoft.com/office/officeart/2005/8/layout/orgChart1"/>
    <dgm:cxn modelId="{517D18E4-DA73-459B-B5CB-BCC933DC9A0F}" type="presParOf" srcId="{924B9EEE-F0C4-4EC4-88FA-BF73734D481B}" destId="{EBD9804E-4035-4A28-BF7D-9379FCE45CE4}" srcOrd="1" destOrd="0" presId="urn:microsoft.com/office/officeart/2005/8/layout/orgChart1"/>
    <dgm:cxn modelId="{701F9A18-F320-4FC8-AF61-8791FE88A5C8}" type="presParOf" srcId="{05D77E22-718E-4EDC-A2AA-4C0D1E679554}" destId="{45113E90-057B-4266-8342-86823EC2AAA5}" srcOrd="1" destOrd="0" presId="urn:microsoft.com/office/officeart/2005/8/layout/orgChart1"/>
    <dgm:cxn modelId="{18B427C0-3868-4122-97CD-4152FB61DEDA}" type="presParOf" srcId="{45113E90-057B-4266-8342-86823EC2AAA5}" destId="{98383652-172B-4605-92C5-CE76E3BA1DF4}" srcOrd="0" destOrd="0" presId="urn:microsoft.com/office/officeart/2005/8/layout/orgChart1"/>
    <dgm:cxn modelId="{D6AA3F83-65EC-4703-A799-313C888019E8}" type="presParOf" srcId="{45113E90-057B-4266-8342-86823EC2AAA5}" destId="{B7D1F26D-7655-46F8-8CC6-151EDC11253F}" srcOrd="1" destOrd="0" presId="urn:microsoft.com/office/officeart/2005/8/layout/orgChart1"/>
    <dgm:cxn modelId="{1DACE23F-9A14-4FAF-BA78-88C65311BC5A}" type="presParOf" srcId="{B7D1F26D-7655-46F8-8CC6-151EDC11253F}" destId="{7EC4CED7-6E3C-4C83-AC02-F4EECEE6F0FE}" srcOrd="0" destOrd="0" presId="urn:microsoft.com/office/officeart/2005/8/layout/orgChart1"/>
    <dgm:cxn modelId="{BD4E679D-AF32-4A80-B6BF-ECD177381597}" type="presParOf" srcId="{7EC4CED7-6E3C-4C83-AC02-F4EECEE6F0FE}" destId="{216D7359-9CDA-4FFB-82C4-FE91209A2783}" srcOrd="0" destOrd="0" presId="urn:microsoft.com/office/officeart/2005/8/layout/orgChart1"/>
    <dgm:cxn modelId="{95D4B52A-05F6-4934-8F9A-286B684BCD76}" type="presParOf" srcId="{7EC4CED7-6E3C-4C83-AC02-F4EECEE6F0FE}" destId="{E25203AD-2B38-46FC-A728-6DE735D9E864}" srcOrd="1" destOrd="0" presId="urn:microsoft.com/office/officeart/2005/8/layout/orgChart1"/>
    <dgm:cxn modelId="{4371D5B0-79CB-4E1C-B5B3-C9F29EFE22FC}" type="presParOf" srcId="{B7D1F26D-7655-46F8-8CC6-151EDC11253F}" destId="{52EE0F47-9893-455C-9EC0-48144D0F097A}" srcOrd="1" destOrd="0" presId="urn:microsoft.com/office/officeart/2005/8/layout/orgChart1"/>
    <dgm:cxn modelId="{31C6B956-A20D-41DF-A064-C9CF517DE5CA}" type="presParOf" srcId="{B7D1F26D-7655-46F8-8CC6-151EDC11253F}" destId="{F94236D9-9D99-4E9C-998B-D978BF539830}" srcOrd="2" destOrd="0" presId="urn:microsoft.com/office/officeart/2005/8/layout/orgChart1"/>
    <dgm:cxn modelId="{1D49D9F0-52E2-40ED-8D94-85D9BA65E92E}" type="presParOf" srcId="{05D77E22-718E-4EDC-A2AA-4C0D1E679554}" destId="{27A3A9DA-3DE9-47F6-B7BB-AF0820F0D9EF}" srcOrd="2" destOrd="0" presId="urn:microsoft.com/office/officeart/2005/8/layout/orgChart1"/>
    <dgm:cxn modelId="{36410483-14CB-468B-844A-9769B1A1B19F}" type="presParOf" srcId="{B230501D-B940-48B4-BCC7-51C36828D01D}" destId="{335ACFE2-D771-425F-B536-89645813C4B4}" srcOrd="2" destOrd="0" presId="urn:microsoft.com/office/officeart/2005/8/layout/orgChart1"/>
    <dgm:cxn modelId="{081F3BE9-BDFF-4388-B76C-1D19FC7C0C0A}" type="presParOf" srcId="{335ACFE2-D771-425F-B536-89645813C4B4}" destId="{C5AA1917-4903-4A38-820D-ECA7DD1078C3}" srcOrd="0" destOrd="0" presId="urn:microsoft.com/office/officeart/2005/8/layout/orgChart1"/>
    <dgm:cxn modelId="{9D1DA220-C86F-4C4B-BBD8-E9C867D0DA15}" type="presParOf" srcId="{335ACFE2-D771-425F-B536-89645813C4B4}" destId="{B35861CD-35C9-4C79-B0D0-D787A93C98BB}" srcOrd="1" destOrd="0" presId="urn:microsoft.com/office/officeart/2005/8/layout/orgChart1"/>
    <dgm:cxn modelId="{25B280D2-B91F-4ADA-856F-5EF7360A52A5}" type="presParOf" srcId="{B35861CD-35C9-4C79-B0D0-D787A93C98BB}" destId="{CF919C5E-ED23-46C7-918B-55B83744AA74}" srcOrd="0" destOrd="0" presId="urn:microsoft.com/office/officeart/2005/8/layout/orgChart1"/>
    <dgm:cxn modelId="{16DDB48C-8386-4775-A441-71FB0322A436}" type="presParOf" srcId="{CF919C5E-ED23-46C7-918B-55B83744AA74}" destId="{A288F699-5021-453D-A207-A0E74BB2CFE0}" srcOrd="0" destOrd="0" presId="urn:microsoft.com/office/officeart/2005/8/layout/orgChart1"/>
    <dgm:cxn modelId="{7C85352A-8264-48A8-B7D0-FD654629A374}" type="presParOf" srcId="{CF919C5E-ED23-46C7-918B-55B83744AA74}" destId="{BAADC7C9-4DAE-410A-9295-BD78E00DCD61}" srcOrd="1" destOrd="0" presId="urn:microsoft.com/office/officeart/2005/8/layout/orgChart1"/>
    <dgm:cxn modelId="{7CCF9D03-748A-4B9D-B588-340D4201D67F}" type="presParOf" srcId="{B35861CD-35C9-4C79-B0D0-D787A93C98BB}" destId="{EC7ACDCC-3E45-48A7-A92E-BC5B469C72EC}" srcOrd="1" destOrd="0" presId="urn:microsoft.com/office/officeart/2005/8/layout/orgChart1"/>
    <dgm:cxn modelId="{3FDFC6F1-1123-439F-9C78-2745D5A56EE8}" type="presParOf" srcId="{B35861CD-35C9-4C79-B0D0-D787A93C98BB}" destId="{6FEB95FB-D619-4BFD-A364-4E5BC7CA851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C22F-EF29-41F2-B811-7266BB62D121}">
      <dsp:nvSpPr>
        <dsp:cNvPr id="0" name=""/>
        <dsp:cNvSpPr/>
      </dsp:nvSpPr>
      <dsp:spPr>
        <a:xfrm>
          <a:off x="0" y="99333"/>
          <a:ext cx="8128000" cy="25740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C" sz="2500" kern="1200" dirty="0"/>
            <a:t>Al localizar que la intersección de la Av. Galo Plaza Lasso y Av. Isaac Albéniz, presenta una evidente congestión que causa malestar en los usuarios, y conociendo que este cruce será de importancia al momento que inicien las operaciones del Metro de la Ciudad de Quito, se consideró evaluar dicha intersección. </a:t>
          </a:r>
          <a:endParaRPr lang="es-ES" sz="2500" kern="1200" dirty="0"/>
        </a:p>
      </dsp:txBody>
      <dsp:txXfrm>
        <a:off x="125652" y="224985"/>
        <a:ext cx="7876696" cy="2322696"/>
      </dsp:txXfrm>
    </dsp:sp>
    <dsp:sp modelId="{31441D04-63B1-439F-8DEA-A590B3492D02}">
      <dsp:nvSpPr>
        <dsp:cNvPr id="0" name=""/>
        <dsp:cNvSpPr/>
      </dsp:nvSpPr>
      <dsp:spPr>
        <a:xfrm>
          <a:off x="0" y="2745333"/>
          <a:ext cx="8128000" cy="25740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C" sz="2500" kern="1200" dirty="0"/>
            <a:t>Si los ramales que convergen en una intersección están superando su capacidad con un sobre flujo de vehículos, quiere decir que la funcionalidad con la que fue diseñada dicha intersección no se está comportando como se había planeado, generando tráfico y congestión.</a:t>
          </a:r>
          <a:endParaRPr lang="es-ES" sz="2500" kern="1200" dirty="0"/>
        </a:p>
      </dsp:txBody>
      <dsp:txXfrm>
        <a:off x="125652" y="2870985"/>
        <a:ext cx="7876696" cy="232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4BAE1-6155-4A5C-B95C-BEE4C41DAE43}">
      <dsp:nvSpPr>
        <dsp:cNvPr id="0" name=""/>
        <dsp:cNvSpPr/>
      </dsp:nvSpPr>
      <dsp:spPr>
        <a:xfrm>
          <a:off x="0" y="661"/>
          <a:ext cx="81280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05600-FFC5-415F-B199-D015B4670246}">
      <dsp:nvSpPr>
        <dsp:cNvPr id="0" name=""/>
        <dsp:cNvSpPr/>
      </dsp:nvSpPr>
      <dsp:spPr>
        <a:xfrm>
          <a:off x="0" y="661"/>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419" sz="2100" kern="1200" dirty="0"/>
            <a:t>Determinar el flujo de tráfico involucrado en la intersección por medio de conteos vehiculares.</a:t>
          </a:r>
          <a:endParaRPr lang="es-ES" sz="2100" kern="1200" dirty="0"/>
        </a:p>
      </dsp:txBody>
      <dsp:txXfrm>
        <a:off x="0" y="661"/>
        <a:ext cx="8128000" cy="1083468"/>
      </dsp:txXfrm>
    </dsp:sp>
    <dsp:sp modelId="{7001B65A-616F-4DC8-8A05-F71E9F397906}">
      <dsp:nvSpPr>
        <dsp:cNvPr id="0" name=""/>
        <dsp:cNvSpPr/>
      </dsp:nvSpPr>
      <dsp:spPr>
        <a:xfrm>
          <a:off x="0" y="1084130"/>
          <a:ext cx="81280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CF1FE-E620-40FD-B980-1BFC39084344}">
      <dsp:nvSpPr>
        <dsp:cNvPr id="0" name=""/>
        <dsp:cNvSpPr/>
      </dsp:nvSpPr>
      <dsp:spPr>
        <a:xfrm>
          <a:off x="0" y="1084130"/>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419" sz="2100" kern="1200" dirty="0"/>
            <a:t>Realizar la caracterización de vehículos, separándolos por livianos, buses y camiones.</a:t>
          </a:r>
          <a:endParaRPr lang="es-ES" sz="2100" kern="1200" dirty="0"/>
        </a:p>
      </dsp:txBody>
      <dsp:txXfrm>
        <a:off x="0" y="1084130"/>
        <a:ext cx="8128000" cy="1083468"/>
      </dsp:txXfrm>
    </dsp:sp>
    <dsp:sp modelId="{69C8EFB4-67F6-4979-B1C5-455F08190A0B}">
      <dsp:nvSpPr>
        <dsp:cNvPr id="0" name=""/>
        <dsp:cNvSpPr/>
      </dsp:nvSpPr>
      <dsp:spPr>
        <a:xfrm>
          <a:off x="0" y="2167599"/>
          <a:ext cx="81280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6CD41-42AC-4833-B374-561AA5D774F7}">
      <dsp:nvSpPr>
        <dsp:cNvPr id="0" name=""/>
        <dsp:cNvSpPr/>
      </dsp:nvSpPr>
      <dsp:spPr>
        <a:xfrm>
          <a:off x="0" y="2167599"/>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419" sz="2100" kern="1200" dirty="0"/>
            <a:t>Calcular los valores de tráfico diarios, mensuales y anuales, tanto actuales como futuros, con ayuda de Excel y datos históricos que garanticen un análisis certero.</a:t>
          </a:r>
          <a:endParaRPr lang="es-ES" sz="2100" kern="1200" dirty="0"/>
        </a:p>
      </dsp:txBody>
      <dsp:txXfrm>
        <a:off x="0" y="2167599"/>
        <a:ext cx="8128000" cy="1083468"/>
      </dsp:txXfrm>
    </dsp:sp>
    <dsp:sp modelId="{C9D2DDF6-A1CE-44A7-B47D-6D4BB7EC1EF8}">
      <dsp:nvSpPr>
        <dsp:cNvPr id="0" name=""/>
        <dsp:cNvSpPr/>
      </dsp:nvSpPr>
      <dsp:spPr>
        <a:xfrm>
          <a:off x="0" y="3251067"/>
          <a:ext cx="81280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6EF80-D1AC-405B-8D55-D6D26CA7B412}">
      <dsp:nvSpPr>
        <dsp:cNvPr id="0" name=""/>
        <dsp:cNvSpPr/>
      </dsp:nvSpPr>
      <dsp:spPr>
        <a:xfrm>
          <a:off x="0" y="3251067"/>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419" sz="2100" kern="1200" dirty="0"/>
            <a:t>Elaborar 3 alternativas de solución de tráfico vehicular y modelación con software especializado AIMSUN, para elegir la que más se ajuste a las necesidades del proyecto.</a:t>
          </a:r>
          <a:endParaRPr lang="es-ES" sz="2100" kern="1200" dirty="0"/>
        </a:p>
      </dsp:txBody>
      <dsp:txXfrm>
        <a:off x="0" y="3251067"/>
        <a:ext cx="8128000" cy="1083468"/>
      </dsp:txXfrm>
    </dsp:sp>
    <dsp:sp modelId="{6044CA94-D10A-4EDF-8C69-DE7F2E7793A2}">
      <dsp:nvSpPr>
        <dsp:cNvPr id="0" name=""/>
        <dsp:cNvSpPr/>
      </dsp:nvSpPr>
      <dsp:spPr>
        <a:xfrm>
          <a:off x="0" y="4334536"/>
          <a:ext cx="81280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D98F4-C91F-45E1-A8A0-0B7260BA6658}">
      <dsp:nvSpPr>
        <dsp:cNvPr id="0" name=""/>
        <dsp:cNvSpPr/>
      </dsp:nvSpPr>
      <dsp:spPr>
        <a:xfrm>
          <a:off x="0" y="4334536"/>
          <a:ext cx="8128000"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s-419" sz="2100" kern="1200" dirty="0"/>
            <a:t>Diseñar la reforma geométrica tomando como punto de partida la alternativa más óptima de la modelación de tráfico vehicular.</a:t>
          </a:r>
          <a:endParaRPr lang="es-ES" sz="2100" kern="1200" dirty="0"/>
        </a:p>
      </dsp:txBody>
      <dsp:txXfrm>
        <a:off x="0" y="4334536"/>
        <a:ext cx="8128000" cy="1083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B415A-2222-48BE-B026-836ADD6AAC1C}">
      <dsp:nvSpPr>
        <dsp:cNvPr id="0" name=""/>
        <dsp:cNvSpPr/>
      </dsp:nvSpPr>
      <dsp:spPr>
        <a:xfrm>
          <a:off x="0" y="236981"/>
          <a:ext cx="3805195" cy="134894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3 días de duración, de 06h00 a 19h00</a:t>
          </a:r>
        </a:p>
      </dsp:txBody>
      <dsp:txXfrm>
        <a:off x="0" y="236981"/>
        <a:ext cx="3805195" cy="1348947"/>
      </dsp:txXfrm>
    </dsp:sp>
    <dsp:sp modelId="{5573CD35-E5FB-426F-9AD8-DB88FB9A4625}">
      <dsp:nvSpPr>
        <dsp:cNvPr id="0" name=""/>
        <dsp:cNvSpPr/>
      </dsp:nvSpPr>
      <dsp:spPr>
        <a:xfrm>
          <a:off x="4319879" y="237412"/>
          <a:ext cx="3806992" cy="134894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Lunes 6, martes 7 y miércoles 8</a:t>
          </a:r>
        </a:p>
      </dsp:txBody>
      <dsp:txXfrm>
        <a:off x="4319879" y="237412"/>
        <a:ext cx="3806992" cy="1348947"/>
      </dsp:txXfrm>
    </dsp:sp>
    <dsp:sp modelId="{C0DB793E-A1BD-43BD-B4FC-72A4A0B76D83}">
      <dsp:nvSpPr>
        <dsp:cNvPr id="0" name=""/>
        <dsp:cNvSpPr/>
      </dsp:nvSpPr>
      <dsp:spPr>
        <a:xfrm>
          <a:off x="1496218" y="2099916"/>
          <a:ext cx="5135562" cy="308133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dirty="0">
            <a:ln>
              <a:noFill/>
            </a:ln>
          </a:endParaRPr>
        </a:p>
      </dsp:txBody>
      <dsp:txXfrm>
        <a:off x="1496218" y="2099916"/>
        <a:ext cx="5135562" cy="308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A1917-4903-4A38-820D-ECA7DD1078C3}">
      <dsp:nvSpPr>
        <dsp:cNvPr id="0" name=""/>
        <dsp:cNvSpPr/>
      </dsp:nvSpPr>
      <dsp:spPr>
        <a:xfrm>
          <a:off x="3814489" y="974464"/>
          <a:ext cx="249510" cy="1093092"/>
        </a:xfrm>
        <a:custGeom>
          <a:avLst/>
          <a:gdLst/>
          <a:ahLst/>
          <a:cxnLst/>
          <a:rect l="0" t="0" r="0" b="0"/>
          <a:pathLst>
            <a:path>
              <a:moveTo>
                <a:pt x="249510" y="0"/>
              </a:moveTo>
              <a:lnTo>
                <a:pt x="249510" y="1093092"/>
              </a:lnTo>
              <a:lnTo>
                <a:pt x="0" y="109309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383652-172B-4605-92C5-CE76E3BA1DF4}">
      <dsp:nvSpPr>
        <dsp:cNvPr id="0" name=""/>
        <dsp:cNvSpPr/>
      </dsp:nvSpPr>
      <dsp:spPr>
        <a:xfrm>
          <a:off x="5988794" y="3743850"/>
          <a:ext cx="356443" cy="806506"/>
        </a:xfrm>
        <a:custGeom>
          <a:avLst/>
          <a:gdLst/>
          <a:ahLst/>
          <a:cxnLst/>
          <a:rect l="0" t="0" r="0" b="0"/>
          <a:pathLst>
            <a:path>
              <a:moveTo>
                <a:pt x="0" y="0"/>
              </a:moveTo>
              <a:lnTo>
                <a:pt x="0" y="806506"/>
              </a:lnTo>
              <a:lnTo>
                <a:pt x="356443" y="80650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C3D361-2FD0-4E96-AE0B-00279E9BCF15}">
      <dsp:nvSpPr>
        <dsp:cNvPr id="0" name=""/>
        <dsp:cNvSpPr/>
      </dsp:nvSpPr>
      <dsp:spPr>
        <a:xfrm>
          <a:off x="4064000" y="974464"/>
          <a:ext cx="2875309" cy="2186185"/>
        </a:xfrm>
        <a:custGeom>
          <a:avLst/>
          <a:gdLst/>
          <a:ahLst/>
          <a:cxnLst/>
          <a:rect l="0" t="0" r="0" b="0"/>
          <a:pathLst>
            <a:path>
              <a:moveTo>
                <a:pt x="0" y="0"/>
              </a:moveTo>
              <a:lnTo>
                <a:pt x="0" y="1936675"/>
              </a:lnTo>
              <a:lnTo>
                <a:pt x="2875309" y="1936675"/>
              </a:lnTo>
              <a:lnTo>
                <a:pt x="2875309" y="218618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4E3533-EEF9-45B0-8F77-539D36ED1093}">
      <dsp:nvSpPr>
        <dsp:cNvPr id="0" name=""/>
        <dsp:cNvSpPr/>
      </dsp:nvSpPr>
      <dsp:spPr>
        <a:xfrm>
          <a:off x="3113484" y="3743850"/>
          <a:ext cx="356443" cy="805550"/>
        </a:xfrm>
        <a:custGeom>
          <a:avLst/>
          <a:gdLst/>
          <a:ahLst/>
          <a:cxnLst/>
          <a:rect l="0" t="0" r="0" b="0"/>
          <a:pathLst>
            <a:path>
              <a:moveTo>
                <a:pt x="0" y="0"/>
              </a:moveTo>
              <a:lnTo>
                <a:pt x="0" y="805550"/>
              </a:lnTo>
              <a:lnTo>
                <a:pt x="356443" y="80555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26B58F-5E05-493B-92B5-F8B47BE1F123}">
      <dsp:nvSpPr>
        <dsp:cNvPr id="0" name=""/>
        <dsp:cNvSpPr/>
      </dsp:nvSpPr>
      <dsp:spPr>
        <a:xfrm>
          <a:off x="4018280" y="974464"/>
          <a:ext cx="91440" cy="2186185"/>
        </a:xfrm>
        <a:custGeom>
          <a:avLst/>
          <a:gdLst/>
          <a:ahLst/>
          <a:cxnLst/>
          <a:rect l="0" t="0" r="0" b="0"/>
          <a:pathLst>
            <a:path>
              <a:moveTo>
                <a:pt x="45720" y="0"/>
              </a:moveTo>
              <a:lnTo>
                <a:pt x="45720" y="218618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F23C4-E0B2-4C6C-B6A3-D391FEF38C54}">
      <dsp:nvSpPr>
        <dsp:cNvPr id="0" name=""/>
        <dsp:cNvSpPr/>
      </dsp:nvSpPr>
      <dsp:spPr>
        <a:xfrm>
          <a:off x="238174" y="3745122"/>
          <a:ext cx="401521" cy="859479"/>
        </a:xfrm>
        <a:custGeom>
          <a:avLst/>
          <a:gdLst/>
          <a:ahLst/>
          <a:cxnLst/>
          <a:rect l="0" t="0" r="0" b="0"/>
          <a:pathLst>
            <a:path>
              <a:moveTo>
                <a:pt x="0" y="0"/>
              </a:moveTo>
              <a:lnTo>
                <a:pt x="0" y="859479"/>
              </a:lnTo>
              <a:lnTo>
                <a:pt x="401521" y="85947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8F78FB-9FF2-461F-A6C3-78540A3A8F4D}">
      <dsp:nvSpPr>
        <dsp:cNvPr id="0" name=""/>
        <dsp:cNvSpPr/>
      </dsp:nvSpPr>
      <dsp:spPr>
        <a:xfrm>
          <a:off x="1188690" y="974464"/>
          <a:ext cx="2875309" cy="2186185"/>
        </a:xfrm>
        <a:custGeom>
          <a:avLst/>
          <a:gdLst/>
          <a:ahLst/>
          <a:cxnLst/>
          <a:rect l="0" t="0" r="0" b="0"/>
          <a:pathLst>
            <a:path>
              <a:moveTo>
                <a:pt x="2875309" y="0"/>
              </a:moveTo>
              <a:lnTo>
                <a:pt x="2875309" y="1936675"/>
              </a:lnTo>
              <a:lnTo>
                <a:pt x="0" y="1936675"/>
              </a:lnTo>
              <a:lnTo>
                <a:pt x="0" y="218618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6095E-3E59-43A8-AB31-2C22F61AA4B6}">
      <dsp:nvSpPr>
        <dsp:cNvPr id="0" name=""/>
        <dsp:cNvSpPr/>
      </dsp:nvSpPr>
      <dsp:spPr>
        <a:xfrm>
          <a:off x="2775385" y="560823"/>
          <a:ext cx="2577228" cy="41364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Tasas de crecimiento</a:t>
          </a:r>
        </a:p>
      </dsp:txBody>
      <dsp:txXfrm>
        <a:off x="2775385" y="560823"/>
        <a:ext cx="2577228" cy="413640"/>
      </dsp:txXfrm>
    </dsp:sp>
    <dsp:sp modelId="{208180D5-FA00-42D4-9E14-DA705B0FFB45}">
      <dsp:nvSpPr>
        <dsp:cNvPr id="0" name=""/>
        <dsp:cNvSpPr/>
      </dsp:nvSpPr>
      <dsp:spPr>
        <a:xfrm>
          <a:off x="545" y="3160650"/>
          <a:ext cx="2376289" cy="58447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Livianos (tasas de crecimiento vehicular)</a:t>
          </a:r>
        </a:p>
      </dsp:txBody>
      <dsp:txXfrm>
        <a:off x="545" y="3160650"/>
        <a:ext cx="2376289" cy="584472"/>
      </dsp:txXfrm>
    </dsp:sp>
    <dsp:sp modelId="{88B38266-9E06-421C-9E81-211BABB36F3A}">
      <dsp:nvSpPr>
        <dsp:cNvPr id="0" name=""/>
        <dsp:cNvSpPr/>
      </dsp:nvSpPr>
      <dsp:spPr>
        <a:xfrm>
          <a:off x="639696" y="4297989"/>
          <a:ext cx="1057828" cy="61322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3.91%</a:t>
          </a:r>
        </a:p>
      </dsp:txBody>
      <dsp:txXfrm>
        <a:off x="639696" y="4297989"/>
        <a:ext cx="1057828" cy="613225"/>
      </dsp:txXfrm>
    </dsp:sp>
    <dsp:sp modelId="{775EE6BA-EBBE-4397-8B44-B439491D82F0}">
      <dsp:nvSpPr>
        <dsp:cNvPr id="0" name=""/>
        <dsp:cNvSpPr/>
      </dsp:nvSpPr>
      <dsp:spPr>
        <a:xfrm>
          <a:off x="2875855" y="3160650"/>
          <a:ext cx="2376289" cy="5832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Vehículos pesados (venta de combustible diésel)</a:t>
          </a:r>
        </a:p>
      </dsp:txBody>
      <dsp:txXfrm>
        <a:off x="2875855" y="3160650"/>
        <a:ext cx="2376289" cy="583200"/>
      </dsp:txXfrm>
    </dsp:sp>
    <dsp:sp modelId="{73CD0740-200C-41D5-9C42-9826DA8F132E}">
      <dsp:nvSpPr>
        <dsp:cNvPr id="0" name=""/>
        <dsp:cNvSpPr/>
      </dsp:nvSpPr>
      <dsp:spPr>
        <a:xfrm>
          <a:off x="3469927" y="4242871"/>
          <a:ext cx="1059563" cy="61305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5.84%</a:t>
          </a:r>
        </a:p>
      </dsp:txBody>
      <dsp:txXfrm>
        <a:off x="3469927" y="4242871"/>
        <a:ext cx="1059563" cy="613058"/>
      </dsp:txXfrm>
    </dsp:sp>
    <dsp:sp modelId="{99FFC112-F552-4F9F-96C6-3A2817972351}">
      <dsp:nvSpPr>
        <dsp:cNvPr id="0" name=""/>
        <dsp:cNvSpPr/>
      </dsp:nvSpPr>
      <dsp:spPr>
        <a:xfrm>
          <a:off x="5751165" y="3160650"/>
          <a:ext cx="2376289" cy="5832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Buses (crecimiento poblacional)</a:t>
          </a:r>
        </a:p>
      </dsp:txBody>
      <dsp:txXfrm>
        <a:off x="5751165" y="3160650"/>
        <a:ext cx="2376289" cy="583200"/>
      </dsp:txXfrm>
    </dsp:sp>
    <dsp:sp modelId="{216D7359-9CDA-4FFB-82C4-FE91209A2783}">
      <dsp:nvSpPr>
        <dsp:cNvPr id="0" name=""/>
        <dsp:cNvSpPr/>
      </dsp:nvSpPr>
      <dsp:spPr>
        <a:xfrm>
          <a:off x="6345237" y="4242871"/>
          <a:ext cx="1059563" cy="61497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2.44%</a:t>
          </a:r>
        </a:p>
      </dsp:txBody>
      <dsp:txXfrm>
        <a:off x="6345237" y="4242871"/>
        <a:ext cx="1059563" cy="614971"/>
      </dsp:txXfrm>
    </dsp:sp>
    <dsp:sp modelId="{A288F699-5021-453D-A207-A0E74BB2CFE0}">
      <dsp:nvSpPr>
        <dsp:cNvPr id="0" name=""/>
        <dsp:cNvSpPr/>
      </dsp:nvSpPr>
      <dsp:spPr>
        <a:xfrm>
          <a:off x="1438200" y="1473484"/>
          <a:ext cx="2376289" cy="118814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1438200" y="1473484"/>
        <a:ext cx="2376289" cy="11881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s-EC" dirty="0"/>
          </a:p>
        </p:txBody>
      </p:sp>
      <p:sp>
        <p:nvSpPr>
          <p:cNvPr id="3" name="Marcador de fech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67C4D6F-ED0C-4EBD-99EA-4CA5A0930D48}" type="datetimeFigureOut">
              <a:rPr lang="es-EC" smtClean="0"/>
              <a:t>07/09/2017</a:t>
            </a:fld>
            <a:endParaRPr lang="es-EC" dirty="0"/>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s-EC" dirty="0"/>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s-EC" dirty="0"/>
          </a:p>
        </p:txBody>
      </p:sp>
      <p:sp>
        <p:nvSpPr>
          <p:cNvPr id="7" name="Marcador de número de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1F9A462-2AD2-431D-8EF1-FC72EEBF530D}" type="slidenum">
              <a:rPr lang="es-EC" smtClean="0"/>
              <a:t>‹Nº›</a:t>
            </a:fld>
            <a:endParaRPr lang="es-EC" dirty="0"/>
          </a:p>
        </p:txBody>
      </p:sp>
    </p:spTree>
    <p:extLst>
      <p:ext uri="{BB962C8B-B14F-4D97-AF65-F5344CB8AC3E}">
        <p14:creationId xmlns:p14="http://schemas.microsoft.com/office/powerpoint/2010/main" val="150065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a:t>
            </a:fld>
            <a:endParaRPr lang="es-EC" dirty="0"/>
          </a:p>
        </p:txBody>
      </p:sp>
    </p:spTree>
    <p:extLst>
      <p:ext uri="{BB962C8B-B14F-4D97-AF65-F5344CB8AC3E}">
        <p14:creationId xmlns:p14="http://schemas.microsoft.com/office/powerpoint/2010/main" val="130576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10</a:t>
            </a:fld>
            <a:endParaRPr lang="es-EC" dirty="0"/>
          </a:p>
        </p:txBody>
      </p:sp>
    </p:spTree>
    <p:extLst>
      <p:ext uri="{BB962C8B-B14F-4D97-AF65-F5344CB8AC3E}">
        <p14:creationId xmlns:p14="http://schemas.microsoft.com/office/powerpoint/2010/main" val="130676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11</a:t>
            </a:fld>
            <a:endParaRPr lang="es-EC" dirty="0"/>
          </a:p>
        </p:txBody>
      </p:sp>
    </p:spTree>
    <p:extLst>
      <p:ext uri="{BB962C8B-B14F-4D97-AF65-F5344CB8AC3E}">
        <p14:creationId xmlns:p14="http://schemas.microsoft.com/office/powerpoint/2010/main" val="425841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12</a:t>
            </a:fld>
            <a:endParaRPr lang="es-EC" dirty="0"/>
          </a:p>
        </p:txBody>
      </p:sp>
    </p:spTree>
    <p:extLst>
      <p:ext uri="{BB962C8B-B14F-4D97-AF65-F5344CB8AC3E}">
        <p14:creationId xmlns:p14="http://schemas.microsoft.com/office/powerpoint/2010/main" val="127965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13</a:t>
            </a:fld>
            <a:endParaRPr lang="es-EC" dirty="0"/>
          </a:p>
        </p:txBody>
      </p:sp>
    </p:spTree>
    <p:extLst>
      <p:ext uri="{BB962C8B-B14F-4D97-AF65-F5344CB8AC3E}">
        <p14:creationId xmlns:p14="http://schemas.microsoft.com/office/powerpoint/2010/main" val="3912424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14</a:t>
            </a:fld>
            <a:endParaRPr lang="es-EC" dirty="0"/>
          </a:p>
        </p:txBody>
      </p:sp>
    </p:spTree>
    <p:extLst>
      <p:ext uri="{BB962C8B-B14F-4D97-AF65-F5344CB8AC3E}">
        <p14:creationId xmlns:p14="http://schemas.microsoft.com/office/powerpoint/2010/main" val="909007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15</a:t>
            </a:fld>
            <a:endParaRPr lang="es-EC" dirty="0"/>
          </a:p>
        </p:txBody>
      </p:sp>
    </p:spTree>
    <p:extLst>
      <p:ext uri="{BB962C8B-B14F-4D97-AF65-F5344CB8AC3E}">
        <p14:creationId xmlns:p14="http://schemas.microsoft.com/office/powerpoint/2010/main" val="353450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16</a:t>
            </a:fld>
            <a:endParaRPr lang="es-EC" dirty="0"/>
          </a:p>
        </p:txBody>
      </p:sp>
    </p:spTree>
    <p:extLst>
      <p:ext uri="{BB962C8B-B14F-4D97-AF65-F5344CB8AC3E}">
        <p14:creationId xmlns:p14="http://schemas.microsoft.com/office/powerpoint/2010/main" val="1335903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17</a:t>
            </a:fld>
            <a:endParaRPr lang="es-EC" dirty="0"/>
          </a:p>
        </p:txBody>
      </p:sp>
    </p:spTree>
    <p:extLst>
      <p:ext uri="{BB962C8B-B14F-4D97-AF65-F5344CB8AC3E}">
        <p14:creationId xmlns:p14="http://schemas.microsoft.com/office/powerpoint/2010/main" val="3512018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18</a:t>
            </a:fld>
            <a:endParaRPr lang="es-EC" dirty="0"/>
          </a:p>
        </p:txBody>
      </p:sp>
    </p:spTree>
    <p:extLst>
      <p:ext uri="{BB962C8B-B14F-4D97-AF65-F5344CB8AC3E}">
        <p14:creationId xmlns:p14="http://schemas.microsoft.com/office/powerpoint/2010/main" val="3690326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19</a:t>
            </a:fld>
            <a:endParaRPr lang="es-EC" dirty="0"/>
          </a:p>
        </p:txBody>
      </p:sp>
    </p:spTree>
    <p:extLst>
      <p:ext uri="{BB962C8B-B14F-4D97-AF65-F5344CB8AC3E}">
        <p14:creationId xmlns:p14="http://schemas.microsoft.com/office/powerpoint/2010/main" val="98611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a:t>
            </a:fld>
            <a:endParaRPr lang="es-EC" dirty="0"/>
          </a:p>
        </p:txBody>
      </p:sp>
    </p:spTree>
    <p:extLst>
      <p:ext uri="{BB962C8B-B14F-4D97-AF65-F5344CB8AC3E}">
        <p14:creationId xmlns:p14="http://schemas.microsoft.com/office/powerpoint/2010/main" val="210913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20</a:t>
            </a:fld>
            <a:endParaRPr lang="es-EC" dirty="0"/>
          </a:p>
        </p:txBody>
      </p:sp>
    </p:spTree>
    <p:extLst>
      <p:ext uri="{BB962C8B-B14F-4D97-AF65-F5344CB8AC3E}">
        <p14:creationId xmlns:p14="http://schemas.microsoft.com/office/powerpoint/2010/main" val="290836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21</a:t>
            </a:fld>
            <a:endParaRPr lang="es-EC" dirty="0"/>
          </a:p>
        </p:txBody>
      </p:sp>
    </p:spTree>
    <p:extLst>
      <p:ext uri="{BB962C8B-B14F-4D97-AF65-F5344CB8AC3E}">
        <p14:creationId xmlns:p14="http://schemas.microsoft.com/office/powerpoint/2010/main" val="700430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22</a:t>
            </a:fld>
            <a:endParaRPr lang="es-EC" dirty="0"/>
          </a:p>
        </p:txBody>
      </p:sp>
    </p:spTree>
    <p:extLst>
      <p:ext uri="{BB962C8B-B14F-4D97-AF65-F5344CB8AC3E}">
        <p14:creationId xmlns:p14="http://schemas.microsoft.com/office/powerpoint/2010/main" val="130234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23</a:t>
            </a:fld>
            <a:endParaRPr lang="es-EC" dirty="0"/>
          </a:p>
        </p:txBody>
      </p:sp>
    </p:spTree>
    <p:extLst>
      <p:ext uri="{BB962C8B-B14F-4D97-AF65-F5344CB8AC3E}">
        <p14:creationId xmlns:p14="http://schemas.microsoft.com/office/powerpoint/2010/main" val="386964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24</a:t>
            </a:fld>
            <a:endParaRPr lang="es-EC" dirty="0"/>
          </a:p>
        </p:txBody>
      </p:sp>
    </p:spTree>
    <p:extLst>
      <p:ext uri="{BB962C8B-B14F-4D97-AF65-F5344CB8AC3E}">
        <p14:creationId xmlns:p14="http://schemas.microsoft.com/office/powerpoint/2010/main" val="2725669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25</a:t>
            </a:fld>
            <a:endParaRPr lang="es-EC" dirty="0"/>
          </a:p>
        </p:txBody>
      </p:sp>
    </p:spTree>
    <p:extLst>
      <p:ext uri="{BB962C8B-B14F-4D97-AF65-F5344CB8AC3E}">
        <p14:creationId xmlns:p14="http://schemas.microsoft.com/office/powerpoint/2010/main" val="572836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26</a:t>
            </a:fld>
            <a:endParaRPr lang="es-EC" dirty="0"/>
          </a:p>
        </p:txBody>
      </p:sp>
    </p:spTree>
    <p:extLst>
      <p:ext uri="{BB962C8B-B14F-4D97-AF65-F5344CB8AC3E}">
        <p14:creationId xmlns:p14="http://schemas.microsoft.com/office/powerpoint/2010/main" val="663705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27</a:t>
            </a:fld>
            <a:endParaRPr lang="es-EC" dirty="0"/>
          </a:p>
        </p:txBody>
      </p:sp>
    </p:spTree>
    <p:extLst>
      <p:ext uri="{BB962C8B-B14F-4D97-AF65-F5344CB8AC3E}">
        <p14:creationId xmlns:p14="http://schemas.microsoft.com/office/powerpoint/2010/main" val="2450436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28</a:t>
            </a:fld>
            <a:endParaRPr lang="es-EC" dirty="0"/>
          </a:p>
        </p:txBody>
      </p:sp>
    </p:spTree>
    <p:extLst>
      <p:ext uri="{BB962C8B-B14F-4D97-AF65-F5344CB8AC3E}">
        <p14:creationId xmlns:p14="http://schemas.microsoft.com/office/powerpoint/2010/main" val="1117908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29</a:t>
            </a:fld>
            <a:endParaRPr lang="es-EC" dirty="0"/>
          </a:p>
        </p:txBody>
      </p:sp>
    </p:spTree>
    <p:extLst>
      <p:ext uri="{BB962C8B-B14F-4D97-AF65-F5344CB8AC3E}">
        <p14:creationId xmlns:p14="http://schemas.microsoft.com/office/powerpoint/2010/main" val="60074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a:t>
            </a:fld>
            <a:endParaRPr lang="es-EC" dirty="0"/>
          </a:p>
        </p:txBody>
      </p:sp>
    </p:spTree>
    <p:extLst>
      <p:ext uri="{BB962C8B-B14F-4D97-AF65-F5344CB8AC3E}">
        <p14:creationId xmlns:p14="http://schemas.microsoft.com/office/powerpoint/2010/main" val="1560778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30</a:t>
            </a:fld>
            <a:endParaRPr lang="es-EC" dirty="0"/>
          </a:p>
        </p:txBody>
      </p:sp>
    </p:spTree>
    <p:extLst>
      <p:ext uri="{BB962C8B-B14F-4D97-AF65-F5344CB8AC3E}">
        <p14:creationId xmlns:p14="http://schemas.microsoft.com/office/powerpoint/2010/main" val="104147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31</a:t>
            </a:fld>
            <a:endParaRPr lang="es-EC" dirty="0"/>
          </a:p>
        </p:txBody>
      </p:sp>
    </p:spTree>
    <p:extLst>
      <p:ext uri="{BB962C8B-B14F-4D97-AF65-F5344CB8AC3E}">
        <p14:creationId xmlns:p14="http://schemas.microsoft.com/office/powerpoint/2010/main" val="4251783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32</a:t>
            </a:fld>
            <a:endParaRPr lang="es-EC" dirty="0"/>
          </a:p>
        </p:txBody>
      </p:sp>
    </p:spTree>
    <p:extLst>
      <p:ext uri="{BB962C8B-B14F-4D97-AF65-F5344CB8AC3E}">
        <p14:creationId xmlns:p14="http://schemas.microsoft.com/office/powerpoint/2010/main" val="499922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33</a:t>
            </a:fld>
            <a:endParaRPr lang="es-EC" dirty="0"/>
          </a:p>
        </p:txBody>
      </p:sp>
    </p:spTree>
    <p:extLst>
      <p:ext uri="{BB962C8B-B14F-4D97-AF65-F5344CB8AC3E}">
        <p14:creationId xmlns:p14="http://schemas.microsoft.com/office/powerpoint/2010/main" val="4114028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34</a:t>
            </a:fld>
            <a:endParaRPr lang="es-EC" dirty="0"/>
          </a:p>
        </p:txBody>
      </p:sp>
    </p:spTree>
    <p:extLst>
      <p:ext uri="{BB962C8B-B14F-4D97-AF65-F5344CB8AC3E}">
        <p14:creationId xmlns:p14="http://schemas.microsoft.com/office/powerpoint/2010/main" val="271274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35</a:t>
            </a:fld>
            <a:endParaRPr lang="es-EC" dirty="0"/>
          </a:p>
        </p:txBody>
      </p:sp>
    </p:spTree>
    <p:extLst>
      <p:ext uri="{BB962C8B-B14F-4D97-AF65-F5344CB8AC3E}">
        <p14:creationId xmlns:p14="http://schemas.microsoft.com/office/powerpoint/2010/main" val="3505013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36</a:t>
            </a:fld>
            <a:endParaRPr lang="es-EC" dirty="0"/>
          </a:p>
        </p:txBody>
      </p:sp>
    </p:spTree>
    <p:extLst>
      <p:ext uri="{BB962C8B-B14F-4D97-AF65-F5344CB8AC3E}">
        <p14:creationId xmlns:p14="http://schemas.microsoft.com/office/powerpoint/2010/main" val="1406133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37</a:t>
            </a:fld>
            <a:endParaRPr lang="es-EC" dirty="0"/>
          </a:p>
        </p:txBody>
      </p:sp>
    </p:spTree>
    <p:extLst>
      <p:ext uri="{BB962C8B-B14F-4D97-AF65-F5344CB8AC3E}">
        <p14:creationId xmlns:p14="http://schemas.microsoft.com/office/powerpoint/2010/main" val="1291236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38</a:t>
            </a:fld>
            <a:endParaRPr lang="es-EC" dirty="0"/>
          </a:p>
        </p:txBody>
      </p:sp>
    </p:spTree>
    <p:extLst>
      <p:ext uri="{BB962C8B-B14F-4D97-AF65-F5344CB8AC3E}">
        <p14:creationId xmlns:p14="http://schemas.microsoft.com/office/powerpoint/2010/main" val="2785600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39</a:t>
            </a:fld>
            <a:endParaRPr lang="es-EC" dirty="0"/>
          </a:p>
        </p:txBody>
      </p:sp>
    </p:spTree>
    <p:extLst>
      <p:ext uri="{BB962C8B-B14F-4D97-AF65-F5344CB8AC3E}">
        <p14:creationId xmlns:p14="http://schemas.microsoft.com/office/powerpoint/2010/main" val="8622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a:t>
            </a:fld>
            <a:endParaRPr lang="es-EC" dirty="0"/>
          </a:p>
        </p:txBody>
      </p:sp>
    </p:spTree>
    <p:extLst>
      <p:ext uri="{BB962C8B-B14F-4D97-AF65-F5344CB8AC3E}">
        <p14:creationId xmlns:p14="http://schemas.microsoft.com/office/powerpoint/2010/main" val="3763501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40</a:t>
            </a:fld>
            <a:endParaRPr lang="es-EC" dirty="0"/>
          </a:p>
        </p:txBody>
      </p:sp>
    </p:spTree>
    <p:extLst>
      <p:ext uri="{BB962C8B-B14F-4D97-AF65-F5344CB8AC3E}">
        <p14:creationId xmlns:p14="http://schemas.microsoft.com/office/powerpoint/2010/main" val="498437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41</a:t>
            </a:fld>
            <a:endParaRPr lang="es-EC" dirty="0"/>
          </a:p>
        </p:txBody>
      </p:sp>
    </p:spTree>
    <p:extLst>
      <p:ext uri="{BB962C8B-B14F-4D97-AF65-F5344CB8AC3E}">
        <p14:creationId xmlns:p14="http://schemas.microsoft.com/office/powerpoint/2010/main" val="1967663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42</a:t>
            </a:fld>
            <a:endParaRPr lang="es-EC" dirty="0"/>
          </a:p>
        </p:txBody>
      </p:sp>
    </p:spTree>
    <p:extLst>
      <p:ext uri="{BB962C8B-B14F-4D97-AF65-F5344CB8AC3E}">
        <p14:creationId xmlns:p14="http://schemas.microsoft.com/office/powerpoint/2010/main" val="2046899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43</a:t>
            </a:fld>
            <a:endParaRPr lang="es-EC" dirty="0"/>
          </a:p>
        </p:txBody>
      </p:sp>
    </p:spTree>
    <p:extLst>
      <p:ext uri="{BB962C8B-B14F-4D97-AF65-F5344CB8AC3E}">
        <p14:creationId xmlns:p14="http://schemas.microsoft.com/office/powerpoint/2010/main" val="51997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44</a:t>
            </a:fld>
            <a:endParaRPr lang="es-EC" dirty="0"/>
          </a:p>
        </p:txBody>
      </p:sp>
    </p:spTree>
    <p:extLst>
      <p:ext uri="{BB962C8B-B14F-4D97-AF65-F5344CB8AC3E}">
        <p14:creationId xmlns:p14="http://schemas.microsoft.com/office/powerpoint/2010/main" val="514727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45</a:t>
            </a:fld>
            <a:endParaRPr lang="es-EC" dirty="0"/>
          </a:p>
        </p:txBody>
      </p:sp>
    </p:spTree>
    <p:extLst>
      <p:ext uri="{BB962C8B-B14F-4D97-AF65-F5344CB8AC3E}">
        <p14:creationId xmlns:p14="http://schemas.microsoft.com/office/powerpoint/2010/main" val="3397747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46</a:t>
            </a:fld>
            <a:endParaRPr lang="es-EC" dirty="0"/>
          </a:p>
        </p:txBody>
      </p:sp>
    </p:spTree>
    <p:extLst>
      <p:ext uri="{BB962C8B-B14F-4D97-AF65-F5344CB8AC3E}">
        <p14:creationId xmlns:p14="http://schemas.microsoft.com/office/powerpoint/2010/main" val="2395232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47</a:t>
            </a:fld>
            <a:endParaRPr lang="es-EC" dirty="0"/>
          </a:p>
        </p:txBody>
      </p:sp>
    </p:spTree>
    <p:extLst>
      <p:ext uri="{BB962C8B-B14F-4D97-AF65-F5344CB8AC3E}">
        <p14:creationId xmlns:p14="http://schemas.microsoft.com/office/powerpoint/2010/main" val="2657542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48</a:t>
            </a:fld>
            <a:endParaRPr lang="es-EC" dirty="0"/>
          </a:p>
        </p:txBody>
      </p:sp>
    </p:spTree>
    <p:extLst>
      <p:ext uri="{BB962C8B-B14F-4D97-AF65-F5344CB8AC3E}">
        <p14:creationId xmlns:p14="http://schemas.microsoft.com/office/powerpoint/2010/main" val="446059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49</a:t>
            </a:fld>
            <a:endParaRPr lang="es-EC" dirty="0"/>
          </a:p>
        </p:txBody>
      </p:sp>
    </p:spTree>
    <p:extLst>
      <p:ext uri="{BB962C8B-B14F-4D97-AF65-F5344CB8AC3E}">
        <p14:creationId xmlns:p14="http://schemas.microsoft.com/office/powerpoint/2010/main" val="72480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a:t>
            </a:fld>
            <a:endParaRPr lang="es-EC" dirty="0"/>
          </a:p>
        </p:txBody>
      </p:sp>
    </p:spTree>
    <p:extLst>
      <p:ext uri="{BB962C8B-B14F-4D97-AF65-F5344CB8AC3E}">
        <p14:creationId xmlns:p14="http://schemas.microsoft.com/office/powerpoint/2010/main" val="813037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50</a:t>
            </a:fld>
            <a:endParaRPr lang="es-EC" dirty="0"/>
          </a:p>
        </p:txBody>
      </p:sp>
    </p:spTree>
    <p:extLst>
      <p:ext uri="{BB962C8B-B14F-4D97-AF65-F5344CB8AC3E}">
        <p14:creationId xmlns:p14="http://schemas.microsoft.com/office/powerpoint/2010/main" val="1159524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51</a:t>
            </a:fld>
            <a:endParaRPr lang="es-EC" dirty="0"/>
          </a:p>
        </p:txBody>
      </p:sp>
    </p:spTree>
    <p:extLst>
      <p:ext uri="{BB962C8B-B14F-4D97-AF65-F5344CB8AC3E}">
        <p14:creationId xmlns:p14="http://schemas.microsoft.com/office/powerpoint/2010/main" val="3828226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52</a:t>
            </a:fld>
            <a:endParaRPr lang="es-EC" dirty="0"/>
          </a:p>
        </p:txBody>
      </p:sp>
    </p:spTree>
    <p:extLst>
      <p:ext uri="{BB962C8B-B14F-4D97-AF65-F5344CB8AC3E}">
        <p14:creationId xmlns:p14="http://schemas.microsoft.com/office/powerpoint/2010/main" val="32920600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53</a:t>
            </a:fld>
            <a:endParaRPr lang="es-EC" dirty="0"/>
          </a:p>
        </p:txBody>
      </p:sp>
    </p:spTree>
    <p:extLst>
      <p:ext uri="{BB962C8B-B14F-4D97-AF65-F5344CB8AC3E}">
        <p14:creationId xmlns:p14="http://schemas.microsoft.com/office/powerpoint/2010/main" val="2902044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54</a:t>
            </a:fld>
            <a:endParaRPr lang="es-EC" dirty="0"/>
          </a:p>
        </p:txBody>
      </p:sp>
    </p:spTree>
    <p:extLst>
      <p:ext uri="{BB962C8B-B14F-4D97-AF65-F5344CB8AC3E}">
        <p14:creationId xmlns:p14="http://schemas.microsoft.com/office/powerpoint/2010/main" val="1127421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55</a:t>
            </a:fld>
            <a:endParaRPr lang="es-EC" dirty="0"/>
          </a:p>
        </p:txBody>
      </p:sp>
    </p:spTree>
    <p:extLst>
      <p:ext uri="{BB962C8B-B14F-4D97-AF65-F5344CB8AC3E}">
        <p14:creationId xmlns:p14="http://schemas.microsoft.com/office/powerpoint/2010/main" val="2499457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56</a:t>
            </a:fld>
            <a:endParaRPr lang="es-EC" dirty="0"/>
          </a:p>
        </p:txBody>
      </p:sp>
    </p:spTree>
    <p:extLst>
      <p:ext uri="{BB962C8B-B14F-4D97-AF65-F5344CB8AC3E}">
        <p14:creationId xmlns:p14="http://schemas.microsoft.com/office/powerpoint/2010/main" val="365444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57</a:t>
            </a:fld>
            <a:endParaRPr lang="es-EC" dirty="0"/>
          </a:p>
        </p:txBody>
      </p:sp>
    </p:spTree>
    <p:extLst>
      <p:ext uri="{BB962C8B-B14F-4D97-AF65-F5344CB8AC3E}">
        <p14:creationId xmlns:p14="http://schemas.microsoft.com/office/powerpoint/2010/main" val="1733234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58</a:t>
            </a:fld>
            <a:endParaRPr lang="es-EC" dirty="0"/>
          </a:p>
        </p:txBody>
      </p:sp>
    </p:spTree>
    <p:extLst>
      <p:ext uri="{BB962C8B-B14F-4D97-AF65-F5344CB8AC3E}">
        <p14:creationId xmlns:p14="http://schemas.microsoft.com/office/powerpoint/2010/main" val="2882701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59</a:t>
            </a:fld>
            <a:endParaRPr lang="es-EC" dirty="0"/>
          </a:p>
        </p:txBody>
      </p:sp>
    </p:spTree>
    <p:extLst>
      <p:ext uri="{BB962C8B-B14F-4D97-AF65-F5344CB8AC3E}">
        <p14:creationId xmlns:p14="http://schemas.microsoft.com/office/powerpoint/2010/main" val="234134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a:t>
            </a:fld>
            <a:endParaRPr lang="es-EC" dirty="0"/>
          </a:p>
        </p:txBody>
      </p:sp>
    </p:spTree>
    <p:extLst>
      <p:ext uri="{BB962C8B-B14F-4D97-AF65-F5344CB8AC3E}">
        <p14:creationId xmlns:p14="http://schemas.microsoft.com/office/powerpoint/2010/main" val="3955836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60</a:t>
            </a:fld>
            <a:endParaRPr lang="es-EC" dirty="0"/>
          </a:p>
        </p:txBody>
      </p:sp>
    </p:spTree>
    <p:extLst>
      <p:ext uri="{BB962C8B-B14F-4D97-AF65-F5344CB8AC3E}">
        <p14:creationId xmlns:p14="http://schemas.microsoft.com/office/powerpoint/2010/main" val="4552930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61</a:t>
            </a:fld>
            <a:endParaRPr lang="es-EC" dirty="0"/>
          </a:p>
        </p:txBody>
      </p:sp>
    </p:spTree>
    <p:extLst>
      <p:ext uri="{BB962C8B-B14F-4D97-AF65-F5344CB8AC3E}">
        <p14:creationId xmlns:p14="http://schemas.microsoft.com/office/powerpoint/2010/main" val="2140968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62</a:t>
            </a:fld>
            <a:endParaRPr lang="es-EC" dirty="0"/>
          </a:p>
        </p:txBody>
      </p:sp>
    </p:spTree>
    <p:extLst>
      <p:ext uri="{BB962C8B-B14F-4D97-AF65-F5344CB8AC3E}">
        <p14:creationId xmlns:p14="http://schemas.microsoft.com/office/powerpoint/2010/main" val="3315970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63</a:t>
            </a:fld>
            <a:endParaRPr lang="es-EC" dirty="0"/>
          </a:p>
        </p:txBody>
      </p:sp>
    </p:spTree>
    <p:extLst>
      <p:ext uri="{BB962C8B-B14F-4D97-AF65-F5344CB8AC3E}">
        <p14:creationId xmlns:p14="http://schemas.microsoft.com/office/powerpoint/2010/main" val="26019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7</a:t>
            </a:fld>
            <a:endParaRPr lang="es-EC" dirty="0"/>
          </a:p>
        </p:txBody>
      </p:sp>
    </p:spTree>
    <p:extLst>
      <p:ext uri="{BB962C8B-B14F-4D97-AF65-F5344CB8AC3E}">
        <p14:creationId xmlns:p14="http://schemas.microsoft.com/office/powerpoint/2010/main" val="284148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8</a:t>
            </a:fld>
            <a:endParaRPr lang="es-EC" dirty="0"/>
          </a:p>
        </p:txBody>
      </p:sp>
    </p:spTree>
    <p:extLst>
      <p:ext uri="{BB962C8B-B14F-4D97-AF65-F5344CB8AC3E}">
        <p14:creationId xmlns:p14="http://schemas.microsoft.com/office/powerpoint/2010/main" val="192462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RM</a:t>
            </a:r>
          </a:p>
        </p:txBody>
      </p:sp>
      <p:sp>
        <p:nvSpPr>
          <p:cNvPr id="4" name="Marcador de número de diapositiva 3"/>
          <p:cNvSpPr>
            <a:spLocks noGrp="1"/>
          </p:cNvSpPr>
          <p:nvPr>
            <p:ph type="sldNum" sz="quarter" idx="10"/>
          </p:nvPr>
        </p:nvSpPr>
        <p:spPr/>
        <p:txBody>
          <a:bodyPr/>
          <a:lstStyle/>
          <a:p>
            <a:fld id="{91F9A462-2AD2-431D-8EF1-FC72EEBF530D}" type="slidenum">
              <a:rPr lang="es-EC" smtClean="0"/>
              <a:t>9</a:t>
            </a:fld>
            <a:endParaRPr lang="es-EC" dirty="0"/>
          </a:p>
        </p:txBody>
      </p:sp>
    </p:spTree>
    <p:extLst>
      <p:ext uri="{BB962C8B-B14F-4D97-AF65-F5344CB8AC3E}">
        <p14:creationId xmlns:p14="http://schemas.microsoft.com/office/powerpoint/2010/main" val="164371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BC552C-11BF-423B-9FFD-2A86DBA355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2F6E5268-C093-44CC-99AA-DA19AA217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a:extLst>
              <a:ext uri="{FF2B5EF4-FFF2-40B4-BE49-F238E27FC236}">
                <a16:creationId xmlns:a16="http://schemas.microsoft.com/office/drawing/2014/main" id="{15440D04-D3DA-4EB6-9694-5D022D54EBB8}"/>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5" name="Marcador de pie de página 4">
            <a:extLst>
              <a:ext uri="{FF2B5EF4-FFF2-40B4-BE49-F238E27FC236}">
                <a16:creationId xmlns:a16="http://schemas.microsoft.com/office/drawing/2014/main" id="{0509AC79-3C8E-4004-9664-87041C1B3024}"/>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B6E8C915-D36F-4667-BCD0-43E641EDD15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11824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19E14-071E-419D-B0CF-3CA64169708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BB78DE7-0640-4BE2-A186-CFAAA05466B4}"/>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461ACAE-E821-443B-845F-C7524E7D4177}"/>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5" name="Marcador de pie de página 4">
            <a:extLst>
              <a:ext uri="{FF2B5EF4-FFF2-40B4-BE49-F238E27FC236}">
                <a16:creationId xmlns:a16="http://schemas.microsoft.com/office/drawing/2014/main" id="{BD1F90AF-71CA-4968-8093-E137C60D34FA}"/>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95D06E2-AB3A-43DE-BDE6-D03FA07D2332}"/>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251317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678B39F-DC3F-4D66-92C6-B823DB1207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2B10678-B1A6-481A-8973-4B1DFD19616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21625CE-E51C-4F82-8607-982EBC605117}"/>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5" name="Marcador de pie de página 4">
            <a:extLst>
              <a:ext uri="{FF2B5EF4-FFF2-40B4-BE49-F238E27FC236}">
                <a16:creationId xmlns:a16="http://schemas.microsoft.com/office/drawing/2014/main" id="{C83EC468-529A-47DE-9D61-1FDA19FD2108}"/>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EC208E4D-E7B1-4443-95A1-F9CFA6F7B993}"/>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226654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99858-0B9B-4501-A866-1E73198212C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656749B-4089-404A-86E6-9B334ECC00B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B10C5FC-CE7E-4AD3-8F0E-98C16DBB3E79}"/>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5" name="Marcador de pie de página 4">
            <a:extLst>
              <a:ext uri="{FF2B5EF4-FFF2-40B4-BE49-F238E27FC236}">
                <a16:creationId xmlns:a16="http://schemas.microsoft.com/office/drawing/2014/main" id="{20FD9AA2-1EF9-4E90-9627-8E04F880FEF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590B3DD4-2601-439E-A6C6-A85557A876F9}"/>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66854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4318F8-CE6D-490D-B35A-93F404B7538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D25FE5F-F161-4510-8E65-D2206EC8AE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E30B358E-DEE5-4B6B-954D-7D6408E35473}"/>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5" name="Marcador de pie de página 4">
            <a:extLst>
              <a:ext uri="{FF2B5EF4-FFF2-40B4-BE49-F238E27FC236}">
                <a16:creationId xmlns:a16="http://schemas.microsoft.com/office/drawing/2014/main" id="{CAAA95FE-B195-4071-882E-CD78DEC67B21}"/>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D9D886AD-C339-403D-A170-8D821800C39C}"/>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32427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F7C25-2241-4E3B-93B8-5E2D715D95A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3B231D1-C7C1-46B6-A0CC-ECC69B393A3D}"/>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7799CF8-F178-4B50-9A47-EE1E9479F191}"/>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6C62A86-F900-4533-9413-2BF84094E3DD}"/>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6" name="Marcador de pie de página 5">
            <a:extLst>
              <a:ext uri="{FF2B5EF4-FFF2-40B4-BE49-F238E27FC236}">
                <a16:creationId xmlns:a16="http://schemas.microsoft.com/office/drawing/2014/main" id="{17B37D0B-C7D9-49FB-B2A1-3BE187335F73}"/>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EE0DC5BB-4FAE-474B-9C29-C5BB0CCB75D2}"/>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37406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831F4-8269-4791-9B3E-3D515612E73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96F62FC-E59F-47E6-BF56-730510010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AF4D7B4B-6BE9-43AB-A3BD-98115104E8C0}"/>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B22FEA2-1F47-421E-A410-CECCB532E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4B7D3216-26A0-46DD-9AE0-C5E79B0FCDA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A90BEFF-A6CC-4E43-B1A4-3431FF947A57}"/>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8" name="Marcador de pie de página 7">
            <a:extLst>
              <a:ext uri="{FF2B5EF4-FFF2-40B4-BE49-F238E27FC236}">
                <a16:creationId xmlns:a16="http://schemas.microsoft.com/office/drawing/2014/main" id="{6185ABC3-E210-4CB0-AA3B-68B5947A466D}"/>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0ADC321A-9A64-451E-AAB6-2E971BDB609B}"/>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75557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2EF05-B215-4BF4-A78D-E1AF9270324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F22FA1C-E6B7-415E-A34D-2F378CD2CC9D}"/>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4" name="Marcador de pie de página 3">
            <a:extLst>
              <a:ext uri="{FF2B5EF4-FFF2-40B4-BE49-F238E27FC236}">
                <a16:creationId xmlns:a16="http://schemas.microsoft.com/office/drawing/2014/main" id="{12F3DF90-0A83-42A1-8BB7-45148AA47209}"/>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A581A706-D1B1-4164-9614-72FECD357E7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20261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B83730-2C4A-4230-81DC-86DEDF591D58}"/>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3" name="Marcador de pie de página 2">
            <a:extLst>
              <a:ext uri="{FF2B5EF4-FFF2-40B4-BE49-F238E27FC236}">
                <a16:creationId xmlns:a16="http://schemas.microsoft.com/office/drawing/2014/main" id="{12735FEF-A3A0-4BC3-8EDD-B9A2AAEAF0EA}"/>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A279A2B1-1B8F-471C-AB0C-A02A7F82374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14146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745DF-10DC-448B-816D-0790A40BB2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476EA9C-E7CE-434D-B73B-E9F06E07B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11F3117-9FB0-4027-B8FD-1211BA2DF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5AB0DD0-C661-4242-9435-3CC90CAC354E}"/>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6" name="Marcador de pie de página 5">
            <a:extLst>
              <a:ext uri="{FF2B5EF4-FFF2-40B4-BE49-F238E27FC236}">
                <a16:creationId xmlns:a16="http://schemas.microsoft.com/office/drawing/2014/main" id="{1F41E05F-5932-49ED-B664-D112BC201FE8}"/>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EFE1B5B1-72D2-4A2C-8EFC-CDDED44FE507}"/>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66739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E8030-6002-4152-8B19-C4F7B4F154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8B81DCC-8ABC-402C-BF13-4438D91DF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AE93FD6F-C5CE-4F74-9F45-2347EF125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684C969D-0C34-4083-896F-6668B36CBBCB}"/>
              </a:ext>
            </a:extLst>
          </p:cNvPr>
          <p:cNvSpPr>
            <a:spLocks noGrp="1"/>
          </p:cNvSpPr>
          <p:nvPr>
            <p:ph type="dt" sz="half" idx="10"/>
          </p:nvPr>
        </p:nvSpPr>
        <p:spPr/>
        <p:txBody>
          <a:bodyPr/>
          <a:lstStyle/>
          <a:p>
            <a:fld id="{27EACDFE-A22F-433C-886C-6C16C59CCA17}" type="datetimeFigureOut">
              <a:rPr lang="es-EC" smtClean="0"/>
              <a:t>07/09/2017</a:t>
            </a:fld>
            <a:endParaRPr lang="es-EC" dirty="0"/>
          </a:p>
        </p:txBody>
      </p:sp>
      <p:sp>
        <p:nvSpPr>
          <p:cNvPr id="6" name="Marcador de pie de página 5">
            <a:extLst>
              <a:ext uri="{FF2B5EF4-FFF2-40B4-BE49-F238E27FC236}">
                <a16:creationId xmlns:a16="http://schemas.microsoft.com/office/drawing/2014/main" id="{39FBBE8A-1375-49F3-85EB-7C5B1535F442}"/>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8AAE487D-93EB-4C16-AC0E-A6478EF09F4F}"/>
              </a:ext>
            </a:extLst>
          </p:cNvPr>
          <p:cNvSpPr>
            <a:spLocks noGrp="1"/>
          </p:cNvSpPr>
          <p:nvPr>
            <p:ph type="sldNum" sz="quarter" idx="12"/>
          </p:nvPr>
        </p:nvSpPr>
        <p:spPr/>
        <p:txBody>
          <a:bodyPr/>
          <a:lstStyle/>
          <a:p>
            <a:fld id="{B015DAB8-51FC-4C6D-88FD-1D0DD0C60AFA}" type="slidenum">
              <a:rPr lang="es-EC" smtClean="0"/>
              <a:t>‹Nº›</a:t>
            </a:fld>
            <a:endParaRPr lang="es-EC" dirty="0"/>
          </a:p>
        </p:txBody>
      </p:sp>
    </p:spTree>
    <p:extLst>
      <p:ext uri="{BB962C8B-B14F-4D97-AF65-F5344CB8AC3E}">
        <p14:creationId xmlns:p14="http://schemas.microsoft.com/office/powerpoint/2010/main" val="174472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8F26DA-661A-4730-B59C-19ED20E11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67E697C-C5DE-4AC0-AB8E-2D03E9AB7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F51986E-2D37-4489-892E-F0E59452D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ACDFE-A22F-433C-886C-6C16C59CCA17}" type="datetimeFigureOut">
              <a:rPr lang="es-EC" smtClean="0"/>
              <a:t>07/09/2017</a:t>
            </a:fld>
            <a:endParaRPr lang="es-EC" dirty="0"/>
          </a:p>
        </p:txBody>
      </p:sp>
      <p:sp>
        <p:nvSpPr>
          <p:cNvPr id="5" name="Marcador de pie de página 4">
            <a:extLst>
              <a:ext uri="{FF2B5EF4-FFF2-40B4-BE49-F238E27FC236}">
                <a16:creationId xmlns:a16="http://schemas.microsoft.com/office/drawing/2014/main" id="{D8777292-8EF6-4ADA-9439-D600A23D8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97B7AE24-0B4D-4607-816D-CDEF18575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5DAB8-51FC-4C6D-88FD-1D0DD0C60AFA}" type="slidenum">
              <a:rPr lang="es-EC" smtClean="0"/>
              <a:t>‹Nº›</a:t>
            </a:fld>
            <a:endParaRPr lang="es-EC" dirty="0"/>
          </a:p>
        </p:txBody>
      </p:sp>
    </p:spTree>
    <p:extLst>
      <p:ext uri="{BB962C8B-B14F-4D97-AF65-F5344CB8AC3E}">
        <p14:creationId xmlns:p14="http://schemas.microsoft.com/office/powerpoint/2010/main" val="332658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file:///D:\Roberto\Documents\tesis\Presetancion%20defensa\Video%20Presentaci&#243;n%20Aimsun\Modelaci&#243;n%20Aimsun\Modelaci&#243;n%20Aimsun.mp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7.jpeg"/><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a:off x="1548882" y="5597416"/>
            <a:ext cx="1435825" cy="318706"/>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i="0" u="none" strike="noStrike" kern="1200" normalizeH="0" baseline="0" dirty="0">
                <a:ln w="0"/>
                <a:uLnTx/>
                <a:uFillTx/>
                <a:latin typeface="Arial" panose="020B0604020202020204" pitchFamily="34" charset="0"/>
                <a:ea typeface="+mj-ea"/>
                <a:cs typeface="Arial" panose="020B0604020202020204" pitchFamily="34" charset="0"/>
              </a:rPr>
              <a:t>Dirigido por:</a:t>
            </a:r>
          </a:p>
        </p:txBody>
      </p:sp>
      <p:sp>
        <p:nvSpPr>
          <p:cNvPr id="10" name="4 Subtítulo"/>
          <p:cNvSpPr txBox="1">
            <a:spLocks/>
          </p:cNvSpPr>
          <p:nvPr/>
        </p:nvSpPr>
        <p:spPr>
          <a:xfrm>
            <a:off x="3128343" y="4616627"/>
            <a:ext cx="5665119" cy="455234"/>
          </a:xfrm>
          <a:prstGeom prst="rect">
            <a:avLst/>
          </a:prstGeom>
        </p:spPr>
        <p:txBody>
          <a:bodyPr vert="horz">
            <a:noAutofit/>
          </a:bodyPr>
          <a:lstStyle/>
          <a:p>
            <a:pPr lvl="0">
              <a:spcBef>
                <a:spcPts val="600"/>
              </a:spcBef>
              <a:buClr>
                <a:schemeClr val="accent1"/>
              </a:buClr>
              <a:buSzPct val="70000"/>
              <a:defRPr/>
            </a:pPr>
            <a:r>
              <a:rPr lang="es-EC" sz="1600" dirty="0">
                <a:latin typeface="Arial" panose="020B0604020202020204" pitchFamily="34" charset="0"/>
                <a:cs typeface="Arial" panose="020B0604020202020204" pitchFamily="34" charset="0"/>
              </a:rPr>
              <a:t>SR. HIDALGO BORJA, ROBERTO JAVIER</a:t>
            </a:r>
          </a:p>
        </p:txBody>
      </p:sp>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3 Título"/>
          <p:cNvSpPr txBox="1">
            <a:spLocks/>
          </p:cNvSpPr>
          <p:nvPr/>
        </p:nvSpPr>
        <p:spPr>
          <a:xfrm>
            <a:off x="2163892" y="4613800"/>
            <a:ext cx="861955" cy="352884"/>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i="0" u="none" strike="noStrike" kern="1200" normalizeH="0" baseline="0" dirty="0">
                <a:ln w="0"/>
                <a:uLnTx/>
                <a:uFillTx/>
                <a:latin typeface="Arial" panose="020B0604020202020204" pitchFamily="34" charset="0"/>
                <a:ea typeface="+mj-ea"/>
                <a:cs typeface="Arial" panose="020B0604020202020204" pitchFamily="34" charset="0"/>
              </a:rPr>
              <a:t>Autor:</a:t>
            </a:r>
            <a:endParaRPr kumimoji="0" lang="es-EC" i="0" u="none" strike="noStrike" kern="1200" normalizeH="0" baseline="0" dirty="0">
              <a:ln w="0"/>
              <a:solidFill>
                <a:schemeClr val="accent1"/>
              </a:solidFill>
              <a:uLnTx/>
              <a:uFillTx/>
              <a:latin typeface="Arial" panose="020B0604020202020204" pitchFamily="34" charset="0"/>
              <a:ea typeface="+mj-ea"/>
              <a:cs typeface="Arial" panose="020B0604020202020204" pitchFamily="34" charset="0"/>
            </a:endParaRPr>
          </a:p>
        </p:txBody>
      </p:sp>
      <p:sp>
        <p:nvSpPr>
          <p:cNvPr id="22" name="4 Subtítulo">
            <a:extLst>
              <a:ext uri="{FF2B5EF4-FFF2-40B4-BE49-F238E27FC236}">
                <a16:creationId xmlns:a16="http://schemas.microsoft.com/office/drawing/2014/main" id="{2DFDACCE-7186-40BC-A298-DDA1127B8642}"/>
              </a:ext>
            </a:extLst>
          </p:cNvPr>
          <p:cNvSpPr txBox="1">
            <a:spLocks/>
          </p:cNvSpPr>
          <p:nvPr/>
        </p:nvSpPr>
        <p:spPr>
          <a:xfrm>
            <a:off x="3110907" y="5618580"/>
            <a:ext cx="4997395" cy="357190"/>
          </a:xfrm>
          <a:prstGeom prst="rect">
            <a:avLst/>
          </a:prstGeom>
        </p:spPr>
        <p:txBody>
          <a:bodyPr vert="horz">
            <a:noAutofit/>
          </a:bodyPr>
          <a:lstStyle>
            <a:defPPr>
              <a:defRPr lang="es-EC"/>
            </a:defPPr>
            <a:lvl1pPr lvl="0">
              <a:spcBef>
                <a:spcPts val="600"/>
              </a:spcBef>
              <a:buClr>
                <a:schemeClr val="accent1"/>
              </a:buClr>
              <a:buSzPct val="70000"/>
              <a:defRPr sz="2000">
                <a:latin typeface="Times New Roman" panose="02020603050405020304" pitchFamily="18" charset="0"/>
                <a:cs typeface="Times New Roman" panose="02020603050405020304" pitchFamily="18" charset="0"/>
              </a:defRPr>
            </a:lvl1pPr>
          </a:lstStyle>
          <a:p>
            <a:r>
              <a:rPr lang="es-EC" sz="1600" dirty="0">
                <a:latin typeface="Arial" panose="020B0604020202020204" pitchFamily="34" charset="0"/>
                <a:cs typeface="Arial" panose="020B0604020202020204" pitchFamily="34" charset="0"/>
              </a:rPr>
              <a:t>ING. MORALES MUÑOZ, BYRON OMAR</a:t>
            </a:r>
          </a:p>
        </p:txBody>
      </p:sp>
      <p:pic>
        <p:nvPicPr>
          <p:cNvPr id="24" name="Imagen 23" descr="D:\NOVENO\LOGO PRINCIPAL  ESPE.png">
            <a:extLst>
              <a:ext uri="{FF2B5EF4-FFF2-40B4-BE49-F238E27FC236}">
                <a16:creationId xmlns:a16="http://schemas.microsoft.com/office/drawing/2014/main" id="{D7E6BA04-BF3C-48AF-9EE4-C6A523ACDB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492" y="474795"/>
            <a:ext cx="4436110" cy="1085850"/>
          </a:xfrm>
          <a:prstGeom prst="rect">
            <a:avLst/>
          </a:prstGeom>
          <a:noFill/>
          <a:ln>
            <a:noFill/>
          </a:ln>
        </p:spPr>
      </p:pic>
      <p:sp>
        <p:nvSpPr>
          <p:cNvPr id="4" name="11 Marcador de texto"/>
          <p:cNvSpPr txBox="1">
            <a:spLocks/>
          </p:cNvSpPr>
          <p:nvPr/>
        </p:nvSpPr>
        <p:spPr>
          <a:xfrm>
            <a:off x="2478360" y="3102709"/>
            <a:ext cx="8118789" cy="797150"/>
          </a:xfrm>
          <a:prstGeom prst="roundRect">
            <a:avLst>
              <a:gd name="adj" fmla="val 16667"/>
            </a:avLst>
          </a:prstGeom>
          <a:ln/>
        </p:spPr>
        <p:style>
          <a:lnRef idx="2">
            <a:schemeClr val="accent6"/>
          </a:lnRef>
          <a:fillRef idx="1">
            <a:schemeClr val="lt1"/>
          </a:fillRef>
          <a:effectRef idx="0">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s-EC" sz="2000" i="1" dirty="0">
                <a:ln w="0"/>
                <a:latin typeface="Arial" panose="020B0604020202020204" pitchFamily="34" charset="0"/>
                <a:cs typeface="Arial" panose="020B0604020202020204" pitchFamily="34" charset="0"/>
              </a:rPr>
              <a:t>MODELACIÓN Y REDISEÑO VIAL DE LA INTERSECCIÓN            AV. ISAAC ALBENIZ Y AV. GALO PLAZA LASSO</a:t>
            </a:r>
          </a:p>
        </p:txBody>
      </p:sp>
      <p:sp>
        <p:nvSpPr>
          <p:cNvPr id="28" name="Rectángulo 27">
            <a:extLst>
              <a:ext uri="{FF2B5EF4-FFF2-40B4-BE49-F238E27FC236}">
                <a16:creationId xmlns:a16="http://schemas.microsoft.com/office/drawing/2014/main" id="{BA8628DD-884B-42A2-B236-2E15EE9F0E0B}"/>
              </a:ext>
            </a:extLst>
          </p:cNvPr>
          <p:cNvSpPr/>
          <p:nvPr/>
        </p:nvSpPr>
        <p:spPr>
          <a:xfrm>
            <a:off x="10531835" y="6158972"/>
            <a:ext cx="1095173" cy="630942"/>
          </a:xfrm>
          <a:prstGeom prst="rect">
            <a:avLst/>
          </a:prstGeom>
          <a:noFill/>
        </p:spPr>
        <p:txBody>
          <a:bodyPr wrap="none" lIns="91440" tIns="45720" rIns="91440" bIns="45720">
            <a:spAutoFit/>
          </a:bodyPr>
          <a:lstStyle/>
          <a:p>
            <a:pPr algn="ctr"/>
            <a:r>
              <a:rPr lang="es-EC" sz="3500" dirty="0">
                <a:ln w="0"/>
                <a:effectLst>
                  <a:outerShdw blurRad="38100" dist="19050" dir="2700000" algn="tl" rotWithShape="0">
                    <a:schemeClr val="dk1">
                      <a:alpha val="40000"/>
                    </a:schemeClr>
                  </a:outerShdw>
                </a:effectLst>
              </a:rPr>
              <a:t>2017</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543" y="503804"/>
            <a:ext cx="1160465" cy="1160465"/>
          </a:xfrm>
          <a:prstGeom prst="rect">
            <a:avLst/>
          </a:prstGeom>
        </p:spPr>
      </p:pic>
      <p:sp>
        <p:nvSpPr>
          <p:cNvPr id="14" name="5 CuadroTexto">
            <a:extLst>
              <a:ext uri="{FF2B5EF4-FFF2-40B4-BE49-F238E27FC236}">
                <a16:creationId xmlns:a16="http://schemas.microsoft.com/office/drawing/2014/main" id="{271AD048-1C3C-446E-9203-97133FC8047B}"/>
              </a:ext>
            </a:extLst>
          </p:cNvPr>
          <p:cNvSpPr txBox="1">
            <a:spLocks noChangeArrowheads="1"/>
          </p:cNvSpPr>
          <p:nvPr/>
        </p:nvSpPr>
        <p:spPr bwMode="auto">
          <a:xfrm>
            <a:off x="2737631" y="1875658"/>
            <a:ext cx="72723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419" sz="2000" dirty="0"/>
              <a:t>TRABAJO DE TITULACIÓN PREVIO A LA OBTENCIÓN DEL TÍTULO DE: </a:t>
            </a:r>
          </a:p>
          <a:p>
            <a:pPr algn="ctr" eaLnBrk="1" hangingPunct="1"/>
            <a:r>
              <a:rPr lang="es-ES" altLang="es-419" sz="2000" dirty="0"/>
              <a:t>INGENIERO CIVIL</a:t>
            </a:r>
          </a:p>
        </p:txBody>
      </p:sp>
    </p:spTree>
    <p:extLst>
      <p:ext uri="{BB962C8B-B14F-4D97-AF65-F5344CB8AC3E}">
        <p14:creationId xmlns:p14="http://schemas.microsoft.com/office/powerpoint/2010/main" val="42491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CEC20F9-39BF-4C2A-862A-555A2CF32692}"/>
              </a:ext>
            </a:extLst>
          </p:cNvPr>
          <p:cNvPicPr>
            <a:picLocks noChangeAspect="1"/>
          </p:cNvPicPr>
          <p:nvPr/>
        </p:nvPicPr>
        <p:blipFill>
          <a:blip r:embed="rId3"/>
          <a:stretch>
            <a:fillRect/>
          </a:stretch>
        </p:blipFill>
        <p:spPr>
          <a:xfrm>
            <a:off x="4128624" y="1542842"/>
            <a:ext cx="7412400" cy="5031916"/>
          </a:xfrm>
          <a:prstGeom prst="rect">
            <a:avLst/>
          </a:prstGeom>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pic>
        <p:nvPicPr>
          <p:cNvPr id="11" name="Imagen 10">
            <a:extLst>
              <a:ext uri="{FF2B5EF4-FFF2-40B4-BE49-F238E27FC236}">
                <a16:creationId xmlns:a16="http://schemas.microsoft.com/office/drawing/2014/main" id="{00000000-0008-0000-0100-000005000000}"/>
              </a:ext>
            </a:extLst>
          </p:cNvPr>
          <p:cNvPicPr/>
          <p:nvPr/>
        </p:nvPicPr>
        <p:blipFill>
          <a:blip r:embed="rId5" cstate="print"/>
          <a:stretch>
            <a:fillRect/>
          </a:stretch>
        </p:blipFill>
        <p:spPr>
          <a:xfrm>
            <a:off x="1352706" y="3045823"/>
            <a:ext cx="2338811" cy="2026983"/>
          </a:xfrm>
          <a:prstGeom prst="rect">
            <a:avLst/>
          </a:prstGeom>
        </p:spPr>
      </p:pic>
      <p:sp>
        <p:nvSpPr>
          <p:cNvPr id="10" name="Rectángulo 9">
            <a:extLst>
              <a:ext uri="{FF2B5EF4-FFF2-40B4-BE49-F238E27FC236}">
                <a16:creationId xmlns:a16="http://schemas.microsoft.com/office/drawing/2014/main" id="{B58A19D8-0428-456E-87D2-425EBE8EE789}"/>
              </a:ext>
            </a:extLst>
          </p:cNvPr>
          <p:cNvSpPr/>
          <p:nvPr/>
        </p:nvSpPr>
        <p:spPr>
          <a:xfrm>
            <a:off x="1009565" y="1508704"/>
            <a:ext cx="5019579"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Resumen de resultados (volumen total)</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4A515F68-F4D3-4C89-95A4-BBBE5F0844CA}"/>
              </a:ext>
            </a:extLst>
          </p:cNvPr>
          <p:cNvSpPr/>
          <p:nvPr/>
        </p:nvSpPr>
        <p:spPr>
          <a:xfrm>
            <a:off x="1044008" y="5744303"/>
            <a:ext cx="2567241" cy="423449"/>
          </a:xfrm>
          <a:prstGeom prst="rect">
            <a:avLst/>
          </a:prstGeom>
        </p:spPr>
        <p:txBody>
          <a:bodyPr wrap="none">
            <a:spAutoFit/>
          </a:bodyPr>
          <a:lstStyle/>
          <a:p>
            <a:pPr lvl="1">
              <a:lnSpc>
                <a:spcPct val="150000"/>
              </a:lnSpc>
              <a:spcBef>
                <a:spcPts val="1200"/>
              </a:spcBef>
              <a:spcAft>
                <a:spcPts val="1200"/>
              </a:spcAft>
            </a:pPr>
            <a:r>
              <a:rPr lang="es-EC" sz="1600" b="1" dirty="0">
                <a:solidFill>
                  <a:srgbClr val="000000"/>
                </a:solidFill>
                <a:ea typeface="Times New Roman" panose="02020603050405020304" pitchFamily="18" charset="0"/>
                <a:cs typeface="Arial" panose="020B0604020202020204" pitchFamily="34" charset="0"/>
              </a:rPr>
              <a:t>Miércoles 8 de febrero</a:t>
            </a:r>
            <a:endParaRPr lang="es-EC" sz="16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6C087643-654F-41A7-91B6-DEBD01D9DF7B}"/>
              </a:ext>
            </a:extLst>
          </p:cNvPr>
          <p:cNvSpPr/>
          <p:nvPr/>
        </p:nvSpPr>
        <p:spPr>
          <a:xfrm>
            <a:off x="2019959" y="2705999"/>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NORTE - SUR</a:t>
            </a:r>
            <a:r>
              <a:rPr lang="es-419" sz="1100" b="1" dirty="0"/>
              <a:t> </a:t>
            </a:r>
          </a:p>
        </p:txBody>
      </p:sp>
      <p:graphicFrame>
        <p:nvGraphicFramePr>
          <p:cNvPr id="18" name="Tabla 17">
            <a:extLst>
              <a:ext uri="{FF2B5EF4-FFF2-40B4-BE49-F238E27FC236}">
                <a16:creationId xmlns:a16="http://schemas.microsoft.com/office/drawing/2014/main" id="{9F3639FF-0B62-421F-A630-A733C4BB6876}"/>
              </a:ext>
            </a:extLst>
          </p:cNvPr>
          <p:cNvGraphicFramePr>
            <a:graphicFrameLocks noGrp="1"/>
          </p:cNvGraphicFramePr>
          <p:nvPr>
            <p:extLst>
              <p:ext uri="{D42A27DB-BD31-4B8C-83A1-F6EECF244321}">
                <p14:modId xmlns:p14="http://schemas.microsoft.com/office/powerpoint/2010/main" val="2989278139"/>
              </p:ext>
            </p:extLst>
          </p:nvPr>
        </p:nvGraphicFramePr>
        <p:xfrm>
          <a:off x="947955" y="3308200"/>
          <a:ext cx="330200" cy="1502227"/>
        </p:xfrm>
        <a:graphic>
          <a:graphicData uri="http://schemas.openxmlformats.org/drawingml/2006/table">
            <a:tbl>
              <a:tblPr>
                <a:tableStyleId>{5C22544A-7EE6-4342-B048-85BDC9FD1C3A}</a:tableStyleId>
              </a:tblPr>
              <a:tblGrid>
                <a:gridCol w="330200">
                  <a:extLst>
                    <a:ext uri="{9D8B030D-6E8A-4147-A177-3AD203B41FA5}">
                      <a16:colId xmlns:a16="http://schemas.microsoft.com/office/drawing/2014/main" val="1418825507"/>
                    </a:ext>
                  </a:extLst>
                </a:gridCol>
              </a:tblGrid>
              <a:tr h="1502227">
                <a:tc>
                  <a:txBody>
                    <a:bodyPr/>
                    <a:lstStyle/>
                    <a:p>
                      <a:pPr algn="ctr" fontAlgn="ctr"/>
                      <a:r>
                        <a:rPr lang="es-419" sz="1100" u="none" strike="noStrike" dirty="0">
                          <a:effectLst/>
                        </a:rPr>
                        <a:t>OCCIDENTE - ORIENTE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3383282736"/>
                  </a:ext>
                </a:extLst>
              </a:tr>
            </a:tbl>
          </a:graphicData>
        </a:graphic>
      </p:graphicFrame>
      <p:graphicFrame>
        <p:nvGraphicFramePr>
          <p:cNvPr id="19" name="Tabla 18">
            <a:extLst>
              <a:ext uri="{FF2B5EF4-FFF2-40B4-BE49-F238E27FC236}">
                <a16:creationId xmlns:a16="http://schemas.microsoft.com/office/drawing/2014/main" id="{FEDA07E2-8A11-470B-8A90-DDBDE0B198E8}"/>
              </a:ext>
            </a:extLst>
          </p:cNvPr>
          <p:cNvGraphicFramePr>
            <a:graphicFrameLocks noGrp="1"/>
          </p:cNvGraphicFramePr>
          <p:nvPr>
            <p:extLst>
              <p:ext uri="{D42A27DB-BD31-4B8C-83A1-F6EECF244321}">
                <p14:modId xmlns:p14="http://schemas.microsoft.com/office/powerpoint/2010/main" val="924812298"/>
              </p:ext>
            </p:extLst>
          </p:nvPr>
        </p:nvGraphicFramePr>
        <p:xfrm>
          <a:off x="3727773" y="3308200"/>
          <a:ext cx="331200" cy="1501200"/>
        </p:xfrm>
        <a:graphic>
          <a:graphicData uri="http://schemas.openxmlformats.org/drawingml/2006/table">
            <a:tbl>
              <a:tblPr>
                <a:tableStyleId>{5C22544A-7EE6-4342-B048-85BDC9FD1C3A}</a:tableStyleId>
              </a:tblPr>
              <a:tblGrid>
                <a:gridCol w="331200">
                  <a:extLst>
                    <a:ext uri="{9D8B030D-6E8A-4147-A177-3AD203B41FA5}">
                      <a16:colId xmlns:a16="http://schemas.microsoft.com/office/drawing/2014/main" val="2607295858"/>
                    </a:ext>
                  </a:extLst>
                </a:gridCol>
              </a:tblGrid>
              <a:tr h="1501200">
                <a:tc>
                  <a:txBody>
                    <a:bodyPr/>
                    <a:lstStyle/>
                    <a:p>
                      <a:pPr algn="ctr" fontAlgn="ctr"/>
                      <a:r>
                        <a:rPr lang="es-419" sz="1100" u="none" strike="noStrike" dirty="0">
                          <a:effectLst/>
                        </a:rPr>
                        <a:t>ORIENTE - OCCIDENTE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2155114765"/>
                  </a:ext>
                </a:extLst>
              </a:tr>
            </a:tbl>
          </a:graphicData>
        </a:graphic>
      </p:graphicFrame>
      <p:sp>
        <p:nvSpPr>
          <p:cNvPr id="20" name="Rectángulo 19">
            <a:extLst>
              <a:ext uri="{FF2B5EF4-FFF2-40B4-BE49-F238E27FC236}">
                <a16:creationId xmlns:a16="http://schemas.microsoft.com/office/drawing/2014/main" id="{BBECFACE-8D98-4AFA-B9EC-4555AD1608BC}"/>
              </a:ext>
            </a:extLst>
          </p:cNvPr>
          <p:cNvSpPr/>
          <p:nvPr/>
        </p:nvSpPr>
        <p:spPr>
          <a:xfrm>
            <a:off x="2055567" y="5151020"/>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SUR - NORTE</a:t>
            </a:r>
            <a:r>
              <a:rPr lang="es-419" sz="1100" b="1" dirty="0"/>
              <a:t> </a:t>
            </a:r>
          </a:p>
        </p:txBody>
      </p:sp>
    </p:spTree>
    <p:extLst>
      <p:ext uri="{BB962C8B-B14F-4D97-AF65-F5344CB8AC3E}">
        <p14:creationId xmlns:p14="http://schemas.microsoft.com/office/powerpoint/2010/main" val="44085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681675" y="1508704"/>
            <a:ext cx="3675365"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Variación horaria de tráfico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graphicFrame>
        <p:nvGraphicFramePr>
          <p:cNvPr id="17" name="Gráfico 16">
            <a:extLst>
              <a:ext uri="{FF2B5EF4-FFF2-40B4-BE49-F238E27FC236}">
                <a16:creationId xmlns:a16="http://schemas.microsoft.com/office/drawing/2014/main" id="{3AF6DB5E-678C-424B-9FBB-B2DDA9C2E5DA}"/>
              </a:ext>
            </a:extLst>
          </p:cNvPr>
          <p:cNvGraphicFramePr/>
          <p:nvPr>
            <p:extLst>
              <p:ext uri="{D42A27DB-BD31-4B8C-83A1-F6EECF244321}">
                <p14:modId xmlns:p14="http://schemas.microsoft.com/office/powerpoint/2010/main" val="1398795919"/>
              </p:ext>
            </p:extLst>
          </p:nvPr>
        </p:nvGraphicFramePr>
        <p:xfrm>
          <a:off x="915598" y="2085784"/>
          <a:ext cx="55296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a:extLst>
              <a:ext uri="{FF2B5EF4-FFF2-40B4-BE49-F238E27FC236}">
                <a16:creationId xmlns:a16="http://schemas.microsoft.com/office/drawing/2014/main" id="{8C6DC0B8-A688-4F61-84F5-5D186FFECD0D}"/>
              </a:ext>
            </a:extLst>
          </p:cNvPr>
          <p:cNvGraphicFramePr/>
          <p:nvPr>
            <p:extLst>
              <p:ext uri="{D42A27DB-BD31-4B8C-83A1-F6EECF244321}">
                <p14:modId xmlns:p14="http://schemas.microsoft.com/office/powerpoint/2010/main" val="1657414190"/>
              </p:ext>
            </p:extLst>
          </p:nvPr>
        </p:nvGraphicFramePr>
        <p:xfrm>
          <a:off x="6127056" y="4256368"/>
          <a:ext cx="5530393"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492D7268-F7EC-4F04-B188-B8CD843AD882}"/>
              </a:ext>
            </a:extLst>
          </p:cNvPr>
          <p:cNvSpPr txBox="1"/>
          <p:nvPr/>
        </p:nvSpPr>
        <p:spPr>
          <a:xfrm>
            <a:off x="6742104" y="2468621"/>
            <a:ext cx="4300296" cy="1754326"/>
          </a:xfrm>
          <a:prstGeom prst="rect">
            <a:avLst/>
          </a:prstGeom>
          <a:noFill/>
        </p:spPr>
        <p:txBody>
          <a:bodyPr wrap="square" rtlCol="0">
            <a:spAutoFit/>
          </a:bodyPr>
          <a:lstStyle/>
          <a:p>
            <a:r>
              <a:rPr lang="es-419" dirty="0"/>
              <a:t>Hora pico N-S desde las 7h00 hasta las 8h00 y desde las 15h00 hasta las 16h00.</a:t>
            </a:r>
          </a:p>
          <a:p>
            <a:endParaRPr lang="es-419" dirty="0"/>
          </a:p>
          <a:p>
            <a:r>
              <a:rPr lang="es-419" dirty="0"/>
              <a:t>Hora pico S-N desde las 19h00 hasta las 20h00.</a:t>
            </a:r>
          </a:p>
          <a:p>
            <a:endParaRPr lang="es-419" dirty="0"/>
          </a:p>
        </p:txBody>
      </p:sp>
      <p:sp>
        <p:nvSpPr>
          <p:cNvPr id="19" name="CuadroTexto 18">
            <a:extLst>
              <a:ext uri="{FF2B5EF4-FFF2-40B4-BE49-F238E27FC236}">
                <a16:creationId xmlns:a16="http://schemas.microsoft.com/office/drawing/2014/main" id="{289268C1-E3CF-40CD-8A59-5C0108B65D9B}"/>
              </a:ext>
            </a:extLst>
          </p:cNvPr>
          <p:cNvSpPr txBox="1"/>
          <p:nvPr/>
        </p:nvSpPr>
        <p:spPr>
          <a:xfrm>
            <a:off x="1370151" y="5193202"/>
            <a:ext cx="4300296" cy="646331"/>
          </a:xfrm>
          <a:prstGeom prst="rect">
            <a:avLst/>
          </a:prstGeom>
          <a:noFill/>
        </p:spPr>
        <p:txBody>
          <a:bodyPr wrap="square" rtlCol="0">
            <a:spAutoFit/>
          </a:bodyPr>
          <a:lstStyle/>
          <a:p>
            <a:r>
              <a:rPr lang="es-419" dirty="0"/>
              <a:t>Hora pico O-OCC y OCC-O desde las 12h00 hasta las 13h00.</a:t>
            </a:r>
          </a:p>
        </p:txBody>
      </p:sp>
      <p:cxnSp>
        <p:nvCxnSpPr>
          <p:cNvPr id="4" name="Conector recto 3">
            <a:extLst>
              <a:ext uri="{FF2B5EF4-FFF2-40B4-BE49-F238E27FC236}">
                <a16:creationId xmlns:a16="http://schemas.microsoft.com/office/drawing/2014/main" id="{2A070C5D-3CC2-4873-B00E-F28B39004D4B}"/>
              </a:ext>
            </a:extLst>
          </p:cNvPr>
          <p:cNvCxnSpPr/>
          <p:nvPr/>
        </p:nvCxnSpPr>
        <p:spPr>
          <a:xfrm flipH="1">
            <a:off x="1370151" y="2332653"/>
            <a:ext cx="1354388"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Conector recto 14">
            <a:extLst>
              <a:ext uri="{FF2B5EF4-FFF2-40B4-BE49-F238E27FC236}">
                <a16:creationId xmlns:a16="http://schemas.microsoft.com/office/drawing/2014/main" id="{858D3FEB-CABA-4E0B-BADC-B169300BB1B5}"/>
              </a:ext>
            </a:extLst>
          </p:cNvPr>
          <p:cNvCxnSpPr>
            <a:cxnSpLocks/>
          </p:cNvCxnSpPr>
          <p:nvPr/>
        </p:nvCxnSpPr>
        <p:spPr>
          <a:xfrm flipH="1">
            <a:off x="6522098" y="4677747"/>
            <a:ext cx="2205135"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1986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30005" y="1508704"/>
            <a:ext cx="2778709"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ffectLst/>
                <a:ea typeface="Times New Roman" panose="02020603050405020304" pitchFamily="18" charset="0"/>
                <a:cs typeface="Arial" panose="020B0604020202020204" pitchFamily="34" charset="0"/>
              </a:rPr>
              <a:t>Factor de hora pico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A62CA65C-0EBC-4BEB-A629-D30515DD5E4E}"/>
              </a:ext>
            </a:extLst>
          </p:cNvPr>
          <p:cNvSpPr/>
          <p:nvPr/>
        </p:nvSpPr>
        <p:spPr>
          <a:xfrm>
            <a:off x="1321251" y="2163349"/>
            <a:ext cx="4629789" cy="2542363"/>
          </a:xfrm>
          <a:prstGeom prst="rect">
            <a:avLst/>
          </a:prstGeom>
        </p:spPr>
        <p:txBody>
          <a:bodyPr wrap="square">
            <a:spAutoFit/>
          </a:bodyPr>
          <a:lstStyle/>
          <a:p>
            <a:pPr indent="180340" algn="just">
              <a:lnSpc>
                <a:spcPct val="150000"/>
              </a:lnSpc>
              <a:spcBef>
                <a:spcPts val="1200"/>
              </a:spcBef>
              <a:spcAft>
                <a:spcPts val="0"/>
              </a:spcAft>
            </a:pPr>
            <a:r>
              <a:rPr lang="es-419" dirty="0"/>
              <a:t>Hay ciertos períodos dentro de una hora, durante los cuales la congestión es peor que en otros momentos, el HCM (manual de capacidad vial EEUU), considera las condiciones de operación que prevalecen durante un periodo de 15 minutos más congestionado en una hora</a:t>
            </a:r>
            <a:endParaRPr lang="es-EC" dirty="0"/>
          </a:p>
        </p:txBody>
      </p:sp>
      <p:pic>
        <p:nvPicPr>
          <p:cNvPr id="4" name="Imagen 3">
            <a:extLst>
              <a:ext uri="{FF2B5EF4-FFF2-40B4-BE49-F238E27FC236}">
                <a16:creationId xmlns:a16="http://schemas.microsoft.com/office/drawing/2014/main" id="{07BDC2A9-5566-4F38-B6E8-5EFEB1AD18C7}"/>
              </a:ext>
            </a:extLst>
          </p:cNvPr>
          <p:cNvPicPr>
            <a:picLocks noChangeAspect="1"/>
          </p:cNvPicPr>
          <p:nvPr/>
        </p:nvPicPr>
        <p:blipFill rotWithShape="1">
          <a:blip r:embed="rId4"/>
          <a:srcRect t="1165"/>
          <a:stretch/>
        </p:blipFill>
        <p:spPr>
          <a:xfrm>
            <a:off x="6724630" y="1793288"/>
            <a:ext cx="4314825" cy="1788667"/>
          </a:xfrm>
          <a:prstGeom prst="rect">
            <a:avLst/>
          </a:prstGeom>
        </p:spPr>
      </p:pic>
      <p:graphicFrame>
        <p:nvGraphicFramePr>
          <p:cNvPr id="5" name="Tabla 4">
            <a:extLst>
              <a:ext uri="{FF2B5EF4-FFF2-40B4-BE49-F238E27FC236}">
                <a16:creationId xmlns:a16="http://schemas.microsoft.com/office/drawing/2014/main" id="{678B3F30-4B83-40BE-ADAC-8911E9864EE0}"/>
              </a:ext>
            </a:extLst>
          </p:cNvPr>
          <p:cNvGraphicFramePr>
            <a:graphicFrameLocks noGrp="1"/>
          </p:cNvGraphicFramePr>
          <p:nvPr>
            <p:extLst>
              <p:ext uri="{D42A27DB-BD31-4B8C-83A1-F6EECF244321}">
                <p14:modId xmlns:p14="http://schemas.microsoft.com/office/powerpoint/2010/main" val="724047517"/>
              </p:ext>
            </p:extLst>
          </p:nvPr>
        </p:nvGraphicFramePr>
        <p:xfrm>
          <a:off x="1708144" y="5047861"/>
          <a:ext cx="2917126" cy="1276529"/>
        </p:xfrm>
        <a:graphic>
          <a:graphicData uri="http://schemas.openxmlformats.org/drawingml/2006/table">
            <a:tbl>
              <a:tblPr firstRow="1" firstCol="1" bandRow="1">
                <a:tableStyleId>{5C22544A-7EE6-4342-B048-85BDC9FD1C3A}</a:tableStyleId>
              </a:tblPr>
              <a:tblGrid>
                <a:gridCol w="1458563">
                  <a:extLst>
                    <a:ext uri="{9D8B030D-6E8A-4147-A177-3AD203B41FA5}">
                      <a16:colId xmlns:a16="http://schemas.microsoft.com/office/drawing/2014/main" val="2735421715"/>
                    </a:ext>
                  </a:extLst>
                </a:gridCol>
                <a:gridCol w="1458563">
                  <a:extLst>
                    <a:ext uri="{9D8B030D-6E8A-4147-A177-3AD203B41FA5}">
                      <a16:colId xmlns:a16="http://schemas.microsoft.com/office/drawing/2014/main" val="1119049459"/>
                    </a:ext>
                  </a:extLst>
                </a:gridCol>
              </a:tblGrid>
              <a:tr h="312482">
                <a:tc gridSpan="2">
                  <a:txBody>
                    <a:bodyPr/>
                    <a:lstStyle/>
                    <a:p>
                      <a:pPr indent="144145" algn="ctr">
                        <a:lnSpc>
                          <a:spcPct val="150000"/>
                        </a:lnSpc>
                        <a:spcAft>
                          <a:spcPts val="0"/>
                        </a:spcAft>
                      </a:pPr>
                      <a:r>
                        <a:rPr lang="es-419" sz="1200" dirty="0">
                          <a:effectLst/>
                        </a:rPr>
                        <a:t>Factor de Hora Pico</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extLst>
                  <a:ext uri="{0D108BD9-81ED-4DB2-BD59-A6C34878D82A}">
                    <a16:rowId xmlns:a16="http://schemas.microsoft.com/office/drawing/2014/main" val="2536662102"/>
                  </a:ext>
                </a:extLst>
              </a:tr>
              <a:tr h="321349">
                <a:tc>
                  <a:txBody>
                    <a:bodyPr/>
                    <a:lstStyle/>
                    <a:p>
                      <a:pPr indent="144145" algn="ctr">
                        <a:lnSpc>
                          <a:spcPct val="150000"/>
                        </a:lnSpc>
                        <a:spcAft>
                          <a:spcPts val="0"/>
                        </a:spcAft>
                      </a:pPr>
                      <a:r>
                        <a:rPr lang="es-419" sz="1200" dirty="0">
                          <a:effectLst/>
                        </a:rPr>
                        <a:t>Lunes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200" dirty="0">
                          <a:effectLst/>
                        </a:rPr>
                        <a:t>0.99</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0906130"/>
                  </a:ext>
                </a:extLst>
              </a:tr>
              <a:tr h="321349">
                <a:tc>
                  <a:txBody>
                    <a:bodyPr/>
                    <a:lstStyle/>
                    <a:p>
                      <a:pPr indent="144145" algn="ctr">
                        <a:lnSpc>
                          <a:spcPct val="150000"/>
                        </a:lnSpc>
                        <a:spcAft>
                          <a:spcPts val="0"/>
                        </a:spcAft>
                      </a:pPr>
                      <a:r>
                        <a:rPr lang="es-419" sz="1200">
                          <a:effectLst/>
                        </a:rPr>
                        <a:t>Martes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200">
                          <a:effectLst/>
                        </a:rPr>
                        <a:t>0.85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810866"/>
                  </a:ext>
                </a:extLst>
              </a:tr>
              <a:tr h="321349">
                <a:tc>
                  <a:txBody>
                    <a:bodyPr/>
                    <a:lstStyle/>
                    <a:p>
                      <a:pPr indent="144145" algn="ctr">
                        <a:lnSpc>
                          <a:spcPct val="150000"/>
                        </a:lnSpc>
                        <a:spcAft>
                          <a:spcPts val="0"/>
                        </a:spcAft>
                      </a:pPr>
                      <a:r>
                        <a:rPr lang="es-419" sz="1200" dirty="0">
                          <a:effectLst/>
                        </a:rPr>
                        <a:t>Miércoles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200" dirty="0">
                          <a:effectLst/>
                        </a:rPr>
                        <a:t>0.95</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1737678"/>
                  </a:ext>
                </a:extLst>
              </a:tr>
            </a:tbl>
          </a:graphicData>
        </a:graphic>
      </p:graphicFrame>
      <p:sp>
        <p:nvSpPr>
          <p:cNvPr id="11" name="Rectángulo 10">
            <a:extLst>
              <a:ext uri="{FF2B5EF4-FFF2-40B4-BE49-F238E27FC236}">
                <a16:creationId xmlns:a16="http://schemas.microsoft.com/office/drawing/2014/main" id="{A68A68DC-85F3-4CEE-B406-66933D7C2AD8}"/>
              </a:ext>
            </a:extLst>
          </p:cNvPr>
          <p:cNvSpPr/>
          <p:nvPr/>
        </p:nvSpPr>
        <p:spPr>
          <a:xfrm>
            <a:off x="6568751" y="4570064"/>
            <a:ext cx="4629789" cy="1754326"/>
          </a:xfrm>
          <a:prstGeom prst="rect">
            <a:avLst/>
          </a:prstGeom>
        </p:spPr>
        <p:txBody>
          <a:bodyPr wrap="square">
            <a:spAutoFit/>
          </a:bodyPr>
          <a:lstStyle/>
          <a:p>
            <a:pPr indent="180340" algn="just">
              <a:lnSpc>
                <a:spcPct val="150000"/>
              </a:lnSpc>
              <a:spcBef>
                <a:spcPts val="1200"/>
              </a:spcBef>
              <a:spcAft>
                <a:spcPts val="0"/>
              </a:spcAft>
            </a:pPr>
            <a:r>
              <a:rPr lang="es-419" dirty="0"/>
              <a:t>Tiene el 99% de probabilidad de que, dentro de la hora de volumen de máxima demanda se conserve el volumen de flujo máximo dentro de los 15 minutos.</a:t>
            </a:r>
            <a:endParaRPr lang="es-EC" dirty="0"/>
          </a:p>
        </p:txBody>
      </p:sp>
      <p:cxnSp>
        <p:nvCxnSpPr>
          <p:cNvPr id="3" name="Conector recto de flecha 2">
            <a:extLst>
              <a:ext uri="{FF2B5EF4-FFF2-40B4-BE49-F238E27FC236}">
                <a16:creationId xmlns:a16="http://schemas.microsoft.com/office/drawing/2014/main" id="{73090E0D-BACE-4E1D-A929-A60ED106C924}"/>
              </a:ext>
            </a:extLst>
          </p:cNvPr>
          <p:cNvCxnSpPr>
            <a:cxnSpLocks/>
          </p:cNvCxnSpPr>
          <p:nvPr/>
        </p:nvCxnSpPr>
        <p:spPr>
          <a:xfrm flipV="1">
            <a:off x="4198776" y="5447227"/>
            <a:ext cx="2369975" cy="32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70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830033" y="1510349"/>
            <a:ext cx="7879786"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Estimación del TPDA (Tráfico promedio diario anual) para el 2017</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A62CA65C-0EBC-4BEB-A629-D30515DD5E4E}"/>
              </a:ext>
            </a:extLst>
          </p:cNvPr>
          <p:cNvSpPr/>
          <p:nvPr/>
        </p:nvSpPr>
        <p:spPr>
          <a:xfrm>
            <a:off x="3608860" y="2570801"/>
            <a:ext cx="4957723" cy="2400657"/>
          </a:xfrm>
          <a:prstGeom prst="rect">
            <a:avLst/>
          </a:prstGeom>
        </p:spPr>
        <p:txBody>
          <a:bodyPr wrap="square">
            <a:spAutoFit/>
          </a:bodyPr>
          <a:lstStyle/>
          <a:p>
            <a:pPr indent="180340" algn="just">
              <a:lnSpc>
                <a:spcPct val="150000"/>
              </a:lnSpc>
              <a:spcBef>
                <a:spcPts val="1200"/>
              </a:spcBef>
              <a:spcAft>
                <a:spcPts val="0"/>
              </a:spcAft>
            </a:pPr>
            <a:r>
              <a:rPr lang="es-EC" sz="2000" dirty="0"/>
              <a:t>Se tomaron datos históricos del año 2015 obtenidos del punto de intersección, considerando el mes que coincide con los conteos vehiculares, y también el factor de variación que hubo entre el 2015 y 2017.</a:t>
            </a:r>
            <a:endParaRPr lang="es-419" sz="2000" dirty="0"/>
          </a:p>
        </p:txBody>
      </p:sp>
    </p:spTree>
    <p:extLst>
      <p:ext uri="{BB962C8B-B14F-4D97-AF65-F5344CB8AC3E}">
        <p14:creationId xmlns:p14="http://schemas.microsoft.com/office/powerpoint/2010/main" val="332565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A62CA65C-0EBC-4BEB-A629-D30515DD5E4E}"/>
              </a:ext>
            </a:extLst>
          </p:cNvPr>
          <p:cNvSpPr/>
          <p:nvPr/>
        </p:nvSpPr>
        <p:spPr>
          <a:xfrm>
            <a:off x="1222630" y="2317655"/>
            <a:ext cx="5915017" cy="3631763"/>
          </a:xfrm>
          <a:prstGeom prst="rect">
            <a:avLst/>
          </a:prstGeom>
        </p:spPr>
        <p:txBody>
          <a:bodyPr wrap="square">
            <a:spAutoFit/>
          </a:bodyPr>
          <a:lstStyle/>
          <a:p>
            <a:pPr marL="342900" indent="-342900" algn="just">
              <a:lnSpc>
                <a:spcPct val="150000"/>
              </a:lnSpc>
              <a:spcBef>
                <a:spcPts val="1200"/>
              </a:spcBef>
              <a:spcAft>
                <a:spcPts val="0"/>
              </a:spcAft>
              <a:buFont typeface="Arial" panose="020B0604020202020204" pitchFamily="34" charset="0"/>
              <a:buChar char="•"/>
            </a:pPr>
            <a:r>
              <a:rPr lang="es-419" sz="2000" dirty="0"/>
              <a:t>Se calculará el TPDA del Giro 1</a:t>
            </a:r>
          </a:p>
          <a:p>
            <a:pPr marL="342900" indent="-342900" algn="just">
              <a:lnSpc>
                <a:spcPct val="150000"/>
              </a:lnSpc>
              <a:spcBef>
                <a:spcPts val="1200"/>
              </a:spcBef>
              <a:spcAft>
                <a:spcPts val="0"/>
              </a:spcAft>
              <a:buFont typeface="Arial" panose="020B0604020202020204" pitchFamily="34" charset="0"/>
              <a:buChar char="•"/>
            </a:pPr>
            <a:r>
              <a:rPr lang="es-419" sz="2000" dirty="0"/>
              <a:t>Para este cálculo se tomarán los conteos de feb-15 del carril en sentido N-S derecho y central</a:t>
            </a:r>
          </a:p>
          <a:p>
            <a:pPr marL="342900" indent="-342900" algn="just">
              <a:lnSpc>
                <a:spcPct val="150000"/>
              </a:lnSpc>
              <a:spcBef>
                <a:spcPts val="1200"/>
              </a:spcBef>
              <a:spcAft>
                <a:spcPts val="0"/>
              </a:spcAft>
              <a:buFont typeface="Arial" panose="020B0604020202020204" pitchFamily="34" charset="0"/>
              <a:buChar char="•"/>
            </a:pPr>
            <a:r>
              <a:rPr lang="es-419" sz="2000" dirty="0"/>
              <a:t>Se aplicó el porcentaje de vehículos que usan el Giro, obtenido del análisis de los conteos de feb-17, promediando todos los porcentajes de cada día para el sentido de circulación</a:t>
            </a:r>
          </a:p>
        </p:txBody>
      </p:sp>
      <p:pic>
        <p:nvPicPr>
          <p:cNvPr id="11" name="Imagen 10">
            <a:extLst>
              <a:ext uri="{FF2B5EF4-FFF2-40B4-BE49-F238E27FC236}">
                <a16:creationId xmlns:a16="http://schemas.microsoft.com/office/drawing/2014/main" id="{161EE96F-3D4A-4821-A8BC-F6FDFD242E11}"/>
              </a:ext>
            </a:extLst>
          </p:cNvPr>
          <p:cNvPicPr/>
          <p:nvPr/>
        </p:nvPicPr>
        <p:blipFill>
          <a:blip r:embed="rId4" cstate="print"/>
          <a:stretch>
            <a:fillRect/>
          </a:stretch>
        </p:blipFill>
        <p:spPr>
          <a:xfrm>
            <a:off x="8298353" y="1772206"/>
            <a:ext cx="2693621" cy="2253642"/>
          </a:xfrm>
          <a:prstGeom prst="rect">
            <a:avLst/>
          </a:prstGeom>
        </p:spPr>
      </p:pic>
      <p:pic>
        <p:nvPicPr>
          <p:cNvPr id="17" name="Imagen 16" descr="C:\Users\Roberto\AppData\Local\Microsoft\Windows\INetCache\Content.Word\2017-02-04 14.25.31.jpg">
            <a:extLst>
              <a:ext uri="{FF2B5EF4-FFF2-40B4-BE49-F238E27FC236}">
                <a16:creationId xmlns:a16="http://schemas.microsoft.com/office/drawing/2014/main" id="{A456D3D6-30C9-4BCB-AC95-6C89710DFD0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444678" y="4215335"/>
            <a:ext cx="4098735" cy="2424024"/>
          </a:xfrm>
          <a:prstGeom prst="rect">
            <a:avLst/>
          </a:prstGeom>
          <a:noFill/>
          <a:ln>
            <a:noFill/>
          </a:ln>
        </p:spPr>
      </p:pic>
      <p:sp>
        <p:nvSpPr>
          <p:cNvPr id="18" name="Rectángulo 17">
            <a:extLst>
              <a:ext uri="{FF2B5EF4-FFF2-40B4-BE49-F238E27FC236}">
                <a16:creationId xmlns:a16="http://schemas.microsoft.com/office/drawing/2014/main" id="{E6204486-A25E-4193-8F8F-FB42CA0E2CD2}"/>
              </a:ext>
            </a:extLst>
          </p:cNvPr>
          <p:cNvSpPr/>
          <p:nvPr/>
        </p:nvSpPr>
        <p:spPr>
          <a:xfrm>
            <a:off x="9037652" y="1508704"/>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NORTE - SUR</a:t>
            </a:r>
            <a:r>
              <a:rPr lang="es-419" sz="1100" b="1" dirty="0"/>
              <a:t> </a:t>
            </a:r>
          </a:p>
        </p:txBody>
      </p:sp>
      <p:graphicFrame>
        <p:nvGraphicFramePr>
          <p:cNvPr id="19" name="Tabla 18">
            <a:extLst>
              <a:ext uri="{FF2B5EF4-FFF2-40B4-BE49-F238E27FC236}">
                <a16:creationId xmlns:a16="http://schemas.microsoft.com/office/drawing/2014/main" id="{6035544C-CD88-4312-9C5B-547D175ED2E8}"/>
              </a:ext>
            </a:extLst>
          </p:cNvPr>
          <p:cNvGraphicFramePr>
            <a:graphicFrameLocks noGrp="1"/>
          </p:cNvGraphicFramePr>
          <p:nvPr>
            <p:extLst>
              <p:ext uri="{D42A27DB-BD31-4B8C-83A1-F6EECF244321}">
                <p14:modId xmlns:p14="http://schemas.microsoft.com/office/powerpoint/2010/main" val="3746256707"/>
              </p:ext>
            </p:extLst>
          </p:nvPr>
        </p:nvGraphicFramePr>
        <p:xfrm>
          <a:off x="7965648" y="2110905"/>
          <a:ext cx="330200" cy="1502227"/>
        </p:xfrm>
        <a:graphic>
          <a:graphicData uri="http://schemas.openxmlformats.org/drawingml/2006/table">
            <a:tbl>
              <a:tblPr>
                <a:tableStyleId>{5C22544A-7EE6-4342-B048-85BDC9FD1C3A}</a:tableStyleId>
              </a:tblPr>
              <a:tblGrid>
                <a:gridCol w="330200">
                  <a:extLst>
                    <a:ext uri="{9D8B030D-6E8A-4147-A177-3AD203B41FA5}">
                      <a16:colId xmlns:a16="http://schemas.microsoft.com/office/drawing/2014/main" val="1418825507"/>
                    </a:ext>
                  </a:extLst>
                </a:gridCol>
              </a:tblGrid>
              <a:tr h="1502227">
                <a:tc>
                  <a:txBody>
                    <a:bodyPr/>
                    <a:lstStyle/>
                    <a:p>
                      <a:pPr algn="ctr" fontAlgn="ctr"/>
                      <a:r>
                        <a:rPr lang="es-419" sz="1100" u="none" strike="noStrike" dirty="0">
                          <a:effectLst/>
                        </a:rPr>
                        <a:t>OCCIDENTE - ORIENTE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3383282736"/>
                  </a:ext>
                </a:extLst>
              </a:tr>
            </a:tbl>
          </a:graphicData>
        </a:graphic>
      </p:graphicFrame>
      <p:graphicFrame>
        <p:nvGraphicFramePr>
          <p:cNvPr id="20" name="Tabla 19">
            <a:extLst>
              <a:ext uri="{FF2B5EF4-FFF2-40B4-BE49-F238E27FC236}">
                <a16:creationId xmlns:a16="http://schemas.microsoft.com/office/drawing/2014/main" id="{7E57EBA6-2DDE-4780-8080-2E82546BE6B5}"/>
              </a:ext>
            </a:extLst>
          </p:cNvPr>
          <p:cNvGraphicFramePr>
            <a:graphicFrameLocks noGrp="1"/>
          </p:cNvGraphicFramePr>
          <p:nvPr>
            <p:extLst>
              <p:ext uri="{D42A27DB-BD31-4B8C-83A1-F6EECF244321}">
                <p14:modId xmlns:p14="http://schemas.microsoft.com/office/powerpoint/2010/main" val="508436865"/>
              </p:ext>
            </p:extLst>
          </p:nvPr>
        </p:nvGraphicFramePr>
        <p:xfrm>
          <a:off x="10991974" y="2110905"/>
          <a:ext cx="331200" cy="1501200"/>
        </p:xfrm>
        <a:graphic>
          <a:graphicData uri="http://schemas.openxmlformats.org/drawingml/2006/table">
            <a:tbl>
              <a:tblPr>
                <a:tableStyleId>{5C22544A-7EE6-4342-B048-85BDC9FD1C3A}</a:tableStyleId>
              </a:tblPr>
              <a:tblGrid>
                <a:gridCol w="331200">
                  <a:extLst>
                    <a:ext uri="{9D8B030D-6E8A-4147-A177-3AD203B41FA5}">
                      <a16:colId xmlns:a16="http://schemas.microsoft.com/office/drawing/2014/main" val="2607295858"/>
                    </a:ext>
                  </a:extLst>
                </a:gridCol>
              </a:tblGrid>
              <a:tr h="1501200">
                <a:tc>
                  <a:txBody>
                    <a:bodyPr/>
                    <a:lstStyle/>
                    <a:p>
                      <a:pPr algn="ctr" fontAlgn="ctr"/>
                      <a:r>
                        <a:rPr lang="es-419" sz="1100" u="none" strike="noStrike" dirty="0">
                          <a:effectLst/>
                        </a:rPr>
                        <a:t>ORIENTE - OCCIDENTE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2155114765"/>
                  </a:ext>
                </a:extLst>
              </a:tr>
            </a:tbl>
          </a:graphicData>
        </a:graphic>
      </p:graphicFrame>
      <p:sp>
        <p:nvSpPr>
          <p:cNvPr id="21" name="Rectángulo 20">
            <a:extLst>
              <a:ext uri="{FF2B5EF4-FFF2-40B4-BE49-F238E27FC236}">
                <a16:creationId xmlns:a16="http://schemas.microsoft.com/office/drawing/2014/main" id="{AB31EAFA-D318-4B94-A92F-20E175D1DE96}"/>
              </a:ext>
            </a:extLst>
          </p:cNvPr>
          <p:cNvSpPr/>
          <p:nvPr/>
        </p:nvSpPr>
        <p:spPr>
          <a:xfrm>
            <a:off x="9073260" y="3953725"/>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SUR - NORTE</a:t>
            </a:r>
            <a:r>
              <a:rPr lang="es-419" sz="1100" b="1" dirty="0"/>
              <a:t> </a:t>
            </a:r>
          </a:p>
        </p:txBody>
      </p:sp>
    </p:spTree>
    <p:extLst>
      <p:ext uri="{BB962C8B-B14F-4D97-AF65-F5344CB8AC3E}">
        <p14:creationId xmlns:p14="http://schemas.microsoft.com/office/powerpoint/2010/main" val="206876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161EE96F-3D4A-4821-A8BC-F6FDFD242E11}"/>
              </a:ext>
            </a:extLst>
          </p:cNvPr>
          <p:cNvPicPr/>
          <p:nvPr/>
        </p:nvPicPr>
        <p:blipFill>
          <a:blip r:embed="rId4" cstate="print"/>
          <a:stretch>
            <a:fillRect/>
          </a:stretch>
        </p:blipFill>
        <p:spPr>
          <a:xfrm>
            <a:off x="8613638" y="2154782"/>
            <a:ext cx="1981989" cy="1778862"/>
          </a:xfrm>
          <a:prstGeom prst="rect">
            <a:avLst/>
          </a:prstGeom>
        </p:spPr>
      </p:pic>
      <p:sp>
        <p:nvSpPr>
          <p:cNvPr id="18" name="Rectángulo 17">
            <a:extLst>
              <a:ext uri="{FF2B5EF4-FFF2-40B4-BE49-F238E27FC236}">
                <a16:creationId xmlns:a16="http://schemas.microsoft.com/office/drawing/2014/main" id="{BCCFB275-E1BF-4FCE-A663-328A321C3235}"/>
              </a:ext>
            </a:extLst>
          </p:cNvPr>
          <p:cNvSpPr/>
          <p:nvPr/>
        </p:nvSpPr>
        <p:spPr>
          <a:xfrm>
            <a:off x="7513450" y="4042660"/>
            <a:ext cx="3908664" cy="1938992"/>
          </a:xfrm>
          <a:prstGeom prst="rect">
            <a:avLst/>
          </a:prstGeom>
        </p:spPr>
        <p:txBody>
          <a:bodyPr wrap="square">
            <a:spAutoFit/>
          </a:bodyPr>
          <a:lstStyle/>
          <a:p>
            <a:pPr marL="342900" indent="-342900" algn="just">
              <a:lnSpc>
                <a:spcPct val="150000"/>
              </a:lnSpc>
              <a:spcBef>
                <a:spcPts val="1200"/>
              </a:spcBef>
              <a:spcAft>
                <a:spcPts val="0"/>
              </a:spcAft>
              <a:buFont typeface="Arial" panose="020B0604020202020204" pitchFamily="34" charset="0"/>
              <a:buChar char="•"/>
            </a:pPr>
            <a:r>
              <a:rPr lang="es-419" sz="2000" dirty="0"/>
              <a:t>De este análisis se promedio los porcentajes de los vehículos que van en este sentido obteniendo un valor de 86%</a:t>
            </a:r>
          </a:p>
        </p:txBody>
      </p:sp>
      <p:graphicFrame>
        <p:nvGraphicFramePr>
          <p:cNvPr id="3" name="Tabla 2">
            <a:extLst>
              <a:ext uri="{FF2B5EF4-FFF2-40B4-BE49-F238E27FC236}">
                <a16:creationId xmlns:a16="http://schemas.microsoft.com/office/drawing/2014/main" id="{01D741BE-EC27-43AB-A6A6-4A89223DAFB4}"/>
              </a:ext>
            </a:extLst>
          </p:cNvPr>
          <p:cNvGraphicFramePr>
            <a:graphicFrameLocks noGrp="1"/>
          </p:cNvGraphicFramePr>
          <p:nvPr>
            <p:extLst>
              <p:ext uri="{D42A27DB-BD31-4B8C-83A1-F6EECF244321}">
                <p14:modId xmlns:p14="http://schemas.microsoft.com/office/powerpoint/2010/main" val="2043248331"/>
              </p:ext>
            </p:extLst>
          </p:nvPr>
        </p:nvGraphicFramePr>
        <p:xfrm>
          <a:off x="996492" y="2154782"/>
          <a:ext cx="6438677" cy="3826874"/>
        </p:xfrm>
        <a:graphic>
          <a:graphicData uri="http://schemas.openxmlformats.org/drawingml/2006/table">
            <a:tbl>
              <a:tblPr firstRow="1" firstCol="1" bandRow="1">
                <a:tableStyleId>{68D230F3-CF80-4859-8CE7-A43EE81993B5}</a:tableStyleId>
              </a:tblPr>
              <a:tblGrid>
                <a:gridCol w="648157">
                  <a:extLst>
                    <a:ext uri="{9D8B030D-6E8A-4147-A177-3AD203B41FA5}">
                      <a16:colId xmlns:a16="http://schemas.microsoft.com/office/drawing/2014/main" val="3205136904"/>
                    </a:ext>
                  </a:extLst>
                </a:gridCol>
                <a:gridCol w="579052">
                  <a:extLst>
                    <a:ext uri="{9D8B030D-6E8A-4147-A177-3AD203B41FA5}">
                      <a16:colId xmlns:a16="http://schemas.microsoft.com/office/drawing/2014/main" val="154567034"/>
                    </a:ext>
                  </a:extLst>
                </a:gridCol>
                <a:gridCol w="579052">
                  <a:extLst>
                    <a:ext uri="{9D8B030D-6E8A-4147-A177-3AD203B41FA5}">
                      <a16:colId xmlns:a16="http://schemas.microsoft.com/office/drawing/2014/main" val="335819994"/>
                    </a:ext>
                  </a:extLst>
                </a:gridCol>
                <a:gridCol w="579052">
                  <a:extLst>
                    <a:ext uri="{9D8B030D-6E8A-4147-A177-3AD203B41FA5}">
                      <a16:colId xmlns:a16="http://schemas.microsoft.com/office/drawing/2014/main" val="846509945"/>
                    </a:ext>
                  </a:extLst>
                </a:gridCol>
                <a:gridCol w="579052">
                  <a:extLst>
                    <a:ext uri="{9D8B030D-6E8A-4147-A177-3AD203B41FA5}">
                      <a16:colId xmlns:a16="http://schemas.microsoft.com/office/drawing/2014/main" val="629972871"/>
                    </a:ext>
                  </a:extLst>
                </a:gridCol>
                <a:gridCol w="579052">
                  <a:extLst>
                    <a:ext uri="{9D8B030D-6E8A-4147-A177-3AD203B41FA5}">
                      <a16:colId xmlns:a16="http://schemas.microsoft.com/office/drawing/2014/main" val="1958993400"/>
                    </a:ext>
                  </a:extLst>
                </a:gridCol>
                <a:gridCol w="579052">
                  <a:extLst>
                    <a:ext uri="{9D8B030D-6E8A-4147-A177-3AD203B41FA5}">
                      <a16:colId xmlns:a16="http://schemas.microsoft.com/office/drawing/2014/main" val="4134660898"/>
                    </a:ext>
                  </a:extLst>
                </a:gridCol>
                <a:gridCol w="579052">
                  <a:extLst>
                    <a:ext uri="{9D8B030D-6E8A-4147-A177-3AD203B41FA5}">
                      <a16:colId xmlns:a16="http://schemas.microsoft.com/office/drawing/2014/main" val="3093811988"/>
                    </a:ext>
                  </a:extLst>
                </a:gridCol>
                <a:gridCol w="579052">
                  <a:extLst>
                    <a:ext uri="{9D8B030D-6E8A-4147-A177-3AD203B41FA5}">
                      <a16:colId xmlns:a16="http://schemas.microsoft.com/office/drawing/2014/main" val="658182437"/>
                    </a:ext>
                  </a:extLst>
                </a:gridCol>
                <a:gridCol w="579052">
                  <a:extLst>
                    <a:ext uri="{9D8B030D-6E8A-4147-A177-3AD203B41FA5}">
                      <a16:colId xmlns:a16="http://schemas.microsoft.com/office/drawing/2014/main" val="2997764585"/>
                    </a:ext>
                  </a:extLst>
                </a:gridCol>
                <a:gridCol w="579052">
                  <a:extLst>
                    <a:ext uri="{9D8B030D-6E8A-4147-A177-3AD203B41FA5}">
                      <a16:colId xmlns:a16="http://schemas.microsoft.com/office/drawing/2014/main" val="3990024596"/>
                    </a:ext>
                  </a:extLst>
                </a:gridCol>
              </a:tblGrid>
              <a:tr h="147728">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gridSpan="5">
                  <a:txBody>
                    <a:bodyPr/>
                    <a:lstStyle/>
                    <a:p>
                      <a:pPr algn="ctr" fontAlgn="b"/>
                      <a:r>
                        <a:rPr lang="es-419" sz="900" u="none" strike="noStrike">
                          <a:effectLst/>
                        </a:rPr>
                        <a:t>NORTE - SUR</a:t>
                      </a:r>
                      <a:endParaRPr lang="es-419" sz="900" b="1" i="0" u="none" strike="noStrike">
                        <a:solidFill>
                          <a:srgbClr val="000000"/>
                        </a:solidFill>
                        <a:effectLst/>
                        <a:latin typeface="Calibri" panose="020F0502020204030204" pitchFamily="34" charset="0"/>
                      </a:endParaRPr>
                    </a:p>
                  </a:txBody>
                  <a:tcPr marL="0" marR="0" marT="0" marB="0" anchor="b"/>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gridSpan="5">
                  <a:txBody>
                    <a:bodyPr/>
                    <a:lstStyle/>
                    <a:p>
                      <a:pPr algn="ctr" fontAlgn="b"/>
                      <a:r>
                        <a:rPr lang="es-419" sz="900" u="none" strike="noStrike">
                          <a:effectLst/>
                        </a:rPr>
                        <a:t>SUR - NORTE</a:t>
                      </a:r>
                      <a:endParaRPr lang="es-419" sz="900" b="1" i="0" u="none" strike="noStrike">
                        <a:solidFill>
                          <a:srgbClr val="000000"/>
                        </a:solidFill>
                        <a:effectLst/>
                        <a:latin typeface="Calibri" panose="020F0502020204030204" pitchFamily="34" charset="0"/>
                      </a:endParaRPr>
                    </a:p>
                  </a:txBody>
                  <a:tcPr marL="0" marR="0" marT="0" marB="0" anchor="b"/>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2961442476"/>
                  </a:ext>
                </a:extLst>
              </a:tr>
              <a:tr h="147728">
                <a:tc>
                  <a:txBody>
                    <a:bodyPr/>
                    <a:lstStyle/>
                    <a:p>
                      <a:pPr algn="l" fontAlgn="b"/>
                      <a:r>
                        <a:rPr lang="es-419" sz="800" u="none" strike="noStrike">
                          <a:effectLst/>
                        </a:rPr>
                        <a:t>HORA</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419" sz="600" u="none" strike="noStrike">
                          <a:effectLst/>
                        </a:rPr>
                        <a:t>% GIRO 1</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GIRO 1</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 GIRO 2</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GIRO 2</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TOTAL</a:t>
                      </a:r>
                      <a:endParaRPr lang="es-419" sz="600" b="1" i="0" u="none" strike="noStrike">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ctr"/>
                      <a:r>
                        <a:rPr lang="es-419" sz="600" u="none" strike="noStrike" dirty="0">
                          <a:effectLst/>
                        </a:rPr>
                        <a:t>% GIRO 3</a:t>
                      </a:r>
                      <a:endParaRPr lang="es-419" sz="6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s-419" sz="600" u="none" strike="noStrike">
                          <a:effectLst/>
                        </a:rPr>
                        <a:t>GIRO 3</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dirty="0">
                          <a:effectLst/>
                        </a:rPr>
                        <a:t>% GIRO 4</a:t>
                      </a:r>
                      <a:endParaRPr lang="es-419" sz="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GIRO 4</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TOTAL</a:t>
                      </a:r>
                      <a:endParaRPr lang="es-419" sz="6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9225786"/>
                  </a:ext>
                </a:extLst>
              </a:tr>
              <a:tr h="140694">
                <a:tc>
                  <a:txBody>
                    <a:bodyPr/>
                    <a:lstStyle/>
                    <a:p>
                      <a:pPr algn="l" fontAlgn="b"/>
                      <a:r>
                        <a:rPr lang="es-419" sz="800" u="none" strike="noStrike">
                          <a:effectLst/>
                        </a:rPr>
                        <a:t> 00:00 - 00:59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dirty="0">
                          <a:effectLst/>
                        </a:rPr>
                        <a:t> </a:t>
                      </a:r>
                      <a:endParaRPr lang="es-419" sz="9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4564937"/>
                  </a:ext>
                </a:extLst>
              </a:tr>
              <a:tr h="140694">
                <a:tc>
                  <a:txBody>
                    <a:bodyPr/>
                    <a:lstStyle/>
                    <a:p>
                      <a:pPr algn="l" fontAlgn="b"/>
                      <a:r>
                        <a:rPr lang="es-419" sz="800" u="none" strike="noStrike">
                          <a:effectLst/>
                        </a:rPr>
                        <a:t> 01:00 - 01:59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dirty="0">
                          <a:effectLst/>
                        </a:rPr>
                        <a:t> </a:t>
                      </a:r>
                      <a:endParaRPr lang="es-419" sz="9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5527224"/>
                  </a:ext>
                </a:extLst>
              </a:tr>
              <a:tr h="140694">
                <a:tc>
                  <a:txBody>
                    <a:bodyPr/>
                    <a:lstStyle/>
                    <a:p>
                      <a:pPr algn="l" fontAlgn="b"/>
                      <a:r>
                        <a:rPr lang="es-419" sz="800" u="none" strike="noStrike">
                          <a:effectLst/>
                        </a:rPr>
                        <a:t>02:00 - 02:59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5631120"/>
                  </a:ext>
                </a:extLst>
              </a:tr>
              <a:tr h="140694">
                <a:tc>
                  <a:txBody>
                    <a:bodyPr/>
                    <a:lstStyle/>
                    <a:p>
                      <a:pPr algn="l" fontAlgn="b"/>
                      <a:r>
                        <a:rPr lang="es-419" sz="800" u="none" strike="noStrike">
                          <a:effectLst/>
                        </a:rPr>
                        <a:t>03:00 - 03:59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9100996"/>
                  </a:ext>
                </a:extLst>
              </a:tr>
              <a:tr h="140694">
                <a:tc>
                  <a:txBody>
                    <a:bodyPr/>
                    <a:lstStyle/>
                    <a:p>
                      <a:pPr algn="l" fontAlgn="b"/>
                      <a:r>
                        <a:rPr lang="es-419" sz="800" u="none" strike="noStrike">
                          <a:effectLst/>
                        </a:rPr>
                        <a:t>04:00 - 04:59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2343268"/>
                  </a:ext>
                </a:extLst>
              </a:tr>
              <a:tr h="140694">
                <a:tc>
                  <a:txBody>
                    <a:bodyPr/>
                    <a:lstStyle/>
                    <a:p>
                      <a:pPr algn="l" fontAlgn="b"/>
                      <a:r>
                        <a:rPr lang="es-419" sz="800" u="none" strike="noStrike">
                          <a:effectLst/>
                        </a:rPr>
                        <a:t> 05:00 - 05:59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9783097"/>
                  </a:ext>
                </a:extLst>
              </a:tr>
              <a:tr h="140694">
                <a:tc>
                  <a:txBody>
                    <a:bodyPr/>
                    <a:lstStyle/>
                    <a:p>
                      <a:pPr algn="l" fontAlgn="b"/>
                      <a:r>
                        <a:rPr lang="es-419" sz="800" u="none" strike="noStrike">
                          <a:effectLst/>
                        </a:rPr>
                        <a:t> 06:00 - 06:59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2223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2447</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93%</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1085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7%</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1170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5590373"/>
                  </a:ext>
                </a:extLst>
              </a:tr>
              <a:tr h="140694">
                <a:tc>
                  <a:txBody>
                    <a:bodyPr/>
                    <a:lstStyle/>
                    <a:p>
                      <a:pPr algn="l" fontAlgn="b"/>
                      <a:r>
                        <a:rPr lang="es-419" sz="800" u="none" strike="noStrike">
                          <a:effectLst/>
                        </a:rPr>
                        <a:t> 07:00 - 07:59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3297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333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3630</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92%</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1854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2005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99171779"/>
                  </a:ext>
                </a:extLst>
              </a:tr>
              <a:tr h="140694">
                <a:tc>
                  <a:txBody>
                    <a:bodyPr/>
                    <a:lstStyle/>
                    <a:p>
                      <a:pPr algn="l" fontAlgn="b"/>
                      <a:r>
                        <a:rPr lang="es-419" sz="800" u="none" strike="noStrike">
                          <a:effectLst/>
                        </a:rPr>
                        <a:t> 08:00 - 08:59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3084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381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3465</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89%</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2086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260</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2346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38380692"/>
                  </a:ext>
                </a:extLst>
              </a:tr>
              <a:tr h="140694">
                <a:tc>
                  <a:txBody>
                    <a:bodyPr/>
                    <a:lstStyle/>
                    <a:p>
                      <a:pPr algn="l" fontAlgn="b"/>
                      <a:r>
                        <a:rPr lang="es-419" sz="800" u="none" strike="noStrike">
                          <a:effectLst/>
                        </a:rPr>
                        <a:t> 09:00 - 09:59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401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3313</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88%</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2144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2424</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80022981"/>
                  </a:ext>
                </a:extLst>
              </a:tr>
              <a:tr h="140694">
                <a:tc>
                  <a:txBody>
                    <a:bodyPr/>
                    <a:lstStyle/>
                    <a:p>
                      <a:pPr algn="l" fontAlgn="b"/>
                      <a:r>
                        <a:rPr lang="es-419" sz="800" u="none" strike="noStrike">
                          <a:effectLst/>
                        </a:rPr>
                        <a:t> 10:00 - 10:59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2413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405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2818</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88%</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2073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275</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2348</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2634754"/>
                  </a:ext>
                </a:extLst>
              </a:tr>
              <a:tr h="140694">
                <a:tc>
                  <a:txBody>
                    <a:bodyPr/>
                    <a:lstStyle/>
                    <a:p>
                      <a:pPr algn="l" fontAlgn="b"/>
                      <a:r>
                        <a:rPr lang="es-419" sz="800" u="none" strike="noStrike">
                          <a:effectLst/>
                        </a:rPr>
                        <a:t> 11:00 - 11:59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2716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479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3195</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88%</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2201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301</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2502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2173102"/>
                  </a:ext>
                </a:extLst>
              </a:tr>
              <a:tr h="140694">
                <a:tc>
                  <a:txBody>
                    <a:bodyPr/>
                    <a:lstStyle/>
                    <a:p>
                      <a:pPr algn="l" fontAlgn="b"/>
                      <a:r>
                        <a:rPr lang="es-419" sz="800" u="none" strike="noStrike">
                          <a:effectLst/>
                        </a:rPr>
                        <a:t> 12:00 - 12:59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2388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470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2858</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89%</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2415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311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1814889"/>
                  </a:ext>
                </a:extLst>
              </a:tr>
              <a:tr h="140694">
                <a:tc>
                  <a:txBody>
                    <a:bodyPr/>
                    <a:lstStyle/>
                    <a:p>
                      <a:pPr algn="l" fontAlgn="b"/>
                      <a:r>
                        <a:rPr lang="es-419" sz="800" u="none" strike="noStrike">
                          <a:effectLst/>
                        </a:rPr>
                        <a:t> 13:00 - 13:59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2103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466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2569</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88%</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2657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373</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3030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0994208"/>
                  </a:ext>
                </a:extLst>
              </a:tr>
              <a:tr h="140694">
                <a:tc>
                  <a:txBody>
                    <a:bodyPr/>
                    <a:lstStyle/>
                    <a:p>
                      <a:pPr algn="l" fontAlgn="b"/>
                      <a:r>
                        <a:rPr lang="es-419" sz="800" u="none" strike="noStrike">
                          <a:effectLst/>
                        </a:rPr>
                        <a:t> 14:00 - 14:59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2372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426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2798</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87%</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2380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360</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2740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0794413"/>
                  </a:ext>
                </a:extLst>
              </a:tr>
              <a:tr h="140694">
                <a:tc>
                  <a:txBody>
                    <a:bodyPr/>
                    <a:lstStyle/>
                    <a:p>
                      <a:pPr algn="l" fontAlgn="b"/>
                      <a:r>
                        <a:rPr lang="es-419" sz="800" u="none" strike="noStrike">
                          <a:effectLst/>
                        </a:rPr>
                        <a:t> 15:00 - 15:59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2965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453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3418</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88%</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2397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335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2732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6423369"/>
                  </a:ext>
                </a:extLst>
              </a:tr>
              <a:tr h="140694">
                <a:tc>
                  <a:txBody>
                    <a:bodyPr/>
                    <a:lstStyle/>
                    <a:p>
                      <a:pPr algn="l" fontAlgn="b"/>
                      <a:r>
                        <a:rPr lang="es-419" sz="800" u="none" strike="noStrike">
                          <a:effectLst/>
                        </a:rPr>
                        <a:t> 16:00 - 16:59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2363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439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2802</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90%</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2532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290</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2822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7052318"/>
                  </a:ext>
                </a:extLst>
              </a:tr>
              <a:tr h="140694">
                <a:tc>
                  <a:txBody>
                    <a:bodyPr/>
                    <a:lstStyle/>
                    <a:p>
                      <a:pPr algn="l" fontAlgn="b"/>
                      <a:r>
                        <a:rPr lang="es-419" sz="800" u="none" strike="noStrike">
                          <a:effectLst/>
                        </a:rPr>
                        <a:t> 17:00 - 17:59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2735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304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3039</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83%</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2741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572</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3313</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92965070"/>
                  </a:ext>
                </a:extLst>
              </a:tr>
              <a:tr h="140694">
                <a:tc>
                  <a:txBody>
                    <a:bodyPr/>
                    <a:lstStyle/>
                    <a:p>
                      <a:pPr algn="l" fontAlgn="b"/>
                      <a:r>
                        <a:rPr lang="es-419" sz="800" u="none" strike="noStrike">
                          <a:effectLst/>
                        </a:rPr>
                        <a:t> 18:00 - 18:59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2424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2715</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85%</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s-419" sz="900" u="none" strike="noStrike">
                          <a:effectLst/>
                        </a:rPr>
                        <a:t>2867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503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3370</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5144591"/>
                  </a:ext>
                </a:extLst>
              </a:tr>
              <a:tr h="140694">
                <a:tc>
                  <a:txBody>
                    <a:bodyPr/>
                    <a:lstStyle/>
                    <a:p>
                      <a:pPr algn="l" fontAlgn="b"/>
                      <a:r>
                        <a:rPr lang="es-419" sz="800" u="none" strike="noStrike">
                          <a:effectLst/>
                        </a:rPr>
                        <a:t> 19:00 - 19:59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5043486"/>
                  </a:ext>
                </a:extLst>
              </a:tr>
              <a:tr h="140694">
                <a:tc>
                  <a:txBody>
                    <a:bodyPr/>
                    <a:lstStyle/>
                    <a:p>
                      <a:pPr algn="l" fontAlgn="b"/>
                      <a:r>
                        <a:rPr lang="es-419" sz="800" u="none" strike="noStrike">
                          <a:effectLst/>
                        </a:rPr>
                        <a:t> 20:00 - 20:59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dirty="0">
                          <a:effectLst/>
                        </a:rPr>
                        <a:t> </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5657389"/>
                  </a:ext>
                </a:extLst>
              </a:tr>
              <a:tr h="140694">
                <a:tc>
                  <a:txBody>
                    <a:bodyPr/>
                    <a:lstStyle/>
                    <a:p>
                      <a:pPr algn="l" fontAlgn="b"/>
                      <a:r>
                        <a:rPr lang="es-419" sz="800" u="none" strike="noStrike">
                          <a:effectLst/>
                        </a:rPr>
                        <a:t> 21:00 - 21:59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9711631"/>
                  </a:ext>
                </a:extLst>
              </a:tr>
              <a:tr h="140694">
                <a:tc>
                  <a:txBody>
                    <a:bodyPr/>
                    <a:lstStyle/>
                    <a:p>
                      <a:pPr algn="l" fontAlgn="b"/>
                      <a:r>
                        <a:rPr lang="es-419" sz="800" u="none" strike="noStrike">
                          <a:effectLst/>
                        </a:rPr>
                        <a:t> 22:00 - 22:59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dirty="0">
                          <a:effectLst/>
                        </a:rPr>
                        <a:t> </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32560874"/>
                  </a:ext>
                </a:extLst>
              </a:tr>
              <a:tr h="147728">
                <a:tc>
                  <a:txBody>
                    <a:bodyPr/>
                    <a:lstStyle/>
                    <a:p>
                      <a:pPr algn="l" fontAlgn="b"/>
                      <a:r>
                        <a:rPr lang="es-419" sz="800" u="none" strike="noStrike">
                          <a:effectLst/>
                        </a:rPr>
                        <a:t> 23:00 - 23:59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dirty="0">
                          <a:effectLst/>
                        </a:rPr>
                        <a:t> </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1544471"/>
                  </a:ext>
                </a:extLst>
              </a:tr>
              <a:tr h="147728">
                <a:tc>
                  <a:txBody>
                    <a:bodyPr/>
                    <a:lstStyle/>
                    <a:p>
                      <a:pPr algn="l" fontAlgn="b"/>
                      <a:r>
                        <a:rPr lang="es-419" sz="800" u="none" strike="noStrike">
                          <a:effectLst/>
                        </a:rPr>
                        <a:t>Total</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s-419" sz="900" u="none" strike="noStrike">
                          <a:effectLst/>
                        </a:rPr>
                        <a:t>88%</a:t>
                      </a:r>
                      <a:endParaRPr lang="es-419" sz="9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419" sz="900" u="none" strike="noStrike" dirty="0">
                          <a:effectLst/>
                        </a:rPr>
                        <a:t> </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2005463"/>
                  </a:ext>
                </a:extLst>
              </a:tr>
            </a:tbl>
          </a:graphicData>
        </a:graphic>
      </p:graphicFrame>
      <p:sp>
        <p:nvSpPr>
          <p:cNvPr id="4" name="Elipse 3">
            <a:extLst>
              <a:ext uri="{FF2B5EF4-FFF2-40B4-BE49-F238E27FC236}">
                <a16:creationId xmlns:a16="http://schemas.microsoft.com/office/drawing/2014/main" id="{3EA8A13A-827D-4349-8399-BFF0CCC1D118}"/>
              </a:ext>
            </a:extLst>
          </p:cNvPr>
          <p:cNvSpPr/>
          <p:nvPr/>
        </p:nvSpPr>
        <p:spPr>
          <a:xfrm>
            <a:off x="1697165" y="5741955"/>
            <a:ext cx="454807" cy="358775"/>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180044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1DC6895-CB2C-410C-A4A8-43106AAEDEDF}"/>
              </a:ext>
            </a:extLst>
          </p:cNvPr>
          <p:cNvGraphicFramePr>
            <a:graphicFrameLocks noGrp="1"/>
          </p:cNvGraphicFramePr>
          <p:nvPr>
            <p:extLst>
              <p:ext uri="{D42A27DB-BD31-4B8C-83A1-F6EECF244321}">
                <p14:modId xmlns:p14="http://schemas.microsoft.com/office/powerpoint/2010/main" val="615083529"/>
              </p:ext>
            </p:extLst>
          </p:nvPr>
        </p:nvGraphicFramePr>
        <p:xfrm>
          <a:off x="996492" y="2592403"/>
          <a:ext cx="4990985" cy="4099486"/>
        </p:xfrm>
        <a:graphic>
          <a:graphicData uri="http://schemas.openxmlformats.org/drawingml/2006/table">
            <a:tbl>
              <a:tblPr firstRow="1" firstCol="1" bandRow="1">
                <a:tableStyleId>{68D230F3-CF80-4859-8CE7-A43EE81993B5}</a:tableStyleId>
              </a:tblPr>
              <a:tblGrid>
                <a:gridCol w="573677">
                  <a:extLst>
                    <a:ext uri="{9D8B030D-6E8A-4147-A177-3AD203B41FA5}">
                      <a16:colId xmlns:a16="http://schemas.microsoft.com/office/drawing/2014/main" val="498828466"/>
                    </a:ext>
                  </a:extLst>
                </a:gridCol>
                <a:gridCol w="631044">
                  <a:extLst>
                    <a:ext uri="{9D8B030D-6E8A-4147-A177-3AD203B41FA5}">
                      <a16:colId xmlns:a16="http://schemas.microsoft.com/office/drawing/2014/main" val="1514669402"/>
                    </a:ext>
                  </a:extLst>
                </a:gridCol>
                <a:gridCol w="631044">
                  <a:extLst>
                    <a:ext uri="{9D8B030D-6E8A-4147-A177-3AD203B41FA5}">
                      <a16:colId xmlns:a16="http://schemas.microsoft.com/office/drawing/2014/main" val="4172773196"/>
                    </a:ext>
                  </a:extLst>
                </a:gridCol>
                <a:gridCol w="631044">
                  <a:extLst>
                    <a:ext uri="{9D8B030D-6E8A-4147-A177-3AD203B41FA5}">
                      <a16:colId xmlns:a16="http://schemas.microsoft.com/office/drawing/2014/main" val="4067705452"/>
                    </a:ext>
                  </a:extLst>
                </a:gridCol>
                <a:gridCol w="631044">
                  <a:extLst>
                    <a:ext uri="{9D8B030D-6E8A-4147-A177-3AD203B41FA5}">
                      <a16:colId xmlns:a16="http://schemas.microsoft.com/office/drawing/2014/main" val="1968429456"/>
                    </a:ext>
                  </a:extLst>
                </a:gridCol>
                <a:gridCol w="631044">
                  <a:extLst>
                    <a:ext uri="{9D8B030D-6E8A-4147-A177-3AD203B41FA5}">
                      <a16:colId xmlns:a16="http://schemas.microsoft.com/office/drawing/2014/main" val="4113315315"/>
                    </a:ext>
                  </a:extLst>
                </a:gridCol>
                <a:gridCol w="631044">
                  <a:extLst>
                    <a:ext uri="{9D8B030D-6E8A-4147-A177-3AD203B41FA5}">
                      <a16:colId xmlns:a16="http://schemas.microsoft.com/office/drawing/2014/main" val="4183406156"/>
                    </a:ext>
                  </a:extLst>
                </a:gridCol>
                <a:gridCol w="631044">
                  <a:extLst>
                    <a:ext uri="{9D8B030D-6E8A-4147-A177-3AD203B41FA5}">
                      <a16:colId xmlns:a16="http://schemas.microsoft.com/office/drawing/2014/main" val="2991195113"/>
                    </a:ext>
                  </a:extLst>
                </a:gridCol>
              </a:tblGrid>
              <a:tr h="126779">
                <a:tc>
                  <a:txBody>
                    <a:bodyPr/>
                    <a:lstStyle/>
                    <a:p>
                      <a:pPr algn="ctr" fontAlgn="b"/>
                      <a:r>
                        <a:rPr lang="es-419" sz="800" u="none" strike="noStrike">
                          <a:effectLst/>
                        </a:rPr>
                        <a:t>SENTIDO</a:t>
                      </a:r>
                      <a:endParaRPr lang="es-419" sz="800" b="1"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s-419" sz="800" u="none" strike="noStrike" dirty="0">
                          <a:effectLst/>
                        </a:rPr>
                        <a:t>NORTE SUR CARRIL DERECHO</a:t>
                      </a:r>
                      <a:endParaRPr lang="es-419" sz="800" b="1" i="0" u="none" strike="noStrike" dirty="0">
                        <a:solidFill>
                          <a:srgbClr val="000000"/>
                        </a:solidFill>
                        <a:effectLst/>
                        <a:latin typeface="Calibri" panose="020F0502020204030204" pitchFamily="34" charset="0"/>
                      </a:endParaRPr>
                    </a:p>
                  </a:txBody>
                  <a:tcPr marL="0" marR="0" marT="0" marB="0" anchor="ctr"/>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7623657"/>
                  </a:ext>
                </a:extLst>
              </a:tr>
              <a:tr h="150590">
                <a:tc>
                  <a:txBody>
                    <a:bodyPr/>
                    <a:lstStyle/>
                    <a:p>
                      <a:pPr algn="ctr" fontAlgn="b"/>
                      <a:r>
                        <a:rPr lang="es-419" sz="800" u="none" strike="noStrike">
                          <a:effectLst/>
                        </a:rPr>
                        <a:t>PERÍODO</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feb-15</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5995391"/>
                  </a:ext>
                </a:extLst>
              </a:tr>
              <a:tr h="222300">
                <a:tc>
                  <a:txBody>
                    <a:bodyPr/>
                    <a:lstStyle/>
                    <a:p>
                      <a:pPr algn="ctr" fontAlgn="ctr"/>
                      <a:r>
                        <a:rPr lang="es-419" sz="600" u="none" strike="noStrike">
                          <a:effectLst/>
                        </a:rPr>
                        <a:t>PROMEDIOS DIARIOS</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D</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L</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M</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Mi</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J</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V</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dirty="0">
                          <a:effectLst/>
                        </a:rPr>
                        <a:t>S</a:t>
                      </a:r>
                      <a:endParaRPr lang="es-419" sz="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11640970"/>
                  </a:ext>
                </a:extLst>
              </a:tr>
              <a:tr h="143419">
                <a:tc>
                  <a:txBody>
                    <a:bodyPr/>
                    <a:lstStyle/>
                    <a:p>
                      <a:pPr algn="ctr" fontAlgn="ctr"/>
                      <a:r>
                        <a:rPr lang="es-419" sz="600" u="none" strike="noStrike">
                          <a:effectLst/>
                        </a:rPr>
                        <a:t> 00:00 - 00:59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302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401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5398970"/>
                  </a:ext>
                </a:extLst>
              </a:tr>
              <a:tr h="143419">
                <a:tc>
                  <a:txBody>
                    <a:bodyPr/>
                    <a:lstStyle/>
                    <a:p>
                      <a:pPr algn="ctr" fontAlgn="ctr"/>
                      <a:r>
                        <a:rPr lang="es-419" sz="600" u="none" strike="noStrike">
                          <a:effectLst/>
                        </a:rPr>
                        <a:t> 01:00 - 01:59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219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1793545"/>
                  </a:ext>
                </a:extLst>
              </a:tr>
              <a:tr h="143419">
                <a:tc>
                  <a:txBody>
                    <a:bodyPr/>
                    <a:lstStyle/>
                    <a:p>
                      <a:pPr algn="ctr" fontAlgn="ctr"/>
                      <a:r>
                        <a:rPr lang="es-419" sz="600" u="none" strike="noStrike">
                          <a:effectLst/>
                        </a:rPr>
                        <a:t>02:00 - 02:59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201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248</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9009387"/>
                  </a:ext>
                </a:extLst>
              </a:tr>
              <a:tr h="143419">
                <a:tc>
                  <a:txBody>
                    <a:bodyPr/>
                    <a:lstStyle/>
                    <a:p>
                      <a:pPr algn="ctr" fontAlgn="ctr"/>
                      <a:r>
                        <a:rPr lang="es-419" sz="600" u="none" strike="noStrike">
                          <a:effectLst/>
                        </a:rPr>
                        <a:t>03:00 - 03:59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1258929"/>
                  </a:ext>
                </a:extLst>
              </a:tr>
              <a:tr h="143419">
                <a:tc>
                  <a:txBody>
                    <a:bodyPr/>
                    <a:lstStyle/>
                    <a:p>
                      <a:pPr algn="ctr" fontAlgn="ctr"/>
                      <a:r>
                        <a:rPr lang="es-419" sz="600" u="none" strike="noStrike">
                          <a:effectLst/>
                        </a:rPr>
                        <a:t>04:00 - 04:59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92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128</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94700967"/>
                  </a:ext>
                </a:extLst>
              </a:tr>
              <a:tr h="143419">
                <a:tc>
                  <a:txBody>
                    <a:bodyPr/>
                    <a:lstStyle/>
                    <a:p>
                      <a:pPr algn="ctr" fontAlgn="ctr"/>
                      <a:r>
                        <a:rPr lang="es-419" sz="600" u="none" strike="noStrike">
                          <a:effectLst/>
                        </a:rPr>
                        <a:t> 05:00 - 05:59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129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487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519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510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509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196</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1315071"/>
                  </a:ext>
                </a:extLst>
              </a:tr>
              <a:tr h="143419">
                <a:tc>
                  <a:txBody>
                    <a:bodyPr/>
                    <a:lstStyle/>
                    <a:p>
                      <a:pPr algn="ctr" fontAlgn="ctr"/>
                      <a:r>
                        <a:rPr lang="es-419" sz="600" u="none" strike="noStrike">
                          <a:effectLst/>
                        </a:rPr>
                        <a:t> 06:00 - 06:59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238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687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1308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1286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514</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2348401"/>
                  </a:ext>
                </a:extLst>
              </a:tr>
              <a:tr h="143419">
                <a:tc>
                  <a:txBody>
                    <a:bodyPr/>
                    <a:lstStyle/>
                    <a:p>
                      <a:pPr algn="ctr" fontAlgn="ctr"/>
                      <a:r>
                        <a:rPr lang="es-419" sz="600" u="none" strike="noStrike">
                          <a:effectLst/>
                        </a:rPr>
                        <a:t> 07:00 - 07:59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486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910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1310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1593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1509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1200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874567"/>
                  </a:ext>
                </a:extLst>
              </a:tr>
              <a:tr h="143419">
                <a:tc>
                  <a:txBody>
                    <a:bodyPr/>
                    <a:lstStyle/>
                    <a:p>
                      <a:pPr algn="ctr" fontAlgn="ctr"/>
                      <a:r>
                        <a:rPr lang="es-419" sz="600" u="none" strike="noStrike">
                          <a:effectLst/>
                        </a:rPr>
                        <a:t> 08:00 - 08:59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830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883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1465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1499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1240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6980961"/>
                  </a:ext>
                </a:extLst>
              </a:tr>
              <a:tr h="143419">
                <a:tc>
                  <a:txBody>
                    <a:bodyPr/>
                    <a:lstStyle/>
                    <a:p>
                      <a:pPr algn="ctr" fontAlgn="ctr"/>
                      <a:r>
                        <a:rPr lang="es-419" sz="600" u="none" strike="noStrike">
                          <a:effectLst/>
                        </a:rPr>
                        <a:t> 09:00 - 09:59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991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886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1567</a:t>
                      </a:r>
                      <a:endParaRPr lang="es-419"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1528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1317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93789659"/>
                  </a:ext>
                </a:extLst>
              </a:tr>
              <a:tr h="143419">
                <a:tc>
                  <a:txBody>
                    <a:bodyPr/>
                    <a:lstStyle/>
                    <a:p>
                      <a:pPr algn="ctr" fontAlgn="ctr"/>
                      <a:r>
                        <a:rPr lang="es-419" sz="600" u="none" strike="noStrike">
                          <a:effectLst/>
                        </a:rPr>
                        <a:t> 10:00 - 10:59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1180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969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1386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1602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1642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1385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69371755"/>
                  </a:ext>
                </a:extLst>
              </a:tr>
              <a:tr h="143419">
                <a:tc>
                  <a:txBody>
                    <a:bodyPr/>
                    <a:lstStyle/>
                    <a:p>
                      <a:pPr algn="ctr" fontAlgn="ctr"/>
                      <a:r>
                        <a:rPr lang="es-419" sz="600" u="none" strike="noStrike">
                          <a:effectLst/>
                        </a:rPr>
                        <a:t> 11:00 - 11:59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1229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985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1405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1499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1443</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0453552"/>
                  </a:ext>
                </a:extLst>
              </a:tr>
              <a:tr h="143419">
                <a:tc>
                  <a:txBody>
                    <a:bodyPr/>
                    <a:lstStyle/>
                    <a:p>
                      <a:pPr algn="ctr" fontAlgn="ctr"/>
                      <a:r>
                        <a:rPr lang="es-419" sz="600" u="none" strike="noStrike">
                          <a:effectLst/>
                        </a:rPr>
                        <a:t> 12:00 - 12:59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1234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942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1355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1506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1483</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1653813"/>
                  </a:ext>
                </a:extLst>
              </a:tr>
              <a:tr h="143419">
                <a:tc>
                  <a:txBody>
                    <a:bodyPr/>
                    <a:lstStyle/>
                    <a:p>
                      <a:pPr algn="ctr" fontAlgn="ctr"/>
                      <a:r>
                        <a:rPr lang="es-419" sz="600" u="none" strike="noStrike">
                          <a:effectLst/>
                        </a:rPr>
                        <a:t> 13:00 - 13:59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1176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1306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1422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1376</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3878869"/>
                  </a:ext>
                </a:extLst>
              </a:tr>
              <a:tr h="143419">
                <a:tc>
                  <a:txBody>
                    <a:bodyPr/>
                    <a:lstStyle/>
                    <a:p>
                      <a:pPr algn="ctr" fontAlgn="ctr"/>
                      <a:r>
                        <a:rPr lang="es-419" sz="600" u="none" strike="noStrike">
                          <a:effectLst/>
                        </a:rPr>
                        <a:t> 14:00 - 14:59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1088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874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1385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1457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1524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1236</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8208436"/>
                  </a:ext>
                </a:extLst>
              </a:tr>
              <a:tr h="143419">
                <a:tc>
                  <a:txBody>
                    <a:bodyPr/>
                    <a:lstStyle/>
                    <a:p>
                      <a:pPr algn="ctr" fontAlgn="ctr"/>
                      <a:r>
                        <a:rPr lang="es-419" sz="600" u="none" strike="noStrike">
                          <a:effectLst/>
                        </a:rPr>
                        <a:t> 15:00 - 15:59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834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970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1393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1546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1569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1660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1260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569264"/>
                  </a:ext>
                </a:extLst>
              </a:tr>
              <a:tr h="143419">
                <a:tc>
                  <a:txBody>
                    <a:bodyPr/>
                    <a:lstStyle/>
                    <a:p>
                      <a:pPr algn="ctr" fontAlgn="ctr"/>
                      <a:r>
                        <a:rPr lang="es-419" sz="600" u="none" strike="noStrike">
                          <a:effectLst/>
                        </a:rPr>
                        <a:t> 16:00 - 16:59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779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937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1382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1600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1165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1746581"/>
                  </a:ext>
                </a:extLst>
              </a:tr>
              <a:tr h="143419">
                <a:tc>
                  <a:txBody>
                    <a:bodyPr/>
                    <a:lstStyle/>
                    <a:p>
                      <a:pPr algn="ctr" fontAlgn="ctr"/>
                      <a:r>
                        <a:rPr lang="es-419" sz="600" u="none" strike="noStrike">
                          <a:effectLst/>
                        </a:rPr>
                        <a:t> 17:00 - 17:59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739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905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1307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1464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1482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1599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1061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58717290"/>
                  </a:ext>
                </a:extLst>
              </a:tr>
              <a:tr h="143419">
                <a:tc>
                  <a:txBody>
                    <a:bodyPr/>
                    <a:lstStyle/>
                    <a:p>
                      <a:pPr algn="ctr" fontAlgn="ctr"/>
                      <a:r>
                        <a:rPr lang="es-419" sz="600" u="none" strike="noStrike">
                          <a:effectLst/>
                        </a:rPr>
                        <a:t> 18:00 - 18:59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711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807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1282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1366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1028</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98463158"/>
                  </a:ext>
                </a:extLst>
              </a:tr>
              <a:tr h="143419">
                <a:tc>
                  <a:txBody>
                    <a:bodyPr/>
                    <a:lstStyle/>
                    <a:p>
                      <a:pPr algn="ctr" fontAlgn="ctr"/>
                      <a:r>
                        <a:rPr lang="es-419" sz="600" u="none" strike="noStrike">
                          <a:effectLst/>
                        </a:rPr>
                        <a:t> 19:00 - 19:59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717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692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987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1271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1028</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8629649"/>
                  </a:ext>
                </a:extLst>
              </a:tr>
              <a:tr h="143419">
                <a:tc>
                  <a:txBody>
                    <a:bodyPr/>
                    <a:lstStyle/>
                    <a:p>
                      <a:pPr algn="ctr" fontAlgn="ctr"/>
                      <a:r>
                        <a:rPr lang="es-419" sz="600" u="none" strike="noStrike">
                          <a:effectLst/>
                        </a:rPr>
                        <a:t> 20:00 - 20:59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584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575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804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900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910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1123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917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82804568"/>
                  </a:ext>
                </a:extLst>
              </a:tr>
              <a:tr h="143419">
                <a:tc>
                  <a:txBody>
                    <a:bodyPr/>
                    <a:lstStyle/>
                    <a:p>
                      <a:pPr algn="ctr" fontAlgn="ctr"/>
                      <a:r>
                        <a:rPr lang="es-419" sz="600" u="none" strike="noStrike">
                          <a:effectLst/>
                        </a:rPr>
                        <a:t> 21:00 - 21:59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445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431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572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683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700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973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762</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91226022"/>
                  </a:ext>
                </a:extLst>
              </a:tr>
              <a:tr h="143419">
                <a:tc>
                  <a:txBody>
                    <a:bodyPr/>
                    <a:lstStyle/>
                    <a:p>
                      <a:pPr algn="ctr" fontAlgn="ctr"/>
                      <a:r>
                        <a:rPr lang="es-419" sz="600" u="none" strike="noStrike">
                          <a:effectLst/>
                        </a:rPr>
                        <a:t> 22:00 - 22:59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301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352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389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438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587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4344343"/>
                  </a:ext>
                </a:extLst>
              </a:tr>
              <a:tr h="150590">
                <a:tc>
                  <a:txBody>
                    <a:bodyPr/>
                    <a:lstStyle/>
                    <a:p>
                      <a:pPr algn="ctr" fontAlgn="ctr"/>
                      <a:r>
                        <a:rPr lang="es-419" sz="600" u="none" strike="noStrike">
                          <a:effectLst/>
                        </a:rPr>
                        <a:t> 23:00 - 23:59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143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215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252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286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519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374</a:t>
                      </a:r>
                      <a:endParaRPr lang="es-419"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5618386"/>
                  </a:ext>
                </a:extLst>
              </a:tr>
              <a:tr h="150590">
                <a:tc>
                  <a:txBody>
                    <a:bodyPr/>
                    <a:lstStyle/>
                    <a:p>
                      <a:pPr algn="ctr" fontAlgn="ctr"/>
                      <a:r>
                        <a:rPr lang="es-419" sz="600" u="none" strike="noStrike">
                          <a:effectLst/>
                        </a:rPr>
                        <a:t>Total</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14801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14101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20872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23561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23683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25776</a:t>
                      </a:r>
                      <a:endParaRPr lang="es-419"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20837</a:t>
                      </a:r>
                      <a:endParaRPr lang="es-419"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3481582"/>
                  </a:ext>
                </a:extLst>
              </a:tr>
            </a:tbl>
          </a:graphicData>
        </a:graphic>
      </p:graphicFrame>
      <p:graphicFrame>
        <p:nvGraphicFramePr>
          <p:cNvPr id="5" name="Tabla 4">
            <a:extLst>
              <a:ext uri="{FF2B5EF4-FFF2-40B4-BE49-F238E27FC236}">
                <a16:creationId xmlns:a16="http://schemas.microsoft.com/office/drawing/2014/main" id="{B45F5A3F-FA1C-4E4F-9921-7203C82215F7}"/>
              </a:ext>
            </a:extLst>
          </p:cNvPr>
          <p:cNvGraphicFramePr>
            <a:graphicFrameLocks noGrp="1"/>
          </p:cNvGraphicFramePr>
          <p:nvPr>
            <p:extLst>
              <p:ext uri="{D42A27DB-BD31-4B8C-83A1-F6EECF244321}">
                <p14:modId xmlns:p14="http://schemas.microsoft.com/office/powerpoint/2010/main" val="414700981"/>
              </p:ext>
            </p:extLst>
          </p:nvPr>
        </p:nvGraphicFramePr>
        <p:xfrm>
          <a:off x="6414938" y="2585104"/>
          <a:ext cx="4989600" cy="4100399"/>
        </p:xfrm>
        <a:graphic>
          <a:graphicData uri="http://schemas.openxmlformats.org/drawingml/2006/table">
            <a:tbl>
              <a:tblPr firstRow="1" firstCol="1" bandRow="1">
                <a:tableStyleId>{68D230F3-CF80-4859-8CE7-A43EE81993B5}</a:tableStyleId>
              </a:tblPr>
              <a:tblGrid>
                <a:gridCol w="623700">
                  <a:extLst>
                    <a:ext uri="{9D8B030D-6E8A-4147-A177-3AD203B41FA5}">
                      <a16:colId xmlns:a16="http://schemas.microsoft.com/office/drawing/2014/main" val="3120081233"/>
                    </a:ext>
                  </a:extLst>
                </a:gridCol>
                <a:gridCol w="623700">
                  <a:extLst>
                    <a:ext uri="{9D8B030D-6E8A-4147-A177-3AD203B41FA5}">
                      <a16:colId xmlns:a16="http://schemas.microsoft.com/office/drawing/2014/main" val="338838640"/>
                    </a:ext>
                  </a:extLst>
                </a:gridCol>
                <a:gridCol w="623700">
                  <a:extLst>
                    <a:ext uri="{9D8B030D-6E8A-4147-A177-3AD203B41FA5}">
                      <a16:colId xmlns:a16="http://schemas.microsoft.com/office/drawing/2014/main" val="2690466693"/>
                    </a:ext>
                  </a:extLst>
                </a:gridCol>
                <a:gridCol w="623700">
                  <a:extLst>
                    <a:ext uri="{9D8B030D-6E8A-4147-A177-3AD203B41FA5}">
                      <a16:colId xmlns:a16="http://schemas.microsoft.com/office/drawing/2014/main" val="2385743900"/>
                    </a:ext>
                  </a:extLst>
                </a:gridCol>
                <a:gridCol w="623700">
                  <a:extLst>
                    <a:ext uri="{9D8B030D-6E8A-4147-A177-3AD203B41FA5}">
                      <a16:colId xmlns:a16="http://schemas.microsoft.com/office/drawing/2014/main" val="1643102362"/>
                    </a:ext>
                  </a:extLst>
                </a:gridCol>
                <a:gridCol w="623700">
                  <a:extLst>
                    <a:ext uri="{9D8B030D-6E8A-4147-A177-3AD203B41FA5}">
                      <a16:colId xmlns:a16="http://schemas.microsoft.com/office/drawing/2014/main" val="3412018905"/>
                    </a:ext>
                  </a:extLst>
                </a:gridCol>
                <a:gridCol w="623700">
                  <a:extLst>
                    <a:ext uri="{9D8B030D-6E8A-4147-A177-3AD203B41FA5}">
                      <a16:colId xmlns:a16="http://schemas.microsoft.com/office/drawing/2014/main" val="3480831438"/>
                    </a:ext>
                  </a:extLst>
                </a:gridCol>
                <a:gridCol w="623700">
                  <a:extLst>
                    <a:ext uri="{9D8B030D-6E8A-4147-A177-3AD203B41FA5}">
                      <a16:colId xmlns:a16="http://schemas.microsoft.com/office/drawing/2014/main" val="3672261360"/>
                    </a:ext>
                  </a:extLst>
                </a:gridCol>
              </a:tblGrid>
              <a:tr h="160932">
                <a:tc>
                  <a:txBody>
                    <a:bodyPr/>
                    <a:lstStyle/>
                    <a:p>
                      <a:pPr algn="ctr" fontAlgn="b"/>
                      <a:r>
                        <a:rPr lang="es-419" sz="800" u="none" strike="noStrike">
                          <a:effectLst/>
                        </a:rPr>
                        <a:t>SENTIDO</a:t>
                      </a:r>
                      <a:endParaRPr lang="es-419" sz="800" b="1"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s-419" sz="800" u="none" strike="noStrike" dirty="0">
                          <a:effectLst/>
                        </a:rPr>
                        <a:t>NORTE SUR CARRIL CENTRAL </a:t>
                      </a:r>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s-419" sz="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44745385"/>
                  </a:ext>
                </a:extLst>
              </a:tr>
              <a:tr h="149330">
                <a:tc>
                  <a:txBody>
                    <a:bodyPr/>
                    <a:lstStyle/>
                    <a:p>
                      <a:pPr algn="ctr" fontAlgn="b"/>
                      <a:r>
                        <a:rPr lang="es-419" sz="800" u="none" strike="noStrike">
                          <a:effectLst/>
                        </a:rPr>
                        <a:t>PERÍODO</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feb-15</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 </a:t>
                      </a:r>
                      <a:endParaRPr lang="es-419" sz="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 </a:t>
                      </a:r>
                      <a:endParaRPr lang="es-419" sz="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52085434"/>
                  </a:ext>
                </a:extLst>
              </a:tr>
              <a:tr h="220440">
                <a:tc>
                  <a:txBody>
                    <a:bodyPr/>
                    <a:lstStyle/>
                    <a:p>
                      <a:pPr algn="ctr" fontAlgn="ctr"/>
                      <a:r>
                        <a:rPr lang="es-419" sz="600" u="none" strike="noStrike">
                          <a:effectLst/>
                        </a:rPr>
                        <a:t>PROMEDIOS DIARIOS</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D</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L</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M</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Mi</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J</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V</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600" u="none" strike="noStrike">
                          <a:effectLst/>
                        </a:rPr>
                        <a:t>S</a:t>
                      </a:r>
                      <a:endParaRPr lang="es-419" sz="6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76395569"/>
                  </a:ext>
                </a:extLst>
              </a:tr>
              <a:tr h="142219">
                <a:tc>
                  <a:txBody>
                    <a:bodyPr/>
                    <a:lstStyle/>
                    <a:p>
                      <a:pPr algn="ctr" fontAlgn="ctr"/>
                      <a:r>
                        <a:rPr lang="es-419" sz="600" u="none" strike="noStrike">
                          <a:effectLst/>
                        </a:rPr>
                        <a:t> 00:00 - 00:59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205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259</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59201327"/>
                  </a:ext>
                </a:extLst>
              </a:tr>
              <a:tr h="142219">
                <a:tc>
                  <a:txBody>
                    <a:bodyPr/>
                    <a:lstStyle/>
                    <a:p>
                      <a:pPr algn="ctr" fontAlgn="ctr"/>
                      <a:r>
                        <a:rPr lang="es-419" sz="600" u="none" strike="noStrike">
                          <a:effectLst/>
                        </a:rPr>
                        <a:t> 01:00 - 01:59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155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189</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1822889"/>
                  </a:ext>
                </a:extLst>
              </a:tr>
              <a:tr h="142219">
                <a:tc>
                  <a:txBody>
                    <a:bodyPr/>
                    <a:lstStyle/>
                    <a:p>
                      <a:pPr algn="ctr" fontAlgn="ctr"/>
                      <a:r>
                        <a:rPr lang="es-419" sz="600" u="none" strike="noStrike">
                          <a:effectLst/>
                        </a:rPr>
                        <a:t>02:00 - 02:59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147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149</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3231029"/>
                  </a:ext>
                </a:extLst>
              </a:tr>
              <a:tr h="142219">
                <a:tc>
                  <a:txBody>
                    <a:bodyPr/>
                    <a:lstStyle/>
                    <a:p>
                      <a:pPr algn="ctr" fontAlgn="ctr"/>
                      <a:r>
                        <a:rPr lang="es-419" sz="600" u="none" strike="noStrike">
                          <a:effectLst/>
                        </a:rPr>
                        <a:t>03:00 - 03:59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94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122</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45047997"/>
                  </a:ext>
                </a:extLst>
              </a:tr>
              <a:tr h="142219">
                <a:tc>
                  <a:txBody>
                    <a:bodyPr/>
                    <a:lstStyle/>
                    <a:p>
                      <a:pPr algn="ctr" fontAlgn="ctr"/>
                      <a:r>
                        <a:rPr lang="es-419" sz="600" u="none" strike="noStrike">
                          <a:effectLst/>
                        </a:rPr>
                        <a:t>04:00 - 04:59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81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6955936"/>
                  </a:ext>
                </a:extLst>
              </a:tr>
              <a:tr h="142219">
                <a:tc>
                  <a:txBody>
                    <a:bodyPr/>
                    <a:lstStyle/>
                    <a:p>
                      <a:pPr algn="ctr" fontAlgn="ctr"/>
                      <a:r>
                        <a:rPr lang="es-419" sz="600" u="none" strike="noStrike">
                          <a:effectLst/>
                        </a:rPr>
                        <a:t> 05:00 - 05:59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120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567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628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613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612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19779956"/>
                  </a:ext>
                </a:extLst>
              </a:tr>
              <a:tr h="142219">
                <a:tc>
                  <a:txBody>
                    <a:bodyPr/>
                    <a:lstStyle/>
                    <a:p>
                      <a:pPr algn="ctr" fontAlgn="ctr"/>
                      <a:r>
                        <a:rPr lang="es-419" sz="600" u="none" strike="noStrike">
                          <a:effectLst/>
                        </a:rPr>
                        <a:t> 06:00 - 06:59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282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1166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1624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1602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1563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618</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3675176"/>
                  </a:ext>
                </a:extLst>
              </a:tr>
              <a:tr h="142219">
                <a:tc>
                  <a:txBody>
                    <a:bodyPr/>
                    <a:lstStyle/>
                    <a:p>
                      <a:pPr algn="ctr" fontAlgn="ctr"/>
                      <a:r>
                        <a:rPr lang="es-419" sz="600" u="none" strike="noStrike">
                          <a:effectLst/>
                        </a:rPr>
                        <a:t> 07:00 - 07:59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384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1406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1589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1862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1978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1444</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4020004"/>
                  </a:ext>
                </a:extLst>
              </a:tr>
              <a:tr h="142219">
                <a:tc>
                  <a:txBody>
                    <a:bodyPr/>
                    <a:lstStyle/>
                    <a:p>
                      <a:pPr algn="ctr" fontAlgn="ctr"/>
                      <a:r>
                        <a:rPr lang="es-419" sz="600" u="none" strike="noStrike">
                          <a:effectLst/>
                        </a:rPr>
                        <a:t> 08:00 - 08:59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830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1429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1479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1768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1829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1564</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5327148"/>
                  </a:ext>
                </a:extLst>
              </a:tr>
              <a:tr h="142219">
                <a:tc>
                  <a:txBody>
                    <a:bodyPr/>
                    <a:lstStyle/>
                    <a:p>
                      <a:pPr algn="ctr" fontAlgn="ctr"/>
                      <a:r>
                        <a:rPr lang="es-419" sz="600" u="none" strike="noStrike">
                          <a:effectLst/>
                        </a:rPr>
                        <a:t> 09:00 - 09:59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991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1309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1706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1775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1760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4042492"/>
                  </a:ext>
                </a:extLst>
              </a:tr>
              <a:tr h="142219">
                <a:tc>
                  <a:txBody>
                    <a:bodyPr/>
                    <a:lstStyle/>
                    <a:p>
                      <a:pPr algn="ctr" fontAlgn="ctr"/>
                      <a:r>
                        <a:rPr lang="es-419" sz="600" u="none" strike="noStrike">
                          <a:effectLst/>
                        </a:rPr>
                        <a:t> 10:00 - 10:59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1180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1367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1471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1729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1715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1472</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3715739"/>
                  </a:ext>
                </a:extLst>
              </a:tr>
              <a:tr h="142219">
                <a:tc>
                  <a:txBody>
                    <a:bodyPr/>
                    <a:lstStyle/>
                    <a:p>
                      <a:pPr algn="ctr" fontAlgn="ctr"/>
                      <a:r>
                        <a:rPr lang="es-419" sz="600" u="none" strike="noStrike">
                          <a:effectLst/>
                        </a:rPr>
                        <a:t> 11:00 - 11:59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1229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1320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1379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1524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1707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1457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6104056"/>
                  </a:ext>
                </a:extLst>
              </a:tr>
              <a:tr h="142219">
                <a:tc>
                  <a:txBody>
                    <a:bodyPr/>
                    <a:lstStyle/>
                    <a:p>
                      <a:pPr algn="ctr" fontAlgn="ctr"/>
                      <a:r>
                        <a:rPr lang="es-419" sz="600" u="none" strike="noStrike">
                          <a:effectLst/>
                        </a:rPr>
                        <a:t> 12:00 - 12:59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1234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1166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1245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1400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1403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1487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1401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5255986"/>
                  </a:ext>
                </a:extLst>
              </a:tr>
              <a:tr h="142219">
                <a:tc>
                  <a:txBody>
                    <a:bodyPr/>
                    <a:lstStyle/>
                    <a:p>
                      <a:pPr algn="ctr" fontAlgn="ctr"/>
                      <a:r>
                        <a:rPr lang="es-419" sz="600" u="none" strike="noStrike">
                          <a:effectLst/>
                        </a:rPr>
                        <a:t> 13:00 - 13:59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1176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1046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1181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1280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1351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1405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1250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59841585"/>
                  </a:ext>
                </a:extLst>
              </a:tr>
              <a:tr h="142219">
                <a:tc>
                  <a:txBody>
                    <a:bodyPr/>
                    <a:lstStyle/>
                    <a:p>
                      <a:pPr algn="ctr" fontAlgn="ctr"/>
                      <a:r>
                        <a:rPr lang="es-419" sz="600" u="none" strike="noStrike">
                          <a:effectLst/>
                        </a:rPr>
                        <a:t> 14:00 - 14:59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401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1119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1515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1085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0768294"/>
                  </a:ext>
                </a:extLst>
              </a:tr>
              <a:tr h="142219">
                <a:tc>
                  <a:txBody>
                    <a:bodyPr/>
                    <a:lstStyle/>
                    <a:p>
                      <a:pPr algn="ctr" fontAlgn="ctr"/>
                      <a:r>
                        <a:rPr lang="es-419" sz="600" u="none" strike="noStrike">
                          <a:effectLst/>
                        </a:rPr>
                        <a:t> 15:00 - 15:59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681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1250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946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1495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1550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1636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853</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0000289"/>
                  </a:ext>
                </a:extLst>
              </a:tr>
              <a:tr h="142219">
                <a:tc>
                  <a:txBody>
                    <a:bodyPr/>
                    <a:lstStyle/>
                    <a:p>
                      <a:pPr algn="ctr" fontAlgn="ctr"/>
                      <a:r>
                        <a:rPr lang="es-419" sz="600" u="none" strike="noStrike">
                          <a:effectLst/>
                        </a:rPr>
                        <a:t> 16:00 - 16:59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697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1174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1164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1542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965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8218670"/>
                  </a:ext>
                </a:extLst>
              </a:tr>
              <a:tr h="142219">
                <a:tc>
                  <a:txBody>
                    <a:bodyPr/>
                    <a:lstStyle/>
                    <a:p>
                      <a:pPr algn="ctr" fontAlgn="ctr"/>
                      <a:r>
                        <a:rPr lang="es-419" sz="600" u="none" strike="noStrike">
                          <a:effectLst/>
                        </a:rPr>
                        <a:t> 17:00 - 17:59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651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1558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701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7705070"/>
                  </a:ext>
                </a:extLst>
              </a:tr>
              <a:tr h="142219">
                <a:tc>
                  <a:txBody>
                    <a:bodyPr/>
                    <a:lstStyle/>
                    <a:p>
                      <a:pPr algn="ctr" fontAlgn="ctr"/>
                      <a:r>
                        <a:rPr lang="es-419" sz="600" u="none" strike="noStrike">
                          <a:effectLst/>
                        </a:rPr>
                        <a:t> 18:00 - 18:59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700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935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975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1187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1251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775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56998100"/>
                  </a:ext>
                </a:extLst>
              </a:tr>
              <a:tr h="142219">
                <a:tc>
                  <a:txBody>
                    <a:bodyPr/>
                    <a:lstStyle/>
                    <a:p>
                      <a:pPr algn="ctr" fontAlgn="ctr"/>
                      <a:r>
                        <a:rPr lang="es-419" sz="600" u="none" strike="noStrike">
                          <a:effectLst/>
                        </a:rPr>
                        <a:t> 19:00 - 19:59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703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842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848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983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1115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917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9200265"/>
                  </a:ext>
                </a:extLst>
              </a:tr>
              <a:tr h="142219">
                <a:tc>
                  <a:txBody>
                    <a:bodyPr/>
                    <a:lstStyle/>
                    <a:p>
                      <a:pPr algn="ctr" fontAlgn="ctr"/>
                      <a:r>
                        <a:rPr lang="es-419" sz="600" u="none" strike="noStrike">
                          <a:effectLst/>
                        </a:rPr>
                        <a:t> 20:00 - 20:59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598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643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1005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867</a:t>
                      </a:r>
                      <a:endParaRPr lang="es-419"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9658762"/>
                  </a:ext>
                </a:extLst>
              </a:tr>
              <a:tr h="142219">
                <a:tc>
                  <a:txBody>
                    <a:bodyPr/>
                    <a:lstStyle/>
                    <a:p>
                      <a:pPr algn="ctr" fontAlgn="ctr"/>
                      <a:r>
                        <a:rPr lang="es-419" sz="600" u="none" strike="noStrike">
                          <a:effectLst/>
                        </a:rPr>
                        <a:t> 21:00 - 21:59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429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485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467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549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568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794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737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8269366"/>
                  </a:ext>
                </a:extLst>
              </a:tr>
              <a:tr h="142219">
                <a:tc>
                  <a:txBody>
                    <a:bodyPr/>
                    <a:lstStyle/>
                    <a:p>
                      <a:pPr algn="ctr" fontAlgn="ctr"/>
                      <a:r>
                        <a:rPr lang="es-419" sz="600" u="none" strike="noStrike">
                          <a:effectLst/>
                        </a:rPr>
                        <a:t> 22:00 - 22:59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271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322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290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320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372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519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496</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3742582"/>
                  </a:ext>
                </a:extLst>
              </a:tr>
              <a:tr h="149330">
                <a:tc>
                  <a:txBody>
                    <a:bodyPr/>
                    <a:lstStyle/>
                    <a:p>
                      <a:pPr algn="ctr" fontAlgn="ctr"/>
                      <a:r>
                        <a:rPr lang="es-419" sz="600" u="none" strike="noStrike">
                          <a:effectLst/>
                        </a:rPr>
                        <a:t> 23:00 - 23:59</a:t>
                      </a:r>
                      <a:endParaRPr lang="es-419"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369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7334212"/>
                  </a:ext>
                </a:extLst>
              </a:tr>
              <a:tr h="149330">
                <a:tc>
                  <a:txBody>
                    <a:bodyPr/>
                    <a:lstStyle/>
                    <a:p>
                      <a:pPr algn="ctr" fontAlgn="ctr"/>
                      <a:r>
                        <a:rPr lang="es-419" sz="600" u="none" strike="noStrike">
                          <a:effectLst/>
                        </a:rPr>
                        <a:t>Total</a:t>
                      </a:r>
                      <a:endParaRPr lang="es-419"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800" u="none" strike="noStrike">
                          <a:effectLst/>
                        </a:rPr>
                        <a:t>13377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18746</a:t>
                      </a:r>
                      <a:endParaRPr lang="es-419"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19444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23531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23875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26036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19394</a:t>
                      </a:r>
                      <a:endParaRPr lang="es-419"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599249"/>
                  </a:ext>
                </a:extLst>
              </a:tr>
            </a:tbl>
          </a:graphicData>
        </a:graphic>
      </p:graphicFrame>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343060" y="1949872"/>
            <a:ext cx="9478820" cy="553998"/>
          </a:xfrm>
          <a:prstGeom prst="rect">
            <a:avLst/>
          </a:prstGeom>
        </p:spPr>
        <p:txBody>
          <a:bodyPr wrap="square">
            <a:spAutoFit/>
          </a:bodyPr>
          <a:lstStyle/>
          <a:p>
            <a:pPr marL="342900" indent="-342900" algn="just">
              <a:lnSpc>
                <a:spcPct val="150000"/>
              </a:lnSpc>
              <a:spcBef>
                <a:spcPts val="1200"/>
              </a:spcBef>
              <a:spcAft>
                <a:spcPts val="0"/>
              </a:spcAft>
              <a:buFont typeface="Arial" panose="020B0604020202020204" pitchFamily="34" charset="0"/>
              <a:buChar char="•"/>
            </a:pPr>
            <a:r>
              <a:rPr lang="es-419" sz="2000" dirty="0"/>
              <a:t>Este porcentaje fue aplicado al volumen total de una semana típica del mes de feb-15</a:t>
            </a:r>
          </a:p>
        </p:txBody>
      </p:sp>
      <p:sp>
        <p:nvSpPr>
          <p:cNvPr id="4" name="Elipse 3">
            <a:extLst>
              <a:ext uri="{FF2B5EF4-FFF2-40B4-BE49-F238E27FC236}">
                <a16:creationId xmlns:a16="http://schemas.microsoft.com/office/drawing/2014/main" id="{3EA8A13A-827D-4349-8399-BFF0CCC1D118}"/>
              </a:ext>
            </a:extLst>
          </p:cNvPr>
          <p:cNvSpPr/>
          <p:nvPr/>
        </p:nvSpPr>
        <p:spPr>
          <a:xfrm>
            <a:off x="1667059" y="4042687"/>
            <a:ext cx="392561" cy="289616"/>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
        <p:nvSpPr>
          <p:cNvPr id="15" name="Elipse 14">
            <a:extLst>
              <a:ext uri="{FF2B5EF4-FFF2-40B4-BE49-F238E27FC236}">
                <a16:creationId xmlns:a16="http://schemas.microsoft.com/office/drawing/2014/main" id="{9EE8ABDA-EAA5-4767-BC20-4D9D610A7292}"/>
              </a:ext>
            </a:extLst>
          </p:cNvPr>
          <p:cNvSpPr/>
          <p:nvPr/>
        </p:nvSpPr>
        <p:spPr>
          <a:xfrm>
            <a:off x="7157216" y="4042687"/>
            <a:ext cx="392561" cy="289616"/>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292771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902EFC1-BDD4-4FC2-A1D4-5BEDE1ED5681}"/>
              </a:ext>
            </a:extLst>
          </p:cNvPr>
          <p:cNvGraphicFramePr>
            <a:graphicFrameLocks noGrp="1"/>
          </p:cNvGraphicFramePr>
          <p:nvPr>
            <p:extLst>
              <p:ext uri="{D42A27DB-BD31-4B8C-83A1-F6EECF244321}">
                <p14:modId xmlns:p14="http://schemas.microsoft.com/office/powerpoint/2010/main" val="1630188516"/>
              </p:ext>
            </p:extLst>
          </p:nvPr>
        </p:nvGraphicFramePr>
        <p:xfrm>
          <a:off x="6018298" y="1772206"/>
          <a:ext cx="5235960" cy="4351344"/>
        </p:xfrm>
        <a:graphic>
          <a:graphicData uri="http://schemas.openxmlformats.org/drawingml/2006/table">
            <a:tbl>
              <a:tblPr firstRow="1" firstCol="1" bandRow="1">
                <a:tableStyleId>{68D230F3-CF80-4859-8CE7-A43EE81993B5}</a:tableStyleId>
              </a:tblPr>
              <a:tblGrid>
                <a:gridCol w="654495">
                  <a:extLst>
                    <a:ext uri="{9D8B030D-6E8A-4147-A177-3AD203B41FA5}">
                      <a16:colId xmlns:a16="http://schemas.microsoft.com/office/drawing/2014/main" val="4122285073"/>
                    </a:ext>
                  </a:extLst>
                </a:gridCol>
                <a:gridCol w="654495">
                  <a:extLst>
                    <a:ext uri="{9D8B030D-6E8A-4147-A177-3AD203B41FA5}">
                      <a16:colId xmlns:a16="http://schemas.microsoft.com/office/drawing/2014/main" val="1456549364"/>
                    </a:ext>
                  </a:extLst>
                </a:gridCol>
                <a:gridCol w="654495">
                  <a:extLst>
                    <a:ext uri="{9D8B030D-6E8A-4147-A177-3AD203B41FA5}">
                      <a16:colId xmlns:a16="http://schemas.microsoft.com/office/drawing/2014/main" val="1113646617"/>
                    </a:ext>
                  </a:extLst>
                </a:gridCol>
                <a:gridCol w="654495">
                  <a:extLst>
                    <a:ext uri="{9D8B030D-6E8A-4147-A177-3AD203B41FA5}">
                      <a16:colId xmlns:a16="http://schemas.microsoft.com/office/drawing/2014/main" val="4272097344"/>
                    </a:ext>
                  </a:extLst>
                </a:gridCol>
                <a:gridCol w="654495">
                  <a:extLst>
                    <a:ext uri="{9D8B030D-6E8A-4147-A177-3AD203B41FA5}">
                      <a16:colId xmlns:a16="http://schemas.microsoft.com/office/drawing/2014/main" val="4149995269"/>
                    </a:ext>
                  </a:extLst>
                </a:gridCol>
                <a:gridCol w="654495">
                  <a:extLst>
                    <a:ext uri="{9D8B030D-6E8A-4147-A177-3AD203B41FA5}">
                      <a16:colId xmlns:a16="http://schemas.microsoft.com/office/drawing/2014/main" val="3651003094"/>
                    </a:ext>
                  </a:extLst>
                </a:gridCol>
                <a:gridCol w="654495">
                  <a:extLst>
                    <a:ext uri="{9D8B030D-6E8A-4147-A177-3AD203B41FA5}">
                      <a16:colId xmlns:a16="http://schemas.microsoft.com/office/drawing/2014/main" val="2806000211"/>
                    </a:ext>
                  </a:extLst>
                </a:gridCol>
                <a:gridCol w="654495">
                  <a:extLst>
                    <a:ext uri="{9D8B030D-6E8A-4147-A177-3AD203B41FA5}">
                      <a16:colId xmlns:a16="http://schemas.microsoft.com/office/drawing/2014/main" val="866907644"/>
                    </a:ext>
                  </a:extLst>
                </a:gridCol>
              </a:tblGrid>
              <a:tr h="158346">
                <a:tc gridSpan="8">
                  <a:txBody>
                    <a:bodyPr/>
                    <a:lstStyle/>
                    <a:p>
                      <a:pPr algn="ctr" fontAlgn="ctr"/>
                      <a:r>
                        <a:rPr lang="it-IT" sz="900" u="none" strike="noStrike">
                          <a:effectLst/>
                        </a:rPr>
                        <a:t>Volumen Probabilístico del Giro 1</a:t>
                      </a:r>
                      <a:endParaRPr lang="it-IT" sz="900" b="1" i="0" u="none" strike="noStrike">
                        <a:solidFill>
                          <a:srgbClr val="000000"/>
                        </a:solidFill>
                        <a:effectLst/>
                        <a:latin typeface="Times New Roman" panose="02020603050405020304" pitchFamily="18" charset="0"/>
                      </a:endParaRPr>
                    </a:p>
                  </a:txBody>
                  <a:tcPr marL="0" marR="0" marT="0" marB="0" anchor="ct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2206450018"/>
                  </a:ext>
                </a:extLst>
              </a:tr>
              <a:tr h="158346">
                <a:tc gridSpan="8">
                  <a:txBody>
                    <a:bodyPr/>
                    <a:lstStyle/>
                    <a:p>
                      <a:pPr algn="ctr" fontAlgn="ctr"/>
                      <a:r>
                        <a:rPr lang="es-419" sz="900" u="none" strike="noStrike">
                          <a:effectLst/>
                        </a:rPr>
                        <a:t>PERÍODO FEB-15</a:t>
                      </a:r>
                      <a:endParaRPr lang="es-419" sz="900" b="0" i="0" u="none" strike="noStrike">
                        <a:solidFill>
                          <a:srgbClr val="000000"/>
                        </a:solidFill>
                        <a:effectLst/>
                        <a:latin typeface="Times New Roman" panose="02020603050405020304" pitchFamily="18" charset="0"/>
                      </a:endParaRPr>
                    </a:p>
                  </a:txBody>
                  <a:tcPr marL="0" marR="0" marT="0" marB="0" anchor="ct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720010442"/>
                  </a:ext>
                </a:extLst>
              </a:tr>
              <a:tr h="221684">
                <a:tc>
                  <a:txBody>
                    <a:bodyPr/>
                    <a:lstStyle/>
                    <a:p>
                      <a:pPr algn="ctr" fontAlgn="ctr"/>
                      <a:r>
                        <a:rPr lang="es-419" sz="700" u="none" strike="noStrike">
                          <a:effectLst/>
                        </a:rPr>
                        <a:t> </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D</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L</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M</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Mi</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J</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V</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S</a:t>
                      </a:r>
                      <a:endParaRPr lang="es-419" sz="7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67506161"/>
                  </a:ext>
                </a:extLst>
              </a:tr>
              <a:tr h="152012">
                <a:tc>
                  <a:txBody>
                    <a:bodyPr/>
                    <a:lstStyle/>
                    <a:p>
                      <a:pPr algn="ctr" fontAlgn="ctr"/>
                      <a:r>
                        <a:rPr lang="es-419" sz="700" u="none" strike="noStrike">
                          <a:effectLst/>
                        </a:rPr>
                        <a:t> 00:00 - 00:59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438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193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570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4611148"/>
                  </a:ext>
                </a:extLst>
              </a:tr>
              <a:tr h="152012">
                <a:tc>
                  <a:txBody>
                    <a:bodyPr/>
                    <a:lstStyle/>
                    <a:p>
                      <a:pPr algn="ctr" fontAlgn="ctr"/>
                      <a:r>
                        <a:rPr lang="es-419" sz="700" u="none" strike="noStrike">
                          <a:effectLst/>
                        </a:rPr>
                        <a:t> 01:00 - 01:59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323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63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175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428</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8852317"/>
                  </a:ext>
                </a:extLst>
              </a:tr>
              <a:tr h="152012">
                <a:tc>
                  <a:txBody>
                    <a:bodyPr/>
                    <a:lstStyle/>
                    <a:p>
                      <a:pPr algn="ctr" fontAlgn="ctr"/>
                      <a:r>
                        <a:rPr lang="es-419" sz="700" u="none" strike="noStrike">
                          <a:effectLst/>
                        </a:rPr>
                        <a:t>02:00 - 02:59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301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79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71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342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5547683"/>
                  </a:ext>
                </a:extLst>
              </a:tr>
              <a:tr h="152012">
                <a:tc>
                  <a:txBody>
                    <a:bodyPr/>
                    <a:lstStyle/>
                    <a:p>
                      <a:pPr algn="ctr" fontAlgn="ctr"/>
                      <a:r>
                        <a:rPr lang="es-419" sz="700" u="none" strike="noStrike">
                          <a:effectLst/>
                        </a:rPr>
                        <a:t>03:00 - 03:59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214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53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264</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8557811"/>
                  </a:ext>
                </a:extLst>
              </a:tr>
              <a:tr h="152012">
                <a:tc>
                  <a:txBody>
                    <a:bodyPr/>
                    <a:lstStyle/>
                    <a:p>
                      <a:pPr algn="ctr" fontAlgn="ctr"/>
                      <a:r>
                        <a:rPr lang="es-419" sz="700" u="none" strike="noStrike">
                          <a:effectLst/>
                        </a:rPr>
                        <a:t>04:00 - 04:59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149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218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231</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7067696"/>
                  </a:ext>
                </a:extLst>
              </a:tr>
              <a:tr h="152012">
                <a:tc>
                  <a:txBody>
                    <a:bodyPr/>
                    <a:lstStyle/>
                    <a:p>
                      <a:pPr algn="ctr" fontAlgn="ctr"/>
                      <a:r>
                        <a:rPr lang="es-419" sz="700" u="none" strike="noStrike">
                          <a:effectLst/>
                        </a:rPr>
                        <a:t> 05:00 - 05:59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215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910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969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968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338</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70009579"/>
                  </a:ext>
                </a:extLst>
              </a:tr>
              <a:tr h="152012">
                <a:tc>
                  <a:txBody>
                    <a:bodyPr/>
                    <a:lstStyle/>
                    <a:p>
                      <a:pPr algn="ctr" fontAlgn="ctr"/>
                      <a:r>
                        <a:rPr lang="es-419" sz="700" u="none" strike="noStrike">
                          <a:effectLst/>
                        </a:rPr>
                        <a:t> 06:00 - 06:59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449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1600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2117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2531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2493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2435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977</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449892"/>
                  </a:ext>
                </a:extLst>
              </a:tr>
              <a:tr h="152012">
                <a:tc>
                  <a:txBody>
                    <a:bodyPr/>
                    <a:lstStyle/>
                    <a:p>
                      <a:pPr algn="ctr" fontAlgn="ctr"/>
                      <a:r>
                        <a:rPr lang="es-419" sz="700" u="none" strike="noStrike">
                          <a:effectLst/>
                        </a:rPr>
                        <a:t> 07:00 - 07:59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750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2000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2502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3066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2909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3117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2282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511259"/>
                  </a:ext>
                </a:extLst>
              </a:tr>
              <a:tr h="152012">
                <a:tc>
                  <a:txBody>
                    <a:bodyPr/>
                    <a:lstStyle/>
                    <a:p>
                      <a:pPr algn="ctr" fontAlgn="ctr"/>
                      <a:r>
                        <a:rPr lang="es-419" sz="700" u="none" strike="noStrike">
                          <a:effectLst/>
                        </a:rPr>
                        <a:t> 08:00 - 08:59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1432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1996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2873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2935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2421</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57220317"/>
                  </a:ext>
                </a:extLst>
              </a:tr>
              <a:tr h="152012">
                <a:tc>
                  <a:txBody>
                    <a:bodyPr/>
                    <a:lstStyle/>
                    <a:p>
                      <a:pPr algn="ctr" fontAlgn="ctr"/>
                      <a:r>
                        <a:rPr lang="es-419" sz="700" u="none" strike="noStrike">
                          <a:effectLst/>
                        </a:rPr>
                        <a:t> 09:00 - 09:59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1710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1895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2396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2800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2839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2380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1119342"/>
                  </a:ext>
                </a:extLst>
              </a:tr>
              <a:tr h="152012">
                <a:tc>
                  <a:txBody>
                    <a:bodyPr/>
                    <a:lstStyle/>
                    <a:p>
                      <a:pPr algn="ctr" fontAlgn="ctr"/>
                      <a:r>
                        <a:rPr lang="es-419" sz="700" u="none" strike="noStrike">
                          <a:effectLst/>
                        </a:rPr>
                        <a:t> 10:00 - 10:59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2038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2017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2466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2875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2984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2466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9604697"/>
                  </a:ext>
                </a:extLst>
              </a:tr>
              <a:tr h="152012">
                <a:tc>
                  <a:txBody>
                    <a:bodyPr/>
                    <a:lstStyle/>
                    <a:p>
                      <a:pPr algn="ctr" fontAlgn="ctr"/>
                      <a:r>
                        <a:rPr lang="es-419" sz="700" u="none" strike="noStrike">
                          <a:effectLst/>
                        </a:rPr>
                        <a:t> 11:00 - 11:59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2122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1990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2403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2688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2609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2901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2503</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6796801"/>
                  </a:ext>
                </a:extLst>
              </a:tr>
              <a:tr h="152012">
                <a:tc>
                  <a:txBody>
                    <a:bodyPr/>
                    <a:lstStyle/>
                    <a:p>
                      <a:pPr algn="ctr" fontAlgn="ctr"/>
                      <a:r>
                        <a:rPr lang="es-419" sz="700" u="none" strike="noStrike">
                          <a:effectLst/>
                        </a:rPr>
                        <a:t> 12:00 - 12:59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2131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1820</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2245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2509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2470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2605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2490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4989053"/>
                  </a:ext>
                </a:extLst>
              </a:tr>
              <a:tr h="152012">
                <a:tc>
                  <a:txBody>
                    <a:bodyPr/>
                    <a:lstStyle/>
                    <a:p>
                      <a:pPr algn="ctr" fontAlgn="ctr"/>
                      <a:r>
                        <a:rPr lang="es-419" sz="700" u="none" strike="noStrike">
                          <a:effectLst/>
                        </a:rPr>
                        <a:t> 13:00 - 13:59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2030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1659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2147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2332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2416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2538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2267</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6027922"/>
                  </a:ext>
                </a:extLst>
              </a:tr>
              <a:tr h="152012">
                <a:tc>
                  <a:txBody>
                    <a:bodyPr/>
                    <a:lstStyle/>
                    <a:p>
                      <a:pPr algn="ctr" fontAlgn="ctr"/>
                      <a:r>
                        <a:rPr lang="es-419" sz="700" u="none" strike="noStrike">
                          <a:effectLst/>
                        </a:rPr>
                        <a:t> 14:00 - 14:59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1720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2316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2500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2566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2701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2003</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6451744"/>
                  </a:ext>
                </a:extLst>
              </a:tr>
              <a:tr h="152012">
                <a:tc>
                  <a:txBody>
                    <a:bodyPr/>
                    <a:lstStyle/>
                    <a:p>
                      <a:pPr algn="ctr" fontAlgn="ctr"/>
                      <a:r>
                        <a:rPr lang="es-419" sz="700" u="none" strike="noStrike">
                          <a:effectLst/>
                        </a:rPr>
                        <a:t> 15:00 - 15:59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1308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1917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2019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2625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2692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2845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1824</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4533062"/>
                  </a:ext>
                </a:extLst>
              </a:tr>
              <a:tr h="152012">
                <a:tc>
                  <a:txBody>
                    <a:bodyPr/>
                    <a:lstStyle/>
                    <a:p>
                      <a:pPr algn="ctr" fontAlgn="ctr"/>
                      <a:r>
                        <a:rPr lang="es-419" sz="700" u="none" strike="noStrike">
                          <a:effectLst/>
                        </a:rPr>
                        <a:t> 16:00 - 16:59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1274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1823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1912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2642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2327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1839</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5499237"/>
                  </a:ext>
                </a:extLst>
              </a:tr>
              <a:tr h="152012">
                <a:tc>
                  <a:txBody>
                    <a:bodyPr/>
                    <a:lstStyle/>
                    <a:p>
                      <a:pPr algn="ctr" fontAlgn="ctr"/>
                      <a:r>
                        <a:rPr lang="es-419" sz="700" u="none" strike="noStrike">
                          <a:effectLst/>
                        </a:rPr>
                        <a:t> 17:00 - 17:59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1200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1796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2397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2515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2725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1520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8294146"/>
                  </a:ext>
                </a:extLst>
              </a:tr>
              <a:tr h="152012">
                <a:tc>
                  <a:txBody>
                    <a:bodyPr/>
                    <a:lstStyle/>
                    <a:p>
                      <a:pPr algn="ctr" fontAlgn="ctr"/>
                      <a:r>
                        <a:rPr lang="es-419" sz="700" u="none" strike="noStrike">
                          <a:effectLst/>
                        </a:rPr>
                        <a:t> 18:00 - 18:59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1218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1460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1768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1948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2107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2259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1556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1612385"/>
                  </a:ext>
                </a:extLst>
              </a:tr>
              <a:tr h="152012">
                <a:tc>
                  <a:txBody>
                    <a:bodyPr/>
                    <a:lstStyle/>
                    <a:p>
                      <a:pPr algn="ctr" fontAlgn="ctr"/>
                      <a:r>
                        <a:rPr lang="es-419" sz="700" u="none" strike="noStrike">
                          <a:effectLst/>
                        </a:rPr>
                        <a:t> 19:00 - 19:59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1226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1324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1584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1785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1826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2060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1679</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090750"/>
                  </a:ext>
                </a:extLst>
              </a:tr>
              <a:tr h="152012">
                <a:tc>
                  <a:txBody>
                    <a:bodyPr/>
                    <a:lstStyle/>
                    <a:p>
                      <a:pPr algn="ctr" fontAlgn="ctr"/>
                      <a:r>
                        <a:rPr lang="es-419" sz="700" u="none" strike="noStrike">
                          <a:effectLst/>
                        </a:rPr>
                        <a:t> 20:00 - 20:59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1020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1051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1285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1428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1473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1837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1540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6464113"/>
                  </a:ext>
                </a:extLst>
              </a:tr>
              <a:tr h="152012">
                <a:tc>
                  <a:txBody>
                    <a:bodyPr/>
                    <a:lstStyle/>
                    <a:p>
                      <a:pPr algn="ctr" fontAlgn="ctr"/>
                      <a:r>
                        <a:rPr lang="es-419" sz="700" u="none" strike="noStrike">
                          <a:effectLst/>
                        </a:rPr>
                        <a:t> 21:00 - 21:59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754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1063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1095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1525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1294</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1271168"/>
                  </a:ext>
                </a:extLst>
              </a:tr>
              <a:tr h="152012">
                <a:tc>
                  <a:txBody>
                    <a:bodyPr/>
                    <a:lstStyle/>
                    <a:p>
                      <a:pPr algn="ctr" fontAlgn="ctr"/>
                      <a:r>
                        <a:rPr lang="es-419" sz="700" u="none" strike="noStrike">
                          <a:effectLst/>
                        </a:rPr>
                        <a:t> 22:00 - 22:59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493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512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554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612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699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1031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935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53947897"/>
                  </a:ext>
                </a:extLst>
              </a:tr>
              <a:tr h="158346">
                <a:tc>
                  <a:txBody>
                    <a:bodyPr/>
                    <a:lstStyle/>
                    <a:p>
                      <a:pPr algn="ctr" fontAlgn="ctr"/>
                      <a:r>
                        <a:rPr lang="es-419" sz="700" u="none" strike="noStrike">
                          <a:effectLst/>
                        </a:rPr>
                        <a:t> 23:00 - 23:59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243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307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336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472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767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582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65707904"/>
                  </a:ext>
                </a:extLst>
              </a:tr>
              <a:tr h="158346">
                <a:tc>
                  <a:txBody>
                    <a:bodyPr/>
                    <a:lstStyle/>
                    <a:p>
                      <a:pPr algn="ctr" fontAlgn="ctr"/>
                      <a:r>
                        <a:rPr lang="es-419" sz="700" u="none" strike="noStrike">
                          <a:effectLst/>
                        </a:rPr>
                        <a:t>Total</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24325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28355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34803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40652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41055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44727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34730</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6338335"/>
                  </a:ext>
                </a:extLst>
              </a:tr>
            </a:tbl>
          </a:graphicData>
        </a:graphic>
      </p:graphicFrame>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343060" y="2688149"/>
            <a:ext cx="4393172" cy="2246769"/>
          </a:xfrm>
          <a:prstGeom prst="rect">
            <a:avLst/>
          </a:prstGeom>
        </p:spPr>
        <p:txBody>
          <a:bodyPr wrap="square">
            <a:spAutoFit/>
          </a:bodyPr>
          <a:lstStyle/>
          <a:p>
            <a:pPr marL="342900" indent="-342900" algn="just">
              <a:lnSpc>
                <a:spcPct val="150000"/>
              </a:lnSpc>
              <a:spcBef>
                <a:spcPts val="1200"/>
              </a:spcBef>
              <a:spcAft>
                <a:spcPts val="0"/>
              </a:spcAft>
              <a:buFont typeface="Arial" panose="020B0604020202020204" pitchFamily="34" charset="0"/>
              <a:buChar char="•"/>
            </a:pPr>
            <a:r>
              <a:rPr lang="es-419" sz="2000" dirty="0"/>
              <a:t>Tomando como ejemplo el día domingo de 07H00 a 08H00</a:t>
            </a:r>
          </a:p>
          <a:p>
            <a:pPr marL="342900" indent="-342900" algn="just">
              <a:lnSpc>
                <a:spcPct val="150000"/>
              </a:lnSpc>
              <a:spcBef>
                <a:spcPts val="1200"/>
              </a:spcBef>
              <a:spcAft>
                <a:spcPts val="0"/>
              </a:spcAft>
              <a:buFont typeface="Arial" panose="020B0604020202020204" pitchFamily="34" charset="0"/>
              <a:buChar char="•"/>
            </a:pPr>
            <a:r>
              <a:rPr lang="es-419" sz="2000" dirty="0"/>
              <a:t>486 </a:t>
            </a:r>
            <a:r>
              <a:rPr lang="es-419" sz="2000" dirty="0" err="1"/>
              <a:t>veh</a:t>
            </a:r>
            <a:r>
              <a:rPr lang="es-419" sz="2000" dirty="0"/>
              <a:t> + 384 </a:t>
            </a:r>
            <a:r>
              <a:rPr lang="es-419" sz="2000" dirty="0" err="1"/>
              <a:t>veh</a:t>
            </a:r>
            <a:r>
              <a:rPr lang="es-419" sz="2000" dirty="0"/>
              <a:t> = 870 </a:t>
            </a:r>
            <a:r>
              <a:rPr lang="es-419" sz="2000" dirty="0" err="1"/>
              <a:t>veh</a:t>
            </a:r>
            <a:endParaRPr lang="es-419" sz="2000" dirty="0"/>
          </a:p>
          <a:p>
            <a:pPr marL="342900" indent="-342900" algn="just">
              <a:lnSpc>
                <a:spcPct val="150000"/>
              </a:lnSpc>
              <a:spcBef>
                <a:spcPts val="1200"/>
              </a:spcBef>
              <a:spcAft>
                <a:spcPts val="0"/>
              </a:spcAft>
              <a:buFont typeface="Arial" panose="020B0604020202020204" pitchFamily="34" charset="0"/>
              <a:buChar char="•"/>
            </a:pPr>
            <a:r>
              <a:rPr lang="es-419" sz="2000" dirty="0"/>
              <a:t>870 </a:t>
            </a:r>
            <a:r>
              <a:rPr lang="es-419" sz="2000" dirty="0" err="1"/>
              <a:t>veh</a:t>
            </a:r>
            <a:r>
              <a:rPr lang="es-419" sz="2000" dirty="0"/>
              <a:t> * 86% = 750 </a:t>
            </a:r>
            <a:r>
              <a:rPr lang="es-419" sz="2000" dirty="0" err="1"/>
              <a:t>veh</a:t>
            </a:r>
            <a:r>
              <a:rPr lang="es-419" sz="2000" dirty="0"/>
              <a:t> </a:t>
            </a:r>
          </a:p>
        </p:txBody>
      </p:sp>
      <p:sp>
        <p:nvSpPr>
          <p:cNvPr id="17" name="Elipse 16">
            <a:extLst>
              <a:ext uri="{FF2B5EF4-FFF2-40B4-BE49-F238E27FC236}">
                <a16:creationId xmlns:a16="http://schemas.microsoft.com/office/drawing/2014/main" id="{66F4D0BE-02EF-4EE6-BDC5-3AA4FC82BC51}"/>
              </a:ext>
            </a:extLst>
          </p:cNvPr>
          <p:cNvSpPr/>
          <p:nvPr/>
        </p:nvSpPr>
        <p:spPr>
          <a:xfrm>
            <a:off x="6776298" y="3353966"/>
            <a:ext cx="392561" cy="219658"/>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366784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117127" y="2280435"/>
            <a:ext cx="3393686" cy="3616375"/>
          </a:xfrm>
          <a:prstGeom prst="rect">
            <a:avLst/>
          </a:prstGeom>
        </p:spPr>
        <p:txBody>
          <a:bodyPr wrap="square">
            <a:spAutoFit/>
          </a:bodyPr>
          <a:lstStyle/>
          <a:p>
            <a:pPr marL="342900" indent="-342900" algn="just">
              <a:lnSpc>
                <a:spcPct val="150000"/>
              </a:lnSpc>
              <a:spcBef>
                <a:spcPts val="1200"/>
              </a:spcBef>
              <a:spcAft>
                <a:spcPts val="0"/>
              </a:spcAft>
              <a:buFont typeface="Arial" panose="020B0604020202020204" pitchFamily="34" charset="0"/>
              <a:buChar char="•"/>
            </a:pPr>
            <a:r>
              <a:rPr lang="es-419" dirty="0"/>
              <a:t>Obtenidos los volúmenes de vehículos que utilizan el Giro en feb-15, se debe completar la semana típica del 2017.</a:t>
            </a:r>
          </a:p>
          <a:p>
            <a:pPr marL="342900" indent="-342900" algn="just">
              <a:lnSpc>
                <a:spcPct val="150000"/>
              </a:lnSpc>
              <a:spcBef>
                <a:spcPts val="1200"/>
              </a:spcBef>
              <a:spcAft>
                <a:spcPts val="0"/>
              </a:spcAft>
              <a:buFont typeface="Arial" panose="020B0604020202020204" pitchFamily="34" charset="0"/>
              <a:buChar char="•"/>
            </a:pPr>
            <a:r>
              <a:rPr lang="es-419" dirty="0"/>
              <a:t>Se utilizarán los datos del 2017 (lunes, martes, miércoles de 06H00 a 19H00) y se calcula el coeficiente de variación</a:t>
            </a:r>
            <a:r>
              <a:rPr lang="es-419" sz="2000" dirty="0"/>
              <a:t>. </a:t>
            </a:r>
          </a:p>
        </p:txBody>
      </p:sp>
      <p:pic>
        <p:nvPicPr>
          <p:cNvPr id="11" name="Imagen 10" descr="C:\Users\Roberto\AppData\Local\Microsoft\Windows\INetCache\Content.Word\coe variacion.jpg">
            <a:extLst>
              <a:ext uri="{FF2B5EF4-FFF2-40B4-BE49-F238E27FC236}">
                <a16:creationId xmlns:a16="http://schemas.microsoft.com/office/drawing/2014/main" id="{C4C82DE4-166C-4890-9570-A6310C2DC54C}"/>
              </a:ext>
            </a:extLst>
          </p:cNvPr>
          <p:cNvPicPr/>
          <p:nvPr/>
        </p:nvPicPr>
        <p:blipFill rotWithShape="1">
          <a:blip r:embed="rId4" cstate="print">
            <a:extLst>
              <a:ext uri="{28A0092B-C50C-407E-A947-70E740481C1C}">
                <a14:useLocalDpi xmlns:a14="http://schemas.microsoft.com/office/drawing/2010/main" val="0"/>
              </a:ext>
            </a:extLst>
          </a:blip>
          <a:srcRect b="50644"/>
          <a:stretch/>
        </p:blipFill>
        <p:spPr bwMode="auto">
          <a:xfrm>
            <a:off x="4799030" y="2035708"/>
            <a:ext cx="6761831" cy="4560401"/>
          </a:xfrm>
          <a:prstGeom prst="rect">
            <a:avLst/>
          </a:prstGeom>
          <a:noFill/>
          <a:ln>
            <a:noFill/>
          </a:ln>
        </p:spPr>
      </p:pic>
    </p:spTree>
    <p:extLst>
      <p:ext uri="{BB962C8B-B14F-4D97-AF65-F5344CB8AC3E}">
        <p14:creationId xmlns:p14="http://schemas.microsoft.com/office/powerpoint/2010/main" val="3994669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C:\Users\Roberto\AppData\Local\Microsoft\Windows\INetCache\Content.Word\coe variacion.jpg">
            <a:extLst>
              <a:ext uri="{FF2B5EF4-FFF2-40B4-BE49-F238E27FC236}">
                <a16:creationId xmlns:a16="http://schemas.microsoft.com/office/drawing/2014/main" id="{C4C82DE4-166C-4890-9570-A6310C2DC54C}"/>
              </a:ext>
            </a:extLst>
          </p:cNvPr>
          <p:cNvPicPr/>
          <p:nvPr/>
        </p:nvPicPr>
        <p:blipFill rotWithShape="1">
          <a:blip r:embed="rId3" cstate="print">
            <a:extLst>
              <a:ext uri="{28A0092B-C50C-407E-A947-70E740481C1C}">
                <a14:useLocalDpi xmlns:a14="http://schemas.microsoft.com/office/drawing/2010/main" val="0"/>
              </a:ext>
            </a:extLst>
          </a:blip>
          <a:srcRect b="50644"/>
          <a:stretch/>
        </p:blipFill>
        <p:spPr bwMode="auto">
          <a:xfrm>
            <a:off x="4712341" y="2035707"/>
            <a:ext cx="6761831" cy="4560401"/>
          </a:xfrm>
          <a:prstGeom prst="rect">
            <a:avLst/>
          </a:prstGeom>
          <a:noFill/>
          <a:ln>
            <a:noFill/>
          </a:ln>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117127" y="2154782"/>
            <a:ext cx="3393686" cy="3408625"/>
          </a:xfrm>
          <a:prstGeom prst="rect">
            <a:avLst/>
          </a:prstGeom>
        </p:spPr>
        <p:txBody>
          <a:bodyPr wrap="square">
            <a:spAutoFit/>
          </a:bodyPr>
          <a:lstStyle/>
          <a:p>
            <a:pPr marL="342900" indent="-342900" algn="just">
              <a:lnSpc>
                <a:spcPct val="150000"/>
              </a:lnSpc>
              <a:spcBef>
                <a:spcPts val="1200"/>
              </a:spcBef>
              <a:spcAft>
                <a:spcPts val="0"/>
              </a:spcAft>
              <a:buFont typeface="Arial" panose="020B0604020202020204" pitchFamily="34" charset="0"/>
              <a:buChar char="•"/>
            </a:pPr>
            <a:r>
              <a:rPr lang="es-419" dirty="0"/>
              <a:t>El coeficiente de variación es la relación entre los conteos del 2017 vs 2015</a:t>
            </a:r>
          </a:p>
          <a:p>
            <a:pPr marL="342900" indent="-342900" algn="just">
              <a:lnSpc>
                <a:spcPct val="150000"/>
              </a:lnSpc>
              <a:spcBef>
                <a:spcPts val="1200"/>
              </a:spcBef>
              <a:spcAft>
                <a:spcPts val="0"/>
              </a:spcAft>
              <a:buFont typeface="Arial" panose="020B0604020202020204" pitchFamily="34" charset="0"/>
              <a:buChar char="•"/>
            </a:pPr>
            <a:r>
              <a:rPr lang="es-419" dirty="0"/>
              <a:t>Ejemplo:</a:t>
            </a:r>
          </a:p>
          <a:p>
            <a:pPr algn="ctr">
              <a:lnSpc>
                <a:spcPct val="150000"/>
              </a:lnSpc>
              <a:spcBef>
                <a:spcPts val="1200"/>
              </a:spcBef>
              <a:spcAft>
                <a:spcPts val="0"/>
              </a:spcAft>
            </a:pPr>
            <a:r>
              <a:rPr lang="es-419" sz="1500" dirty="0"/>
              <a:t>Volumen martes febrero 2017= 2901 </a:t>
            </a:r>
            <a:r>
              <a:rPr lang="es-419" sz="1500" dirty="0" err="1"/>
              <a:t>veh</a:t>
            </a:r>
            <a:endParaRPr lang="es-419" sz="1500" dirty="0"/>
          </a:p>
          <a:p>
            <a:pPr algn="ctr">
              <a:lnSpc>
                <a:spcPct val="150000"/>
              </a:lnSpc>
              <a:spcBef>
                <a:spcPts val="1200"/>
              </a:spcBef>
            </a:pPr>
            <a:r>
              <a:rPr lang="es-419" sz="1500" dirty="0"/>
              <a:t>Volumen martes febrero 2015= 2403 </a:t>
            </a:r>
            <a:r>
              <a:rPr lang="es-419" sz="1500" dirty="0" err="1"/>
              <a:t>veh</a:t>
            </a:r>
            <a:endParaRPr lang="es-419" sz="1500" dirty="0"/>
          </a:p>
          <a:p>
            <a:pPr algn="ctr">
              <a:lnSpc>
                <a:spcPct val="150000"/>
              </a:lnSpc>
              <a:spcBef>
                <a:spcPts val="1200"/>
              </a:spcBef>
            </a:pPr>
            <a:r>
              <a:rPr lang="es-419" sz="1500" dirty="0" err="1"/>
              <a:t>Coef</a:t>
            </a:r>
            <a:r>
              <a:rPr lang="es-419" sz="1500" dirty="0"/>
              <a:t>. Variación: 2901/2403= 1.207</a:t>
            </a:r>
          </a:p>
        </p:txBody>
      </p:sp>
      <p:sp>
        <p:nvSpPr>
          <p:cNvPr id="15" name="Elipse 14">
            <a:extLst>
              <a:ext uri="{FF2B5EF4-FFF2-40B4-BE49-F238E27FC236}">
                <a16:creationId xmlns:a16="http://schemas.microsoft.com/office/drawing/2014/main" id="{2AD97411-544D-4BFD-9ECF-3A45753F0AD1}"/>
              </a:ext>
            </a:extLst>
          </p:cNvPr>
          <p:cNvSpPr/>
          <p:nvPr/>
        </p:nvSpPr>
        <p:spPr>
          <a:xfrm>
            <a:off x="5923342" y="4187111"/>
            <a:ext cx="392561" cy="205591"/>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
        <p:nvSpPr>
          <p:cNvPr id="17" name="Elipse 16">
            <a:extLst>
              <a:ext uri="{FF2B5EF4-FFF2-40B4-BE49-F238E27FC236}">
                <a16:creationId xmlns:a16="http://schemas.microsoft.com/office/drawing/2014/main" id="{9BDED2F6-2385-473C-987F-927E44FF1664}"/>
              </a:ext>
            </a:extLst>
          </p:cNvPr>
          <p:cNvSpPr/>
          <p:nvPr/>
        </p:nvSpPr>
        <p:spPr>
          <a:xfrm>
            <a:off x="8698757" y="4187111"/>
            <a:ext cx="392561" cy="18958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311952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Rectángulo 2"/>
          <p:cNvSpPr/>
          <p:nvPr/>
        </p:nvSpPr>
        <p:spPr>
          <a:xfrm>
            <a:off x="2236765" y="591033"/>
            <a:ext cx="3750141" cy="517193"/>
          </a:xfrm>
          <a:prstGeom prst="rect">
            <a:avLst/>
          </a:prstGeom>
        </p:spPr>
        <p:txBody>
          <a:bodyPr wrap="square">
            <a:spAutoFit/>
          </a:bodyPr>
          <a:lstStyle/>
          <a:p>
            <a:pPr lvl="1" algn="just">
              <a:lnSpc>
                <a:spcPct val="150000"/>
              </a:lnSpc>
              <a:spcBef>
                <a:spcPts val="1200"/>
              </a:spcBef>
              <a:spcAft>
                <a:spcPts val="1200"/>
              </a:spcAft>
            </a:pPr>
            <a:r>
              <a:rPr lang="es-EC" sz="2100" b="1" dirty="0">
                <a:latin typeface="Arial" panose="020B0604020202020204" pitchFamily="34" charset="0"/>
                <a:ea typeface="Times New Roman" panose="02020603050405020304" pitchFamily="18" charset="0"/>
                <a:cs typeface="Times New Roman" panose="02020603050405020304" pitchFamily="18" charset="0"/>
              </a:rPr>
              <a:t>JUSTIFICACIÓN</a:t>
            </a:r>
            <a:endParaRPr lang="es-EC" sz="2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5"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4" name="Diagrama 3">
            <a:extLst>
              <a:ext uri="{FF2B5EF4-FFF2-40B4-BE49-F238E27FC236}">
                <a16:creationId xmlns:a16="http://schemas.microsoft.com/office/drawing/2014/main" id="{25152896-E08B-4262-B9DA-93212EBF73FE}"/>
              </a:ext>
            </a:extLst>
          </p:cNvPr>
          <p:cNvGraphicFramePr/>
          <p:nvPr>
            <p:extLst>
              <p:ext uri="{D42A27DB-BD31-4B8C-83A1-F6EECF244321}">
                <p14:modId xmlns:p14="http://schemas.microsoft.com/office/powerpoint/2010/main" val="3784353334"/>
              </p:ext>
            </p:extLst>
          </p:nvPr>
        </p:nvGraphicFramePr>
        <p:xfrm>
          <a:off x="2236765" y="124818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79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CE1BB87-E17C-4FE1-9F5F-E56F69FA6D6C}"/>
              </a:ext>
            </a:extLst>
          </p:cNvPr>
          <p:cNvGraphicFramePr>
            <a:graphicFrameLocks noGrp="1"/>
          </p:cNvGraphicFramePr>
          <p:nvPr>
            <p:extLst>
              <p:ext uri="{D42A27DB-BD31-4B8C-83A1-F6EECF244321}">
                <p14:modId xmlns:p14="http://schemas.microsoft.com/office/powerpoint/2010/main" val="2234470938"/>
              </p:ext>
            </p:extLst>
          </p:nvPr>
        </p:nvGraphicFramePr>
        <p:xfrm>
          <a:off x="7523695" y="2065063"/>
          <a:ext cx="3265545" cy="4351333"/>
        </p:xfrm>
        <a:graphic>
          <a:graphicData uri="http://schemas.openxmlformats.org/drawingml/2006/table">
            <a:tbl>
              <a:tblPr firstRow="1" firstCol="1" bandRow="1">
                <a:tableStyleId>{68D230F3-CF80-4859-8CE7-A43EE81993B5}</a:tableStyleId>
              </a:tblPr>
              <a:tblGrid>
                <a:gridCol w="653109">
                  <a:extLst>
                    <a:ext uri="{9D8B030D-6E8A-4147-A177-3AD203B41FA5}">
                      <a16:colId xmlns:a16="http://schemas.microsoft.com/office/drawing/2014/main" val="346983922"/>
                    </a:ext>
                  </a:extLst>
                </a:gridCol>
                <a:gridCol w="653109">
                  <a:extLst>
                    <a:ext uri="{9D8B030D-6E8A-4147-A177-3AD203B41FA5}">
                      <a16:colId xmlns:a16="http://schemas.microsoft.com/office/drawing/2014/main" val="3942119767"/>
                    </a:ext>
                  </a:extLst>
                </a:gridCol>
                <a:gridCol w="653109">
                  <a:extLst>
                    <a:ext uri="{9D8B030D-6E8A-4147-A177-3AD203B41FA5}">
                      <a16:colId xmlns:a16="http://schemas.microsoft.com/office/drawing/2014/main" val="3233971774"/>
                    </a:ext>
                  </a:extLst>
                </a:gridCol>
                <a:gridCol w="653109">
                  <a:extLst>
                    <a:ext uri="{9D8B030D-6E8A-4147-A177-3AD203B41FA5}">
                      <a16:colId xmlns:a16="http://schemas.microsoft.com/office/drawing/2014/main" val="3298568421"/>
                    </a:ext>
                  </a:extLst>
                </a:gridCol>
                <a:gridCol w="653109">
                  <a:extLst>
                    <a:ext uri="{9D8B030D-6E8A-4147-A177-3AD203B41FA5}">
                      <a16:colId xmlns:a16="http://schemas.microsoft.com/office/drawing/2014/main" val="611808915"/>
                    </a:ext>
                  </a:extLst>
                </a:gridCol>
              </a:tblGrid>
              <a:tr h="171441">
                <a:tc gridSpan="5">
                  <a:txBody>
                    <a:bodyPr/>
                    <a:lstStyle/>
                    <a:p>
                      <a:pPr algn="ctr" fontAlgn="b"/>
                      <a:r>
                        <a:rPr lang="es-419" sz="900" u="none" strike="noStrike">
                          <a:effectLst/>
                        </a:rPr>
                        <a:t>Coeficientes Variación</a:t>
                      </a:r>
                      <a:endParaRPr lang="es-419" sz="900" b="1" i="0" u="none" strike="noStrike">
                        <a:solidFill>
                          <a:srgbClr val="000000"/>
                        </a:solidFill>
                        <a:effectLst/>
                        <a:latin typeface="Calibri" panose="020F0502020204030204" pitchFamily="34" charset="0"/>
                      </a:endParaRPr>
                    </a:p>
                  </a:txBody>
                  <a:tcPr marL="0" marR="0" marT="0" marB="0" anchor="b"/>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972988181"/>
                  </a:ext>
                </a:extLst>
              </a:tr>
              <a:tr h="253080">
                <a:tc>
                  <a:txBody>
                    <a:bodyPr/>
                    <a:lstStyle/>
                    <a:p>
                      <a:pPr algn="ctr"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419" sz="700" u="none" strike="noStrike">
                          <a:effectLst/>
                        </a:rPr>
                        <a:t>L</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M</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dirty="0">
                          <a:effectLst/>
                        </a:rPr>
                        <a:t>MI</a:t>
                      </a:r>
                      <a:endParaRPr lang="es-419"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PROMEDIO POR DIA</a:t>
                      </a:r>
                      <a:endParaRPr lang="es-419" sz="7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14660060"/>
                  </a:ext>
                </a:extLst>
              </a:tr>
              <a:tr h="163277">
                <a:tc>
                  <a:txBody>
                    <a:bodyPr/>
                    <a:lstStyle/>
                    <a:p>
                      <a:pPr algn="ctr" fontAlgn="ctr"/>
                      <a:r>
                        <a:rPr lang="es-419" sz="700" u="none" strike="noStrike">
                          <a:effectLst/>
                        </a:rPr>
                        <a:t> 00:00 - 00:59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2398325"/>
                  </a:ext>
                </a:extLst>
              </a:tr>
              <a:tr h="163277">
                <a:tc>
                  <a:txBody>
                    <a:bodyPr/>
                    <a:lstStyle/>
                    <a:p>
                      <a:pPr algn="ctr" fontAlgn="ctr"/>
                      <a:r>
                        <a:rPr lang="es-419" sz="700" u="none" strike="noStrike">
                          <a:effectLst/>
                        </a:rPr>
                        <a:t> 01:00 - 01:59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8807111"/>
                  </a:ext>
                </a:extLst>
              </a:tr>
              <a:tr h="163277">
                <a:tc>
                  <a:txBody>
                    <a:bodyPr/>
                    <a:lstStyle/>
                    <a:p>
                      <a:pPr algn="ctr" fontAlgn="ctr"/>
                      <a:r>
                        <a:rPr lang="es-419" sz="700" u="none" strike="noStrike">
                          <a:effectLst/>
                        </a:rPr>
                        <a:t>02:00 - 02:59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12321953"/>
                  </a:ext>
                </a:extLst>
              </a:tr>
              <a:tr h="163277">
                <a:tc>
                  <a:txBody>
                    <a:bodyPr/>
                    <a:lstStyle/>
                    <a:p>
                      <a:pPr algn="ctr" fontAlgn="ctr"/>
                      <a:r>
                        <a:rPr lang="es-419" sz="700" u="none" strike="noStrike">
                          <a:effectLst/>
                        </a:rPr>
                        <a:t>03:00 - 03:59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3781075"/>
                  </a:ext>
                </a:extLst>
              </a:tr>
              <a:tr h="163277">
                <a:tc>
                  <a:txBody>
                    <a:bodyPr/>
                    <a:lstStyle/>
                    <a:p>
                      <a:pPr algn="ctr" fontAlgn="ctr"/>
                      <a:r>
                        <a:rPr lang="es-419" sz="700" u="none" strike="noStrike">
                          <a:effectLst/>
                        </a:rPr>
                        <a:t>04:00 - 04:59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0620901"/>
                  </a:ext>
                </a:extLst>
              </a:tr>
              <a:tr h="163277">
                <a:tc>
                  <a:txBody>
                    <a:bodyPr/>
                    <a:lstStyle/>
                    <a:p>
                      <a:pPr algn="ctr" fontAlgn="ctr"/>
                      <a:r>
                        <a:rPr lang="es-419" sz="700" u="none" strike="noStrike">
                          <a:effectLst/>
                        </a:rPr>
                        <a:t> 05:00 - 05:59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9332456"/>
                  </a:ext>
                </a:extLst>
              </a:tr>
              <a:tr h="163277">
                <a:tc>
                  <a:txBody>
                    <a:bodyPr/>
                    <a:lstStyle/>
                    <a:p>
                      <a:pPr algn="ctr" fontAlgn="ctr"/>
                      <a:r>
                        <a:rPr lang="es-419" sz="700" u="none" strike="noStrike">
                          <a:effectLst/>
                        </a:rPr>
                        <a:t> 06:00 - 06:59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8719573"/>
                  </a:ext>
                </a:extLst>
              </a:tr>
              <a:tr h="163277">
                <a:tc>
                  <a:txBody>
                    <a:bodyPr/>
                    <a:lstStyle/>
                    <a:p>
                      <a:pPr algn="ctr" fontAlgn="ctr"/>
                      <a:r>
                        <a:rPr lang="es-419" sz="700" u="none" strike="noStrike">
                          <a:effectLst/>
                        </a:rPr>
                        <a:t> 07:00 - 07:59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1.649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1.327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1.147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1.374</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4552137"/>
                  </a:ext>
                </a:extLst>
              </a:tr>
              <a:tr h="163277">
                <a:tc>
                  <a:txBody>
                    <a:bodyPr/>
                    <a:lstStyle/>
                    <a:p>
                      <a:pPr algn="ctr" fontAlgn="ctr"/>
                      <a:r>
                        <a:rPr lang="es-419" sz="700" u="none" strike="noStrike">
                          <a:effectLst/>
                        </a:rPr>
                        <a:t> 08:00 - 08:59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1.545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1.186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1.167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1.299</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4410267"/>
                  </a:ext>
                </a:extLst>
              </a:tr>
              <a:tr h="163277">
                <a:tc>
                  <a:txBody>
                    <a:bodyPr/>
                    <a:lstStyle/>
                    <a:p>
                      <a:pPr algn="ctr" fontAlgn="ctr"/>
                      <a:r>
                        <a:rPr lang="es-419" sz="700" u="none" strike="noStrike">
                          <a:effectLst/>
                        </a:rPr>
                        <a:t> 09:00 - 09:59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1.537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1.035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0.978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1.183</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9589330"/>
                  </a:ext>
                </a:extLst>
              </a:tr>
              <a:tr h="163277">
                <a:tc>
                  <a:txBody>
                    <a:bodyPr/>
                    <a:lstStyle/>
                    <a:p>
                      <a:pPr algn="ctr" fontAlgn="ctr"/>
                      <a:r>
                        <a:rPr lang="es-419" sz="700" u="none" strike="noStrike">
                          <a:effectLst/>
                        </a:rPr>
                        <a:t> 10:00 - 10:59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1.196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1.151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0.936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1.095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7655894"/>
                  </a:ext>
                </a:extLst>
              </a:tr>
              <a:tr h="163277">
                <a:tc>
                  <a:txBody>
                    <a:bodyPr/>
                    <a:lstStyle/>
                    <a:p>
                      <a:pPr algn="ctr" fontAlgn="ctr"/>
                      <a:r>
                        <a:rPr lang="es-419" sz="700" u="none" strike="noStrike">
                          <a:effectLst/>
                        </a:rPr>
                        <a:t> 11:00 - 11:59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1.365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1.207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0.923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1.165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11622360"/>
                  </a:ext>
                </a:extLst>
              </a:tr>
              <a:tr h="163277">
                <a:tc>
                  <a:txBody>
                    <a:bodyPr/>
                    <a:lstStyle/>
                    <a:p>
                      <a:pPr algn="ctr" fontAlgn="ctr"/>
                      <a:r>
                        <a:rPr lang="es-419" sz="700" u="none" strike="noStrike">
                          <a:effectLst/>
                        </a:rPr>
                        <a:t> 12:00 - 12:59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0.969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0.930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1.070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08099653"/>
                  </a:ext>
                </a:extLst>
              </a:tr>
              <a:tr h="163277">
                <a:tc>
                  <a:txBody>
                    <a:bodyPr/>
                    <a:lstStyle/>
                    <a:p>
                      <a:pPr algn="ctr" fontAlgn="ctr"/>
                      <a:r>
                        <a:rPr lang="es-419" sz="700" u="none" strike="noStrike">
                          <a:effectLst/>
                        </a:rPr>
                        <a:t> 13:00 - 13:59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1.267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0.874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0.978</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9497403"/>
                  </a:ext>
                </a:extLst>
              </a:tr>
              <a:tr h="163277">
                <a:tc>
                  <a:txBody>
                    <a:bodyPr/>
                    <a:lstStyle/>
                    <a:p>
                      <a:pPr algn="ctr" fontAlgn="ctr"/>
                      <a:r>
                        <a:rPr lang="es-419" sz="700" u="none" strike="noStrike">
                          <a:effectLst/>
                        </a:rPr>
                        <a:t> 14:00 - 14:59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1.379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0.983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1.017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500937"/>
                  </a:ext>
                </a:extLst>
              </a:tr>
              <a:tr h="163277">
                <a:tc>
                  <a:txBody>
                    <a:bodyPr/>
                    <a:lstStyle/>
                    <a:p>
                      <a:pPr algn="ctr" fontAlgn="ctr"/>
                      <a:r>
                        <a:rPr lang="es-419" sz="700" u="none" strike="noStrike">
                          <a:effectLst/>
                        </a:rPr>
                        <a:t> 15:00 - 15:59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1.547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1.282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1.208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1.346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597436"/>
                  </a:ext>
                </a:extLst>
              </a:tr>
              <a:tr h="163277">
                <a:tc>
                  <a:txBody>
                    <a:bodyPr/>
                    <a:lstStyle/>
                    <a:p>
                      <a:pPr algn="ctr" fontAlgn="ctr"/>
                      <a:r>
                        <a:rPr lang="es-419" sz="700" u="none" strike="noStrike">
                          <a:effectLst/>
                        </a:rPr>
                        <a:t> 16:00 - 16:59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1.204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0.864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1.122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0903498"/>
                  </a:ext>
                </a:extLst>
              </a:tr>
              <a:tr h="163277">
                <a:tc>
                  <a:txBody>
                    <a:bodyPr/>
                    <a:lstStyle/>
                    <a:p>
                      <a:pPr algn="ctr" fontAlgn="ctr"/>
                      <a:r>
                        <a:rPr lang="es-419" sz="700" u="none" strike="noStrike">
                          <a:effectLst/>
                        </a:rPr>
                        <a:t> 17:00 - 17:59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1.523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1.380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1.062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1.321</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8016945"/>
                  </a:ext>
                </a:extLst>
              </a:tr>
              <a:tr h="163277">
                <a:tc>
                  <a:txBody>
                    <a:bodyPr/>
                    <a:lstStyle/>
                    <a:p>
                      <a:pPr algn="ctr" fontAlgn="ctr"/>
                      <a:r>
                        <a:rPr lang="es-419" sz="700" u="none" strike="noStrike">
                          <a:effectLst/>
                        </a:rPr>
                        <a:t> 18:00 - 18:59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9525497"/>
                  </a:ext>
                </a:extLst>
              </a:tr>
              <a:tr h="163277">
                <a:tc>
                  <a:txBody>
                    <a:bodyPr/>
                    <a:lstStyle/>
                    <a:p>
                      <a:pPr algn="ctr" fontAlgn="ctr"/>
                      <a:r>
                        <a:rPr lang="es-419" sz="700" u="none" strike="noStrike">
                          <a:effectLst/>
                        </a:rPr>
                        <a:t> 19:00 - 19:59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2612334"/>
                  </a:ext>
                </a:extLst>
              </a:tr>
              <a:tr h="163277">
                <a:tc>
                  <a:txBody>
                    <a:bodyPr/>
                    <a:lstStyle/>
                    <a:p>
                      <a:pPr algn="ctr" fontAlgn="ctr"/>
                      <a:r>
                        <a:rPr lang="es-419" sz="700" u="none" strike="noStrike">
                          <a:effectLst/>
                        </a:rPr>
                        <a:t> 20:00 - 20:59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5247041"/>
                  </a:ext>
                </a:extLst>
              </a:tr>
              <a:tr h="163277">
                <a:tc>
                  <a:txBody>
                    <a:bodyPr/>
                    <a:lstStyle/>
                    <a:p>
                      <a:pPr algn="ctr" fontAlgn="ctr"/>
                      <a:r>
                        <a:rPr lang="es-419" sz="700" u="none" strike="noStrike">
                          <a:effectLst/>
                        </a:rPr>
                        <a:t> 21:00 - 21:59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8344641"/>
                  </a:ext>
                </a:extLst>
              </a:tr>
              <a:tr h="163277">
                <a:tc>
                  <a:txBody>
                    <a:bodyPr/>
                    <a:lstStyle/>
                    <a:p>
                      <a:pPr algn="ctr" fontAlgn="ctr"/>
                      <a:r>
                        <a:rPr lang="es-419" sz="700" u="none" strike="noStrike">
                          <a:effectLst/>
                        </a:rPr>
                        <a:t> 22:00 - 22:59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7096470"/>
                  </a:ext>
                </a:extLst>
              </a:tr>
              <a:tr h="171441">
                <a:tc>
                  <a:txBody>
                    <a:bodyPr/>
                    <a:lstStyle/>
                    <a:p>
                      <a:pPr algn="ctr" fontAlgn="ctr"/>
                      <a:r>
                        <a:rPr lang="es-419" sz="700" u="none" strike="noStrike">
                          <a:effectLst/>
                        </a:rPr>
                        <a:t> 23:00 - 23:59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1.335</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6281801"/>
                  </a:ext>
                </a:extLst>
              </a:tr>
            </a:tbl>
          </a:graphicData>
        </a:graphic>
      </p:graphicFrame>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117126" y="2065063"/>
            <a:ext cx="5363809" cy="4809009"/>
          </a:xfrm>
          <a:prstGeom prst="rect">
            <a:avLst/>
          </a:prstGeom>
        </p:spPr>
        <p:txBody>
          <a:bodyPr wrap="square">
            <a:spAutoFit/>
          </a:bodyPr>
          <a:lstStyle/>
          <a:p>
            <a:pPr marL="342900" indent="-342900" algn="just">
              <a:lnSpc>
                <a:spcPct val="150000"/>
              </a:lnSpc>
              <a:spcBef>
                <a:spcPts val="1200"/>
              </a:spcBef>
              <a:spcAft>
                <a:spcPts val="0"/>
              </a:spcAft>
              <a:buFont typeface="Arial" panose="020B0604020202020204" pitchFamily="34" charset="0"/>
              <a:buChar char="•"/>
            </a:pPr>
            <a:r>
              <a:rPr lang="es-419" dirty="0"/>
              <a:t>Ejemplo:</a:t>
            </a:r>
          </a:p>
          <a:p>
            <a:pPr algn="ctr">
              <a:lnSpc>
                <a:spcPct val="150000"/>
              </a:lnSpc>
              <a:spcBef>
                <a:spcPts val="1200"/>
              </a:spcBef>
              <a:spcAft>
                <a:spcPts val="0"/>
              </a:spcAft>
            </a:pPr>
            <a:r>
              <a:rPr lang="es-419" sz="1500" dirty="0"/>
              <a:t>Volumen martes febrero 2017= 2901 </a:t>
            </a:r>
            <a:r>
              <a:rPr lang="es-419" sz="1500" dirty="0" err="1"/>
              <a:t>veh</a:t>
            </a:r>
            <a:endParaRPr lang="es-419" sz="1500" dirty="0"/>
          </a:p>
          <a:p>
            <a:pPr algn="ctr">
              <a:lnSpc>
                <a:spcPct val="150000"/>
              </a:lnSpc>
              <a:spcBef>
                <a:spcPts val="1200"/>
              </a:spcBef>
            </a:pPr>
            <a:r>
              <a:rPr lang="es-419" sz="1500" dirty="0"/>
              <a:t>Volumen martes febrero 2015= 2403 </a:t>
            </a:r>
            <a:r>
              <a:rPr lang="es-419" sz="1500" dirty="0" err="1"/>
              <a:t>veh</a:t>
            </a:r>
            <a:endParaRPr lang="es-419" sz="1500" dirty="0"/>
          </a:p>
          <a:p>
            <a:pPr algn="ctr">
              <a:lnSpc>
                <a:spcPct val="150000"/>
              </a:lnSpc>
              <a:spcBef>
                <a:spcPts val="1200"/>
              </a:spcBef>
            </a:pPr>
            <a:r>
              <a:rPr lang="es-419" sz="1500" dirty="0" err="1"/>
              <a:t>Coef</a:t>
            </a:r>
            <a:r>
              <a:rPr lang="es-419" sz="1500" dirty="0"/>
              <a:t>. Variación: 2901/2403= 1.207</a:t>
            </a:r>
          </a:p>
          <a:p>
            <a:pPr marL="285750" indent="-285750" algn="just">
              <a:lnSpc>
                <a:spcPct val="150000"/>
              </a:lnSpc>
              <a:spcBef>
                <a:spcPts val="1200"/>
              </a:spcBef>
              <a:buFont typeface="Arial" panose="020B0604020202020204" pitchFamily="34" charset="0"/>
              <a:buChar char="•"/>
            </a:pPr>
            <a:r>
              <a:rPr lang="es-419" dirty="0"/>
              <a:t>Los coeficientes se expandieron tanto para las horas faltantes en la mañana y en la noche, asumiendo que no hay gran variación entre los volúmenes faltantes.</a:t>
            </a:r>
          </a:p>
          <a:p>
            <a:pPr marL="285750" indent="-285750" algn="just">
              <a:lnSpc>
                <a:spcPct val="150000"/>
              </a:lnSpc>
              <a:spcBef>
                <a:spcPts val="1200"/>
              </a:spcBef>
              <a:buFont typeface="Arial" panose="020B0604020202020204" pitchFamily="34" charset="0"/>
              <a:buChar char="•"/>
            </a:pPr>
            <a:r>
              <a:rPr lang="es-419" dirty="0"/>
              <a:t>Se promediaron los </a:t>
            </a:r>
            <a:r>
              <a:rPr lang="es-419" dirty="0" err="1"/>
              <a:t>coef</a:t>
            </a:r>
            <a:r>
              <a:rPr lang="es-419" dirty="0"/>
              <a:t>. de variación de los días de conteo</a:t>
            </a:r>
          </a:p>
        </p:txBody>
      </p:sp>
      <p:sp>
        <p:nvSpPr>
          <p:cNvPr id="17" name="Elipse 16">
            <a:extLst>
              <a:ext uri="{FF2B5EF4-FFF2-40B4-BE49-F238E27FC236}">
                <a16:creationId xmlns:a16="http://schemas.microsoft.com/office/drawing/2014/main" id="{9BDED2F6-2385-473C-987F-927E44FF1664}"/>
              </a:ext>
            </a:extLst>
          </p:cNvPr>
          <p:cNvSpPr/>
          <p:nvPr/>
        </p:nvSpPr>
        <p:spPr>
          <a:xfrm>
            <a:off x="8957006" y="4240729"/>
            <a:ext cx="398922" cy="266329"/>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1430267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CE1BB87-E17C-4FE1-9F5F-E56F69FA6D6C}"/>
              </a:ext>
            </a:extLst>
          </p:cNvPr>
          <p:cNvGraphicFramePr>
            <a:graphicFrameLocks noGrp="1"/>
          </p:cNvGraphicFramePr>
          <p:nvPr/>
        </p:nvGraphicFramePr>
        <p:xfrm>
          <a:off x="7523695" y="2065063"/>
          <a:ext cx="3265545" cy="4351333"/>
        </p:xfrm>
        <a:graphic>
          <a:graphicData uri="http://schemas.openxmlformats.org/drawingml/2006/table">
            <a:tbl>
              <a:tblPr firstRow="1" firstCol="1" bandRow="1">
                <a:tableStyleId>{68D230F3-CF80-4859-8CE7-A43EE81993B5}</a:tableStyleId>
              </a:tblPr>
              <a:tblGrid>
                <a:gridCol w="653109">
                  <a:extLst>
                    <a:ext uri="{9D8B030D-6E8A-4147-A177-3AD203B41FA5}">
                      <a16:colId xmlns:a16="http://schemas.microsoft.com/office/drawing/2014/main" val="346983922"/>
                    </a:ext>
                  </a:extLst>
                </a:gridCol>
                <a:gridCol w="653109">
                  <a:extLst>
                    <a:ext uri="{9D8B030D-6E8A-4147-A177-3AD203B41FA5}">
                      <a16:colId xmlns:a16="http://schemas.microsoft.com/office/drawing/2014/main" val="3942119767"/>
                    </a:ext>
                  </a:extLst>
                </a:gridCol>
                <a:gridCol w="653109">
                  <a:extLst>
                    <a:ext uri="{9D8B030D-6E8A-4147-A177-3AD203B41FA5}">
                      <a16:colId xmlns:a16="http://schemas.microsoft.com/office/drawing/2014/main" val="3233971774"/>
                    </a:ext>
                  </a:extLst>
                </a:gridCol>
                <a:gridCol w="653109">
                  <a:extLst>
                    <a:ext uri="{9D8B030D-6E8A-4147-A177-3AD203B41FA5}">
                      <a16:colId xmlns:a16="http://schemas.microsoft.com/office/drawing/2014/main" val="3298568421"/>
                    </a:ext>
                  </a:extLst>
                </a:gridCol>
                <a:gridCol w="653109">
                  <a:extLst>
                    <a:ext uri="{9D8B030D-6E8A-4147-A177-3AD203B41FA5}">
                      <a16:colId xmlns:a16="http://schemas.microsoft.com/office/drawing/2014/main" val="611808915"/>
                    </a:ext>
                  </a:extLst>
                </a:gridCol>
              </a:tblGrid>
              <a:tr h="171441">
                <a:tc gridSpan="5">
                  <a:txBody>
                    <a:bodyPr/>
                    <a:lstStyle/>
                    <a:p>
                      <a:pPr algn="ctr" fontAlgn="b"/>
                      <a:r>
                        <a:rPr lang="es-419" sz="900" u="none" strike="noStrike">
                          <a:effectLst/>
                        </a:rPr>
                        <a:t>Coeficientes Variación</a:t>
                      </a:r>
                      <a:endParaRPr lang="es-419" sz="900" b="1" i="0" u="none" strike="noStrike">
                        <a:solidFill>
                          <a:srgbClr val="000000"/>
                        </a:solidFill>
                        <a:effectLst/>
                        <a:latin typeface="Calibri" panose="020F0502020204030204" pitchFamily="34" charset="0"/>
                      </a:endParaRPr>
                    </a:p>
                  </a:txBody>
                  <a:tcPr marL="0" marR="0" marT="0" marB="0" anchor="b"/>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972988181"/>
                  </a:ext>
                </a:extLst>
              </a:tr>
              <a:tr h="253080">
                <a:tc>
                  <a:txBody>
                    <a:bodyPr/>
                    <a:lstStyle/>
                    <a:p>
                      <a:pPr algn="ctr" fontAlgn="b"/>
                      <a:r>
                        <a:rPr lang="es-419" sz="900" u="none" strike="noStrike">
                          <a:effectLst/>
                        </a:rPr>
                        <a:t> </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419" sz="700" u="none" strike="noStrike">
                          <a:effectLst/>
                        </a:rPr>
                        <a:t>L</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M</a:t>
                      </a:r>
                      <a:endParaRPr lang="es-419" sz="7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dirty="0">
                          <a:effectLst/>
                        </a:rPr>
                        <a:t>MI</a:t>
                      </a:r>
                      <a:endParaRPr lang="es-419"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700" u="none" strike="noStrike">
                          <a:effectLst/>
                        </a:rPr>
                        <a:t>PROMEDIO POR DIA</a:t>
                      </a:r>
                      <a:endParaRPr lang="es-419" sz="7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14660060"/>
                  </a:ext>
                </a:extLst>
              </a:tr>
              <a:tr h="163277">
                <a:tc>
                  <a:txBody>
                    <a:bodyPr/>
                    <a:lstStyle/>
                    <a:p>
                      <a:pPr algn="ctr" fontAlgn="ctr"/>
                      <a:r>
                        <a:rPr lang="es-419" sz="700" u="none" strike="noStrike">
                          <a:effectLst/>
                        </a:rPr>
                        <a:t> 00:00 - 00:59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2398325"/>
                  </a:ext>
                </a:extLst>
              </a:tr>
              <a:tr h="163277">
                <a:tc>
                  <a:txBody>
                    <a:bodyPr/>
                    <a:lstStyle/>
                    <a:p>
                      <a:pPr algn="ctr" fontAlgn="ctr"/>
                      <a:r>
                        <a:rPr lang="es-419" sz="700" u="none" strike="noStrike">
                          <a:effectLst/>
                        </a:rPr>
                        <a:t> 01:00 - 01:59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18807111"/>
                  </a:ext>
                </a:extLst>
              </a:tr>
              <a:tr h="163277">
                <a:tc>
                  <a:txBody>
                    <a:bodyPr/>
                    <a:lstStyle/>
                    <a:p>
                      <a:pPr algn="ctr" fontAlgn="ctr"/>
                      <a:r>
                        <a:rPr lang="es-419" sz="700" u="none" strike="noStrike">
                          <a:effectLst/>
                        </a:rPr>
                        <a:t>02:00 - 02:59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12321953"/>
                  </a:ext>
                </a:extLst>
              </a:tr>
              <a:tr h="163277">
                <a:tc>
                  <a:txBody>
                    <a:bodyPr/>
                    <a:lstStyle/>
                    <a:p>
                      <a:pPr algn="ctr" fontAlgn="ctr"/>
                      <a:r>
                        <a:rPr lang="es-419" sz="700" u="none" strike="noStrike">
                          <a:effectLst/>
                        </a:rPr>
                        <a:t>03:00 - 03:59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3781075"/>
                  </a:ext>
                </a:extLst>
              </a:tr>
              <a:tr h="163277">
                <a:tc>
                  <a:txBody>
                    <a:bodyPr/>
                    <a:lstStyle/>
                    <a:p>
                      <a:pPr algn="ctr" fontAlgn="ctr"/>
                      <a:r>
                        <a:rPr lang="es-419" sz="700" u="none" strike="noStrike">
                          <a:effectLst/>
                        </a:rPr>
                        <a:t>04:00 - 04:59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0620901"/>
                  </a:ext>
                </a:extLst>
              </a:tr>
              <a:tr h="163277">
                <a:tc>
                  <a:txBody>
                    <a:bodyPr/>
                    <a:lstStyle/>
                    <a:p>
                      <a:pPr algn="ctr" fontAlgn="ctr"/>
                      <a:r>
                        <a:rPr lang="es-419" sz="700" u="none" strike="noStrike">
                          <a:effectLst/>
                        </a:rPr>
                        <a:t> 05:00 - 05:59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9332456"/>
                  </a:ext>
                </a:extLst>
              </a:tr>
              <a:tr h="163277">
                <a:tc>
                  <a:txBody>
                    <a:bodyPr/>
                    <a:lstStyle/>
                    <a:p>
                      <a:pPr algn="ctr" fontAlgn="ctr"/>
                      <a:r>
                        <a:rPr lang="es-419" sz="700" u="none" strike="noStrike">
                          <a:effectLst/>
                        </a:rPr>
                        <a:t> 06:00 - 06:59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1.390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8719573"/>
                  </a:ext>
                </a:extLst>
              </a:tr>
              <a:tr h="163277">
                <a:tc>
                  <a:txBody>
                    <a:bodyPr/>
                    <a:lstStyle/>
                    <a:p>
                      <a:pPr algn="ctr" fontAlgn="ctr"/>
                      <a:r>
                        <a:rPr lang="es-419" sz="700" u="none" strike="noStrike">
                          <a:effectLst/>
                        </a:rPr>
                        <a:t> 07:00 - 07:59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1.649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1.327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1.147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1.374</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4552137"/>
                  </a:ext>
                </a:extLst>
              </a:tr>
              <a:tr h="163277">
                <a:tc>
                  <a:txBody>
                    <a:bodyPr/>
                    <a:lstStyle/>
                    <a:p>
                      <a:pPr algn="ctr" fontAlgn="ctr"/>
                      <a:r>
                        <a:rPr lang="es-419" sz="700" u="none" strike="noStrike">
                          <a:effectLst/>
                        </a:rPr>
                        <a:t> 08:00 - 08:59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1.545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1.186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1.167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1.299</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4410267"/>
                  </a:ext>
                </a:extLst>
              </a:tr>
              <a:tr h="163277">
                <a:tc>
                  <a:txBody>
                    <a:bodyPr/>
                    <a:lstStyle/>
                    <a:p>
                      <a:pPr algn="ctr" fontAlgn="ctr"/>
                      <a:r>
                        <a:rPr lang="es-419" sz="700" u="none" strike="noStrike">
                          <a:effectLst/>
                        </a:rPr>
                        <a:t> 09:00 - 09:59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1.537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1.035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0.978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1.183</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9589330"/>
                  </a:ext>
                </a:extLst>
              </a:tr>
              <a:tr h="163277">
                <a:tc>
                  <a:txBody>
                    <a:bodyPr/>
                    <a:lstStyle/>
                    <a:p>
                      <a:pPr algn="ctr" fontAlgn="ctr"/>
                      <a:r>
                        <a:rPr lang="es-419" sz="700" u="none" strike="noStrike">
                          <a:effectLst/>
                        </a:rPr>
                        <a:t> 10:00 - 10:59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1.196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1.151</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0.936</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1.095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7655894"/>
                  </a:ext>
                </a:extLst>
              </a:tr>
              <a:tr h="163277">
                <a:tc>
                  <a:txBody>
                    <a:bodyPr/>
                    <a:lstStyle/>
                    <a:p>
                      <a:pPr algn="ctr" fontAlgn="ctr"/>
                      <a:r>
                        <a:rPr lang="es-419" sz="700" u="none" strike="noStrike">
                          <a:effectLst/>
                        </a:rPr>
                        <a:t> 11:00 - 11:59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1.365</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1.207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0.923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1.165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11622360"/>
                  </a:ext>
                </a:extLst>
              </a:tr>
              <a:tr h="163277">
                <a:tc>
                  <a:txBody>
                    <a:bodyPr/>
                    <a:lstStyle/>
                    <a:p>
                      <a:pPr algn="ctr" fontAlgn="ctr"/>
                      <a:r>
                        <a:rPr lang="es-419" sz="700" u="none" strike="noStrike">
                          <a:effectLst/>
                        </a:rPr>
                        <a:t> 12:00 - 12:59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1.312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0.969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0.930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1.070</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08099653"/>
                  </a:ext>
                </a:extLst>
              </a:tr>
              <a:tr h="163277">
                <a:tc>
                  <a:txBody>
                    <a:bodyPr/>
                    <a:lstStyle/>
                    <a:p>
                      <a:pPr algn="ctr" fontAlgn="ctr"/>
                      <a:r>
                        <a:rPr lang="es-419" sz="700" u="none" strike="noStrike">
                          <a:effectLst/>
                        </a:rPr>
                        <a:t> 13:00 - 13:59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1.267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0.874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0.792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0.978</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9497403"/>
                  </a:ext>
                </a:extLst>
              </a:tr>
              <a:tr h="163277">
                <a:tc>
                  <a:txBody>
                    <a:bodyPr/>
                    <a:lstStyle/>
                    <a:p>
                      <a:pPr algn="ctr" fontAlgn="ctr"/>
                      <a:r>
                        <a:rPr lang="es-419" sz="700" u="none" strike="noStrike">
                          <a:effectLst/>
                        </a:rPr>
                        <a:t> 14:00 - 14:59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1.379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0.983</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1.017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1.126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500937"/>
                  </a:ext>
                </a:extLst>
              </a:tr>
              <a:tr h="163277">
                <a:tc>
                  <a:txBody>
                    <a:bodyPr/>
                    <a:lstStyle/>
                    <a:p>
                      <a:pPr algn="ctr" fontAlgn="ctr"/>
                      <a:r>
                        <a:rPr lang="es-419" sz="700" u="none" strike="noStrike">
                          <a:effectLst/>
                        </a:rPr>
                        <a:t> 15:00 - 15:59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1.547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1.282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1.208</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1.346</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597436"/>
                  </a:ext>
                </a:extLst>
              </a:tr>
              <a:tr h="163277">
                <a:tc>
                  <a:txBody>
                    <a:bodyPr/>
                    <a:lstStyle/>
                    <a:p>
                      <a:pPr algn="ctr" fontAlgn="ctr"/>
                      <a:r>
                        <a:rPr lang="es-419" sz="700" u="none" strike="noStrike">
                          <a:effectLst/>
                        </a:rPr>
                        <a:t> 16:00 - 16:59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1.297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1.204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0.864</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1.122</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0903498"/>
                  </a:ext>
                </a:extLst>
              </a:tr>
              <a:tr h="163277">
                <a:tc>
                  <a:txBody>
                    <a:bodyPr/>
                    <a:lstStyle/>
                    <a:p>
                      <a:pPr algn="ctr" fontAlgn="ctr"/>
                      <a:r>
                        <a:rPr lang="es-419" sz="700" u="none" strike="noStrike">
                          <a:effectLst/>
                        </a:rPr>
                        <a:t> 17:00 - 17:59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dirty="0">
                          <a:effectLst/>
                        </a:rPr>
                        <a:t>1.523</a:t>
                      </a:r>
                      <a:endParaRPr lang="es-419"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1.380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1.062</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1.321</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8016945"/>
                  </a:ext>
                </a:extLst>
              </a:tr>
              <a:tr h="163277">
                <a:tc>
                  <a:txBody>
                    <a:bodyPr/>
                    <a:lstStyle/>
                    <a:p>
                      <a:pPr algn="ctr" fontAlgn="ctr"/>
                      <a:r>
                        <a:rPr lang="es-419" sz="700" u="none" strike="noStrike">
                          <a:effectLst/>
                        </a:rPr>
                        <a:t> 18:00 - 18:59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9525497"/>
                  </a:ext>
                </a:extLst>
              </a:tr>
              <a:tr h="163277">
                <a:tc>
                  <a:txBody>
                    <a:bodyPr/>
                    <a:lstStyle/>
                    <a:p>
                      <a:pPr algn="ctr" fontAlgn="ctr"/>
                      <a:r>
                        <a:rPr lang="es-419" sz="700" u="none" strike="noStrike">
                          <a:effectLst/>
                        </a:rPr>
                        <a:t> 19:00 - 19:59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2612334"/>
                  </a:ext>
                </a:extLst>
              </a:tr>
              <a:tr h="163277">
                <a:tc>
                  <a:txBody>
                    <a:bodyPr/>
                    <a:lstStyle/>
                    <a:p>
                      <a:pPr algn="ctr" fontAlgn="ctr"/>
                      <a:r>
                        <a:rPr lang="es-419" sz="700" u="none" strike="noStrike">
                          <a:effectLst/>
                        </a:rPr>
                        <a:t> 20:00 - 20:59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5247041"/>
                  </a:ext>
                </a:extLst>
              </a:tr>
              <a:tr h="163277">
                <a:tc>
                  <a:txBody>
                    <a:bodyPr/>
                    <a:lstStyle/>
                    <a:p>
                      <a:pPr algn="ctr" fontAlgn="ctr"/>
                      <a:r>
                        <a:rPr lang="es-419" sz="700" u="none" strike="noStrike">
                          <a:effectLst/>
                        </a:rPr>
                        <a:t> 21:00 - 21:59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8344641"/>
                  </a:ext>
                </a:extLst>
              </a:tr>
              <a:tr h="163277">
                <a:tc>
                  <a:txBody>
                    <a:bodyPr/>
                    <a:lstStyle/>
                    <a:p>
                      <a:pPr algn="ctr" fontAlgn="ctr"/>
                      <a:r>
                        <a:rPr lang="es-419" sz="700" u="none" strike="noStrike">
                          <a:effectLst/>
                        </a:rPr>
                        <a:t> 22:00 - 22:59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1.335</a:t>
                      </a:r>
                      <a:endParaRPr lang="es-419"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7096470"/>
                  </a:ext>
                </a:extLst>
              </a:tr>
              <a:tr h="171441">
                <a:tc>
                  <a:txBody>
                    <a:bodyPr/>
                    <a:lstStyle/>
                    <a:p>
                      <a:pPr algn="ctr" fontAlgn="ctr"/>
                      <a:r>
                        <a:rPr lang="es-419" sz="700" u="none" strike="noStrike">
                          <a:effectLst/>
                        </a:rPr>
                        <a:t> 23:00 - 23:59</a:t>
                      </a:r>
                      <a:endParaRPr lang="es-419" sz="7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419" sz="900" u="none" strike="noStrike">
                          <a:effectLst/>
                        </a:rPr>
                        <a:t>1.660</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1.257</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a:effectLst/>
                        </a:rPr>
                        <a:t>1.089</a:t>
                      </a:r>
                      <a:endParaRPr lang="es-419"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900" u="none" strike="noStrike" dirty="0">
                          <a:effectLst/>
                        </a:rPr>
                        <a:t>1.335</a:t>
                      </a:r>
                      <a:endParaRPr lang="es-419"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6281801"/>
                  </a:ext>
                </a:extLst>
              </a:tr>
            </a:tbl>
          </a:graphicData>
        </a:graphic>
      </p:graphicFrame>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117126" y="2154782"/>
            <a:ext cx="5496738" cy="3046988"/>
          </a:xfrm>
          <a:prstGeom prst="rect">
            <a:avLst/>
          </a:prstGeom>
        </p:spPr>
        <p:txBody>
          <a:bodyPr wrap="square">
            <a:spAutoFit/>
          </a:bodyPr>
          <a:lstStyle/>
          <a:p>
            <a:pPr marL="285750" indent="-285750" algn="just">
              <a:lnSpc>
                <a:spcPct val="150000"/>
              </a:lnSpc>
              <a:spcBef>
                <a:spcPts val="1200"/>
              </a:spcBef>
              <a:buFont typeface="Arial" panose="020B0604020202020204" pitchFamily="34" charset="0"/>
              <a:buChar char="•"/>
            </a:pPr>
            <a:r>
              <a:rPr lang="es-419" dirty="0"/>
              <a:t>Estos coeficientes se aplicaron para completar la semana típica de feb-17.</a:t>
            </a:r>
          </a:p>
          <a:p>
            <a:pPr marL="285750" indent="-285750" algn="just">
              <a:lnSpc>
                <a:spcPct val="150000"/>
              </a:lnSpc>
              <a:spcBef>
                <a:spcPts val="1200"/>
              </a:spcBef>
              <a:buFont typeface="Arial" panose="020B0604020202020204" pitchFamily="34" charset="0"/>
              <a:buChar char="•"/>
            </a:pPr>
            <a:r>
              <a:rPr lang="es-419" dirty="0"/>
              <a:t>Ejemplo:</a:t>
            </a:r>
          </a:p>
          <a:p>
            <a:pPr>
              <a:lnSpc>
                <a:spcPct val="150000"/>
              </a:lnSpc>
              <a:spcBef>
                <a:spcPts val="1200"/>
              </a:spcBef>
              <a:spcAft>
                <a:spcPts val="0"/>
              </a:spcAft>
            </a:pPr>
            <a:r>
              <a:rPr lang="es-419" dirty="0"/>
              <a:t>Volumen domingo feb-15 06H00= 449 </a:t>
            </a:r>
            <a:r>
              <a:rPr lang="es-419" dirty="0" err="1"/>
              <a:t>veh</a:t>
            </a:r>
            <a:r>
              <a:rPr lang="es-419" dirty="0"/>
              <a:t> x 1.026 (coeficiente de variación promedio)</a:t>
            </a:r>
          </a:p>
          <a:p>
            <a:pPr>
              <a:lnSpc>
                <a:spcPct val="150000"/>
              </a:lnSpc>
              <a:spcBef>
                <a:spcPts val="1200"/>
              </a:spcBef>
              <a:spcAft>
                <a:spcPts val="0"/>
              </a:spcAft>
            </a:pPr>
            <a:r>
              <a:rPr lang="es-419" dirty="0"/>
              <a:t>Volumen domingo feb-17 06H00= 449 x 1.026 = 461 </a:t>
            </a:r>
            <a:r>
              <a:rPr lang="es-419" dirty="0" err="1"/>
              <a:t>veh</a:t>
            </a:r>
            <a:endParaRPr lang="es-419" dirty="0"/>
          </a:p>
        </p:txBody>
      </p:sp>
      <p:sp>
        <p:nvSpPr>
          <p:cNvPr id="17" name="Elipse 16">
            <a:extLst>
              <a:ext uri="{FF2B5EF4-FFF2-40B4-BE49-F238E27FC236}">
                <a16:creationId xmlns:a16="http://schemas.microsoft.com/office/drawing/2014/main" id="{9BDED2F6-2385-473C-987F-927E44FF1664}"/>
              </a:ext>
            </a:extLst>
          </p:cNvPr>
          <p:cNvSpPr/>
          <p:nvPr/>
        </p:nvSpPr>
        <p:spPr>
          <a:xfrm>
            <a:off x="10253146" y="3427200"/>
            <a:ext cx="398922" cy="266329"/>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207498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F95A322F-F8D2-4BD3-B7C7-1637D23A394A}"/>
              </a:ext>
            </a:extLst>
          </p:cNvPr>
          <p:cNvGraphicFramePr>
            <a:graphicFrameLocks noGrp="1"/>
          </p:cNvGraphicFramePr>
          <p:nvPr>
            <p:extLst>
              <p:ext uri="{D42A27DB-BD31-4B8C-83A1-F6EECF244321}">
                <p14:modId xmlns:p14="http://schemas.microsoft.com/office/powerpoint/2010/main" val="543422381"/>
              </p:ext>
            </p:extLst>
          </p:nvPr>
        </p:nvGraphicFramePr>
        <p:xfrm>
          <a:off x="6613864" y="1600354"/>
          <a:ext cx="4423680" cy="4351335"/>
        </p:xfrm>
        <a:graphic>
          <a:graphicData uri="http://schemas.openxmlformats.org/drawingml/2006/table">
            <a:tbl>
              <a:tblPr firstRow="1" firstCol="1" bandRow="1">
                <a:tableStyleId>{68D230F3-CF80-4859-8CE7-A43EE81993B5}</a:tableStyleId>
              </a:tblPr>
              <a:tblGrid>
                <a:gridCol w="552960">
                  <a:extLst>
                    <a:ext uri="{9D8B030D-6E8A-4147-A177-3AD203B41FA5}">
                      <a16:colId xmlns:a16="http://schemas.microsoft.com/office/drawing/2014/main" val="3187792227"/>
                    </a:ext>
                  </a:extLst>
                </a:gridCol>
                <a:gridCol w="552960">
                  <a:extLst>
                    <a:ext uri="{9D8B030D-6E8A-4147-A177-3AD203B41FA5}">
                      <a16:colId xmlns:a16="http://schemas.microsoft.com/office/drawing/2014/main" val="1093326304"/>
                    </a:ext>
                  </a:extLst>
                </a:gridCol>
                <a:gridCol w="552960">
                  <a:extLst>
                    <a:ext uri="{9D8B030D-6E8A-4147-A177-3AD203B41FA5}">
                      <a16:colId xmlns:a16="http://schemas.microsoft.com/office/drawing/2014/main" val="46361959"/>
                    </a:ext>
                  </a:extLst>
                </a:gridCol>
                <a:gridCol w="552960">
                  <a:extLst>
                    <a:ext uri="{9D8B030D-6E8A-4147-A177-3AD203B41FA5}">
                      <a16:colId xmlns:a16="http://schemas.microsoft.com/office/drawing/2014/main" val="141614378"/>
                    </a:ext>
                  </a:extLst>
                </a:gridCol>
                <a:gridCol w="552960">
                  <a:extLst>
                    <a:ext uri="{9D8B030D-6E8A-4147-A177-3AD203B41FA5}">
                      <a16:colId xmlns:a16="http://schemas.microsoft.com/office/drawing/2014/main" val="277987750"/>
                    </a:ext>
                  </a:extLst>
                </a:gridCol>
                <a:gridCol w="552960">
                  <a:extLst>
                    <a:ext uri="{9D8B030D-6E8A-4147-A177-3AD203B41FA5}">
                      <a16:colId xmlns:a16="http://schemas.microsoft.com/office/drawing/2014/main" val="4287370600"/>
                    </a:ext>
                  </a:extLst>
                </a:gridCol>
                <a:gridCol w="552960">
                  <a:extLst>
                    <a:ext uri="{9D8B030D-6E8A-4147-A177-3AD203B41FA5}">
                      <a16:colId xmlns:a16="http://schemas.microsoft.com/office/drawing/2014/main" val="3964870942"/>
                    </a:ext>
                  </a:extLst>
                </a:gridCol>
                <a:gridCol w="552960">
                  <a:extLst>
                    <a:ext uri="{9D8B030D-6E8A-4147-A177-3AD203B41FA5}">
                      <a16:colId xmlns:a16="http://schemas.microsoft.com/office/drawing/2014/main" val="2905818985"/>
                    </a:ext>
                  </a:extLst>
                </a:gridCol>
              </a:tblGrid>
              <a:tr h="376935">
                <a:tc gridSpan="8">
                  <a:txBody>
                    <a:bodyPr/>
                    <a:lstStyle/>
                    <a:p>
                      <a:pPr algn="ctr" fontAlgn="ctr"/>
                      <a:r>
                        <a:rPr lang="es-EC" sz="700" u="none" strike="noStrike">
                          <a:effectLst/>
                        </a:rPr>
                        <a:t>VOLUMEN DE TRÁFICO GALO PLAZA E ISAAC ALBENIZ</a:t>
                      </a:r>
                      <a:br>
                        <a:rPr lang="es-EC" sz="700" u="none" strike="noStrike">
                          <a:effectLst/>
                        </a:rPr>
                      </a:br>
                      <a:r>
                        <a:rPr lang="es-EC" sz="700" u="none" strike="noStrike">
                          <a:effectLst/>
                        </a:rPr>
                        <a:t>FECHA: FEBREO DE 2017</a:t>
                      </a:r>
                      <a:endParaRPr lang="es-EC" sz="700" b="1" i="0" u="none" strike="noStrike">
                        <a:solidFill>
                          <a:srgbClr val="000000"/>
                        </a:solidFill>
                        <a:effectLst/>
                        <a:latin typeface="Arial" panose="020B0604020202020204" pitchFamily="34" charset="0"/>
                      </a:endParaRPr>
                    </a:p>
                  </a:txBody>
                  <a:tcPr marL="0" marR="0" marT="0" marB="0" anchor="ct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150525901"/>
                  </a:ext>
                </a:extLst>
              </a:tr>
              <a:tr h="145152">
                <a:tc>
                  <a:txBody>
                    <a:bodyPr/>
                    <a:lstStyle/>
                    <a:p>
                      <a:pPr algn="l" fontAlgn="b"/>
                      <a:r>
                        <a:rPr lang="es-419" sz="700" u="none" strike="noStrike">
                          <a:effectLst/>
                        </a:rPr>
                        <a:t> </a:t>
                      </a:r>
                      <a:endParaRPr lang="es-419" sz="700" b="1"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s-419" sz="700" u="none" strike="noStrike">
                          <a:effectLst/>
                        </a:rPr>
                        <a:t>GIRO 1</a:t>
                      </a:r>
                      <a:endParaRPr lang="es-419" sz="700" b="1" i="0" u="none" strike="noStrike">
                        <a:solidFill>
                          <a:srgbClr val="000000"/>
                        </a:solidFill>
                        <a:effectLst/>
                        <a:latin typeface="Calibri" panose="020F0502020204030204" pitchFamily="34" charset="0"/>
                      </a:endParaRPr>
                    </a:p>
                  </a:txBody>
                  <a:tcPr marL="0" marR="0" marT="0" marB="0" anchor="b"/>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903421774"/>
                  </a:ext>
                </a:extLst>
              </a:tr>
              <a:tr h="145152">
                <a:tc>
                  <a:txBody>
                    <a:bodyPr/>
                    <a:lstStyle/>
                    <a:p>
                      <a:pPr algn="l" fontAlgn="b"/>
                      <a:r>
                        <a:rPr lang="es-419" sz="700" u="none" strike="noStrike">
                          <a:effectLst/>
                        </a:rPr>
                        <a:t>DÍA</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700" u="none" strike="noStrike">
                          <a:effectLst/>
                        </a:rPr>
                        <a:t>L</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700" u="none" strike="noStrike">
                          <a:effectLst/>
                        </a:rPr>
                        <a:t>M</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700" u="none" strike="noStrike">
                          <a:effectLst/>
                        </a:rPr>
                        <a:t>MI</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700" u="none" strike="noStrike">
                          <a:effectLst/>
                        </a:rPr>
                        <a:t>J</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700" u="none" strike="noStrike">
                          <a:effectLst/>
                        </a:rPr>
                        <a:t>V</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700" u="none" strike="noStrike">
                          <a:effectLst/>
                        </a:rPr>
                        <a:t>S</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700" u="none" strike="noStrike">
                          <a:effectLst/>
                        </a:rPr>
                        <a:t>D</a:t>
                      </a:r>
                      <a:endParaRPr lang="es-419" sz="7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6085183"/>
                  </a:ext>
                </a:extLst>
              </a:tr>
              <a:tr h="214272">
                <a:tc>
                  <a:txBody>
                    <a:bodyPr/>
                    <a:lstStyle/>
                    <a:p>
                      <a:pPr algn="l" fontAlgn="b"/>
                      <a:r>
                        <a:rPr lang="es-419" sz="500" u="none" strike="noStrike">
                          <a:effectLst/>
                        </a:rPr>
                        <a:t>HORA</a:t>
                      </a:r>
                      <a:endParaRPr lang="es-419" sz="500" b="1"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419" sz="500" u="none" strike="noStrike">
                          <a:effectLst/>
                        </a:rPr>
                        <a:t>06/02/17</a:t>
                      </a:r>
                      <a:endParaRPr lang="es-419"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500" u="none" strike="noStrike">
                          <a:effectLst/>
                        </a:rPr>
                        <a:t>07/02/17</a:t>
                      </a:r>
                      <a:endParaRPr lang="es-419"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500" u="none" strike="noStrike">
                          <a:effectLst/>
                        </a:rPr>
                        <a:t>08/02/17</a:t>
                      </a:r>
                      <a:endParaRPr lang="es-419"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500" u="none" strike="noStrike">
                          <a:effectLst/>
                        </a:rPr>
                        <a:t>09/02/17</a:t>
                      </a:r>
                      <a:endParaRPr lang="es-419"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500" u="none" strike="noStrike">
                          <a:effectLst/>
                        </a:rPr>
                        <a:t>10/02/17</a:t>
                      </a:r>
                      <a:endParaRPr lang="es-419"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500" u="none" strike="noStrike">
                          <a:effectLst/>
                        </a:rPr>
                        <a:t>11/02/17</a:t>
                      </a:r>
                      <a:endParaRPr lang="es-419" sz="5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500" u="none" strike="noStrike">
                          <a:effectLst/>
                        </a:rPr>
                        <a:t>12/02/17</a:t>
                      </a:r>
                      <a:endParaRPr lang="es-419" sz="5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99960044"/>
                  </a:ext>
                </a:extLst>
              </a:tr>
              <a:tr h="138240">
                <a:tc>
                  <a:txBody>
                    <a:bodyPr/>
                    <a:lstStyle/>
                    <a:p>
                      <a:pPr algn="l" fontAlgn="b"/>
                      <a:r>
                        <a:rPr lang="es-419" sz="700" u="none" strike="noStrike">
                          <a:effectLst/>
                        </a:rPr>
                        <a:t> 00:00 - 00:59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449</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8939656"/>
                  </a:ext>
                </a:extLst>
              </a:tr>
              <a:tr h="138240">
                <a:tc>
                  <a:txBody>
                    <a:bodyPr/>
                    <a:lstStyle/>
                    <a:p>
                      <a:pPr algn="l" fontAlgn="b"/>
                      <a:r>
                        <a:rPr lang="es-419" sz="700" u="none" strike="noStrike">
                          <a:effectLst/>
                        </a:rPr>
                        <a:t> 01:00 - 01:59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331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0101961"/>
                  </a:ext>
                </a:extLst>
              </a:tr>
              <a:tr h="138240">
                <a:tc>
                  <a:txBody>
                    <a:bodyPr/>
                    <a:lstStyle/>
                    <a:p>
                      <a:pPr algn="l" fontAlgn="b"/>
                      <a:r>
                        <a:rPr lang="es-419" sz="700" u="none" strike="noStrike">
                          <a:effectLst/>
                        </a:rPr>
                        <a:t>02:00 - 02:59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351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308</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7690504"/>
                  </a:ext>
                </a:extLst>
              </a:tr>
              <a:tr h="138240">
                <a:tc>
                  <a:txBody>
                    <a:bodyPr/>
                    <a:lstStyle/>
                    <a:p>
                      <a:pPr algn="l" fontAlgn="b"/>
                      <a:r>
                        <a:rPr lang="es-419" sz="700" u="none" strike="noStrike">
                          <a:effectLst/>
                        </a:rPr>
                        <a:t>03:00 - 03:59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219</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5987524"/>
                  </a:ext>
                </a:extLst>
              </a:tr>
              <a:tr h="138240">
                <a:tc>
                  <a:txBody>
                    <a:bodyPr/>
                    <a:lstStyle/>
                    <a:p>
                      <a:pPr algn="l" fontAlgn="b"/>
                      <a:r>
                        <a:rPr lang="es-419" sz="700" u="none" strike="noStrike">
                          <a:effectLst/>
                        </a:rPr>
                        <a:t>04:00 - 04:59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153</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85220711"/>
                  </a:ext>
                </a:extLst>
              </a:tr>
              <a:tr h="138240">
                <a:tc>
                  <a:txBody>
                    <a:bodyPr/>
                    <a:lstStyle/>
                    <a:p>
                      <a:pPr algn="l" fontAlgn="b"/>
                      <a:r>
                        <a:rPr lang="es-419" sz="700" u="none" strike="noStrike">
                          <a:effectLst/>
                        </a:rPr>
                        <a:t> 05:00 - 05:59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411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783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994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993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347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11021027"/>
                  </a:ext>
                </a:extLst>
              </a:tr>
              <a:tr h="138240">
                <a:tc>
                  <a:txBody>
                    <a:bodyPr/>
                    <a:lstStyle/>
                    <a:p>
                      <a:pPr algn="l" fontAlgn="b"/>
                      <a:r>
                        <a:rPr lang="es-419" sz="700" u="none" strike="noStrike">
                          <a:effectLst/>
                        </a:rPr>
                        <a:t> 06:00 - 06:59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2223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1899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2002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2557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1002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461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666959"/>
                  </a:ext>
                </a:extLst>
              </a:tr>
              <a:tr h="138240">
                <a:tc>
                  <a:txBody>
                    <a:bodyPr/>
                    <a:lstStyle/>
                    <a:p>
                      <a:pPr algn="l" fontAlgn="b"/>
                      <a:r>
                        <a:rPr lang="es-419" sz="700" u="none" strike="noStrike">
                          <a:effectLst/>
                        </a:rPr>
                        <a:t> 07:00 - 07:59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3297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3320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3516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3998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4283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3136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1031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7223303"/>
                  </a:ext>
                </a:extLst>
              </a:tr>
              <a:tr h="138240">
                <a:tc>
                  <a:txBody>
                    <a:bodyPr/>
                    <a:lstStyle/>
                    <a:p>
                      <a:pPr algn="l" fontAlgn="b"/>
                      <a:r>
                        <a:rPr lang="es-419" sz="700" u="none" strike="noStrike">
                          <a:effectLst/>
                        </a:rPr>
                        <a:t> 08:00 - 08:59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3255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3733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3813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3145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1861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3610386"/>
                  </a:ext>
                </a:extLst>
              </a:tr>
              <a:tr h="138240">
                <a:tc>
                  <a:txBody>
                    <a:bodyPr/>
                    <a:lstStyle/>
                    <a:p>
                      <a:pPr algn="l" fontAlgn="b"/>
                      <a:r>
                        <a:rPr lang="es-419" sz="700" u="none" strike="noStrike">
                          <a:effectLst/>
                        </a:rPr>
                        <a:t> 09:00 - 09:59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2912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2481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2739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3414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3359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2816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2024</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1617239"/>
                  </a:ext>
                </a:extLst>
              </a:tr>
              <a:tr h="138240">
                <a:tc>
                  <a:txBody>
                    <a:bodyPr/>
                    <a:lstStyle/>
                    <a:p>
                      <a:pPr algn="l" fontAlgn="b"/>
                      <a:r>
                        <a:rPr lang="es-419" sz="700" u="none" strike="noStrike">
                          <a:effectLst/>
                        </a:rPr>
                        <a:t> 10:00 - 10:59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2413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2838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2692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3131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3266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2699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2231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6761994"/>
                  </a:ext>
                </a:extLst>
              </a:tr>
              <a:tr h="138240">
                <a:tc>
                  <a:txBody>
                    <a:bodyPr/>
                    <a:lstStyle/>
                    <a:p>
                      <a:pPr algn="l" fontAlgn="b"/>
                      <a:r>
                        <a:rPr lang="es-419" sz="700" u="none" strike="noStrike">
                          <a:effectLst/>
                        </a:rPr>
                        <a:t> 11:00 - 11:59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2901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2481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3040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3379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2916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2472</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62550925"/>
                  </a:ext>
                </a:extLst>
              </a:tr>
              <a:tr h="138240">
                <a:tc>
                  <a:txBody>
                    <a:bodyPr/>
                    <a:lstStyle/>
                    <a:p>
                      <a:pPr algn="l" fontAlgn="b"/>
                      <a:r>
                        <a:rPr lang="es-419" sz="700" u="none" strike="noStrike">
                          <a:effectLst/>
                        </a:rPr>
                        <a:t> 12:00 - 12:59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2388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2176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2644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2789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2665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2281</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2682398"/>
                  </a:ext>
                </a:extLst>
              </a:tr>
              <a:tr h="138240">
                <a:tc>
                  <a:txBody>
                    <a:bodyPr/>
                    <a:lstStyle/>
                    <a:p>
                      <a:pPr algn="l" fontAlgn="b"/>
                      <a:r>
                        <a:rPr lang="es-419" sz="700" u="none" strike="noStrike">
                          <a:effectLst/>
                        </a:rPr>
                        <a:t> 13:00 - 13:59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2103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1847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2362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2481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1985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9267393"/>
                  </a:ext>
                </a:extLst>
              </a:tr>
              <a:tr h="138240">
                <a:tc>
                  <a:txBody>
                    <a:bodyPr/>
                    <a:lstStyle/>
                    <a:p>
                      <a:pPr algn="l" fontAlgn="b"/>
                      <a:r>
                        <a:rPr lang="es-419" sz="700" u="none" strike="noStrike">
                          <a:effectLst/>
                        </a:rPr>
                        <a:t> 14:00 - 14:59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2372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2276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2543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2890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3042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2256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1448</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254957"/>
                  </a:ext>
                </a:extLst>
              </a:tr>
              <a:tr h="138240">
                <a:tc>
                  <a:txBody>
                    <a:bodyPr/>
                    <a:lstStyle/>
                    <a:p>
                      <a:pPr algn="l" fontAlgn="b"/>
                      <a:r>
                        <a:rPr lang="es-419" sz="700" u="none" strike="noStrike">
                          <a:effectLst/>
                        </a:rPr>
                        <a:t> 15:00 - 15:59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2965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2588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3172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3623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3828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2455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1760</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3932411"/>
                  </a:ext>
                </a:extLst>
              </a:tr>
              <a:tr h="138240">
                <a:tc>
                  <a:txBody>
                    <a:bodyPr/>
                    <a:lstStyle/>
                    <a:p>
                      <a:pPr algn="l" fontAlgn="b"/>
                      <a:r>
                        <a:rPr lang="es-419" sz="700" u="none" strike="noStrike">
                          <a:effectLst/>
                        </a:rPr>
                        <a:t> 16:00 - 16:59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2363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2301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2284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2610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3041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2063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1429</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5210859"/>
                  </a:ext>
                </a:extLst>
              </a:tr>
              <a:tr h="138240">
                <a:tc>
                  <a:txBody>
                    <a:bodyPr/>
                    <a:lstStyle/>
                    <a:p>
                      <a:pPr algn="l" fontAlgn="b"/>
                      <a:r>
                        <a:rPr lang="es-419" sz="700" u="none" strike="noStrike">
                          <a:effectLst/>
                        </a:rPr>
                        <a:t> 17:00 - 17:59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2735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2600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2545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3324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3601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2009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1585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3111052"/>
                  </a:ext>
                </a:extLst>
              </a:tr>
              <a:tr h="138240">
                <a:tc>
                  <a:txBody>
                    <a:bodyPr/>
                    <a:lstStyle/>
                    <a:p>
                      <a:pPr algn="l" fontAlgn="b"/>
                      <a:r>
                        <a:rPr lang="es-419" sz="700" u="none" strike="noStrike">
                          <a:effectLst/>
                        </a:rPr>
                        <a:t> 18:00 - 18:59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2424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2223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2121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2814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3016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2077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1627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2526324"/>
                  </a:ext>
                </a:extLst>
              </a:tr>
              <a:tr h="138240">
                <a:tc>
                  <a:txBody>
                    <a:bodyPr/>
                    <a:lstStyle/>
                    <a:p>
                      <a:pPr algn="l" fontAlgn="b"/>
                      <a:r>
                        <a:rPr lang="es-419" sz="700" u="none" strike="noStrike">
                          <a:effectLst/>
                        </a:rPr>
                        <a:t> 19:00 - 19:59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2197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1991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1943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2438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2750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2242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1637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0718298"/>
                  </a:ext>
                </a:extLst>
              </a:tr>
              <a:tr h="138240">
                <a:tc>
                  <a:txBody>
                    <a:bodyPr/>
                    <a:lstStyle/>
                    <a:p>
                      <a:pPr algn="l" fontAlgn="b"/>
                      <a:r>
                        <a:rPr lang="es-419" sz="700" u="none" strike="noStrike">
                          <a:effectLst/>
                        </a:rPr>
                        <a:t> 20:00 - 20:59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1746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1615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1554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1967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2452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2056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1362</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1029585"/>
                  </a:ext>
                </a:extLst>
              </a:tr>
              <a:tr h="138240">
                <a:tc>
                  <a:txBody>
                    <a:bodyPr/>
                    <a:lstStyle/>
                    <a:p>
                      <a:pPr algn="l" fontAlgn="b"/>
                      <a:r>
                        <a:rPr lang="es-419" sz="700" u="none" strike="noStrike">
                          <a:effectLst/>
                        </a:rPr>
                        <a:t> 21:00 - 21:59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1312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1128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1158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1462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2037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1727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1007</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1286019"/>
                  </a:ext>
                </a:extLst>
              </a:tr>
              <a:tr h="138240">
                <a:tc>
                  <a:txBody>
                    <a:bodyPr/>
                    <a:lstStyle/>
                    <a:p>
                      <a:pPr algn="l" fontAlgn="b"/>
                      <a:r>
                        <a:rPr lang="es-419" sz="700" u="none" strike="noStrike">
                          <a:effectLst/>
                        </a:rPr>
                        <a:t> 22:00 - 22:59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850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697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667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933</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1377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1249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659</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5145739"/>
                  </a:ext>
                </a:extLst>
              </a:tr>
              <a:tr h="145152">
                <a:tc>
                  <a:txBody>
                    <a:bodyPr/>
                    <a:lstStyle/>
                    <a:p>
                      <a:pPr algn="l" fontAlgn="b"/>
                      <a:r>
                        <a:rPr lang="es-419" sz="700" u="none" strike="noStrike">
                          <a:effectLst/>
                        </a:rPr>
                        <a:t> 23:00 - 23:59</a:t>
                      </a:r>
                      <a:endParaRPr lang="es-419" sz="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509</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422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432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630</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1024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777</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325</a:t>
                      </a:r>
                      <a:endParaRPr lang="es-419"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01794800"/>
                  </a:ext>
                </a:extLst>
              </a:tr>
              <a:tr h="145152">
                <a:tc>
                  <a:txBody>
                    <a:bodyPr/>
                    <a:lstStyle/>
                    <a:p>
                      <a:pPr algn="l" fontAlgn="b"/>
                      <a:r>
                        <a:rPr lang="es-419" sz="700" u="none" strike="noStrike">
                          <a:effectLst/>
                        </a:rPr>
                        <a:t>Total</a:t>
                      </a:r>
                      <a:endParaRPr lang="es-419" sz="7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41554</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39575</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40598</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49382</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54001</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a:effectLst/>
                        </a:rPr>
                        <a:t>41736</a:t>
                      </a:r>
                      <a:endParaRPr lang="es-419"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419" sz="800" u="none" strike="noStrike" dirty="0">
                          <a:effectLst/>
                        </a:rPr>
                        <a:t>28866</a:t>
                      </a:r>
                      <a:endParaRPr lang="es-419"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7148975"/>
                  </a:ext>
                </a:extLst>
              </a:tr>
            </a:tbl>
          </a:graphicData>
        </a:graphic>
      </p:graphicFrame>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049302" y="2154782"/>
            <a:ext cx="5430858" cy="2062103"/>
          </a:xfrm>
          <a:prstGeom prst="rect">
            <a:avLst/>
          </a:prstGeom>
        </p:spPr>
        <p:txBody>
          <a:bodyPr wrap="square">
            <a:spAutoFit/>
          </a:bodyPr>
          <a:lstStyle/>
          <a:p>
            <a:pPr marL="285750" indent="-285750" algn="just">
              <a:lnSpc>
                <a:spcPct val="150000"/>
              </a:lnSpc>
              <a:spcBef>
                <a:spcPts val="1200"/>
              </a:spcBef>
              <a:buFont typeface="Arial" panose="020B0604020202020204" pitchFamily="34" charset="0"/>
              <a:buChar char="•"/>
            </a:pPr>
            <a:r>
              <a:rPr lang="es-419" dirty="0"/>
              <a:t>Ejemplo:</a:t>
            </a:r>
          </a:p>
          <a:p>
            <a:pPr>
              <a:lnSpc>
                <a:spcPct val="150000"/>
              </a:lnSpc>
              <a:spcBef>
                <a:spcPts val="1200"/>
              </a:spcBef>
              <a:spcAft>
                <a:spcPts val="0"/>
              </a:spcAft>
            </a:pPr>
            <a:r>
              <a:rPr lang="es-419" dirty="0"/>
              <a:t>Volumen domingo feb-15 06H00= 449 </a:t>
            </a:r>
            <a:r>
              <a:rPr lang="es-419" dirty="0" err="1"/>
              <a:t>veh</a:t>
            </a:r>
            <a:r>
              <a:rPr lang="es-419" dirty="0"/>
              <a:t> x 1.026 (coeficiente de variación promedio)</a:t>
            </a:r>
          </a:p>
          <a:p>
            <a:pPr>
              <a:lnSpc>
                <a:spcPct val="150000"/>
              </a:lnSpc>
              <a:spcBef>
                <a:spcPts val="1200"/>
              </a:spcBef>
              <a:spcAft>
                <a:spcPts val="0"/>
              </a:spcAft>
            </a:pPr>
            <a:r>
              <a:rPr lang="es-419" dirty="0"/>
              <a:t>Volumen domingo feb-17 06H00= 449 x 1.026 = 461 </a:t>
            </a:r>
            <a:r>
              <a:rPr lang="es-419" dirty="0" err="1"/>
              <a:t>veh</a:t>
            </a:r>
            <a:endParaRPr lang="es-419" dirty="0"/>
          </a:p>
        </p:txBody>
      </p:sp>
      <p:sp>
        <p:nvSpPr>
          <p:cNvPr id="17" name="Elipse 16">
            <a:extLst>
              <a:ext uri="{FF2B5EF4-FFF2-40B4-BE49-F238E27FC236}">
                <a16:creationId xmlns:a16="http://schemas.microsoft.com/office/drawing/2014/main" id="{9BDED2F6-2385-473C-987F-927E44FF1664}"/>
              </a:ext>
            </a:extLst>
          </p:cNvPr>
          <p:cNvSpPr/>
          <p:nvPr/>
        </p:nvSpPr>
        <p:spPr>
          <a:xfrm>
            <a:off x="10572742" y="3294035"/>
            <a:ext cx="398922" cy="212645"/>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85409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049302" y="2154782"/>
            <a:ext cx="3451677" cy="1754326"/>
          </a:xfrm>
          <a:prstGeom prst="rect">
            <a:avLst/>
          </a:prstGeom>
        </p:spPr>
        <p:txBody>
          <a:bodyPr wrap="square">
            <a:spAutoFit/>
          </a:bodyPr>
          <a:lstStyle/>
          <a:p>
            <a:pPr marL="285750" indent="-285750" algn="just">
              <a:lnSpc>
                <a:spcPct val="150000"/>
              </a:lnSpc>
              <a:spcBef>
                <a:spcPts val="1200"/>
              </a:spcBef>
              <a:buFont typeface="Arial" panose="020B0604020202020204" pitchFamily="34" charset="0"/>
              <a:buChar char="•"/>
            </a:pPr>
            <a:r>
              <a:rPr lang="es-419" dirty="0"/>
              <a:t>Con los datos de ambas semanas completas, más el volumen anual del 2015 se procedió a determinar el TPDA.</a:t>
            </a:r>
          </a:p>
        </p:txBody>
      </p:sp>
      <p:graphicFrame>
        <p:nvGraphicFramePr>
          <p:cNvPr id="2" name="Tabla 1">
            <a:extLst>
              <a:ext uri="{FF2B5EF4-FFF2-40B4-BE49-F238E27FC236}">
                <a16:creationId xmlns:a16="http://schemas.microsoft.com/office/drawing/2014/main" id="{0DFAEF53-8AF3-4878-9B9B-FFFA7DDB3781}"/>
              </a:ext>
            </a:extLst>
          </p:cNvPr>
          <p:cNvGraphicFramePr>
            <a:graphicFrameLocks noGrp="1"/>
          </p:cNvGraphicFramePr>
          <p:nvPr>
            <p:extLst>
              <p:ext uri="{D42A27DB-BD31-4B8C-83A1-F6EECF244321}">
                <p14:modId xmlns:p14="http://schemas.microsoft.com/office/powerpoint/2010/main" val="4264717705"/>
              </p:ext>
            </p:extLst>
          </p:nvPr>
        </p:nvGraphicFramePr>
        <p:xfrm>
          <a:off x="4915706" y="2376725"/>
          <a:ext cx="6501567" cy="4134207"/>
        </p:xfrm>
        <a:graphic>
          <a:graphicData uri="http://schemas.openxmlformats.org/drawingml/2006/table">
            <a:tbl>
              <a:tblPr firstRow="1" firstCol="1" bandRow="1">
                <a:tableStyleId>{68D230F3-CF80-4859-8CE7-A43EE81993B5}</a:tableStyleId>
              </a:tblPr>
              <a:tblGrid>
                <a:gridCol w="1055186">
                  <a:extLst>
                    <a:ext uri="{9D8B030D-6E8A-4147-A177-3AD203B41FA5}">
                      <a16:colId xmlns:a16="http://schemas.microsoft.com/office/drawing/2014/main" val="1080840213"/>
                    </a:ext>
                  </a:extLst>
                </a:gridCol>
                <a:gridCol w="935721">
                  <a:extLst>
                    <a:ext uri="{9D8B030D-6E8A-4147-A177-3AD203B41FA5}">
                      <a16:colId xmlns:a16="http://schemas.microsoft.com/office/drawing/2014/main" val="4289538776"/>
                    </a:ext>
                  </a:extLst>
                </a:gridCol>
                <a:gridCol w="4510660">
                  <a:extLst>
                    <a:ext uri="{9D8B030D-6E8A-4147-A177-3AD203B41FA5}">
                      <a16:colId xmlns:a16="http://schemas.microsoft.com/office/drawing/2014/main" val="584354214"/>
                    </a:ext>
                  </a:extLst>
                </a:gridCol>
              </a:tblGrid>
              <a:tr h="221496">
                <a:tc gridSpan="3">
                  <a:txBody>
                    <a:bodyPr/>
                    <a:lstStyle/>
                    <a:p>
                      <a:pPr algn="ctr" fontAlgn="b"/>
                      <a:r>
                        <a:rPr lang="es-EC" sz="1200" u="none" strike="noStrike" dirty="0">
                          <a:effectLst/>
                        </a:rPr>
                        <a:t>TPDA 2017 SENTIDO NORTE SUR GIRO 1</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419"/>
                    </a:p>
                  </a:txBody>
                  <a:tcPr/>
                </a:tc>
                <a:tc hMerge="1">
                  <a:txBody>
                    <a:bodyPr/>
                    <a:lstStyle/>
                    <a:p>
                      <a:pPr algn="l" fontAlgn="b"/>
                      <a:endParaRPr lang="es-419"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5352261"/>
                  </a:ext>
                </a:extLst>
              </a:tr>
              <a:tr h="652119">
                <a:tc>
                  <a:txBody>
                    <a:bodyPr/>
                    <a:lstStyle/>
                    <a:p>
                      <a:pPr algn="ctr" fontAlgn="b"/>
                      <a:r>
                        <a:rPr lang="es-419" sz="1200" u="none" strike="noStrike" dirty="0">
                          <a:effectLst/>
                        </a:rPr>
                        <a:t>Conteos totales 2015</a:t>
                      </a:r>
                      <a:endParaRPr lang="es-419"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1200" u="none" strike="noStrike">
                          <a:effectLst/>
                        </a:rPr>
                        <a:t>13,303,054</a:t>
                      </a:r>
                      <a:endParaRPr lang="es-419" sz="1200" b="1" i="0" u="none" strike="noStrike">
                        <a:solidFill>
                          <a:srgbClr val="000000"/>
                        </a:solidFill>
                        <a:effectLst/>
                        <a:latin typeface="Calibri" panose="020F0502020204030204" pitchFamily="34" charset="0"/>
                      </a:endParaRPr>
                    </a:p>
                  </a:txBody>
                  <a:tcPr marL="0" marR="0" marT="0" marB="0" anchor="ctr"/>
                </a:tc>
                <a:tc>
                  <a:txBody>
                    <a:bodyPr/>
                    <a:lstStyle/>
                    <a:p>
                      <a:pPr algn="just" fontAlgn="b"/>
                      <a:r>
                        <a:rPr lang="es-EC" sz="1200" u="none" strike="noStrike" dirty="0">
                          <a:effectLst/>
                        </a:rPr>
                        <a:t>Suma de los volúmenes mensuales del 2015 en sentido norte sur multiplicado por el 86% de vehículos que van en sentido del Giro 1 (7´970,591*86%+7´439,591*86%=13´303,054)</a:t>
                      </a:r>
                      <a:endParaRPr lang="es-EC"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90715499"/>
                  </a:ext>
                </a:extLst>
              </a:tr>
              <a:tr h="652119">
                <a:tc>
                  <a:txBody>
                    <a:bodyPr/>
                    <a:lstStyle/>
                    <a:p>
                      <a:pPr algn="ctr" fontAlgn="b"/>
                      <a:r>
                        <a:rPr lang="es-419" sz="1200" u="none" strike="noStrike" dirty="0">
                          <a:effectLst/>
                        </a:rPr>
                        <a:t>Total vehículos febrero 2015</a:t>
                      </a:r>
                      <a:endParaRPr lang="es-419"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1200" u="none" strike="noStrike">
                          <a:effectLst/>
                        </a:rPr>
                        <a:t>1,010,816</a:t>
                      </a:r>
                      <a:endParaRPr lang="es-419" sz="1200" b="1" i="0" u="none" strike="noStrike">
                        <a:solidFill>
                          <a:srgbClr val="000000"/>
                        </a:solidFill>
                        <a:effectLst/>
                        <a:latin typeface="Calibri" panose="020F0502020204030204" pitchFamily="34" charset="0"/>
                      </a:endParaRPr>
                    </a:p>
                  </a:txBody>
                  <a:tcPr marL="0" marR="0" marT="0" marB="0" anchor="ctr"/>
                </a:tc>
                <a:tc>
                  <a:txBody>
                    <a:bodyPr/>
                    <a:lstStyle/>
                    <a:p>
                      <a:pPr algn="just" fontAlgn="b"/>
                      <a:r>
                        <a:rPr lang="es-EC" sz="1200" u="none" strike="noStrike" dirty="0">
                          <a:effectLst/>
                        </a:rPr>
                        <a:t>Suma de todos los vehículos de febrero del 2015 multiplicado por el 86% que van en sentido del Giro (593,316*86%+577,608*86%=1´010,816)</a:t>
                      </a:r>
                      <a:endParaRPr lang="es-EC"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6060631"/>
                  </a:ext>
                </a:extLst>
              </a:tr>
              <a:tr h="434745">
                <a:tc>
                  <a:txBody>
                    <a:bodyPr/>
                    <a:lstStyle/>
                    <a:p>
                      <a:pPr algn="ctr" fontAlgn="b"/>
                      <a:r>
                        <a:rPr lang="es-419" sz="1200" u="none" strike="noStrike">
                          <a:effectLst/>
                        </a:rPr>
                        <a:t>TPDA 2015</a:t>
                      </a:r>
                      <a:endParaRPr lang="es-419"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419" sz="1200" u="none" strike="noStrike">
                          <a:effectLst/>
                        </a:rPr>
                        <a:t>36447</a:t>
                      </a:r>
                      <a:endParaRPr lang="es-419" sz="1200" b="1" i="0" u="none" strike="noStrike">
                        <a:solidFill>
                          <a:srgbClr val="000000"/>
                        </a:solidFill>
                        <a:effectLst/>
                        <a:latin typeface="Calibri" panose="020F0502020204030204" pitchFamily="34" charset="0"/>
                      </a:endParaRPr>
                    </a:p>
                  </a:txBody>
                  <a:tcPr marL="0" marR="0" marT="0" marB="0" anchor="ctr"/>
                </a:tc>
                <a:tc>
                  <a:txBody>
                    <a:bodyPr/>
                    <a:lstStyle/>
                    <a:p>
                      <a:pPr algn="just" fontAlgn="b"/>
                      <a:r>
                        <a:rPr lang="es-EC" sz="1200" u="none" strike="noStrike" dirty="0">
                          <a:effectLst/>
                        </a:rPr>
                        <a:t>División del volumen total anual para 365 días (13´303,054/365)</a:t>
                      </a:r>
                      <a:endParaRPr lang="es-EC"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09524825"/>
                  </a:ext>
                </a:extLst>
              </a:tr>
              <a:tr h="652119">
                <a:tc>
                  <a:txBody>
                    <a:bodyPr/>
                    <a:lstStyle/>
                    <a:p>
                      <a:pPr algn="ctr" fontAlgn="b"/>
                      <a:r>
                        <a:rPr lang="es-419" sz="1200" u="none" strike="noStrike" dirty="0">
                          <a:effectLst/>
                        </a:rPr>
                        <a:t>MADT Feb/15</a:t>
                      </a:r>
                      <a:endParaRPr lang="es-419"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1200" u="none" strike="noStrike">
                          <a:effectLst/>
                        </a:rPr>
                        <a:t>36101</a:t>
                      </a:r>
                      <a:endParaRPr lang="es-419" sz="1200" b="1" i="0" u="none" strike="noStrike">
                        <a:solidFill>
                          <a:srgbClr val="000000"/>
                        </a:solidFill>
                        <a:effectLst/>
                        <a:latin typeface="Calibri" panose="020F0502020204030204" pitchFamily="34" charset="0"/>
                      </a:endParaRPr>
                    </a:p>
                  </a:txBody>
                  <a:tcPr marL="0" marR="0" marT="0" marB="0" anchor="ctr"/>
                </a:tc>
                <a:tc>
                  <a:txBody>
                    <a:bodyPr/>
                    <a:lstStyle/>
                    <a:p>
                      <a:pPr algn="just" fontAlgn="b"/>
                      <a:r>
                        <a:rPr lang="es-EC" sz="1200" u="none" strike="noStrike" dirty="0">
                          <a:effectLst/>
                        </a:rPr>
                        <a:t>Obtención del tráfico promedio mensual (MADT: MONTHLY AVERAGE DAILY TRAFFIC) por medio de la división del volumen total mensual febrero/15 para 28 días (1´010,816/28)</a:t>
                      </a:r>
                      <a:endParaRPr lang="es-EC"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84316016"/>
                  </a:ext>
                </a:extLst>
              </a:tr>
              <a:tr h="434745">
                <a:tc>
                  <a:txBody>
                    <a:bodyPr/>
                    <a:lstStyle/>
                    <a:p>
                      <a:pPr algn="ctr" fontAlgn="b"/>
                      <a:r>
                        <a:rPr lang="es-419" sz="1200" u="none" strike="noStrike" dirty="0">
                          <a:effectLst/>
                        </a:rPr>
                        <a:t>Factor de corrección</a:t>
                      </a:r>
                      <a:endParaRPr lang="es-419"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1200" u="none" strike="noStrike">
                          <a:effectLst/>
                        </a:rPr>
                        <a:t>1.01</a:t>
                      </a:r>
                      <a:endParaRPr lang="es-419" sz="1200" b="1" i="0" u="none" strike="noStrike">
                        <a:solidFill>
                          <a:srgbClr val="000000"/>
                        </a:solidFill>
                        <a:effectLst/>
                        <a:latin typeface="Calibri" panose="020F0502020204030204" pitchFamily="34" charset="0"/>
                      </a:endParaRPr>
                    </a:p>
                  </a:txBody>
                  <a:tcPr marL="0" marR="0" marT="0" marB="0" anchor="ctr"/>
                </a:tc>
                <a:tc>
                  <a:txBody>
                    <a:bodyPr/>
                    <a:lstStyle/>
                    <a:p>
                      <a:pPr algn="just" fontAlgn="b"/>
                      <a:r>
                        <a:rPr lang="es-EC" sz="1200" u="none" strike="noStrike" dirty="0">
                          <a:effectLst/>
                        </a:rPr>
                        <a:t>División entre el TPDA Y el MADT para obtener factor de corrección (36,447 / 36,101)</a:t>
                      </a:r>
                      <a:endParaRPr lang="es-EC"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486694"/>
                  </a:ext>
                </a:extLst>
              </a:tr>
              <a:tr h="652119">
                <a:tc>
                  <a:txBody>
                    <a:bodyPr/>
                    <a:lstStyle/>
                    <a:p>
                      <a:pPr algn="ctr" fontAlgn="b"/>
                      <a:r>
                        <a:rPr lang="es-419" sz="1200" u="none" strike="noStrike" dirty="0">
                          <a:effectLst/>
                        </a:rPr>
                        <a:t>ADT Isaac Albéniz</a:t>
                      </a:r>
                      <a:endParaRPr lang="es-419"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1200" u="none" strike="noStrike">
                          <a:effectLst/>
                        </a:rPr>
                        <a:t>42245</a:t>
                      </a:r>
                      <a:endParaRPr lang="es-419" sz="1200" b="1" i="0" u="none" strike="noStrike">
                        <a:solidFill>
                          <a:srgbClr val="000000"/>
                        </a:solidFill>
                        <a:effectLst/>
                        <a:latin typeface="Calibri" panose="020F0502020204030204" pitchFamily="34" charset="0"/>
                      </a:endParaRPr>
                    </a:p>
                  </a:txBody>
                  <a:tcPr marL="0" marR="0" marT="0" marB="0" anchor="ctr"/>
                </a:tc>
                <a:tc>
                  <a:txBody>
                    <a:bodyPr/>
                    <a:lstStyle/>
                    <a:p>
                      <a:pPr algn="just" fontAlgn="b"/>
                      <a:r>
                        <a:rPr lang="es-EC" sz="1200" u="none" strike="noStrike" dirty="0">
                          <a:effectLst/>
                        </a:rPr>
                        <a:t>Tráfico promedio diario (ADT: AVERAGE DAILY TRAFFIC) al dividir el volumen total de la semana típica febrero 2017 para 7 días (24,031/7)</a:t>
                      </a:r>
                      <a:endParaRPr lang="es-EC"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95539919"/>
                  </a:ext>
                </a:extLst>
              </a:tr>
              <a:tr h="434745">
                <a:tc>
                  <a:txBody>
                    <a:bodyPr/>
                    <a:lstStyle/>
                    <a:p>
                      <a:pPr algn="ctr" fontAlgn="b"/>
                      <a:r>
                        <a:rPr lang="es-419" sz="1200" u="none" strike="noStrike" dirty="0">
                          <a:effectLst/>
                        </a:rPr>
                        <a:t>TPDA 2017 Isaac Albéniz</a:t>
                      </a:r>
                      <a:endParaRPr lang="es-419"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419" sz="1200" u="none" strike="noStrike" dirty="0">
                          <a:effectLst/>
                        </a:rPr>
                        <a:t>42650</a:t>
                      </a:r>
                      <a:endParaRPr lang="es-419" sz="1200" b="1" i="0" u="none" strike="noStrike" dirty="0">
                        <a:solidFill>
                          <a:srgbClr val="FF0000"/>
                        </a:solidFill>
                        <a:effectLst/>
                        <a:latin typeface="Calibri" panose="020F0502020204030204" pitchFamily="34" charset="0"/>
                      </a:endParaRPr>
                    </a:p>
                  </a:txBody>
                  <a:tcPr marL="0" marR="0" marT="0" marB="0" anchor="ctr"/>
                </a:tc>
                <a:tc>
                  <a:txBody>
                    <a:bodyPr/>
                    <a:lstStyle/>
                    <a:p>
                      <a:pPr algn="just" fontAlgn="b"/>
                      <a:r>
                        <a:rPr lang="es-EC" sz="1200" u="none" strike="noStrike" dirty="0">
                          <a:effectLst/>
                        </a:rPr>
                        <a:t>Obtención del tráfico promedio diario anual al multiplicar el ADT x el factor de corrección (42,245 * 1.01)</a:t>
                      </a:r>
                      <a:endParaRPr lang="es-EC"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90176335"/>
                  </a:ext>
                </a:extLst>
              </a:tr>
            </a:tbl>
          </a:graphicData>
        </a:graphic>
      </p:graphicFrame>
    </p:spTree>
    <p:extLst>
      <p:ext uri="{BB962C8B-B14F-4D97-AF65-F5344CB8AC3E}">
        <p14:creationId xmlns:p14="http://schemas.microsoft.com/office/powerpoint/2010/main" val="213507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256773" y="1508704"/>
            <a:ext cx="2525178"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Cálculo del TPDA</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BCCFB275-E1BF-4FCE-A663-328A321C3235}"/>
              </a:ext>
            </a:extLst>
          </p:cNvPr>
          <p:cNvSpPr/>
          <p:nvPr/>
        </p:nvSpPr>
        <p:spPr>
          <a:xfrm>
            <a:off x="1049302" y="2154782"/>
            <a:ext cx="10287482" cy="880369"/>
          </a:xfrm>
          <a:prstGeom prst="rect">
            <a:avLst/>
          </a:prstGeom>
        </p:spPr>
        <p:txBody>
          <a:bodyPr wrap="square">
            <a:spAutoFit/>
          </a:bodyPr>
          <a:lstStyle/>
          <a:p>
            <a:pPr marL="285750" indent="-285750" algn="just">
              <a:lnSpc>
                <a:spcPct val="150000"/>
              </a:lnSpc>
              <a:spcBef>
                <a:spcPts val="1200"/>
              </a:spcBef>
              <a:buFont typeface="Arial" panose="020B0604020202020204" pitchFamily="34" charset="0"/>
              <a:buChar char="•"/>
            </a:pPr>
            <a:r>
              <a:rPr lang="es-419" dirty="0"/>
              <a:t>El mismo procedimiento se aplicó para todos los Giros considerados, resumiéndolo con los siguientes valores.</a:t>
            </a:r>
          </a:p>
        </p:txBody>
      </p:sp>
      <p:pic>
        <p:nvPicPr>
          <p:cNvPr id="11" name="Imagen 10">
            <a:extLst>
              <a:ext uri="{FF2B5EF4-FFF2-40B4-BE49-F238E27FC236}">
                <a16:creationId xmlns:a16="http://schemas.microsoft.com/office/drawing/2014/main" id="{17CEBFE6-22EC-4807-A035-E0B6B862F207}"/>
              </a:ext>
            </a:extLst>
          </p:cNvPr>
          <p:cNvPicPr/>
          <p:nvPr/>
        </p:nvPicPr>
        <p:blipFill>
          <a:blip r:embed="rId4"/>
          <a:stretch>
            <a:fillRect/>
          </a:stretch>
        </p:blipFill>
        <p:spPr>
          <a:xfrm>
            <a:off x="2256773" y="3035151"/>
            <a:ext cx="7697573" cy="3532978"/>
          </a:xfrm>
          <a:prstGeom prst="rect">
            <a:avLst/>
          </a:prstGeom>
        </p:spPr>
      </p:pic>
    </p:spTree>
    <p:extLst>
      <p:ext uri="{BB962C8B-B14F-4D97-AF65-F5344CB8AC3E}">
        <p14:creationId xmlns:p14="http://schemas.microsoft.com/office/powerpoint/2010/main" val="78188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733236" y="1508704"/>
            <a:ext cx="3572260"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Variación diaria del tráfico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graphicFrame>
        <p:nvGraphicFramePr>
          <p:cNvPr id="15" name="Gráfico 14">
            <a:extLst>
              <a:ext uri="{FF2B5EF4-FFF2-40B4-BE49-F238E27FC236}">
                <a16:creationId xmlns:a16="http://schemas.microsoft.com/office/drawing/2014/main" id="{159267E5-DD9D-4236-9D40-64A28C385292}"/>
              </a:ext>
            </a:extLst>
          </p:cNvPr>
          <p:cNvGraphicFramePr/>
          <p:nvPr>
            <p:extLst>
              <p:ext uri="{D42A27DB-BD31-4B8C-83A1-F6EECF244321}">
                <p14:modId xmlns:p14="http://schemas.microsoft.com/office/powerpoint/2010/main" val="674633152"/>
              </p:ext>
            </p:extLst>
          </p:nvPr>
        </p:nvGraphicFramePr>
        <p:xfrm>
          <a:off x="996492" y="1997749"/>
          <a:ext cx="55296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a:extLst>
              <a:ext uri="{FF2B5EF4-FFF2-40B4-BE49-F238E27FC236}">
                <a16:creationId xmlns:a16="http://schemas.microsoft.com/office/drawing/2014/main" id="{F5F327DC-7AE4-4B6F-8FF4-726C57CF3894}"/>
              </a:ext>
            </a:extLst>
          </p:cNvPr>
          <p:cNvGraphicFramePr/>
          <p:nvPr>
            <p:extLst>
              <p:ext uri="{D42A27DB-BD31-4B8C-83A1-F6EECF244321}">
                <p14:modId xmlns:p14="http://schemas.microsoft.com/office/powerpoint/2010/main" val="1204390789"/>
              </p:ext>
            </p:extLst>
          </p:nvPr>
        </p:nvGraphicFramePr>
        <p:xfrm>
          <a:off x="6064472" y="4080298"/>
          <a:ext cx="5529600"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CuadroTexto 18">
            <a:extLst>
              <a:ext uri="{FF2B5EF4-FFF2-40B4-BE49-F238E27FC236}">
                <a16:creationId xmlns:a16="http://schemas.microsoft.com/office/drawing/2014/main" id="{9FAD09A8-7F45-437E-A357-1A4FB948B682}"/>
              </a:ext>
            </a:extLst>
          </p:cNvPr>
          <p:cNvSpPr txBox="1"/>
          <p:nvPr/>
        </p:nvSpPr>
        <p:spPr>
          <a:xfrm>
            <a:off x="6742104" y="2468621"/>
            <a:ext cx="4300296" cy="646331"/>
          </a:xfrm>
          <a:prstGeom prst="rect">
            <a:avLst/>
          </a:prstGeom>
          <a:noFill/>
        </p:spPr>
        <p:txBody>
          <a:bodyPr wrap="square" rtlCol="0">
            <a:spAutoFit/>
          </a:bodyPr>
          <a:lstStyle/>
          <a:p>
            <a:r>
              <a:rPr lang="es-419" dirty="0"/>
              <a:t>El día con mayor demanda de tráfico es el viernes, para todos los sentidos. </a:t>
            </a:r>
          </a:p>
        </p:txBody>
      </p:sp>
      <p:sp>
        <p:nvSpPr>
          <p:cNvPr id="11" name="Elipse 10">
            <a:extLst>
              <a:ext uri="{FF2B5EF4-FFF2-40B4-BE49-F238E27FC236}">
                <a16:creationId xmlns:a16="http://schemas.microsoft.com/office/drawing/2014/main" id="{98667D3B-AFC2-44D6-9653-48DAFB6405A8}"/>
              </a:ext>
            </a:extLst>
          </p:cNvPr>
          <p:cNvSpPr/>
          <p:nvPr/>
        </p:nvSpPr>
        <p:spPr>
          <a:xfrm>
            <a:off x="4383032" y="3974841"/>
            <a:ext cx="702151" cy="4572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
        <p:nvSpPr>
          <p:cNvPr id="18" name="Elipse 17">
            <a:extLst>
              <a:ext uri="{FF2B5EF4-FFF2-40B4-BE49-F238E27FC236}">
                <a16:creationId xmlns:a16="http://schemas.microsoft.com/office/drawing/2014/main" id="{08E349F0-764F-4100-85D0-028FC27F91F6}"/>
              </a:ext>
            </a:extLst>
          </p:cNvPr>
          <p:cNvSpPr/>
          <p:nvPr/>
        </p:nvSpPr>
        <p:spPr>
          <a:xfrm>
            <a:off x="9516438" y="6143098"/>
            <a:ext cx="702151" cy="4572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363945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937494" y="1508704"/>
            <a:ext cx="316375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Composición vehicular</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9FAD09A8-7F45-437E-A357-1A4FB948B682}"/>
              </a:ext>
            </a:extLst>
          </p:cNvPr>
          <p:cNvSpPr txBox="1"/>
          <p:nvPr/>
        </p:nvSpPr>
        <p:spPr>
          <a:xfrm>
            <a:off x="4377757" y="4948188"/>
            <a:ext cx="3992088" cy="1477328"/>
          </a:xfrm>
          <a:prstGeom prst="rect">
            <a:avLst/>
          </a:prstGeom>
          <a:noFill/>
        </p:spPr>
        <p:txBody>
          <a:bodyPr wrap="square" rtlCol="0">
            <a:spAutoFit/>
          </a:bodyPr>
          <a:lstStyle/>
          <a:p>
            <a:pPr algn="just"/>
            <a:r>
              <a:rPr lang="es-419" dirty="0"/>
              <a:t>Se evidencia que la mayoría de usuarios son vehículos livianos, con estos valores se presenta la importancia que se tiene que dar a cada uno para las consideraciones de tráfico.</a:t>
            </a:r>
          </a:p>
        </p:txBody>
      </p:sp>
      <p:graphicFrame>
        <p:nvGraphicFramePr>
          <p:cNvPr id="18" name="Gráfico 17">
            <a:extLst>
              <a:ext uri="{FF2B5EF4-FFF2-40B4-BE49-F238E27FC236}">
                <a16:creationId xmlns:a16="http://schemas.microsoft.com/office/drawing/2014/main" id="{3FDB55E2-354C-48EC-AB96-AE97D94B8B64}"/>
              </a:ext>
            </a:extLst>
          </p:cNvPr>
          <p:cNvGraphicFramePr/>
          <p:nvPr>
            <p:extLst>
              <p:ext uri="{D42A27DB-BD31-4B8C-83A1-F6EECF244321}">
                <p14:modId xmlns:p14="http://schemas.microsoft.com/office/powerpoint/2010/main" val="2283358829"/>
              </p:ext>
            </p:extLst>
          </p:nvPr>
        </p:nvGraphicFramePr>
        <p:xfrm>
          <a:off x="1470863" y="2120348"/>
          <a:ext cx="503999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a:extLst>
              <a:ext uri="{FF2B5EF4-FFF2-40B4-BE49-F238E27FC236}">
                <a16:creationId xmlns:a16="http://schemas.microsoft.com/office/drawing/2014/main" id="{24879C73-2587-4C07-9F2E-DD5D55ED66B3}"/>
              </a:ext>
            </a:extLst>
          </p:cNvPr>
          <p:cNvGraphicFramePr/>
          <p:nvPr>
            <p:extLst>
              <p:ext uri="{D42A27DB-BD31-4B8C-83A1-F6EECF244321}">
                <p14:modId xmlns:p14="http://schemas.microsoft.com/office/powerpoint/2010/main" val="452014847"/>
              </p:ext>
            </p:extLst>
          </p:nvPr>
        </p:nvGraphicFramePr>
        <p:xfrm>
          <a:off x="5849847" y="2120348"/>
          <a:ext cx="503999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0322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506227" y="1508704"/>
            <a:ext cx="4026295"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Volumen de la hora de diseño </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9FAD09A8-7F45-437E-A357-1A4FB948B682}"/>
              </a:ext>
            </a:extLst>
          </p:cNvPr>
          <p:cNvSpPr txBox="1"/>
          <p:nvPr/>
        </p:nvSpPr>
        <p:spPr>
          <a:xfrm>
            <a:off x="1505220" y="2518767"/>
            <a:ext cx="5322964" cy="2862322"/>
          </a:xfrm>
          <a:prstGeom prst="rect">
            <a:avLst/>
          </a:prstGeom>
          <a:noFill/>
        </p:spPr>
        <p:txBody>
          <a:bodyPr wrap="square" rtlCol="0">
            <a:spAutoFit/>
          </a:bodyPr>
          <a:lstStyle/>
          <a:p>
            <a:pPr marL="285750" indent="-285750" algn="just">
              <a:buFont typeface="Arial" panose="020B0604020202020204" pitchFamily="34" charset="0"/>
              <a:buChar char="•"/>
            </a:pPr>
            <a:r>
              <a:rPr lang="es-EC" dirty="0"/>
              <a:t>El análisis de capacidad de una vía se basa en la idea de que por razones económicas una infraestructura de transporte nunca será diseñada para acomodar al volumen de tráfico más alto posible.</a:t>
            </a:r>
          </a:p>
          <a:p>
            <a:pPr marL="285750" indent="-285750" algn="just">
              <a:buFont typeface="Arial" panose="020B0604020202020204" pitchFamily="34" charset="0"/>
              <a:buChar char="•"/>
            </a:pPr>
            <a:r>
              <a:rPr lang="es-419" dirty="0"/>
              <a:t>Es la 30va hora de más alto volumen de tráfico en el año.</a:t>
            </a:r>
          </a:p>
          <a:p>
            <a:pPr marL="285750" indent="-285750" algn="just">
              <a:buFont typeface="Arial" panose="020B0604020202020204" pitchFamily="34" charset="0"/>
              <a:buChar char="•"/>
            </a:pPr>
            <a:r>
              <a:rPr lang="es-419" dirty="0"/>
              <a:t>El HCM propone una forma de cálculo:</a:t>
            </a:r>
          </a:p>
          <a:p>
            <a:pPr algn="just"/>
            <a:endParaRPr lang="es-419" dirty="0"/>
          </a:p>
          <a:p>
            <a:pPr algn="ctr"/>
            <a:r>
              <a:rPr lang="es-419" dirty="0"/>
              <a:t>DVH=TPDA * K * D</a:t>
            </a:r>
          </a:p>
        </p:txBody>
      </p:sp>
      <p:graphicFrame>
        <p:nvGraphicFramePr>
          <p:cNvPr id="2" name="Tabla 1">
            <a:extLst>
              <a:ext uri="{FF2B5EF4-FFF2-40B4-BE49-F238E27FC236}">
                <a16:creationId xmlns:a16="http://schemas.microsoft.com/office/drawing/2014/main" id="{8D120CA9-B19C-4892-9CBA-73AEDF07F327}"/>
              </a:ext>
            </a:extLst>
          </p:cNvPr>
          <p:cNvGraphicFramePr>
            <a:graphicFrameLocks noGrp="1"/>
          </p:cNvGraphicFramePr>
          <p:nvPr>
            <p:extLst>
              <p:ext uri="{D42A27DB-BD31-4B8C-83A1-F6EECF244321}">
                <p14:modId xmlns:p14="http://schemas.microsoft.com/office/powerpoint/2010/main" val="2409023472"/>
              </p:ext>
            </p:extLst>
          </p:nvPr>
        </p:nvGraphicFramePr>
        <p:xfrm>
          <a:off x="8008664" y="2883317"/>
          <a:ext cx="2124710" cy="2308860"/>
        </p:xfrm>
        <a:graphic>
          <a:graphicData uri="http://schemas.openxmlformats.org/drawingml/2006/table">
            <a:tbl>
              <a:tblPr firstRow="1" firstCol="1" bandRow="1">
                <a:tableStyleId>{68D230F3-CF80-4859-8CE7-A43EE81993B5}</a:tableStyleId>
              </a:tblPr>
              <a:tblGrid>
                <a:gridCol w="1337310">
                  <a:extLst>
                    <a:ext uri="{9D8B030D-6E8A-4147-A177-3AD203B41FA5}">
                      <a16:colId xmlns:a16="http://schemas.microsoft.com/office/drawing/2014/main" val="3621638325"/>
                    </a:ext>
                  </a:extLst>
                </a:gridCol>
                <a:gridCol w="787400">
                  <a:extLst>
                    <a:ext uri="{9D8B030D-6E8A-4147-A177-3AD203B41FA5}">
                      <a16:colId xmlns:a16="http://schemas.microsoft.com/office/drawing/2014/main" val="1336396410"/>
                    </a:ext>
                  </a:extLst>
                </a:gridCol>
              </a:tblGrid>
              <a:tr h="182880">
                <a:tc>
                  <a:txBody>
                    <a:bodyPr/>
                    <a:lstStyle/>
                    <a:p>
                      <a:pPr indent="144145" algn="ctr">
                        <a:lnSpc>
                          <a:spcPct val="150000"/>
                        </a:lnSpc>
                        <a:spcAft>
                          <a:spcPts val="0"/>
                        </a:spcAft>
                      </a:pPr>
                      <a:r>
                        <a:rPr lang="es-419" sz="1200">
                          <a:effectLst/>
                        </a:rPr>
                        <a:t>TIPOS DE AREAS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tc>
                  <a:txBody>
                    <a:bodyPr/>
                    <a:lstStyle/>
                    <a:p>
                      <a:pPr indent="144145" algn="ctr">
                        <a:lnSpc>
                          <a:spcPct val="150000"/>
                        </a:lnSpc>
                        <a:spcAft>
                          <a:spcPts val="0"/>
                        </a:spcAft>
                      </a:pPr>
                      <a:r>
                        <a:rPr lang="es-419" sz="1200">
                          <a:effectLst/>
                        </a:rPr>
                        <a:t>K</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113867809"/>
                  </a:ext>
                </a:extLst>
              </a:tr>
              <a:tr h="182880">
                <a:tc>
                  <a:txBody>
                    <a:bodyPr/>
                    <a:lstStyle/>
                    <a:p>
                      <a:pPr indent="144145" algn="ctr">
                        <a:lnSpc>
                          <a:spcPct val="150000"/>
                        </a:lnSpc>
                        <a:spcAft>
                          <a:spcPts val="0"/>
                        </a:spcAft>
                      </a:pPr>
                      <a:r>
                        <a:rPr lang="es-419" sz="1200">
                          <a:effectLst/>
                        </a:rPr>
                        <a:t>Urbanas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tc>
                  <a:txBody>
                    <a:bodyPr/>
                    <a:lstStyle/>
                    <a:p>
                      <a:pPr indent="144145" algn="ctr">
                        <a:lnSpc>
                          <a:spcPct val="150000"/>
                        </a:lnSpc>
                        <a:spcAft>
                          <a:spcPts val="0"/>
                        </a:spcAft>
                      </a:pPr>
                      <a:r>
                        <a:rPr lang="es-419" sz="1200">
                          <a:effectLst/>
                        </a:rPr>
                        <a:t>0.091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2920634210"/>
                  </a:ext>
                </a:extLst>
              </a:tr>
              <a:tr h="182880">
                <a:tc>
                  <a:txBody>
                    <a:bodyPr/>
                    <a:lstStyle/>
                    <a:p>
                      <a:pPr indent="144145" algn="ctr">
                        <a:lnSpc>
                          <a:spcPct val="150000"/>
                        </a:lnSpc>
                        <a:spcAft>
                          <a:spcPts val="0"/>
                        </a:spcAft>
                      </a:pPr>
                      <a:r>
                        <a:rPr lang="es-419" sz="1200">
                          <a:effectLst/>
                        </a:rPr>
                        <a:t>Urbanizadas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tc>
                  <a:txBody>
                    <a:bodyPr/>
                    <a:lstStyle/>
                    <a:p>
                      <a:pPr indent="144145" algn="ctr">
                        <a:lnSpc>
                          <a:spcPct val="150000"/>
                        </a:lnSpc>
                        <a:spcAft>
                          <a:spcPts val="0"/>
                        </a:spcAft>
                      </a:pPr>
                      <a:r>
                        <a:rPr lang="es-419" sz="1200">
                          <a:effectLst/>
                        </a:rPr>
                        <a:t>0.093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537826712"/>
                  </a:ext>
                </a:extLst>
              </a:tr>
              <a:tr h="182880">
                <a:tc>
                  <a:txBody>
                    <a:bodyPr/>
                    <a:lstStyle/>
                    <a:p>
                      <a:pPr indent="144145" algn="ctr">
                        <a:lnSpc>
                          <a:spcPct val="150000"/>
                        </a:lnSpc>
                        <a:spcAft>
                          <a:spcPts val="0"/>
                        </a:spcAft>
                      </a:pPr>
                      <a:r>
                        <a:rPr lang="es-419" sz="1200">
                          <a:effectLst/>
                        </a:rPr>
                        <a:t>Urbanas Transitorias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tc>
                  <a:txBody>
                    <a:bodyPr/>
                    <a:lstStyle/>
                    <a:p>
                      <a:pPr indent="144145" algn="ctr">
                        <a:lnSpc>
                          <a:spcPct val="150000"/>
                        </a:lnSpc>
                        <a:spcAft>
                          <a:spcPts val="0"/>
                        </a:spcAft>
                      </a:pPr>
                      <a:r>
                        <a:rPr lang="es-419" sz="1200" dirty="0">
                          <a:effectLst/>
                        </a:rPr>
                        <a:t>0.093</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953504515"/>
                  </a:ext>
                </a:extLst>
              </a:tr>
              <a:tr h="182880">
                <a:tc>
                  <a:txBody>
                    <a:bodyPr/>
                    <a:lstStyle/>
                    <a:p>
                      <a:pPr indent="144145" algn="ctr">
                        <a:lnSpc>
                          <a:spcPct val="150000"/>
                        </a:lnSpc>
                        <a:spcAft>
                          <a:spcPts val="0"/>
                        </a:spcAft>
                      </a:pPr>
                      <a:r>
                        <a:rPr lang="es-419" sz="1200">
                          <a:effectLst/>
                        </a:rPr>
                        <a:t>Rurales en Crecimiento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tc>
                  <a:txBody>
                    <a:bodyPr/>
                    <a:lstStyle/>
                    <a:p>
                      <a:pPr indent="144145" algn="ctr">
                        <a:lnSpc>
                          <a:spcPct val="150000"/>
                        </a:lnSpc>
                        <a:spcAft>
                          <a:spcPts val="0"/>
                        </a:spcAft>
                      </a:pPr>
                      <a:r>
                        <a:rPr lang="es-419" sz="1200">
                          <a:effectLst/>
                        </a:rPr>
                        <a:t>0.095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3338389624"/>
                  </a:ext>
                </a:extLst>
              </a:tr>
              <a:tr h="182880">
                <a:tc>
                  <a:txBody>
                    <a:bodyPr/>
                    <a:lstStyle/>
                    <a:p>
                      <a:pPr indent="144145" algn="ctr">
                        <a:lnSpc>
                          <a:spcPct val="150000"/>
                        </a:lnSpc>
                        <a:spcAft>
                          <a:spcPts val="0"/>
                        </a:spcAft>
                      </a:pPr>
                      <a:r>
                        <a:rPr lang="es-419" sz="1200" dirty="0">
                          <a:effectLst/>
                        </a:rPr>
                        <a:t>Rurales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tc>
                  <a:txBody>
                    <a:bodyPr/>
                    <a:lstStyle/>
                    <a:p>
                      <a:pPr indent="144145" algn="ctr">
                        <a:lnSpc>
                          <a:spcPct val="150000"/>
                        </a:lnSpc>
                        <a:spcAft>
                          <a:spcPts val="0"/>
                        </a:spcAft>
                      </a:pPr>
                      <a:r>
                        <a:rPr lang="es-419" sz="1200" dirty="0">
                          <a:effectLst/>
                        </a:rPr>
                        <a:t>0.1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9525" anchor="ctr"/>
                </a:tc>
                <a:extLst>
                  <a:ext uri="{0D108BD9-81ED-4DB2-BD59-A6C34878D82A}">
                    <a16:rowId xmlns:a16="http://schemas.microsoft.com/office/drawing/2014/main" val="650601844"/>
                  </a:ext>
                </a:extLst>
              </a:tr>
            </a:tbl>
          </a:graphicData>
        </a:graphic>
      </p:graphicFrame>
      <p:sp>
        <p:nvSpPr>
          <p:cNvPr id="15" name="Elipse 14">
            <a:extLst>
              <a:ext uri="{FF2B5EF4-FFF2-40B4-BE49-F238E27FC236}">
                <a16:creationId xmlns:a16="http://schemas.microsoft.com/office/drawing/2014/main" id="{047481A0-BD6F-4ADD-9326-1A17BC263DA6}"/>
              </a:ext>
            </a:extLst>
          </p:cNvPr>
          <p:cNvSpPr/>
          <p:nvPr/>
        </p:nvSpPr>
        <p:spPr>
          <a:xfrm>
            <a:off x="9547019" y="3195961"/>
            <a:ext cx="493625" cy="231239"/>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419">
              <a:noFill/>
            </a:endParaRPr>
          </a:p>
        </p:txBody>
      </p:sp>
    </p:spTree>
    <p:extLst>
      <p:ext uri="{BB962C8B-B14F-4D97-AF65-F5344CB8AC3E}">
        <p14:creationId xmlns:p14="http://schemas.microsoft.com/office/powerpoint/2010/main" val="343932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506227" y="1508704"/>
            <a:ext cx="4026295"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Volumen de la hora de diseño </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9FAD09A8-7F45-437E-A357-1A4FB948B682}"/>
              </a:ext>
            </a:extLst>
          </p:cNvPr>
          <p:cNvSpPr txBox="1"/>
          <p:nvPr/>
        </p:nvSpPr>
        <p:spPr>
          <a:xfrm>
            <a:off x="1505220" y="2153287"/>
            <a:ext cx="5322964" cy="369332"/>
          </a:xfrm>
          <a:prstGeom prst="rect">
            <a:avLst/>
          </a:prstGeom>
          <a:noFill/>
        </p:spPr>
        <p:txBody>
          <a:bodyPr wrap="square" rtlCol="0">
            <a:spAutoFit/>
          </a:bodyPr>
          <a:lstStyle/>
          <a:p>
            <a:pPr marL="285750" indent="-285750" algn="just">
              <a:buFont typeface="Arial" panose="020B0604020202020204" pitchFamily="34" charset="0"/>
              <a:buChar char="•"/>
            </a:pPr>
            <a:r>
              <a:rPr lang="es-419" dirty="0"/>
              <a:t>Se caracterizó por livianos, buses y camiones</a:t>
            </a:r>
          </a:p>
        </p:txBody>
      </p:sp>
      <p:graphicFrame>
        <p:nvGraphicFramePr>
          <p:cNvPr id="3" name="Tabla 2">
            <a:extLst>
              <a:ext uri="{FF2B5EF4-FFF2-40B4-BE49-F238E27FC236}">
                <a16:creationId xmlns:a16="http://schemas.microsoft.com/office/drawing/2014/main" id="{4692B832-0EF1-4787-8136-E9888DA96DE9}"/>
              </a:ext>
            </a:extLst>
          </p:cNvPr>
          <p:cNvGraphicFramePr>
            <a:graphicFrameLocks noGrp="1"/>
          </p:cNvGraphicFramePr>
          <p:nvPr>
            <p:extLst>
              <p:ext uri="{D42A27DB-BD31-4B8C-83A1-F6EECF244321}">
                <p14:modId xmlns:p14="http://schemas.microsoft.com/office/powerpoint/2010/main" val="3106388565"/>
              </p:ext>
            </p:extLst>
          </p:nvPr>
        </p:nvGraphicFramePr>
        <p:xfrm>
          <a:off x="1505220" y="2799365"/>
          <a:ext cx="4894491" cy="3520440"/>
        </p:xfrm>
        <a:graphic>
          <a:graphicData uri="http://schemas.openxmlformats.org/drawingml/2006/table">
            <a:tbl>
              <a:tblPr firstRow="1" firstCol="1">
                <a:tableStyleId>{68D230F3-CF80-4859-8CE7-A43EE81993B5}</a:tableStyleId>
              </a:tblPr>
              <a:tblGrid>
                <a:gridCol w="1137083">
                  <a:extLst>
                    <a:ext uri="{9D8B030D-6E8A-4147-A177-3AD203B41FA5}">
                      <a16:colId xmlns:a16="http://schemas.microsoft.com/office/drawing/2014/main" val="1114571639"/>
                    </a:ext>
                  </a:extLst>
                </a:gridCol>
                <a:gridCol w="975410">
                  <a:extLst>
                    <a:ext uri="{9D8B030D-6E8A-4147-A177-3AD203B41FA5}">
                      <a16:colId xmlns:a16="http://schemas.microsoft.com/office/drawing/2014/main" val="4200056913"/>
                    </a:ext>
                  </a:extLst>
                </a:gridCol>
                <a:gridCol w="975410">
                  <a:extLst>
                    <a:ext uri="{9D8B030D-6E8A-4147-A177-3AD203B41FA5}">
                      <a16:colId xmlns:a16="http://schemas.microsoft.com/office/drawing/2014/main" val="1811397018"/>
                    </a:ext>
                  </a:extLst>
                </a:gridCol>
                <a:gridCol w="831849">
                  <a:extLst>
                    <a:ext uri="{9D8B030D-6E8A-4147-A177-3AD203B41FA5}">
                      <a16:colId xmlns:a16="http://schemas.microsoft.com/office/drawing/2014/main" val="2114441497"/>
                    </a:ext>
                  </a:extLst>
                </a:gridCol>
                <a:gridCol w="974739">
                  <a:extLst>
                    <a:ext uri="{9D8B030D-6E8A-4147-A177-3AD203B41FA5}">
                      <a16:colId xmlns:a16="http://schemas.microsoft.com/office/drawing/2014/main" val="2310710677"/>
                    </a:ext>
                  </a:extLst>
                </a:gridCol>
              </a:tblGrid>
              <a:tr h="36195">
                <a:tc>
                  <a:txBody>
                    <a:bodyPr/>
                    <a:lstStyle/>
                    <a:p>
                      <a:pPr indent="144145" algn="ctr">
                        <a:lnSpc>
                          <a:spcPct val="150000"/>
                        </a:lnSpc>
                        <a:spcAft>
                          <a:spcPts val="0"/>
                        </a:spcAft>
                      </a:pPr>
                      <a:r>
                        <a:rPr lang="es-419" sz="1100">
                          <a:effectLst/>
                        </a:rPr>
                        <a:t>SENTIDO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DHV</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TOTAL SENTIDO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 DE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8472277"/>
                  </a:ext>
                </a:extLst>
              </a:tr>
              <a:tr h="36195">
                <a:tc>
                  <a:txBody>
                    <a:bodyPr/>
                    <a:lstStyle/>
                    <a:p>
                      <a:pPr algn="ctr"/>
                      <a:endParaRPr lang="es-419" sz="1100">
                        <a:solidFill>
                          <a:srgbClr val="000000"/>
                        </a:solidFill>
                        <a:effectLst/>
                        <a:latin typeface="Calibri" panose="020F0502020204030204" pitchFamily="34" charset="0"/>
                      </a:endParaRPr>
                    </a:p>
                  </a:txBody>
                  <a:tcPr marL="68580" marR="68580" marT="0" marB="0" anchor="ctr"/>
                </a:tc>
                <a:tc>
                  <a:txBody>
                    <a:bodyPr/>
                    <a:lstStyle/>
                    <a:p>
                      <a:pPr algn="ctr"/>
                      <a:endParaRPr lang="es-419" sz="1100">
                        <a:solidFill>
                          <a:srgbClr val="000000"/>
                        </a:solidFill>
                        <a:effectLst/>
                        <a:latin typeface="Calibri" panose="020F0502020204030204" pitchFamily="34" charset="0"/>
                      </a:endParaRPr>
                    </a:p>
                  </a:txBody>
                  <a:tcPr marL="68580" marR="68580" marT="0" marB="0" anchor="ctr"/>
                </a:tc>
                <a:tc>
                  <a:txBody>
                    <a:bodyPr/>
                    <a:lstStyle/>
                    <a:p>
                      <a:pPr indent="144145" algn="ctr">
                        <a:lnSpc>
                          <a:spcPct val="150000"/>
                        </a:lnSpc>
                        <a:spcAft>
                          <a:spcPts val="0"/>
                        </a:spcAft>
                      </a:pPr>
                      <a:r>
                        <a:rPr lang="es-419" sz="1100" dirty="0">
                          <a:effectLst/>
                        </a:rPr>
                        <a:t>Con 0.091% TPDA</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s-419" sz="1100">
                        <a:solidFill>
                          <a:srgbClr val="000000"/>
                        </a:solidFill>
                        <a:effectLst/>
                        <a:latin typeface="Calibri" panose="020F0502020204030204" pitchFamily="34" charset="0"/>
                      </a:endParaRPr>
                    </a:p>
                  </a:txBody>
                  <a:tcPr marL="68580" marR="68580" marT="0" marB="0" anchor="ctr"/>
                </a:tc>
                <a:tc>
                  <a:txBody>
                    <a:bodyPr/>
                    <a:lstStyle/>
                    <a:p>
                      <a:pPr algn="ctr"/>
                      <a:endParaRPr lang="es-419" sz="110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903734399"/>
                  </a:ext>
                </a:extLst>
              </a:tr>
              <a:tr h="36195">
                <a:tc rowSpan="2">
                  <a:txBody>
                    <a:bodyPr/>
                    <a:lstStyle/>
                    <a:p>
                      <a:pPr indent="144145" algn="ctr">
                        <a:lnSpc>
                          <a:spcPct val="150000"/>
                        </a:lnSpc>
                        <a:spcAft>
                          <a:spcPts val="0"/>
                        </a:spcAft>
                      </a:pPr>
                      <a:r>
                        <a:rPr lang="es-419" sz="1100">
                          <a:effectLst/>
                        </a:rPr>
                        <a:t>NORTE - SUR</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3881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dirty="0">
                          <a:effectLst/>
                        </a:rPr>
                        <a:t>4526</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85.76%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610830"/>
                  </a:ext>
                </a:extLst>
              </a:tr>
              <a:tr h="36195">
                <a:tc vMerge="1">
                  <a:txBody>
                    <a:bodyPr/>
                    <a:lstStyle/>
                    <a:p>
                      <a:endParaRPr lang="es-419"/>
                    </a:p>
                  </a:txBody>
                  <a:tcPr/>
                </a:tc>
                <a:tc>
                  <a:txBody>
                    <a:bodyPr/>
                    <a:lstStyle/>
                    <a:p>
                      <a:pPr indent="144145" algn="ctr">
                        <a:lnSpc>
                          <a:spcPct val="150000"/>
                        </a:lnSpc>
                        <a:spcAft>
                          <a:spcPts val="0"/>
                        </a:spcAft>
                      </a:pPr>
                      <a:r>
                        <a:rPr lang="es-419" sz="1100">
                          <a:effectLst/>
                        </a:rPr>
                        <a:t>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645</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14.24%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1456619"/>
                  </a:ext>
                </a:extLst>
              </a:tr>
              <a:tr h="36195">
                <a:tc rowSpan="2">
                  <a:txBody>
                    <a:bodyPr/>
                    <a:lstStyle/>
                    <a:p>
                      <a:pPr indent="144145" algn="ctr">
                        <a:lnSpc>
                          <a:spcPct val="150000"/>
                        </a:lnSpc>
                        <a:spcAft>
                          <a:spcPts val="0"/>
                        </a:spcAft>
                      </a:pPr>
                      <a:r>
                        <a:rPr lang="es-419" sz="1100">
                          <a:effectLst/>
                        </a:rPr>
                        <a:t>SUR - NORTE</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3537</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dirty="0">
                          <a:effectLst/>
                        </a:rPr>
                        <a:t>3979</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88.89%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8299542"/>
                  </a:ext>
                </a:extLst>
              </a:tr>
              <a:tr h="36195">
                <a:tc vMerge="1">
                  <a:txBody>
                    <a:bodyPr/>
                    <a:lstStyle/>
                    <a:p>
                      <a:endParaRPr lang="es-419"/>
                    </a:p>
                  </a:txBody>
                  <a:tcPr/>
                </a:tc>
                <a:tc>
                  <a:txBody>
                    <a:bodyPr/>
                    <a:lstStyle/>
                    <a:p>
                      <a:pPr indent="144145" algn="ctr">
                        <a:lnSpc>
                          <a:spcPct val="150000"/>
                        </a:lnSpc>
                        <a:spcAft>
                          <a:spcPts val="0"/>
                        </a:spcAft>
                      </a:pPr>
                      <a:r>
                        <a:rPr lang="es-419" sz="1100">
                          <a:effectLst/>
                        </a:rPr>
                        <a:t>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442</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11.11%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512945"/>
                  </a:ext>
                </a:extLst>
              </a:tr>
              <a:tr h="36195">
                <a:tc rowSpan="3">
                  <a:txBody>
                    <a:bodyPr/>
                    <a:lstStyle/>
                    <a:p>
                      <a:pPr indent="144145" algn="ctr">
                        <a:lnSpc>
                          <a:spcPct val="150000"/>
                        </a:lnSpc>
                        <a:spcAft>
                          <a:spcPts val="0"/>
                        </a:spcAft>
                      </a:pPr>
                      <a:r>
                        <a:rPr lang="es-419" sz="1100">
                          <a:effectLst/>
                        </a:rPr>
                        <a:t>ORIENTE - OXIDENTE</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297</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dirty="0">
                          <a:effectLst/>
                        </a:rPr>
                        <a:t>625</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47.45%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4594416"/>
                  </a:ext>
                </a:extLst>
              </a:tr>
              <a:tr h="36195">
                <a:tc vMerge="1">
                  <a:txBody>
                    <a:bodyPr/>
                    <a:lstStyle/>
                    <a:p>
                      <a:endParaRPr lang="es-419"/>
                    </a:p>
                  </a:txBody>
                  <a:tcPr/>
                </a:tc>
                <a:tc>
                  <a:txBody>
                    <a:bodyPr/>
                    <a:lstStyle/>
                    <a:p>
                      <a:pPr indent="144145" algn="ctr">
                        <a:lnSpc>
                          <a:spcPct val="150000"/>
                        </a:lnSpc>
                        <a:spcAft>
                          <a:spcPts val="0"/>
                        </a:spcAft>
                      </a:pPr>
                      <a:r>
                        <a:rPr lang="es-419" sz="1100">
                          <a:effectLst/>
                        </a:rPr>
                        <a:t>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94</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15.05%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4824453"/>
                  </a:ext>
                </a:extLst>
              </a:tr>
              <a:tr h="36195">
                <a:tc vMerge="1">
                  <a:txBody>
                    <a:bodyPr/>
                    <a:lstStyle/>
                    <a:p>
                      <a:endParaRPr lang="es-419"/>
                    </a:p>
                  </a:txBody>
                  <a:tcPr/>
                </a:tc>
                <a:tc>
                  <a:txBody>
                    <a:bodyPr/>
                    <a:lstStyle/>
                    <a:p>
                      <a:pPr indent="144145" algn="ctr">
                        <a:lnSpc>
                          <a:spcPct val="150000"/>
                        </a:lnSpc>
                        <a:spcAft>
                          <a:spcPts val="0"/>
                        </a:spcAft>
                      </a:pPr>
                      <a:r>
                        <a:rPr lang="es-419" sz="1100">
                          <a:effectLst/>
                        </a:rPr>
                        <a:t>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234</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37.50%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694818"/>
                  </a:ext>
                </a:extLst>
              </a:tr>
              <a:tr h="36195">
                <a:tc rowSpan="3">
                  <a:txBody>
                    <a:bodyPr/>
                    <a:lstStyle/>
                    <a:p>
                      <a:pPr indent="144145" algn="ctr">
                        <a:lnSpc>
                          <a:spcPct val="150000"/>
                        </a:lnSpc>
                        <a:spcAft>
                          <a:spcPts val="0"/>
                        </a:spcAft>
                      </a:pPr>
                      <a:r>
                        <a:rPr lang="es-419" sz="1100" dirty="0">
                          <a:effectLst/>
                        </a:rPr>
                        <a:t>OXIDENTE - ORIENTE</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344</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dirty="0">
                          <a:effectLst/>
                        </a:rPr>
                        <a:t>786</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43.71%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9971223"/>
                  </a:ext>
                </a:extLst>
              </a:tr>
              <a:tr h="36195">
                <a:tc vMerge="1">
                  <a:txBody>
                    <a:bodyPr/>
                    <a:lstStyle/>
                    <a:p>
                      <a:endParaRPr lang="es-419"/>
                    </a:p>
                  </a:txBody>
                  <a:tcPr/>
                </a:tc>
                <a:tc>
                  <a:txBody>
                    <a:bodyPr/>
                    <a:lstStyle/>
                    <a:p>
                      <a:pPr indent="144145" algn="ctr">
                        <a:lnSpc>
                          <a:spcPct val="150000"/>
                        </a:lnSpc>
                        <a:spcAft>
                          <a:spcPts val="0"/>
                        </a:spcAft>
                      </a:pPr>
                      <a:r>
                        <a:rPr lang="es-419" sz="1100">
                          <a:effectLst/>
                        </a:rPr>
                        <a:t>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391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49.78%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31752"/>
                  </a:ext>
                </a:extLst>
              </a:tr>
              <a:tr h="36195">
                <a:tc vMerge="1">
                  <a:txBody>
                    <a:bodyPr/>
                    <a:lstStyle/>
                    <a:p>
                      <a:endParaRPr lang="es-419"/>
                    </a:p>
                  </a:txBody>
                  <a:tcPr/>
                </a:tc>
                <a:tc>
                  <a:txBody>
                    <a:bodyPr/>
                    <a:lstStyle/>
                    <a:p>
                      <a:pPr indent="144145" algn="ctr">
                        <a:lnSpc>
                          <a:spcPct val="150000"/>
                        </a:lnSpc>
                        <a:spcAft>
                          <a:spcPts val="0"/>
                        </a:spcAft>
                      </a:pPr>
                      <a:r>
                        <a:rPr lang="es-419" sz="1100" dirty="0">
                          <a:effectLst/>
                        </a:rPr>
                        <a:t>10</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51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dirty="0">
                          <a:effectLst/>
                        </a:rPr>
                        <a:t>6.51%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0567436"/>
                  </a:ext>
                </a:extLst>
              </a:tr>
            </a:tbl>
          </a:graphicData>
        </a:graphic>
      </p:graphicFrame>
      <p:graphicFrame>
        <p:nvGraphicFramePr>
          <p:cNvPr id="4" name="Tabla 3">
            <a:extLst>
              <a:ext uri="{FF2B5EF4-FFF2-40B4-BE49-F238E27FC236}">
                <a16:creationId xmlns:a16="http://schemas.microsoft.com/office/drawing/2014/main" id="{D798A482-192D-44F3-8A27-5C68965B6572}"/>
              </a:ext>
            </a:extLst>
          </p:cNvPr>
          <p:cNvGraphicFramePr>
            <a:graphicFrameLocks noGrp="1"/>
          </p:cNvGraphicFramePr>
          <p:nvPr>
            <p:extLst>
              <p:ext uri="{D42A27DB-BD31-4B8C-83A1-F6EECF244321}">
                <p14:modId xmlns:p14="http://schemas.microsoft.com/office/powerpoint/2010/main" val="1709969059"/>
              </p:ext>
            </p:extLst>
          </p:nvPr>
        </p:nvGraphicFramePr>
        <p:xfrm>
          <a:off x="7272504" y="2808663"/>
          <a:ext cx="3686702" cy="3511142"/>
        </p:xfrm>
        <a:graphic>
          <a:graphicData uri="http://schemas.openxmlformats.org/drawingml/2006/table">
            <a:tbl>
              <a:tblPr firstRow="1" firstCol="1" bandRow="1">
                <a:tableStyleId>{68D230F3-CF80-4859-8CE7-A43EE81993B5}</a:tableStyleId>
              </a:tblPr>
              <a:tblGrid>
                <a:gridCol w="883008">
                  <a:extLst>
                    <a:ext uri="{9D8B030D-6E8A-4147-A177-3AD203B41FA5}">
                      <a16:colId xmlns:a16="http://schemas.microsoft.com/office/drawing/2014/main" val="1845494295"/>
                    </a:ext>
                  </a:extLst>
                </a:gridCol>
                <a:gridCol w="917458">
                  <a:extLst>
                    <a:ext uri="{9D8B030D-6E8A-4147-A177-3AD203B41FA5}">
                      <a16:colId xmlns:a16="http://schemas.microsoft.com/office/drawing/2014/main" val="3002885323"/>
                    </a:ext>
                  </a:extLst>
                </a:gridCol>
                <a:gridCol w="883008">
                  <a:extLst>
                    <a:ext uri="{9D8B030D-6E8A-4147-A177-3AD203B41FA5}">
                      <a16:colId xmlns:a16="http://schemas.microsoft.com/office/drawing/2014/main" val="3445637531"/>
                    </a:ext>
                  </a:extLst>
                </a:gridCol>
                <a:gridCol w="1003228">
                  <a:extLst>
                    <a:ext uri="{9D8B030D-6E8A-4147-A177-3AD203B41FA5}">
                      <a16:colId xmlns:a16="http://schemas.microsoft.com/office/drawing/2014/main" val="444123909"/>
                    </a:ext>
                  </a:extLst>
                </a:gridCol>
              </a:tblGrid>
              <a:tr h="614062">
                <a:tc>
                  <a:txBody>
                    <a:bodyPr/>
                    <a:lstStyle/>
                    <a:p>
                      <a:pPr indent="144145" algn="ctr">
                        <a:lnSpc>
                          <a:spcPct val="150000"/>
                        </a:lnSpc>
                        <a:spcAft>
                          <a:spcPts val="0"/>
                        </a:spcAft>
                      </a:pPr>
                      <a:r>
                        <a:rPr lang="es-419" sz="1100">
                          <a:effectLst/>
                        </a:rPr>
                        <a:t># de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LIVIANOS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BUSES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CAMIONES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3730280"/>
                  </a:ext>
                </a:extLst>
              </a:tr>
              <a:tr h="289708">
                <a:tc>
                  <a:txBody>
                    <a:bodyPr/>
                    <a:lstStyle/>
                    <a:p>
                      <a:pPr indent="144145" algn="ctr">
                        <a:lnSpc>
                          <a:spcPct val="150000"/>
                        </a:lnSpc>
                        <a:spcAft>
                          <a:spcPts val="0"/>
                        </a:spcAft>
                      </a:pPr>
                      <a:r>
                        <a:rPr lang="es-419" sz="1100">
                          <a:effectLst/>
                        </a:rPr>
                        <a:t>GIRO 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95.84%</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1.55%</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2.61%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041197"/>
                  </a:ext>
                </a:extLst>
              </a:tr>
              <a:tr h="289708">
                <a:tc>
                  <a:txBody>
                    <a:bodyPr/>
                    <a:lstStyle/>
                    <a:p>
                      <a:pPr indent="144145" algn="ctr">
                        <a:lnSpc>
                          <a:spcPct val="150000"/>
                        </a:lnSpc>
                        <a:spcAft>
                          <a:spcPts val="0"/>
                        </a:spcAft>
                      </a:pPr>
                      <a:r>
                        <a:rPr lang="es-419" sz="1100">
                          <a:effectLst/>
                        </a:rPr>
                        <a:t>GIRO2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88.30%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9.57%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2.13%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6335778"/>
                  </a:ext>
                </a:extLst>
              </a:tr>
              <a:tr h="289708">
                <a:tc>
                  <a:txBody>
                    <a:bodyPr/>
                    <a:lstStyle/>
                    <a:p>
                      <a:pPr indent="144145" algn="ctr">
                        <a:lnSpc>
                          <a:spcPct val="150000"/>
                        </a:lnSpc>
                        <a:spcAft>
                          <a:spcPts val="0"/>
                        </a:spcAft>
                      </a:pPr>
                      <a:r>
                        <a:rPr lang="es-419" sz="1100">
                          <a:effectLst/>
                        </a:rPr>
                        <a:t>GIRO 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93.07%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4.69%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2.23%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5551497"/>
                  </a:ext>
                </a:extLst>
              </a:tr>
              <a:tr h="289708">
                <a:tc>
                  <a:txBody>
                    <a:bodyPr/>
                    <a:lstStyle/>
                    <a:p>
                      <a:pPr indent="144145" algn="ctr">
                        <a:lnSpc>
                          <a:spcPct val="150000"/>
                        </a:lnSpc>
                        <a:spcAft>
                          <a:spcPts val="0"/>
                        </a:spcAft>
                      </a:pPr>
                      <a:r>
                        <a:rPr lang="es-419" sz="1100">
                          <a:effectLst/>
                        </a:rPr>
                        <a:t>GIRO 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98.21%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0.45%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1.34%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3374896"/>
                  </a:ext>
                </a:extLst>
              </a:tr>
              <a:tr h="289708">
                <a:tc>
                  <a:txBody>
                    <a:bodyPr/>
                    <a:lstStyle/>
                    <a:p>
                      <a:pPr indent="144145" algn="ctr">
                        <a:lnSpc>
                          <a:spcPct val="150000"/>
                        </a:lnSpc>
                        <a:spcAft>
                          <a:spcPts val="0"/>
                        </a:spcAft>
                      </a:pPr>
                      <a:r>
                        <a:rPr lang="es-419" sz="1100">
                          <a:effectLst/>
                        </a:rPr>
                        <a:t>GIRO 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96.63%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0.37%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3.00%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8751634"/>
                  </a:ext>
                </a:extLst>
              </a:tr>
              <a:tr h="289708">
                <a:tc>
                  <a:txBody>
                    <a:bodyPr/>
                    <a:lstStyle/>
                    <a:p>
                      <a:pPr indent="144145" algn="ctr">
                        <a:lnSpc>
                          <a:spcPct val="150000"/>
                        </a:lnSpc>
                        <a:spcAft>
                          <a:spcPts val="0"/>
                        </a:spcAft>
                      </a:pPr>
                      <a:r>
                        <a:rPr lang="es-419" sz="1100">
                          <a:effectLst/>
                        </a:rPr>
                        <a:t>GIRO 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87.23%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2.13%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10.64%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2696855"/>
                  </a:ext>
                </a:extLst>
              </a:tr>
              <a:tr h="289708">
                <a:tc>
                  <a:txBody>
                    <a:bodyPr/>
                    <a:lstStyle/>
                    <a:p>
                      <a:pPr indent="144145" algn="ctr">
                        <a:lnSpc>
                          <a:spcPct val="150000"/>
                        </a:lnSpc>
                        <a:spcAft>
                          <a:spcPts val="0"/>
                        </a:spcAft>
                      </a:pPr>
                      <a:r>
                        <a:rPr lang="es-419" sz="1100">
                          <a:effectLst/>
                        </a:rPr>
                        <a:t>GIRO 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97.81%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0.31%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1.88%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1681638"/>
                  </a:ext>
                </a:extLst>
              </a:tr>
              <a:tr h="289708">
                <a:tc>
                  <a:txBody>
                    <a:bodyPr/>
                    <a:lstStyle/>
                    <a:p>
                      <a:pPr indent="144145" algn="ctr">
                        <a:lnSpc>
                          <a:spcPct val="150000"/>
                        </a:lnSpc>
                        <a:spcAft>
                          <a:spcPts val="0"/>
                        </a:spcAft>
                      </a:pPr>
                      <a:r>
                        <a:rPr lang="es-419" sz="1100">
                          <a:effectLst/>
                        </a:rPr>
                        <a:t>GIRO 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97.96%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0.34%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1.70%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5492280"/>
                  </a:ext>
                </a:extLst>
              </a:tr>
              <a:tr h="289708">
                <a:tc>
                  <a:txBody>
                    <a:bodyPr/>
                    <a:lstStyle/>
                    <a:p>
                      <a:pPr indent="144145" algn="ctr">
                        <a:lnSpc>
                          <a:spcPct val="150000"/>
                        </a:lnSpc>
                        <a:spcAft>
                          <a:spcPts val="0"/>
                        </a:spcAft>
                      </a:pPr>
                      <a:r>
                        <a:rPr lang="es-419" sz="1100">
                          <a:effectLst/>
                        </a:rPr>
                        <a:t>GIRO 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97.43%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0.32%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2.25%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034937"/>
                  </a:ext>
                </a:extLst>
              </a:tr>
              <a:tr h="289708">
                <a:tc>
                  <a:txBody>
                    <a:bodyPr/>
                    <a:lstStyle/>
                    <a:p>
                      <a:pPr indent="144145" algn="ctr">
                        <a:lnSpc>
                          <a:spcPct val="150000"/>
                        </a:lnSpc>
                        <a:spcAft>
                          <a:spcPts val="0"/>
                        </a:spcAft>
                      </a:pPr>
                      <a:r>
                        <a:rPr lang="es-419" sz="1100">
                          <a:effectLst/>
                        </a:rPr>
                        <a:t>GIRO 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93.48%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2.17%</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4.35%</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6697135"/>
                  </a:ext>
                </a:extLst>
              </a:tr>
            </a:tbl>
          </a:graphicData>
        </a:graphic>
      </p:graphicFrame>
    </p:spTree>
    <p:extLst>
      <p:ext uri="{BB962C8B-B14F-4D97-AF65-F5344CB8AC3E}">
        <p14:creationId xmlns:p14="http://schemas.microsoft.com/office/powerpoint/2010/main" val="364975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A437C339-DD15-4781-826E-DB2B8F380809}"/>
              </a:ext>
            </a:extLst>
          </p:cNvPr>
          <p:cNvSpPr/>
          <p:nvPr/>
        </p:nvSpPr>
        <p:spPr>
          <a:xfrm>
            <a:off x="6131002" y="5831766"/>
            <a:ext cx="76663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506227" y="1508704"/>
            <a:ext cx="4026295"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Volumen de la hora de diseño </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9FAD09A8-7F45-437E-A357-1A4FB948B682}"/>
              </a:ext>
            </a:extLst>
          </p:cNvPr>
          <p:cNvSpPr txBox="1"/>
          <p:nvPr/>
        </p:nvSpPr>
        <p:spPr>
          <a:xfrm>
            <a:off x="1602519" y="1971252"/>
            <a:ext cx="5322964" cy="369332"/>
          </a:xfrm>
          <a:prstGeom prst="rect">
            <a:avLst/>
          </a:prstGeom>
          <a:noFill/>
        </p:spPr>
        <p:txBody>
          <a:bodyPr wrap="square" rtlCol="0">
            <a:spAutoFit/>
          </a:bodyPr>
          <a:lstStyle/>
          <a:p>
            <a:pPr marL="285750" indent="-285750" algn="just">
              <a:buFont typeface="Arial" panose="020B0604020202020204" pitchFamily="34" charset="0"/>
              <a:buChar char="•"/>
            </a:pPr>
            <a:r>
              <a:rPr lang="es-419" dirty="0"/>
              <a:t>Se caracterizó por livianos, buses y camiones</a:t>
            </a:r>
          </a:p>
        </p:txBody>
      </p:sp>
      <p:graphicFrame>
        <p:nvGraphicFramePr>
          <p:cNvPr id="2" name="Tabla 1">
            <a:extLst>
              <a:ext uri="{FF2B5EF4-FFF2-40B4-BE49-F238E27FC236}">
                <a16:creationId xmlns:a16="http://schemas.microsoft.com/office/drawing/2014/main" id="{F8A8C739-F720-4642-B8C3-C0FD221D6808}"/>
              </a:ext>
            </a:extLst>
          </p:cNvPr>
          <p:cNvGraphicFramePr>
            <a:graphicFrameLocks noGrp="1"/>
          </p:cNvGraphicFramePr>
          <p:nvPr>
            <p:extLst>
              <p:ext uri="{D42A27DB-BD31-4B8C-83A1-F6EECF244321}">
                <p14:modId xmlns:p14="http://schemas.microsoft.com/office/powerpoint/2010/main" val="3538992146"/>
              </p:ext>
            </p:extLst>
          </p:nvPr>
        </p:nvGraphicFramePr>
        <p:xfrm>
          <a:off x="921079" y="2380493"/>
          <a:ext cx="3600000" cy="3017520"/>
        </p:xfrm>
        <a:graphic>
          <a:graphicData uri="http://schemas.openxmlformats.org/drawingml/2006/table">
            <a:tbl>
              <a:tblPr firstRow="1" firstCol="1">
                <a:tableStyleId>{68D230F3-CF80-4859-8CE7-A43EE81993B5}</a:tableStyleId>
              </a:tblPr>
              <a:tblGrid>
                <a:gridCol w="801189">
                  <a:extLst>
                    <a:ext uri="{9D8B030D-6E8A-4147-A177-3AD203B41FA5}">
                      <a16:colId xmlns:a16="http://schemas.microsoft.com/office/drawing/2014/main" val="961206367"/>
                    </a:ext>
                  </a:extLst>
                </a:gridCol>
                <a:gridCol w="638811">
                  <a:extLst>
                    <a:ext uri="{9D8B030D-6E8A-4147-A177-3AD203B41FA5}">
                      <a16:colId xmlns:a16="http://schemas.microsoft.com/office/drawing/2014/main" val="3253632678"/>
                    </a:ext>
                  </a:extLst>
                </a:gridCol>
                <a:gridCol w="720000">
                  <a:extLst>
                    <a:ext uri="{9D8B030D-6E8A-4147-A177-3AD203B41FA5}">
                      <a16:colId xmlns:a16="http://schemas.microsoft.com/office/drawing/2014/main" val="343763546"/>
                    </a:ext>
                  </a:extLst>
                </a:gridCol>
                <a:gridCol w="720000">
                  <a:extLst>
                    <a:ext uri="{9D8B030D-6E8A-4147-A177-3AD203B41FA5}">
                      <a16:colId xmlns:a16="http://schemas.microsoft.com/office/drawing/2014/main" val="481675398"/>
                    </a:ext>
                  </a:extLst>
                </a:gridCol>
                <a:gridCol w="720000">
                  <a:extLst>
                    <a:ext uri="{9D8B030D-6E8A-4147-A177-3AD203B41FA5}">
                      <a16:colId xmlns:a16="http://schemas.microsoft.com/office/drawing/2014/main" val="771723797"/>
                    </a:ext>
                  </a:extLst>
                </a:gridCol>
              </a:tblGrid>
              <a:tr h="180000">
                <a:tc>
                  <a:txBody>
                    <a:bodyPr/>
                    <a:lstStyle/>
                    <a:p>
                      <a:pPr indent="144145" algn="ctr">
                        <a:lnSpc>
                          <a:spcPct val="150000"/>
                        </a:lnSpc>
                        <a:spcAft>
                          <a:spcPts val="0"/>
                        </a:spcAft>
                      </a:pPr>
                      <a:r>
                        <a:rPr lang="es-419" sz="1100">
                          <a:effectLst/>
                        </a:rPr>
                        <a:t># de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DHV</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Liviano</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Total Livianos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 Giro</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3575165"/>
                  </a:ext>
                </a:extLst>
              </a:tr>
              <a:tr h="180000">
                <a:tc>
                  <a:txBody>
                    <a:bodyPr/>
                    <a:lstStyle/>
                    <a:p>
                      <a:pPr indent="144145" algn="ctr">
                        <a:lnSpc>
                          <a:spcPct val="150000"/>
                        </a:lnSpc>
                        <a:spcAft>
                          <a:spcPts val="0"/>
                        </a:spcAft>
                      </a:pPr>
                      <a:r>
                        <a:rPr lang="es-419" sz="1100">
                          <a:effectLst/>
                        </a:rPr>
                        <a:t>GIRO 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3881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3720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a:effectLst/>
                        </a:rPr>
                        <a:t>4289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86.73%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429431"/>
                  </a:ext>
                </a:extLst>
              </a:tr>
              <a:tr h="180000">
                <a:tc>
                  <a:txBody>
                    <a:bodyPr/>
                    <a:lstStyle/>
                    <a:p>
                      <a:pPr indent="144145" algn="ctr">
                        <a:lnSpc>
                          <a:spcPct val="150000"/>
                        </a:lnSpc>
                        <a:spcAft>
                          <a:spcPts val="0"/>
                        </a:spcAft>
                      </a:pPr>
                      <a:r>
                        <a:rPr lang="es-419" sz="1100">
                          <a:effectLst/>
                        </a:rPr>
                        <a:t>GIRO2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645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569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13.27%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7231289"/>
                  </a:ext>
                </a:extLst>
              </a:tr>
              <a:tr h="180000">
                <a:tc>
                  <a:txBody>
                    <a:bodyPr/>
                    <a:lstStyle/>
                    <a:p>
                      <a:pPr indent="144145" algn="ctr">
                        <a:lnSpc>
                          <a:spcPct val="150000"/>
                        </a:lnSpc>
                        <a:spcAft>
                          <a:spcPts val="0"/>
                        </a:spcAft>
                      </a:pPr>
                      <a:r>
                        <a:rPr lang="es-419" sz="1100">
                          <a:effectLst/>
                        </a:rPr>
                        <a:t>GIRO 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3537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3292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a:effectLst/>
                        </a:rPr>
                        <a:t>3726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88.35%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9876013"/>
                  </a:ext>
                </a:extLst>
              </a:tr>
              <a:tr h="180000">
                <a:tc>
                  <a:txBody>
                    <a:bodyPr/>
                    <a:lstStyle/>
                    <a:p>
                      <a:pPr indent="144145" algn="ctr">
                        <a:lnSpc>
                          <a:spcPct val="150000"/>
                        </a:lnSpc>
                        <a:spcAft>
                          <a:spcPts val="0"/>
                        </a:spcAft>
                      </a:pPr>
                      <a:r>
                        <a:rPr lang="es-419" sz="1100">
                          <a:effectLst/>
                        </a:rPr>
                        <a:t>GIRO 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442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434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11.65%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1501551"/>
                  </a:ext>
                </a:extLst>
              </a:tr>
              <a:tr h="180000">
                <a:tc>
                  <a:txBody>
                    <a:bodyPr/>
                    <a:lstStyle/>
                    <a:p>
                      <a:pPr indent="144145" algn="ctr">
                        <a:lnSpc>
                          <a:spcPct val="150000"/>
                        </a:lnSpc>
                        <a:spcAft>
                          <a:spcPts val="0"/>
                        </a:spcAft>
                      </a:pPr>
                      <a:r>
                        <a:rPr lang="es-419" sz="1100">
                          <a:effectLst/>
                        </a:rPr>
                        <a:t>GIRO 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297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287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a:effectLst/>
                        </a:rPr>
                        <a:t>598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47.93%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4987692"/>
                  </a:ext>
                </a:extLst>
              </a:tr>
              <a:tr h="180000">
                <a:tc>
                  <a:txBody>
                    <a:bodyPr/>
                    <a:lstStyle/>
                    <a:p>
                      <a:pPr indent="144145" algn="ctr">
                        <a:lnSpc>
                          <a:spcPct val="150000"/>
                        </a:lnSpc>
                        <a:spcAft>
                          <a:spcPts val="0"/>
                        </a:spcAft>
                      </a:pPr>
                      <a:r>
                        <a:rPr lang="es-419" sz="1100">
                          <a:effectLst/>
                        </a:rPr>
                        <a:t>GIRO 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13.73%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5078507"/>
                  </a:ext>
                </a:extLst>
              </a:tr>
              <a:tr h="180000">
                <a:tc>
                  <a:txBody>
                    <a:bodyPr/>
                    <a:lstStyle/>
                    <a:p>
                      <a:pPr indent="144145" algn="ctr">
                        <a:lnSpc>
                          <a:spcPct val="150000"/>
                        </a:lnSpc>
                        <a:spcAft>
                          <a:spcPts val="0"/>
                        </a:spcAft>
                      </a:pPr>
                      <a:r>
                        <a:rPr lang="es-419" sz="1100">
                          <a:effectLst/>
                        </a:rPr>
                        <a:t>GIRO 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234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229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38.34%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08084"/>
                  </a:ext>
                </a:extLst>
              </a:tr>
              <a:tr h="180000">
                <a:tc>
                  <a:txBody>
                    <a:bodyPr/>
                    <a:lstStyle/>
                    <a:p>
                      <a:pPr indent="144145" algn="ctr">
                        <a:lnSpc>
                          <a:spcPct val="150000"/>
                        </a:lnSpc>
                        <a:spcAft>
                          <a:spcPts val="0"/>
                        </a:spcAft>
                      </a:pPr>
                      <a:r>
                        <a:rPr lang="es-419" sz="1100">
                          <a:effectLst/>
                        </a:rPr>
                        <a:t>GIRO 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344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337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dirty="0">
                          <a:effectLst/>
                        </a:rPr>
                        <a:t>765</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43.96%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2836457"/>
                  </a:ext>
                </a:extLst>
              </a:tr>
              <a:tr h="180000">
                <a:tc>
                  <a:txBody>
                    <a:bodyPr/>
                    <a:lstStyle/>
                    <a:p>
                      <a:pPr indent="144145" algn="ctr">
                        <a:lnSpc>
                          <a:spcPct val="150000"/>
                        </a:lnSpc>
                        <a:spcAft>
                          <a:spcPts val="0"/>
                        </a:spcAft>
                      </a:pPr>
                      <a:r>
                        <a:rPr lang="es-419" sz="1100">
                          <a:effectLst/>
                        </a:rPr>
                        <a:t>GIRO 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391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381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49.79%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4997710"/>
                  </a:ext>
                </a:extLst>
              </a:tr>
              <a:tr h="180000">
                <a:tc>
                  <a:txBody>
                    <a:bodyPr/>
                    <a:lstStyle/>
                    <a:p>
                      <a:pPr indent="144145" algn="ctr">
                        <a:lnSpc>
                          <a:spcPct val="150000"/>
                        </a:lnSpc>
                        <a:spcAft>
                          <a:spcPts val="0"/>
                        </a:spcAft>
                      </a:pPr>
                      <a:r>
                        <a:rPr lang="es-419" sz="1100">
                          <a:effectLst/>
                        </a:rPr>
                        <a:t>GIRO 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51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dirty="0">
                          <a:effectLst/>
                        </a:rPr>
                        <a:t>6.25%</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9964634"/>
                  </a:ext>
                </a:extLst>
              </a:tr>
            </a:tbl>
          </a:graphicData>
        </a:graphic>
      </p:graphicFrame>
      <p:graphicFrame>
        <p:nvGraphicFramePr>
          <p:cNvPr id="5" name="Tabla 4">
            <a:extLst>
              <a:ext uri="{FF2B5EF4-FFF2-40B4-BE49-F238E27FC236}">
                <a16:creationId xmlns:a16="http://schemas.microsoft.com/office/drawing/2014/main" id="{DF58626E-F910-44C9-9BB8-0C41425BB053}"/>
              </a:ext>
            </a:extLst>
          </p:cNvPr>
          <p:cNvGraphicFramePr>
            <a:graphicFrameLocks noGrp="1"/>
          </p:cNvGraphicFramePr>
          <p:nvPr>
            <p:extLst>
              <p:ext uri="{D42A27DB-BD31-4B8C-83A1-F6EECF244321}">
                <p14:modId xmlns:p14="http://schemas.microsoft.com/office/powerpoint/2010/main" val="2291739853"/>
              </p:ext>
            </p:extLst>
          </p:nvPr>
        </p:nvGraphicFramePr>
        <p:xfrm>
          <a:off x="4504837" y="2380494"/>
          <a:ext cx="3600000" cy="3017520"/>
        </p:xfrm>
        <a:graphic>
          <a:graphicData uri="http://schemas.openxmlformats.org/drawingml/2006/table">
            <a:tbl>
              <a:tblPr firstRow="1" firstCol="1">
                <a:tableStyleId>{0E3FDE45-AF77-4B5C-9715-49D594BDF05E}</a:tableStyleId>
              </a:tblPr>
              <a:tblGrid>
                <a:gridCol w="804010">
                  <a:extLst>
                    <a:ext uri="{9D8B030D-6E8A-4147-A177-3AD203B41FA5}">
                      <a16:colId xmlns:a16="http://schemas.microsoft.com/office/drawing/2014/main" val="4066278667"/>
                    </a:ext>
                  </a:extLst>
                </a:gridCol>
                <a:gridCol w="635990">
                  <a:extLst>
                    <a:ext uri="{9D8B030D-6E8A-4147-A177-3AD203B41FA5}">
                      <a16:colId xmlns:a16="http://schemas.microsoft.com/office/drawing/2014/main" val="4193421178"/>
                    </a:ext>
                  </a:extLst>
                </a:gridCol>
                <a:gridCol w="720000">
                  <a:extLst>
                    <a:ext uri="{9D8B030D-6E8A-4147-A177-3AD203B41FA5}">
                      <a16:colId xmlns:a16="http://schemas.microsoft.com/office/drawing/2014/main" val="518438370"/>
                    </a:ext>
                  </a:extLst>
                </a:gridCol>
                <a:gridCol w="720000">
                  <a:extLst>
                    <a:ext uri="{9D8B030D-6E8A-4147-A177-3AD203B41FA5}">
                      <a16:colId xmlns:a16="http://schemas.microsoft.com/office/drawing/2014/main" val="1486277085"/>
                    </a:ext>
                  </a:extLst>
                </a:gridCol>
                <a:gridCol w="720000">
                  <a:extLst>
                    <a:ext uri="{9D8B030D-6E8A-4147-A177-3AD203B41FA5}">
                      <a16:colId xmlns:a16="http://schemas.microsoft.com/office/drawing/2014/main" val="3981240563"/>
                    </a:ext>
                  </a:extLst>
                </a:gridCol>
              </a:tblGrid>
              <a:tr h="180000">
                <a:tc>
                  <a:txBody>
                    <a:bodyPr/>
                    <a:lstStyle/>
                    <a:p>
                      <a:pPr indent="144145" algn="ctr">
                        <a:lnSpc>
                          <a:spcPct val="150000"/>
                        </a:lnSpc>
                        <a:spcAft>
                          <a:spcPts val="0"/>
                        </a:spcAft>
                      </a:pPr>
                      <a:r>
                        <a:rPr lang="es-419" sz="1100">
                          <a:effectLst/>
                        </a:rPr>
                        <a:t># de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DHV</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Buses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Total Buses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0859592"/>
                  </a:ext>
                </a:extLst>
              </a:tr>
              <a:tr h="180000">
                <a:tc>
                  <a:txBody>
                    <a:bodyPr/>
                    <a:lstStyle/>
                    <a:p>
                      <a:pPr indent="144145" algn="ctr">
                        <a:lnSpc>
                          <a:spcPct val="150000"/>
                        </a:lnSpc>
                        <a:spcAft>
                          <a:spcPts val="0"/>
                        </a:spcAft>
                      </a:pPr>
                      <a:r>
                        <a:rPr lang="es-419" sz="1100">
                          <a:effectLst/>
                        </a:rPr>
                        <a:t>GIRO 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3881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60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a:effectLst/>
                        </a:rPr>
                        <a:t>432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13.96%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2116346"/>
                  </a:ext>
                </a:extLst>
              </a:tr>
              <a:tr h="180000">
                <a:tc>
                  <a:txBody>
                    <a:bodyPr/>
                    <a:lstStyle/>
                    <a:p>
                      <a:pPr indent="144145" algn="ctr">
                        <a:lnSpc>
                          <a:spcPct val="150000"/>
                        </a:lnSpc>
                        <a:spcAft>
                          <a:spcPts val="0"/>
                        </a:spcAft>
                      </a:pPr>
                      <a:r>
                        <a:rPr lang="es-419" sz="1100">
                          <a:effectLst/>
                        </a:rPr>
                        <a:t>GIRO2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645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372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86.04%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456635"/>
                  </a:ext>
                </a:extLst>
              </a:tr>
              <a:tr h="180000">
                <a:tc>
                  <a:txBody>
                    <a:bodyPr/>
                    <a:lstStyle/>
                    <a:p>
                      <a:pPr indent="144145" algn="ctr">
                        <a:lnSpc>
                          <a:spcPct val="150000"/>
                        </a:lnSpc>
                        <a:spcAft>
                          <a:spcPts val="0"/>
                        </a:spcAft>
                      </a:pPr>
                      <a:r>
                        <a:rPr lang="es-419" sz="1100">
                          <a:effectLst/>
                        </a:rPr>
                        <a:t>GIRO 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3537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182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a:effectLst/>
                        </a:rPr>
                        <a:t>184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98.93%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9263721"/>
                  </a:ext>
                </a:extLst>
              </a:tr>
              <a:tr h="180000">
                <a:tc>
                  <a:txBody>
                    <a:bodyPr/>
                    <a:lstStyle/>
                    <a:p>
                      <a:pPr indent="144145" algn="ctr">
                        <a:lnSpc>
                          <a:spcPct val="150000"/>
                        </a:lnSpc>
                        <a:spcAft>
                          <a:spcPts val="0"/>
                        </a:spcAft>
                      </a:pPr>
                      <a:r>
                        <a:rPr lang="es-419" sz="1100">
                          <a:effectLst/>
                        </a:rPr>
                        <a:t>GIRO 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442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1.07%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0450753"/>
                  </a:ext>
                </a:extLst>
              </a:tr>
              <a:tr h="180000">
                <a:tc>
                  <a:txBody>
                    <a:bodyPr/>
                    <a:lstStyle/>
                    <a:p>
                      <a:pPr indent="144145" algn="ctr">
                        <a:lnSpc>
                          <a:spcPct val="150000"/>
                        </a:lnSpc>
                        <a:spcAft>
                          <a:spcPts val="0"/>
                        </a:spcAft>
                      </a:pPr>
                      <a:r>
                        <a:rPr lang="es-419" sz="1100">
                          <a:effectLst/>
                        </a:rPr>
                        <a:t>GIRO 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297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a:effectLst/>
                        </a:rPr>
                        <a:t>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28.89%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5396874"/>
                  </a:ext>
                </a:extLst>
              </a:tr>
              <a:tr h="180000">
                <a:tc>
                  <a:txBody>
                    <a:bodyPr/>
                    <a:lstStyle/>
                    <a:p>
                      <a:pPr indent="144145" algn="ctr">
                        <a:lnSpc>
                          <a:spcPct val="150000"/>
                        </a:lnSpc>
                        <a:spcAft>
                          <a:spcPts val="0"/>
                        </a:spcAft>
                      </a:pPr>
                      <a:r>
                        <a:rPr lang="es-419" sz="1100">
                          <a:effectLst/>
                        </a:rPr>
                        <a:t>GIRO 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52.07%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2833147"/>
                  </a:ext>
                </a:extLst>
              </a:tr>
              <a:tr h="180000">
                <a:tc>
                  <a:txBody>
                    <a:bodyPr/>
                    <a:lstStyle/>
                    <a:p>
                      <a:pPr indent="144145" algn="ctr">
                        <a:lnSpc>
                          <a:spcPct val="150000"/>
                        </a:lnSpc>
                        <a:spcAft>
                          <a:spcPts val="0"/>
                        </a:spcAft>
                      </a:pPr>
                      <a:r>
                        <a:rPr lang="es-419" sz="1100">
                          <a:effectLst/>
                        </a:rPr>
                        <a:t>GIRO 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234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19.05%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293212"/>
                  </a:ext>
                </a:extLst>
              </a:tr>
              <a:tr h="180000">
                <a:tc>
                  <a:txBody>
                    <a:bodyPr/>
                    <a:lstStyle/>
                    <a:p>
                      <a:pPr indent="144145" algn="ctr">
                        <a:lnSpc>
                          <a:spcPct val="150000"/>
                        </a:lnSpc>
                        <a:spcAft>
                          <a:spcPts val="0"/>
                        </a:spcAft>
                      </a:pPr>
                      <a:r>
                        <a:rPr lang="es-419" sz="1100">
                          <a:effectLst/>
                        </a:rPr>
                        <a:t>GIRO 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344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dirty="0">
                          <a:effectLst/>
                        </a:rPr>
                        <a:t>4</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33.03%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7447719"/>
                  </a:ext>
                </a:extLst>
              </a:tr>
              <a:tr h="180000">
                <a:tc>
                  <a:txBody>
                    <a:bodyPr/>
                    <a:lstStyle/>
                    <a:p>
                      <a:pPr indent="144145" algn="ctr">
                        <a:lnSpc>
                          <a:spcPct val="150000"/>
                        </a:lnSpc>
                        <a:spcAft>
                          <a:spcPts val="0"/>
                        </a:spcAft>
                      </a:pPr>
                      <a:r>
                        <a:rPr lang="es-419" sz="1100">
                          <a:effectLst/>
                        </a:rPr>
                        <a:t>GIRO 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391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35.55%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5598459"/>
                  </a:ext>
                </a:extLst>
              </a:tr>
              <a:tr h="180000">
                <a:tc>
                  <a:txBody>
                    <a:bodyPr/>
                    <a:lstStyle/>
                    <a:p>
                      <a:pPr indent="144145" algn="ctr">
                        <a:lnSpc>
                          <a:spcPct val="150000"/>
                        </a:lnSpc>
                        <a:spcAft>
                          <a:spcPts val="0"/>
                        </a:spcAft>
                      </a:pPr>
                      <a:r>
                        <a:rPr lang="es-419" sz="1100">
                          <a:effectLst/>
                        </a:rPr>
                        <a:t>GIRO 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51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dirty="0">
                          <a:effectLst/>
                        </a:rPr>
                        <a:t>31.42%</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6008421"/>
                  </a:ext>
                </a:extLst>
              </a:tr>
            </a:tbl>
          </a:graphicData>
        </a:graphic>
      </p:graphicFrame>
      <p:graphicFrame>
        <p:nvGraphicFramePr>
          <p:cNvPr id="6" name="Tabla 5">
            <a:extLst>
              <a:ext uri="{FF2B5EF4-FFF2-40B4-BE49-F238E27FC236}">
                <a16:creationId xmlns:a16="http://schemas.microsoft.com/office/drawing/2014/main" id="{F131F24C-26AF-4657-8A09-B0109103AB65}"/>
              </a:ext>
            </a:extLst>
          </p:cNvPr>
          <p:cNvGraphicFramePr>
            <a:graphicFrameLocks noGrp="1"/>
          </p:cNvGraphicFramePr>
          <p:nvPr>
            <p:extLst>
              <p:ext uri="{D42A27DB-BD31-4B8C-83A1-F6EECF244321}">
                <p14:modId xmlns:p14="http://schemas.microsoft.com/office/powerpoint/2010/main" val="1220593849"/>
              </p:ext>
            </p:extLst>
          </p:nvPr>
        </p:nvGraphicFramePr>
        <p:xfrm>
          <a:off x="8088595" y="2380493"/>
          <a:ext cx="3600000" cy="3017520"/>
        </p:xfrm>
        <a:graphic>
          <a:graphicData uri="http://schemas.openxmlformats.org/drawingml/2006/table">
            <a:tbl>
              <a:tblPr firstRow="1" firstCol="1">
                <a:tableStyleId>{68D230F3-CF80-4859-8CE7-A43EE81993B5}</a:tableStyleId>
              </a:tblPr>
              <a:tblGrid>
                <a:gridCol w="780197">
                  <a:extLst>
                    <a:ext uri="{9D8B030D-6E8A-4147-A177-3AD203B41FA5}">
                      <a16:colId xmlns:a16="http://schemas.microsoft.com/office/drawing/2014/main" val="1188515944"/>
                    </a:ext>
                  </a:extLst>
                </a:gridCol>
                <a:gridCol w="659803">
                  <a:extLst>
                    <a:ext uri="{9D8B030D-6E8A-4147-A177-3AD203B41FA5}">
                      <a16:colId xmlns:a16="http://schemas.microsoft.com/office/drawing/2014/main" val="448315522"/>
                    </a:ext>
                  </a:extLst>
                </a:gridCol>
                <a:gridCol w="720000">
                  <a:extLst>
                    <a:ext uri="{9D8B030D-6E8A-4147-A177-3AD203B41FA5}">
                      <a16:colId xmlns:a16="http://schemas.microsoft.com/office/drawing/2014/main" val="2802100218"/>
                    </a:ext>
                  </a:extLst>
                </a:gridCol>
                <a:gridCol w="720000">
                  <a:extLst>
                    <a:ext uri="{9D8B030D-6E8A-4147-A177-3AD203B41FA5}">
                      <a16:colId xmlns:a16="http://schemas.microsoft.com/office/drawing/2014/main" val="3328703485"/>
                    </a:ext>
                  </a:extLst>
                </a:gridCol>
                <a:gridCol w="720000">
                  <a:extLst>
                    <a:ext uri="{9D8B030D-6E8A-4147-A177-3AD203B41FA5}">
                      <a16:colId xmlns:a16="http://schemas.microsoft.com/office/drawing/2014/main" val="3207930058"/>
                    </a:ext>
                  </a:extLst>
                </a:gridCol>
              </a:tblGrid>
              <a:tr h="180000">
                <a:tc>
                  <a:txBody>
                    <a:bodyPr/>
                    <a:lstStyle/>
                    <a:p>
                      <a:pPr indent="144145" algn="ctr">
                        <a:lnSpc>
                          <a:spcPct val="150000"/>
                        </a:lnSpc>
                        <a:spcAft>
                          <a:spcPts val="0"/>
                        </a:spcAft>
                      </a:pPr>
                      <a:r>
                        <a:rPr lang="es-419" sz="1100">
                          <a:effectLst/>
                        </a:rPr>
                        <a:t># de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DHV</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000" dirty="0">
                          <a:effectLst/>
                        </a:rPr>
                        <a:t>Camión</a:t>
                      </a:r>
                      <a:endParaRPr lang="es-419"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Total Camiones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 Giro</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2545588"/>
                  </a:ext>
                </a:extLst>
              </a:tr>
              <a:tr h="180000">
                <a:tc>
                  <a:txBody>
                    <a:bodyPr/>
                    <a:lstStyle/>
                    <a:p>
                      <a:pPr indent="144145" algn="ctr">
                        <a:lnSpc>
                          <a:spcPct val="150000"/>
                        </a:lnSpc>
                        <a:spcAft>
                          <a:spcPts val="0"/>
                        </a:spcAft>
                      </a:pPr>
                      <a:r>
                        <a:rPr lang="es-419" sz="1100">
                          <a:effectLst/>
                        </a:rPr>
                        <a:t>GIRO 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3881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101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a:effectLst/>
                        </a:rPr>
                        <a:t>184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55.07%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9465723"/>
                  </a:ext>
                </a:extLst>
              </a:tr>
              <a:tr h="180000">
                <a:tc>
                  <a:txBody>
                    <a:bodyPr/>
                    <a:lstStyle/>
                    <a:p>
                      <a:pPr indent="144145" algn="ctr">
                        <a:lnSpc>
                          <a:spcPct val="150000"/>
                        </a:lnSpc>
                        <a:spcAft>
                          <a:spcPts val="0"/>
                        </a:spcAft>
                      </a:pPr>
                      <a:r>
                        <a:rPr lang="es-419" sz="1100">
                          <a:effectLst/>
                        </a:rPr>
                        <a:t>GIRO2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645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44.93%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3824215"/>
                  </a:ext>
                </a:extLst>
              </a:tr>
              <a:tr h="180000">
                <a:tc>
                  <a:txBody>
                    <a:bodyPr/>
                    <a:lstStyle/>
                    <a:p>
                      <a:pPr indent="144145" algn="ctr">
                        <a:lnSpc>
                          <a:spcPct val="150000"/>
                        </a:lnSpc>
                        <a:spcAft>
                          <a:spcPts val="0"/>
                        </a:spcAft>
                      </a:pPr>
                      <a:r>
                        <a:rPr lang="es-419" sz="1100">
                          <a:effectLst/>
                        </a:rPr>
                        <a:t>GIRO 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3537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87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1100">
                          <a:effectLst/>
                        </a:rPr>
                        <a:t>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93.61%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3270785"/>
                  </a:ext>
                </a:extLst>
              </a:tr>
              <a:tr h="180000">
                <a:tc>
                  <a:txBody>
                    <a:bodyPr/>
                    <a:lstStyle/>
                    <a:p>
                      <a:pPr indent="144145" algn="ctr">
                        <a:lnSpc>
                          <a:spcPct val="150000"/>
                        </a:lnSpc>
                        <a:spcAft>
                          <a:spcPts val="0"/>
                        </a:spcAft>
                      </a:pPr>
                      <a:r>
                        <a:rPr lang="es-419" sz="1100">
                          <a:effectLst/>
                        </a:rPr>
                        <a:t>GIRO 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442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6.39%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155534"/>
                  </a:ext>
                </a:extLst>
              </a:tr>
              <a:tr h="180000">
                <a:tc>
                  <a:txBody>
                    <a:bodyPr/>
                    <a:lstStyle/>
                    <a:p>
                      <a:pPr indent="144145" algn="ctr">
                        <a:lnSpc>
                          <a:spcPct val="150000"/>
                        </a:lnSpc>
                        <a:spcAft>
                          <a:spcPts val="0"/>
                        </a:spcAft>
                      </a:pPr>
                      <a:r>
                        <a:rPr lang="es-419" sz="1100">
                          <a:effectLst/>
                        </a:rPr>
                        <a:t>GIRO 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297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a:effectLst/>
                        </a:rPr>
                        <a:t>23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38.15%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5658738"/>
                  </a:ext>
                </a:extLst>
              </a:tr>
              <a:tr h="180000">
                <a:tc>
                  <a:txBody>
                    <a:bodyPr/>
                    <a:lstStyle/>
                    <a:p>
                      <a:pPr indent="144145" algn="ctr">
                        <a:lnSpc>
                          <a:spcPct val="150000"/>
                        </a:lnSpc>
                        <a:spcAft>
                          <a:spcPts val="0"/>
                        </a:spcAft>
                      </a:pPr>
                      <a:r>
                        <a:rPr lang="es-419" sz="1100">
                          <a:effectLst/>
                        </a:rPr>
                        <a:t>GIRO 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42.98%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3791112"/>
                  </a:ext>
                </a:extLst>
              </a:tr>
              <a:tr h="180000">
                <a:tc>
                  <a:txBody>
                    <a:bodyPr/>
                    <a:lstStyle/>
                    <a:p>
                      <a:pPr indent="144145" algn="ctr">
                        <a:lnSpc>
                          <a:spcPct val="150000"/>
                        </a:lnSpc>
                        <a:spcAft>
                          <a:spcPts val="0"/>
                        </a:spcAft>
                      </a:pPr>
                      <a:r>
                        <a:rPr lang="es-419" sz="1100">
                          <a:effectLst/>
                        </a:rPr>
                        <a:t>GIRO 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234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18.87%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0299885"/>
                  </a:ext>
                </a:extLst>
              </a:tr>
              <a:tr h="180000">
                <a:tc>
                  <a:txBody>
                    <a:bodyPr/>
                    <a:lstStyle/>
                    <a:p>
                      <a:pPr indent="144145" algn="ctr">
                        <a:lnSpc>
                          <a:spcPct val="150000"/>
                        </a:lnSpc>
                        <a:spcAft>
                          <a:spcPts val="0"/>
                        </a:spcAft>
                      </a:pPr>
                      <a:r>
                        <a:rPr lang="es-419" sz="1100">
                          <a:effectLst/>
                        </a:rPr>
                        <a:t>GIRO 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344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1100">
                          <a:effectLst/>
                        </a:rPr>
                        <a:t>17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34.63%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1931190"/>
                  </a:ext>
                </a:extLst>
              </a:tr>
              <a:tr h="180000">
                <a:tc>
                  <a:txBody>
                    <a:bodyPr/>
                    <a:lstStyle/>
                    <a:p>
                      <a:pPr indent="144145" algn="ctr">
                        <a:lnSpc>
                          <a:spcPct val="150000"/>
                        </a:lnSpc>
                        <a:spcAft>
                          <a:spcPts val="0"/>
                        </a:spcAft>
                      </a:pPr>
                      <a:r>
                        <a:rPr lang="es-419" sz="1100">
                          <a:effectLst/>
                        </a:rPr>
                        <a:t>GIRO 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391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a:effectLst/>
                        </a:rPr>
                        <a:t>52.19%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2864070"/>
                  </a:ext>
                </a:extLst>
              </a:tr>
              <a:tr h="180000">
                <a:tc>
                  <a:txBody>
                    <a:bodyPr/>
                    <a:lstStyle/>
                    <a:p>
                      <a:pPr indent="144145" algn="ctr">
                        <a:lnSpc>
                          <a:spcPct val="150000"/>
                        </a:lnSpc>
                        <a:spcAft>
                          <a:spcPts val="0"/>
                        </a:spcAft>
                      </a:pPr>
                      <a:r>
                        <a:rPr lang="es-419" sz="1100" dirty="0">
                          <a:effectLst/>
                        </a:rPr>
                        <a:t>GIRO 10</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51</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1100" dirty="0">
                          <a:effectLst/>
                        </a:rPr>
                        <a:t>13.18%</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4141434"/>
                  </a:ext>
                </a:extLst>
              </a:tr>
            </a:tbl>
          </a:graphicData>
        </a:graphic>
      </p:graphicFrame>
      <p:sp>
        <p:nvSpPr>
          <p:cNvPr id="3" name="Rectángulo 2">
            <a:extLst>
              <a:ext uri="{FF2B5EF4-FFF2-40B4-BE49-F238E27FC236}">
                <a16:creationId xmlns:a16="http://schemas.microsoft.com/office/drawing/2014/main" id="{12A44984-8785-4E90-9F6A-8F0EC56B625A}"/>
              </a:ext>
            </a:extLst>
          </p:cNvPr>
          <p:cNvSpPr/>
          <p:nvPr/>
        </p:nvSpPr>
        <p:spPr>
          <a:xfrm>
            <a:off x="6203216" y="5770211"/>
            <a:ext cx="694421" cy="369332"/>
          </a:xfrm>
          <a:prstGeom prst="rect">
            <a:avLst/>
          </a:prstGeom>
        </p:spPr>
        <p:txBody>
          <a:bodyPr wrap="none">
            <a:spAutoFit/>
          </a:bodyPr>
          <a:lstStyle/>
          <a:p>
            <a:r>
              <a:rPr lang="es-419" sz="1400" dirty="0">
                <a:solidFill>
                  <a:srgbClr val="000000"/>
                </a:solidFill>
                <a:latin typeface="Calibri" panose="020F0502020204030204" pitchFamily="34" charset="0"/>
              </a:rPr>
              <a:t>10302</a:t>
            </a:r>
            <a:r>
              <a:rPr lang="es-419" dirty="0"/>
              <a:t> </a:t>
            </a:r>
          </a:p>
        </p:txBody>
      </p:sp>
    </p:spTree>
    <p:extLst>
      <p:ext uri="{BB962C8B-B14F-4D97-AF65-F5344CB8AC3E}">
        <p14:creationId xmlns:p14="http://schemas.microsoft.com/office/powerpoint/2010/main" val="211717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742292" y="641881"/>
            <a:ext cx="1641411" cy="461665"/>
          </a:xfrm>
          <a:prstGeom prst="rect">
            <a:avLst/>
          </a:prstGeom>
        </p:spPr>
        <p:txBody>
          <a:bodyPr wrap="none">
            <a:spAutoFit/>
          </a:bodyPr>
          <a:lstStyle/>
          <a:p>
            <a:r>
              <a:rPr lang="es-EC" sz="2400" b="1" dirty="0">
                <a:ea typeface="Calibri" panose="020F0502020204030204" pitchFamily="34" charset="0"/>
                <a:cs typeface="Times New Roman" panose="02020603050405020304" pitchFamily="18" charset="0"/>
              </a:rPr>
              <a:t>UBICACIÓN</a:t>
            </a:r>
            <a:endParaRPr lang="es-EC" sz="2400" b="1" dirty="0"/>
          </a:p>
        </p:txBody>
      </p:sp>
      <p:sp>
        <p:nvSpPr>
          <p:cNvPr id="3" name="Rectángulo 2"/>
          <p:cNvSpPr/>
          <p:nvPr/>
        </p:nvSpPr>
        <p:spPr>
          <a:xfrm>
            <a:off x="1786769" y="1682550"/>
            <a:ext cx="3976137" cy="3920240"/>
          </a:xfrm>
          <a:prstGeom prst="rect">
            <a:avLst/>
          </a:prstGeom>
        </p:spPr>
        <p:txBody>
          <a:bodyPr wrap="square">
            <a:spAutoFit/>
          </a:bodyPr>
          <a:lstStyle/>
          <a:p>
            <a:pPr algn="just">
              <a:lnSpc>
                <a:spcPct val="150000"/>
              </a:lnSpc>
            </a:pPr>
            <a:r>
              <a:rPr lang="es-EC" sz="2100" dirty="0"/>
              <a:t>La localización escogida para el estudio es la intersección de la Av. Isaac Albéniz y Av. Galo Plaza Lasso, la misma que se encuentra en el Norte de la ciudad, en el sector de “El Labrador”, sobre uno de los corredores principales de la ciudad de Quito.</a:t>
            </a:r>
            <a:endParaRPr lang="es-EC" sz="2100" dirty="0">
              <a:ea typeface="Calibri" panose="020F0502020204030204" pitchFamily="34" charset="0"/>
              <a:cs typeface="Arial" panose="020B0604020202020204" pitchFamily="34" charset="0"/>
            </a:endParaRPr>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pic>
        <p:nvPicPr>
          <p:cNvPr id="10" name="Imagen 9">
            <a:extLst>
              <a:ext uri="{FF2B5EF4-FFF2-40B4-BE49-F238E27FC236}">
                <a16:creationId xmlns:a16="http://schemas.microsoft.com/office/drawing/2014/main" id="{0F6C6876-3914-4808-8C13-A8D94CD88ACD}"/>
              </a:ext>
            </a:extLst>
          </p:cNvPr>
          <p:cNvPicPr/>
          <p:nvPr/>
        </p:nvPicPr>
        <p:blipFill>
          <a:blip r:embed="rId4"/>
          <a:stretch>
            <a:fillRect/>
          </a:stretch>
        </p:blipFill>
        <p:spPr>
          <a:xfrm>
            <a:off x="6070060" y="1848255"/>
            <a:ext cx="5486400" cy="3754535"/>
          </a:xfrm>
          <a:prstGeom prst="rect">
            <a:avLst/>
          </a:prstGeom>
          <a:ln>
            <a:noFill/>
          </a:ln>
          <a:effectLst>
            <a:softEdge rad="112500"/>
          </a:effectLst>
        </p:spPr>
      </p:pic>
    </p:spTree>
    <p:extLst>
      <p:ext uri="{BB962C8B-B14F-4D97-AF65-F5344CB8AC3E}">
        <p14:creationId xmlns:p14="http://schemas.microsoft.com/office/powerpoint/2010/main" val="3901750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409739" y="586128"/>
            <a:ext cx="5129396"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CARACTERIZACIÓN DE TRÁFICO</a:t>
            </a:r>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5" name="Diagrama 4">
            <a:extLst>
              <a:ext uri="{FF2B5EF4-FFF2-40B4-BE49-F238E27FC236}">
                <a16:creationId xmlns:a16="http://schemas.microsoft.com/office/drawing/2014/main" id="{93B12FC8-FE82-4CD6-B4CF-8560D8A0C66A}"/>
              </a:ext>
            </a:extLst>
          </p:cNvPr>
          <p:cNvGraphicFramePr/>
          <p:nvPr>
            <p:extLst>
              <p:ext uri="{D42A27DB-BD31-4B8C-83A1-F6EECF244321}">
                <p14:modId xmlns:p14="http://schemas.microsoft.com/office/powerpoint/2010/main" val="2620223336"/>
              </p:ext>
            </p:extLst>
          </p:nvPr>
        </p:nvGraphicFramePr>
        <p:xfrm>
          <a:off x="2309799" y="138963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B8495E5C-0D25-4173-92C6-6A5E3628B47C}"/>
              </a:ext>
            </a:extLst>
          </p:cNvPr>
          <p:cNvPicPr>
            <a:picLocks noChangeAspect="1"/>
          </p:cNvPicPr>
          <p:nvPr/>
        </p:nvPicPr>
        <p:blipFill>
          <a:blip r:embed="rId9"/>
          <a:stretch>
            <a:fillRect/>
          </a:stretch>
        </p:blipFill>
        <p:spPr>
          <a:xfrm>
            <a:off x="3745063" y="2430330"/>
            <a:ext cx="2435290" cy="1777689"/>
          </a:xfrm>
          <a:prstGeom prst="rect">
            <a:avLst/>
          </a:prstGeom>
          <a:ln>
            <a:solidFill>
              <a:schemeClr val="accent6">
                <a:lumMod val="75000"/>
              </a:schemeClr>
            </a:solidFill>
          </a:ln>
        </p:spPr>
      </p:pic>
      <p:sp>
        <p:nvSpPr>
          <p:cNvPr id="10" name="Rectángulo 9">
            <a:extLst>
              <a:ext uri="{FF2B5EF4-FFF2-40B4-BE49-F238E27FC236}">
                <a16:creationId xmlns:a16="http://schemas.microsoft.com/office/drawing/2014/main" id="{3C044DAA-EB17-4825-B63E-65EB6E87418D}"/>
              </a:ext>
            </a:extLst>
          </p:cNvPr>
          <p:cNvSpPr/>
          <p:nvPr/>
        </p:nvSpPr>
        <p:spPr>
          <a:xfrm>
            <a:off x="1788425" y="1508704"/>
            <a:ext cx="3461910"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Tráfico futuro y generado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183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788425" y="1508704"/>
            <a:ext cx="3461910"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Tráfico futuro y generado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9FAD09A8-7F45-437E-A357-1A4FB948B682}"/>
              </a:ext>
            </a:extLst>
          </p:cNvPr>
          <p:cNvSpPr txBox="1"/>
          <p:nvPr/>
        </p:nvSpPr>
        <p:spPr>
          <a:xfrm>
            <a:off x="1110797" y="2085785"/>
            <a:ext cx="5322964" cy="1754326"/>
          </a:xfrm>
          <a:prstGeom prst="rect">
            <a:avLst/>
          </a:prstGeom>
          <a:noFill/>
        </p:spPr>
        <p:txBody>
          <a:bodyPr wrap="square" rtlCol="0">
            <a:spAutoFit/>
          </a:bodyPr>
          <a:lstStyle/>
          <a:p>
            <a:pPr marL="285750" indent="-285750" algn="just">
              <a:buFont typeface="Arial" panose="020B0604020202020204" pitchFamily="34" charset="0"/>
              <a:buChar char="•"/>
            </a:pPr>
            <a:r>
              <a:rPr lang="es-419" dirty="0"/>
              <a:t>Los índices de crecimiento se los aplicarán para el volumen de la hora de diseño.</a:t>
            </a:r>
          </a:p>
          <a:p>
            <a:pPr marL="285750" indent="-285750" algn="just">
              <a:buFont typeface="Arial" panose="020B0604020202020204" pitchFamily="34" charset="0"/>
              <a:buChar char="•"/>
            </a:pPr>
            <a:r>
              <a:rPr lang="es-419" dirty="0"/>
              <a:t>La proyección del T.F tendrá que ser al momento en el cual las obras de construcción estén terminadas y entregadas, esto es en el año 2020. </a:t>
            </a:r>
          </a:p>
          <a:p>
            <a:pPr marL="285750" indent="-285750" algn="just">
              <a:buFont typeface="Arial" panose="020B0604020202020204" pitchFamily="34" charset="0"/>
              <a:buChar char="•"/>
            </a:pPr>
            <a:r>
              <a:rPr lang="es-419" dirty="0"/>
              <a:t>Tráfico natural.</a:t>
            </a:r>
          </a:p>
        </p:txBody>
      </p:sp>
      <p:sp>
        <p:nvSpPr>
          <p:cNvPr id="15" name="CuadroTexto 14">
            <a:extLst>
              <a:ext uri="{FF2B5EF4-FFF2-40B4-BE49-F238E27FC236}">
                <a16:creationId xmlns:a16="http://schemas.microsoft.com/office/drawing/2014/main" id="{E91FA3FF-1A8B-4D2C-991E-5F28E048F400}"/>
              </a:ext>
            </a:extLst>
          </p:cNvPr>
          <p:cNvSpPr txBox="1"/>
          <p:nvPr/>
        </p:nvSpPr>
        <p:spPr>
          <a:xfrm>
            <a:off x="6471398" y="2085785"/>
            <a:ext cx="5322964" cy="2031325"/>
          </a:xfrm>
          <a:prstGeom prst="rect">
            <a:avLst/>
          </a:prstGeom>
          <a:noFill/>
        </p:spPr>
        <p:txBody>
          <a:bodyPr wrap="square" rtlCol="0">
            <a:spAutoFit/>
          </a:bodyPr>
          <a:lstStyle/>
          <a:p>
            <a:pPr marL="285750" indent="-285750" algn="just">
              <a:buFont typeface="Arial" panose="020B0604020202020204" pitchFamily="34" charset="0"/>
              <a:buChar char="•"/>
            </a:pPr>
            <a:r>
              <a:rPr lang="es-419" dirty="0"/>
              <a:t>Se debe analizar el tráfico generado por los proyectos que involucran a la zona.</a:t>
            </a:r>
          </a:p>
          <a:p>
            <a:pPr marL="742950" lvl="1" indent="-285750" algn="just">
              <a:buFont typeface="Arial" panose="020B0604020202020204" pitchFamily="34" charset="0"/>
              <a:buChar char="•"/>
            </a:pPr>
            <a:r>
              <a:rPr lang="es-419" dirty="0"/>
              <a:t>Proyecto Albéniz Plaza</a:t>
            </a:r>
          </a:p>
          <a:p>
            <a:pPr marL="742950" lvl="1" indent="-285750" algn="just">
              <a:buFont typeface="Arial" panose="020B0604020202020204" pitchFamily="34" charset="0"/>
              <a:buChar char="•"/>
            </a:pPr>
            <a:r>
              <a:rPr lang="es-419" dirty="0"/>
              <a:t>Proyecto </a:t>
            </a:r>
            <a:r>
              <a:rPr lang="es-EC" dirty="0"/>
              <a:t>Centro Metropolitano de Convenciones de la Ciudad de Quito</a:t>
            </a:r>
            <a:endParaRPr lang="es-419" dirty="0"/>
          </a:p>
          <a:p>
            <a:pPr algn="just"/>
            <a:endParaRPr lang="es-419" dirty="0"/>
          </a:p>
          <a:p>
            <a:pPr marL="285750" indent="-285750" algn="just">
              <a:buFont typeface="Arial" panose="020B0604020202020204" pitchFamily="34" charset="0"/>
              <a:buChar char="•"/>
            </a:pPr>
            <a:endParaRPr lang="es-419" dirty="0"/>
          </a:p>
        </p:txBody>
      </p:sp>
      <p:pic>
        <p:nvPicPr>
          <p:cNvPr id="17" name="Imagen 16" descr="C:\Users\Roberto\AppData\Local\Microsoft\Windows\INetCache\Content.Word\albeniz plaza.jpg">
            <a:extLst>
              <a:ext uri="{FF2B5EF4-FFF2-40B4-BE49-F238E27FC236}">
                <a16:creationId xmlns:a16="http://schemas.microsoft.com/office/drawing/2014/main" id="{4B275955-0B71-4A89-8707-527B30735A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1488" y="3840111"/>
            <a:ext cx="3154680" cy="2697480"/>
          </a:xfrm>
          <a:prstGeom prst="rect">
            <a:avLst/>
          </a:prstGeom>
          <a:noFill/>
          <a:ln>
            <a:noFill/>
          </a:ln>
        </p:spPr>
      </p:pic>
      <p:pic>
        <p:nvPicPr>
          <p:cNvPr id="18" name="Imagen 17" descr="C:\Users\Roberto\AppData\Local\Microsoft\Windows\INetCache\Content.Word\bicentenario.jpg">
            <a:extLst>
              <a:ext uri="{FF2B5EF4-FFF2-40B4-BE49-F238E27FC236}">
                <a16:creationId xmlns:a16="http://schemas.microsoft.com/office/drawing/2014/main" id="{A2100E2F-66C5-4B83-AFEC-3932B60D218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03255" y="3840111"/>
            <a:ext cx="3009900" cy="2573655"/>
          </a:xfrm>
          <a:prstGeom prst="rect">
            <a:avLst/>
          </a:prstGeom>
          <a:noFill/>
          <a:ln>
            <a:noFill/>
          </a:ln>
        </p:spPr>
      </p:pic>
      <p:cxnSp>
        <p:nvCxnSpPr>
          <p:cNvPr id="4" name="Conector recto de flecha 3">
            <a:extLst>
              <a:ext uri="{FF2B5EF4-FFF2-40B4-BE49-F238E27FC236}">
                <a16:creationId xmlns:a16="http://schemas.microsoft.com/office/drawing/2014/main" id="{310AEB82-EBF4-4AE2-B312-842ECEBB3869}"/>
              </a:ext>
            </a:extLst>
          </p:cNvPr>
          <p:cNvCxnSpPr/>
          <p:nvPr/>
        </p:nvCxnSpPr>
        <p:spPr>
          <a:xfrm flipH="1">
            <a:off x="5628443" y="2840854"/>
            <a:ext cx="1367161" cy="1074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57D9B371-3885-4FEB-8676-29B9286D6727}"/>
              </a:ext>
            </a:extLst>
          </p:cNvPr>
          <p:cNvCxnSpPr>
            <a:cxnSpLocks/>
          </p:cNvCxnSpPr>
          <p:nvPr/>
        </p:nvCxnSpPr>
        <p:spPr>
          <a:xfrm>
            <a:off x="7103255" y="3101447"/>
            <a:ext cx="30438" cy="701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03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E86D5AA-E34E-42E6-8DBB-E540F4ECCCF8}"/>
              </a:ext>
            </a:extLst>
          </p:cNvPr>
          <p:cNvSpPr/>
          <p:nvPr/>
        </p:nvSpPr>
        <p:spPr>
          <a:xfrm>
            <a:off x="6148873" y="6033952"/>
            <a:ext cx="76663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788425" y="1508704"/>
            <a:ext cx="3461910"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Tráfico futuro y generado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9FAD09A8-7F45-437E-A357-1A4FB948B682}"/>
              </a:ext>
            </a:extLst>
          </p:cNvPr>
          <p:cNvSpPr txBox="1"/>
          <p:nvPr/>
        </p:nvSpPr>
        <p:spPr>
          <a:xfrm>
            <a:off x="1110797" y="2085785"/>
            <a:ext cx="10334310" cy="646331"/>
          </a:xfrm>
          <a:prstGeom prst="rect">
            <a:avLst/>
          </a:prstGeom>
          <a:noFill/>
        </p:spPr>
        <p:txBody>
          <a:bodyPr wrap="square" rtlCol="0">
            <a:spAutoFit/>
          </a:bodyPr>
          <a:lstStyle/>
          <a:p>
            <a:r>
              <a:rPr lang="es-419" dirty="0"/>
              <a:t>Se presentan los valores de las proyecciones para el TPDA futuro para el año 2020, considerando el crecimiento de tráfico natural, más el crecimiento por tráfico generado.</a:t>
            </a:r>
          </a:p>
        </p:txBody>
      </p:sp>
      <p:graphicFrame>
        <p:nvGraphicFramePr>
          <p:cNvPr id="2" name="Tabla 1">
            <a:extLst>
              <a:ext uri="{FF2B5EF4-FFF2-40B4-BE49-F238E27FC236}">
                <a16:creationId xmlns:a16="http://schemas.microsoft.com/office/drawing/2014/main" id="{8C889E58-6906-483B-B853-02DC5ED2782B}"/>
              </a:ext>
            </a:extLst>
          </p:cNvPr>
          <p:cNvGraphicFramePr>
            <a:graphicFrameLocks noGrp="1"/>
          </p:cNvGraphicFramePr>
          <p:nvPr>
            <p:extLst>
              <p:ext uri="{D42A27DB-BD31-4B8C-83A1-F6EECF244321}">
                <p14:modId xmlns:p14="http://schemas.microsoft.com/office/powerpoint/2010/main" val="1567742808"/>
              </p:ext>
            </p:extLst>
          </p:nvPr>
        </p:nvGraphicFramePr>
        <p:xfrm>
          <a:off x="915599" y="3148594"/>
          <a:ext cx="3600450" cy="2468880"/>
        </p:xfrm>
        <a:graphic>
          <a:graphicData uri="http://schemas.openxmlformats.org/drawingml/2006/table">
            <a:tbl>
              <a:tblPr firstRow="1" firstCol="1">
                <a:tableStyleId>{68D230F3-CF80-4859-8CE7-A43EE81993B5}</a:tableStyleId>
              </a:tblPr>
              <a:tblGrid>
                <a:gridCol w="720090">
                  <a:extLst>
                    <a:ext uri="{9D8B030D-6E8A-4147-A177-3AD203B41FA5}">
                      <a16:colId xmlns:a16="http://schemas.microsoft.com/office/drawing/2014/main" val="1897804262"/>
                    </a:ext>
                  </a:extLst>
                </a:gridCol>
                <a:gridCol w="720090">
                  <a:extLst>
                    <a:ext uri="{9D8B030D-6E8A-4147-A177-3AD203B41FA5}">
                      <a16:colId xmlns:a16="http://schemas.microsoft.com/office/drawing/2014/main" val="714377500"/>
                    </a:ext>
                  </a:extLst>
                </a:gridCol>
                <a:gridCol w="742528">
                  <a:extLst>
                    <a:ext uri="{9D8B030D-6E8A-4147-A177-3AD203B41FA5}">
                      <a16:colId xmlns:a16="http://schemas.microsoft.com/office/drawing/2014/main" val="625391300"/>
                    </a:ext>
                  </a:extLst>
                </a:gridCol>
                <a:gridCol w="697652">
                  <a:extLst>
                    <a:ext uri="{9D8B030D-6E8A-4147-A177-3AD203B41FA5}">
                      <a16:colId xmlns:a16="http://schemas.microsoft.com/office/drawing/2014/main" val="2074903095"/>
                    </a:ext>
                  </a:extLst>
                </a:gridCol>
                <a:gridCol w="720090">
                  <a:extLst>
                    <a:ext uri="{9D8B030D-6E8A-4147-A177-3AD203B41FA5}">
                      <a16:colId xmlns:a16="http://schemas.microsoft.com/office/drawing/2014/main" val="2270565210"/>
                    </a:ext>
                  </a:extLst>
                </a:gridCol>
              </a:tblGrid>
              <a:tr h="144145">
                <a:tc>
                  <a:txBody>
                    <a:bodyPr/>
                    <a:lstStyle/>
                    <a:p>
                      <a:pPr indent="144145" algn="ctr">
                        <a:lnSpc>
                          <a:spcPct val="150000"/>
                        </a:lnSpc>
                        <a:spcAft>
                          <a:spcPts val="0"/>
                        </a:spcAft>
                      </a:pPr>
                      <a:r>
                        <a:rPr lang="es-419" sz="900">
                          <a:effectLst/>
                        </a:rPr>
                        <a:t> </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DHV LIVIANOS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LIVIANOS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 </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 </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0794095"/>
                  </a:ext>
                </a:extLst>
              </a:tr>
              <a:tr h="144145">
                <a:tc>
                  <a:txBody>
                    <a:bodyPr/>
                    <a:lstStyle/>
                    <a:p>
                      <a:pPr indent="144145" algn="ctr">
                        <a:lnSpc>
                          <a:spcPct val="150000"/>
                        </a:lnSpc>
                        <a:spcAft>
                          <a:spcPts val="0"/>
                        </a:spcAft>
                      </a:pPr>
                      <a:r>
                        <a:rPr lang="es-419" sz="900">
                          <a:effectLst/>
                        </a:rPr>
                        <a:t>GIRO 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4354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4379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900">
                          <a:effectLst/>
                        </a:rPr>
                        <a:t>5337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82.06%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4541271"/>
                  </a:ext>
                </a:extLst>
              </a:tr>
              <a:tr h="144145">
                <a:tc>
                  <a:txBody>
                    <a:bodyPr/>
                    <a:lstStyle/>
                    <a:p>
                      <a:pPr indent="144145" algn="ctr">
                        <a:lnSpc>
                          <a:spcPct val="150000"/>
                        </a:lnSpc>
                        <a:spcAft>
                          <a:spcPts val="0"/>
                        </a:spcAft>
                      </a:pPr>
                      <a:r>
                        <a:rPr lang="es-419" sz="900">
                          <a:effectLst/>
                        </a:rPr>
                        <a:t>GIRO2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723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957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17.94%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596674"/>
                  </a:ext>
                </a:extLst>
              </a:tr>
              <a:tr h="144145">
                <a:tc>
                  <a:txBody>
                    <a:bodyPr/>
                    <a:lstStyle/>
                    <a:p>
                      <a:pPr indent="144145" algn="ctr">
                        <a:lnSpc>
                          <a:spcPct val="150000"/>
                        </a:lnSpc>
                        <a:spcAft>
                          <a:spcPts val="0"/>
                        </a:spcAft>
                      </a:pPr>
                      <a:r>
                        <a:rPr lang="es-419" sz="900">
                          <a:effectLst/>
                        </a:rPr>
                        <a:t>GIRO 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3968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3874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900">
                          <a:effectLst/>
                        </a:rPr>
                        <a:t>4361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88.83%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4915413"/>
                  </a:ext>
                </a:extLst>
              </a:tr>
              <a:tr h="144145">
                <a:tc>
                  <a:txBody>
                    <a:bodyPr/>
                    <a:lstStyle/>
                    <a:p>
                      <a:pPr indent="144145" algn="ctr">
                        <a:lnSpc>
                          <a:spcPct val="150000"/>
                        </a:lnSpc>
                        <a:spcAft>
                          <a:spcPts val="0"/>
                        </a:spcAft>
                      </a:pPr>
                      <a:r>
                        <a:rPr lang="es-419" sz="900">
                          <a:effectLst/>
                        </a:rPr>
                        <a:t>GIRO 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496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487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11.17%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6693975"/>
                  </a:ext>
                </a:extLst>
              </a:tr>
              <a:tr h="144145">
                <a:tc>
                  <a:txBody>
                    <a:bodyPr/>
                    <a:lstStyle/>
                    <a:p>
                      <a:pPr indent="144145" algn="ctr">
                        <a:lnSpc>
                          <a:spcPct val="150000"/>
                        </a:lnSpc>
                        <a:spcAft>
                          <a:spcPts val="0"/>
                        </a:spcAft>
                      </a:pPr>
                      <a:r>
                        <a:rPr lang="es-419" sz="900">
                          <a:effectLst/>
                        </a:rPr>
                        <a:t>GIRO 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333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1157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900">
                          <a:effectLst/>
                        </a:rPr>
                        <a:t>1506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76.80%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6631099"/>
                  </a:ext>
                </a:extLst>
              </a:tr>
              <a:tr h="144145">
                <a:tc>
                  <a:txBody>
                    <a:bodyPr/>
                    <a:lstStyle/>
                    <a:p>
                      <a:pPr indent="144145" algn="ctr">
                        <a:lnSpc>
                          <a:spcPct val="150000"/>
                        </a:lnSpc>
                        <a:spcAft>
                          <a:spcPts val="0"/>
                        </a:spcAft>
                      </a:pPr>
                      <a:r>
                        <a:rPr lang="es-419" sz="900">
                          <a:effectLst/>
                        </a:rPr>
                        <a:t>GIRO 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106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92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6.12%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292674"/>
                  </a:ext>
                </a:extLst>
              </a:tr>
              <a:tr h="144145">
                <a:tc>
                  <a:txBody>
                    <a:bodyPr/>
                    <a:lstStyle/>
                    <a:p>
                      <a:pPr indent="144145" algn="ctr">
                        <a:lnSpc>
                          <a:spcPct val="150000"/>
                        </a:lnSpc>
                        <a:spcAft>
                          <a:spcPts val="0"/>
                        </a:spcAft>
                      </a:pPr>
                      <a:r>
                        <a:rPr lang="es-419" sz="900">
                          <a:effectLst/>
                        </a:rPr>
                        <a:t>GIRO 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263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257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17.08%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0522773"/>
                  </a:ext>
                </a:extLst>
              </a:tr>
              <a:tr h="144145">
                <a:tc>
                  <a:txBody>
                    <a:bodyPr/>
                    <a:lstStyle/>
                    <a:p>
                      <a:pPr indent="144145" algn="ctr">
                        <a:lnSpc>
                          <a:spcPct val="150000"/>
                        </a:lnSpc>
                        <a:spcAft>
                          <a:spcPts val="0"/>
                        </a:spcAft>
                      </a:pPr>
                      <a:r>
                        <a:rPr lang="es-419" sz="900">
                          <a:effectLst/>
                        </a:rPr>
                        <a:t>GIRO 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385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1452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900">
                          <a:effectLst/>
                        </a:rPr>
                        <a:t>1933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75.10%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0009762"/>
                  </a:ext>
                </a:extLst>
              </a:tr>
              <a:tr h="144145">
                <a:tc>
                  <a:txBody>
                    <a:bodyPr/>
                    <a:lstStyle/>
                    <a:p>
                      <a:pPr indent="144145" algn="ctr">
                        <a:lnSpc>
                          <a:spcPct val="150000"/>
                        </a:lnSpc>
                        <a:spcAft>
                          <a:spcPts val="0"/>
                        </a:spcAft>
                      </a:pPr>
                      <a:r>
                        <a:rPr lang="es-419" sz="900">
                          <a:effectLst/>
                        </a:rPr>
                        <a:t>GIRO 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439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428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22.12%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5063939"/>
                  </a:ext>
                </a:extLst>
              </a:tr>
              <a:tr h="144145">
                <a:tc>
                  <a:txBody>
                    <a:bodyPr/>
                    <a:lstStyle/>
                    <a:p>
                      <a:pPr indent="144145" algn="ctr">
                        <a:lnSpc>
                          <a:spcPct val="150000"/>
                        </a:lnSpc>
                        <a:spcAft>
                          <a:spcPts val="0"/>
                        </a:spcAft>
                      </a:pPr>
                      <a:r>
                        <a:rPr lang="es-419" sz="900">
                          <a:effectLst/>
                        </a:rPr>
                        <a:t>GIRO 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57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54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dirty="0">
                          <a:effectLst/>
                        </a:rPr>
                        <a:t>2.78%</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8709812"/>
                  </a:ext>
                </a:extLst>
              </a:tr>
            </a:tbl>
          </a:graphicData>
        </a:graphic>
      </p:graphicFrame>
      <p:graphicFrame>
        <p:nvGraphicFramePr>
          <p:cNvPr id="3" name="Tabla 2">
            <a:extLst>
              <a:ext uri="{FF2B5EF4-FFF2-40B4-BE49-F238E27FC236}">
                <a16:creationId xmlns:a16="http://schemas.microsoft.com/office/drawing/2014/main" id="{9066E2DF-A402-44A4-AF55-8748F082D633}"/>
              </a:ext>
            </a:extLst>
          </p:cNvPr>
          <p:cNvGraphicFramePr>
            <a:graphicFrameLocks noGrp="1"/>
          </p:cNvGraphicFramePr>
          <p:nvPr>
            <p:extLst>
              <p:ext uri="{D42A27DB-BD31-4B8C-83A1-F6EECF244321}">
                <p14:modId xmlns:p14="http://schemas.microsoft.com/office/powerpoint/2010/main" val="4245220305"/>
              </p:ext>
            </p:extLst>
          </p:nvPr>
        </p:nvGraphicFramePr>
        <p:xfrm>
          <a:off x="4500356" y="3148594"/>
          <a:ext cx="3619500" cy="2468880"/>
        </p:xfrm>
        <a:graphic>
          <a:graphicData uri="http://schemas.openxmlformats.org/drawingml/2006/table">
            <a:tbl>
              <a:tblPr firstRow="1" firstCol="1">
                <a:tableStyleId>{0E3FDE45-AF77-4B5C-9715-49D594BDF05E}</a:tableStyleId>
              </a:tblPr>
              <a:tblGrid>
                <a:gridCol w="723900">
                  <a:extLst>
                    <a:ext uri="{9D8B030D-6E8A-4147-A177-3AD203B41FA5}">
                      <a16:colId xmlns:a16="http://schemas.microsoft.com/office/drawing/2014/main" val="2982027976"/>
                    </a:ext>
                  </a:extLst>
                </a:gridCol>
                <a:gridCol w="723900">
                  <a:extLst>
                    <a:ext uri="{9D8B030D-6E8A-4147-A177-3AD203B41FA5}">
                      <a16:colId xmlns:a16="http://schemas.microsoft.com/office/drawing/2014/main" val="2278229062"/>
                    </a:ext>
                  </a:extLst>
                </a:gridCol>
                <a:gridCol w="717752">
                  <a:extLst>
                    <a:ext uri="{9D8B030D-6E8A-4147-A177-3AD203B41FA5}">
                      <a16:colId xmlns:a16="http://schemas.microsoft.com/office/drawing/2014/main" val="728401769"/>
                    </a:ext>
                  </a:extLst>
                </a:gridCol>
                <a:gridCol w="730048">
                  <a:extLst>
                    <a:ext uri="{9D8B030D-6E8A-4147-A177-3AD203B41FA5}">
                      <a16:colId xmlns:a16="http://schemas.microsoft.com/office/drawing/2014/main" val="603126430"/>
                    </a:ext>
                  </a:extLst>
                </a:gridCol>
                <a:gridCol w="723900">
                  <a:extLst>
                    <a:ext uri="{9D8B030D-6E8A-4147-A177-3AD203B41FA5}">
                      <a16:colId xmlns:a16="http://schemas.microsoft.com/office/drawing/2014/main" val="1914589207"/>
                    </a:ext>
                  </a:extLst>
                </a:gridCol>
              </a:tblGrid>
              <a:tr h="144145">
                <a:tc>
                  <a:txBody>
                    <a:bodyPr/>
                    <a:lstStyle/>
                    <a:p>
                      <a:pPr indent="144145" algn="ctr">
                        <a:lnSpc>
                          <a:spcPct val="150000"/>
                        </a:lnSpc>
                        <a:spcAft>
                          <a:spcPts val="0"/>
                        </a:spcAft>
                      </a:pPr>
                      <a:r>
                        <a:rPr lang="es-419" sz="900" dirty="0">
                          <a:effectLst/>
                        </a:rPr>
                        <a:t> </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DHV BUSES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BUSES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dirty="0">
                          <a:effectLst/>
                        </a:rPr>
                        <a:t> </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 </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1435192"/>
                  </a:ext>
                </a:extLst>
              </a:tr>
              <a:tr h="144145">
                <a:tc>
                  <a:txBody>
                    <a:bodyPr/>
                    <a:lstStyle/>
                    <a:p>
                      <a:pPr indent="144145" algn="ctr">
                        <a:lnSpc>
                          <a:spcPct val="150000"/>
                        </a:lnSpc>
                        <a:spcAft>
                          <a:spcPts val="0"/>
                        </a:spcAft>
                      </a:pPr>
                      <a:r>
                        <a:rPr lang="es-419" sz="900">
                          <a:effectLst/>
                        </a:rPr>
                        <a:t>GIRO 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4172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65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900">
                          <a:effectLst/>
                        </a:rPr>
                        <a:t>131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49.43%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7144519"/>
                  </a:ext>
                </a:extLst>
              </a:tr>
              <a:tr h="144145">
                <a:tc>
                  <a:txBody>
                    <a:bodyPr/>
                    <a:lstStyle/>
                    <a:p>
                      <a:pPr indent="144145" algn="ctr">
                        <a:lnSpc>
                          <a:spcPct val="150000"/>
                        </a:lnSpc>
                        <a:spcAft>
                          <a:spcPts val="0"/>
                        </a:spcAft>
                      </a:pPr>
                      <a:r>
                        <a:rPr lang="es-419" sz="900">
                          <a:effectLst/>
                        </a:rPr>
                        <a:t>GIRO2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693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66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50.57%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034316"/>
                  </a:ext>
                </a:extLst>
              </a:tr>
              <a:tr h="144145">
                <a:tc>
                  <a:txBody>
                    <a:bodyPr/>
                    <a:lstStyle/>
                    <a:p>
                      <a:pPr indent="144145" algn="ctr">
                        <a:lnSpc>
                          <a:spcPct val="150000"/>
                        </a:lnSpc>
                        <a:spcAft>
                          <a:spcPts val="0"/>
                        </a:spcAft>
                      </a:pPr>
                      <a:r>
                        <a:rPr lang="es-419" sz="900">
                          <a:effectLst/>
                        </a:rPr>
                        <a:t>GIRO 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3802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178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900">
                          <a:effectLst/>
                        </a:rPr>
                        <a:t>181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98.82%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3256706"/>
                  </a:ext>
                </a:extLst>
              </a:tr>
              <a:tr h="144145">
                <a:tc>
                  <a:txBody>
                    <a:bodyPr/>
                    <a:lstStyle/>
                    <a:p>
                      <a:pPr indent="144145" algn="ctr">
                        <a:lnSpc>
                          <a:spcPct val="150000"/>
                        </a:lnSpc>
                        <a:spcAft>
                          <a:spcPts val="0"/>
                        </a:spcAft>
                      </a:pPr>
                      <a:r>
                        <a:rPr lang="es-419" sz="900">
                          <a:effectLst/>
                        </a:rPr>
                        <a:t>GIRO 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475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1.18%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0351395"/>
                  </a:ext>
                </a:extLst>
              </a:tr>
              <a:tr h="144145">
                <a:tc>
                  <a:txBody>
                    <a:bodyPr/>
                    <a:lstStyle/>
                    <a:p>
                      <a:pPr indent="144145" algn="ctr">
                        <a:lnSpc>
                          <a:spcPct val="150000"/>
                        </a:lnSpc>
                        <a:spcAft>
                          <a:spcPts val="0"/>
                        </a:spcAft>
                      </a:pPr>
                      <a:r>
                        <a:rPr lang="es-419" sz="900">
                          <a:effectLst/>
                        </a:rPr>
                        <a:t>GIRO 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319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900">
                          <a:effectLst/>
                        </a:rPr>
                        <a:t>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28.89%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290916"/>
                  </a:ext>
                </a:extLst>
              </a:tr>
              <a:tr h="144145">
                <a:tc>
                  <a:txBody>
                    <a:bodyPr/>
                    <a:lstStyle/>
                    <a:p>
                      <a:pPr indent="144145" algn="ctr">
                        <a:lnSpc>
                          <a:spcPct val="150000"/>
                        </a:lnSpc>
                        <a:spcAft>
                          <a:spcPts val="0"/>
                        </a:spcAft>
                      </a:pPr>
                      <a:r>
                        <a:rPr lang="es-419" sz="900">
                          <a:effectLst/>
                        </a:rPr>
                        <a:t>GIRO 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101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52.07%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0117242"/>
                  </a:ext>
                </a:extLst>
              </a:tr>
              <a:tr h="144145">
                <a:tc>
                  <a:txBody>
                    <a:bodyPr/>
                    <a:lstStyle/>
                    <a:p>
                      <a:pPr indent="144145" algn="ctr">
                        <a:lnSpc>
                          <a:spcPct val="150000"/>
                        </a:lnSpc>
                        <a:spcAft>
                          <a:spcPts val="0"/>
                        </a:spcAft>
                      </a:pPr>
                      <a:r>
                        <a:rPr lang="es-419" sz="900">
                          <a:effectLst/>
                        </a:rPr>
                        <a:t>GIRO 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252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19.05%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3976248"/>
                  </a:ext>
                </a:extLst>
              </a:tr>
              <a:tr h="144145">
                <a:tc>
                  <a:txBody>
                    <a:bodyPr/>
                    <a:lstStyle/>
                    <a:p>
                      <a:pPr indent="144145" algn="ctr">
                        <a:lnSpc>
                          <a:spcPct val="150000"/>
                        </a:lnSpc>
                        <a:spcAft>
                          <a:spcPts val="0"/>
                        </a:spcAft>
                      </a:pPr>
                      <a:r>
                        <a:rPr lang="es-419" sz="900">
                          <a:effectLst/>
                        </a:rPr>
                        <a:t>GIRO 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369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900">
                          <a:effectLst/>
                        </a:rPr>
                        <a:t>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33.03%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6936021"/>
                  </a:ext>
                </a:extLst>
              </a:tr>
              <a:tr h="144145">
                <a:tc>
                  <a:txBody>
                    <a:bodyPr/>
                    <a:lstStyle/>
                    <a:p>
                      <a:pPr indent="144145" algn="ctr">
                        <a:lnSpc>
                          <a:spcPct val="150000"/>
                        </a:lnSpc>
                        <a:spcAft>
                          <a:spcPts val="0"/>
                        </a:spcAft>
                      </a:pPr>
                      <a:r>
                        <a:rPr lang="es-419" sz="900">
                          <a:effectLst/>
                        </a:rPr>
                        <a:t>GIRO 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421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35.55%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7689994"/>
                  </a:ext>
                </a:extLst>
              </a:tr>
              <a:tr h="144145">
                <a:tc>
                  <a:txBody>
                    <a:bodyPr/>
                    <a:lstStyle/>
                    <a:p>
                      <a:pPr indent="144145" algn="ctr">
                        <a:lnSpc>
                          <a:spcPct val="150000"/>
                        </a:lnSpc>
                        <a:spcAft>
                          <a:spcPts val="0"/>
                        </a:spcAft>
                      </a:pPr>
                      <a:r>
                        <a:rPr lang="es-419" sz="900">
                          <a:effectLst/>
                        </a:rPr>
                        <a:t>GIRO 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55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dirty="0">
                          <a:effectLst/>
                        </a:rPr>
                        <a:t>31.42%</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920519"/>
                  </a:ext>
                </a:extLst>
              </a:tr>
            </a:tbl>
          </a:graphicData>
        </a:graphic>
      </p:graphicFrame>
      <p:graphicFrame>
        <p:nvGraphicFramePr>
          <p:cNvPr id="5" name="Tabla 4">
            <a:extLst>
              <a:ext uri="{FF2B5EF4-FFF2-40B4-BE49-F238E27FC236}">
                <a16:creationId xmlns:a16="http://schemas.microsoft.com/office/drawing/2014/main" id="{02F2962D-F1FE-4455-ABC9-87C0DC21215D}"/>
              </a:ext>
            </a:extLst>
          </p:cNvPr>
          <p:cNvGraphicFramePr>
            <a:graphicFrameLocks noGrp="1"/>
          </p:cNvGraphicFramePr>
          <p:nvPr>
            <p:extLst>
              <p:ext uri="{D42A27DB-BD31-4B8C-83A1-F6EECF244321}">
                <p14:modId xmlns:p14="http://schemas.microsoft.com/office/powerpoint/2010/main" val="858202716"/>
              </p:ext>
            </p:extLst>
          </p:nvPr>
        </p:nvGraphicFramePr>
        <p:xfrm>
          <a:off x="8126140" y="3148594"/>
          <a:ext cx="3705860" cy="2468880"/>
        </p:xfrm>
        <a:graphic>
          <a:graphicData uri="http://schemas.openxmlformats.org/drawingml/2006/table">
            <a:tbl>
              <a:tblPr firstRow="1" firstCol="1">
                <a:tableStyleId>{68D230F3-CF80-4859-8CE7-A43EE81993B5}</a:tableStyleId>
              </a:tblPr>
              <a:tblGrid>
                <a:gridCol w="723900">
                  <a:extLst>
                    <a:ext uri="{9D8B030D-6E8A-4147-A177-3AD203B41FA5}">
                      <a16:colId xmlns:a16="http://schemas.microsoft.com/office/drawing/2014/main" val="2560733237"/>
                    </a:ext>
                  </a:extLst>
                </a:gridCol>
                <a:gridCol w="810260">
                  <a:extLst>
                    <a:ext uri="{9D8B030D-6E8A-4147-A177-3AD203B41FA5}">
                      <a16:colId xmlns:a16="http://schemas.microsoft.com/office/drawing/2014/main" val="1999322717"/>
                    </a:ext>
                  </a:extLst>
                </a:gridCol>
                <a:gridCol w="806473">
                  <a:extLst>
                    <a:ext uri="{9D8B030D-6E8A-4147-A177-3AD203B41FA5}">
                      <a16:colId xmlns:a16="http://schemas.microsoft.com/office/drawing/2014/main" val="4205489129"/>
                    </a:ext>
                  </a:extLst>
                </a:gridCol>
                <a:gridCol w="641327">
                  <a:extLst>
                    <a:ext uri="{9D8B030D-6E8A-4147-A177-3AD203B41FA5}">
                      <a16:colId xmlns:a16="http://schemas.microsoft.com/office/drawing/2014/main" val="2401212271"/>
                    </a:ext>
                  </a:extLst>
                </a:gridCol>
                <a:gridCol w="723900">
                  <a:extLst>
                    <a:ext uri="{9D8B030D-6E8A-4147-A177-3AD203B41FA5}">
                      <a16:colId xmlns:a16="http://schemas.microsoft.com/office/drawing/2014/main" val="2774507429"/>
                    </a:ext>
                  </a:extLst>
                </a:gridCol>
              </a:tblGrid>
              <a:tr h="144145">
                <a:tc>
                  <a:txBody>
                    <a:bodyPr/>
                    <a:lstStyle/>
                    <a:p>
                      <a:pPr indent="144145" algn="ctr">
                        <a:lnSpc>
                          <a:spcPct val="150000"/>
                        </a:lnSpc>
                        <a:spcAft>
                          <a:spcPts val="0"/>
                        </a:spcAft>
                      </a:pPr>
                      <a:r>
                        <a:rPr lang="es-419" sz="900">
                          <a:effectLst/>
                        </a:rPr>
                        <a:t> </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DHV CAMIONES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dirty="0">
                          <a:effectLst/>
                        </a:rPr>
                        <a:t>CAMIONES</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 </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 </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0417347"/>
                  </a:ext>
                </a:extLst>
              </a:tr>
              <a:tr h="144145">
                <a:tc>
                  <a:txBody>
                    <a:bodyPr/>
                    <a:lstStyle/>
                    <a:p>
                      <a:pPr indent="144145" algn="ctr">
                        <a:lnSpc>
                          <a:spcPct val="150000"/>
                        </a:lnSpc>
                        <a:spcAft>
                          <a:spcPts val="0"/>
                        </a:spcAft>
                      </a:pPr>
                      <a:r>
                        <a:rPr lang="es-419" sz="900">
                          <a:effectLst/>
                        </a:rPr>
                        <a:t>GIRO 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4602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120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900">
                          <a:effectLst/>
                        </a:rPr>
                        <a:t>136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88.07%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1503681"/>
                  </a:ext>
                </a:extLst>
              </a:tr>
              <a:tr h="144145">
                <a:tc>
                  <a:txBody>
                    <a:bodyPr/>
                    <a:lstStyle/>
                    <a:p>
                      <a:pPr indent="144145" algn="ctr">
                        <a:lnSpc>
                          <a:spcPct val="150000"/>
                        </a:lnSpc>
                        <a:spcAft>
                          <a:spcPts val="0"/>
                        </a:spcAft>
                      </a:pPr>
                      <a:r>
                        <a:rPr lang="es-419" sz="900">
                          <a:effectLst/>
                        </a:rPr>
                        <a:t>GIRO2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764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11.93%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1084022"/>
                  </a:ext>
                </a:extLst>
              </a:tr>
              <a:tr h="144145">
                <a:tc>
                  <a:txBody>
                    <a:bodyPr/>
                    <a:lstStyle/>
                    <a:p>
                      <a:pPr indent="144145" algn="ctr">
                        <a:lnSpc>
                          <a:spcPct val="150000"/>
                        </a:lnSpc>
                        <a:spcAft>
                          <a:spcPts val="0"/>
                        </a:spcAft>
                      </a:pPr>
                      <a:r>
                        <a:rPr lang="es-419" sz="900">
                          <a:effectLst/>
                        </a:rPr>
                        <a:t>GIRO 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4193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94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44145" algn="ctr">
                        <a:lnSpc>
                          <a:spcPct val="150000"/>
                        </a:lnSpc>
                        <a:spcAft>
                          <a:spcPts val="0"/>
                        </a:spcAft>
                      </a:pPr>
                      <a:r>
                        <a:rPr lang="es-419" sz="900">
                          <a:effectLst/>
                        </a:rPr>
                        <a:t>101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93.03%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9606549"/>
                  </a:ext>
                </a:extLst>
              </a:tr>
              <a:tr h="144145">
                <a:tc>
                  <a:txBody>
                    <a:bodyPr/>
                    <a:lstStyle/>
                    <a:p>
                      <a:pPr indent="144145" algn="ctr">
                        <a:lnSpc>
                          <a:spcPct val="150000"/>
                        </a:lnSpc>
                        <a:spcAft>
                          <a:spcPts val="0"/>
                        </a:spcAft>
                      </a:pPr>
                      <a:r>
                        <a:rPr lang="es-419" sz="900">
                          <a:effectLst/>
                        </a:rPr>
                        <a:t>GIRO 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524</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6.97%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9122132"/>
                  </a:ext>
                </a:extLst>
              </a:tr>
              <a:tr h="144145">
                <a:tc>
                  <a:txBody>
                    <a:bodyPr/>
                    <a:lstStyle/>
                    <a:p>
                      <a:pPr indent="144145" algn="ctr">
                        <a:lnSpc>
                          <a:spcPct val="150000"/>
                        </a:lnSpc>
                        <a:spcAft>
                          <a:spcPts val="0"/>
                        </a:spcAft>
                      </a:pPr>
                      <a:r>
                        <a:rPr lang="es-419" sz="900">
                          <a:effectLst/>
                        </a:rPr>
                        <a:t>GIRO 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352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900">
                          <a:effectLst/>
                        </a:rPr>
                        <a:t>28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38.15%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5003188"/>
                  </a:ext>
                </a:extLst>
              </a:tr>
              <a:tr h="144145">
                <a:tc>
                  <a:txBody>
                    <a:bodyPr/>
                    <a:lstStyle/>
                    <a:p>
                      <a:pPr indent="144145" algn="ctr">
                        <a:lnSpc>
                          <a:spcPct val="150000"/>
                        </a:lnSpc>
                        <a:spcAft>
                          <a:spcPts val="0"/>
                        </a:spcAft>
                      </a:pPr>
                      <a:r>
                        <a:rPr lang="es-419" sz="900">
                          <a:effectLst/>
                        </a:rPr>
                        <a:t>GIRO 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112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12</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42.98%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6583027"/>
                  </a:ext>
                </a:extLst>
              </a:tr>
              <a:tr h="144145">
                <a:tc>
                  <a:txBody>
                    <a:bodyPr/>
                    <a:lstStyle/>
                    <a:p>
                      <a:pPr indent="144145" algn="ctr">
                        <a:lnSpc>
                          <a:spcPct val="150000"/>
                        </a:lnSpc>
                        <a:spcAft>
                          <a:spcPts val="0"/>
                        </a:spcAft>
                      </a:pPr>
                      <a:r>
                        <a:rPr lang="es-419" sz="900">
                          <a:effectLst/>
                        </a:rPr>
                        <a:t>GIRO 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278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5</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18.87%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823437"/>
                  </a:ext>
                </a:extLst>
              </a:tr>
              <a:tr h="144145">
                <a:tc>
                  <a:txBody>
                    <a:bodyPr/>
                    <a:lstStyle/>
                    <a:p>
                      <a:pPr indent="144145" algn="ctr">
                        <a:lnSpc>
                          <a:spcPct val="150000"/>
                        </a:lnSpc>
                        <a:spcAft>
                          <a:spcPts val="0"/>
                        </a:spcAft>
                      </a:pPr>
                      <a:r>
                        <a:rPr lang="es-419" sz="900">
                          <a:effectLst/>
                        </a:rPr>
                        <a:t>GIRO 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407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indent="144145" algn="ctr">
                        <a:lnSpc>
                          <a:spcPct val="150000"/>
                        </a:lnSpc>
                        <a:spcAft>
                          <a:spcPts val="0"/>
                        </a:spcAft>
                      </a:pPr>
                      <a:r>
                        <a:rPr lang="es-419" sz="900">
                          <a:effectLst/>
                        </a:rPr>
                        <a:t>20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34.63%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4270425"/>
                  </a:ext>
                </a:extLst>
              </a:tr>
              <a:tr h="144145">
                <a:tc>
                  <a:txBody>
                    <a:bodyPr/>
                    <a:lstStyle/>
                    <a:p>
                      <a:pPr indent="144145" algn="ctr">
                        <a:lnSpc>
                          <a:spcPct val="150000"/>
                        </a:lnSpc>
                        <a:spcAft>
                          <a:spcPts val="0"/>
                        </a:spcAft>
                      </a:pPr>
                      <a:r>
                        <a:rPr lang="es-419" sz="900">
                          <a:effectLst/>
                        </a:rPr>
                        <a:t>GIRO 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dirty="0">
                          <a:effectLst/>
                        </a:rPr>
                        <a:t>464</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a:effectLst/>
                        </a:rPr>
                        <a:t>52.19%</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7270553"/>
                  </a:ext>
                </a:extLst>
              </a:tr>
              <a:tr h="144145">
                <a:tc>
                  <a:txBody>
                    <a:bodyPr/>
                    <a:lstStyle/>
                    <a:p>
                      <a:pPr indent="144145" algn="ctr">
                        <a:lnSpc>
                          <a:spcPct val="150000"/>
                        </a:lnSpc>
                        <a:spcAft>
                          <a:spcPts val="0"/>
                        </a:spcAft>
                      </a:pPr>
                      <a:r>
                        <a:rPr lang="es-419" sz="900">
                          <a:effectLst/>
                        </a:rPr>
                        <a:t>GIRO 10</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a:effectLst/>
                        </a:rPr>
                        <a:t>61</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900" dirty="0">
                          <a:effectLst/>
                        </a:rPr>
                        <a:t>3</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419"/>
                    </a:p>
                  </a:txBody>
                  <a:tcPr/>
                </a:tc>
                <a:tc>
                  <a:txBody>
                    <a:bodyPr/>
                    <a:lstStyle/>
                    <a:p>
                      <a:pPr indent="144145" algn="ctr">
                        <a:lnSpc>
                          <a:spcPct val="150000"/>
                        </a:lnSpc>
                        <a:spcAft>
                          <a:spcPts val="0"/>
                        </a:spcAft>
                      </a:pPr>
                      <a:r>
                        <a:rPr lang="es-419" sz="900" dirty="0">
                          <a:effectLst/>
                        </a:rPr>
                        <a:t>13.18%</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941194"/>
                  </a:ext>
                </a:extLst>
              </a:tr>
            </a:tbl>
          </a:graphicData>
        </a:graphic>
      </p:graphicFrame>
      <p:sp>
        <p:nvSpPr>
          <p:cNvPr id="8" name="Rectángulo 7">
            <a:extLst>
              <a:ext uri="{FF2B5EF4-FFF2-40B4-BE49-F238E27FC236}">
                <a16:creationId xmlns:a16="http://schemas.microsoft.com/office/drawing/2014/main" id="{1689A4B1-ABF0-4A05-BE4D-9EF102AAFE4A}"/>
              </a:ext>
            </a:extLst>
          </p:cNvPr>
          <p:cNvSpPr/>
          <p:nvPr/>
        </p:nvSpPr>
        <p:spPr>
          <a:xfrm>
            <a:off x="6233911" y="6033952"/>
            <a:ext cx="681597" cy="307777"/>
          </a:xfrm>
          <a:prstGeom prst="rect">
            <a:avLst/>
          </a:prstGeom>
        </p:spPr>
        <p:txBody>
          <a:bodyPr wrap="none">
            <a:spAutoFit/>
          </a:bodyPr>
          <a:lstStyle/>
          <a:p>
            <a:r>
              <a:rPr lang="es-419" sz="1400" b="1" dirty="0">
                <a:solidFill>
                  <a:srgbClr val="000000"/>
                </a:solidFill>
                <a:latin typeface="Calibri" panose="020F0502020204030204" pitchFamily="34" charset="0"/>
              </a:rPr>
              <a:t>14056</a:t>
            </a:r>
            <a:r>
              <a:rPr lang="es-419" sz="1400" b="1" dirty="0"/>
              <a:t> </a:t>
            </a:r>
          </a:p>
        </p:txBody>
      </p:sp>
    </p:spTree>
    <p:extLst>
      <p:ext uri="{BB962C8B-B14F-4D97-AF65-F5344CB8AC3E}">
        <p14:creationId xmlns:p14="http://schemas.microsoft.com/office/powerpoint/2010/main" val="207170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528007" y="1508704"/>
            <a:ext cx="398275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Modelación de la intersección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4" name="Botón de acción: ir hacia delante o siguiente 3">
            <a:hlinkClick r:id="rId4" action="ppaction://hlinkfile" highlightClick="1"/>
            <a:extLst>
              <a:ext uri="{FF2B5EF4-FFF2-40B4-BE49-F238E27FC236}">
                <a16:creationId xmlns:a16="http://schemas.microsoft.com/office/drawing/2014/main" id="{5E8ABB4D-7E9E-4330-8947-CF8F8E0FC0DE}"/>
              </a:ext>
            </a:extLst>
          </p:cNvPr>
          <p:cNvSpPr/>
          <p:nvPr/>
        </p:nvSpPr>
        <p:spPr>
          <a:xfrm>
            <a:off x="5474701" y="1418397"/>
            <a:ext cx="586294" cy="479395"/>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5" name="Rectángulo 14">
            <a:extLst>
              <a:ext uri="{FF2B5EF4-FFF2-40B4-BE49-F238E27FC236}">
                <a16:creationId xmlns:a16="http://schemas.microsoft.com/office/drawing/2014/main" id="{0D17327F-F257-4E73-9E30-4C3577B0CAB1}"/>
              </a:ext>
            </a:extLst>
          </p:cNvPr>
          <p:cNvSpPr/>
          <p:nvPr/>
        </p:nvSpPr>
        <p:spPr>
          <a:xfrm>
            <a:off x="7169200" y="2341955"/>
            <a:ext cx="383932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ffectLst/>
                <a:ea typeface="Times New Roman" panose="02020603050405020304" pitchFamily="18" charset="0"/>
                <a:cs typeface="Arial" panose="020B0604020202020204" pitchFamily="34" charset="0"/>
              </a:rPr>
              <a:t>Resultados de la modelación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7" name="Imagen 16">
            <a:extLst>
              <a:ext uri="{FF2B5EF4-FFF2-40B4-BE49-F238E27FC236}">
                <a16:creationId xmlns:a16="http://schemas.microsoft.com/office/drawing/2014/main" id="{64C3077D-003D-453E-A15F-DBB36EBB45B3}"/>
              </a:ext>
            </a:extLst>
          </p:cNvPr>
          <p:cNvPicPr/>
          <p:nvPr/>
        </p:nvPicPr>
        <p:blipFill>
          <a:blip r:embed="rId5"/>
          <a:stretch>
            <a:fillRect/>
          </a:stretch>
        </p:blipFill>
        <p:spPr>
          <a:xfrm>
            <a:off x="2440200" y="2140989"/>
            <a:ext cx="3240000" cy="2160000"/>
          </a:xfrm>
          <a:prstGeom prst="rect">
            <a:avLst/>
          </a:prstGeom>
        </p:spPr>
      </p:pic>
      <p:pic>
        <p:nvPicPr>
          <p:cNvPr id="18" name="Imagen 17">
            <a:extLst>
              <a:ext uri="{FF2B5EF4-FFF2-40B4-BE49-F238E27FC236}">
                <a16:creationId xmlns:a16="http://schemas.microsoft.com/office/drawing/2014/main" id="{A4EA4252-34A2-4CF0-AC99-0F0F91613A64}"/>
              </a:ext>
            </a:extLst>
          </p:cNvPr>
          <p:cNvPicPr/>
          <p:nvPr/>
        </p:nvPicPr>
        <p:blipFill>
          <a:blip r:embed="rId6"/>
          <a:stretch>
            <a:fillRect/>
          </a:stretch>
        </p:blipFill>
        <p:spPr>
          <a:xfrm>
            <a:off x="2425959" y="4406270"/>
            <a:ext cx="3240000" cy="2160000"/>
          </a:xfrm>
          <a:prstGeom prst="rect">
            <a:avLst/>
          </a:prstGeom>
        </p:spPr>
      </p:pic>
      <p:graphicFrame>
        <p:nvGraphicFramePr>
          <p:cNvPr id="6" name="Tabla 5">
            <a:extLst>
              <a:ext uri="{FF2B5EF4-FFF2-40B4-BE49-F238E27FC236}">
                <a16:creationId xmlns:a16="http://schemas.microsoft.com/office/drawing/2014/main" id="{59A31435-E031-48D5-9A16-A0185140BBC3}"/>
              </a:ext>
            </a:extLst>
          </p:cNvPr>
          <p:cNvGraphicFramePr>
            <a:graphicFrameLocks noGrp="1"/>
          </p:cNvGraphicFramePr>
          <p:nvPr>
            <p:extLst>
              <p:ext uri="{D42A27DB-BD31-4B8C-83A1-F6EECF244321}">
                <p14:modId xmlns:p14="http://schemas.microsoft.com/office/powerpoint/2010/main" val="1691667657"/>
              </p:ext>
            </p:extLst>
          </p:nvPr>
        </p:nvGraphicFramePr>
        <p:xfrm>
          <a:off x="7006751" y="3043689"/>
          <a:ext cx="4334302" cy="2514600"/>
        </p:xfrm>
        <a:graphic>
          <a:graphicData uri="http://schemas.openxmlformats.org/drawingml/2006/table">
            <a:tbl>
              <a:tblPr firstRow="1" firstCol="1" bandRow="1">
                <a:tableStyleId>{68D230F3-CF80-4859-8CE7-A43EE81993B5}</a:tableStyleId>
              </a:tblPr>
              <a:tblGrid>
                <a:gridCol w="2658586">
                  <a:extLst>
                    <a:ext uri="{9D8B030D-6E8A-4147-A177-3AD203B41FA5}">
                      <a16:colId xmlns:a16="http://schemas.microsoft.com/office/drawing/2014/main" val="3461553071"/>
                    </a:ext>
                  </a:extLst>
                </a:gridCol>
                <a:gridCol w="837858">
                  <a:extLst>
                    <a:ext uri="{9D8B030D-6E8A-4147-A177-3AD203B41FA5}">
                      <a16:colId xmlns:a16="http://schemas.microsoft.com/office/drawing/2014/main" val="2007418012"/>
                    </a:ext>
                  </a:extLst>
                </a:gridCol>
                <a:gridCol w="837858">
                  <a:extLst>
                    <a:ext uri="{9D8B030D-6E8A-4147-A177-3AD203B41FA5}">
                      <a16:colId xmlns:a16="http://schemas.microsoft.com/office/drawing/2014/main" val="3836035563"/>
                    </a:ext>
                  </a:extLst>
                </a:gridCol>
              </a:tblGrid>
              <a:tr h="175260">
                <a:tc>
                  <a:txBody>
                    <a:bodyPr/>
                    <a:lstStyle/>
                    <a:p>
                      <a:pPr indent="144145" algn="ctr">
                        <a:lnSpc>
                          <a:spcPct val="150000"/>
                        </a:lnSpc>
                        <a:spcAft>
                          <a:spcPts val="0"/>
                        </a:spcAft>
                      </a:pPr>
                      <a:r>
                        <a:rPr lang="es-419" sz="1100">
                          <a:effectLst/>
                        </a:rPr>
                        <a:t>Serie Temporal</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Valor</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Unidades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2878476"/>
                  </a:ext>
                </a:extLst>
              </a:tr>
              <a:tr h="175260">
                <a:tc>
                  <a:txBody>
                    <a:bodyPr/>
                    <a:lstStyle/>
                    <a:p>
                      <a:pPr indent="144145" algn="ctr">
                        <a:lnSpc>
                          <a:spcPct val="150000"/>
                        </a:lnSpc>
                        <a:spcAft>
                          <a:spcPts val="0"/>
                        </a:spcAft>
                      </a:pPr>
                      <a:r>
                        <a:rPr lang="es-419" sz="1100">
                          <a:effectLst/>
                        </a:rPr>
                        <a:t>Cola Media - Todos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327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veh</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62803"/>
                  </a:ext>
                </a:extLst>
              </a:tr>
              <a:tr h="175260">
                <a:tc>
                  <a:txBody>
                    <a:bodyPr/>
                    <a:lstStyle/>
                    <a:p>
                      <a:pPr indent="144145" algn="ctr">
                        <a:lnSpc>
                          <a:spcPct val="150000"/>
                        </a:lnSpc>
                        <a:spcAft>
                          <a:spcPts val="0"/>
                        </a:spcAft>
                      </a:pPr>
                      <a:r>
                        <a:rPr lang="es-419" sz="1100">
                          <a:effectLst/>
                        </a:rPr>
                        <a:t>Vehículos Esperando para Entrar - Todos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9153</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veh</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0853601"/>
                  </a:ext>
                </a:extLst>
              </a:tr>
              <a:tr h="175260">
                <a:tc>
                  <a:txBody>
                    <a:bodyPr/>
                    <a:lstStyle/>
                    <a:p>
                      <a:pPr indent="144145" algn="ctr">
                        <a:lnSpc>
                          <a:spcPct val="150000"/>
                        </a:lnSpc>
                        <a:spcAft>
                          <a:spcPts val="0"/>
                        </a:spcAft>
                      </a:pPr>
                      <a:r>
                        <a:rPr lang="es-419" sz="1100">
                          <a:effectLst/>
                        </a:rPr>
                        <a:t>Densidad - Todos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65.47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veh/km</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117093"/>
                  </a:ext>
                </a:extLst>
              </a:tr>
              <a:tr h="175260">
                <a:tc>
                  <a:txBody>
                    <a:bodyPr/>
                    <a:lstStyle/>
                    <a:p>
                      <a:pPr indent="144145" algn="ctr">
                        <a:lnSpc>
                          <a:spcPct val="150000"/>
                        </a:lnSpc>
                        <a:spcAft>
                          <a:spcPts val="0"/>
                        </a:spcAft>
                      </a:pPr>
                      <a:r>
                        <a:rPr lang="es-419" sz="1100">
                          <a:effectLst/>
                        </a:rPr>
                        <a:t>Tiempo de Demora - Todos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8.13</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a:effectLst/>
                        </a:rPr>
                        <a:t>min/km</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9485100"/>
                  </a:ext>
                </a:extLst>
              </a:tr>
              <a:tr h="175260">
                <a:tc>
                  <a:txBody>
                    <a:bodyPr/>
                    <a:lstStyle/>
                    <a:p>
                      <a:pPr indent="144145" algn="ctr">
                        <a:lnSpc>
                          <a:spcPct val="150000"/>
                        </a:lnSpc>
                        <a:spcAft>
                          <a:spcPts val="0"/>
                        </a:spcAft>
                      </a:pPr>
                      <a:r>
                        <a:rPr lang="es-419" sz="1100">
                          <a:effectLst/>
                        </a:rPr>
                        <a:t>Velocidad - Todos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7.66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km/h</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7118907"/>
                  </a:ext>
                </a:extLst>
              </a:tr>
              <a:tr h="175260">
                <a:tc>
                  <a:txBody>
                    <a:bodyPr/>
                    <a:lstStyle/>
                    <a:p>
                      <a:pPr indent="144145" algn="ctr">
                        <a:lnSpc>
                          <a:spcPct val="150000"/>
                        </a:lnSpc>
                        <a:spcAft>
                          <a:spcPts val="0"/>
                        </a:spcAft>
                      </a:pPr>
                      <a:r>
                        <a:rPr lang="es-419" sz="1100">
                          <a:effectLst/>
                        </a:rPr>
                        <a:t>Velocidad - Car</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7.67</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km/h</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2502676"/>
                  </a:ext>
                </a:extLst>
              </a:tr>
              <a:tr h="175260">
                <a:tc>
                  <a:txBody>
                    <a:bodyPr/>
                    <a:lstStyle/>
                    <a:p>
                      <a:pPr indent="144145" algn="ctr">
                        <a:lnSpc>
                          <a:spcPct val="150000"/>
                        </a:lnSpc>
                        <a:spcAft>
                          <a:spcPts val="0"/>
                        </a:spcAft>
                      </a:pPr>
                      <a:r>
                        <a:rPr lang="es-419" sz="1100">
                          <a:effectLst/>
                        </a:rPr>
                        <a:t>Velocidad - Truck</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7.58</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km/h</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0774695"/>
                  </a:ext>
                </a:extLst>
              </a:tr>
              <a:tr h="175260">
                <a:tc>
                  <a:txBody>
                    <a:bodyPr/>
                    <a:lstStyle/>
                    <a:p>
                      <a:pPr indent="144145" algn="ctr">
                        <a:lnSpc>
                          <a:spcPct val="150000"/>
                        </a:lnSpc>
                        <a:spcAft>
                          <a:spcPts val="0"/>
                        </a:spcAft>
                      </a:pPr>
                      <a:r>
                        <a:rPr lang="es-419" sz="1100">
                          <a:effectLst/>
                        </a:rPr>
                        <a:t>Velocidad - Bus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7.6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km/h</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3421198"/>
                  </a:ext>
                </a:extLst>
              </a:tr>
              <a:tr h="175260">
                <a:tc>
                  <a:txBody>
                    <a:bodyPr/>
                    <a:lstStyle/>
                    <a:p>
                      <a:pPr indent="144145" algn="ctr">
                        <a:lnSpc>
                          <a:spcPct val="150000"/>
                        </a:lnSpc>
                        <a:spcAft>
                          <a:spcPts val="0"/>
                        </a:spcAft>
                      </a:pPr>
                      <a:r>
                        <a:rPr lang="es-419" sz="1100">
                          <a:effectLst/>
                        </a:rPr>
                        <a:t>Flujo - Todos</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a:effectLst/>
                        </a:rPr>
                        <a:t>5616</a:t>
                      </a:r>
                      <a:endPar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419" sz="1100" dirty="0" err="1">
                          <a:effectLst/>
                        </a:rPr>
                        <a:t>veh</a:t>
                      </a:r>
                      <a:r>
                        <a:rPr lang="es-419" sz="1100" dirty="0">
                          <a:effectLst/>
                        </a:rPr>
                        <a:t>/h</a:t>
                      </a:r>
                      <a:endPar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04984"/>
                  </a:ext>
                </a:extLst>
              </a:tr>
            </a:tbl>
          </a:graphicData>
        </a:graphic>
      </p:graphicFrame>
    </p:spTree>
    <p:extLst>
      <p:ext uri="{BB962C8B-B14F-4D97-AF65-F5344CB8AC3E}">
        <p14:creationId xmlns:p14="http://schemas.microsoft.com/office/powerpoint/2010/main" val="289871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822757" y="1508704"/>
            <a:ext cx="139326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Tráfico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F342D86C-2C1E-4C12-A994-EEB3F304197F}"/>
              </a:ext>
            </a:extLst>
          </p:cNvPr>
          <p:cNvSpPr txBox="1"/>
          <p:nvPr/>
        </p:nvSpPr>
        <p:spPr>
          <a:xfrm>
            <a:off x="1110797" y="2085785"/>
            <a:ext cx="5584594" cy="5509200"/>
          </a:xfrm>
          <a:prstGeom prst="rect">
            <a:avLst/>
          </a:prstGeom>
          <a:noFill/>
        </p:spPr>
        <p:txBody>
          <a:bodyPr wrap="square" rtlCol="0">
            <a:spAutoFit/>
          </a:bodyPr>
          <a:lstStyle/>
          <a:p>
            <a:pPr marL="285750" indent="-285750">
              <a:buFont typeface="Arial" panose="020B0604020202020204" pitchFamily="34" charset="0"/>
              <a:buChar char="•"/>
            </a:pPr>
            <a:r>
              <a:rPr lang="es-419" sz="1600" dirty="0"/>
              <a:t>Para el análisis del tráfico de la intersección se evaluará la densidad, el flujo y el volumen, en base a los datos obtenidos.</a:t>
            </a:r>
          </a:p>
          <a:p>
            <a:endParaRPr lang="es-419" sz="1600" dirty="0"/>
          </a:p>
          <a:p>
            <a:pPr marL="285750" indent="-285750">
              <a:buFont typeface="Arial" panose="020B0604020202020204" pitchFamily="34" charset="0"/>
              <a:buChar char="•"/>
            </a:pPr>
            <a:r>
              <a:rPr lang="es-419" sz="1600" dirty="0"/>
              <a:t>La densidad está alrededor de 65.47 vehículos por kilómetro y se entiende que es el número de vehículos que hay por kilómetro en la vía.</a:t>
            </a:r>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r>
              <a:rPr lang="es-419" sz="1600" dirty="0"/>
              <a:t>El flujo permite a 5616 vehículos por hora, lo que significa que en promedio cada carril está liberando a 402 vehículos por hora, que es un valor muy bajo para la alta demanda que tiene el punto de análisis.</a:t>
            </a:r>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r>
              <a:rPr lang="es-419" sz="1600" dirty="0"/>
              <a:t>La capacidad por carril, en este tipo de corredores redondean los 1000 </a:t>
            </a:r>
            <a:r>
              <a:rPr lang="es-419" sz="1600" dirty="0" err="1"/>
              <a:t>PCUs</a:t>
            </a:r>
            <a:r>
              <a:rPr lang="es-419" sz="1600" dirty="0"/>
              <a:t> (unidad de autos de pasajeros)/h, con velocidades de circulación de 50 km/h.</a:t>
            </a:r>
          </a:p>
          <a:p>
            <a:endParaRPr lang="es-419" sz="1600" dirty="0"/>
          </a:p>
          <a:p>
            <a:pPr marL="285750" indent="-285750">
              <a:buFont typeface="Arial" panose="020B0604020202020204" pitchFamily="34" charset="0"/>
              <a:buChar char="•"/>
            </a:pPr>
            <a:r>
              <a:rPr lang="es-419" sz="1600" dirty="0"/>
              <a:t>Por último, el volumen asignado a la intersección está dado por el volumen de la hora de diseño, en condiciones de hora pico. </a:t>
            </a:r>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endParaRPr lang="es-419" sz="1600" dirty="0"/>
          </a:p>
        </p:txBody>
      </p:sp>
      <p:pic>
        <p:nvPicPr>
          <p:cNvPr id="20" name="Imagen 19">
            <a:extLst>
              <a:ext uri="{FF2B5EF4-FFF2-40B4-BE49-F238E27FC236}">
                <a16:creationId xmlns:a16="http://schemas.microsoft.com/office/drawing/2014/main" id="{D575D44C-A7B8-47C4-97FE-A1233542F511}"/>
              </a:ext>
            </a:extLst>
          </p:cNvPr>
          <p:cNvPicPr/>
          <p:nvPr/>
        </p:nvPicPr>
        <p:blipFill rotWithShape="1">
          <a:blip r:embed="rId4"/>
          <a:srcRect t="5852"/>
          <a:stretch/>
        </p:blipFill>
        <p:spPr bwMode="auto">
          <a:xfrm>
            <a:off x="7082283" y="1592450"/>
            <a:ext cx="3599815" cy="2197735"/>
          </a:xfrm>
          <a:prstGeom prst="rect">
            <a:avLst/>
          </a:prstGeom>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8D25DB81-855A-4C47-BFC4-CE6AAB081C90}"/>
              </a:ext>
            </a:extLst>
          </p:cNvPr>
          <p:cNvPicPr/>
          <p:nvPr/>
        </p:nvPicPr>
        <p:blipFill rotWithShape="1">
          <a:blip r:embed="rId5"/>
          <a:srcRect t="5852"/>
          <a:stretch/>
        </p:blipFill>
        <p:spPr bwMode="auto">
          <a:xfrm>
            <a:off x="7082284" y="4039759"/>
            <a:ext cx="3599815" cy="2197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4472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574002" y="1508704"/>
            <a:ext cx="1890774"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Congestión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F342D86C-2C1E-4C12-A994-EEB3F304197F}"/>
              </a:ext>
            </a:extLst>
          </p:cNvPr>
          <p:cNvSpPr txBox="1"/>
          <p:nvPr/>
        </p:nvSpPr>
        <p:spPr>
          <a:xfrm>
            <a:off x="1110797" y="2085785"/>
            <a:ext cx="5584594" cy="4985980"/>
          </a:xfrm>
          <a:prstGeom prst="rect">
            <a:avLst/>
          </a:prstGeom>
          <a:noFill/>
        </p:spPr>
        <p:txBody>
          <a:bodyPr wrap="square" rtlCol="0">
            <a:spAutoFit/>
          </a:bodyPr>
          <a:lstStyle/>
          <a:p>
            <a:pPr marL="285750" indent="-285750">
              <a:buFont typeface="Arial" panose="020B0604020202020204" pitchFamily="34" charset="0"/>
              <a:buChar char="•"/>
            </a:pPr>
            <a:r>
              <a:rPr lang="es-419" dirty="0"/>
              <a:t>Los tiempos de espera que tiene la condición actual de la intersección incrementan desde que empieza la hora pico hasta que termina, creando insatisfacción con el usuario.</a:t>
            </a:r>
          </a:p>
          <a:p>
            <a:pPr marL="285750" indent="-285750">
              <a:buFont typeface="Arial" panose="020B0604020202020204" pitchFamily="34" charset="0"/>
              <a:buChar char="•"/>
            </a:pPr>
            <a:r>
              <a:rPr lang="es-419" dirty="0"/>
              <a:t>Si bien la velocidad de circulación es de 50km/h, lo cierto es que en promedio, dentro de la intersección, los vehículos se desplazan a 7.66km/h, lo cual demuestra lo saturado que está el flujo, provocando congestión.</a:t>
            </a:r>
          </a:p>
          <a:p>
            <a:pPr marL="285750" indent="-285750">
              <a:buFont typeface="Arial" panose="020B0604020202020204" pitchFamily="34" charset="0"/>
              <a:buChar char="•"/>
            </a:pPr>
            <a:r>
              <a:rPr lang="es-419" dirty="0"/>
              <a:t>Por la mala distribución del tráfico por causa de los factores antes descritos, se generan colas que en la intersección son en promedio estadístico de 327 vehículos, actuando de la siguiente forma a lo largo del tiempo:</a:t>
            </a:r>
          </a:p>
          <a:p>
            <a:endParaRPr lang="es-419" dirty="0"/>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endParaRPr lang="es-419" sz="1600" dirty="0"/>
          </a:p>
        </p:txBody>
      </p:sp>
      <p:pic>
        <p:nvPicPr>
          <p:cNvPr id="22" name="Imagen 21">
            <a:extLst>
              <a:ext uri="{FF2B5EF4-FFF2-40B4-BE49-F238E27FC236}">
                <a16:creationId xmlns:a16="http://schemas.microsoft.com/office/drawing/2014/main" id="{95F23752-30CE-4520-8DF1-56E2B5826181}"/>
              </a:ext>
            </a:extLst>
          </p:cNvPr>
          <p:cNvPicPr/>
          <p:nvPr/>
        </p:nvPicPr>
        <p:blipFill rotWithShape="1">
          <a:blip r:embed="rId4"/>
          <a:srcRect t="5402"/>
          <a:stretch/>
        </p:blipFill>
        <p:spPr bwMode="auto">
          <a:xfrm>
            <a:off x="7294037" y="4069364"/>
            <a:ext cx="3599815" cy="2207895"/>
          </a:xfrm>
          <a:prstGeom prst="rect">
            <a:avLst/>
          </a:prstGeom>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0E0EDC9C-F741-4BA4-B648-7D5305AC97E2}"/>
              </a:ext>
            </a:extLst>
          </p:cNvPr>
          <p:cNvPicPr/>
          <p:nvPr/>
        </p:nvPicPr>
        <p:blipFill rotWithShape="1">
          <a:blip r:embed="rId5"/>
          <a:srcRect t="5177"/>
          <a:stretch/>
        </p:blipFill>
        <p:spPr bwMode="auto">
          <a:xfrm>
            <a:off x="7294037" y="1515794"/>
            <a:ext cx="3599815" cy="2212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6254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394723" y="1508704"/>
            <a:ext cx="2249334"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Seguridad Vial</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F342D86C-2C1E-4C12-A994-EEB3F304197F}"/>
              </a:ext>
            </a:extLst>
          </p:cNvPr>
          <p:cNvSpPr txBox="1"/>
          <p:nvPr/>
        </p:nvSpPr>
        <p:spPr>
          <a:xfrm>
            <a:off x="1145396" y="1976286"/>
            <a:ext cx="10456807" cy="4524315"/>
          </a:xfrm>
          <a:prstGeom prst="rect">
            <a:avLst/>
          </a:prstGeom>
          <a:noFill/>
        </p:spPr>
        <p:txBody>
          <a:bodyPr wrap="square" rtlCol="0">
            <a:spAutoFit/>
          </a:bodyPr>
          <a:lstStyle/>
          <a:p>
            <a:pPr marL="285750" indent="-285750">
              <a:buFont typeface="Arial" panose="020B0604020202020204" pitchFamily="34" charset="0"/>
              <a:buChar char="•"/>
            </a:pPr>
            <a:r>
              <a:rPr lang="es-419" sz="2000" dirty="0"/>
              <a:t>Se evidencia la falta de señalización en el sector, contando con señalética horizontal desgastada y la vertical casi nula.</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Los anchos de carril bordean a los 3.40m, lo cual está dentro de los parámetros.</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Los ciclos para las fases semafóricas van cambiando, esto depende a la densidad de tráfico dada por la hora de circulación.</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No existen áreas peatonales, ni condicionamientos de movilidad para el usuario.</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En cuando a las condiciones de drenaje, históricamente, no tiene problema, solventando efectivamente las precipitaciones dadas.</a:t>
            </a:r>
            <a:endParaRPr lang="es-419" dirty="0"/>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endParaRPr lang="es-419" sz="1600" dirty="0"/>
          </a:p>
          <a:p>
            <a:pPr marL="285750" indent="-285750">
              <a:buFont typeface="Arial" panose="020B0604020202020204" pitchFamily="34" charset="0"/>
              <a:buChar char="•"/>
            </a:pPr>
            <a:endParaRPr lang="es-419" sz="1600" dirty="0"/>
          </a:p>
        </p:txBody>
      </p:sp>
    </p:spTree>
    <p:extLst>
      <p:ext uri="{BB962C8B-B14F-4D97-AF65-F5344CB8AC3E}">
        <p14:creationId xmlns:p14="http://schemas.microsoft.com/office/powerpoint/2010/main" val="888228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145379" y="1508704"/>
            <a:ext cx="474803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Modelos propuestos para la solución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762EC615-7AF3-4D37-BFA4-AB9E6F0A50C9}"/>
              </a:ext>
            </a:extLst>
          </p:cNvPr>
          <p:cNvPicPr/>
          <p:nvPr/>
        </p:nvPicPr>
        <p:blipFill>
          <a:blip r:embed="rId4"/>
          <a:stretch>
            <a:fillRect/>
          </a:stretch>
        </p:blipFill>
        <p:spPr>
          <a:xfrm>
            <a:off x="915599" y="2218292"/>
            <a:ext cx="3240000" cy="2160000"/>
          </a:xfrm>
          <a:prstGeom prst="rect">
            <a:avLst/>
          </a:prstGeom>
        </p:spPr>
      </p:pic>
      <p:pic>
        <p:nvPicPr>
          <p:cNvPr id="15" name="Imagen 14">
            <a:extLst>
              <a:ext uri="{FF2B5EF4-FFF2-40B4-BE49-F238E27FC236}">
                <a16:creationId xmlns:a16="http://schemas.microsoft.com/office/drawing/2014/main" id="{3495CD06-422C-4C64-88A9-CA4A5B1024ED}"/>
              </a:ext>
            </a:extLst>
          </p:cNvPr>
          <p:cNvPicPr/>
          <p:nvPr/>
        </p:nvPicPr>
        <p:blipFill>
          <a:blip r:embed="rId5"/>
          <a:stretch>
            <a:fillRect/>
          </a:stretch>
        </p:blipFill>
        <p:spPr>
          <a:xfrm>
            <a:off x="915599" y="4560876"/>
            <a:ext cx="3240000" cy="2160000"/>
          </a:xfrm>
          <a:prstGeom prst="rect">
            <a:avLst/>
          </a:prstGeom>
        </p:spPr>
      </p:pic>
      <p:sp>
        <p:nvSpPr>
          <p:cNvPr id="17" name="Rectángulo 16">
            <a:extLst>
              <a:ext uri="{FF2B5EF4-FFF2-40B4-BE49-F238E27FC236}">
                <a16:creationId xmlns:a16="http://schemas.microsoft.com/office/drawing/2014/main" id="{C13BD04C-307C-4A46-A056-B49492273A69}"/>
              </a:ext>
            </a:extLst>
          </p:cNvPr>
          <p:cNvSpPr/>
          <p:nvPr/>
        </p:nvSpPr>
        <p:spPr>
          <a:xfrm>
            <a:off x="9295508" y="1508704"/>
            <a:ext cx="208409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Alternativa 1</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id="{9D04FB13-A0FB-493E-88DC-AA1B45426100}"/>
              </a:ext>
            </a:extLst>
          </p:cNvPr>
          <p:cNvPicPr/>
          <p:nvPr/>
        </p:nvPicPr>
        <p:blipFill>
          <a:blip r:embed="rId6"/>
          <a:stretch>
            <a:fillRect/>
          </a:stretch>
        </p:blipFill>
        <p:spPr>
          <a:xfrm>
            <a:off x="4555968" y="2218292"/>
            <a:ext cx="3240000" cy="2160000"/>
          </a:xfrm>
          <a:prstGeom prst="rect">
            <a:avLst/>
          </a:prstGeom>
        </p:spPr>
      </p:pic>
      <p:pic>
        <p:nvPicPr>
          <p:cNvPr id="20" name="Imagen 19">
            <a:extLst>
              <a:ext uri="{FF2B5EF4-FFF2-40B4-BE49-F238E27FC236}">
                <a16:creationId xmlns:a16="http://schemas.microsoft.com/office/drawing/2014/main" id="{4F9F10F3-C1FD-4546-9430-3A6D56BFFC61}"/>
              </a:ext>
            </a:extLst>
          </p:cNvPr>
          <p:cNvPicPr/>
          <p:nvPr/>
        </p:nvPicPr>
        <p:blipFill>
          <a:blip r:embed="rId7"/>
          <a:stretch>
            <a:fillRect/>
          </a:stretch>
        </p:blipFill>
        <p:spPr>
          <a:xfrm>
            <a:off x="4555968" y="4586383"/>
            <a:ext cx="3240000" cy="2160000"/>
          </a:xfrm>
          <a:prstGeom prst="rect">
            <a:avLst/>
          </a:prstGeom>
        </p:spPr>
      </p:pic>
      <p:pic>
        <p:nvPicPr>
          <p:cNvPr id="21" name="Imagen 20">
            <a:extLst>
              <a:ext uri="{FF2B5EF4-FFF2-40B4-BE49-F238E27FC236}">
                <a16:creationId xmlns:a16="http://schemas.microsoft.com/office/drawing/2014/main" id="{07D6AB53-81AE-45F8-B516-876146BF6946}"/>
              </a:ext>
            </a:extLst>
          </p:cNvPr>
          <p:cNvPicPr/>
          <p:nvPr/>
        </p:nvPicPr>
        <p:blipFill>
          <a:blip r:embed="rId8"/>
          <a:stretch>
            <a:fillRect/>
          </a:stretch>
        </p:blipFill>
        <p:spPr>
          <a:xfrm>
            <a:off x="8254350" y="2218292"/>
            <a:ext cx="3240000" cy="2160000"/>
          </a:xfrm>
          <a:prstGeom prst="rect">
            <a:avLst/>
          </a:prstGeom>
        </p:spPr>
      </p:pic>
      <p:pic>
        <p:nvPicPr>
          <p:cNvPr id="22" name="Imagen 21">
            <a:extLst>
              <a:ext uri="{FF2B5EF4-FFF2-40B4-BE49-F238E27FC236}">
                <a16:creationId xmlns:a16="http://schemas.microsoft.com/office/drawing/2014/main" id="{5976D6B0-D686-4E56-B8BA-10EC8A6844E7}"/>
              </a:ext>
            </a:extLst>
          </p:cNvPr>
          <p:cNvPicPr/>
          <p:nvPr/>
        </p:nvPicPr>
        <p:blipFill>
          <a:blip r:embed="rId9"/>
          <a:stretch>
            <a:fillRect/>
          </a:stretch>
        </p:blipFill>
        <p:spPr>
          <a:xfrm>
            <a:off x="8254350" y="4560876"/>
            <a:ext cx="3240000" cy="2160000"/>
          </a:xfrm>
          <a:prstGeom prst="rect">
            <a:avLst/>
          </a:prstGeom>
        </p:spPr>
      </p:pic>
    </p:spTree>
    <p:extLst>
      <p:ext uri="{BB962C8B-B14F-4D97-AF65-F5344CB8AC3E}">
        <p14:creationId xmlns:p14="http://schemas.microsoft.com/office/powerpoint/2010/main" val="4050827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145379" y="1508704"/>
            <a:ext cx="474803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Modelos propuestos para la solución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C13BD04C-307C-4A46-A056-B49492273A69}"/>
              </a:ext>
            </a:extLst>
          </p:cNvPr>
          <p:cNvSpPr/>
          <p:nvPr/>
        </p:nvSpPr>
        <p:spPr>
          <a:xfrm>
            <a:off x="9295508" y="1508704"/>
            <a:ext cx="208409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Alternativa 1</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FF59C1ED-26EB-44C4-8E87-C0A736B9379F}"/>
              </a:ext>
            </a:extLst>
          </p:cNvPr>
          <p:cNvPicPr/>
          <p:nvPr/>
        </p:nvPicPr>
        <p:blipFill>
          <a:blip r:embed="rId4"/>
          <a:stretch>
            <a:fillRect/>
          </a:stretch>
        </p:blipFill>
        <p:spPr>
          <a:xfrm>
            <a:off x="1906995" y="2946991"/>
            <a:ext cx="3240000" cy="2160000"/>
          </a:xfrm>
          <a:prstGeom prst="rect">
            <a:avLst/>
          </a:prstGeom>
        </p:spPr>
      </p:pic>
      <p:pic>
        <p:nvPicPr>
          <p:cNvPr id="23" name="Imagen 22">
            <a:extLst>
              <a:ext uri="{FF2B5EF4-FFF2-40B4-BE49-F238E27FC236}">
                <a16:creationId xmlns:a16="http://schemas.microsoft.com/office/drawing/2014/main" id="{CD5F775F-E23D-415F-927D-1FE3EBCF79CC}"/>
              </a:ext>
            </a:extLst>
          </p:cNvPr>
          <p:cNvPicPr/>
          <p:nvPr/>
        </p:nvPicPr>
        <p:blipFill>
          <a:blip r:embed="rId5"/>
          <a:stretch>
            <a:fillRect/>
          </a:stretch>
        </p:blipFill>
        <p:spPr>
          <a:xfrm>
            <a:off x="5575330" y="2369212"/>
            <a:ext cx="5400000" cy="3960000"/>
          </a:xfrm>
          <a:prstGeom prst="rect">
            <a:avLst/>
          </a:prstGeom>
        </p:spPr>
      </p:pic>
    </p:spTree>
    <p:extLst>
      <p:ext uri="{BB962C8B-B14F-4D97-AF65-F5344CB8AC3E}">
        <p14:creationId xmlns:p14="http://schemas.microsoft.com/office/powerpoint/2010/main" val="4032497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145379" y="1508704"/>
            <a:ext cx="474803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Modelos propuestos para la solución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C13BD04C-307C-4A46-A056-B49492273A69}"/>
              </a:ext>
            </a:extLst>
          </p:cNvPr>
          <p:cNvSpPr/>
          <p:nvPr/>
        </p:nvSpPr>
        <p:spPr>
          <a:xfrm>
            <a:off x="9295508" y="1508704"/>
            <a:ext cx="208409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Alternativa 2</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F8BF0CDE-2F74-4B2A-A592-E7D6CBE87D17}"/>
              </a:ext>
            </a:extLst>
          </p:cNvPr>
          <p:cNvPicPr/>
          <p:nvPr/>
        </p:nvPicPr>
        <p:blipFill>
          <a:blip r:embed="rId4"/>
          <a:stretch>
            <a:fillRect/>
          </a:stretch>
        </p:blipFill>
        <p:spPr>
          <a:xfrm>
            <a:off x="992138" y="2208467"/>
            <a:ext cx="5220335" cy="2160000"/>
          </a:xfrm>
          <a:prstGeom prst="rect">
            <a:avLst/>
          </a:prstGeom>
        </p:spPr>
      </p:pic>
      <p:pic>
        <p:nvPicPr>
          <p:cNvPr id="15" name="Imagen 14">
            <a:extLst>
              <a:ext uri="{FF2B5EF4-FFF2-40B4-BE49-F238E27FC236}">
                <a16:creationId xmlns:a16="http://schemas.microsoft.com/office/drawing/2014/main" id="{9EE2391C-13B8-449B-9EA5-89F804F9989C}"/>
              </a:ext>
            </a:extLst>
          </p:cNvPr>
          <p:cNvPicPr/>
          <p:nvPr/>
        </p:nvPicPr>
        <p:blipFill>
          <a:blip r:embed="rId5"/>
          <a:stretch>
            <a:fillRect/>
          </a:stretch>
        </p:blipFill>
        <p:spPr>
          <a:xfrm>
            <a:off x="1953706" y="4536077"/>
            <a:ext cx="3240000" cy="2160000"/>
          </a:xfrm>
          <a:prstGeom prst="rect">
            <a:avLst/>
          </a:prstGeom>
        </p:spPr>
      </p:pic>
      <p:pic>
        <p:nvPicPr>
          <p:cNvPr id="18" name="Imagen 17">
            <a:extLst>
              <a:ext uri="{FF2B5EF4-FFF2-40B4-BE49-F238E27FC236}">
                <a16:creationId xmlns:a16="http://schemas.microsoft.com/office/drawing/2014/main" id="{7913115C-7FD8-4585-933C-7CF20CFBC45C}"/>
              </a:ext>
            </a:extLst>
          </p:cNvPr>
          <p:cNvPicPr/>
          <p:nvPr/>
        </p:nvPicPr>
        <p:blipFill>
          <a:blip r:embed="rId6"/>
          <a:stretch>
            <a:fillRect/>
          </a:stretch>
        </p:blipFill>
        <p:spPr>
          <a:xfrm>
            <a:off x="6508683" y="2208467"/>
            <a:ext cx="3239770" cy="2160000"/>
          </a:xfrm>
          <a:prstGeom prst="rect">
            <a:avLst/>
          </a:prstGeom>
        </p:spPr>
      </p:pic>
      <p:pic>
        <p:nvPicPr>
          <p:cNvPr id="20" name="Imagen 19">
            <a:extLst>
              <a:ext uri="{FF2B5EF4-FFF2-40B4-BE49-F238E27FC236}">
                <a16:creationId xmlns:a16="http://schemas.microsoft.com/office/drawing/2014/main" id="{C0AFDB49-64A4-48C3-886D-3A64C6ADF180}"/>
              </a:ext>
            </a:extLst>
          </p:cNvPr>
          <p:cNvPicPr/>
          <p:nvPr/>
        </p:nvPicPr>
        <p:blipFill>
          <a:blip r:embed="rId7"/>
          <a:stretch>
            <a:fillRect/>
          </a:stretch>
        </p:blipFill>
        <p:spPr>
          <a:xfrm>
            <a:off x="6506597" y="4536077"/>
            <a:ext cx="3239770" cy="2160000"/>
          </a:xfrm>
          <a:prstGeom prst="rect">
            <a:avLst/>
          </a:prstGeom>
        </p:spPr>
      </p:pic>
    </p:spTree>
    <p:extLst>
      <p:ext uri="{BB962C8B-B14F-4D97-AF65-F5344CB8AC3E}">
        <p14:creationId xmlns:p14="http://schemas.microsoft.com/office/powerpoint/2010/main" val="158554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286799" y="586128"/>
            <a:ext cx="2158458" cy="589072"/>
          </a:xfrm>
          <a:prstGeom prst="rect">
            <a:avLst/>
          </a:prstGeom>
        </p:spPr>
        <p:txBody>
          <a:bodyPr wrap="square">
            <a:spAutoFit/>
          </a:bodyPr>
          <a:lstStyle/>
          <a:p>
            <a:pPr lvl="1" algn="just">
              <a:lnSpc>
                <a:spcPct val="150000"/>
              </a:lnSpc>
              <a:spcBef>
                <a:spcPts val="1200"/>
              </a:spcBef>
              <a:spcAft>
                <a:spcPts val="1200"/>
              </a:spcAft>
            </a:pPr>
            <a:r>
              <a:rPr lang="es-EC" sz="2400" b="1" dirty="0">
                <a:ea typeface="Times New Roman" panose="02020603050405020304" pitchFamily="18" charset="0"/>
                <a:cs typeface="Times New Roman" panose="02020603050405020304" pitchFamily="18" charset="0"/>
              </a:rPr>
              <a:t>OBJETIVOS</a:t>
            </a:r>
            <a:endParaRPr lang="es-EC" sz="2400" b="1" dirty="0">
              <a:effectLst/>
              <a:ea typeface="Times New Roman" panose="02020603050405020304" pitchFamily="18" charset="0"/>
              <a:cs typeface="Times New Roman" panose="02020603050405020304" pitchFamily="18" charset="0"/>
            </a:endParaRPr>
          </a:p>
        </p:txBody>
      </p:sp>
      <p:sp>
        <p:nvSpPr>
          <p:cNvPr id="3" name="Rectángulo 2"/>
          <p:cNvSpPr/>
          <p:nvPr/>
        </p:nvSpPr>
        <p:spPr>
          <a:xfrm>
            <a:off x="1422033" y="1603687"/>
            <a:ext cx="9903533" cy="4601260"/>
          </a:xfrm>
          <a:prstGeom prst="rect">
            <a:avLst/>
          </a:prstGeom>
        </p:spPr>
        <p:txBody>
          <a:bodyPr wrap="square">
            <a:spAutoFit/>
          </a:bodyPr>
          <a:lstStyle/>
          <a:p>
            <a:pPr algn="just">
              <a:lnSpc>
                <a:spcPct val="150000"/>
              </a:lnSpc>
              <a:spcBef>
                <a:spcPts val="1200"/>
              </a:spcBef>
              <a:spcAft>
                <a:spcPts val="1200"/>
              </a:spcAft>
            </a:pPr>
            <a:r>
              <a:rPr lang="es-EC" sz="2100" b="1" dirty="0">
                <a:solidFill>
                  <a:schemeClr val="tx1">
                    <a:lumMod val="85000"/>
                    <a:lumOff val="15000"/>
                  </a:schemeClr>
                </a:solidFill>
                <a:ea typeface="Times New Roman" panose="02020603050405020304" pitchFamily="18" charset="0"/>
                <a:cs typeface="Times New Roman" panose="02020603050405020304" pitchFamily="18" charset="0"/>
              </a:rPr>
              <a:t>Objetivo general</a:t>
            </a:r>
          </a:p>
          <a:p>
            <a:pPr algn="just"/>
            <a:r>
              <a:rPr lang="es-EC" sz="2100" dirty="0"/>
              <a:t>Diseñar y modelar una alternativa vial de tráfico ubicada en la intersección Av. Isaac Albéniz y Av. Galo Plaza Lasso, para prever un futuro aumento de flujo vehicular.</a:t>
            </a:r>
          </a:p>
          <a:p>
            <a:pPr algn="just"/>
            <a:endParaRPr lang="es-EC" sz="2100" b="1" dirty="0">
              <a:solidFill>
                <a:schemeClr val="tx1">
                  <a:lumMod val="85000"/>
                  <a:lumOff val="15000"/>
                </a:schemeClr>
              </a:solidFill>
              <a:ea typeface="Times New Roman" panose="02020603050405020304" pitchFamily="18" charset="0"/>
              <a:cs typeface="Times New Roman" panose="02020603050405020304" pitchFamily="18" charset="0"/>
            </a:endParaRPr>
          </a:p>
          <a:p>
            <a:pPr algn="just"/>
            <a:r>
              <a:rPr lang="es-EC" sz="2100" b="1" dirty="0">
                <a:solidFill>
                  <a:schemeClr val="tx1">
                    <a:lumMod val="85000"/>
                    <a:lumOff val="15000"/>
                  </a:schemeClr>
                </a:solidFill>
                <a:ea typeface="Times New Roman" panose="02020603050405020304" pitchFamily="18" charset="0"/>
                <a:cs typeface="Times New Roman" panose="02020603050405020304" pitchFamily="18" charset="0"/>
              </a:rPr>
              <a:t>Objetivos específicos</a:t>
            </a:r>
          </a:p>
          <a:p>
            <a:pPr marL="342900" lvl="0" indent="-342900">
              <a:buFont typeface="Arial" panose="020B0604020202020204" pitchFamily="34" charset="0"/>
              <a:buChar char="•"/>
            </a:pPr>
            <a:r>
              <a:rPr lang="es-EC" sz="2100" dirty="0"/>
              <a:t>Determinar el flujo de tráfico involucrado.</a:t>
            </a:r>
            <a:endParaRPr lang="es-419" sz="2100" dirty="0"/>
          </a:p>
          <a:p>
            <a:pPr marL="342900" lvl="0" indent="-342900">
              <a:buFont typeface="Arial" panose="020B0604020202020204" pitchFamily="34" charset="0"/>
              <a:buChar char="•"/>
            </a:pPr>
            <a:r>
              <a:rPr lang="es-EC" sz="2100" dirty="0"/>
              <a:t>Caracterizar los vehículos.</a:t>
            </a:r>
            <a:endParaRPr lang="es-419" sz="2100" dirty="0"/>
          </a:p>
          <a:p>
            <a:pPr marL="342900" lvl="0" indent="-342900">
              <a:buFont typeface="Arial" panose="020B0604020202020204" pitchFamily="34" charset="0"/>
              <a:buChar char="•"/>
            </a:pPr>
            <a:r>
              <a:rPr lang="es-EC" sz="2100" dirty="0"/>
              <a:t>Calcular los valores de tráfico diarios, mensuales y anuales, tanto actuales como futuros.</a:t>
            </a:r>
            <a:endParaRPr lang="es-419" sz="2100" dirty="0"/>
          </a:p>
          <a:p>
            <a:pPr marL="342900" lvl="0" indent="-342900">
              <a:buFont typeface="Arial" panose="020B0604020202020204" pitchFamily="34" charset="0"/>
              <a:buChar char="•"/>
            </a:pPr>
            <a:r>
              <a:rPr lang="es-EC" sz="2100" dirty="0"/>
              <a:t>Elaborar alternativas de solución vehicular.</a:t>
            </a:r>
            <a:endParaRPr lang="es-419" sz="2100" dirty="0"/>
          </a:p>
          <a:p>
            <a:pPr marL="342900" lvl="0" indent="-342900">
              <a:buFont typeface="Arial" panose="020B0604020202020204" pitchFamily="34" charset="0"/>
              <a:buChar char="•"/>
            </a:pPr>
            <a:r>
              <a:rPr lang="es-EC" sz="2100" dirty="0"/>
              <a:t>Diseñar una reforma geométrica.</a:t>
            </a:r>
            <a:endParaRPr lang="es-419" sz="2100" dirty="0"/>
          </a:p>
          <a:p>
            <a:pPr lvl="2">
              <a:lnSpc>
                <a:spcPct val="150000"/>
              </a:lnSpc>
              <a:spcBef>
                <a:spcPts val="1200"/>
              </a:spcBef>
              <a:spcAft>
                <a:spcPts val="1200"/>
              </a:spcAft>
            </a:pPr>
            <a:endParaRPr lang="es-EC" sz="2100" dirty="0">
              <a:effectLst/>
              <a:ea typeface="Calibri" panose="020F0502020204030204" pitchFamily="34" charset="0"/>
              <a:cs typeface="Times New Roman" panose="02020603050405020304" pitchFamily="18" charset="0"/>
            </a:endParaRPr>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Tree>
    <p:extLst>
      <p:ext uri="{BB962C8B-B14F-4D97-AF65-F5344CB8AC3E}">
        <p14:creationId xmlns:p14="http://schemas.microsoft.com/office/powerpoint/2010/main" val="3433463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145379" y="1508704"/>
            <a:ext cx="474803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Modelos propuestos para la solución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C13BD04C-307C-4A46-A056-B49492273A69}"/>
              </a:ext>
            </a:extLst>
          </p:cNvPr>
          <p:cNvSpPr/>
          <p:nvPr/>
        </p:nvSpPr>
        <p:spPr>
          <a:xfrm>
            <a:off x="9295508" y="1508704"/>
            <a:ext cx="208409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Alternativa 2</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1375B937-BEC1-45AC-812B-D10073A4456C}"/>
              </a:ext>
            </a:extLst>
          </p:cNvPr>
          <p:cNvPicPr/>
          <p:nvPr/>
        </p:nvPicPr>
        <p:blipFill>
          <a:blip r:embed="rId4"/>
          <a:stretch>
            <a:fillRect/>
          </a:stretch>
        </p:blipFill>
        <p:spPr>
          <a:xfrm>
            <a:off x="2059722" y="2859765"/>
            <a:ext cx="3240000" cy="2160000"/>
          </a:xfrm>
          <a:prstGeom prst="rect">
            <a:avLst/>
          </a:prstGeom>
        </p:spPr>
      </p:pic>
      <p:pic>
        <p:nvPicPr>
          <p:cNvPr id="21" name="Imagen 20">
            <a:extLst>
              <a:ext uri="{FF2B5EF4-FFF2-40B4-BE49-F238E27FC236}">
                <a16:creationId xmlns:a16="http://schemas.microsoft.com/office/drawing/2014/main" id="{EF451D6C-5C0C-4AEE-BA66-BD12C109E48E}"/>
              </a:ext>
            </a:extLst>
          </p:cNvPr>
          <p:cNvPicPr/>
          <p:nvPr/>
        </p:nvPicPr>
        <p:blipFill>
          <a:blip r:embed="rId5"/>
          <a:stretch>
            <a:fillRect/>
          </a:stretch>
        </p:blipFill>
        <p:spPr>
          <a:xfrm>
            <a:off x="5607924" y="2369212"/>
            <a:ext cx="5400000" cy="3960000"/>
          </a:xfrm>
          <a:prstGeom prst="rect">
            <a:avLst/>
          </a:prstGeom>
        </p:spPr>
      </p:pic>
    </p:spTree>
    <p:extLst>
      <p:ext uri="{BB962C8B-B14F-4D97-AF65-F5344CB8AC3E}">
        <p14:creationId xmlns:p14="http://schemas.microsoft.com/office/powerpoint/2010/main" val="3328646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145379" y="1508704"/>
            <a:ext cx="474803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Modelos propuestos para la solución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C13BD04C-307C-4A46-A056-B49492273A69}"/>
              </a:ext>
            </a:extLst>
          </p:cNvPr>
          <p:cNvSpPr/>
          <p:nvPr/>
        </p:nvSpPr>
        <p:spPr>
          <a:xfrm>
            <a:off x="9295508" y="1508704"/>
            <a:ext cx="208409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Alternativa 3</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B039CEF4-99D6-497E-B4C5-F1FBA0266775}"/>
              </a:ext>
            </a:extLst>
          </p:cNvPr>
          <p:cNvPicPr/>
          <p:nvPr/>
        </p:nvPicPr>
        <p:blipFill>
          <a:blip r:embed="rId4"/>
          <a:stretch>
            <a:fillRect/>
          </a:stretch>
        </p:blipFill>
        <p:spPr>
          <a:xfrm>
            <a:off x="996492" y="2035708"/>
            <a:ext cx="3960000" cy="2160000"/>
          </a:xfrm>
          <a:prstGeom prst="rect">
            <a:avLst/>
          </a:prstGeom>
        </p:spPr>
      </p:pic>
      <p:pic>
        <p:nvPicPr>
          <p:cNvPr id="15" name="Imagen 14">
            <a:extLst>
              <a:ext uri="{FF2B5EF4-FFF2-40B4-BE49-F238E27FC236}">
                <a16:creationId xmlns:a16="http://schemas.microsoft.com/office/drawing/2014/main" id="{D99ED74E-1A78-4635-90D8-C60F5F3A12F1}"/>
              </a:ext>
            </a:extLst>
          </p:cNvPr>
          <p:cNvPicPr/>
          <p:nvPr/>
        </p:nvPicPr>
        <p:blipFill>
          <a:blip r:embed="rId5"/>
          <a:stretch>
            <a:fillRect/>
          </a:stretch>
        </p:blipFill>
        <p:spPr>
          <a:xfrm>
            <a:off x="996492" y="4353994"/>
            <a:ext cx="3960000" cy="2160000"/>
          </a:xfrm>
          <a:prstGeom prst="rect">
            <a:avLst/>
          </a:prstGeom>
        </p:spPr>
      </p:pic>
      <p:pic>
        <p:nvPicPr>
          <p:cNvPr id="18" name="Imagen 17">
            <a:extLst>
              <a:ext uri="{FF2B5EF4-FFF2-40B4-BE49-F238E27FC236}">
                <a16:creationId xmlns:a16="http://schemas.microsoft.com/office/drawing/2014/main" id="{D85E33D7-D383-412C-B101-86CE9B63619C}"/>
              </a:ext>
            </a:extLst>
          </p:cNvPr>
          <p:cNvPicPr/>
          <p:nvPr/>
        </p:nvPicPr>
        <p:blipFill>
          <a:blip r:embed="rId6"/>
          <a:stretch>
            <a:fillRect/>
          </a:stretch>
        </p:blipFill>
        <p:spPr>
          <a:xfrm>
            <a:off x="5118590" y="2035708"/>
            <a:ext cx="3240000" cy="2160000"/>
          </a:xfrm>
          <a:prstGeom prst="rect">
            <a:avLst/>
          </a:prstGeom>
        </p:spPr>
      </p:pic>
      <p:pic>
        <p:nvPicPr>
          <p:cNvPr id="20" name="Imagen 19">
            <a:extLst>
              <a:ext uri="{FF2B5EF4-FFF2-40B4-BE49-F238E27FC236}">
                <a16:creationId xmlns:a16="http://schemas.microsoft.com/office/drawing/2014/main" id="{9DD70509-45F9-4A1D-99A6-B6910785E7BC}"/>
              </a:ext>
            </a:extLst>
          </p:cNvPr>
          <p:cNvPicPr/>
          <p:nvPr/>
        </p:nvPicPr>
        <p:blipFill>
          <a:blip r:embed="rId7"/>
          <a:stretch>
            <a:fillRect/>
          </a:stretch>
        </p:blipFill>
        <p:spPr>
          <a:xfrm>
            <a:off x="5118590" y="4353994"/>
            <a:ext cx="3240000" cy="2160000"/>
          </a:xfrm>
          <a:prstGeom prst="rect">
            <a:avLst/>
          </a:prstGeom>
        </p:spPr>
      </p:pic>
      <p:pic>
        <p:nvPicPr>
          <p:cNvPr id="22" name="Imagen 21">
            <a:extLst>
              <a:ext uri="{FF2B5EF4-FFF2-40B4-BE49-F238E27FC236}">
                <a16:creationId xmlns:a16="http://schemas.microsoft.com/office/drawing/2014/main" id="{534858C7-50CB-478B-8E8E-87F5E2B08C63}"/>
              </a:ext>
            </a:extLst>
          </p:cNvPr>
          <p:cNvPicPr/>
          <p:nvPr/>
        </p:nvPicPr>
        <p:blipFill>
          <a:blip r:embed="rId8"/>
          <a:stretch>
            <a:fillRect/>
          </a:stretch>
        </p:blipFill>
        <p:spPr>
          <a:xfrm>
            <a:off x="8520688" y="3273994"/>
            <a:ext cx="3240000" cy="2160000"/>
          </a:xfrm>
          <a:prstGeom prst="rect">
            <a:avLst/>
          </a:prstGeom>
        </p:spPr>
      </p:pic>
    </p:spTree>
    <p:extLst>
      <p:ext uri="{BB962C8B-B14F-4D97-AF65-F5344CB8AC3E}">
        <p14:creationId xmlns:p14="http://schemas.microsoft.com/office/powerpoint/2010/main" val="2072809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1145379" y="1508704"/>
            <a:ext cx="4748031"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Modelos propuestos para la solución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C13BD04C-307C-4A46-A056-B49492273A69}"/>
              </a:ext>
            </a:extLst>
          </p:cNvPr>
          <p:cNvSpPr/>
          <p:nvPr/>
        </p:nvSpPr>
        <p:spPr>
          <a:xfrm>
            <a:off x="9295508" y="1508704"/>
            <a:ext cx="208409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Alternativa 3</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C58F1750-48F6-4435-9173-4F6D81447C3F}"/>
              </a:ext>
            </a:extLst>
          </p:cNvPr>
          <p:cNvPicPr/>
          <p:nvPr/>
        </p:nvPicPr>
        <p:blipFill>
          <a:blip r:embed="rId4"/>
          <a:stretch>
            <a:fillRect/>
          </a:stretch>
        </p:blipFill>
        <p:spPr>
          <a:xfrm>
            <a:off x="3673799" y="2369212"/>
            <a:ext cx="5400000" cy="3960000"/>
          </a:xfrm>
          <a:prstGeom prst="rect">
            <a:avLst/>
          </a:prstGeom>
        </p:spPr>
      </p:pic>
    </p:spTree>
    <p:extLst>
      <p:ext uri="{BB962C8B-B14F-4D97-AF65-F5344CB8AC3E}">
        <p14:creationId xmlns:p14="http://schemas.microsoft.com/office/powerpoint/2010/main" val="465368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585582" y="1508704"/>
            <a:ext cx="186762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Resultados</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C13BD04C-307C-4A46-A056-B49492273A69}"/>
              </a:ext>
            </a:extLst>
          </p:cNvPr>
          <p:cNvSpPr/>
          <p:nvPr/>
        </p:nvSpPr>
        <p:spPr>
          <a:xfrm>
            <a:off x="9295508" y="1508704"/>
            <a:ext cx="208409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Alternativa 3</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8AE830C3-206C-4FA7-A268-D1BDE4AF4227}"/>
              </a:ext>
            </a:extLst>
          </p:cNvPr>
          <p:cNvGraphicFramePr>
            <a:graphicFrameLocks noGrp="1"/>
          </p:cNvGraphicFramePr>
          <p:nvPr>
            <p:extLst>
              <p:ext uri="{D42A27DB-BD31-4B8C-83A1-F6EECF244321}">
                <p14:modId xmlns:p14="http://schemas.microsoft.com/office/powerpoint/2010/main" val="1778757471"/>
              </p:ext>
            </p:extLst>
          </p:nvPr>
        </p:nvGraphicFramePr>
        <p:xfrm>
          <a:off x="2883160" y="2245622"/>
          <a:ext cx="7147248" cy="3520440"/>
        </p:xfrm>
        <a:graphic>
          <a:graphicData uri="http://schemas.openxmlformats.org/drawingml/2006/table">
            <a:tbl>
              <a:tblPr firstRow="1" firstCol="1" bandRow="1">
                <a:tableStyleId>{68D230F3-CF80-4859-8CE7-A43EE81993B5}</a:tableStyleId>
              </a:tblPr>
              <a:tblGrid>
                <a:gridCol w="2218952">
                  <a:extLst>
                    <a:ext uri="{9D8B030D-6E8A-4147-A177-3AD203B41FA5}">
                      <a16:colId xmlns:a16="http://schemas.microsoft.com/office/drawing/2014/main" val="2517146673"/>
                    </a:ext>
                  </a:extLst>
                </a:gridCol>
                <a:gridCol w="1232074">
                  <a:extLst>
                    <a:ext uri="{9D8B030D-6E8A-4147-A177-3AD203B41FA5}">
                      <a16:colId xmlns:a16="http://schemas.microsoft.com/office/drawing/2014/main" val="4127042108"/>
                    </a:ext>
                  </a:extLst>
                </a:gridCol>
                <a:gridCol w="1232074">
                  <a:extLst>
                    <a:ext uri="{9D8B030D-6E8A-4147-A177-3AD203B41FA5}">
                      <a16:colId xmlns:a16="http://schemas.microsoft.com/office/drawing/2014/main" val="308375973"/>
                    </a:ext>
                  </a:extLst>
                </a:gridCol>
                <a:gridCol w="1232074">
                  <a:extLst>
                    <a:ext uri="{9D8B030D-6E8A-4147-A177-3AD203B41FA5}">
                      <a16:colId xmlns:a16="http://schemas.microsoft.com/office/drawing/2014/main" val="1666785756"/>
                    </a:ext>
                  </a:extLst>
                </a:gridCol>
                <a:gridCol w="1232074">
                  <a:extLst>
                    <a:ext uri="{9D8B030D-6E8A-4147-A177-3AD203B41FA5}">
                      <a16:colId xmlns:a16="http://schemas.microsoft.com/office/drawing/2014/main" val="2314700845"/>
                    </a:ext>
                  </a:extLst>
                </a:gridCol>
              </a:tblGrid>
              <a:tr h="297161">
                <a:tc gridSpan="5">
                  <a:txBody>
                    <a:bodyPr/>
                    <a:lstStyle/>
                    <a:p>
                      <a:pPr indent="144145" algn="ctr">
                        <a:lnSpc>
                          <a:spcPct val="150000"/>
                        </a:lnSpc>
                        <a:spcAft>
                          <a:spcPts val="0"/>
                        </a:spcAft>
                      </a:pPr>
                      <a:r>
                        <a:rPr lang="es-419" sz="1400">
                          <a:effectLst/>
                        </a:rPr>
                        <a:t>Resultados Después de la Modelación</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4182673955"/>
                  </a:ext>
                </a:extLst>
              </a:tr>
              <a:tr h="297161">
                <a:tc>
                  <a:txBody>
                    <a:bodyPr/>
                    <a:lstStyle/>
                    <a:p>
                      <a:pPr indent="144145" algn="ctr">
                        <a:lnSpc>
                          <a:spcPct val="150000"/>
                        </a:lnSpc>
                        <a:spcAft>
                          <a:spcPts val="0"/>
                        </a:spcAft>
                      </a:pPr>
                      <a:r>
                        <a:rPr lang="es-419" sz="1400">
                          <a:effectLst/>
                        </a:rPr>
                        <a:t>Serie Temporal</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Alternativa 1</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Alternativa 2</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Alternativa 3</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Unidades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752451"/>
                  </a:ext>
                </a:extLst>
              </a:tr>
              <a:tr h="297161">
                <a:tc>
                  <a:txBody>
                    <a:bodyPr/>
                    <a:lstStyle/>
                    <a:p>
                      <a:pPr indent="144145" algn="ctr">
                        <a:lnSpc>
                          <a:spcPct val="150000"/>
                        </a:lnSpc>
                        <a:spcAft>
                          <a:spcPts val="0"/>
                        </a:spcAft>
                      </a:pPr>
                      <a:r>
                        <a:rPr lang="es-419" sz="1400">
                          <a:effectLst/>
                        </a:rPr>
                        <a:t>Cola Media - Todos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364.99</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104.68</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52.76</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veh</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5418959"/>
                  </a:ext>
                </a:extLst>
              </a:tr>
              <a:tr h="297161">
                <a:tc>
                  <a:txBody>
                    <a:bodyPr/>
                    <a:lstStyle/>
                    <a:p>
                      <a:pPr indent="144145" algn="ctr">
                        <a:lnSpc>
                          <a:spcPct val="150000"/>
                        </a:lnSpc>
                        <a:spcAft>
                          <a:spcPts val="0"/>
                        </a:spcAft>
                      </a:pPr>
                      <a:r>
                        <a:rPr lang="es-419" sz="1400">
                          <a:effectLst/>
                        </a:rPr>
                        <a:t>Densidad - Todos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67.86</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69.29</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34.89</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veh/km</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9163199"/>
                  </a:ext>
                </a:extLst>
              </a:tr>
              <a:tr h="297161">
                <a:tc>
                  <a:txBody>
                    <a:bodyPr/>
                    <a:lstStyle/>
                    <a:p>
                      <a:pPr indent="144145" algn="ctr">
                        <a:lnSpc>
                          <a:spcPct val="150000"/>
                        </a:lnSpc>
                        <a:spcAft>
                          <a:spcPts val="0"/>
                        </a:spcAft>
                      </a:pPr>
                      <a:r>
                        <a:rPr lang="es-419" sz="1400">
                          <a:effectLst/>
                        </a:rPr>
                        <a:t>Flujo - Todos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4931</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5247</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10500</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veh/h</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5994078"/>
                  </a:ext>
                </a:extLst>
              </a:tr>
              <a:tr h="297161">
                <a:tc>
                  <a:txBody>
                    <a:bodyPr/>
                    <a:lstStyle/>
                    <a:p>
                      <a:pPr indent="144145" algn="ctr">
                        <a:lnSpc>
                          <a:spcPct val="150000"/>
                        </a:lnSpc>
                        <a:spcAft>
                          <a:spcPts val="0"/>
                        </a:spcAft>
                      </a:pPr>
                      <a:r>
                        <a:rPr lang="es-419" sz="1400">
                          <a:effectLst/>
                        </a:rPr>
                        <a:t>Flujo de Entrada - Todos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4893</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5239</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dirty="0">
                          <a:effectLst/>
                        </a:rPr>
                        <a:t>10543</a:t>
                      </a:r>
                      <a:endPar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veh/h</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3268871"/>
                  </a:ext>
                </a:extLst>
              </a:tr>
              <a:tr h="594322">
                <a:tc>
                  <a:txBody>
                    <a:bodyPr/>
                    <a:lstStyle/>
                    <a:p>
                      <a:pPr indent="144145" algn="ctr">
                        <a:lnSpc>
                          <a:spcPct val="150000"/>
                        </a:lnSpc>
                        <a:spcAft>
                          <a:spcPts val="0"/>
                        </a:spcAft>
                      </a:pPr>
                      <a:r>
                        <a:rPr lang="es-419" sz="1400">
                          <a:effectLst/>
                        </a:rPr>
                        <a:t>Tiempo de Demora - Todos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dirty="0">
                          <a:effectLst/>
                        </a:rPr>
                        <a:t>10.36</a:t>
                      </a:r>
                      <a:endPar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dirty="0">
                          <a:effectLst/>
                        </a:rPr>
                        <a:t>7.45</a:t>
                      </a:r>
                      <a:endPar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dirty="0">
                          <a:effectLst/>
                        </a:rPr>
                        <a:t>1.45</a:t>
                      </a:r>
                      <a:endPar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dirty="0">
                          <a:effectLst/>
                        </a:rPr>
                        <a:t>min/km</a:t>
                      </a:r>
                      <a:endPar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8862265"/>
                  </a:ext>
                </a:extLst>
              </a:tr>
              <a:tr h="594322">
                <a:tc>
                  <a:txBody>
                    <a:bodyPr/>
                    <a:lstStyle/>
                    <a:p>
                      <a:pPr indent="144145" algn="ctr">
                        <a:lnSpc>
                          <a:spcPct val="150000"/>
                        </a:lnSpc>
                        <a:spcAft>
                          <a:spcPts val="0"/>
                        </a:spcAft>
                      </a:pPr>
                      <a:r>
                        <a:rPr lang="es-419" sz="1400">
                          <a:effectLst/>
                        </a:rPr>
                        <a:t>Vehículos Esperando para Entrar - Todos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18020</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11293</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958</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dirty="0" err="1">
                          <a:effectLst/>
                        </a:rPr>
                        <a:t>veh</a:t>
                      </a:r>
                      <a:endPar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882546"/>
                  </a:ext>
                </a:extLst>
              </a:tr>
              <a:tr h="297161">
                <a:tc>
                  <a:txBody>
                    <a:bodyPr/>
                    <a:lstStyle/>
                    <a:p>
                      <a:pPr indent="144145" algn="ctr">
                        <a:lnSpc>
                          <a:spcPct val="150000"/>
                        </a:lnSpc>
                        <a:spcAft>
                          <a:spcPts val="0"/>
                        </a:spcAft>
                      </a:pPr>
                      <a:r>
                        <a:rPr lang="es-419" sz="1400">
                          <a:effectLst/>
                        </a:rPr>
                        <a:t>Velocidad - Todos</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6.51</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7.56</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a:effectLst/>
                        </a:rPr>
                        <a:t>31.44</a:t>
                      </a:r>
                      <a:endPar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50000"/>
                        </a:lnSpc>
                        <a:spcAft>
                          <a:spcPts val="0"/>
                        </a:spcAft>
                      </a:pPr>
                      <a:r>
                        <a:rPr lang="es-419" sz="1400" dirty="0">
                          <a:effectLst/>
                        </a:rPr>
                        <a:t>km/h</a:t>
                      </a:r>
                      <a:endPar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0605157"/>
                  </a:ext>
                </a:extLst>
              </a:tr>
            </a:tbl>
          </a:graphicData>
        </a:graphic>
      </p:graphicFrame>
    </p:spTree>
    <p:extLst>
      <p:ext uri="{BB962C8B-B14F-4D97-AF65-F5344CB8AC3E}">
        <p14:creationId xmlns:p14="http://schemas.microsoft.com/office/powerpoint/2010/main" val="883569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585582" y="1508704"/>
            <a:ext cx="1867627"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Resultados</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C13BD04C-307C-4A46-A056-B49492273A69}"/>
              </a:ext>
            </a:extLst>
          </p:cNvPr>
          <p:cNvSpPr/>
          <p:nvPr/>
        </p:nvSpPr>
        <p:spPr>
          <a:xfrm>
            <a:off x="1851912" y="2160513"/>
            <a:ext cx="1843774" cy="507831"/>
          </a:xfrm>
          <a:prstGeom prst="rect">
            <a:avLst/>
          </a:prstGeom>
        </p:spPr>
        <p:txBody>
          <a:bodyPr wrap="none">
            <a:spAutoFit/>
          </a:bodyPr>
          <a:lstStyle/>
          <a:p>
            <a:pPr lvl="1" algn="just">
              <a:lnSpc>
                <a:spcPct val="150000"/>
              </a:lnSpc>
              <a:spcBef>
                <a:spcPts val="1200"/>
              </a:spcBef>
              <a:spcAft>
                <a:spcPts val="1200"/>
              </a:spcAft>
            </a:pPr>
            <a:r>
              <a:rPr lang="es-EC" dirty="0">
                <a:solidFill>
                  <a:srgbClr val="000000"/>
                </a:solidFill>
                <a:ea typeface="Times New Roman" panose="02020603050405020304" pitchFamily="18" charset="0"/>
                <a:cs typeface="Arial" panose="020B0604020202020204" pitchFamily="34" charset="0"/>
              </a:rPr>
              <a:t>Alternativa 1</a:t>
            </a:r>
            <a:endParaRPr lang="es-EC" dirty="0">
              <a:solidFill>
                <a:srgbClr val="000000"/>
              </a:solidFill>
              <a:effectLst/>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124B96C3-60D8-448E-9F32-EE55649AA390}"/>
              </a:ext>
            </a:extLst>
          </p:cNvPr>
          <p:cNvPicPr/>
          <p:nvPr/>
        </p:nvPicPr>
        <p:blipFill rotWithShape="1">
          <a:blip r:embed="rId4"/>
          <a:srcRect t="4869"/>
          <a:stretch/>
        </p:blipFill>
        <p:spPr bwMode="auto">
          <a:xfrm>
            <a:off x="962381" y="2668343"/>
            <a:ext cx="3600000" cy="2339975"/>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8366E505-32F9-4F6A-8BD1-D5F734FFA883}"/>
              </a:ext>
            </a:extLst>
          </p:cNvPr>
          <p:cNvPicPr/>
          <p:nvPr/>
        </p:nvPicPr>
        <p:blipFill rotWithShape="1">
          <a:blip r:embed="rId5"/>
          <a:srcRect t="4356"/>
          <a:stretch/>
        </p:blipFill>
        <p:spPr bwMode="auto">
          <a:xfrm>
            <a:off x="4617450" y="2668343"/>
            <a:ext cx="3600000" cy="2339975"/>
          </a:xfrm>
          <a:prstGeom prst="rect">
            <a:avLst/>
          </a:prstGeom>
          <a:ln>
            <a:noFill/>
          </a:ln>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A0E20DD9-D830-4A54-9C27-4ACD7460EF61}"/>
              </a:ext>
            </a:extLst>
          </p:cNvPr>
          <p:cNvPicPr/>
          <p:nvPr/>
        </p:nvPicPr>
        <p:blipFill rotWithShape="1">
          <a:blip r:embed="rId6"/>
          <a:srcRect t="4363"/>
          <a:stretch/>
        </p:blipFill>
        <p:spPr bwMode="auto">
          <a:xfrm>
            <a:off x="8224725" y="2668343"/>
            <a:ext cx="3600000" cy="2339975"/>
          </a:xfrm>
          <a:prstGeom prst="rect">
            <a:avLst/>
          </a:prstGeom>
          <a:ln>
            <a:noFill/>
          </a:ln>
          <a:extLst>
            <a:ext uri="{53640926-AAD7-44D8-BBD7-CCE9431645EC}">
              <a14:shadowObscured xmlns:a14="http://schemas.microsoft.com/office/drawing/2010/main"/>
            </a:ext>
          </a:extLst>
        </p:spPr>
      </p:pic>
      <p:sp>
        <p:nvSpPr>
          <p:cNvPr id="19" name="Rectángulo 18">
            <a:extLst>
              <a:ext uri="{FF2B5EF4-FFF2-40B4-BE49-F238E27FC236}">
                <a16:creationId xmlns:a16="http://schemas.microsoft.com/office/drawing/2014/main" id="{71283DF0-0AA2-49EE-8531-18582C9B2B2A}"/>
              </a:ext>
            </a:extLst>
          </p:cNvPr>
          <p:cNvSpPr/>
          <p:nvPr/>
        </p:nvSpPr>
        <p:spPr>
          <a:xfrm>
            <a:off x="5510113" y="2160512"/>
            <a:ext cx="1843774" cy="507831"/>
          </a:xfrm>
          <a:prstGeom prst="rect">
            <a:avLst/>
          </a:prstGeom>
        </p:spPr>
        <p:txBody>
          <a:bodyPr wrap="none">
            <a:spAutoFit/>
          </a:bodyPr>
          <a:lstStyle/>
          <a:p>
            <a:pPr lvl="1" algn="just">
              <a:lnSpc>
                <a:spcPct val="150000"/>
              </a:lnSpc>
              <a:spcBef>
                <a:spcPts val="1200"/>
              </a:spcBef>
              <a:spcAft>
                <a:spcPts val="1200"/>
              </a:spcAft>
            </a:pPr>
            <a:r>
              <a:rPr lang="es-EC" dirty="0">
                <a:solidFill>
                  <a:srgbClr val="000000"/>
                </a:solidFill>
                <a:ea typeface="Times New Roman" panose="02020603050405020304" pitchFamily="18" charset="0"/>
                <a:cs typeface="Arial" panose="020B0604020202020204" pitchFamily="34" charset="0"/>
              </a:rPr>
              <a:t>Alternativa 2</a:t>
            </a:r>
            <a:endParaRPr lang="es-EC" dirty="0">
              <a:solidFill>
                <a:srgbClr val="000000"/>
              </a:solidFill>
              <a:effectLst/>
              <a:ea typeface="Times New Roman" panose="02020603050405020304" pitchFamily="18" charset="0"/>
              <a:cs typeface="Times New Roman" panose="02020603050405020304" pitchFamily="18" charset="0"/>
            </a:endParaRPr>
          </a:p>
        </p:txBody>
      </p:sp>
      <p:sp>
        <p:nvSpPr>
          <p:cNvPr id="20" name="Rectángulo 19">
            <a:extLst>
              <a:ext uri="{FF2B5EF4-FFF2-40B4-BE49-F238E27FC236}">
                <a16:creationId xmlns:a16="http://schemas.microsoft.com/office/drawing/2014/main" id="{ECA80AC5-531C-4115-9724-F8B13A9CB158}"/>
              </a:ext>
            </a:extLst>
          </p:cNvPr>
          <p:cNvSpPr/>
          <p:nvPr/>
        </p:nvSpPr>
        <p:spPr>
          <a:xfrm>
            <a:off x="8982950" y="2160512"/>
            <a:ext cx="1843774" cy="507831"/>
          </a:xfrm>
          <a:prstGeom prst="rect">
            <a:avLst/>
          </a:prstGeom>
        </p:spPr>
        <p:txBody>
          <a:bodyPr wrap="none">
            <a:spAutoFit/>
          </a:bodyPr>
          <a:lstStyle/>
          <a:p>
            <a:pPr lvl="1" algn="just">
              <a:lnSpc>
                <a:spcPct val="150000"/>
              </a:lnSpc>
              <a:spcBef>
                <a:spcPts val="1200"/>
              </a:spcBef>
              <a:spcAft>
                <a:spcPts val="1200"/>
              </a:spcAft>
            </a:pPr>
            <a:r>
              <a:rPr lang="es-EC" dirty="0">
                <a:solidFill>
                  <a:srgbClr val="000000"/>
                </a:solidFill>
                <a:ea typeface="Times New Roman" panose="02020603050405020304" pitchFamily="18" charset="0"/>
                <a:cs typeface="Arial" panose="020B0604020202020204" pitchFamily="34" charset="0"/>
              </a:rPr>
              <a:t>Alternativa 3</a:t>
            </a:r>
            <a:endParaRPr lang="es-EC" dirty="0">
              <a:solidFill>
                <a:srgbClr val="000000"/>
              </a:solidFill>
              <a:effectLst/>
              <a:ea typeface="Times New Roman" panose="02020603050405020304" pitchFamily="18" charset="0"/>
              <a:cs typeface="Times New Roman" panose="02020603050405020304" pitchFamily="18" charset="0"/>
            </a:endParaRPr>
          </a:p>
        </p:txBody>
      </p:sp>
      <p:pic>
        <p:nvPicPr>
          <p:cNvPr id="21" name="Imagen 20">
            <a:extLst>
              <a:ext uri="{FF2B5EF4-FFF2-40B4-BE49-F238E27FC236}">
                <a16:creationId xmlns:a16="http://schemas.microsoft.com/office/drawing/2014/main" id="{391F0BF5-5BC9-439F-9C98-44F4D3ED0029}"/>
              </a:ext>
            </a:extLst>
          </p:cNvPr>
          <p:cNvPicPr/>
          <p:nvPr/>
        </p:nvPicPr>
        <p:blipFill>
          <a:blip r:embed="rId7"/>
          <a:stretch>
            <a:fillRect/>
          </a:stretch>
        </p:blipFill>
        <p:spPr>
          <a:xfrm>
            <a:off x="4903152" y="5113707"/>
            <a:ext cx="2159635" cy="1584325"/>
          </a:xfrm>
          <a:prstGeom prst="rect">
            <a:avLst/>
          </a:prstGeom>
        </p:spPr>
      </p:pic>
    </p:spTree>
    <p:extLst>
      <p:ext uri="{BB962C8B-B14F-4D97-AF65-F5344CB8AC3E}">
        <p14:creationId xmlns:p14="http://schemas.microsoft.com/office/powerpoint/2010/main" val="3371828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22" name="Imagen 21">
            <a:extLst>
              <a:ext uri="{FF2B5EF4-FFF2-40B4-BE49-F238E27FC236}">
                <a16:creationId xmlns:a16="http://schemas.microsoft.com/office/drawing/2014/main" id="{38C1D5E0-6A6A-46B9-BFF9-7AA1F1C07DE8}"/>
              </a:ext>
            </a:extLst>
          </p:cNvPr>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359175" y="2838362"/>
            <a:ext cx="5642356" cy="2266298"/>
          </a:xfrm>
          <a:prstGeom prst="rect">
            <a:avLst/>
          </a:prstGeom>
        </p:spPr>
      </p:pic>
      <p:pic>
        <p:nvPicPr>
          <p:cNvPr id="23" name="Imagen 22">
            <a:extLst>
              <a:ext uri="{FF2B5EF4-FFF2-40B4-BE49-F238E27FC236}">
                <a16:creationId xmlns:a16="http://schemas.microsoft.com/office/drawing/2014/main" id="{3583F2E2-A3E4-440E-8CC9-62EEEE9F5CB3}"/>
              </a:ext>
            </a:extLst>
          </p:cNvPr>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3825541" y="5104660"/>
            <a:ext cx="4829578" cy="1356541"/>
          </a:xfrm>
          <a:prstGeom prst="rect">
            <a:avLst/>
          </a:prstGeom>
        </p:spPr>
      </p:pic>
      <p:sp>
        <p:nvSpPr>
          <p:cNvPr id="24" name="Rectángulo 23">
            <a:extLst>
              <a:ext uri="{FF2B5EF4-FFF2-40B4-BE49-F238E27FC236}">
                <a16:creationId xmlns:a16="http://schemas.microsoft.com/office/drawing/2014/main" id="{2D5FEECC-EFCC-455B-B414-69862065D7A2}"/>
              </a:ext>
            </a:extLst>
          </p:cNvPr>
          <p:cNvSpPr/>
          <p:nvPr/>
        </p:nvSpPr>
        <p:spPr>
          <a:xfrm>
            <a:off x="2441220" y="2032834"/>
            <a:ext cx="2156360"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Anchos de vía</a:t>
            </a:r>
            <a:endParaRPr lang="es-EC" sz="21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905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2441220" y="2032834"/>
            <a:ext cx="2156360"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Anchos de vía</a:t>
            </a:r>
            <a:endParaRPr lang="es-EC" sz="2100" dirty="0">
              <a:solidFill>
                <a:srgbClr val="000000"/>
              </a:solidFill>
              <a:effectLst/>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351B34BF-7171-49C8-9036-A1AB703CF4C5}"/>
              </a:ext>
            </a:extLst>
          </p:cNvPr>
          <p:cNvPicPr>
            <a:picLocks noChangeAspect="1"/>
          </p:cNvPicPr>
          <p:nvPr/>
        </p:nvPicPr>
        <p:blipFill>
          <a:blip r:embed="rId4"/>
          <a:stretch>
            <a:fillRect/>
          </a:stretch>
        </p:blipFill>
        <p:spPr>
          <a:xfrm>
            <a:off x="1843531" y="2559838"/>
            <a:ext cx="4143375" cy="4038600"/>
          </a:xfrm>
          <a:prstGeom prst="rect">
            <a:avLst/>
          </a:prstGeom>
        </p:spPr>
      </p:pic>
      <p:pic>
        <p:nvPicPr>
          <p:cNvPr id="4" name="Imagen 3">
            <a:extLst>
              <a:ext uri="{FF2B5EF4-FFF2-40B4-BE49-F238E27FC236}">
                <a16:creationId xmlns:a16="http://schemas.microsoft.com/office/drawing/2014/main" id="{E1234DE8-F5C4-48A4-9A88-F1E66F151BFE}"/>
              </a:ext>
            </a:extLst>
          </p:cNvPr>
          <p:cNvPicPr>
            <a:picLocks noChangeAspect="1"/>
          </p:cNvPicPr>
          <p:nvPr/>
        </p:nvPicPr>
        <p:blipFill>
          <a:blip r:embed="rId5"/>
          <a:stretch>
            <a:fillRect/>
          </a:stretch>
        </p:blipFill>
        <p:spPr>
          <a:xfrm>
            <a:off x="6584595" y="2559838"/>
            <a:ext cx="4264494" cy="4039200"/>
          </a:xfrm>
          <a:prstGeom prst="rect">
            <a:avLst/>
          </a:prstGeom>
        </p:spPr>
      </p:pic>
    </p:spTree>
    <p:extLst>
      <p:ext uri="{BB962C8B-B14F-4D97-AF65-F5344CB8AC3E}">
        <p14:creationId xmlns:p14="http://schemas.microsoft.com/office/powerpoint/2010/main" val="1090240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2441220" y="2032834"/>
            <a:ext cx="2156360"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Anchos de vía</a:t>
            </a:r>
            <a:endParaRPr lang="es-EC" sz="2100" dirty="0">
              <a:solidFill>
                <a:srgbClr val="000000"/>
              </a:solidFill>
              <a:effectLst/>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1803055C-A97C-4BAF-A72D-2A370E96E364}"/>
              </a:ext>
            </a:extLst>
          </p:cNvPr>
          <p:cNvPicPr>
            <a:picLocks noChangeAspect="1"/>
          </p:cNvPicPr>
          <p:nvPr/>
        </p:nvPicPr>
        <p:blipFill>
          <a:blip r:embed="rId4"/>
          <a:stretch>
            <a:fillRect/>
          </a:stretch>
        </p:blipFill>
        <p:spPr>
          <a:xfrm>
            <a:off x="915599" y="2491712"/>
            <a:ext cx="4743450" cy="4076700"/>
          </a:xfrm>
          <a:prstGeom prst="rect">
            <a:avLst/>
          </a:prstGeom>
        </p:spPr>
      </p:pic>
      <p:pic>
        <p:nvPicPr>
          <p:cNvPr id="5" name="Imagen 4">
            <a:extLst>
              <a:ext uri="{FF2B5EF4-FFF2-40B4-BE49-F238E27FC236}">
                <a16:creationId xmlns:a16="http://schemas.microsoft.com/office/drawing/2014/main" id="{7D4FA8FC-94EC-4518-B73A-646AADF5D407}"/>
              </a:ext>
            </a:extLst>
          </p:cNvPr>
          <p:cNvPicPr>
            <a:picLocks noChangeAspect="1"/>
          </p:cNvPicPr>
          <p:nvPr/>
        </p:nvPicPr>
        <p:blipFill>
          <a:blip r:embed="rId5"/>
          <a:stretch>
            <a:fillRect/>
          </a:stretch>
        </p:blipFill>
        <p:spPr>
          <a:xfrm>
            <a:off x="5121945" y="2559838"/>
            <a:ext cx="6480000" cy="2247242"/>
          </a:xfrm>
          <a:prstGeom prst="rect">
            <a:avLst/>
          </a:prstGeom>
        </p:spPr>
      </p:pic>
      <p:pic>
        <p:nvPicPr>
          <p:cNvPr id="6" name="Imagen 5">
            <a:extLst>
              <a:ext uri="{FF2B5EF4-FFF2-40B4-BE49-F238E27FC236}">
                <a16:creationId xmlns:a16="http://schemas.microsoft.com/office/drawing/2014/main" id="{51861CA1-BAD8-4235-992F-99C7BC02E6FB}"/>
              </a:ext>
            </a:extLst>
          </p:cNvPr>
          <p:cNvPicPr>
            <a:picLocks noChangeAspect="1"/>
          </p:cNvPicPr>
          <p:nvPr/>
        </p:nvPicPr>
        <p:blipFill>
          <a:blip r:embed="rId6"/>
          <a:stretch>
            <a:fillRect/>
          </a:stretch>
        </p:blipFill>
        <p:spPr>
          <a:xfrm>
            <a:off x="6209295" y="4875206"/>
            <a:ext cx="4305300" cy="209550"/>
          </a:xfrm>
          <a:prstGeom prst="rect">
            <a:avLst/>
          </a:prstGeom>
        </p:spPr>
      </p:pic>
    </p:spTree>
    <p:extLst>
      <p:ext uri="{BB962C8B-B14F-4D97-AF65-F5344CB8AC3E}">
        <p14:creationId xmlns:p14="http://schemas.microsoft.com/office/powerpoint/2010/main" val="2880773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4891890" y="2025241"/>
            <a:ext cx="1834156"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Diseño vial</a:t>
            </a:r>
            <a:endParaRPr lang="es-EC" sz="2100" dirty="0">
              <a:solidFill>
                <a:srgbClr val="000000"/>
              </a:solidFill>
              <a:effectLst/>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E3A7B192-0C51-4B99-BE93-D4B03CEB7C4E}"/>
              </a:ext>
            </a:extLst>
          </p:cNvPr>
          <p:cNvSpPr txBox="1"/>
          <p:nvPr/>
        </p:nvSpPr>
        <p:spPr>
          <a:xfrm>
            <a:off x="3147486" y="2885749"/>
            <a:ext cx="5322964" cy="2862322"/>
          </a:xfrm>
          <a:prstGeom prst="rect">
            <a:avLst/>
          </a:prstGeom>
          <a:noFill/>
        </p:spPr>
        <p:txBody>
          <a:bodyPr wrap="square" rtlCol="0">
            <a:spAutoFit/>
          </a:bodyPr>
          <a:lstStyle/>
          <a:p>
            <a:pPr marL="285750" indent="-285750">
              <a:buFont typeface="Arial" panose="020B0604020202020204" pitchFamily="34" charset="0"/>
              <a:buChar char="•"/>
            </a:pPr>
            <a:r>
              <a:rPr lang="es-419" dirty="0"/>
              <a:t>El elemento básico por donde se empieza a realizar el diseño de una vía es su eje, el cual se proyectará en horizontal y verticalmente.</a:t>
            </a:r>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r>
              <a:rPr lang="es-419" dirty="0"/>
              <a:t>Este eje deberá cumplir con normativa para su diseño horizontal y vertical, las que tienen como fin, proveer un diseño seguro, económico, confortable, adaptándose a las condiciones topográficas, para brindar un buen servicio a los usuarios, siempre y cuando se cumplan con lo estipulado en las mismas.</a:t>
            </a:r>
          </a:p>
        </p:txBody>
      </p:sp>
    </p:spTree>
    <p:extLst>
      <p:ext uri="{BB962C8B-B14F-4D97-AF65-F5344CB8AC3E}">
        <p14:creationId xmlns:p14="http://schemas.microsoft.com/office/powerpoint/2010/main" val="1458003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4168011" y="2025241"/>
            <a:ext cx="3281924"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Velocidad de circulación</a:t>
            </a:r>
            <a:endParaRPr lang="es-EC" sz="2100" dirty="0">
              <a:solidFill>
                <a:srgbClr val="000000"/>
              </a:solidFill>
              <a:effectLst/>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E3A7B192-0C51-4B99-BE93-D4B03CEB7C4E}"/>
              </a:ext>
            </a:extLst>
          </p:cNvPr>
          <p:cNvSpPr txBox="1"/>
          <p:nvPr/>
        </p:nvSpPr>
        <p:spPr>
          <a:xfrm>
            <a:off x="3440450" y="2607117"/>
            <a:ext cx="5322964" cy="923330"/>
          </a:xfrm>
          <a:prstGeom prst="rect">
            <a:avLst/>
          </a:prstGeom>
          <a:noFill/>
        </p:spPr>
        <p:txBody>
          <a:bodyPr wrap="square" rtlCol="0">
            <a:spAutoFit/>
          </a:bodyPr>
          <a:lstStyle/>
          <a:p>
            <a:pPr marL="285750" indent="-285750">
              <a:buFont typeface="Arial" panose="020B0604020202020204" pitchFamily="34" charset="0"/>
              <a:buChar char="•"/>
            </a:pPr>
            <a:r>
              <a:rPr lang="es-419" dirty="0"/>
              <a:t>Acorde con la normativa que rige dentro de la ciudad de Quito, (Ordenanza </a:t>
            </a:r>
            <a:r>
              <a:rPr lang="es-419" dirty="0" err="1"/>
              <a:t>N°</a:t>
            </a:r>
            <a:r>
              <a:rPr lang="es-419" dirty="0"/>
              <a:t> 3746, 2008), la velocidad será de 50 km/h.</a:t>
            </a:r>
          </a:p>
        </p:txBody>
      </p:sp>
    </p:spTree>
    <p:extLst>
      <p:ext uri="{BB962C8B-B14F-4D97-AF65-F5344CB8AC3E}">
        <p14:creationId xmlns:p14="http://schemas.microsoft.com/office/powerpoint/2010/main" val="174429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286799" y="586128"/>
            <a:ext cx="2158458"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a typeface="Times New Roman" panose="02020603050405020304" pitchFamily="18" charset="0"/>
                <a:cs typeface="Times New Roman" panose="02020603050405020304" pitchFamily="18" charset="0"/>
              </a:rPr>
              <a:t>METAS</a:t>
            </a:r>
            <a:endPar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graphicFrame>
        <p:nvGraphicFramePr>
          <p:cNvPr id="4" name="Diagrama 3">
            <a:extLst>
              <a:ext uri="{FF2B5EF4-FFF2-40B4-BE49-F238E27FC236}">
                <a16:creationId xmlns:a16="http://schemas.microsoft.com/office/drawing/2014/main" id="{AF14ED65-E6E8-47F6-8DEC-F23BE5FBCC08}"/>
              </a:ext>
            </a:extLst>
          </p:cNvPr>
          <p:cNvGraphicFramePr/>
          <p:nvPr>
            <p:extLst>
              <p:ext uri="{D42A27DB-BD31-4B8C-83A1-F6EECF244321}">
                <p14:modId xmlns:p14="http://schemas.microsoft.com/office/powerpoint/2010/main" val="124789737"/>
              </p:ext>
            </p:extLst>
          </p:nvPr>
        </p:nvGraphicFramePr>
        <p:xfrm>
          <a:off x="2286799" y="149789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1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4668085" y="2025241"/>
            <a:ext cx="2281778"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Diseño Vertical</a:t>
            </a:r>
            <a:endParaRPr lang="es-EC" sz="2100" dirty="0">
              <a:solidFill>
                <a:srgbClr val="000000"/>
              </a:solidFill>
              <a:effectLst/>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E3A7B192-0C51-4B99-BE93-D4B03CEB7C4E}"/>
              </a:ext>
            </a:extLst>
          </p:cNvPr>
          <p:cNvSpPr txBox="1"/>
          <p:nvPr/>
        </p:nvSpPr>
        <p:spPr>
          <a:xfrm>
            <a:off x="1267751" y="3427200"/>
            <a:ext cx="5322964" cy="2031325"/>
          </a:xfrm>
          <a:prstGeom prst="rect">
            <a:avLst/>
          </a:prstGeom>
          <a:noFill/>
        </p:spPr>
        <p:txBody>
          <a:bodyPr wrap="square" rtlCol="0">
            <a:spAutoFit/>
          </a:bodyPr>
          <a:lstStyle/>
          <a:p>
            <a:r>
              <a:rPr lang="es-419" dirty="0"/>
              <a:t>El AASHTO (</a:t>
            </a:r>
            <a:r>
              <a:rPr lang="es-EC" dirty="0"/>
              <a:t>Asociación Americana de Oficiales de Carreteras Estatales y Transportes</a:t>
            </a:r>
            <a:r>
              <a:rPr lang="es-419" dirty="0"/>
              <a:t>), indica que para una velocidad de 50 km/h y terreno montañoso la pendiente longitudinal máxima deberá ser del 12%, se califica montañoso al diseño no por su topografía, si no por las condiciones de diseño por tener un paso deprimido.</a:t>
            </a:r>
          </a:p>
        </p:txBody>
      </p:sp>
      <p:pic>
        <p:nvPicPr>
          <p:cNvPr id="15" name="Imagen 14">
            <a:extLst>
              <a:ext uri="{FF2B5EF4-FFF2-40B4-BE49-F238E27FC236}">
                <a16:creationId xmlns:a16="http://schemas.microsoft.com/office/drawing/2014/main" id="{E390BBDE-73F9-4F13-ADDA-42C4A5152CE1}"/>
              </a:ext>
            </a:extLst>
          </p:cNvPr>
          <p:cNvPicPr/>
          <p:nvPr/>
        </p:nvPicPr>
        <p:blipFill>
          <a:blip r:embed="rId4"/>
          <a:stretch>
            <a:fillRect/>
          </a:stretch>
        </p:blipFill>
        <p:spPr>
          <a:xfrm>
            <a:off x="6590715" y="3320249"/>
            <a:ext cx="4968011" cy="1584279"/>
          </a:xfrm>
          <a:prstGeom prst="rect">
            <a:avLst/>
          </a:prstGeom>
        </p:spPr>
      </p:pic>
    </p:spTree>
    <p:extLst>
      <p:ext uri="{BB962C8B-B14F-4D97-AF65-F5344CB8AC3E}">
        <p14:creationId xmlns:p14="http://schemas.microsoft.com/office/powerpoint/2010/main" val="2075128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4594830" y="2025241"/>
            <a:ext cx="2428293"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Curvas convexas</a:t>
            </a:r>
            <a:endParaRPr lang="es-EC" sz="2100" dirty="0">
              <a:solidFill>
                <a:srgbClr val="000000"/>
              </a:solidFill>
              <a:effectLst/>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E3A7B192-0C51-4B99-BE93-D4B03CEB7C4E}"/>
              </a:ext>
            </a:extLst>
          </p:cNvPr>
          <p:cNvSpPr txBox="1"/>
          <p:nvPr/>
        </p:nvSpPr>
        <p:spPr>
          <a:xfrm>
            <a:off x="996491" y="2588262"/>
            <a:ext cx="5963601" cy="4524315"/>
          </a:xfrm>
          <a:prstGeom prst="rect">
            <a:avLst/>
          </a:prstGeom>
          <a:noFill/>
        </p:spPr>
        <p:txBody>
          <a:bodyPr wrap="square" rtlCol="0">
            <a:spAutoFit/>
          </a:bodyPr>
          <a:lstStyle/>
          <a:p>
            <a:pPr marL="285750" indent="-285750">
              <a:buFont typeface="Arial" panose="020B0604020202020204" pitchFamily="34" charset="0"/>
              <a:buChar char="•"/>
            </a:pPr>
            <a:r>
              <a:rPr lang="es-419" dirty="0"/>
              <a:t>La distancia de visibilidad de parada dada por el AASHTO para una velocidad de 50 km/h, es de 65 m.</a:t>
            </a:r>
          </a:p>
          <a:p>
            <a:pPr marL="285750" indent="-285750">
              <a:buFont typeface="Arial" panose="020B0604020202020204" pitchFamily="34" charset="0"/>
              <a:buChar char="•"/>
            </a:pPr>
            <a:r>
              <a:rPr lang="es-419" dirty="0"/>
              <a:t>La altura h1, se tomará de las Normas de Diseño Geométrico de Carreteras, que dice, para las condiciones de los vehículos en el país, la altura recomendada es de 1.15 m.</a:t>
            </a:r>
          </a:p>
          <a:p>
            <a:pPr marL="285750" indent="-285750">
              <a:buFont typeface="Arial" panose="020B0604020202020204" pitchFamily="34" charset="0"/>
              <a:buChar char="•"/>
            </a:pPr>
            <a:r>
              <a:rPr lang="es-419" dirty="0"/>
              <a:t>Para la altura h2, se asume un valor de 1.35 m, el cual es la altura de un vehículo liviano, con el fin de optimizar volúmenes de excavación.</a:t>
            </a:r>
          </a:p>
          <a:p>
            <a:pPr marL="285750" indent="-285750">
              <a:buFont typeface="Arial" panose="020B0604020202020204" pitchFamily="34" charset="0"/>
              <a:buChar char="•"/>
            </a:pPr>
            <a:r>
              <a:rPr lang="es-419" dirty="0"/>
              <a:t>Es importante mencionar, que según lo estipulado en las Normas de Diseño Geométrico de Carreteras, para la velocidad de 50 km/h, el valor de K recomendado es de 7.</a:t>
            </a:r>
          </a:p>
          <a:p>
            <a:pPr marL="285750" indent="-285750">
              <a:buFont typeface="Arial" panose="020B0604020202020204" pitchFamily="34" charset="0"/>
              <a:buChar char="•"/>
            </a:pPr>
            <a:endParaRPr lang="es-419" dirty="0"/>
          </a:p>
          <a:p>
            <a:endParaRPr lang="es-419" dirty="0"/>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endParaRPr lang="es-419" dirty="0"/>
          </a:p>
        </p:txBody>
      </p:sp>
      <p:pic>
        <p:nvPicPr>
          <p:cNvPr id="2" name="Imagen 1">
            <a:extLst>
              <a:ext uri="{FF2B5EF4-FFF2-40B4-BE49-F238E27FC236}">
                <a16:creationId xmlns:a16="http://schemas.microsoft.com/office/drawing/2014/main" id="{E91B153B-A4D0-481A-AE18-FE99DC8CF149}"/>
              </a:ext>
            </a:extLst>
          </p:cNvPr>
          <p:cNvPicPr>
            <a:picLocks noChangeAspect="1"/>
          </p:cNvPicPr>
          <p:nvPr/>
        </p:nvPicPr>
        <p:blipFill>
          <a:blip r:embed="rId4"/>
          <a:stretch>
            <a:fillRect/>
          </a:stretch>
        </p:blipFill>
        <p:spPr>
          <a:xfrm>
            <a:off x="7494771" y="2613844"/>
            <a:ext cx="3682821" cy="2280490"/>
          </a:xfrm>
          <a:prstGeom prst="rect">
            <a:avLst/>
          </a:prstGeom>
        </p:spPr>
      </p:pic>
      <p:pic>
        <p:nvPicPr>
          <p:cNvPr id="3" name="Imagen 2">
            <a:extLst>
              <a:ext uri="{FF2B5EF4-FFF2-40B4-BE49-F238E27FC236}">
                <a16:creationId xmlns:a16="http://schemas.microsoft.com/office/drawing/2014/main" id="{3AB06415-C380-42FE-8824-AAC66CE864BB}"/>
              </a:ext>
            </a:extLst>
          </p:cNvPr>
          <p:cNvPicPr>
            <a:picLocks noChangeAspect="1"/>
          </p:cNvPicPr>
          <p:nvPr/>
        </p:nvPicPr>
        <p:blipFill>
          <a:blip r:embed="rId5"/>
          <a:stretch>
            <a:fillRect/>
          </a:stretch>
        </p:blipFill>
        <p:spPr>
          <a:xfrm>
            <a:off x="9086760" y="5280180"/>
            <a:ext cx="917173" cy="524099"/>
          </a:xfrm>
          <a:prstGeom prst="rect">
            <a:avLst/>
          </a:prstGeom>
        </p:spPr>
      </p:pic>
    </p:spTree>
    <p:extLst>
      <p:ext uri="{BB962C8B-B14F-4D97-AF65-F5344CB8AC3E}">
        <p14:creationId xmlns:p14="http://schemas.microsoft.com/office/powerpoint/2010/main" val="2255151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4596947" y="2025241"/>
            <a:ext cx="2424062"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Curvas cóncavas</a:t>
            </a:r>
            <a:endParaRPr lang="es-EC" sz="2100" dirty="0">
              <a:solidFill>
                <a:srgbClr val="000000"/>
              </a:solidFill>
              <a:effectLst/>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E3A7B192-0C51-4B99-BE93-D4B03CEB7C4E}"/>
              </a:ext>
            </a:extLst>
          </p:cNvPr>
          <p:cNvSpPr txBox="1"/>
          <p:nvPr/>
        </p:nvSpPr>
        <p:spPr>
          <a:xfrm>
            <a:off x="1057408" y="3068782"/>
            <a:ext cx="5963601" cy="3139321"/>
          </a:xfrm>
          <a:prstGeom prst="rect">
            <a:avLst/>
          </a:prstGeom>
          <a:noFill/>
        </p:spPr>
        <p:txBody>
          <a:bodyPr wrap="square" rtlCol="0">
            <a:spAutoFit/>
          </a:bodyPr>
          <a:lstStyle/>
          <a:p>
            <a:pPr marL="285750" indent="-285750">
              <a:buFont typeface="Arial" panose="020B0604020202020204" pitchFamily="34" charset="0"/>
              <a:buChar char="•"/>
            </a:pPr>
            <a:r>
              <a:rPr lang="es-419" dirty="0"/>
              <a:t>Para tomar precaución y siempre velar por la calidad de servicio que la intersección otorgará al usuario, se debe considerar las longitudes mínimas permitidas, las cuales dependen de la velocidad de diseño.</a:t>
            </a:r>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r>
              <a:rPr lang="es-419" dirty="0"/>
              <a:t>Según las Normas de Diseño Geométrico de Carreteras, el valor K recomendado para curvas cóncavas es de 10.</a:t>
            </a:r>
          </a:p>
          <a:p>
            <a:pPr marL="285750" indent="-285750">
              <a:buFont typeface="Arial" panose="020B0604020202020204" pitchFamily="34" charset="0"/>
              <a:buChar char="•"/>
            </a:pPr>
            <a:endParaRPr lang="es-419" dirty="0"/>
          </a:p>
          <a:p>
            <a:endParaRPr lang="es-419" dirty="0"/>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endParaRPr lang="es-419" dirty="0"/>
          </a:p>
        </p:txBody>
      </p:sp>
      <p:pic>
        <p:nvPicPr>
          <p:cNvPr id="4" name="Imagen 3">
            <a:extLst>
              <a:ext uri="{FF2B5EF4-FFF2-40B4-BE49-F238E27FC236}">
                <a16:creationId xmlns:a16="http://schemas.microsoft.com/office/drawing/2014/main" id="{22ECAF53-2ABB-4783-A463-CFD279424C43}"/>
              </a:ext>
            </a:extLst>
          </p:cNvPr>
          <p:cNvPicPr>
            <a:picLocks noChangeAspect="1"/>
          </p:cNvPicPr>
          <p:nvPr/>
        </p:nvPicPr>
        <p:blipFill>
          <a:blip r:embed="rId4"/>
          <a:stretch>
            <a:fillRect/>
          </a:stretch>
        </p:blipFill>
        <p:spPr>
          <a:xfrm>
            <a:off x="7835829" y="3267494"/>
            <a:ext cx="3181350" cy="781050"/>
          </a:xfrm>
          <a:prstGeom prst="rect">
            <a:avLst/>
          </a:prstGeom>
        </p:spPr>
      </p:pic>
      <p:pic>
        <p:nvPicPr>
          <p:cNvPr id="5" name="Imagen 4">
            <a:extLst>
              <a:ext uri="{FF2B5EF4-FFF2-40B4-BE49-F238E27FC236}">
                <a16:creationId xmlns:a16="http://schemas.microsoft.com/office/drawing/2014/main" id="{C1440C8C-18F5-45B1-A62D-E75B2ECCA2F8}"/>
              </a:ext>
            </a:extLst>
          </p:cNvPr>
          <p:cNvPicPr>
            <a:picLocks noChangeAspect="1"/>
          </p:cNvPicPr>
          <p:nvPr/>
        </p:nvPicPr>
        <p:blipFill>
          <a:blip r:embed="rId5"/>
          <a:stretch>
            <a:fillRect/>
          </a:stretch>
        </p:blipFill>
        <p:spPr>
          <a:xfrm>
            <a:off x="8494705" y="4519450"/>
            <a:ext cx="1600200" cy="438150"/>
          </a:xfrm>
          <a:prstGeom prst="rect">
            <a:avLst/>
          </a:prstGeom>
        </p:spPr>
      </p:pic>
    </p:spTree>
    <p:extLst>
      <p:ext uri="{BB962C8B-B14F-4D97-AF65-F5344CB8AC3E}">
        <p14:creationId xmlns:p14="http://schemas.microsoft.com/office/powerpoint/2010/main" val="1290511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146908" y="1508704"/>
            <a:ext cx="2744982"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Diseño geométrico</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2D5FEECC-EFCC-455B-B414-69862065D7A2}"/>
              </a:ext>
            </a:extLst>
          </p:cNvPr>
          <p:cNvSpPr/>
          <p:nvPr/>
        </p:nvSpPr>
        <p:spPr>
          <a:xfrm>
            <a:off x="4677933" y="2025241"/>
            <a:ext cx="2262094"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Diseño vertical</a:t>
            </a:r>
            <a:endParaRPr lang="es-EC" sz="2100" dirty="0">
              <a:solidFill>
                <a:srgbClr val="000000"/>
              </a:solidFill>
              <a:effectLst/>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FAADB172-2364-4951-8160-BE071D4CADA4}"/>
              </a:ext>
            </a:extLst>
          </p:cNvPr>
          <p:cNvPicPr>
            <a:picLocks noChangeAspect="1"/>
          </p:cNvPicPr>
          <p:nvPr/>
        </p:nvPicPr>
        <p:blipFill>
          <a:blip r:embed="rId4"/>
          <a:stretch>
            <a:fillRect/>
          </a:stretch>
        </p:blipFill>
        <p:spPr>
          <a:xfrm>
            <a:off x="920439" y="2809699"/>
            <a:ext cx="10911562" cy="3147417"/>
          </a:xfrm>
          <a:prstGeom prst="rect">
            <a:avLst/>
          </a:prstGeom>
        </p:spPr>
      </p:pic>
    </p:spTree>
    <p:extLst>
      <p:ext uri="{BB962C8B-B14F-4D97-AF65-F5344CB8AC3E}">
        <p14:creationId xmlns:p14="http://schemas.microsoft.com/office/powerpoint/2010/main" val="1341313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508643" y="1508704"/>
            <a:ext cx="2021515"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Señalización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49DCC1B1-E58D-4235-AEC7-3F6B2978F35D}"/>
              </a:ext>
            </a:extLst>
          </p:cNvPr>
          <p:cNvPicPr>
            <a:picLocks noChangeAspect="1"/>
          </p:cNvPicPr>
          <p:nvPr/>
        </p:nvPicPr>
        <p:blipFill>
          <a:blip r:embed="rId4"/>
          <a:stretch>
            <a:fillRect/>
          </a:stretch>
        </p:blipFill>
        <p:spPr>
          <a:xfrm>
            <a:off x="915599" y="2154782"/>
            <a:ext cx="6411582" cy="4517082"/>
          </a:xfrm>
          <a:prstGeom prst="rect">
            <a:avLst/>
          </a:prstGeom>
        </p:spPr>
      </p:pic>
      <p:pic>
        <p:nvPicPr>
          <p:cNvPr id="4" name="Imagen 3">
            <a:extLst>
              <a:ext uri="{FF2B5EF4-FFF2-40B4-BE49-F238E27FC236}">
                <a16:creationId xmlns:a16="http://schemas.microsoft.com/office/drawing/2014/main" id="{7595C414-A3AC-4FFB-88D2-38C585BFFC1D}"/>
              </a:ext>
            </a:extLst>
          </p:cNvPr>
          <p:cNvPicPr>
            <a:picLocks noChangeAspect="1"/>
          </p:cNvPicPr>
          <p:nvPr/>
        </p:nvPicPr>
        <p:blipFill>
          <a:blip r:embed="rId5"/>
          <a:stretch>
            <a:fillRect/>
          </a:stretch>
        </p:blipFill>
        <p:spPr>
          <a:xfrm>
            <a:off x="7503140" y="4126939"/>
            <a:ext cx="4152900" cy="2628900"/>
          </a:xfrm>
          <a:prstGeom prst="rect">
            <a:avLst/>
          </a:prstGeom>
        </p:spPr>
      </p:pic>
      <p:pic>
        <p:nvPicPr>
          <p:cNvPr id="5" name="Imagen 4">
            <a:extLst>
              <a:ext uri="{FF2B5EF4-FFF2-40B4-BE49-F238E27FC236}">
                <a16:creationId xmlns:a16="http://schemas.microsoft.com/office/drawing/2014/main" id="{E9ED1A04-DE4D-450A-94E5-DF674B862438}"/>
              </a:ext>
            </a:extLst>
          </p:cNvPr>
          <p:cNvPicPr>
            <a:picLocks noChangeAspect="1"/>
          </p:cNvPicPr>
          <p:nvPr/>
        </p:nvPicPr>
        <p:blipFill>
          <a:blip r:embed="rId6"/>
          <a:stretch>
            <a:fillRect/>
          </a:stretch>
        </p:blipFill>
        <p:spPr>
          <a:xfrm>
            <a:off x="7397111" y="2035708"/>
            <a:ext cx="4434889" cy="2230473"/>
          </a:xfrm>
          <a:prstGeom prst="rect">
            <a:avLst/>
          </a:prstGeom>
        </p:spPr>
      </p:pic>
    </p:spTree>
    <p:extLst>
      <p:ext uri="{BB962C8B-B14F-4D97-AF65-F5344CB8AC3E}">
        <p14:creationId xmlns:p14="http://schemas.microsoft.com/office/powerpoint/2010/main" val="1886391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508643" y="1508704"/>
            <a:ext cx="2021515"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Señalización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80492C5B-6AF7-47AA-9AA4-AD430A58BC4A}"/>
              </a:ext>
            </a:extLst>
          </p:cNvPr>
          <p:cNvPicPr>
            <a:picLocks noChangeAspect="1"/>
          </p:cNvPicPr>
          <p:nvPr/>
        </p:nvPicPr>
        <p:blipFill>
          <a:blip r:embed="rId4"/>
          <a:stretch>
            <a:fillRect/>
          </a:stretch>
        </p:blipFill>
        <p:spPr>
          <a:xfrm>
            <a:off x="1415095" y="2821200"/>
            <a:ext cx="5505450" cy="3648075"/>
          </a:xfrm>
          <a:prstGeom prst="rect">
            <a:avLst/>
          </a:prstGeom>
        </p:spPr>
      </p:pic>
      <p:pic>
        <p:nvPicPr>
          <p:cNvPr id="5" name="Imagen 4">
            <a:extLst>
              <a:ext uri="{FF2B5EF4-FFF2-40B4-BE49-F238E27FC236}">
                <a16:creationId xmlns:a16="http://schemas.microsoft.com/office/drawing/2014/main" id="{D61DB3D0-ADC3-4C70-B66A-3AC2D70A6DFE}"/>
              </a:ext>
            </a:extLst>
          </p:cNvPr>
          <p:cNvPicPr>
            <a:picLocks noChangeAspect="1"/>
          </p:cNvPicPr>
          <p:nvPr/>
        </p:nvPicPr>
        <p:blipFill>
          <a:blip r:embed="rId5"/>
          <a:stretch>
            <a:fillRect/>
          </a:stretch>
        </p:blipFill>
        <p:spPr>
          <a:xfrm>
            <a:off x="7148929" y="3830688"/>
            <a:ext cx="1899251" cy="1629099"/>
          </a:xfrm>
          <a:prstGeom prst="rect">
            <a:avLst/>
          </a:prstGeom>
        </p:spPr>
      </p:pic>
      <p:pic>
        <p:nvPicPr>
          <p:cNvPr id="6" name="Imagen 5">
            <a:extLst>
              <a:ext uri="{FF2B5EF4-FFF2-40B4-BE49-F238E27FC236}">
                <a16:creationId xmlns:a16="http://schemas.microsoft.com/office/drawing/2014/main" id="{CF86BAFE-F17C-49BD-A1A1-A146723594F5}"/>
              </a:ext>
            </a:extLst>
          </p:cNvPr>
          <p:cNvPicPr>
            <a:picLocks noChangeAspect="1"/>
          </p:cNvPicPr>
          <p:nvPr/>
        </p:nvPicPr>
        <p:blipFill>
          <a:blip r:embed="rId6"/>
          <a:stretch>
            <a:fillRect/>
          </a:stretch>
        </p:blipFill>
        <p:spPr>
          <a:xfrm>
            <a:off x="9697836" y="3664164"/>
            <a:ext cx="1247775" cy="1962150"/>
          </a:xfrm>
          <a:prstGeom prst="rect">
            <a:avLst/>
          </a:prstGeom>
        </p:spPr>
      </p:pic>
      <p:sp>
        <p:nvSpPr>
          <p:cNvPr id="15" name="Rectángulo 14">
            <a:extLst>
              <a:ext uri="{FF2B5EF4-FFF2-40B4-BE49-F238E27FC236}">
                <a16:creationId xmlns:a16="http://schemas.microsoft.com/office/drawing/2014/main" id="{F13BE8AB-5338-4334-8F35-12711C84EA05}"/>
              </a:ext>
            </a:extLst>
          </p:cNvPr>
          <p:cNvSpPr/>
          <p:nvPr/>
        </p:nvSpPr>
        <p:spPr>
          <a:xfrm>
            <a:off x="2391405" y="2239442"/>
            <a:ext cx="2840201"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Señales regulatorias</a:t>
            </a:r>
            <a:endParaRPr lang="es-EC" sz="2100"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84099A00-24E3-4220-A22C-8DFA785EBC73}"/>
              </a:ext>
            </a:extLst>
          </p:cNvPr>
          <p:cNvSpPr/>
          <p:nvPr/>
        </p:nvSpPr>
        <p:spPr>
          <a:xfrm>
            <a:off x="6494536" y="2239442"/>
            <a:ext cx="2799613" cy="527004"/>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Señales preventivas</a:t>
            </a:r>
            <a:endParaRPr lang="es-EC" sz="2100" dirty="0">
              <a:solidFill>
                <a:srgbClr val="000000"/>
              </a:solidFill>
              <a:effectLst/>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DC81B9B3-E8B6-433D-8F31-FCE8FF27B305}"/>
              </a:ext>
            </a:extLst>
          </p:cNvPr>
          <p:cNvSpPr/>
          <p:nvPr/>
        </p:nvSpPr>
        <p:spPr>
          <a:xfrm>
            <a:off x="9276565" y="2133612"/>
            <a:ext cx="2090316" cy="738664"/>
          </a:xfrm>
          <a:prstGeom prst="rect">
            <a:avLst/>
          </a:prstGeom>
        </p:spPr>
        <p:txBody>
          <a:bodyPr wrap="none">
            <a:spAutoFit/>
          </a:bodyPr>
          <a:lstStyle/>
          <a:p>
            <a:pPr lvl="1" algn="just"/>
            <a:r>
              <a:rPr lang="es-EC" sz="2100" dirty="0">
                <a:solidFill>
                  <a:srgbClr val="000000"/>
                </a:solidFill>
                <a:ea typeface="Times New Roman" panose="02020603050405020304" pitchFamily="18" charset="0"/>
                <a:cs typeface="Arial" panose="020B0604020202020204" pitchFamily="34" charset="0"/>
              </a:rPr>
              <a:t>Delineadores</a:t>
            </a:r>
          </a:p>
          <a:p>
            <a:pPr lvl="1" algn="just"/>
            <a:r>
              <a:rPr lang="es-EC" sz="2100" dirty="0">
                <a:solidFill>
                  <a:srgbClr val="000000"/>
                </a:solidFill>
                <a:ea typeface="Times New Roman" panose="02020603050405020304" pitchFamily="18" charset="0"/>
                <a:cs typeface="Arial" panose="020B0604020202020204" pitchFamily="34" charset="0"/>
              </a:rPr>
              <a:t>de peligro</a:t>
            </a:r>
            <a:endParaRPr lang="es-EC" sz="21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353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sp>
        <p:nvSpPr>
          <p:cNvPr id="10" name="Rectángulo 9">
            <a:extLst>
              <a:ext uri="{FF2B5EF4-FFF2-40B4-BE49-F238E27FC236}">
                <a16:creationId xmlns:a16="http://schemas.microsoft.com/office/drawing/2014/main" id="{B58A19D8-0428-456E-87D2-425EBE8EE789}"/>
              </a:ext>
            </a:extLst>
          </p:cNvPr>
          <p:cNvSpPr/>
          <p:nvPr/>
        </p:nvSpPr>
        <p:spPr>
          <a:xfrm>
            <a:off x="2508643" y="1508704"/>
            <a:ext cx="2021515" cy="527004"/>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Señalización</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9" name="Rectángulo 18">
            <a:extLst>
              <a:ext uri="{FF2B5EF4-FFF2-40B4-BE49-F238E27FC236}">
                <a16:creationId xmlns:a16="http://schemas.microsoft.com/office/drawing/2014/main" id="{C56ABA41-2798-45A0-A48F-781EAF0B2A04}"/>
              </a:ext>
            </a:extLst>
          </p:cNvPr>
          <p:cNvSpPr/>
          <p:nvPr/>
        </p:nvSpPr>
        <p:spPr>
          <a:xfrm>
            <a:off x="2571104" y="2239442"/>
            <a:ext cx="2480807" cy="577081"/>
          </a:xfrm>
          <a:prstGeom prst="rect">
            <a:avLst/>
          </a:prstGeom>
        </p:spPr>
        <p:txBody>
          <a:bodyPr wrap="none">
            <a:spAutoFit/>
          </a:bodyPr>
          <a:lstStyle/>
          <a:p>
            <a:pPr lvl="1" algn="just">
              <a:lnSpc>
                <a:spcPct val="150000"/>
              </a:lnSpc>
              <a:spcBef>
                <a:spcPts val="1200"/>
              </a:spcBef>
              <a:spcAft>
                <a:spcPts val="1200"/>
              </a:spcAft>
            </a:pPr>
            <a:r>
              <a:rPr lang="es-EC" sz="2100" dirty="0">
                <a:solidFill>
                  <a:srgbClr val="000000"/>
                </a:solidFill>
                <a:ea typeface="Times New Roman" panose="02020603050405020304" pitchFamily="18" charset="0"/>
                <a:cs typeface="Arial" panose="020B0604020202020204" pitchFamily="34" charset="0"/>
              </a:rPr>
              <a:t>Diseño en planta</a:t>
            </a:r>
            <a:endParaRPr lang="es-EC" sz="2100" dirty="0">
              <a:solidFill>
                <a:srgbClr val="000000"/>
              </a:solidFill>
              <a:effectLst/>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105722BB-CAB1-46E6-BE9A-39C2766BC5D2}"/>
              </a:ext>
            </a:extLst>
          </p:cNvPr>
          <p:cNvPicPr>
            <a:picLocks noChangeAspect="1"/>
          </p:cNvPicPr>
          <p:nvPr/>
        </p:nvPicPr>
        <p:blipFill>
          <a:blip r:embed="rId4"/>
          <a:stretch>
            <a:fillRect/>
          </a:stretch>
        </p:blipFill>
        <p:spPr>
          <a:xfrm>
            <a:off x="0" y="2953189"/>
            <a:ext cx="12192000" cy="3401858"/>
          </a:xfrm>
          <a:prstGeom prst="rect">
            <a:avLst/>
          </a:prstGeom>
        </p:spPr>
      </p:pic>
    </p:spTree>
    <p:extLst>
      <p:ext uri="{BB962C8B-B14F-4D97-AF65-F5344CB8AC3E}">
        <p14:creationId xmlns:p14="http://schemas.microsoft.com/office/powerpoint/2010/main" val="697670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a16="http://schemas.microsoft.com/office/drawing/2014/main" id="{92B9D51D-756F-4626-B214-A61175390992}"/>
              </a:ext>
            </a:extLst>
          </p:cNvPr>
          <p:cNvSpPr/>
          <p:nvPr/>
        </p:nvSpPr>
        <p:spPr>
          <a:xfrm>
            <a:off x="2743272" y="641881"/>
            <a:ext cx="2174057" cy="461665"/>
          </a:xfrm>
          <a:prstGeom prst="rect">
            <a:avLst/>
          </a:prstGeom>
        </p:spPr>
        <p:txBody>
          <a:bodyPr wrap="none">
            <a:spAutoFit/>
          </a:bodyPr>
          <a:lstStyle/>
          <a:p>
            <a:r>
              <a:rPr lang="es-EC" sz="2400" b="1" dirty="0">
                <a:ea typeface="Times New Roman" panose="02020603050405020304" pitchFamily="18" charset="0"/>
                <a:cs typeface="Times New Roman" panose="02020603050405020304" pitchFamily="18" charset="0"/>
              </a:rPr>
              <a:t>CONCLUSIONES</a:t>
            </a:r>
            <a:endParaRPr lang="es-EC" sz="2400" b="1" dirty="0"/>
          </a:p>
        </p:txBody>
      </p:sp>
      <p:sp>
        <p:nvSpPr>
          <p:cNvPr id="4" name="Rectángulo 3">
            <a:extLst>
              <a:ext uri="{FF2B5EF4-FFF2-40B4-BE49-F238E27FC236}">
                <a16:creationId xmlns:a16="http://schemas.microsoft.com/office/drawing/2014/main" id="{98F661E9-0E35-4090-A9FD-9430D2A0E7A4}"/>
              </a:ext>
            </a:extLst>
          </p:cNvPr>
          <p:cNvSpPr/>
          <p:nvPr/>
        </p:nvSpPr>
        <p:spPr>
          <a:xfrm>
            <a:off x="996492" y="1629327"/>
            <a:ext cx="10532229" cy="4801314"/>
          </a:xfrm>
          <a:prstGeom prst="rect">
            <a:avLst/>
          </a:prstGeom>
        </p:spPr>
        <p:txBody>
          <a:bodyPr wrap="square">
            <a:spAutoFit/>
          </a:bodyPr>
          <a:lstStyle/>
          <a:p>
            <a:pPr marL="285750" indent="-285750">
              <a:buFont typeface="Arial" panose="020B0604020202020204" pitchFamily="34" charset="0"/>
              <a:buChar char="•"/>
            </a:pPr>
            <a:r>
              <a:rPr lang="es-419" sz="2000" dirty="0"/>
              <a:t>Aún teniendo condiciones geométricas buenas, hablando de número de carriles, anchos de carriles y veredas; la intersección está en un nivel de servicio F, por lo cual se realizó los modelamientos de tres alternativas, tratando de mejorar los criterios del proyecto, eligiendo la tercera alternativa la cual nos elevaba el nivel de servicio a E.</a:t>
            </a:r>
          </a:p>
          <a:p>
            <a:endParaRPr lang="es-419" sz="2000" dirty="0"/>
          </a:p>
          <a:p>
            <a:pPr marL="285750" indent="-285750">
              <a:buFont typeface="Arial" panose="020B0604020202020204" pitchFamily="34" charset="0"/>
              <a:buChar char="•"/>
            </a:pPr>
            <a:r>
              <a:rPr lang="es-419" sz="2000" dirty="0"/>
              <a:t>Es concluyente decir que la intersección con las condiciones actuales sobrepasó el máximo de su capacidad, dada la gran cantidad de densidad de tráfico que tiene el punto de análisis</a:t>
            </a:r>
          </a:p>
          <a:p>
            <a:pPr marL="285750" indent="-285750">
              <a:buFont typeface="Arial" panose="020B0604020202020204" pitchFamily="34" charset="0"/>
              <a:buChar char="•"/>
            </a:pPr>
            <a:endParaRPr lang="es-419" sz="20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419" dirty="0"/>
              <a:t>Una vez concluido el conteo vehicular se verificó que la mayor demanda de tráfico es de vehículos livianos y que los tiempos semafóricos no son suficientes para aumentar el flujo.</a:t>
            </a:r>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r>
              <a:rPr lang="es-419" dirty="0"/>
              <a:t>Al obtener los resultados del TPDA del 2017, con un total de 108964 vehículos, y conocer cómo se comporta el tráfico en la semana tipo, se aprecia que los días de máxima demanda son los viernes y la hora pico está entre las 7 y 8 de la mañana. </a:t>
            </a:r>
          </a:p>
          <a:p>
            <a:pPr marL="285750" indent="-285750">
              <a:buFont typeface="Arial" panose="020B0604020202020204" pitchFamily="34" charset="0"/>
              <a:buChar char="•"/>
            </a:pPr>
            <a:endParaRPr lang="es-419" dirty="0"/>
          </a:p>
          <a:p>
            <a:pPr marL="285750" indent="-285750">
              <a:buFont typeface="Arial" panose="020B0604020202020204" pitchFamily="34" charset="0"/>
              <a:buChar char="•"/>
            </a:pPr>
            <a:endParaRPr lang="es-EC"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052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6" name="Rectángulo 5">
            <a:extLst>
              <a:ext uri="{FF2B5EF4-FFF2-40B4-BE49-F238E27FC236}">
                <a16:creationId xmlns:a16="http://schemas.microsoft.com/office/drawing/2014/main" id="{E3FA566A-B7FC-4757-BED3-D6B77C92E2D3}"/>
              </a:ext>
            </a:extLst>
          </p:cNvPr>
          <p:cNvSpPr/>
          <p:nvPr/>
        </p:nvSpPr>
        <p:spPr>
          <a:xfrm>
            <a:off x="1099521" y="1565152"/>
            <a:ext cx="10589004" cy="3724096"/>
          </a:xfrm>
          <a:prstGeom prst="rect">
            <a:avLst/>
          </a:prstGeom>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s-419" dirty="0"/>
              <a:t>Se realizó el análisis del tráfico actual, el crecimiento de tráfico natural y se estudió el tráfico generado, dentro de la zona del proyecto, con el fin de solucionar la congestión generada por la actual infraestructura y la gran demanda de tránsito, buscando optimizar la monitorización por medio del paso a desnivel y controladores de tráfico; logrando mejorar la velocidad de circulación, reduciendo los tiempos de espera y como consecuencia, amenorando las colas de vehículos. </a:t>
            </a:r>
          </a:p>
          <a:p>
            <a:pPr marL="285750" indent="-285750" algn="just">
              <a:lnSpc>
                <a:spcPct val="150000"/>
              </a:lnSpc>
              <a:spcBef>
                <a:spcPts val="1200"/>
              </a:spcBef>
              <a:spcAft>
                <a:spcPts val="1200"/>
              </a:spcAft>
              <a:buFont typeface="Arial" panose="020B0604020202020204" pitchFamily="34" charset="0"/>
              <a:buChar char="•"/>
            </a:pPr>
            <a:r>
              <a:rPr lang="es-419" dirty="0"/>
              <a:t>Después de realizar la modelación se verificó que se mejoraron las condiciones de tráfico, congestión y seguridad vial. Las colas de redujeron en un 84%, la densidad se redujo a 34.89 vehículos, el flujo aumento al doble, el tiempo de espera amenoró en un 94% y la velocidad incrementó a 31.44 km/h.</a:t>
            </a:r>
          </a:p>
        </p:txBody>
      </p:sp>
      <p:sp>
        <p:nvSpPr>
          <p:cNvPr id="10" name="Rectángulo 9">
            <a:extLst>
              <a:ext uri="{FF2B5EF4-FFF2-40B4-BE49-F238E27FC236}">
                <a16:creationId xmlns:a16="http://schemas.microsoft.com/office/drawing/2014/main" id="{5FFD98C2-CB25-47E7-B81E-7FF17D3A3260}"/>
              </a:ext>
            </a:extLst>
          </p:cNvPr>
          <p:cNvSpPr/>
          <p:nvPr/>
        </p:nvSpPr>
        <p:spPr>
          <a:xfrm>
            <a:off x="2757700" y="641881"/>
            <a:ext cx="2174057" cy="461665"/>
          </a:xfrm>
          <a:prstGeom prst="rect">
            <a:avLst/>
          </a:prstGeom>
        </p:spPr>
        <p:txBody>
          <a:bodyPr wrap="none">
            <a:spAutoFit/>
          </a:bodyPr>
          <a:lstStyle/>
          <a:p>
            <a:r>
              <a:rPr lang="es-EC" sz="2400" b="1" dirty="0">
                <a:ea typeface="Times New Roman" panose="02020603050405020304" pitchFamily="18" charset="0"/>
                <a:cs typeface="Times New Roman" panose="02020603050405020304" pitchFamily="18" charset="0"/>
              </a:rPr>
              <a:t>CONCLUSIONES</a:t>
            </a:r>
            <a:endParaRPr lang="es-EC" sz="2400" b="1" dirty="0"/>
          </a:p>
        </p:txBody>
      </p:sp>
    </p:spTree>
    <p:extLst>
      <p:ext uri="{BB962C8B-B14F-4D97-AF65-F5344CB8AC3E}">
        <p14:creationId xmlns:p14="http://schemas.microsoft.com/office/powerpoint/2010/main" val="2503859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3" name="Rectángulo 2">
            <a:extLst>
              <a:ext uri="{FF2B5EF4-FFF2-40B4-BE49-F238E27FC236}">
                <a16:creationId xmlns:a16="http://schemas.microsoft.com/office/drawing/2014/main" id="{C1F00A53-E947-4764-9C1E-72520A16F9DE}"/>
              </a:ext>
            </a:extLst>
          </p:cNvPr>
          <p:cNvSpPr/>
          <p:nvPr/>
        </p:nvSpPr>
        <p:spPr>
          <a:xfrm>
            <a:off x="963595" y="1719040"/>
            <a:ext cx="10433516" cy="3447098"/>
          </a:xfrm>
          <a:prstGeom prst="rect">
            <a:avLst/>
          </a:prstGeom>
        </p:spPr>
        <p:txBody>
          <a:bodyPr wrap="square">
            <a:spAutoFit/>
          </a:bodyPr>
          <a:lstStyle/>
          <a:p>
            <a:pPr marL="285750" indent="-285750" algn="just">
              <a:buFont typeface="Arial" panose="020B0604020202020204" pitchFamily="34" charset="0"/>
              <a:buChar char="•"/>
            </a:pPr>
            <a:r>
              <a:rPr lang="es-419" sz="2000" dirty="0"/>
              <a:t>Para mejorar las condiciones de seguridad vial se diseñaron isletas y corredores para cruces peatonales, con el fin de direccionar adecuadamente la movilidad hacia las zonas seguras otorgando una adecuada proyección visual de la dirección que se debe seguir. </a:t>
            </a:r>
          </a:p>
          <a:p>
            <a:pPr marL="285750" indent="-285750" algn="just">
              <a:buFont typeface="Arial" panose="020B0604020202020204" pitchFamily="34" charset="0"/>
              <a:buChar char="•"/>
            </a:pPr>
            <a:endParaRPr lang="es-419" sz="2000" dirty="0"/>
          </a:p>
          <a:p>
            <a:pPr marL="285750" indent="-285750" algn="just">
              <a:buFont typeface="Arial" panose="020B0604020202020204" pitchFamily="34" charset="0"/>
              <a:buChar char="•"/>
            </a:pPr>
            <a:r>
              <a:rPr lang="es-419" sz="2000" dirty="0"/>
              <a:t>El rediseño geométrico mejora la funcionalidad de la intersección, las condiciones del peatón, del conductor, y la hace más atractiva para la movilidad, reforzando la seguridad vial, otorgando áreas peatonales con anchos mínimos de dos metros, facilitando al conductor la toma de decisiones ayudado por señalización horizontal, estar plenamente informado de las acciones que puede y no realizar a causa de la señalización vertical y tener la seguridad para desplazarse con los adecuados anchos de vía. </a:t>
            </a:r>
          </a:p>
          <a:p>
            <a:pPr marL="285750" indent="-285750">
              <a:buFont typeface="Arial" panose="020B0604020202020204" pitchFamily="34" charset="0"/>
              <a:buChar char="•"/>
            </a:pPr>
            <a:endParaRPr lang="es-419" dirty="0"/>
          </a:p>
        </p:txBody>
      </p:sp>
      <p:sp>
        <p:nvSpPr>
          <p:cNvPr id="8" name="Rectángulo 7">
            <a:extLst>
              <a:ext uri="{FF2B5EF4-FFF2-40B4-BE49-F238E27FC236}">
                <a16:creationId xmlns:a16="http://schemas.microsoft.com/office/drawing/2014/main" id="{F17C56A9-B42A-4DEF-8A30-F64FA47FAEC2}"/>
              </a:ext>
            </a:extLst>
          </p:cNvPr>
          <p:cNvSpPr/>
          <p:nvPr/>
        </p:nvSpPr>
        <p:spPr>
          <a:xfrm>
            <a:off x="2614225" y="641881"/>
            <a:ext cx="2174057" cy="461665"/>
          </a:xfrm>
          <a:prstGeom prst="rect">
            <a:avLst/>
          </a:prstGeom>
        </p:spPr>
        <p:txBody>
          <a:bodyPr wrap="none">
            <a:spAutoFit/>
          </a:bodyPr>
          <a:lstStyle/>
          <a:p>
            <a:r>
              <a:rPr lang="es-EC" sz="2400" b="1" dirty="0">
                <a:ea typeface="Times New Roman" panose="02020603050405020304" pitchFamily="18" charset="0"/>
                <a:cs typeface="Times New Roman" panose="02020603050405020304" pitchFamily="18" charset="0"/>
              </a:rPr>
              <a:t>CONCLUSIONES</a:t>
            </a:r>
            <a:endParaRPr lang="es-EC" sz="2400" b="1" dirty="0"/>
          </a:p>
        </p:txBody>
      </p:sp>
    </p:spTree>
    <p:extLst>
      <p:ext uri="{BB962C8B-B14F-4D97-AF65-F5344CB8AC3E}">
        <p14:creationId xmlns:p14="http://schemas.microsoft.com/office/powerpoint/2010/main" val="90818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graphicFrame>
        <p:nvGraphicFramePr>
          <p:cNvPr id="2" name="Diagrama 1">
            <a:extLst>
              <a:ext uri="{FF2B5EF4-FFF2-40B4-BE49-F238E27FC236}">
                <a16:creationId xmlns:a16="http://schemas.microsoft.com/office/drawing/2014/main" id="{9A181206-1F62-4110-80C6-CBE720D69A4C}"/>
              </a:ext>
            </a:extLst>
          </p:cNvPr>
          <p:cNvGraphicFramePr/>
          <p:nvPr>
            <p:extLst>
              <p:ext uri="{D42A27DB-BD31-4B8C-83A1-F6EECF244321}">
                <p14:modId xmlns:p14="http://schemas.microsoft.com/office/powerpoint/2010/main" val="4078012147"/>
              </p:ext>
            </p:extLst>
          </p:nvPr>
        </p:nvGraphicFramePr>
        <p:xfrm>
          <a:off x="2309799" y="11752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Imagen 14" descr="C:\Users\Roberto\AppData\Local\Microsoft\Windows\INetCache\Content.Word\c. camaras.png">
            <a:extLst>
              <a:ext uri="{FF2B5EF4-FFF2-40B4-BE49-F238E27FC236}">
                <a16:creationId xmlns:a16="http://schemas.microsoft.com/office/drawing/2014/main" id="{8D851CC8-CDE0-4A9B-BFBA-CC2E73C8944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15598" y="3249226"/>
            <a:ext cx="3923050" cy="3107185"/>
          </a:xfrm>
          <a:prstGeom prst="rect">
            <a:avLst/>
          </a:prstGeom>
          <a:noFill/>
          <a:ln>
            <a:noFill/>
          </a:ln>
        </p:spPr>
      </p:pic>
      <p:pic>
        <p:nvPicPr>
          <p:cNvPr id="17" name="Imagen 16">
            <a:extLst>
              <a:ext uri="{FF2B5EF4-FFF2-40B4-BE49-F238E27FC236}">
                <a16:creationId xmlns:a16="http://schemas.microsoft.com/office/drawing/2014/main" id="{10037636-E1D1-4142-BFDE-C34CBFDB336B}"/>
              </a:ext>
            </a:extLst>
          </p:cNvPr>
          <p:cNvPicPr/>
          <p:nvPr/>
        </p:nvPicPr>
        <p:blipFill>
          <a:blip r:embed="rId10"/>
          <a:stretch>
            <a:fillRect/>
          </a:stretch>
        </p:blipFill>
        <p:spPr>
          <a:xfrm>
            <a:off x="4838648" y="3249226"/>
            <a:ext cx="2876172" cy="3107185"/>
          </a:xfrm>
          <a:prstGeom prst="rect">
            <a:avLst/>
          </a:prstGeom>
        </p:spPr>
      </p:pic>
      <p:pic>
        <p:nvPicPr>
          <p:cNvPr id="18" name="Imagen 17" descr="C:\Users\Roberto\AppData\Local\Microsoft\Windows\INetCache\Content.Word\2017-02-04 14.25.31.jpg">
            <a:extLst>
              <a:ext uri="{FF2B5EF4-FFF2-40B4-BE49-F238E27FC236}">
                <a16:creationId xmlns:a16="http://schemas.microsoft.com/office/drawing/2014/main" id="{160D9EA4-DDC4-434E-94E2-9A83F20A9CEA}"/>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7714820" y="3249226"/>
            <a:ext cx="4117179" cy="3107185"/>
          </a:xfrm>
          <a:prstGeom prst="rect">
            <a:avLst/>
          </a:prstGeom>
          <a:noFill/>
          <a:ln>
            <a:noFill/>
          </a:ln>
        </p:spPr>
      </p:pic>
    </p:spTree>
    <p:extLst>
      <p:ext uri="{BB962C8B-B14F-4D97-AF65-F5344CB8AC3E}">
        <p14:creationId xmlns:p14="http://schemas.microsoft.com/office/powerpoint/2010/main" val="3042894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2" name="Rectángulo 1">
            <a:extLst>
              <a:ext uri="{FF2B5EF4-FFF2-40B4-BE49-F238E27FC236}">
                <a16:creationId xmlns:a16="http://schemas.microsoft.com/office/drawing/2014/main" id="{92B9D51D-756F-4626-B214-A61175390992}"/>
              </a:ext>
            </a:extLst>
          </p:cNvPr>
          <p:cNvSpPr/>
          <p:nvPr/>
        </p:nvSpPr>
        <p:spPr>
          <a:xfrm>
            <a:off x="2649796" y="641881"/>
            <a:ext cx="281384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RECOMENDACIONES</a:t>
            </a:r>
            <a:endParaRPr lang="es-EC" sz="2400" b="1" dirty="0">
              <a:solidFill>
                <a:schemeClr val="accent5">
                  <a:lumMod val="75000"/>
                </a:schemeClr>
              </a:solidFill>
            </a:endParaRPr>
          </a:p>
        </p:txBody>
      </p:sp>
      <p:sp>
        <p:nvSpPr>
          <p:cNvPr id="4" name="Rectángulo 3">
            <a:extLst>
              <a:ext uri="{FF2B5EF4-FFF2-40B4-BE49-F238E27FC236}">
                <a16:creationId xmlns:a16="http://schemas.microsoft.com/office/drawing/2014/main" id="{A57A6454-80EE-4667-8D2E-589F470DE127}"/>
              </a:ext>
            </a:extLst>
          </p:cNvPr>
          <p:cNvSpPr/>
          <p:nvPr/>
        </p:nvSpPr>
        <p:spPr>
          <a:xfrm>
            <a:off x="1116220" y="1683544"/>
            <a:ext cx="10515158" cy="4401205"/>
          </a:xfrm>
          <a:prstGeom prst="rect">
            <a:avLst/>
          </a:prstGeom>
        </p:spPr>
        <p:txBody>
          <a:bodyPr wrap="square">
            <a:spAutoFit/>
          </a:bodyPr>
          <a:lstStyle/>
          <a:p>
            <a:pPr marL="285750" indent="-285750">
              <a:buFont typeface="Arial" panose="020B0604020202020204" pitchFamily="34" charset="0"/>
              <a:buChar char="•"/>
            </a:pPr>
            <a:r>
              <a:rPr lang="es-419" sz="2000" dirty="0"/>
              <a:t>Mientras más información histórica se tenga del sector de análisis, con relación a conteos de tráfico, más preciso será nuestro resultado. </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Antes de realizar los conteos, es recomendable realizar una visita de campo y levantar información relevante, como giros involucrados en la intersección, fases semafóricas, tiempos de grupos semafóricos, comportamiento de semáforos en diferentes horas, y relacionarse con policías de tránsito que estén en la intersección para que expliquen, a su forma de ver, las condiciones de la intersección y cómo se comporta su uso a lo largo del día</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Al dar una solución factible a la intersección, no quiere decir que la congestión en el sector se haya resuelto, para esto es recomendable que se haga un estudio macro de todas las vías principales dentro del Distrito Metropolitano de Quito para que la conectividad de los ramales secundarios no sean conflictivos, y considerar dentro del Metro de Quito el tráfico que va a generar por el uso de este sistema de trasporte.</a:t>
            </a:r>
          </a:p>
        </p:txBody>
      </p:sp>
    </p:spTree>
    <p:extLst>
      <p:ext uri="{BB962C8B-B14F-4D97-AF65-F5344CB8AC3E}">
        <p14:creationId xmlns:p14="http://schemas.microsoft.com/office/powerpoint/2010/main" val="302535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3" name="Rectángulo 2">
            <a:extLst>
              <a:ext uri="{FF2B5EF4-FFF2-40B4-BE49-F238E27FC236}">
                <a16:creationId xmlns:a16="http://schemas.microsoft.com/office/drawing/2014/main" id="{9C15DD8D-ADE8-490D-B52A-35A38FA51E48}"/>
              </a:ext>
            </a:extLst>
          </p:cNvPr>
          <p:cNvSpPr/>
          <p:nvPr/>
        </p:nvSpPr>
        <p:spPr>
          <a:xfrm>
            <a:off x="1052659" y="1772901"/>
            <a:ext cx="10642281" cy="3170099"/>
          </a:xfrm>
          <a:prstGeom prst="rect">
            <a:avLst/>
          </a:prstGeom>
        </p:spPr>
        <p:txBody>
          <a:bodyPr wrap="square">
            <a:spAutoFit/>
          </a:bodyPr>
          <a:lstStyle/>
          <a:p>
            <a:pPr marL="285750" indent="-285750">
              <a:buFont typeface="Arial" panose="020B0604020202020204" pitchFamily="34" charset="0"/>
              <a:buChar char="•"/>
            </a:pPr>
            <a:r>
              <a:rPr lang="es-419" sz="2000" dirty="0"/>
              <a:t>Para mejorar los tiempos de espera y velocidades, es recomendable limitar la circulación de camiones, otorgándoles horarios específicos para su movilización, los mismos que no afecten a las horas con mayor congestión, ya que este tipo de vehículos tienen una velocidad de circulación muy por debajo del promedio de un vehículo liviano, limitando las condiciones de velocidad de circulación en el corredor.</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Si bien es cierto, el paso a desnivel ayuda a que las características de tráfico mejoren razonablemente, pero hay que tomar en cuenta, que el funcionamiento óptimo de la reforma va ligado, por seguridad vial, con un buen desempeño de drenaje, el cual no está considerado en este proyecto, pero se recomienda el estudio del mismo. </a:t>
            </a:r>
          </a:p>
        </p:txBody>
      </p:sp>
      <p:sp>
        <p:nvSpPr>
          <p:cNvPr id="8" name="Rectángulo 7">
            <a:extLst>
              <a:ext uri="{FF2B5EF4-FFF2-40B4-BE49-F238E27FC236}">
                <a16:creationId xmlns:a16="http://schemas.microsoft.com/office/drawing/2014/main" id="{671675B1-225A-487F-9D9A-9F78B7A6029E}"/>
              </a:ext>
            </a:extLst>
          </p:cNvPr>
          <p:cNvSpPr/>
          <p:nvPr/>
        </p:nvSpPr>
        <p:spPr>
          <a:xfrm>
            <a:off x="2614225" y="641881"/>
            <a:ext cx="281384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RECOMENDACIONES</a:t>
            </a:r>
            <a:endParaRPr lang="es-EC" sz="2400" b="1" dirty="0">
              <a:solidFill>
                <a:schemeClr val="accent5">
                  <a:lumMod val="75000"/>
                </a:schemeClr>
              </a:solidFill>
            </a:endParaRPr>
          </a:p>
        </p:txBody>
      </p:sp>
    </p:spTree>
    <p:extLst>
      <p:ext uri="{BB962C8B-B14F-4D97-AF65-F5344CB8AC3E}">
        <p14:creationId xmlns:p14="http://schemas.microsoft.com/office/powerpoint/2010/main" val="289833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4" name="Rectángulo 3">
            <a:extLst>
              <a:ext uri="{FF2B5EF4-FFF2-40B4-BE49-F238E27FC236}">
                <a16:creationId xmlns:a16="http://schemas.microsoft.com/office/drawing/2014/main" id="{E11B7282-7F5A-42A1-9E34-D0DAC1579B25}"/>
              </a:ext>
            </a:extLst>
          </p:cNvPr>
          <p:cNvSpPr/>
          <p:nvPr/>
        </p:nvSpPr>
        <p:spPr>
          <a:xfrm>
            <a:off x="996492" y="1774701"/>
            <a:ext cx="10596794" cy="4353499"/>
          </a:xfrm>
          <a:prstGeom prst="rect">
            <a:avLst/>
          </a:prstGeom>
        </p:spPr>
        <p:txBody>
          <a:bodyPr wrap="square">
            <a:spAutoFit/>
          </a:bodyPr>
          <a:lstStyle/>
          <a:p>
            <a:pPr marL="285750" indent="-285750">
              <a:buFont typeface="Arial" panose="020B0604020202020204" pitchFamily="34" charset="0"/>
              <a:buChar char="•"/>
            </a:pPr>
            <a:r>
              <a:rPr lang="es-419" sz="2000" dirty="0"/>
              <a:t>Al momento de realizar los conteos, se evidenció la falta de educación vial que tienen los usuarios de las vías en el país, irrespetando leyes, tanto los peatones como los conductores; los peatones invadiendo carriles exclusivos para vehículos, además de no respetar las secciones de cruce peatonal, y los conductores realizando giros no permitidos, paradas en zonas no autorizadas y manejarse con una actitud agresiva, provocando inseguridad y malestar psicológico al usuario. Por esto se recomienda incorporar desde las escuelas, un plan de enseñanza sobre seguridad vial.</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a:t>Siempre es recomendable usar normativa vigente para este tipo de proyectos; en el país no se tiene un texto guía que nos ayude con las metodologías de estimación de tráfico, por esto, se usó HCM y AASHTO para las diferentes etapas del proyecto, ayudados también por la normativa de diseño de carreteras del MTOP, y la normativa INEN, todas vigentes a la fecha de la realización del proyecto. </a:t>
            </a:r>
          </a:p>
          <a:p>
            <a:pPr algn="just">
              <a:lnSpc>
                <a:spcPct val="150000"/>
              </a:lnSpc>
              <a:spcBef>
                <a:spcPts val="1200"/>
              </a:spcBef>
              <a:spcAft>
                <a:spcPts val="1200"/>
              </a:spcAft>
            </a:pPr>
            <a:endParaRPr lang="es-EC" sz="2000" dirty="0"/>
          </a:p>
        </p:txBody>
      </p:sp>
      <p:sp>
        <p:nvSpPr>
          <p:cNvPr id="8" name="Rectángulo 7">
            <a:extLst>
              <a:ext uri="{FF2B5EF4-FFF2-40B4-BE49-F238E27FC236}">
                <a16:creationId xmlns:a16="http://schemas.microsoft.com/office/drawing/2014/main" id="{D4D1508F-258A-4D19-AA19-20C6CA020565}"/>
              </a:ext>
            </a:extLst>
          </p:cNvPr>
          <p:cNvSpPr/>
          <p:nvPr/>
        </p:nvSpPr>
        <p:spPr>
          <a:xfrm>
            <a:off x="2706965" y="641881"/>
            <a:ext cx="2813847" cy="461665"/>
          </a:xfrm>
          <a:prstGeom prst="rect">
            <a:avLst/>
          </a:prstGeom>
        </p:spPr>
        <p:txBody>
          <a:bodyPr wrap="none">
            <a:spAutoFit/>
          </a:bodyPr>
          <a:lstStyle/>
          <a:p>
            <a:r>
              <a:rPr lang="es-EC" sz="2400" b="1" dirty="0">
                <a:solidFill>
                  <a:schemeClr val="accent5">
                    <a:lumMod val="75000"/>
                  </a:schemeClr>
                </a:solidFill>
                <a:ea typeface="Times New Roman" panose="02020603050405020304" pitchFamily="18" charset="0"/>
                <a:cs typeface="Times New Roman" panose="02020603050405020304" pitchFamily="18" charset="0"/>
              </a:rPr>
              <a:t>RECOMENDACIONES</a:t>
            </a:r>
            <a:endParaRPr lang="es-EC" sz="2400" b="1" dirty="0">
              <a:solidFill>
                <a:schemeClr val="accent5">
                  <a:lumMod val="75000"/>
                </a:schemeClr>
              </a:solidFill>
            </a:endParaRPr>
          </a:p>
        </p:txBody>
      </p:sp>
    </p:spTree>
    <p:extLst>
      <p:ext uri="{BB962C8B-B14F-4D97-AF65-F5344CB8AC3E}">
        <p14:creationId xmlns:p14="http://schemas.microsoft.com/office/powerpoint/2010/main" val="2652172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264353" y="2984288"/>
            <a:ext cx="9130351" cy="1169551"/>
          </a:xfrm>
          <a:prstGeom prst="rect">
            <a:avLst/>
          </a:prstGeom>
          <a:noFill/>
        </p:spPr>
        <p:txBody>
          <a:bodyPr wrap="square" lIns="91440" tIns="45720" rIns="91440" bIns="45720">
            <a:spAutoFit/>
          </a:bodyPr>
          <a:lstStyle/>
          <a:p>
            <a:pPr algn="ctr"/>
            <a:r>
              <a:rPr lang="es-ES" sz="7000" b="1" dirty="0">
                <a:ln w="9525">
                  <a:solidFill>
                    <a:schemeClr val="bg1"/>
                  </a:solidFill>
                  <a:prstDash val="solid"/>
                </a:ln>
                <a:effectLst>
                  <a:outerShdw blurRad="12700" dist="38100" dir="2700000" algn="tl" rotWithShape="0">
                    <a:schemeClr val="bg1">
                      <a:lumMod val="50000"/>
                    </a:schemeClr>
                  </a:outerShdw>
                </a:effectLst>
              </a:rPr>
              <a:t>GRACIAS</a:t>
            </a:r>
          </a:p>
        </p:txBody>
      </p:sp>
      <p:pic>
        <p:nvPicPr>
          <p:cNvPr id="10" name="Imagen 9" descr="D:\NOVENO\LOGO PRINCIPAL  ESPE.png">
            <a:extLst>
              <a:ext uri="{FF2B5EF4-FFF2-40B4-BE49-F238E27FC236}">
                <a16:creationId xmlns:a16="http://schemas.microsoft.com/office/drawing/2014/main" id="{D7E6BA04-BF3C-48AF-9EE4-C6A523ACDB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492" y="201877"/>
            <a:ext cx="4436110" cy="1085850"/>
          </a:xfrm>
          <a:prstGeom prst="rect">
            <a:avLst/>
          </a:prstGeom>
          <a:noFill/>
          <a:ln>
            <a:noFill/>
          </a:ln>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261" y="1828800"/>
            <a:ext cx="3710886" cy="3710886"/>
          </a:xfrm>
          <a:prstGeom prst="rect">
            <a:avLst/>
          </a:prstGeom>
        </p:spPr>
      </p:pic>
    </p:spTree>
    <p:extLst>
      <p:ext uri="{BB962C8B-B14F-4D97-AF65-F5344CB8AC3E}">
        <p14:creationId xmlns:p14="http://schemas.microsoft.com/office/powerpoint/2010/main" val="81224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pic>
        <p:nvPicPr>
          <p:cNvPr id="11" name="Imagen 10">
            <a:extLst>
              <a:ext uri="{FF2B5EF4-FFF2-40B4-BE49-F238E27FC236}">
                <a16:creationId xmlns:a16="http://schemas.microsoft.com/office/drawing/2014/main" id="{00000000-0008-0000-0100-000005000000}"/>
              </a:ext>
            </a:extLst>
          </p:cNvPr>
          <p:cNvPicPr/>
          <p:nvPr/>
        </p:nvPicPr>
        <p:blipFill>
          <a:blip r:embed="rId4" cstate="print"/>
          <a:stretch>
            <a:fillRect/>
          </a:stretch>
        </p:blipFill>
        <p:spPr>
          <a:xfrm>
            <a:off x="1300785" y="2710136"/>
            <a:ext cx="3476231" cy="2974020"/>
          </a:xfrm>
          <a:prstGeom prst="rect">
            <a:avLst/>
          </a:prstGeom>
        </p:spPr>
      </p:pic>
      <p:pic>
        <p:nvPicPr>
          <p:cNvPr id="4" name="Imagen 3">
            <a:extLst>
              <a:ext uri="{FF2B5EF4-FFF2-40B4-BE49-F238E27FC236}">
                <a16:creationId xmlns:a16="http://schemas.microsoft.com/office/drawing/2014/main" id="{020C4271-BD44-4CA9-B41B-43567AC56A51}"/>
              </a:ext>
            </a:extLst>
          </p:cNvPr>
          <p:cNvPicPr>
            <a:picLocks noChangeAspect="1"/>
          </p:cNvPicPr>
          <p:nvPr/>
        </p:nvPicPr>
        <p:blipFill>
          <a:blip r:embed="rId5"/>
          <a:stretch>
            <a:fillRect/>
          </a:stretch>
        </p:blipFill>
        <p:spPr>
          <a:xfrm>
            <a:off x="5449591" y="3064133"/>
            <a:ext cx="6251354" cy="1924050"/>
          </a:xfrm>
          <a:prstGeom prst="rect">
            <a:avLst/>
          </a:prstGeom>
        </p:spPr>
      </p:pic>
      <p:sp>
        <p:nvSpPr>
          <p:cNvPr id="15" name="Rectángulo 14">
            <a:extLst>
              <a:ext uri="{FF2B5EF4-FFF2-40B4-BE49-F238E27FC236}">
                <a16:creationId xmlns:a16="http://schemas.microsoft.com/office/drawing/2014/main" id="{3C0EBC80-B6EC-48AD-A386-91759F31F86E}"/>
              </a:ext>
            </a:extLst>
          </p:cNvPr>
          <p:cNvSpPr/>
          <p:nvPr/>
        </p:nvSpPr>
        <p:spPr>
          <a:xfrm>
            <a:off x="1158522" y="1494485"/>
            <a:ext cx="4238853"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Formato para aforos vehiculares</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299EB3A8-623B-40EF-9FE3-8886193BC0F3}"/>
              </a:ext>
            </a:extLst>
          </p:cNvPr>
          <p:cNvSpPr/>
          <p:nvPr/>
        </p:nvSpPr>
        <p:spPr>
          <a:xfrm>
            <a:off x="2561846" y="2342105"/>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NORTE - SUR</a:t>
            </a:r>
            <a:r>
              <a:rPr lang="es-419" sz="1100" b="1" dirty="0"/>
              <a:t> </a:t>
            </a:r>
          </a:p>
        </p:txBody>
      </p:sp>
      <p:graphicFrame>
        <p:nvGraphicFramePr>
          <p:cNvPr id="5" name="Tabla 4">
            <a:extLst>
              <a:ext uri="{FF2B5EF4-FFF2-40B4-BE49-F238E27FC236}">
                <a16:creationId xmlns:a16="http://schemas.microsoft.com/office/drawing/2014/main" id="{4EB30F30-28C1-41E5-93FB-88713B79D92F}"/>
              </a:ext>
            </a:extLst>
          </p:cNvPr>
          <p:cNvGraphicFramePr>
            <a:graphicFrameLocks noGrp="1"/>
          </p:cNvGraphicFramePr>
          <p:nvPr>
            <p:extLst>
              <p:ext uri="{D42A27DB-BD31-4B8C-83A1-F6EECF244321}">
                <p14:modId xmlns:p14="http://schemas.microsoft.com/office/powerpoint/2010/main" val="381863133"/>
              </p:ext>
            </p:extLst>
          </p:nvPr>
        </p:nvGraphicFramePr>
        <p:xfrm>
          <a:off x="913892" y="3275045"/>
          <a:ext cx="330200" cy="1502227"/>
        </p:xfrm>
        <a:graphic>
          <a:graphicData uri="http://schemas.openxmlformats.org/drawingml/2006/table">
            <a:tbl>
              <a:tblPr>
                <a:tableStyleId>{5C22544A-7EE6-4342-B048-85BDC9FD1C3A}</a:tableStyleId>
              </a:tblPr>
              <a:tblGrid>
                <a:gridCol w="330200">
                  <a:extLst>
                    <a:ext uri="{9D8B030D-6E8A-4147-A177-3AD203B41FA5}">
                      <a16:colId xmlns:a16="http://schemas.microsoft.com/office/drawing/2014/main" val="1418825507"/>
                    </a:ext>
                  </a:extLst>
                </a:gridCol>
              </a:tblGrid>
              <a:tr h="1502227">
                <a:tc>
                  <a:txBody>
                    <a:bodyPr/>
                    <a:lstStyle/>
                    <a:p>
                      <a:pPr algn="ctr" fontAlgn="ctr"/>
                      <a:r>
                        <a:rPr lang="es-419" sz="1100" u="none" strike="noStrike" dirty="0">
                          <a:effectLst/>
                        </a:rPr>
                        <a:t>OCCIDENTE - ORIENTE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3383282736"/>
                  </a:ext>
                </a:extLst>
              </a:tr>
            </a:tbl>
          </a:graphicData>
        </a:graphic>
      </p:graphicFrame>
      <p:graphicFrame>
        <p:nvGraphicFramePr>
          <p:cNvPr id="6" name="Tabla 5">
            <a:extLst>
              <a:ext uri="{FF2B5EF4-FFF2-40B4-BE49-F238E27FC236}">
                <a16:creationId xmlns:a16="http://schemas.microsoft.com/office/drawing/2014/main" id="{AE31B9AF-138C-40F3-B867-59507A51B879}"/>
              </a:ext>
            </a:extLst>
          </p:cNvPr>
          <p:cNvGraphicFramePr>
            <a:graphicFrameLocks noGrp="1"/>
          </p:cNvGraphicFramePr>
          <p:nvPr>
            <p:extLst>
              <p:ext uri="{D42A27DB-BD31-4B8C-83A1-F6EECF244321}">
                <p14:modId xmlns:p14="http://schemas.microsoft.com/office/powerpoint/2010/main" val="2501135695"/>
              </p:ext>
            </p:extLst>
          </p:nvPr>
        </p:nvGraphicFramePr>
        <p:xfrm>
          <a:off x="4882904" y="3276072"/>
          <a:ext cx="331200" cy="1501200"/>
        </p:xfrm>
        <a:graphic>
          <a:graphicData uri="http://schemas.openxmlformats.org/drawingml/2006/table">
            <a:tbl>
              <a:tblPr>
                <a:tableStyleId>{5C22544A-7EE6-4342-B048-85BDC9FD1C3A}</a:tableStyleId>
              </a:tblPr>
              <a:tblGrid>
                <a:gridCol w="331200">
                  <a:extLst>
                    <a:ext uri="{9D8B030D-6E8A-4147-A177-3AD203B41FA5}">
                      <a16:colId xmlns:a16="http://schemas.microsoft.com/office/drawing/2014/main" val="2607295858"/>
                    </a:ext>
                  </a:extLst>
                </a:gridCol>
              </a:tblGrid>
              <a:tr h="1501200">
                <a:tc>
                  <a:txBody>
                    <a:bodyPr/>
                    <a:lstStyle/>
                    <a:p>
                      <a:pPr algn="ctr" fontAlgn="ctr"/>
                      <a:r>
                        <a:rPr lang="es-419" sz="1100" u="none" strike="noStrike" dirty="0">
                          <a:effectLst/>
                        </a:rPr>
                        <a:t>ORIENTE - OCCIDENTE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2155114765"/>
                  </a:ext>
                </a:extLst>
              </a:tr>
            </a:tbl>
          </a:graphicData>
        </a:graphic>
      </p:graphicFrame>
      <p:sp>
        <p:nvSpPr>
          <p:cNvPr id="7" name="Rectángulo 6">
            <a:extLst>
              <a:ext uri="{FF2B5EF4-FFF2-40B4-BE49-F238E27FC236}">
                <a16:creationId xmlns:a16="http://schemas.microsoft.com/office/drawing/2014/main" id="{6C5AC77C-6D24-4C49-8EC7-35009881C66C}"/>
              </a:ext>
            </a:extLst>
          </p:cNvPr>
          <p:cNvSpPr/>
          <p:nvPr/>
        </p:nvSpPr>
        <p:spPr>
          <a:xfrm>
            <a:off x="2561846" y="5809960"/>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SUR - NORTE</a:t>
            </a:r>
            <a:r>
              <a:rPr lang="es-419" sz="1100" b="1" dirty="0"/>
              <a:t> </a:t>
            </a:r>
          </a:p>
        </p:txBody>
      </p:sp>
    </p:spTree>
    <p:extLst>
      <p:ext uri="{BB962C8B-B14F-4D97-AF65-F5344CB8AC3E}">
        <p14:creationId xmlns:p14="http://schemas.microsoft.com/office/powerpoint/2010/main" val="188210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pic>
        <p:nvPicPr>
          <p:cNvPr id="11" name="Imagen 10">
            <a:extLst>
              <a:ext uri="{FF2B5EF4-FFF2-40B4-BE49-F238E27FC236}">
                <a16:creationId xmlns:a16="http://schemas.microsoft.com/office/drawing/2014/main" id="{00000000-0008-0000-0100-000005000000}"/>
              </a:ext>
            </a:extLst>
          </p:cNvPr>
          <p:cNvPicPr/>
          <p:nvPr/>
        </p:nvPicPr>
        <p:blipFill>
          <a:blip r:embed="rId4" cstate="print"/>
          <a:stretch>
            <a:fillRect/>
          </a:stretch>
        </p:blipFill>
        <p:spPr>
          <a:xfrm>
            <a:off x="1352706" y="3045823"/>
            <a:ext cx="2338811" cy="2026983"/>
          </a:xfrm>
          <a:prstGeom prst="rect">
            <a:avLst/>
          </a:prstGeom>
        </p:spPr>
      </p:pic>
      <p:pic>
        <p:nvPicPr>
          <p:cNvPr id="2" name="Imagen 1">
            <a:extLst>
              <a:ext uri="{FF2B5EF4-FFF2-40B4-BE49-F238E27FC236}">
                <a16:creationId xmlns:a16="http://schemas.microsoft.com/office/drawing/2014/main" id="{6AF4C02F-7F58-40E4-BBD5-13A25ADCD9FD}"/>
              </a:ext>
            </a:extLst>
          </p:cNvPr>
          <p:cNvPicPr>
            <a:picLocks noChangeAspect="1"/>
          </p:cNvPicPr>
          <p:nvPr/>
        </p:nvPicPr>
        <p:blipFill>
          <a:blip r:embed="rId5"/>
          <a:stretch>
            <a:fillRect/>
          </a:stretch>
        </p:blipFill>
        <p:spPr>
          <a:xfrm>
            <a:off x="4272448" y="1582813"/>
            <a:ext cx="7410450" cy="4953000"/>
          </a:xfrm>
          <a:prstGeom prst="rect">
            <a:avLst/>
          </a:prstGeom>
        </p:spPr>
      </p:pic>
      <p:sp>
        <p:nvSpPr>
          <p:cNvPr id="10" name="Rectángulo 9">
            <a:extLst>
              <a:ext uri="{FF2B5EF4-FFF2-40B4-BE49-F238E27FC236}">
                <a16:creationId xmlns:a16="http://schemas.microsoft.com/office/drawing/2014/main" id="{B58A19D8-0428-456E-87D2-425EBE8EE789}"/>
              </a:ext>
            </a:extLst>
          </p:cNvPr>
          <p:cNvSpPr/>
          <p:nvPr/>
        </p:nvSpPr>
        <p:spPr>
          <a:xfrm>
            <a:off x="1009565" y="1508704"/>
            <a:ext cx="5019579"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Resumen de resultados (volumen total)</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4A515F68-F4D3-4C89-95A4-BBBE5F0844CA}"/>
              </a:ext>
            </a:extLst>
          </p:cNvPr>
          <p:cNvSpPr/>
          <p:nvPr/>
        </p:nvSpPr>
        <p:spPr>
          <a:xfrm>
            <a:off x="1044008" y="5744303"/>
            <a:ext cx="2226507" cy="423449"/>
          </a:xfrm>
          <a:prstGeom prst="rect">
            <a:avLst/>
          </a:prstGeom>
        </p:spPr>
        <p:txBody>
          <a:bodyPr wrap="none">
            <a:spAutoFit/>
          </a:bodyPr>
          <a:lstStyle/>
          <a:p>
            <a:pPr lvl="1">
              <a:lnSpc>
                <a:spcPct val="150000"/>
              </a:lnSpc>
              <a:spcBef>
                <a:spcPts val="1200"/>
              </a:spcBef>
              <a:spcAft>
                <a:spcPts val="1200"/>
              </a:spcAft>
            </a:pPr>
            <a:r>
              <a:rPr lang="es-EC" sz="1600" b="1" dirty="0">
                <a:solidFill>
                  <a:srgbClr val="000000"/>
                </a:solidFill>
                <a:ea typeface="Times New Roman" panose="02020603050405020304" pitchFamily="18" charset="0"/>
                <a:cs typeface="Arial" panose="020B0604020202020204" pitchFamily="34" charset="0"/>
              </a:rPr>
              <a:t>Lunes 6 de febrero</a:t>
            </a:r>
            <a:endParaRPr lang="es-EC" sz="16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F2975896-076E-48B6-963C-239A928DE200}"/>
              </a:ext>
            </a:extLst>
          </p:cNvPr>
          <p:cNvSpPr/>
          <p:nvPr/>
        </p:nvSpPr>
        <p:spPr>
          <a:xfrm>
            <a:off x="2019959" y="2705999"/>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NORTE - SUR</a:t>
            </a:r>
            <a:r>
              <a:rPr lang="es-419" sz="1100" b="1" dirty="0"/>
              <a:t> </a:t>
            </a:r>
          </a:p>
        </p:txBody>
      </p:sp>
      <p:graphicFrame>
        <p:nvGraphicFramePr>
          <p:cNvPr id="18" name="Tabla 17">
            <a:extLst>
              <a:ext uri="{FF2B5EF4-FFF2-40B4-BE49-F238E27FC236}">
                <a16:creationId xmlns:a16="http://schemas.microsoft.com/office/drawing/2014/main" id="{77048B71-B672-4421-9088-FA927116B1B2}"/>
              </a:ext>
            </a:extLst>
          </p:cNvPr>
          <p:cNvGraphicFramePr>
            <a:graphicFrameLocks noGrp="1"/>
          </p:cNvGraphicFramePr>
          <p:nvPr>
            <p:extLst>
              <p:ext uri="{D42A27DB-BD31-4B8C-83A1-F6EECF244321}">
                <p14:modId xmlns:p14="http://schemas.microsoft.com/office/powerpoint/2010/main" val="286914217"/>
              </p:ext>
            </p:extLst>
          </p:nvPr>
        </p:nvGraphicFramePr>
        <p:xfrm>
          <a:off x="947955" y="3308200"/>
          <a:ext cx="330200" cy="1502227"/>
        </p:xfrm>
        <a:graphic>
          <a:graphicData uri="http://schemas.openxmlformats.org/drawingml/2006/table">
            <a:tbl>
              <a:tblPr>
                <a:tableStyleId>{5C22544A-7EE6-4342-B048-85BDC9FD1C3A}</a:tableStyleId>
              </a:tblPr>
              <a:tblGrid>
                <a:gridCol w="330200">
                  <a:extLst>
                    <a:ext uri="{9D8B030D-6E8A-4147-A177-3AD203B41FA5}">
                      <a16:colId xmlns:a16="http://schemas.microsoft.com/office/drawing/2014/main" val="1418825507"/>
                    </a:ext>
                  </a:extLst>
                </a:gridCol>
              </a:tblGrid>
              <a:tr h="1502227">
                <a:tc>
                  <a:txBody>
                    <a:bodyPr/>
                    <a:lstStyle/>
                    <a:p>
                      <a:pPr algn="ctr" fontAlgn="ctr"/>
                      <a:r>
                        <a:rPr lang="es-419" sz="1100" u="none" strike="noStrike" dirty="0">
                          <a:effectLst/>
                        </a:rPr>
                        <a:t>OCCIDENTE - ORIENTE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3383282736"/>
                  </a:ext>
                </a:extLst>
              </a:tr>
            </a:tbl>
          </a:graphicData>
        </a:graphic>
      </p:graphicFrame>
      <p:graphicFrame>
        <p:nvGraphicFramePr>
          <p:cNvPr id="19" name="Tabla 18">
            <a:extLst>
              <a:ext uri="{FF2B5EF4-FFF2-40B4-BE49-F238E27FC236}">
                <a16:creationId xmlns:a16="http://schemas.microsoft.com/office/drawing/2014/main" id="{1719BA33-88B7-40FE-AABF-4E36B0C9D9DB}"/>
              </a:ext>
            </a:extLst>
          </p:cNvPr>
          <p:cNvGraphicFramePr>
            <a:graphicFrameLocks noGrp="1"/>
          </p:cNvGraphicFramePr>
          <p:nvPr>
            <p:extLst>
              <p:ext uri="{D42A27DB-BD31-4B8C-83A1-F6EECF244321}">
                <p14:modId xmlns:p14="http://schemas.microsoft.com/office/powerpoint/2010/main" val="2436652236"/>
              </p:ext>
            </p:extLst>
          </p:nvPr>
        </p:nvGraphicFramePr>
        <p:xfrm>
          <a:off x="3727773" y="3308200"/>
          <a:ext cx="331200" cy="1501200"/>
        </p:xfrm>
        <a:graphic>
          <a:graphicData uri="http://schemas.openxmlformats.org/drawingml/2006/table">
            <a:tbl>
              <a:tblPr>
                <a:tableStyleId>{5C22544A-7EE6-4342-B048-85BDC9FD1C3A}</a:tableStyleId>
              </a:tblPr>
              <a:tblGrid>
                <a:gridCol w="331200">
                  <a:extLst>
                    <a:ext uri="{9D8B030D-6E8A-4147-A177-3AD203B41FA5}">
                      <a16:colId xmlns:a16="http://schemas.microsoft.com/office/drawing/2014/main" val="2607295858"/>
                    </a:ext>
                  </a:extLst>
                </a:gridCol>
              </a:tblGrid>
              <a:tr h="1501200">
                <a:tc>
                  <a:txBody>
                    <a:bodyPr/>
                    <a:lstStyle/>
                    <a:p>
                      <a:pPr algn="ctr" fontAlgn="ctr"/>
                      <a:r>
                        <a:rPr lang="es-419" sz="1100" u="none" strike="noStrike" dirty="0">
                          <a:effectLst/>
                        </a:rPr>
                        <a:t>ORIENTE - OCCIDENTE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2155114765"/>
                  </a:ext>
                </a:extLst>
              </a:tr>
            </a:tbl>
          </a:graphicData>
        </a:graphic>
      </p:graphicFrame>
      <p:sp>
        <p:nvSpPr>
          <p:cNvPr id="20" name="Rectángulo 19">
            <a:extLst>
              <a:ext uri="{FF2B5EF4-FFF2-40B4-BE49-F238E27FC236}">
                <a16:creationId xmlns:a16="http://schemas.microsoft.com/office/drawing/2014/main" id="{85DF6AEE-91ED-45E9-9749-8E00931E7515}"/>
              </a:ext>
            </a:extLst>
          </p:cNvPr>
          <p:cNvSpPr/>
          <p:nvPr/>
        </p:nvSpPr>
        <p:spPr>
          <a:xfrm>
            <a:off x="2055567" y="5151020"/>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SUR - NORTE</a:t>
            </a:r>
            <a:r>
              <a:rPr lang="es-419" sz="1100" b="1" dirty="0"/>
              <a:t> </a:t>
            </a:r>
          </a:p>
        </p:txBody>
      </p:sp>
    </p:spTree>
    <p:extLst>
      <p:ext uri="{BB962C8B-B14F-4D97-AF65-F5344CB8AC3E}">
        <p14:creationId xmlns:p14="http://schemas.microsoft.com/office/powerpoint/2010/main" val="225516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4FE0FD-2331-4F95-879E-882AE09DEAE7}"/>
              </a:ext>
            </a:extLst>
          </p:cNvPr>
          <p:cNvPicPr>
            <a:picLocks noChangeAspect="1"/>
          </p:cNvPicPr>
          <p:nvPr/>
        </p:nvPicPr>
        <p:blipFill>
          <a:blip r:embed="rId3"/>
          <a:stretch>
            <a:fillRect/>
          </a:stretch>
        </p:blipFill>
        <p:spPr>
          <a:xfrm>
            <a:off x="4167276" y="1564058"/>
            <a:ext cx="7412400" cy="4989484"/>
          </a:xfrm>
          <a:prstGeom prst="rect">
            <a:avLst/>
          </a:prstGeom>
        </p:spPr>
      </p:pic>
      <p:sp>
        <p:nvSpPr>
          <p:cNvPr id="12" name="Rectángulo 11"/>
          <p:cNvSpPr/>
          <p:nvPr/>
        </p:nvSpPr>
        <p:spPr>
          <a:xfrm>
            <a:off x="0" y="0"/>
            <a:ext cx="528706" cy="6854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11832000" y="3600"/>
            <a:ext cx="360000" cy="685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505220" y="309630"/>
            <a:ext cx="1109005" cy="1080000"/>
          </a:xfrm>
          <a:prstGeom prst="rect">
            <a:avLst/>
          </a:prstGeom>
        </p:spPr>
      </p:pic>
      <p:sp>
        <p:nvSpPr>
          <p:cNvPr id="14" name="Rectángulo 13"/>
          <p:cNvSpPr/>
          <p:nvPr/>
        </p:nvSpPr>
        <p:spPr>
          <a:xfrm>
            <a:off x="2409739" y="586128"/>
            <a:ext cx="5567934" cy="589072"/>
          </a:xfrm>
          <a:prstGeom prst="rect">
            <a:avLst/>
          </a:prstGeom>
        </p:spPr>
        <p:txBody>
          <a:bodyPr wrap="square">
            <a:spAutoFit/>
          </a:bodyPr>
          <a:lstStyle/>
          <a:p>
            <a:pPr lvl="1" algn="just">
              <a:lnSpc>
                <a:spcPct val="150000"/>
              </a:lnSpc>
              <a:spcBef>
                <a:spcPts val="1200"/>
              </a:spcBef>
              <a:spcAft>
                <a:spcPts val="1200"/>
              </a:spcAft>
            </a:pPr>
            <a:r>
              <a:rPr lang="es-EC" sz="2400" b="1" dirty="0">
                <a:solidFill>
                  <a:schemeClr val="tx1">
                    <a:lumMod val="85000"/>
                    <a:lumOff val="15000"/>
                  </a:schemeClr>
                </a:solidFill>
                <a:effectLst/>
                <a:ea typeface="Times New Roman" panose="02020603050405020304" pitchFamily="18" charset="0"/>
                <a:cs typeface="Times New Roman" panose="02020603050405020304" pitchFamily="18" charset="0"/>
              </a:rPr>
              <a:t>OBTENCIÓN DE DATOS DE CAMPO</a:t>
            </a:r>
          </a:p>
        </p:txBody>
      </p:sp>
      <p:pic>
        <p:nvPicPr>
          <p:cNvPr id="11" name="Imagen 10">
            <a:extLst>
              <a:ext uri="{FF2B5EF4-FFF2-40B4-BE49-F238E27FC236}">
                <a16:creationId xmlns:a16="http://schemas.microsoft.com/office/drawing/2014/main" id="{00000000-0008-0000-0100-000005000000}"/>
              </a:ext>
            </a:extLst>
          </p:cNvPr>
          <p:cNvPicPr/>
          <p:nvPr/>
        </p:nvPicPr>
        <p:blipFill>
          <a:blip r:embed="rId5" cstate="print"/>
          <a:stretch>
            <a:fillRect/>
          </a:stretch>
        </p:blipFill>
        <p:spPr>
          <a:xfrm>
            <a:off x="1352706" y="3045823"/>
            <a:ext cx="2338811" cy="2026983"/>
          </a:xfrm>
          <a:prstGeom prst="rect">
            <a:avLst/>
          </a:prstGeom>
        </p:spPr>
      </p:pic>
      <p:sp>
        <p:nvSpPr>
          <p:cNvPr id="10" name="Rectángulo 9">
            <a:extLst>
              <a:ext uri="{FF2B5EF4-FFF2-40B4-BE49-F238E27FC236}">
                <a16:creationId xmlns:a16="http://schemas.microsoft.com/office/drawing/2014/main" id="{B58A19D8-0428-456E-87D2-425EBE8EE789}"/>
              </a:ext>
            </a:extLst>
          </p:cNvPr>
          <p:cNvSpPr/>
          <p:nvPr/>
        </p:nvSpPr>
        <p:spPr>
          <a:xfrm>
            <a:off x="1009565" y="1508704"/>
            <a:ext cx="5019579" cy="577081"/>
          </a:xfrm>
          <a:prstGeom prst="rect">
            <a:avLst/>
          </a:prstGeom>
        </p:spPr>
        <p:txBody>
          <a:bodyPr wrap="none">
            <a:spAutoFit/>
          </a:bodyPr>
          <a:lstStyle/>
          <a:p>
            <a:pPr lvl="1" algn="just">
              <a:lnSpc>
                <a:spcPct val="150000"/>
              </a:lnSpc>
              <a:spcBef>
                <a:spcPts val="1200"/>
              </a:spcBef>
              <a:spcAft>
                <a:spcPts val="1200"/>
              </a:spcAft>
            </a:pPr>
            <a:r>
              <a:rPr lang="es-EC" sz="2100" b="1" dirty="0">
                <a:solidFill>
                  <a:srgbClr val="000000"/>
                </a:solidFill>
                <a:ea typeface="Times New Roman" panose="02020603050405020304" pitchFamily="18" charset="0"/>
                <a:cs typeface="Arial" panose="020B0604020202020204" pitchFamily="34" charset="0"/>
              </a:rPr>
              <a:t>Resumen de resultados (volumen total)</a:t>
            </a:r>
            <a:endParaRPr lang="es-EC" sz="2100" b="1" dirty="0">
              <a:solidFill>
                <a:srgbClr val="000000"/>
              </a:solidFill>
              <a:effectLst/>
              <a:ea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id="{4A515F68-F4D3-4C89-95A4-BBBE5F0844CA}"/>
              </a:ext>
            </a:extLst>
          </p:cNvPr>
          <p:cNvSpPr/>
          <p:nvPr/>
        </p:nvSpPr>
        <p:spPr>
          <a:xfrm>
            <a:off x="1044008" y="5744303"/>
            <a:ext cx="2341025" cy="423449"/>
          </a:xfrm>
          <a:prstGeom prst="rect">
            <a:avLst/>
          </a:prstGeom>
        </p:spPr>
        <p:txBody>
          <a:bodyPr wrap="none">
            <a:spAutoFit/>
          </a:bodyPr>
          <a:lstStyle/>
          <a:p>
            <a:pPr lvl="1">
              <a:lnSpc>
                <a:spcPct val="150000"/>
              </a:lnSpc>
              <a:spcBef>
                <a:spcPts val="1200"/>
              </a:spcBef>
              <a:spcAft>
                <a:spcPts val="1200"/>
              </a:spcAft>
            </a:pPr>
            <a:r>
              <a:rPr lang="es-EC" sz="1600" b="1" dirty="0">
                <a:solidFill>
                  <a:srgbClr val="000000"/>
                </a:solidFill>
                <a:ea typeface="Times New Roman" panose="02020603050405020304" pitchFamily="18" charset="0"/>
                <a:cs typeface="Arial" panose="020B0604020202020204" pitchFamily="34" charset="0"/>
              </a:rPr>
              <a:t>Martes 7 de febrero</a:t>
            </a:r>
            <a:endParaRPr lang="es-EC" sz="1600" b="1" dirty="0">
              <a:solidFill>
                <a:srgbClr val="000000"/>
              </a:solidFill>
              <a:effectLst/>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641E74EA-F9AE-40FE-BBAB-3AB8F4978DA0}"/>
              </a:ext>
            </a:extLst>
          </p:cNvPr>
          <p:cNvSpPr/>
          <p:nvPr/>
        </p:nvSpPr>
        <p:spPr>
          <a:xfrm>
            <a:off x="2019959" y="2705999"/>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NORTE - SUR</a:t>
            </a:r>
            <a:r>
              <a:rPr lang="es-419" sz="1100" b="1" dirty="0"/>
              <a:t> </a:t>
            </a:r>
          </a:p>
        </p:txBody>
      </p:sp>
      <p:graphicFrame>
        <p:nvGraphicFramePr>
          <p:cNvPr id="18" name="Tabla 17">
            <a:extLst>
              <a:ext uri="{FF2B5EF4-FFF2-40B4-BE49-F238E27FC236}">
                <a16:creationId xmlns:a16="http://schemas.microsoft.com/office/drawing/2014/main" id="{F08714BD-CEC7-4694-A18C-5DB524CD184E}"/>
              </a:ext>
            </a:extLst>
          </p:cNvPr>
          <p:cNvGraphicFramePr>
            <a:graphicFrameLocks noGrp="1"/>
          </p:cNvGraphicFramePr>
          <p:nvPr>
            <p:extLst>
              <p:ext uri="{D42A27DB-BD31-4B8C-83A1-F6EECF244321}">
                <p14:modId xmlns:p14="http://schemas.microsoft.com/office/powerpoint/2010/main" val="2989278139"/>
              </p:ext>
            </p:extLst>
          </p:nvPr>
        </p:nvGraphicFramePr>
        <p:xfrm>
          <a:off x="947955" y="3308200"/>
          <a:ext cx="330200" cy="1502227"/>
        </p:xfrm>
        <a:graphic>
          <a:graphicData uri="http://schemas.openxmlformats.org/drawingml/2006/table">
            <a:tbl>
              <a:tblPr>
                <a:tableStyleId>{5C22544A-7EE6-4342-B048-85BDC9FD1C3A}</a:tableStyleId>
              </a:tblPr>
              <a:tblGrid>
                <a:gridCol w="330200">
                  <a:extLst>
                    <a:ext uri="{9D8B030D-6E8A-4147-A177-3AD203B41FA5}">
                      <a16:colId xmlns:a16="http://schemas.microsoft.com/office/drawing/2014/main" val="1418825507"/>
                    </a:ext>
                  </a:extLst>
                </a:gridCol>
              </a:tblGrid>
              <a:tr h="1502227">
                <a:tc>
                  <a:txBody>
                    <a:bodyPr/>
                    <a:lstStyle/>
                    <a:p>
                      <a:pPr algn="ctr" fontAlgn="ctr"/>
                      <a:r>
                        <a:rPr lang="es-419" sz="1100" u="none" strike="noStrike" dirty="0">
                          <a:effectLst/>
                        </a:rPr>
                        <a:t>OCCIDENTE - ORIENTE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3383282736"/>
                  </a:ext>
                </a:extLst>
              </a:tr>
            </a:tbl>
          </a:graphicData>
        </a:graphic>
      </p:graphicFrame>
      <p:graphicFrame>
        <p:nvGraphicFramePr>
          <p:cNvPr id="19" name="Tabla 18">
            <a:extLst>
              <a:ext uri="{FF2B5EF4-FFF2-40B4-BE49-F238E27FC236}">
                <a16:creationId xmlns:a16="http://schemas.microsoft.com/office/drawing/2014/main" id="{0879D5EA-8F93-429A-B77F-69E9B00B6DAD}"/>
              </a:ext>
            </a:extLst>
          </p:cNvPr>
          <p:cNvGraphicFramePr>
            <a:graphicFrameLocks noGrp="1"/>
          </p:cNvGraphicFramePr>
          <p:nvPr>
            <p:extLst>
              <p:ext uri="{D42A27DB-BD31-4B8C-83A1-F6EECF244321}">
                <p14:modId xmlns:p14="http://schemas.microsoft.com/office/powerpoint/2010/main" val="924812298"/>
              </p:ext>
            </p:extLst>
          </p:nvPr>
        </p:nvGraphicFramePr>
        <p:xfrm>
          <a:off x="3727773" y="3308200"/>
          <a:ext cx="331200" cy="1501200"/>
        </p:xfrm>
        <a:graphic>
          <a:graphicData uri="http://schemas.openxmlformats.org/drawingml/2006/table">
            <a:tbl>
              <a:tblPr>
                <a:tableStyleId>{5C22544A-7EE6-4342-B048-85BDC9FD1C3A}</a:tableStyleId>
              </a:tblPr>
              <a:tblGrid>
                <a:gridCol w="331200">
                  <a:extLst>
                    <a:ext uri="{9D8B030D-6E8A-4147-A177-3AD203B41FA5}">
                      <a16:colId xmlns:a16="http://schemas.microsoft.com/office/drawing/2014/main" val="2607295858"/>
                    </a:ext>
                  </a:extLst>
                </a:gridCol>
              </a:tblGrid>
              <a:tr h="1501200">
                <a:tc>
                  <a:txBody>
                    <a:bodyPr/>
                    <a:lstStyle/>
                    <a:p>
                      <a:pPr algn="ctr" fontAlgn="ctr"/>
                      <a:r>
                        <a:rPr lang="es-419" sz="1100" u="none" strike="noStrike" dirty="0">
                          <a:effectLst/>
                        </a:rPr>
                        <a:t>ORIENTE - OCCIDENTE</a:t>
                      </a:r>
                      <a:endParaRPr lang="es-419" sz="1100" b="0" i="0" u="none" strike="noStrike" dirty="0">
                        <a:solidFill>
                          <a:srgbClr val="000000"/>
                        </a:solidFill>
                        <a:effectLst/>
                        <a:latin typeface="Calibri" panose="020F0502020204030204" pitchFamily="34" charset="0"/>
                      </a:endParaRPr>
                    </a:p>
                  </a:txBody>
                  <a:tcPr marL="0" marR="0" marT="0" marB="0" vert="vert270" anchor="ctr"/>
                </a:tc>
                <a:extLst>
                  <a:ext uri="{0D108BD9-81ED-4DB2-BD59-A6C34878D82A}">
                    <a16:rowId xmlns:a16="http://schemas.microsoft.com/office/drawing/2014/main" val="2155114765"/>
                  </a:ext>
                </a:extLst>
              </a:tr>
            </a:tbl>
          </a:graphicData>
        </a:graphic>
      </p:graphicFrame>
      <p:sp>
        <p:nvSpPr>
          <p:cNvPr id="20" name="Rectángulo 19">
            <a:extLst>
              <a:ext uri="{FF2B5EF4-FFF2-40B4-BE49-F238E27FC236}">
                <a16:creationId xmlns:a16="http://schemas.microsoft.com/office/drawing/2014/main" id="{DC427CC7-E528-406C-8150-11491AF9E016}"/>
              </a:ext>
            </a:extLst>
          </p:cNvPr>
          <p:cNvSpPr/>
          <p:nvPr/>
        </p:nvSpPr>
        <p:spPr>
          <a:xfrm>
            <a:off x="2055567" y="5151020"/>
            <a:ext cx="971741" cy="261610"/>
          </a:xfrm>
          <a:prstGeom prst="rect">
            <a:avLst/>
          </a:prstGeom>
        </p:spPr>
        <p:txBody>
          <a:bodyPr wrap="none">
            <a:spAutoFit/>
          </a:bodyPr>
          <a:lstStyle/>
          <a:p>
            <a:r>
              <a:rPr lang="es-419" sz="1100" b="1" dirty="0">
                <a:solidFill>
                  <a:srgbClr val="000000"/>
                </a:solidFill>
                <a:latin typeface="Calibri" panose="020F0502020204030204" pitchFamily="34" charset="0"/>
              </a:rPr>
              <a:t>SUR - NORTE</a:t>
            </a:r>
            <a:r>
              <a:rPr lang="es-419" sz="1100" b="1" dirty="0"/>
              <a:t> </a:t>
            </a:r>
          </a:p>
        </p:txBody>
      </p:sp>
    </p:spTree>
    <p:extLst>
      <p:ext uri="{BB962C8B-B14F-4D97-AF65-F5344CB8AC3E}">
        <p14:creationId xmlns:p14="http://schemas.microsoft.com/office/powerpoint/2010/main" val="34239865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4912</TotalTime>
  <Words>6336</Words>
  <Application>Microsoft Office PowerPoint</Application>
  <PresentationFormat>Panorámica</PresentationFormat>
  <Paragraphs>2286</Paragraphs>
  <Slides>63</Slides>
  <Notes>63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63</vt:i4>
      </vt:variant>
    </vt:vector>
  </HeadingPairs>
  <TitlesOfParts>
    <vt:vector size="68"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dc:creator>
  <cp:lastModifiedBy>Roberto Hidalgo</cp:lastModifiedBy>
  <cp:revision>282</cp:revision>
  <cp:lastPrinted>2017-08-04T00:38:23Z</cp:lastPrinted>
  <dcterms:created xsi:type="dcterms:W3CDTF">2017-08-02T08:44:01Z</dcterms:created>
  <dcterms:modified xsi:type="dcterms:W3CDTF">2017-09-07T19:11:27Z</dcterms:modified>
</cp:coreProperties>
</file>