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8.xml" ContentType="application/vnd.openxmlformats-officedocument.drawingml.chart+xml"/>
  <Override PartName="/ppt/notesSlides/notesSlide38.xml" ContentType="application/vnd.openxmlformats-officedocument.presentationml.notesSlide+xml"/>
  <Override PartName="/ppt/charts/chart9.xml" ContentType="application/vnd.openxmlformats-officedocument.drawingml.chart+xml"/>
  <Override PartName="/ppt/notesSlides/notesSlide39.xml" ContentType="application/vnd.openxmlformats-officedocument.presentationml.notesSlide+xml"/>
  <Override PartName="/ppt/charts/chart10.xml" ContentType="application/vnd.openxmlformats-officedocument.drawingml.chart+xml"/>
  <Override PartName="/ppt/notesSlides/notesSlide40.xml" ContentType="application/vnd.openxmlformats-officedocument.presentationml.notesSlide+xml"/>
  <Override PartName="/ppt/charts/chart11.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3.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80"/>
  </p:notesMasterIdLst>
  <p:sldIdLst>
    <p:sldId id="258" r:id="rId2"/>
    <p:sldId id="401" r:id="rId3"/>
    <p:sldId id="402" r:id="rId4"/>
    <p:sldId id="403" r:id="rId5"/>
    <p:sldId id="405" r:id="rId6"/>
    <p:sldId id="406" r:id="rId7"/>
    <p:sldId id="412" r:id="rId8"/>
    <p:sldId id="411" r:id="rId9"/>
    <p:sldId id="413" r:id="rId10"/>
    <p:sldId id="410" r:id="rId11"/>
    <p:sldId id="414" r:id="rId12"/>
    <p:sldId id="430" r:id="rId13"/>
    <p:sldId id="429" r:id="rId14"/>
    <p:sldId id="428" r:id="rId15"/>
    <p:sldId id="458" r:id="rId16"/>
    <p:sldId id="427" r:id="rId17"/>
    <p:sldId id="426" r:id="rId18"/>
    <p:sldId id="425" r:id="rId19"/>
    <p:sldId id="424" r:id="rId20"/>
    <p:sldId id="423" r:id="rId21"/>
    <p:sldId id="509" r:id="rId22"/>
    <p:sldId id="459" r:id="rId23"/>
    <p:sldId id="460" r:id="rId24"/>
    <p:sldId id="461" r:id="rId25"/>
    <p:sldId id="422" r:id="rId26"/>
    <p:sldId id="421" r:id="rId27"/>
    <p:sldId id="420" r:id="rId28"/>
    <p:sldId id="419" r:id="rId29"/>
    <p:sldId id="418" r:id="rId30"/>
    <p:sldId id="417" r:id="rId31"/>
    <p:sldId id="416" r:id="rId32"/>
    <p:sldId id="415" r:id="rId33"/>
    <p:sldId id="409" r:id="rId34"/>
    <p:sldId id="431" r:id="rId35"/>
    <p:sldId id="443" r:id="rId36"/>
    <p:sldId id="453" r:id="rId37"/>
    <p:sldId id="457" r:id="rId38"/>
    <p:sldId id="456" r:id="rId39"/>
    <p:sldId id="455" r:id="rId40"/>
    <p:sldId id="454" r:id="rId41"/>
    <p:sldId id="452" r:id="rId42"/>
    <p:sldId id="451" r:id="rId43"/>
    <p:sldId id="450" r:id="rId44"/>
    <p:sldId id="449" r:id="rId45"/>
    <p:sldId id="447" r:id="rId46"/>
    <p:sldId id="446" r:id="rId47"/>
    <p:sldId id="445" r:id="rId48"/>
    <p:sldId id="462" r:id="rId49"/>
    <p:sldId id="463" r:id="rId50"/>
    <p:sldId id="464" r:id="rId51"/>
    <p:sldId id="465" r:id="rId52"/>
    <p:sldId id="466" r:id="rId53"/>
    <p:sldId id="467" r:id="rId54"/>
    <p:sldId id="468" r:id="rId55"/>
    <p:sldId id="469" r:id="rId56"/>
    <p:sldId id="470" r:id="rId57"/>
    <p:sldId id="471" r:id="rId58"/>
    <p:sldId id="472" r:id="rId59"/>
    <p:sldId id="510" r:id="rId60"/>
    <p:sldId id="473" r:id="rId61"/>
    <p:sldId id="474" r:id="rId62"/>
    <p:sldId id="511" r:id="rId63"/>
    <p:sldId id="475" r:id="rId64"/>
    <p:sldId id="477" r:id="rId65"/>
    <p:sldId id="478" r:id="rId66"/>
    <p:sldId id="479" r:id="rId67"/>
    <p:sldId id="480" r:id="rId68"/>
    <p:sldId id="481" r:id="rId69"/>
    <p:sldId id="482" r:id="rId70"/>
    <p:sldId id="483" r:id="rId71"/>
    <p:sldId id="500" r:id="rId72"/>
    <p:sldId id="501" r:id="rId73"/>
    <p:sldId id="502" r:id="rId74"/>
    <p:sldId id="503" r:id="rId75"/>
    <p:sldId id="504" r:id="rId76"/>
    <p:sldId id="505" r:id="rId77"/>
    <p:sldId id="506" r:id="rId78"/>
    <p:sldId id="508" r:id="rId79"/>
  </p:sldIdLst>
  <p:sldSz cx="12192000" cy="6858000"/>
  <p:notesSz cx="7099300" cy="1023461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70" d="100"/>
          <a:sy n="70"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QPM09\AppData\Local\Temp\Rar$DIa0.701\resultados-encuesta-COMPLETALISTAAA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UARIO\Desktop\TODO%20TESIS\Tesis%20mes%20de%20JULIO\ULTIMO%20TESIS%20JULIO\CALCULO%20FINAL%20COMPLETO_opcion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UARIO\Desktop\TODO%20TESIS\Tesis%20mes%20de%20JULIO\ULTIMO%20TESIS%20JULIO\CALCULO%20FINAL%20COMPLETO_opcion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UARIO\Desktop\tesis%20Final\CALCULO%20FINAL%20COMPLETO_opcion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QPM09\AppData\Local\Temp\Rar$DIa0.701\resultados-encuesta-COMPLETALISTAAA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QPM09\AppData\Local\Temp\Rar$DIa0.701\resultados-encuesta-COMPLETALISTAAA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QPM09\AppData\Local\Temp\Rar$DIa0.701\resultados-encuesta-COMPLETALISTAAA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QPM09\AppData\Local\Temp\Rar$DIa0.701\resultados-encuesta-COMPLETALISTAAA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QPM09\AppData\Local\Temp\Rar$DIa0.701\resultados-encuesta-COMPLETALISTAAAA.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esktop\final%20agosto%20tesis\normativa%20iess.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Desktop\tesis%20Final\CALCULO%20FINAL%20COMPLETO_opcion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UARIO\Desktop\tesis%20Final\CALCULO%20FINAL%20COMPLETO_opcion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'[resultados-encuesta-COMPLETALISTAAAA.xlsx]Hoja1'!$A$48:$A$52</c:f>
              <c:strCache>
                <c:ptCount val="5"/>
                <c:pt idx="0">
                  <c:v>Empleado público</c:v>
                </c:pt>
                <c:pt idx="1">
                  <c:v>Empleado privado</c:v>
                </c:pt>
                <c:pt idx="2">
                  <c:v>Empresario</c:v>
                </c:pt>
                <c:pt idx="3">
                  <c:v>Comerciante</c:v>
                </c:pt>
                <c:pt idx="4">
                  <c:v>Jubilado</c:v>
                </c:pt>
              </c:strCache>
            </c:strRef>
          </c:cat>
          <c:val>
            <c:numRef>
              <c:f>'[resultados-encuesta-COMPLETALISTAAAA.xlsx]Hoja1'!$C$48:$C$52</c:f>
              <c:numCache>
                <c:formatCode>0%</c:formatCode>
                <c:ptCount val="5"/>
                <c:pt idx="0">
                  <c:v>0.52727272727272723</c:v>
                </c:pt>
                <c:pt idx="1">
                  <c:v>0.30909090909090908</c:v>
                </c:pt>
                <c:pt idx="2">
                  <c:v>7.2727272727272724E-2</c:v>
                </c:pt>
                <c:pt idx="3">
                  <c:v>9.0909090909090912E-2</c:v>
                </c:pt>
                <c:pt idx="4">
                  <c:v>0</c:v>
                </c:pt>
              </c:numCache>
            </c:numRef>
          </c:val>
          <c:extLst xmlns:c16r2="http://schemas.microsoft.com/office/drawing/2015/06/chart">
            <c:ext xmlns:c16="http://schemas.microsoft.com/office/drawing/2014/chart" uri="{C3380CC4-5D6E-409C-BE32-E72D297353CC}">
              <c16:uniqueId val="{00000000-16A3-4DC3-B336-2BE0D2E290C7}"/>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F</a:t>
            </a:r>
            <a:r>
              <a:rPr lang="es-EC" baseline="0" dirty="0"/>
              <a:t>lujo de Efectivo con Financiamiento</a:t>
            </a:r>
            <a:endParaRPr lang="es-EC" dirty="0"/>
          </a:p>
        </c:rich>
      </c:tx>
      <c:layout/>
      <c:overlay val="0"/>
    </c:title>
    <c:autoTitleDeleted val="0"/>
    <c:plotArea>
      <c:layout/>
      <c:barChart>
        <c:barDir val="col"/>
        <c:grouping val="clustered"/>
        <c:varyColors val="0"/>
        <c:ser>
          <c:idx val="0"/>
          <c:order val="0"/>
          <c:tx>
            <c:strRef>
              <c:f>'Utilidad Dinámica'!$A$273</c:f>
              <c:strCache>
                <c:ptCount val="1"/>
                <c:pt idx="0">
                  <c:v>FEO CON FINANCIAMIENTO</c:v>
                </c:pt>
              </c:strCache>
            </c:strRef>
          </c:tx>
          <c:invertIfNegative val="0"/>
          <c:val>
            <c:numRef>
              <c:f>'Utilidad Dinámica'!$C$273:$AM$273</c:f>
              <c:numCache>
                <c:formatCode>_("$"* #,##0.00_);_("$"* \(#,##0.00\);_("$"* "-"??_);_(@_)</c:formatCode>
                <c:ptCount val="37"/>
                <c:pt idx="0">
                  <c:v>-129999</c:v>
                </c:pt>
                <c:pt idx="1">
                  <c:v>-848.26388888888891</c:v>
                </c:pt>
                <c:pt idx="2">
                  <c:v>-12680.05388888889</c:v>
                </c:pt>
                <c:pt idx="3">
                  <c:v>-13535.563888888888</c:v>
                </c:pt>
                <c:pt idx="4">
                  <c:v>-9601.7438888888883</c:v>
                </c:pt>
                <c:pt idx="5">
                  <c:v>-26591.133888888889</c:v>
                </c:pt>
                <c:pt idx="6">
                  <c:v>-51772.40388888889</c:v>
                </c:pt>
                <c:pt idx="7">
                  <c:v>-22474.65388888889</c:v>
                </c:pt>
                <c:pt idx="8">
                  <c:v>-8204.7105555555572</c:v>
                </c:pt>
                <c:pt idx="9">
                  <c:v>-44777.590555555558</c:v>
                </c:pt>
                <c:pt idx="10">
                  <c:v>-7013.9505555555561</c:v>
                </c:pt>
                <c:pt idx="11">
                  <c:v>350114.4561111111</c:v>
                </c:pt>
                <c:pt idx="12">
                  <c:v>-40256.570555555554</c:v>
                </c:pt>
                <c:pt idx="13">
                  <c:v>-13465.630555555559</c:v>
                </c:pt>
                <c:pt idx="14">
                  <c:v>-1532.8705555555562</c:v>
                </c:pt>
                <c:pt idx="15">
                  <c:v>72139.886111111118</c:v>
                </c:pt>
                <c:pt idx="16">
                  <c:v>-24029.480555555558</c:v>
                </c:pt>
                <c:pt idx="17">
                  <c:v>-15215.050555555557</c:v>
                </c:pt>
                <c:pt idx="18">
                  <c:v>-17535.08055555556</c:v>
                </c:pt>
                <c:pt idx="19">
                  <c:v>68915.09611111111</c:v>
                </c:pt>
                <c:pt idx="20">
                  <c:v>-7017.0105555555556</c:v>
                </c:pt>
                <c:pt idx="21">
                  <c:v>-8538.5905555555546</c:v>
                </c:pt>
                <c:pt idx="22">
                  <c:v>-42484.950555555552</c:v>
                </c:pt>
                <c:pt idx="23">
                  <c:v>78272.766111111108</c:v>
                </c:pt>
                <c:pt idx="24">
                  <c:v>-4448.3638888888891</c:v>
                </c:pt>
                <c:pt idx="25">
                  <c:v>-29665.110555555559</c:v>
                </c:pt>
                <c:pt idx="26">
                  <c:v>1337.7794444444444</c:v>
                </c:pt>
                <c:pt idx="27">
                  <c:v>6485.0694444444443</c:v>
                </c:pt>
                <c:pt idx="28">
                  <c:v>112151.73611111111</c:v>
                </c:pt>
                <c:pt idx="29">
                  <c:v>-7264.9305555555557</c:v>
                </c:pt>
                <c:pt idx="30">
                  <c:v>6485.0694444444443</c:v>
                </c:pt>
                <c:pt idx="31">
                  <c:v>6485.0694444444443</c:v>
                </c:pt>
                <c:pt idx="32">
                  <c:v>112151.73611111111</c:v>
                </c:pt>
                <c:pt idx="33">
                  <c:v>6485.0694444444443</c:v>
                </c:pt>
                <c:pt idx="34">
                  <c:v>6485.0694444444443</c:v>
                </c:pt>
                <c:pt idx="35">
                  <c:v>-257264.93055555556</c:v>
                </c:pt>
                <c:pt idx="36">
                  <c:v>107151.73611111111</c:v>
                </c:pt>
              </c:numCache>
            </c:numRef>
          </c:val>
          <c:extLst xmlns:c16r2="http://schemas.microsoft.com/office/drawing/2015/06/chart">
            <c:ext xmlns:c16="http://schemas.microsoft.com/office/drawing/2014/chart" uri="{C3380CC4-5D6E-409C-BE32-E72D297353CC}">
              <c16:uniqueId val="{00000000-779D-4834-A52A-883A9A52D317}"/>
            </c:ext>
          </c:extLst>
        </c:ser>
        <c:dLbls>
          <c:showLegendKey val="0"/>
          <c:showVal val="0"/>
          <c:showCatName val="0"/>
          <c:showSerName val="0"/>
          <c:showPercent val="0"/>
          <c:showBubbleSize val="0"/>
        </c:dLbls>
        <c:gapWidth val="75"/>
        <c:overlap val="-25"/>
        <c:axId val="357381416"/>
        <c:axId val="357386120"/>
      </c:barChart>
      <c:scatterChart>
        <c:scatterStyle val="lineMarker"/>
        <c:varyColors val="0"/>
        <c:ser>
          <c:idx val="1"/>
          <c:order val="1"/>
          <c:tx>
            <c:strRef>
              <c:f>'Utilidad Dinámica'!$A$275</c:f>
              <c:strCache>
                <c:ptCount val="1"/>
                <c:pt idx="0">
                  <c:v>Saldo acumulado</c:v>
                </c:pt>
              </c:strCache>
            </c:strRef>
          </c:tx>
          <c:yVal>
            <c:numRef>
              <c:f>'Utilidad Dinámica'!$C$275:$AM$275</c:f>
              <c:numCache>
                <c:formatCode>_("$"* #,##0.00_);_("$"* \(#,##0.00\);_("$"* "-"??_);_(@_)</c:formatCode>
                <c:ptCount val="37"/>
                <c:pt idx="0">
                  <c:v>-129999</c:v>
                </c:pt>
                <c:pt idx="1">
                  <c:v>-130847.26388888889</c:v>
                </c:pt>
                <c:pt idx="2">
                  <c:v>-143527.31777777779</c:v>
                </c:pt>
                <c:pt idx="3">
                  <c:v>-157062.88166666668</c:v>
                </c:pt>
                <c:pt idx="4">
                  <c:v>-166664.62555555557</c:v>
                </c:pt>
                <c:pt idx="5">
                  <c:v>-193255.75944444447</c:v>
                </c:pt>
                <c:pt idx="6">
                  <c:v>-245028.16333333336</c:v>
                </c:pt>
                <c:pt idx="7">
                  <c:v>-267502.81722222222</c:v>
                </c:pt>
                <c:pt idx="8">
                  <c:v>-275707.52777777775</c:v>
                </c:pt>
                <c:pt idx="9">
                  <c:v>-320485.11833333329</c:v>
                </c:pt>
                <c:pt idx="10">
                  <c:v>-327499.06888888887</c:v>
                </c:pt>
                <c:pt idx="11">
                  <c:v>22615.387222222227</c:v>
                </c:pt>
                <c:pt idx="12">
                  <c:v>-17641.183333333327</c:v>
                </c:pt>
                <c:pt idx="13">
                  <c:v>-31106.813888888886</c:v>
                </c:pt>
                <c:pt idx="14">
                  <c:v>-32639.684444444443</c:v>
                </c:pt>
                <c:pt idx="15">
                  <c:v>39500.201666666675</c:v>
                </c:pt>
                <c:pt idx="16">
                  <c:v>15470.721111111117</c:v>
                </c:pt>
                <c:pt idx="17">
                  <c:v>255.67055555555999</c:v>
                </c:pt>
                <c:pt idx="18">
                  <c:v>-17279.41</c:v>
                </c:pt>
                <c:pt idx="19">
                  <c:v>51635.686111111107</c:v>
                </c:pt>
                <c:pt idx="20">
                  <c:v>44618.67555555555</c:v>
                </c:pt>
                <c:pt idx="21">
                  <c:v>36080.084999999992</c:v>
                </c:pt>
                <c:pt idx="22">
                  <c:v>-6404.8655555555597</c:v>
                </c:pt>
                <c:pt idx="23">
                  <c:v>71867.900555555549</c:v>
                </c:pt>
                <c:pt idx="24">
                  <c:v>67419.536666666652</c:v>
                </c:pt>
                <c:pt idx="25">
                  <c:v>37754.426111111097</c:v>
                </c:pt>
                <c:pt idx="26">
                  <c:v>39092.205555555542</c:v>
                </c:pt>
                <c:pt idx="27">
                  <c:v>45577.274999999987</c:v>
                </c:pt>
                <c:pt idx="28">
                  <c:v>157729.01111111109</c:v>
                </c:pt>
                <c:pt idx="29">
                  <c:v>150464.08055555553</c:v>
                </c:pt>
                <c:pt idx="30">
                  <c:v>156949.14999999997</c:v>
                </c:pt>
                <c:pt idx="31">
                  <c:v>163434.2194444444</c:v>
                </c:pt>
                <c:pt idx="32">
                  <c:v>275585.95555555553</c:v>
                </c:pt>
                <c:pt idx="33">
                  <c:v>282071.02499999997</c:v>
                </c:pt>
                <c:pt idx="34">
                  <c:v>288556.0944444444</c:v>
                </c:pt>
                <c:pt idx="35">
                  <c:v>31291.163888888841</c:v>
                </c:pt>
                <c:pt idx="36">
                  <c:v>138442.89999999997</c:v>
                </c:pt>
              </c:numCache>
            </c:numRef>
          </c:yVal>
          <c:smooth val="0"/>
          <c:extLst xmlns:c16r2="http://schemas.microsoft.com/office/drawing/2015/06/chart">
            <c:ext xmlns:c16="http://schemas.microsoft.com/office/drawing/2014/chart" uri="{C3380CC4-5D6E-409C-BE32-E72D297353CC}">
              <c16:uniqueId val="{00000001-779D-4834-A52A-883A9A52D317}"/>
            </c:ext>
          </c:extLst>
        </c:ser>
        <c:dLbls>
          <c:showLegendKey val="0"/>
          <c:showVal val="0"/>
          <c:showCatName val="0"/>
          <c:showSerName val="0"/>
          <c:showPercent val="0"/>
          <c:showBubbleSize val="0"/>
        </c:dLbls>
        <c:axId val="357382984"/>
        <c:axId val="357386904"/>
      </c:scatterChart>
      <c:catAx>
        <c:axId val="357381416"/>
        <c:scaling>
          <c:orientation val="minMax"/>
        </c:scaling>
        <c:delete val="0"/>
        <c:axPos val="b"/>
        <c:majorTickMark val="none"/>
        <c:minorTickMark val="none"/>
        <c:tickLblPos val="nextTo"/>
        <c:crossAx val="357386120"/>
        <c:crosses val="autoZero"/>
        <c:auto val="1"/>
        <c:lblAlgn val="ctr"/>
        <c:lblOffset val="100"/>
        <c:noMultiLvlLbl val="0"/>
      </c:catAx>
      <c:valAx>
        <c:axId val="357386120"/>
        <c:scaling>
          <c:orientation val="minMax"/>
        </c:scaling>
        <c:delete val="0"/>
        <c:axPos val="l"/>
        <c:majorGridlines/>
        <c:numFmt formatCode="_(&quot;$&quot;* #,##0.00_);_(&quot;$&quot;* \(#,##0.00\);_(&quot;$&quot;* &quot;-&quot;??_);_(@_)" sourceLinked="1"/>
        <c:majorTickMark val="none"/>
        <c:minorTickMark val="none"/>
        <c:tickLblPos val="nextTo"/>
        <c:spPr>
          <a:ln w="9525">
            <a:noFill/>
          </a:ln>
        </c:spPr>
        <c:crossAx val="357381416"/>
        <c:crosses val="autoZero"/>
        <c:crossBetween val="between"/>
      </c:valAx>
      <c:valAx>
        <c:axId val="357386904"/>
        <c:scaling>
          <c:orientation val="minMax"/>
        </c:scaling>
        <c:delete val="0"/>
        <c:axPos val="r"/>
        <c:numFmt formatCode="_(&quot;$&quot;* #,##0.00_);_(&quot;$&quot;* \(#,##0.00\);_(&quot;$&quot;* &quot;-&quot;??_);_(@_)" sourceLinked="1"/>
        <c:majorTickMark val="out"/>
        <c:minorTickMark val="none"/>
        <c:tickLblPos val="nextTo"/>
        <c:crossAx val="357382984"/>
        <c:crosses val="max"/>
        <c:crossBetween val="midCat"/>
      </c:valAx>
      <c:valAx>
        <c:axId val="357382984"/>
        <c:scaling>
          <c:orientation val="minMax"/>
        </c:scaling>
        <c:delete val="1"/>
        <c:axPos val="b"/>
        <c:majorTickMark val="out"/>
        <c:minorTickMark val="none"/>
        <c:tickLblPos val="none"/>
        <c:crossAx val="357386904"/>
        <c:crosses val="autoZero"/>
        <c:crossBetween val="midCat"/>
      </c:valAx>
    </c:plotArea>
    <c:legend>
      <c:legendPos val="b"/>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Ingresos, Egresos y Saldos</a:t>
            </a:r>
            <a:r>
              <a:rPr lang="es-EC" baseline="0" dirty="0"/>
              <a:t> Acumulados con Financiamiento</a:t>
            </a:r>
            <a:endParaRPr lang="es-EC" dirty="0"/>
          </a:p>
        </c:rich>
      </c:tx>
      <c:layout/>
      <c:overlay val="0"/>
    </c:title>
    <c:autoTitleDeleted val="0"/>
    <c:plotArea>
      <c:layout/>
      <c:scatterChart>
        <c:scatterStyle val="smoothMarker"/>
        <c:varyColors val="0"/>
        <c:ser>
          <c:idx val="0"/>
          <c:order val="0"/>
          <c:tx>
            <c:strRef>
              <c:f>'Utilidad Dinámica'!$A$319</c:f>
              <c:strCache>
                <c:ptCount val="1"/>
                <c:pt idx="0">
                  <c:v>Total Egresos Acumulados</c:v>
                </c:pt>
              </c:strCache>
            </c:strRef>
          </c:tx>
          <c:xVal>
            <c:numRef>
              <c:f>'Utilidad Dinámica'!$C$307:$AM$307</c:f>
              <c:numCache>
                <c:formatCode>_(* #,##0_);_(* \(#,##0\);_(* "-"??_);_(@_)</c:formatCode>
                <c:ptCount val="3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xVal>
          <c:yVal>
            <c:numRef>
              <c:f>'Utilidad Dinámica'!$C$319:$AM$319</c:f>
              <c:numCache>
                <c:formatCode>_("$"* #,##0.00_);_("$"* \(#,##0.00\);_("$"* "-"??_);_(@_)</c:formatCode>
                <c:ptCount val="37"/>
                <c:pt idx="0">
                  <c:v>129999</c:v>
                </c:pt>
                <c:pt idx="1">
                  <c:v>130847.26388888889</c:v>
                </c:pt>
                <c:pt idx="2">
                  <c:v>143527.31777777779</c:v>
                </c:pt>
                <c:pt idx="3">
                  <c:v>157062.88166666668</c:v>
                </c:pt>
                <c:pt idx="4">
                  <c:v>166664.62555555557</c:v>
                </c:pt>
                <c:pt idx="5">
                  <c:v>193255.75944444447</c:v>
                </c:pt>
                <c:pt idx="6">
                  <c:v>245028.16333333336</c:v>
                </c:pt>
                <c:pt idx="7">
                  <c:v>272502.81722222222</c:v>
                </c:pt>
                <c:pt idx="8">
                  <c:v>288040.86111111112</c:v>
                </c:pt>
                <c:pt idx="9">
                  <c:v>340151.78500000003</c:v>
                </c:pt>
                <c:pt idx="10">
                  <c:v>354499.06888888893</c:v>
                </c:pt>
                <c:pt idx="11">
                  <c:v>367384.61277777783</c:v>
                </c:pt>
                <c:pt idx="12">
                  <c:v>414974.51666666672</c:v>
                </c:pt>
                <c:pt idx="13">
                  <c:v>435773.48055555561</c:v>
                </c:pt>
                <c:pt idx="14">
                  <c:v>444639.68444444449</c:v>
                </c:pt>
                <c:pt idx="15">
                  <c:v>485499.7983333334</c:v>
                </c:pt>
                <c:pt idx="16">
                  <c:v>516862.61222222226</c:v>
                </c:pt>
                <c:pt idx="17">
                  <c:v>539410.99611111113</c:v>
                </c:pt>
                <c:pt idx="18">
                  <c:v>564279.41</c:v>
                </c:pt>
                <c:pt idx="19">
                  <c:v>608364.31388888892</c:v>
                </c:pt>
                <c:pt idx="20">
                  <c:v>622714.65777777776</c:v>
                </c:pt>
                <c:pt idx="21">
                  <c:v>638586.58166666667</c:v>
                </c:pt>
                <c:pt idx="22">
                  <c:v>688404.86555555556</c:v>
                </c:pt>
                <c:pt idx="23">
                  <c:v>718132.09944444441</c:v>
                </c:pt>
                <c:pt idx="24">
                  <c:v>727580.46333333326</c:v>
                </c:pt>
                <c:pt idx="25">
                  <c:v>764578.90722222219</c:v>
                </c:pt>
                <c:pt idx="26">
                  <c:v>770574.4611111111</c:v>
                </c:pt>
                <c:pt idx="27">
                  <c:v>771422.72499999998</c:v>
                </c:pt>
                <c:pt idx="28">
                  <c:v>772270.98888888885</c:v>
                </c:pt>
                <c:pt idx="29">
                  <c:v>786869.25277777773</c:v>
                </c:pt>
                <c:pt idx="30">
                  <c:v>787717.5166666666</c:v>
                </c:pt>
                <c:pt idx="31">
                  <c:v>788565.78055555548</c:v>
                </c:pt>
                <c:pt idx="32">
                  <c:v>789414.04444444436</c:v>
                </c:pt>
                <c:pt idx="33">
                  <c:v>790262.30833333323</c:v>
                </c:pt>
                <c:pt idx="34">
                  <c:v>791110.57222222211</c:v>
                </c:pt>
                <c:pt idx="35">
                  <c:v>1055708.8361111111</c:v>
                </c:pt>
                <c:pt idx="36">
                  <c:v>1056557.1000000001</c:v>
                </c:pt>
              </c:numCache>
            </c:numRef>
          </c:yVal>
          <c:smooth val="1"/>
          <c:extLst xmlns:c16r2="http://schemas.microsoft.com/office/drawing/2015/06/chart">
            <c:ext xmlns:c16="http://schemas.microsoft.com/office/drawing/2014/chart" uri="{C3380CC4-5D6E-409C-BE32-E72D297353CC}">
              <c16:uniqueId val="{00000000-27A2-47FE-B8BC-C99646E47C5A}"/>
            </c:ext>
          </c:extLst>
        </c:ser>
        <c:ser>
          <c:idx val="1"/>
          <c:order val="1"/>
          <c:tx>
            <c:strRef>
              <c:f>'Utilidad Dinámica'!$A$320</c:f>
              <c:strCache>
                <c:ptCount val="1"/>
                <c:pt idx="0">
                  <c:v>Total Ingresos Acumulados</c:v>
                </c:pt>
              </c:strCache>
            </c:strRef>
          </c:tx>
          <c:xVal>
            <c:numRef>
              <c:f>'Utilidad Dinámica'!$C$307:$AM$307</c:f>
              <c:numCache>
                <c:formatCode>_(* #,##0_);_(* \(#,##0\);_(* "-"??_);_(@_)</c:formatCode>
                <c:ptCount val="3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xVal>
          <c:yVal>
            <c:numRef>
              <c:f>'Utilidad Dinámica'!$C$320:$AM$320</c:f>
              <c:numCache>
                <c:formatCode>_("$"* #,##0.00_);_("$"* \(#,##0.00\);_("$"* "-"??_);_(@_)</c:formatCode>
                <c:ptCount val="37"/>
                <c:pt idx="0">
                  <c:v>0</c:v>
                </c:pt>
                <c:pt idx="1">
                  <c:v>0</c:v>
                </c:pt>
                <c:pt idx="2">
                  <c:v>0</c:v>
                </c:pt>
                <c:pt idx="3">
                  <c:v>0</c:v>
                </c:pt>
                <c:pt idx="4">
                  <c:v>0</c:v>
                </c:pt>
                <c:pt idx="5">
                  <c:v>0</c:v>
                </c:pt>
                <c:pt idx="6">
                  <c:v>0</c:v>
                </c:pt>
                <c:pt idx="7">
                  <c:v>5000</c:v>
                </c:pt>
                <c:pt idx="8">
                  <c:v>12333.333333333332</c:v>
                </c:pt>
                <c:pt idx="9">
                  <c:v>19666.666666666664</c:v>
                </c:pt>
                <c:pt idx="10">
                  <c:v>26999.999999999996</c:v>
                </c:pt>
                <c:pt idx="11">
                  <c:v>390000</c:v>
                </c:pt>
                <c:pt idx="12">
                  <c:v>397333.33333333331</c:v>
                </c:pt>
                <c:pt idx="13">
                  <c:v>404666.66666666663</c:v>
                </c:pt>
                <c:pt idx="14">
                  <c:v>411999.99999999994</c:v>
                </c:pt>
                <c:pt idx="15">
                  <c:v>525000</c:v>
                </c:pt>
                <c:pt idx="16">
                  <c:v>532333.33333333337</c:v>
                </c:pt>
                <c:pt idx="17">
                  <c:v>539666.66666666674</c:v>
                </c:pt>
                <c:pt idx="18">
                  <c:v>547000.00000000012</c:v>
                </c:pt>
                <c:pt idx="19">
                  <c:v>660000.00000000012</c:v>
                </c:pt>
                <c:pt idx="20">
                  <c:v>667333.33333333349</c:v>
                </c:pt>
                <c:pt idx="21">
                  <c:v>674666.66666666686</c:v>
                </c:pt>
                <c:pt idx="22">
                  <c:v>682000.00000000023</c:v>
                </c:pt>
                <c:pt idx="23">
                  <c:v>790000.00000000023</c:v>
                </c:pt>
                <c:pt idx="24">
                  <c:v>795000.00000000023</c:v>
                </c:pt>
                <c:pt idx="25">
                  <c:v>802333.3333333336</c:v>
                </c:pt>
                <c:pt idx="26">
                  <c:v>809666.66666666698</c:v>
                </c:pt>
                <c:pt idx="27">
                  <c:v>817000.00000000035</c:v>
                </c:pt>
                <c:pt idx="28">
                  <c:v>930000.00000000035</c:v>
                </c:pt>
                <c:pt idx="29">
                  <c:v>937333.33333333372</c:v>
                </c:pt>
                <c:pt idx="30">
                  <c:v>944666.66666666709</c:v>
                </c:pt>
                <c:pt idx="31">
                  <c:v>952000.00000000047</c:v>
                </c:pt>
                <c:pt idx="32">
                  <c:v>1065000.0000000005</c:v>
                </c:pt>
                <c:pt idx="33">
                  <c:v>1072333.3333333337</c:v>
                </c:pt>
                <c:pt idx="34">
                  <c:v>1079666.666666667</c:v>
                </c:pt>
                <c:pt idx="35">
                  <c:v>1087000.0000000002</c:v>
                </c:pt>
                <c:pt idx="36">
                  <c:v>1195000.0000000002</c:v>
                </c:pt>
              </c:numCache>
            </c:numRef>
          </c:yVal>
          <c:smooth val="1"/>
          <c:extLst xmlns:c16r2="http://schemas.microsoft.com/office/drawing/2015/06/chart">
            <c:ext xmlns:c16="http://schemas.microsoft.com/office/drawing/2014/chart" uri="{C3380CC4-5D6E-409C-BE32-E72D297353CC}">
              <c16:uniqueId val="{00000001-27A2-47FE-B8BC-C99646E47C5A}"/>
            </c:ext>
          </c:extLst>
        </c:ser>
        <c:ser>
          <c:idx val="2"/>
          <c:order val="2"/>
          <c:tx>
            <c:strRef>
              <c:f>'Utilidad Dinámica'!$A$321</c:f>
              <c:strCache>
                <c:ptCount val="1"/>
                <c:pt idx="0">
                  <c:v>SALDOS ACUMULADOS</c:v>
                </c:pt>
              </c:strCache>
            </c:strRef>
          </c:tx>
          <c:xVal>
            <c:numRef>
              <c:f>'Utilidad Dinámica'!$C$307:$AM$307</c:f>
              <c:numCache>
                <c:formatCode>_(* #,##0_);_(* \(#,##0\);_(* "-"??_);_(@_)</c:formatCode>
                <c:ptCount val="37"/>
                <c:pt idx="0" formatCode="General">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xVal>
          <c:yVal>
            <c:numRef>
              <c:f>'Utilidad Dinámica'!$C$321:$AM$321</c:f>
              <c:numCache>
                <c:formatCode>_("$"* #,##0.00_);_("$"* \(#,##0.00\);_("$"* "-"??_);_(@_)</c:formatCode>
                <c:ptCount val="37"/>
                <c:pt idx="0">
                  <c:v>-129999</c:v>
                </c:pt>
                <c:pt idx="1">
                  <c:v>-130847.26388888889</c:v>
                </c:pt>
                <c:pt idx="2">
                  <c:v>-143527.31777777779</c:v>
                </c:pt>
                <c:pt idx="3">
                  <c:v>-157062.88166666668</c:v>
                </c:pt>
                <c:pt idx="4">
                  <c:v>-166664.62555555557</c:v>
                </c:pt>
                <c:pt idx="5">
                  <c:v>-193255.75944444447</c:v>
                </c:pt>
                <c:pt idx="6">
                  <c:v>-245028.16333333336</c:v>
                </c:pt>
                <c:pt idx="7">
                  <c:v>-267502.81722222222</c:v>
                </c:pt>
                <c:pt idx="8">
                  <c:v>-275707.52777777781</c:v>
                </c:pt>
                <c:pt idx="9">
                  <c:v>-320485.11833333335</c:v>
                </c:pt>
                <c:pt idx="10">
                  <c:v>-327499.06888888893</c:v>
                </c:pt>
                <c:pt idx="11">
                  <c:v>22615.387222222169</c:v>
                </c:pt>
                <c:pt idx="12">
                  <c:v>-17641.183333333407</c:v>
                </c:pt>
                <c:pt idx="13">
                  <c:v>-31106.813888888981</c:v>
                </c:pt>
                <c:pt idx="14">
                  <c:v>-32639.684444444545</c:v>
                </c:pt>
                <c:pt idx="15">
                  <c:v>39500.201666666602</c:v>
                </c:pt>
                <c:pt idx="16">
                  <c:v>15470.72111111111</c:v>
                </c:pt>
                <c:pt idx="17">
                  <c:v>255.67055555561092</c:v>
                </c:pt>
                <c:pt idx="18">
                  <c:v>-17279.409999999916</c:v>
                </c:pt>
                <c:pt idx="19">
                  <c:v>51635.686111111194</c:v>
                </c:pt>
                <c:pt idx="20">
                  <c:v>44618.675555555732</c:v>
                </c:pt>
                <c:pt idx="21">
                  <c:v>36080.085000000196</c:v>
                </c:pt>
                <c:pt idx="22">
                  <c:v>-6404.8655555553269</c:v>
                </c:pt>
                <c:pt idx="23">
                  <c:v>71867.900555555825</c:v>
                </c:pt>
                <c:pt idx="24">
                  <c:v>67419.536666666972</c:v>
                </c:pt>
                <c:pt idx="25">
                  <c:v>37754.426111111417</c:v>
                </c:pt>
                <c:pt idx="26">
                  <c:v>39092.205555555876</c:v>
                </c:pt>
                <c:pt idx="27">
                  <c:v>45577.275000000373</c:v>
                </c:pt>
                <c:pt idx="28">
                  <c:v>157729.0111111115</c:v>
                </c:pt>
                <c:pt idx="29">
                  <c:v>150464.08055555599</c:v>
                </c:pt>
                <c:pt idx="30">
                  <c:v>156949.15000000049</c:v>
                </c:pt>
                <c:pt idx="31">
                  <c:v>163434.21944444499</c:v>
                </c:pt>
                <c:pt idx="32">
                  <c:v>275585.95555555611</c:v>
                </c:pt>
                <c:pt idx="33">
                  <c:v>282071.02500000049</c:v>
                </c:pt>
                <c:pt idx="34">
                  <c:v>288556.09444444487</c:v>
                </c:pt>
                <c:pt idx="35">
                  <c:v>31291.163888889132</c:v>
                </c:pt>
                <c:pt idx="36">
                  <c:v>138442.90000000014</c:v>
                </c:pt>
              </c:numCache>
            </c:numRef>
          </c:yVal>
          <c:smooth val="1"/>
          <c:extLst xmlns:c16r2="http://schemas.microsoft.com/office/drawing/2015/06/chart">
            <c:ext xmlns:c16="http://schemas.microsoft.com/office/drawing/2014/chart" uri="{C3380CC4-5D6E-409C-BE32-E72D297353CC}">
              <c16:uniqueId val="{00000002-27A2-47FE-B8BC-C99646E47C5A}"/>
            </c:ext>
          </c:extLst>
        </c:ser>
        <c:dLbls>
          <c:showLegendKey val="0"/>
          <c:showVal val="0"/>
          <c:showCatName val="0"/>
          <c:showSerName val="0"/>
          <c:showPercent val="0"/>
          <c:showBubbleSize val="0"/>
        </c:dLbls>
        <c:axId val="357384944"/>
        <c:axId val="357381808"/>
      </c:scatterChart>
      <c:valAx>
        <c:axId val="357384944"/>
        <c:scaling>
          <c:orientation val="minMax"/>
        </c:scaling>
        <c:delete val="0"/>
        <c:axPos val="b"/>
        <c:majorGridlines/>
        <c:numFmt formatCode="General" sourceLinked="1"/>
        <c:majorTickMark val="none"/>
        <c:minorTickMark val="none"/>
        <c:tickLblPos val="nextTo"/>
        <c:crossAx val="357381808"/>
        <c:crosses val="autoZero"/>
        <c:crossBetween val="midCat"/>
      </c:valAx>
      <c:valAx>
        <c:axId val="357381808"/>
        <c:scaling>
          <c:orientation val="minMax"/>
        </c:scaling>
        <c:delete val="0"/>
        <c:axPos val="l"/>
        <c:majorGridlines/>
        <c:numFmt formatCode="_(&quot;$&quot;* #,##0.00_);_(&quot;$&quot;* \(#,##0.00\);_(&quot;$&quot;* &quot;-&quot;??_);_(@_)" sourceLinked="1"/>
        <c:majorTickMark val="none"/>
        <c:minorTickMark val="none"/>
        <c:tickLblPos val="nextTo"/>
        <c:crossAx val="357384944"/>
        <c:crosses val="autoZero"/>
        <c:crossBetween val="midCat"/>
      </c:valAx>
    </c:plotArea>
    <c:legend>
      <c:legendPos val="b"/>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dirty="0"/>
              <a:t>Variación del VAN según variación de costos</a:t>
            </a:r>
          </a:p>
        </c:rich>
      </c:tx>
      <c:layout>
        <c:manualLayout>
          <c:xMode val="edge"/>
          <c:yMode val="edge"/>
          <c:x val="0.16429255166633583"/>
          <c:y val="2.5477707006369428E-2"/>
        </c:manualLayout>
      </c:layout>
      <c:overlay val="0"/>
      <c:spPr>
        <a:noFill/>
        <a:ln>
          <a:noFill/>
        </a:ln>
        <a:effectLst/>
      </c:spPr>
    </c:title>
    <c:autoTitleDeleted val="0"/>
    <c:plotArea>
      <c:layout/>
      <c:scatterChart>
        <c:scatterStyle val="lineMarker"/>
        <c:varyColors val="0"/>
        <c:ser>
          <c:idx val="0"/>
          <c:order val="0"/>
          <c:tx>
            <c:strRef>
              <c:f>'Análisis Sensibilidad'!$A$19</c:f>
              <c:strCache>
                <c:ptCount val="1"/>
                <c:pt idx="0">
                  <c:v>Variación VAN sin financiamiento</c:v>
                </c:pt>
              </c:strCache>
            </c:strRef>
          </c:tx>
          <c:spPr>
            <a:ln w="9525"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trendline>
            <c:trendlineType val="linear"/>
            <c:dispRSqr val="0"/>
            <c:dispEq val="1"/>
            <c:trendlineLbl>
              <c:layout>
                <c:manualLayout>
                  <c:x val="-0.20922186197313572"/>
                  <c:y val="-4.1256498988581844E-2"/>
                </c:manualLayout>
              </c:layout>
              <c:numFmt formatCode="General" sourceLinked="0"/>
            </c:trendlineLbl>
          </c:trendline>
          <c:xVal>
            <c:numRef>
              <c:f>'Análisis Sensibilidad'!$B$18:$W$18</c:f>
              <c:numCache>
                <c:formatCode>0%</c:formatCode>
                <c:ptCount val="22"/>
                <c:pt idx="1">
                  <c:v>0</c:v>
                </c:pt>
                <c:pt idx="2">
                  <c:v>0.03</c:v>
                </c:pt>
                <c:pt idx="3">
                  <c:v>0.06</c:v>
                </c:pt>
                <c:pt idx="4">
                  <c:v>0.09</c:v>
                </c:pt>
                <c:pt idx="5">
                  <c:v>0.12</c:v>
                </c:pt>
                <c:pt idx="6">
                  <c:v>0.15</c:v>
                </c:pt>
                <c:pt idx="7">
                  <c:v>0.18</c:v>
                </c:pt>
                <c:pt idx="8">
                  <c:v>0.21</c:v>
                </c:pt>
                <c:pt idx="9">
                  <c:v>0.24</c:v>
                </c:pt>
                <c:pt idx="10">
                  <c:v>0.26</c:v>
                </c:pt>
                <c:pt idx="11">
                  <c:v>0.28000000000000003</c:v>
                </c:pt>
                <c:pt idx="12">
                  <c:v>0.30000000000000004</c:v>
                </c:pt>
                <c:pt idx="13">
                  <c:v>0.32000000000000006</c:v>
                </c:pt>
                <c:pt idx="14">
                  <c:v>0.34000000000000008</c:v>
                </c:pt>
                <c:pt idx="15">
                  <c:v>0.3600000000000001</c:v>
                </c:pt>
                <c:pt idx="16">
                  <c:v>0.38000000000000012</c:v>
                </c:pt>
                <c:pt idx="17">
                  <c:v>0.39000000000000012</c:v>
                </c:pt>
                <c:pt idx="18">
                  <c:v>0.40000000000000013</c:v>
                </c:pt>
                <c:pt idx="19">
                  <c:v>0.41000000000000014</c:v>
                </c:pt>
                <c:pt idx="20">
                  <c:v>0.42000000000000015</c:v>
                </c:pt>
                <c:pt idx="21">
                  <c:v>0.43000000000000016</c:v>
                </c:pt>
              </c:numCache>
            </c:numRef>
          </c:xVal>
          <c:yVal>
            <c:numRef>
              <c:f>'Análisis Sensibilidad'!$B$19:$W$19</c:f>
              <c:numCache>
                <c:formatCode>_("$"* #,##0.00_);_("$"* \(#,##0.00\);_("$"* "-"??_);_(@_)</c:formatCode>
                <c:ptCount val="22"/>
                <c:pt idx="0">
                  <c:v>-16287.014021023191</c:v>
                </c:pt>
                <c:pt idx="1">
                  <c:v>63020.944551061257</c:v>
                </c:pt>
                <c:pt idx="2">
                  <c:v>43422.602235060127</c:v>
                </c:pt>
                <c:pt idx="3">
                  <c:v>23824.259919058997</c:v>
                </c:pt>
                <c:pt idx="4">
                  <c:v>4225.9176030579547</c:v>
                </c:pt>
                <c:pt idx="5">
                  <c:v>-15372.424712943102</c:v>
                </c:pt>
                <c:pt idx="6">
                  <c:v>-34970.767028944261</c:v>
                </c:pt>
                <c:pt idx="7">
                  <c:v>-54569.10934494526</c:v>
                </c:pt>
                <c:pt idx="8">
                  <c:v>-74167.451660946404</c:v>
                </c:pt>
                <c:pt idx="9">
                  <c:v>-93765.79397694752</c:v>
                </c:pt>
                <c:pt idx="10">
                  <c:v>-106831.3555209481</c:v>
                </c:pt>
                <c:pt idx="11">
                  <c:v>-119896.9170649489</c:v>
                </c:pt>
                <c:pt idx="12">
                  <c:v>-132962.47860894963</c:v>
                </c:pt>
                <c:pt idx="13">
                  <c:v>-146028.04015295042</c:v>
                </c:pt>
                <c:pt idx="14">
                  <c:v>-159093.60169695108</c:v>
                </c:pt>
                <c:pt idx="15">
                  <c:v>-172159.16324095184</c:v>
                </c:pt>
                <c:pt idx="16">
                  <c:v>-185224.72478495256</c:v>
                </c:pt>
                <c:pt idx="17">
                  <c:v>-191757.50555695294</c:v>
                </c:pt>
                <c:pt idx="18">
                  <c:v>-198290.28632895337</c:v>
                </c:pt>
                <c:pt idx="19">
                  <c:v>-204823.06710095375</c:v>
                </c:pt>
                <c:pt idx="20">
                  <c:v>-211355.84787295409</c:v>
                </c:pt>
                <c:pt idx="21">
                  <c:v>-217888.62864495435</c:v>
                </c:pt>
              </c:numCache>
            </c:numRef>
          </c:yVal>
          <c:smooth val="0"/>
          <c:extLst xmlns:c16r2="http://schemas.microsoft.com/office/drawing/2015/06/chart">
            <c:ext xmlns:c16="http://schemas.microsoft.com/office/drawing/2014/chart" uri="{C3380CC4-5D6E-409C-BE32-E72D297353CC}">
              <c16:uniqueId val="{00000000-6965-4046-8606-0FE703464123}"/>
            </c:ext>
          </c:extLst>
        </c:ser>
        <c:ser>
          <c:idx val="1"/>
          <c:order val="1"/>
          <c:tx>
            <c:strRef>
              <c:f>'Análisis Sensibilidad'!$A$20</c:f>
              <c:strCache>
                <c:ptCount val="1"/>
                <c:pt idx="0">
                  <c:v>Variación VAN con financiamiento</c:v>
                </c:pt>
              </c:strCache>
            </c:strRef>
          </c:tx>
          <c:spPr>
            <a:ln w="9525" cap="rnd">
              <a:solidFill>
                <a:schemeClr val="accent2"/>
              </a:solidFill>
              <a:round/>
            </a:ln>
            <a:effectLst>
              <a:outerShdw blurRad="40000" dist="23000" dir="5400000" rotWithShape="0">
                <a:srgbClr val="000000">
                  <a:alpha val="35000"/>
                </a:srgbClr>
              </a:outerShdw>
            </a:effectLst>
          </c:spPr>
          <c:marker>
            <c:symbol val="circle"/>
            <c:size val="5"/>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c:spPr>
          </c:marker>
          <c:trendline>
            <c:spPr>
              <a:ln w="9525" cap="rnd">
                <a:solidFill>
                  <a:schemeClr val="accent2"/>
                </a:solidFill>
              </a:ln>
              <a:effectLst/>
            </c:spPr>
            <c:trendlineType val="linear"/>
            <c:dispRSqr val="0"/>
            <c:dispEq val="1"/>
            <c:trendlineLbl>
              <c:layout>
                <c:manualLayout>
                  <c:x val="-7.6714969452347861E-2"/>
                  <c:y val="-0.2230456224819031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trendlineLbl>
          </c:trendline>
          <c:xVal>
            <c:numRef>
              <c:f>'Análisis Sensibilidad'!$B$18:$W$18</c:f>
              <c:numCache>
                <c:formatCode>0%</c:formatCode>
                <c:ptCount val="22"/>
                <c:pt idx="1">
                  <c:v>0</c:v>
                </c:pt>
                <c:pt idx="2">
                  <c:v>0.03</c:v>
                </c:pt>
                <c:pt idx="3">
                  <c:v>0.06</c:v>
                </c:pt>
                <c:pt idx="4">
                  <c:v>0.09</c:v>
                </c:pt>
                <c:pt idx="5">
                  <c:v>0.12</c:v>
                </c:pt>
                <c:pt idx="6">
                  <c:v>0.15</c:v>
                </c:pt>
                <c:pt idx="7">
                  <c:v>0.18</c:v>
                </c:pt>
                <c:pt idx="8">
                  <c:v>0.21</c:v>
                </c:pt>
                <c:pt idx="9">
                  <c:v>0.24</c:v>
                </c:pt>
                <c:pt idx="10">
                  <c:v>0.26</c:v>
                </c:pt>
                <c:pt idx="11">
                  <c:v>0.28000000000000003</c:v>
                </c:pt>
                <c:pt idx="12">
                  <c:v>0.30000000000000004</c:v>
                </c:pt>
                <c:pt idx="13">
                  <c:v>0.32000000000000006</c:v>
                </c:pt>
                <c:pt idx="14">
                  <c:v>0.34000000000000008</c:v>
                </c:pt>
                <c:pt idx="15">
                  <c:v>0.3600000000000001</c:v>
                </c:pt>
                <c:pt idx="16">
                  <c:v>0.38000000000000012</c:v>
                </c:pt>
                <c:pt idx="17">
                  <c:v>0.39000000000000012</c:v>
                </c:pt>
                <c:pt idx="18">
                  <c:v>0.40000000000000013</c:v>
                </c:pt>
                <c:pt idx="19">
                  <c:v>0.41000000000000014</c:v>
                </c:pt>
                <c:pt idx="20">
                  <c:v>0.42000000000000015</c:v>
                </c:pt>
                <c:pt idx="21">
                  <c:v>0.43000000000000016</c:v>
                </c:pt>
              </c:numCache>
            </c:numRef>
          </c:xVal>
          <c:yVal>
            <c:numRef>
              <c:f>'Análisis Sensibilidad'!$B$20:$W$20</c:f>
              <c:numCache>
                <c:formatCode>_("$"* #,##0.00_);_("$"* \(#,##0.00\);_("$"* "-"??_);_(@_)</c:formatCode>
                <c:ptCount val="22"/>
                <c:pt idx="0">
                  <c:v>-25.621569127397379</c:v>
                </c:pt>
                <c:pt idx="1">
                  <c:v>79282.337002957094</c:v>
                </c:pt>
                <c:pt idx="2">
                  <c:v>59683.994686955848</c:v>
                </c:pt>
                <c:pt idx="3">
                  <c:v>40085.652370954835</c:v>
                </c:pt>
                <c:pt idx="4">
                  <c:v>20487.310054953705</c:v>
                </c:pt>
                <c:pt idx="5">
                  <c:v>888.96773895263323</c:v>
                </c:pt>
                <c:pt idx="6">
                  <c:v>-18709.374577048467</c:v>
                </c:pt>
                <c:pt idx="7">
                  <c:v>-38307.716893049554</c:v>
                </c:pt>
                <c:pt idx="8">
                  <c:v>-57906.05920905064</c:v>
                </c:pt>
                <c:pt idx="9">
                  <c:v>-77504.40152505177</c:v>
                </c:pt>
                <c:pt idx="10">
                  <c:v>-90569.963069052406</c:v>
                </c:pt>
                <c:pt idx="11">
                  <c:v>-103635.5246130531</c:v>
                </c:pt>
                <c:pt idx="12">
                  <c:v>-116701.08615705391</c:v>
                </c:pt>
                <c:pt idx="13">
                  <c:v>-129766.64770105455</c:v>
                </c:pt>
                <c:pt idx="14">
                  <c:v>-142832.20924505536</c:v>
                </c:pt>
                <c:pt idx="15">
                  <c:v>-155897.77078905603</c:v>
                </c:pt>
                <c:pt idx="16">
                  <c:v>-168963.33233305678</c:v>
                </c:pt>
                <c:pt idx="17">
                  <c:v>-175496.11310505716</c:v>
                </c:pt>
                <c:pt idx="18">
                  <c:v>-182028.89387705759</c:v>
                </c:pt>
                <c:pt idx="19">
                  <c:v>-188561.67464905797</c:v>
                </c:pt>
                <c:pt idx="20">
                  <c:v>-195094.45542105829</c:v>
                </c:pt>
                <c:pt idx="21">
                  <c:v>-201627.2361930586</c:v>
                </c:pt>
              </c:numCache>
            </c:numRef>
          </c:yVal>
          <c:smooth val="0"/>
          <c:extLst xmlns:c16r2="http://schemas.microsoft.com/office/drawing/2015/06/chart">
            <c:ext xmlns:c16="http://schemas.microsoft.com/office/drawing/2014/chart" uri="{C3380CC4-5D6E-409C-BE32-E72D297353CC}">
              <c16:uniqueId val="{00000001-6965-4046-8606-0FE703464123}"/>
            </c:ext>
          </c:extLst>
        </c:ser>
        <c:dLbls>
          <c:showLegendKey val="0"/>
          <c:showVal val="0"/>
          <c:showCatName val="0"/>
          <c:showSerName val="0"/>
          <c:showPercent val="0"/>
          <c:showBubbleSize val="0"/>
        </c:dLbls>
        <c:axId val="357383768"/>
        <c:axId val="357385336"/>
      </c:scatterChart>
      <c:valAx>
        <c:axId val="357383768"/>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57385336"/>
        <c:crosses val="autoZero"/>
        <c:crossBetween val="midCat"/>
      </c:valAx>
      <c:valAx>
        <c:axId val="357385336"/>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00_);_(&quot;$&quot;* \(#,##0.00\);_(&quot;$&quot;* &quot;-&quot;??_);_(@_)"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573837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dirty="0"/>
              <a:t>Variación del VAN según variación de precios</a:t>
            </a:r>
          </a:p>
        </c:rich>
      </c:tx>
      <c:layout/>
      <c:overlay val="0"/>
      <c:spPr>
        <a:noFill/>
        <a:ln>
          <a:noFill/>
        </a:ln>
        <a:effectLst/>
      </c:spPr>
    </c:title>
    <c:autoTitleDeleted val="0"/>
    <c:plotArea>
      <c:layout/>
      <c:scatterChart>
        <c:scatterStyle val="lineMarker"/>
        <c:varyColors val="0"/>
        <c:ser>
          <c:idx val="0"/>
          <c:order val="0"/>
          <c:tx>
            <c:strRef>
              <c:f>'Análisis Sensibilidad'!$A$54</c:f>
              <c:strCache>
                <c:ptCount val="1"/>
                <c:pt idx="0">
                  <c:v>Variación VAN sin financiamiento</c:v>
                </c:pt>
              </c:strCache>
            </c:strRef>
          </c:tx>
          <c:spPr>
            <a:ln w="9525"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trendline>
            <c:trendlineType val="linear"/>
            <c:dispRSqr val="0"/>
            <c:dispEq val="1"/>
            <c:trendlineLbl>
              <c:layout>
                <c:manualLayout>
                  <c:x val="4.2784731319005682E-2"/>
                  <c:y val="0.18050002462828876"/>
                </c:manualLayout>
              </c:layout>
              <c:numFmt formatCode="General" sourceLinked="0"/>
            </c:trendlineLbl>
          </c:trendline>
          <c:xVal>
            <c:numRef>
              <c:f>'Análisis Sensibilidad'!$C$53:$AA$53</c:f>
              <c:numCache>
                <c:formatCode>0%</c:formatCode>
                <c:ptCount val="25"/>
                <c:pt idx="0">
                  <c:v>-0.12</c:v>
                </c:pt>
                <c:pt idx="1">
                  <c:v>-9.9999999999999992E-2</c:v>
                </c:pt>
                <c:pt idx="2">
                  <c:v>-7.9999999999999988E-2</c:v>
                </c:pt>
                <c:pt idx="3">
                  <c:v>-5.9999999999999984E-2</c:v>
                </c:pt>
                <c:pt idx="4">
                  <c:v>-3.999999999999998E-2</c:v>
                </c:pt>
                <c:pt idx="5">
                  <c:v>-1.999999999999998E-2</c:v>
                </c:pt>
                <c:pt idx="6">
                  <c:v>0</c:v>
                </c:pt>
                <c:pt idx="7">
                  <c:v>0.02</c:v>
                </c:pt>
                <c:pt idx="8">
                  <c:v>0</c:v>
                </c:pt>
                <c:pt idx="9">
                  <c:v>0.02</c:v>
                </c:pt>
                <c:pt idx="10">
                  <c:v>0.04</c:v>
                </c:pt>
                <c:pt idx="11">
                  <c:v>0.06</c:v>
                </c:pt>
                <c:pt idx="12">
                  <c:v>0.08</c:v>
                </c:pt>
                <c:pt idx="13">
                  <c:v>0.1</c:v>
                </c:pt>
                <c:pt idx="14">
                  <c:v>0.12000000000000001</c:v>
                </c:pt>
                <c:pt idx="15">
                  <c:v>0.14000000000000001</c:v>
                </c:pt>
                <c:pt idx="16">
                  <c:v>0.16</c:v>
                </c:pt>
                <c:pt idx="17">
                  <c:v>0.18</c:v>
                </c:pt>
                <c:pt idx="18">
                  <c:v>0.19999999999999998</c:v>
                </c:pt>
                <c:pt idx="19">
                  <c:v>0.21999999999999997</c:v>
                </c:pt>
                <c:pt idx="20">
                  <c:v>0.23999999999999996</c:v>
                </c:pt>
                <c:pt idx="21">
                  <c:v>0.25999999999999995</c:v>
                </c:pt>
                <c:pt idx="22">
                  <c:v>0.27999999999999997</c:v>
                </c:pt>
                <c:pt idx="23">
                  <c:v>0.3</c:v>
                </c:pt>
                <c:pt idx="24">
                  <c:v>0.32</c:v>
                </c:pt>
              </c:numCache>
            </c:numRef>
          </c:xVal>
          <c:yVal>
            <c:numRef>
              <c:f>'Análisis Sensibilidad'!$C$54:$AA$54</c:f>
              <c:numCache>
                <c:formatCode>_("$"* #,##0.00_);_("$"* \(#,##0.00\);_("$"* "-"??_);_(@_)</c:formatCode>
                <c:ptCount val="25"/>
                <c:pt idx="0">
                  <c:v>-22934.938059070497</c:v>
                </c:pt>
                <c:pt idx="1">
                  <c:v>-8608.957624048533</c:v>
                </c:pt>
                <c:pt idx="2">
                  <c:v>5717.0228109734308</c:v>
                </c:pt>
                <c:pt idx="3">
                  <c:v>20043.003245995351</c:v>
                </c:pt>
                <c:pt idx="4">
                  <c:v>34368.983681017329</c:v>
                </c:pt>
                <c:pt idx="5">
                  <c:v>48694.964116039308</c:v>
                </c:pt>
                <c:pt idx="6">
                  <c:v>63020.944551061257</c:v>
                </c:pt>
                <c:pt idx="7">
                  <c:v>77346.924986083206</c:v>
                </c:pt>
                <c:pt idx="8">
                  <c:v>63020.944551061257</c:v>
                </c:pt>
                <c:pt idx="9">
                  <c:v>77346.924986083206</c:v>
                </c:pt>
                <c:pt idx="10">
                  <c:v>91672.905421105126</c:v>
                </c:pt>
                <c:pt idx="11">
                  <c:v>105998.88585612702</c:v>
                </c:pt>
                <c:pt idx="12">
                  <c:v>120324.866291149</c:v>
                </c:pt>
                <c:pt idx="13">
                  <c:v>134650.84672617092</c:v>
                </c:pt>
                <c:pt idx="14">
                  <c:v>148976.82716119289</c:v>
                </c:pt>
                <c:pt idx="15">
                  <c:v>163302.80759621487</c:v>
                </c:pt>
                <c:pt idx="16">
                  <c:v>177628.78803123685</c:v>
                </c:pt>
                <c:pt idx="17">
                  <c:v>191954.76846625871</c:v>
                </c:pt>
                <c:pt idx="18">
                  <c:v>206280.74890128063</c:v>
                </c:pt>
                <c:pt idx="19">
                  <c:v>220606.72933630261</c:v>
                </c:pt>
                <c:pt idx="20">
                  <c:v>234932.70977132459</c:v>
                </c:pt>
                <c:pt idx="21">
                  <c:v>249258.69020634651</c:v>
                </c:pt>
                <c:pt idx="22">
                  <c:v>263584.67064136843</c:v>
                </c:pt>
                <c:pt idx="23">
                  <c:v>277910.65107639035</c:v>
                </c:pt>
                <c:pt idx="24">
                  <c:v>292236.63151141227</c:v>
                </c:pt>
              </c:numCache>
            </c:numRef>
          </c:yVal>
          <c:smooth val="0"/>
          <c:extLst xmlns:c16r2="http://schemas.microsoft.com/office/drawing/2015/06/chart">
            <c:ext xmlns:c16="http://schemas.microsoft.com/office/drawing/2014/chart" uri="{C3380CC4-5D6E-409C-BE32-E72D297353CC}">
              <c16:uniqueId val="{00000000-422A-4249-A1B3-A09FF165E815}"/>
            </c:ext>
          </c:extLst>
        </c:ser>
        <c:ser>
          <c:idx val="1"/>
          <c:order val="1"/>
          <c:tx>
            <c:strRef>
              <c:f>'Análisis Sensibilidad'!$A$55</c:f>
              <c:strCache>
                <c:ptCount val="1"/>
                <c:pt idx="0">
                  <c:v>Variación VAN con financiamiento</c:v>
                </c:pt>
              </c:strCache>
            </c:strRef>
          </c:tx>
          <c:spPr>
            <a:ln w="9525" cap="rnd">
              <a:solidFill>
                <a:schemeClr val="accent2"/>
              </a:solidFill>
              <a:round/>
            </a:ln>
            <a:effectLst>
              <a:outerShdw blurRad="40000" dist="23000" dir="5400000" rotWithShape="0">
                <a:srgbClr val="000000">
                  <a:alpha val="35000"/>
                </a:srgbClr>
              </a:outerShdw>
            </a:effectLst>
          </c:spPr>
          <c:marker>
            <c:symbol val="circle"/>
            <c:size val="5"/>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c:spPr>
          </c:marker>
          <c:trendline>
            <c:spPr>
              <a:ln w="9525" cap="rnd">
                <a:solidFill>
                  <a:schemeClr val="accent2"/>
                </a:solidFill>
              </a:ln>
              <a:effectLst/>
            </c:spPr>
            <c:trendlineType val="linear"/>
            <c:dispRSqr val="0"/>
            <c:dispEq val="1"/>
            <c:trendlineLbl>
              <c:layout>
                <c:manualLayout>
                  <c:x val="-0.2538356086784116"/>
                  <c:y val="-1.8773792686101924E-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trendlineLbl>
          </c:trendline>
          <c:xVal>
            <c:numRef>
              <c:f>'Análisis Sensibilidad'!$C$53:$AA$53</c:f>
              <c:numCache>
                <c:formatCode>0%</c:formatCode>
                <c:ptCount val="25"/>
                <c:pt idx="0">
                  <c:v>-0.12</c:v>
                </c:pt>
                <c:pt idx="1">
                  <c:v>-9.9999999999999992E-2</c:v>
                </c:pt>
                <c:pt idx="2">
                  <c:v>-7.9999999999999988E-2</c:v>
                </c:pt>
                <c:pt idx="3">
                  <c:v>-5.9999999999999984E-2</c:v>
                </c:pt>
                <c:pt idx="4">
                  <c:v>-3.999999999999998E-2</c:v>
                </c:pt>
                <c:pt idx="5">
                  <c:v>-1.999999999999998E-2</c:v>
                </c:pt>
                <c:pt idx="6">
                  <c:v>0</c:v>
                </c:pt>
                <c:pt idx="7">
                  <c:v>0.02</c:v>
                </c:pt>
                <c:pt idx="8">
                  <c:v>0</c:v>
                </c:pt>
                <c:pt idx="9">
                  <c:v>0.02</c:v>
                </c:pt>
                <c:pt idx="10">
                  <c:v>0.04</c:v>
                </c:pt>
                <c:pt idx="11">
                  <c:v>0.06</c:v>
                </c:pt>
                <c:pt idx="12">
                  <c:v>0.08</c:v>
                </c:pt>
                <c:pt idx="13">
                  <c:v>0.1</c:v>
                </c:pt>
                <c:pt idx="14">
                  <c:v>0.12000000000000001</c:v>
                </c:pt>
                <c:pt idx="15">
                  <c:v>0.14000000000000001</c:v>
                </c:pt>
                <c:pt idx="16">
                  <c:v>0.16</c:v>
                </c:pt>
                <c:pt idx="17">
                  <c:v>0.18</c:v>
                </c:pt>
                <c:pt idx="18">
                  <c:v>0.19999999999999998</c:v>
                </c:pt>
                <c:pt idx="19">
                  <c:v>0.21999999999999997</c:v>
                </c:pt>
                <c:pt idx="20">
                  <c:v>0.23999999999999996</c:v>
                </c:pt>
                <c:pt idx="21">
                  <c:v>0.25999999999999995</c:v>
                </c:pt>
                <c:pt idx="22">
                  <c:v>0.27999999999999997</c:v>
                </c:pt>
                <c:pt idx="23">
                  <c:v>0.3</c:v>
                </c:pt>
                <c:pt idx="24">
                  <c:v>0.32</c:v>
                </c:pt>
              </c:numCache>
            </c:numRef>
          </c:xVal>
          <c:yVal>
            <c:numRef>
              <c:f>'Análisis Sensibilidad'!$C$55:$AA$55</c:f>
              <c:numCache>
                <c:formatCode>_("$"* #,##0.00_);_("$"* \(#,##0.00\);_("$"* "-"??_);_(@_)</c:formatCode>
                <c:ptCount val="25"/>
                <c:pt idx="0">
                  <c:v>-6673.5456071746885</c:v>
                </c:pt>
                <c:pt idx="1">
                  <c:v>7652.4348278472316</c:v>
                </c:pt>
                <c:pt idx="2">
                  <c:v>21978.415262869239</c:v>
                </c:pt>
                <c:pt idx="3">
                  <c:v>36304.395697891072</c:v>
                </c:pt>
                <c:pt idx="4">
                  <c:v>50630.376132913108</c:v>
                </c:pt>
                <c:pt idx="5">
                  <c:v>64956.356567935029</c:v>
                </c:pt>
                <c:pt idx="6">
                  <c:v>79282.337002957094</c:v>
                </c:pt>
                <c:pt idx="7">
                  <c:v>93608.317437978869</c:v>
                </c:pt>
                <c:pt idx="8">
                  <c:v>79282.337002957094</c:v>
                </c:pt>
                <c:pt idx="9">
                  <c:v>93608.317437978869</c:v>
                </c:pt>
                <c:pt idx="10">
                  <c:v>107934.29787300088</c:v>
                </c:pt>
                <c:pt idx="11">
                  <c:v>122260.27830802285</c:v>
                </c:pt>
                <c:pt idx="12">
                  <c:v>136586.25874304469</c:v>
                </c:pt>
                <c:pt idx="13">
                  <c:v>150912.23917806672</c:v>
                </c:pt>
                <c:pt idx="14">
                  <c:v>165238.21961308864</c:v>
                </c:pt>
                <c:pt idx="15">
                  <c:v>179564.20004811051</c:v>
                </c:pt>
                <c:pt idx="16">
                  <c:v>193890.18048313248</c:v>
                </c:pt>
                <c:pt idx="17">
                  <c:v>208216.16091815458</c:v>
                </c:pt>
                <c:pt idx="18">
                  <c:v>222542.1413531765</c:v>
                </c:pt>
                <c:pt idx="19">
                  <c:v>236868.12178819836</c:v>
                </c:pt>
                <c:pt idx="20">
                  <c:v>251194.1022232204</c:v>
                </c:pt>
                <c:pt idx="21">
                  <c:v>265520.08265824238</c:v>
                </c:pt>
                <c:pt idx="22">
                  <c:v>279846.0630932643</c:v>
                </c:pt>
                <c:pt idx="23">
                  <c:v>294172.0435282861</c:v>
                </c:pt>
                <c:pt idx="24">
                  <c:v>308498.02396330808</c:v>
                </c:pt>
              </c:numCache>
            </c:numRef>
          </c:yVal>
          <c:smooth val="0"/>
          <c:extLst xmlns:c16r2="http://schemas.microsoft.com/office/drawing/2015/06/chart">
            <c:ext xmlns:c16="http://schemas.microsoft.com/office/drawing/2014/chart" uri="{C3380CC4-5D6E-409C-BE32-E72D297353CC}">
              <c16:uniqueId val="{00000001-422A-4249-A1B3-A09FF165E815}"/>
            </c:ext>
          </c:extLst>
        </c:ser>
        <c:dLbls>
          <c:showLegendKey val="0"/>
          <c:showVal val="0"/>
          <c:showCatName val="0"/>
          <c:showSerName val="0"/>
          <c:showPercent val="0"/>
          <c:showBubbleSize val="0"/>
        </c:dLbls>
        <c:axId val="357379848"/>
        <c:axId val="357380240"/>
      </c:scatterChart>
      <c:valAx>
        <c:axId val="357379848"/>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57380240"/>
        <c:crosses val="autoZero"/>
        <c:crossBetween val="midCat"/>
      </c:valAx>
      <c:valAx>
        <c:axId val="357380240"/>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00_);_(&quot;$&quot;* \(#,##0.00\);_(&quot;$&quot;* &quot;-&quot;??_);_(@_)"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5737984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'[resultados-encuesta-COMPLETALISTAAAA.xlsx]Hoja1'!$A$60:$A$61</c:f>
              <c:strCache>
                <c:ptCount val="2"/>
                <c:pt idx="0">
                  <c:v>Departamento</c:v>
                </c:pt>
                <c:pt idx="1">
                  <c:v>Casa</c:v>
                </c:pt>
              </c:strCache>
            </c:strRef>
          </c:cat>
          <c:val>
            <c:numRef>
              <c:f>'[resultados-encuesta-COMPLETALISTAAAA.xlsx]Hoja1'!$C$60:$C$61</c:f>
              <c:numCache>
                <c:formatCode>0%</c:formatCode>
                <c:ptCount val="2"/>
                <c:pt idx="0">
                  <c:v>0.76363636363636367</c:v>
                </c:pt>
                <c:pt idx="1">
                  <c:v>0.23636363636363636</c:v>
                </c:pt>
              </c:numCache>
            </c:numRef>
          </c:val>
          <c:extLst xmlns:c16r2="http://schemas.microsoft.com/office/drawing/2015/06/chart">
            <c:ext xmlns:c16="http://schemas.microsoft.com/office/drawing/2014/chart" uri="{C3380CC4-5D6E-409C-BE32-E72D297353CC}">
              <c16:uniqueId val="{00000000-FA92-406E-B2F3-2F1E7D120FA2}"/>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'[resultados-encuesta-COMPLETALISTAAAA.xlsx]Hoja1'!$A$72:$A$74</c:f>
              <c:strCache>
                <c:ptCount val="3"/>
                <c:pt idx="0">
                  <c:v>Propia</c:v>
                </c:pt>
                <c:pt idx="1">
                  <c:v>Rentada</c:v>
                </c:pt>
                <c:pt idx="2">
                  <c:v>Familiar</c:v>
                </c:pt>
              </c:strCache>
            </c:strRef>
          </c:cat>
          <c:val>
            <c:numRef>
              <c:f>'[resultados-encuesta-COMPLETALISTAAAA.xlsx]Hoja1'!$C$72:$C$74</c:f>
              <c:numCache>
                <c:formatCode>0%</c:formatCode>
                <c:ptCount val="3"/>
                <c:pt idx="0">
                  <c:v>0.17272727272727273</c:v>
                </c:pt>
                <c:pt idx="1">
                  <c:v>0.77272727272727271</c:v>
                </c:pt>
                <c:pt idx="2">
                  <c:v>5.4545454545454543E-2</c:v>
                </c:pt>
              </c:numCache>
            </c:numRef>
          </c:val>
          <c:extLst xmlns:c16r2="http://schemas.microsoft.com/office/drawing/2015/06/chart">
            <c:ext xmlns:c16="http://schemas.microsoft.com/office/drawing/2014/chart" uri="{C3380CC4-5D6E-409C-BE32-E72D297353CC}">
              <c16:uniqueId val="{00000000-7436-4B2F-8580-7D9A5A944716}"/>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'[resultados-encuesta-COMPLETALISTAAAA.xlsx]Hoja1'!$A$95:$A$99</c:f>
              <c:strCache>
                <c:ptCount val="5"/>
                <c:pt idx="0">
                  <c:v>Localización</c:v>
                </c:pt>
                <c:pt idx="1">
                  <c:v>Accesabilidad</c:v>
                </c:pt>
                <c:pt idx="2">
                  <c:v>Cantidad de habitaciones</c:v>
                </c:pt>
                <c:pt idx="3">
                  <c:v>Costo</c:v>
                </c:pt>
                <c:pt idx="4">
                  <c:v>Calidad de los acabados</c:v>
                </c:pt>
              </c:strCache>
            </c:strRef>
          </c:cat>
          <c:val>
            <c:numRef>
              <c:f>'[resultados-encuesta-COMPLETALISTAAAA.xlsx]Hoja1'!$C$95:$C$99</c:f>
              <c:numCache>
                <c:formatCode>0%</c:formatCode>
                <c:ptCount val="5"/>
                <c:pt idx="0">
                  <c:v>0.12727272727272726</c:v>
                </c:pt>
                <c:pt idx="1">
                  <c:v>6.363636363636363E-2</c:v>
                </c:pt>
                <c:pt idx="2">
                  <c:v>7.2727272727272724E-2</c:v>
                </c:pt>
                <c:pt idx="3">
                  <c:v>0.7</c:v>
                </c:pt>
                <c:pt idx="4">
                  <c:v>3.6363636363636362E-2</c:v>
                </c:pt>
              </c:numCache>
            </c:numRef>
          </c:val>
          <c:extLst xmlns:c16r2="http://schemas.microsoft.com/office/drawing/2015/06/chart">
            <c:ext xmlns:c16="http://schemas.microsoft.com/office/drawing/2014/chart" uri="{C3380CC4-5D6E-409C-BE32-E72D297353CC}">
              <c16:uniqueId val="{00000000-8CF2-49DC-BF46-B1C74627C206}"/>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16662689891038"/>
          <c:y val="0.11431342514121674"/>
          <c:w val="0.70315660542432201"/>
          <c:h val="0.81974215658275873"/>
        </c:manualLayout>
      </c:layout>
      <c:pieChart>
        <c:varyColors val="1"/>
        <c:ser>
          <c:idx val="0"/>
          <c:order val="0"/>
          <c:explosion val="25"/>
          <c:dLbls>
            <c:spPr>
              <a:noFill/>
              <a:ln>
                <a:noFill/>
              </a:ln>
              <a:effectLst/>
            </c:sp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'[resultados-encuesta-COMPLETALISTAAAA.xlsx]Hoja1'!$A$107:$A$108</c:f>
              <c:strCache>
                <c:ptCount val="2"/>
                <c:pt idx="0">
                  <c:v>Crédito</c:v>
                </c:pt>
                <c:pt idx="1">
                  <c:v>Contado</c:v>
                </c:pt>
              </c:strCache>
            </c:strRef>
          </c:cat>
          <c:val>
            <c:numRef>
              <c:f>'[resultados-encuesta-COMPLETALISTAAAA.xlsx]Hoja1'!$C$107:$C$108</c:f>
              <c:numCache>
                <c:formatCode>0%</c:formatCode>
                <c:ptCount val="2"/>
                <c:pt idx="0">
                  <c:v>0.91818181818181821</c:v>
                </c:pt>
                <c:pt idx="1">
                  <c:v>8.1818181818181818E-2</c:v>
                </c:pt>
              </c:numCache>
            </c:numRef>
          </c:val>
          <c:extLst xmlns:c16r2="http://schemas.microsoft.com/office/drawing/2015/06/chart">
            <c:ext xmlns:c16="http://schemas.microsoft.com/office/drawing/2014/chart" uri="{C3380CC4-5D6E-409C-BE32-E72D297353CC}">
              <c16:uniqueId val="{00000000-9240-44D7-BD7F-D13032A0B469}"/>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1"/>
          <c:dLbls>
            <c:spPr>
              <a:noFill/>
              <a:ln>
                <a:noFill/>
              </a:ln>
              <a:effectLst/>
            </c:sp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'[resultados-encuesta-COMPLETALISTAAAA.xlsx]Hoja1'!$A$143:$A$146</c:f>
              <c:strCache>
                <c:ptCount val="4"/>
                <c:pt idx="0">
                  <c:v>Menos de 65.000 dólares</c:v>
                </c:pt>
                <c:pt idx="1">
                  <c:v>Entre 65.000 y 95.000 dólares</c:v>
                </c:pt>
                <c:pt idx="2">
                  <c:v>Entre 95.000 y 115.000 dólares</c:v>
                </c:pt>
                <c:pt idx="3">
                  <c:v>Más de 115.000 dólares</c:v>
                </c:pt>
              </c:strCache>
            </c:strRef>
          </c:cat>
          <c:val>
            <c:numRef>
              <c:f>'[resultados-encuesta-COMPLETALISTAAAA.xlsx]Hoja1'!$C$143:$C$146</c:f>
              <c:numCache>
                <c:formatCode>0%</c:formatCode>
                <c:ptCount val="4"/>
                <c:pt idx="0">
                  <c:v>0</c:v>
                </c:pt>
                <c:pt idx="1">
                  <c:v>4.5454545454545456E-2</c:v>
                </c:pt>
                <c:pt idx="2">
                  <c:v>0.71818181818181814</c:v>
                </c:pt>
                <c:pt idx="3">
                  <c:v>0.23636363636363636</c:v>
                </c:pt>
              </c:numCache>
            </c:numRef>
          </c:val>
          <c:extLst xmlns:c16r2="http://schemas.microsoft.com/office/drawing/2015/06/chart">
            <c:ext xmlns:c16="http://schemas.microsoft.com/office/drawing/2014/chart" uri="{C3380CC4-5D6E-409C-BE32-E72D297353CC}">
              <c16:uniqueId val="{00000000-8D83-4941-9C7B-DDE13121083B}"/>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8A3E-48BF-B9B4-E92620354A37}"/>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8A3E-48BF-B9B4-E92620354A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ct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Hoja4!$G$28:$G$29</c:f>
              <c:strCache>
                <c:ptCount val="2"/>
                <c:pt idx="0">
                  <c:v>Casa 180 m2 $135.000,00</c:v>
                </c:pt>
                <c:pt idx="1">
                  <c:v>Casa 159 m2 120.000,00</c:v>
                </c:pt>
              </c:strCache>
            </c:strRef>
          </c:cat>
          <c:val>
            <c:numRef>
              <c:f>Hoja4!$H$28:$H$29</c:f>
              <c:numCache>
                <c:formatCode>General</c:formatCode>
                <c:ptCount val="2"/>
                <c:pt idx="0">
                  <c:v>85</c:v>
                </c:pt>
                <c:pt idx="1">
                  <c:v>25</c:v>
                </c:pt>
              </c:numCache>
            </c:numRef>
          </c:val>
          <c:extLst xmlns:c16r2="http://schemas.microsoft.com/office/drawing/2015/06/chart">
            <c:ext xmlns:c16="http://schemas.microsoft.com/office/drawing/2014/chart" uri="{C3380CC4-5D6E-409C-BE32-E72D297353CC}">
              <c16:uniqueId val="{00000004-8A3E-48BF-B9B4-E92620354A3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Flujo de Efectivo </a:t>
            </a:r>
            <a:r>
              <a:rPr lang="es-EC" baseline="0" dirty="0"/>
              <a:t>sin Financiamiento</a:t>
            </a:r>
            <a:endParaRPr lang="es-EC" dirty="0"/>
          </a:p>
        </c:rich>
      </c:tx>
      <c:layout/>
      <c:overlay val="0"/>
    </c:title>
    <c:autoTitleDeleted val="0"/>
    <c:plotArea>
      <c:layout/>
      <c:barChart>
        <c:barDir val="col"/>
        <c:grouping val="clustered"/>
        <c:varyColors val="0"/>
        <c:ser>
          <c:idx val="0"/>
          <c:order val="0"/>
          <c:tx>
            <c:strRef>
              <c:f>'Utilidad Dinámica'!$A$164</c:f>
              <c:strCache>
                <c:ptCount val="1"/>
                <c:pt idx="0">
                  <c:v>FEO SIN FINANCIAMIENTO</c:v>
                </c:pt>
              </c:strCache>
            </c:strRef>
          </c:tx>
          <c:invertIfNegative val="0"/>
          <c:val>
            <c:numRef>
              <c:f>'Utilidad Dinámica'!$C$164:$AM$164</c:f>
              <c:numCache>
                <c:formatCode>_("$"* #,##0.00_);_("$"* \(#,##0.00\);_("$"* "-"??_);_(@_)</c:formatCode>
                <c:ptCount val="37"/>
                <c:pt idx="0">
                  <c:v>-129999</c:v>
                </c:pt>
                <c:pt idx="1">
                  <c:v>-846.38888888888891</c:v>
                </c:pt>
                <c:pt idx="2">
                  <c:v>-12678.17888888889</c:v>
                </c:pt>
                <c:pt idx="3">
                  <c:v>-13533.688888888888</c:v>
                </c:pt>
                <c:pt idx="4">
                  <c:v>-9599.8688888888883</c:v>
                </c:pt>
                <c:pt idx="5">
                  <c:v>-26589.258888888889</c:v>
                </c:pt>
                <c:pt idx="6">
                  <c:v>-51770.52888888889</c:v>
                </c:pt>
                <c:pt idx="7">
                  <c:v>-22472.77888888889</c:v>
                </c:pt>
                <c:pt idx="8">
                  <c:v>-3702.8355555555554</c:v>
                </c:pt>
                <c:pt idx="9">
                  <c:v>-40275.715555555558</c:v>
                </c:pt>
                <c:pt idx="10">
                  <c:v>-2512.0755555555552</c:v>
                </c:pt>
                <c:pt idx="11">
                  <c:v>86616.331111111111</c:v>
                </c:pt>
                <c:pt idx="12">
                  <c:v>-35754.695555555554</c:v>
                </c:pt>
                <c:pt idx="13">
                  <c:v>-8963.7555555555573</c:v>
                </c:pt>
                <c:pt idx="14">
                  <c:v>2969.0044444444447</c:v>
                </c:pt>
                <c:pt idx="15">
                  <c:v>58641.761111111111</c:v>
                </c:pt>
                <c:pt idx="16">
                  <c:v>-19527.605555555558</c:v>
                </c:pt>
                <c:pt idx="17">
                  <c:v>3036.8244444444445</c:v>
                </c:pt>
                <c:pt idx="18">
                  <c:v>-13033.205555555558</c:v>
                </c:pt>
                <c:pt idx="19">
                  <c:v>55416.97111111111</c:v>
                </c:pt>
                <c:pt idx="20">
                  <c:v>-2515.1355555555547</c:v>
                </c:pt>
                <c:pt idx="21">
                  <c:v>-4036.7155555555546</c:v>
                </c:pt>
                <c:pt idx="22">
                  <c:v>-37983.075555555552</c:v>
                </c:pt>
                <c:pt idx="23">
                  <c:v>78524.641111111108</c:v>
                </c:pt>
                <c:pt idx="24">
                  <c:v>-4446.4888888888891</c:v>
                </c:pt>
                <c:pt idx="25">
                  <c:v>-25163.235555555555</c:v>
                </c:pt>
                <c:pt idx="26">
                  <c:v>5839.6544444444453</c:v>
                </c:pt>
                <c:pt idx="27">
                  <c:v>10986.944444444445</c:v>
                </c:pt>
                <c:pt idx="28">
                  <c:v>98653.611111111109</c:v>
                </c:pt>
                <c:pt idx="29">
                  <c:v>10986.944444444445</c:v>
                </c:pt>
                <c:pt idx="30">
                  <c:v>10986.944444444445</c:v>
                </c:pt>
                <c:pt idx="31">
                  <c:v>10986.944444444445</c:v>
                </c:pt>
                <c:pt idx="32">
                  <c:v>98653.611111111109</c:v>
                </c:pt>
                <c:pt idx="33">
                  <c:v>10986.944444444445</c:v>
                </c:pt>
                <c:pt idx="34">
                  <c:v>10986.944444444445</c:v>
                </c:pt>
                <c:pt idx="35">
                  <c:v>10986.944444444445</c:v>
                </c:pt>
                <c:pt idx="36">
                  <c:v>93653.611111111109</c:v>
                </c:pt>
              </c:numCache>
            </c:numRef>
          </c:val>
          <c:extLst xmlns:c16r2="http://schemas.microsoft.com/office/drawing/2015/06/chart">
            <c:ext xmlns:c16="http://schemas.microsoft.com/office/drawing/2014/chart" uri="{C3380CC4-5D6E-409C-BE32-E72D297353CC}">
              <c16:uniqueId val="{00000000-2E88-4F3E-A6D5-1CAD83390598}"/>
            </c:ext>
          </c:extLst>
        </c:ser>
        <c:dLbls>
          <c:showLegendKey val="0"/>
          <c:showVal val="0"/>
          <c:showCatName val="0"/>
          <c:showSerName val="0"/>
          <c:showPercent val="0"/>
          <c:showBubbleSize val="0"/>
        </c:dLbls>
        <c:gapWidth val="75"/>
        <c:overlap val="-25"/>
        <c:axId val="355304784"/>
        <c:axId val="247845792"/>
      </c:barChart>
      <c:scatterChart>
        <c:scatterStyle val="lineMarker"/>
        <c:varyColors val="0"/>
        <c:ser>
          <c:idx val="1"/>
          <c:order val="1"/>
          <c:tx>
            <c:strRef>
              <c:f>'Utilidad Dinámica'!$A$166</c:f>
              <c:strCache>
                <c:ptCount val="1"/>
                <c:pt idx="0">
                  <c:v>Saldo Acumulado</c:v>
                </c:pt>
              </c:strCache>
            </c:strRef>
          </c:tx>
          <c:yVal>
            <c:numRef>
              <c:f>'Utilidad Dinámica'!$C$166:$AM$166</c:f>
              <c:numCache>
                <c:formatCode>_("$"* #,##0.00_);_("$"* \(#,##0.00\);_("$"* "-"??_);_(@_)</c:formatCode>
                <c:ptCount val="37"/>
                <c:pt idx="0">
                  <c:v>-129999</c:v>
                </c:pt>
                <c:pt idx="1">
                  <c:v>-130845.38888888889</c:v>
                </c:pt>
                <c:pt idx="2">
                  <c:v>-143523.56777777779</c:v>
                </c:pt>
                <c:pt idx="3">
                  <c:v>-157057.25666666668</c:v>
                </c:pt>
                <c:pt idx="4">
                  <c:v>-166657.12555555557</c:v>
                </c:pt>
                <c:pt idx="5">
                  <c:v>-193246.38444444447</c:v>
                </c:pt>
                <c:pt idx="6">
                  <c:v>-245016.91333333336</c:v>
                </c:pt>
                <c:pt idx="7">
                  <c:v>-267489.69222222222</c:v>
                </c:pt>
                <c:pt idx="8">
                  <c:v>-271192.52777777775</c:v>
                </c:pt>
                <c:pt idx="9">
                  <c:v>-311468.24333333329</c:v>
                </c:pt>
                <c:pt idx="10">
                  <c:v>-313980.31888888887</c:v>
                </c:pt>
                <c:pt idx="11">
                  <c:v>-227363.98777777777</c:v>
                </c:pt>
                <c:pt idx="12">
                  <c:v>-263118.68333333335</c:v>
                </c:pt>
                <c:pt idx="13">
                  <c:v>-272082.43888888892</c:v>
                </c:pt>
                <c:pt idx="14">
                  <c:v>-269113.43444444449</c:v>
                </c:pt>
                <c:pt idx="15">
                  <c:v>-210471.67333333337</c:v>
                </c:pt>
                <c:pt idx="16">
                  <c:v>-229999.27888888892</c:v>
                </c:pt>
                <c:pt idx="17">
                  <c:v>-226962.45444444448</c:v>
                </c:pt>
                <c:pt idx="18">
                  <c:v>-239995.66000000003</c:v>
                </c:pt>
                <c:pt idx="19">
                  <c:v>-184578.68888888892</c:v>
                </c:pt>
                <c:pt idx="20">
                  <c:v>-187093.82444444447</c:v>
                </c:pt>
                <c:pt idx="21">
                  <c:v>-191130.54000000004</c:v>
                </c:pt>
                <c:pt idx="22">
                  <c:v>-229113.61555555559</c:v>
                </c:pt>
                <c:pt idx="23">
                  <c:v>-150588.97444444447</c:v>
                </c:pt>
                <c:pt idx="24">
                  <c:v>-155035.46333333335</c:v>
                </c:pt>
                <c:pt idx="25">
                  <c:v>-180198.6988888889</c:v>
                </c:pt>
                <c:pt idx="26">
                  <c:v>-174359.04444444444</c:v>
                </c:pt>
                <c:pt idx="27">
                  <c:v>-163372.1</c:v>
                </c:pt>
                <c:pt idx="28">
                  <c:v>-64718.488888888896</c:v>
                </c:pt>
                <c:pt idx="29">
                  <c:v>-53731.544444444451</c:v>
                </c:pt>
                <c:pt idx="30">
                  <c:v>-42744.600000000006</c:v>
                </c:pt>
                <c:pt idx="31">
                  <c:v>-31757.655555555561</c:v>
                </c:pt>
                <c:pt idx="32">
                  <c:v>66895.955555555556</c:v>
                </c:pt>
                <c:pt idx="33">
                  <c:v>77882.899999999994</c:v>
                </c:pt>
                <c:pt idx="34">
                  <c:v>88869.844444444432</c:v>
                </c:pt>
                <c:pt idx="35">
                  <c:v>99856.78888888887</c:v>
                </c:pt>
                <c:pt idx="36">
                  <c:v>193510.39999999997</c:v>
                </c:pt>
              </c:numCache>
            </c:numRef>
          </c:yVal>
          <c:smooth val="0"/>
          <c:extLst xmlns:c16r2="http://schemas.microsoft.com/office/drawing/2015/06/chart">
            <c:ext xmlns:c16="http://schemas.microsoft.com/office/drawing/2014/chart" uri="{C3380CC4-5D6E-409C-BE32-E72D297353CC}">
              <c16:uniqueId val="{00000001-2E88-4F3E-A6D5-1CAD83390598}"/>
            </c:ext>
          </c:extLst>
        </c:ser>
        <c:dLbls>
          <c:showLegendKey val="0"/>
          <c:showVal val="0"/>
          <c:showCatName val="0"/>
          <c:showSerName val="0"/>
          <c:showPercent val="0"/>
          <c:showBubbleSize val="0"/>
        </c:dLbls>
        <c:axId val="247840696"/>
        <c:axId val="247844224"/>
      </c:scatterChart>
      <c:catAx>
        <c:axId val="355304784"/>
        <c:scaling>
          <c:orientation val="minMax"/>
        </c:scaling>
        <c:delete val="0"/>
        <c:axPos val="b"/>
        <c:majorTickMark val="none"/>
        <c:minorTickMark val="none"/>
        <c:tickLblPos val="nextTo"/>
        <c:crossAx val="247845792"/>
        <c:crosses val="autoZero"/>
        <c:auto val="1"/>
        <c:lblAlgn val="ctr"/>
        <c:lblOffset val="100"/>
        <c:noMultiLvlLbl val="0"/>
      </c:catAx>
      <c:valAx>
        <c:axId val="247845792"/>
        <c:scaling>
          <c:orientation val="minMax"/>
        </c:scaling>
        <c:delete val="0"/>
        <c:axPos val="l"/>
        <c:majorGridlines/>
        <c:numFmt formatCode="_(&quot;$&quot;* #,##0.00_);_(&quot;$&quot;* \(#,##0.00\);_(&quot;$&quot;* &quot;-&quot;??_);_(@_)" sourceLinked="1"/>
        <c:majorTickMark val="none"/>
        <c:minorTickMark val="none"/>
        <c:tickLblPos val="nextTo"/>
        <c:spPr>
          <a:ln w="9525">
            <a:noFill/>
          </a:ln>
        </c:spPr>
        <c:crossAx val="355304784"/>
        <c:crosses val="autoZero"/>
        <c:crossBetween val="between"/>
      </c:valAx>
      <c:valAx>
        <c:axId val="247844224"/>
        <c:scaling>
          <c:orientation val="minMax"/>
        </c:scaling>
        <c:delete val="0"/>
        <c:axPos val="r"/>
        <c:numFmt formatCode="_(&quot;$&quot;* #,##0.00_);_(&quot;$&quot;* \(#,##0.00\);_(&quot;$&quot;* &quot;-&quot;??_);_(@_)" sourceLinked="1"/>
        <c:majorTickMark val="out"/>
        <c:minorTickMark val="none"/>
        <c:tickLblPos val="nextTo"/>
        <c:crossAx val="247840696"/>
        <c:crosses val="max"/>
        <c:crossBetween val="midCat"/>
      </c:valAx>
      <c:valAx>
        <c:axId val="247840696"/>
        <c:scaling>
          <c:orientation val="minMax"/>
        </c:scaling>
        <c:delete val="1"/>
        <c:axPos val="b"/>
        <c:majorTickMark val="out"/>
        <c:minorTickMark val="none"/>
        <c:tickLblPos val="none"/>
        <c:crossAx val="247844224"/>
        <c:crosses val="autoZero"/>
        <c:crossBetween val="midCat"/>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i="0" baseline="0" dirty="0"/>
              <a:t>Ingresos, Egresos y Saldos Acumulados sin Financiamiento</a:t>
            </a:r>
          </a:p>
        </c:rich>
      </c:tx>
      <c:layout/>
      <c:overlay val="0"/>
    </c:title>
    <c:autoTitleDeleted val="0"/>
    <c:plotArea>
      <c:layout/>
      <c:scatterChart>
        <c:scatterStyle val="lineMarker"/>
        <c:varyColors val="0"/>
        <c:ser>
          <c:idx val="0"/>
          <c:order val="0"/>
          <c:tx>
            <c:strRef>
              <c:f>'Utilidad Dinámica'!$A$199</c:f>
              <c:strCache>
                <c:ptCount val="1"/>
                <c:pt idx="0">
                  <c:v>Total Egresos Acumulados</c:v>
                </c:pt>
              </c:strCache>
            </c:strRef>
          </c:tx>
          <c:xVal>
            <c:numRef>
              <c:f>'Utilidad Dinámica'!$C$149:$AM$149</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xVal>
          <c:yVal>
            <c:numRef>
              <c:f>'Utilidad Dinámica'!$B$199:$AL$199</c:f>
              <c:numCache>
                <c:formatCode>_("$"* #,##0.00_);_("$"* \(#,##0.00\);_("$"* "-"??_);_(@_)</c:formatCode>
                <c:ptCount val="37"/>
                <c:pt idx="0">
                  <c:v>129999</c:v>
                </c:pt>
                <c:pt idx="1">
                  <c:v>130845.38888888889</c:v>
                </c:pt>
                <c:pt idx="2">
                  <c:v>143523.56777777779</c:v>
                </c:pt>
                <c:pt idx="3">
                  <c:v>157057.25666666668</c:v>
                </c:pt>
                <c:pt idx="4">
                  <c:v>166657.12555555557</c:v>
                </c:pt>
                <c:pt idx="5">
                  <c:v>193246.38444444447</c:v>
                </c:pt>
                <c:pt idx="6">
                  <c:v>245016.91333333336</c:v>
                </c:pt>
                <c:pt idx="7">
                  <c:v>272489.69222222222</c:v>
                </c:pt>
                <c:pt idx="8">
                  <c:v>288025.86111111112</c:v>
                </c:pt>
                <c:pt idx="9">
                  <c:v>340134.91000000003</c:v>
                </c:pt>
                <c:pt idx="10">
                  <c:v>354480.31888888893</c:v>
                </c:pt>
                <c:pt idx="11">
                  <c:v>367363.98777777783</c:v>
                </c:pt>
                <c:pt idx="12">
                  <c:v>414952.01666666672</c:v>
                </c:pt>
                <c:pt idx="13">
                  <c:v>435749.10555555561</c:v>
                </c:pt>
                <c:pt idx="14">
                  <c:v>444613.43444444449</c:v>
                </c:pt>
                <c:pt idx="15">
                  <c:v>485471.6733333334</c:v>
                </c:pt>
                <c:pt idx="16">
                  <c:v>516832.61222222226</c:v>
                </c:pt>
                <c:pt idx="17">
                  <c:v>525629.12111111113</c:v>
                </c:pt>
                <c:pt idx="18">
                  <c:v>550495.66</c:v>
                </c:pt>
                <c:pt idx="19">
                  <c:v>594578.68888888892</c:v>
                </c:pt>
                <c:pt idx="20">
                  <c:v>608927.15777777776</c:v>
                </c:pt>
                <c:pt idx="21">
                  <c:v>624797.20666666667</c:v>
                </c:pt>
                <c:pt idx="22">
                  <c:v>674613.61555555556</c:v>
                </c:pt>
                <c:pt idx="23">
                  <c:v>690588.97444444441</c:v>
                </c:pt>
                <c:pt idx="24">
                  <c:v>700035.46333333326</c:v>
                </c:pt>
                <c:pt idx="25">
                  <c:v>737032.03222222219</c:v>
                </c:pt>
                <c:pt idx="26">
                  <c:v>743025.7111111111</c:v>
                </c:pt>
                <c:pt idx="27">
                  <c:v>743872.1</c:v>
                </c:pt>
                <c:pt idx="28">
                  <c:v>744718.48888888885</c:v>
                </c:pt>
                <c:pt idx="29">
                  <c:v>745564.87777777773</c:v>
                </c:pt>
                <c:pt idx="30">
                  <c:v>746411.2666666666</c:v>
                </c:pt>
                <c:pt idx="31">
                  <c:v>747257.65555555548</c:v>
                </c:pt>
                <c:pt idx="32">
                  <c:v>748104.04444444436</c:v>
                </c:pt>
                <c:pt idx="33">
                  <c:v>748950.43333333323</c:v>
                </c:pt>
                <c:pt idx="34">
                  <c:v>749796.82222222211</c:v>
                </c:pt>
                <c:pt idx="35">
                  <c:v>750643.21111111098</c:v>
                </c:pt>
                <c:pt idx="36">
                  <c:v>751489.59999999986</c:v>
                </c:pt>
              </c:numCache>
            </c:numRef>
          </c:yVal>
          <c:smooth val="0"/>
          <c:extLst xmlns:c16r2="http://schemas.microsoft.com/office/drawing/2015/06/chart">
            <c:ext xmlns:c16="http://schemas.microsoft.com/office/drawing/2014/chart" uri="{C3380CC4-5D6E-409C-BE32-E72D297353CC}">
              <c16:uniqueId val="{00000000-DD04-4EFE-95C6-2509D5058299}"/>
            </c:ext>
          </c:extLst>
        </c:ser>
        <c:ser>
          <c:idx val="1"/>
          <c:order val="1"/>
          <c:tx>
            <c:strRef>
              <c:f>'Utilidad Dinámica'!$A$200</c:f>
              <c:strCache>
                <c:ptCount val="1"/>
                <c:pt idx="0">
                  <c:v>Total Ingresos Acumulados</c:v>
                </c:pt>
              </c:strCache>
            </c:strRef>
          </c:tx>
          <c:xVal>
            <c:numRef>
              <c:f>'Utilidad Dinámica'!$C$149:$AM$149</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xVal>
          <c:yVal>
            <c:numRef>
              <c:f>'Utilidad Dinámica'!$B$200:$AL$200</c:f>
              <c:numCache>
                <c:formatCode>_("$"* #,##0.00_);_("$"* \(#,##0.00\);_("$"* "-"??_);_(@_)</c:formatCode>
                <c:ptCount val="37"/>
                <c:pt idx="0">
                  <c:v>0</c:v>
                </c:pt>
                <c:pt idx="1">
                  <c:v>0</c:v>
                </c:pt>
                <c:pt idx="2">
                  <c:v>0</c:v>
                </c:pt>
                <c:pt idx="3">
                  <c:v>0</c:v>
                </c:pt>
                <c:pt idx="4">
                  <c:v>0</c:v>
                </c:pt>
                <c:pt idx="5">
                  <c:v>0</c:v>
                </c:pt>
                <c:pt idx="6">
                  <c:v>0</c:v>
                </c:pt>
                <c:pt idx="7">
                  <c:v>5000</c:v>
                </c:pt>
                <c:pt idx="8">
                  <c:v>16833.333333333336</c:v>
                </c:pt>
                <c:pt idx="9">
                  <c:v>28666.666666666672</c:v>
                </c:pt>
                <c:pt idx="10">
                  <c:v>40500.000000000007</c:v>
                </c:pt>
                <c:pt idx="11">
                  <c:v>140000</c:v>
                </c:pt>
                <c:pt idx="12">
                  <c:v>151833.33333333334</c:v>
                </c:pt>
                <c:pt idx="13">
                  <c:v>163666.66666666669</c:v>
                </c:pt>
                <c:pt idx="14">
                  <c:v>175500.00000000003</c:v>
                </c:pt>
                <c:pt idx="15">
                  <c:v>275000</c:v>
                </c:pt>
                <c:pt idx="16">
                  <c:v>286833.33333333331</c:v>
                </c:pt>
                <c:pt idx="17">
                  <c:v>298666.66666666663</c:v>
                </c:pt>
                <c:pt idx="18">
                  <c:v>310499.99999999994</c:v>
                </c:pt>
                <c:pt idx="19">
                  <c:v>409999.99999999994</c:v>
                </c:pt>
                <c:pt idx="20">
                  <c:v>421833.33333333326</c:v>
                </c:pt>
                <c:pt idx="21">
                  <c:v>433666.66666666657</c:v>
                </c:pt>
                <c:pt idx="22">
                  <c:v>445499.99999999988</c:v>
                </c:pt>
                <c:pt idx="23">
                  <c:v>539999.99999999988</c:v>
                </c:pt>
                <c:pt idx="24">
                  <c:v>544999.99999999988</c:v>
                </c:pt>
                <c:pt idx="25">
                  <c:v>556833.33333333326</c:v>
                </c:pt>
                <c:pt idx="26">
                  <c:v>568666.66666666663</c:v>
                </c:pt>
                <c:pt idx="27">
                  <c:v>580500</c:v>
                </c:pt>
                <c:pt idx="28">
                  <c:v>680000</c:v>
                </c:pt>
                <c:pt idx="29">
                  <c:v>691833.33333333337</c:v>
                </c:pt>
                <c:pt idx="30">
                  <c:v>703666.66666666674</c:v>
                </c:pt>
                <c:pt idx="31">
                  <c:v>715500.00000000012</c:v>
                </c:pt>
                <c:pt idx="32">
                  <c:v>815000.00000000012</c:v>
                </c:pt>
                <c:pt idx="33">
                  <c:v>826833.33333333349</c:v>
                </c:pt>
                <c:pt idx="34">
                  <c:v>838666.66666666686</c:v>
                </c:pt>
                <c:pt idx="35">
                  <c:v>850500.00000000023</c:v>
                </c:pt>
                <c:pt idx="36">
                  <c:v>945000.00000000023</c:v>
                </c:pt>
              </c:numCache>
            </c:numRef>
          </c:yVal>
          <c:smooth val="0"/>
          <c:extLst xmlns:c16r2="http://schemas.microsoft.com/office/drawing/2015/06/chart">
            <c:ext xmlns:c16="http://schemas.microsoft.com/office/drawing/2014/chart" uri="{C3380CC4-5D6E-409C-BE32-E72D297353CC}">
              <c16:uniqueId val="{00000001-DD04-4EFE-95C6-2509D5058299}"/>
            </c:ext>
          </c:extLst>
        </c:ser>
        <c:ser>
          <c:idx val="2"/>
          <c:order val="2"/>
          <c:tx>
            <c:strRef>
              <c:f>'Utilidad Dinámica'!$A$201</c:f>
              <c:strCache>
                <c:ptCount val="1"/>
                <c:pt idx="0">
                  <c:v>SALDOS ACUMULADOS</c:v>
                </c:pt>
              </c:strCache>
            </c:strRef>
          </c:tx>
          <c:xVal>
            <c:numRef>
              <c:f>'Utilidad Dinámica'!$B$68:$AL$68</c:f>
              <c:numCache>
                <c:formatCode>_(* #,##0_);_(* \(#,##0\);_(* "-"??_);_(@_)</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xVal>
          <c:yVal>
            <c:numRef>
              <c:f>'Utilidad Dinámica'!$B$201:$AL$201</c:f>
              <c:numCache>
                <c:formatCode>_("$"* #,##0.00_);_("$"* \(#,##0.00\);_("$"* "-"??_);_(@_)</c:formatCode>
                <c:ptCount val="37"/>
                <c:pt idx="0">
                  <c:v>-129999</c:v>
                </c:pt>
                <c:pt idx="1">
                  <c:v>-130845.38888888889</c:v>
                </c:pt>
                <c:pt idx="2">
                  <c:v>-143523.56777777779</c:v>
                </c:pt>
                <c:pt idx="3">
                  <c:v>-157057.25666666668</c:v>
                </c:pt>
                <c:pt idx="4">
                  <c:v>-166657.12555555557</c:v>
                </c:pt>
                <c:pt idx="5">
                  <c:v>-193246.38444444447</c:v>
                </c:pt>
                <c:pt idx="6">
                  <c:v>-245016.91333333336</c:v>
                </c:pt>
                <c:pt idx="7">
                  <c:v>-267489.69222222222</c:v>
                </c:pt>
                <c:pt idx="8">
                  <c:v>-271192.52777777781</c:v>
                </c:pt>
                <c:pt idx="9">
                  <c:v>-311468.24333333335</c:v>
                </c:pt>
                <c:pt idx="10">
                  <c:v>-313980.31888888893</c:v>
                </c:pt>
                <c:pt idx="11">
                  <c:v>-227363.98777777783</c:v>
                </c:pt>
                <c:pt idx="12">
                  <c:v>-263118.68333333335</c:v>
                </c:pt>
                <c:pt idx="13">
                  <c:v>-272082.43888888892</c:v>
                </c:pt>
                <c:pt idx="14">
                  <c:v>-269113.43444444449</c:v>
                </c:pt>
                <c:pt idx="15">
                  <c:v>-210471.6733333334</c:v>
                </c:pt>
                <c:pt idx="16">
                  <c:v>-229999.27888888895</c:v>
                </c:pt>
                <c:pt idx="17">
                  <c:v>-226962.45444444451</c:v>
                </c:pt>
                <c:pt idx="18">
                  <c:v>-239995.66000000009</c:v>
                </c:pt>
                <c:pt idx="19">
                  <c:v>-184578.68888888898</c:v>
                </c:pt>
                <c:pt idx="20">
                  <c:v>-187093.8244444445</c:v>
                </c:pt>
                <c:pt idx="21">
                  <c:v>-191130.5400000001</c:v>
                </c:pt>
                <c:pt idx="22">
                  <c:v>-229113.61555555568</c:v>
                </c:pt>
                <c:pt idx="23">
                  <c:v>-150588.97444444452</c:v>
                </c:pt>
                <c:pt idx="24">
                  <c:v>-155035.46333333338</c:v>
                </c:pt>
                <c:pt idx="25">
                  <c:v>-180198.69888888893</c:v>
                </c:pt>
                <c:pt idx="26">
                  <c:v>-174359.04444444447</c:v>
                </c:pt>
                <c:pt idx="27">
                  <c:v>-163372.09999999998</c:v>
                </c:pt>
                <c:pt idx="28">
                  <c:v>-64718.488888888853</c:v>
                </c:pt>
                <c:pt idx="29">
                  <c:v>-53731.544444444356</c:v>
                </c:pt>
                <c:pt idx="30">
                  <c:v>-42744.59999999986</c:v>
                </c:pt>
                <c:pt idx="31">
                  <c:v>-31757.655555555364</c:v>
                </c:pt>
                <c:pt idx="32">
                  <c:v>66895.95555555576</c:v>
                </c:pt>
                <c:pt idx="33">
                  <c:v>77882.900000000256</c:v>
                </c:pt>
                <c:pt idx="34">
                  <c:v>88869.844444444752</c:v>
                </c:pt>
                <c:pt idx="35">
                  <c:v>99856.788888889248</c:v>
                </c:pt>
                <c:pt idx="36">
                  <c:v>193510.40000000037</c:v>
                </c:pt>
              </c:numCache>
            </c:numRef>
          </c:yVal>
          <c:smooth val="0"/>
          <c:extLst xmlns:c16r2="http://schemas.microsoft.com/office/drawing/2015/06/chart">
            <c:ext xmlns:c16="http://schemas.microsoft.com/office/drawing/2014/chart" uri="{C3380CC4-5D6E-409C-BE32-E72D297353CC}">
              <c16:uniqueId val="{00000002-DD04-4EFE-95C6-2509D5058299}"/>
            </c:ext>
          </c:extLst>
        </c:ser>
        <c:dLbls>
          <c:showLegendKey val="0"/>
          <c:showVal val="0"/>
          <c:showCatName val="0"/>
          <c:showSerName val="0"/>
          <c:showPercent val="0"/>
          <c:showBubbleSize val="0"/>
        </c:dLbls>
        <c:axId val="357384552"/>
        <c:axId val="357385728"/>
      </c:scatterChart>
      <c:valAx>
        <c:axId val="357384552"/>
        <c:scaling>
          <c:orientation val="minMax"/>
        </c:scaling>
        <c:delete val="0"/>
        <c:axPos val="b"/>
        <c:majorGridlines/>
        <c:numFmt formatCode="General" sourceLinked="1"/>
        <c:majorTickMark val="none"/>
        <c:minorTickMark val="none"/>
        <c:tickLblPos val="nextTo"/>
        <c:crossAx val="357385728"/>
        <c:crosses val="autoZero"/>
        <c:crossBetween val="midCat"/>
      </c:valAx>
      <c:valAx>
        <c:axId val="357385728"/>
        <c:scaling>
          <c:orientation val="minMax"/>
        </c:scaling>
        <c:delete val="0"/>
        <c:axPos val="l"/>
        <c:majorGridlines/>
        <c:numFmt formatCode="_(&quot;$&quot;* #,##0.00_);_(&quot;$&quot;* \(#,##0.00\);_(&quot;$&quot;* &quot;-&quot;??_);_(@_)" sourceLinked="1"/>
        <c:majorTickMark val="none"/>
        <c:minorTickMark val="none"/>
        <c:tickLblPos val="nextTo"/>
        <c:crossAx val="357384552"/>
        <c:crosses val="autoZero"/>
        <c:crossBetween val="midCat"/>
      </c:valAx>
    </c:plotArea>
    <c:legend>
      <c:legendPos val="b"/>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C9D64-7841-430A-A2DC-9CE698009EC4}"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s-ES"/>
        </a:p>
      </dgm:t>
    </dgm:pt>
    <dgm:pt modelId="{0B601F0E-D12C-4A97-B3BF-72BCE3978EED}">
      <dgm:prSet phldrT="[Texto]"/>
      <dgm:spPr/>
      <dgm:t>
        <a:bodyPr/>
        <a:lstStyle/>
        <a:p>
          <a:r>
            <a:rPr lang="es-ES" dirty="0"/>
            <a:t>Contratos</a:t>
          </a:r>
        </a:p>
      </dgm:t>
    </dgm:pt>
    <dgm:pt modelId="{E4A38FDA-0418-4951-8312-42EE93C20A68}" type="parTrans" cxnId="{E6EA0B6E-2BDA-4ECA-AD5D-008892D4600E}">
      <dgm:prSet/>
      <dgm:spPr/>
      <dgm:t>
        <a:bodyPr/>
        <a:lstStyle/>
        <a:p>
          <a:endParaRPr lang="es-ES"/>
        </a:p>
      </dgm:t>
    </dgm:pt>
    <dgm:pt modelId="{2178EC3D-B665-49D8-AE22-3818374EFB35}" type="sibTrans" cxnId="{E6EA0B6E-2BDA-4ECA-AD5D-008892D4600E}">
      <dgm:prSet/>
      <dgm:spPr/>
      <dgm:t>
        <a:bodyPr/>
        <a:lstStyle/>
        <a:p>
          <a:endParaRPr lang="es-ES"/>
        </a:p>
      </dgm:t>
    </dgm:pt>
    <dgm:pt modelId="{D310F5CD-5376-4CF0-8F16-D3B79ECE10E3}">
      <dgm:prSet phldrT="[Texto]"/>
      <dgm:spPr/>
      <dgm:t>
        <a:bodyPr/>
        <a:lstStyle/>
        <a:p>
          <a:r>
            <a:rPr lang="es-ES" dirty="0"/>
            <a:t>Libro de Obra</a:t>
          </a:r>
        </a:p>
      </dgm:t>
    </dgm:pt>
    <dgm:pt modelId="{B7F557A1-8C73-4111-8D9F-6DB6878392FD}" type="parTrans" cxnId="{705BFAD5-06B3-4D54-A87F-90A446605C3D}">
      <dgm:prSet/>
      <dgm:spPr/>
      <dgm:t>
        <a:bodyPr/>
        <a:lstStyle/>
        <a:p>
          <a:endParaRPr lang="es-ES"/>
        </a:p>
      </dgm:t>
    </dgm:pt>
    <dgm:pt modelId="{2F8934AC-4629-4112-907D-6886411FCF60}" type="sibTrans" cxnId="{705BFAD5-06B3-4D54-A87F-90A446605C3D}">
      <dgm:prSet/>
      <dgm:spPr/>
      <dgm:t>
        <a:bodyPr/>
        <a:lstStyle/>
        <a:p>
          <a:endParaRPr lang="es-ES"/>
        </a:p>
      </dgm:t>
    </dgm:pt>
    <dgm:pt modelId="{AEC80BBE-1C27-4C9F-8CA1-4B674FA277E5}">
      <dgm:prSet phldrT="[Texto]"/>
      <dgm:spPr/>
      <dgm:t>
        <a:bodyPr/>
        <a:lstStyle/>
        <a:p>
          <a:r>
            <a:rPr lang="es-ES" dirty="0"/>
            <a:t>Planillas de Avance de Obra</a:t>
          </a:r>
        </a:p>
      </dgm:t>
    </dgm:pt>
    <dgm:pt modelId="{C97DC4F7-DDDB-4824-B478-FEBF5B1C6DBC}" type="parTrans" cxnId="{2C089491-CC41-4629-9D95-DFD6E72536B2}">
      <dgm:prSet/>
      <dgm:spPr/>
      <dgm:t>
        <a:bodyPr/>
        <a:lstStyle/>
        <a:p>
          <a:endParaRPr lang="es-ES"/>
        </a:p>
      </dgm:t>
    </dgm:pt>
    <dgm:pt modelId="{82985FBC-7D49-459E-8B5D-9E47924A9110}" type="sibTrans" cxnId="{2C089491-CC41-4629-9D95-DFD6E72536B2}">
      <dgm:prSet/>
      <dgm:spPr/>
      <dgm:t>
        <a:bodyPr/>
        <a:lstStyle/>
        <a:p>
          <a:endParaRPr lang="es-ES"/>
        </a:p>
      </dgm:t>
    </dgm:pt>
    <dgm:pt modelId="{6671FD0B-DB3A-4222-9CC4-B60CA743CD74}">
      <dgm:prSet phldrT="[Texto]"/>
      <dgm:spPr/>
      <dgm:t>
        <a:bodyPr/>
        <a:lstStyle/>
        <a:p>
          <a:r>
            <a:rPr lang="es-ES" dirty="0"/>
            <a:t>Cronograma Gantt</a:t>
          </a:r>
        </a:p>
      </dgm:t>
    </dgm:pt>
    <dgm:pt modelId="{66F1A224-AD5D-4BD9-9D44-6F70FA21619D}" type="parTrans" cxnId="{15BBD048-626C-470D-8B4C-CF64A05B1986}">
      <dgm:prSet/>
      <dgm:spPr/>
      <dgm:t>
        <a:bodyPr/>
        <a:lstStyle/>
        <a:p>
          <a:endParaRPr lang="es-ES"/>
        </a:p>
      </dgm:t>
    </dgm:pt>
    <dgm:pt modelId="{502ABBD9-8B7A-4105-AEF9-1C6FEB46B1D9}" type="sibTrans" cxnId="{15BBD048-626C-470D-8B4C-CF64A05B1986}">
      <dgm:prSet/>
      <dgm:spPr/>
      <dgm:t>
        <a:bodyPr/>
        <a:lstStyle/>
        <a:p>
          <a:endParaRPr lang="es-ES"/>
        </a:p>
      </dgm:t>
    </dgm:pt>
    <dgm:pt modelId="{C3D9EF42-F56A-471F-83A4-FF348C6CC9E2}">
      <dgm:prSet phldrT="[Texto]"/>
      <dgm:spPr/>
      <dgm:t>
        <a:bodyPr/>
        <a:lstStyle/>
        <a:p>
          <a:r>
            <a:rPr lang="es-ES" dirty="0"/>
            <a:t>Planos del Proyecto</a:t>
          </a:r>
        </a:p>
      </dgm:t>
    </dgm:pt>
    <dgm:pt modelId="{2D2D8EA0-BA8C-4629-B526-F150DB02CBC6}" type="parTrans" cxnId="{631DCE92-9005-48AD-95FF-53580212674D}">
      <dgm:prSet/>
      <dgm:spPr/>
      <dgm:t>
        <a:bodyPr/>
        <a:lstStyle/>
        <a:p>
          <a:endParaRPr lang="es-ES"/>
        </a:p>
      </dgm:t>
    </dgm:pt>
    <dgm:pt modelId="{AC2D41C7-1705-42D5-B8A5-DAAEE91BCC0F}" type="sibTrans" cxnId="{631DCE92-9005-48AD-95FF-53580212674D}">
      <dgm:prSet/>
      <dgm:spPr/>
      <dgm:t>
        <a:bodyPr/>
        <a:lstStyle/>
        <a:p>
          <a:endParaRPr lang="es-ES"/>
        </a:p>
      </dgm:t>
    </dgm:pt>
    <dgm:pt modelId="{91D3DF16-4B28-47B9-825D-BCC890932FC7}">
      <dgm:prSet phldrT="[Texto]"/>
      <dgm:spPr/>
      <dgm:t>
        <a:bodyPr/>
        <a:lstStyle/>
        <a:p>
          <a:r>
            <a:rPr lang="es-ES" dirty="0"/>
            <a:t>Especificaciones Técnicas</a:t>
          </a:r>
        </a:p>
      </dgm:t>
    </dgm:pt>
    <dgm:pt modelId="{795EEFE8-4E8F-46A1-9AC9-C816CF518C9A}" type="parTrans" cxnId="{C7644D80-CEDB-4BF6-8B69-2DA70986C6EE}">
      <dgm:prSet/>
      <dgm:spPr/>
      <dgm:t>
        <a:bodyPr/>
        <a:lstStyle/>
        <a:p>
          <a:endParaRPr lang="es-ES"/>
        </a:p>
      </dgm:t>
    </dgm:pt>
    <dgm:pt modelId="{2FC5A9CE-7E64-46D1-A9E9-6F751209EFD7}" type="sibTrans" cxnId="{C7644D80-CEDB-4BF6-8B69-2DA70986C6EE}">
      <dgm:prSet/>
      <dgm:spPr/>
      <dgm:t>
        <a:bodyPr/>
        <a:lstStyle/>
        <a:p>
          <a:endParaRPr lang="es-ES"/>
        </a:p>
      </dgm:t>
    </dgm:pt>
    <dgm:pt modelId="{C105E41B-E1D4-401B-B955-D8B1D8F9A778}" type="pres">
      <dgm:prSet presAssocID="{287C9D64-7841-430A-A2DC-9CE698009EC4}" presName="diagram" presStyleCnt="0">
        <dgm:presLayoutVars>
          <dgm:dir/>
          <dgm:resizeHandles val="exact"/>
        </dgm:presLayoutVars>
      </dgm:prSet>
      <dgm:spPr/>
      <dgm:t>
        <a:bodyPr/>
        <a:lstStyle/>
        <a:p>
          <a:endParaRPr lang="es-EC"/>
        </a:p>
      </dgm:t>
    </dgm:pt>
    <dgm:pt modelId="{2EBAB87F-24C0-4F6E-8B0A-25F5A8A789B6}" type="pres">
      <dgm:prSet presAssocID="{0B601F0E-D12C-4A97-B3BF-72BCE3978EED}" presName="node" presStyleLbl="node1" presStyleIdx="0" presStyleCnt="6">
        <dgm:presLayoutVars>
          <dgm:bulletEnabled val="1"/>
        </dgm:presLayoutVars>
      </dgm:prSet>
      <dgm:spPr/>
      <dgm:t>
        <a:bodyPr/>
        <a:lstStyle/>
        <a:p>
          <a:endParaRPr lang="es-EC"/>
        </a:p>
      </dgm:t>
    </dgm:pt>
    <dgm:pt modelId="{F16E622F-872B-472D-BBC4-FE0483A8A027}" type="pres">
      <dgm:prSet presAssocID="{2178EC3D-B665-49D8-AE22-3818374EFB35}" presName="sibTrans" presStyleCnt="0"/>
      <dgm:spPr/>
    </dgm:pt>
    <dgm:pt modelId="{667D13BE-A712-4035-8AE0-89DBFAE37E8F}" type="pres">
      <dgm:prSet presAssocID="{D310F5CD-5376-4CF0-8F16-D3B79ECE10E3}" presName="node" presStyleLbl="node1" presStyleIdx="1" presStyleCnt="6">
        <dgm:presLayoutVars>
          <dgm:bulletEnabled val="1"/>
        </dgm:presLayoutVars>
      </dgm:prSet>
      <dgm:spPr/>
      <dgm:t>
        <a:bodyPr/>
        <a:lstStyle/>
        <a:p>
          <a:endParaRPr lang="es-EC"/>
        </a:p>
      </dgm:t>
    </dgm:pt>
    <dgm:pt modelId="{07EE03AA-5A23-46DB-8C9D-A55C6DE30FA2}" type="pres">
      <dgm:prSet presAssocID="{2F8934AC-4629-4112-907D-6886411FCF60}" presName="sibTrans" presStyleCnt="0"/>
      <dgm:spPr/>
    </dgm:pt>
    <dgm:pt modelId="{5EA96437-E30D-4DAA-AF91-7BEC0240E2E1}" type="pres">
      <dgm:prSet presAssocID="{AEC80BBE-1C27-4C9F-8CA1-4B674FA277E5}" presName="node" presStyleLbl="node1" presStyleIdx="2" presStyleCnt="6">
        <dgm:presLayoutVars>
          <dgm:bulletEnabled val="1"/>
        </dgm:presLayoutVars>
      </dgm:prSet>
      <dgm:spPr/>
      <dgm:t>
        <a:bodyPr/>
        <a:lstStyle/>
        <a:p>
          <a:endParaRPr lang="es-EC"/>
        </a:p>
      </dgm:t>
    </dgm:pt>
    <dgm:pt modelId="{69564843-9F5B-441D-B39E-608CA5B9951B}" type="pres">
      <dgm:prSet presAssocID="{82985FBC-7D49-459E-8B5D-9E47924A9110}" presName="sibTrans" presStyleCnt="0"/>
      <dgm:spPr/>
    </dgm:pt>
    <dgm:pt modelId="{AE3FD2AF-B33B-48DD-B13F-9F8E322EC573}" type="pres">
      <dgm:prSet presAssocID="{6671FD0B-DB3A-4222-9CC4-B60CA743CD74}" presName="node" presStyleLbl="node1" presStyleIdx="3" presStyleCnt="6">
        <dgm:presLayoutVars>
          <dgm:bulletEnabled val="1"/>
        </dgm:presLayoutVars>
      </dgm:prSet>
      <dgm:spPr/>
      <dgm:t>
        <a:bodyPr/>
        <a:lstStyle/>
        <a:p>
          <a:endParaRPr lang="es-EC"/>
        </a:p>
      </dgm:t>
    </dgm:pt>
    <dgm:pt modelId="{6CE46A93-D9E8-4722-99D0-2665862B0618}" type="pres">
      <dgm:prSet presAssocID="{502ABBD9-8B7A-4105-AEF9-1C6FEB46B1D9}" presName="sibTrans" presStyleCnt="0"/>
      <dgm:spPr/>
    </dgm:pt>
    <dgm:pt modelId="{26C4879C-6DE9-432D-B851-6221FFF966C9}" type="pres">
      <dgm:prSet presAssocID="{C3D9EF42-F56A-471F-83A4-FF348C6CC9E2}" presName="node" presStyleLbl="node1" presStyleIdx="4" presStyleCnt="6">
        <dgm:presLayoutVars>
          <dgm:bulletEnabled val="1"/>
        </dgm:presLayoutVars>
      </dgm:prSet>
      <dgm:spPr/>
      <dgm:t>
        <a:bodyPr/>
        <a:lstStyle/>
        <a:p>
          <a:endParaRPr lang="es-EC"/>
        </a:p>
      </dgm:t>
    </dgm:pt>
    <dgm:pt modelId="{E24D2E97-F6FC-463B-A301-799607E0EB24}" type="pres">
      <dgm:prSet presAssocID="{AC2D41C7-1705-42D5-B8A5-DAAEE91BCC0F}" presName="sibTrans" presStyleCnt="0"/>
      <dgm:spPr/>
    </dgm:pt>
    <dgm:pt modelId="{1DFE3BB4-3F77-4726-9C52-A5088541CEA9}" type="pres">
      <dgm:prSet presAssocID="{91D3DF16-4B28-47B9-825D-BCC890932FC7}" presName="node" presStyleLbl="node1" presStyleIdx="5" presStyleCnt="6">
        <dgm:presLayoutVars>
          <dgm:bulletEnabled val="1"/>
        </dgm:presLayoutVars>
      </dgm:prSet>
      <dgm:spPr/>
      <dgm:t>
        <a:bodyPr/>
        <a:lstStyle/>
        <a:p>
          <a:endParaRPr lang="es-EC"/>
        </a:p>
      </dgm:t>
    </dgm:pt>
  </dgm:ptLst>
  <dgm:cxnLst>
    <dgm:cxn modelId="{E938B270-BEBD-4BFE-B8BD-BC22CE8331CF}" type="presOf" srcId="{C3D9EF42-F56A-471F-83A4-FF348C6CC9E2}" destId="{26C4879C-6DE9-432D-B851-6221FFF966C9}" srcOrd="0" destOrd="0" presId="urn:microsoft.com/office/officeart/2005/8/layout/default"/>
    <dgm:cxn modelId="{5411FBE3-27F9-4A7B-A9F7-24B048F02E96}" type="presOf" srcId="{91D3DF16-4B28-47B9-825D-BCC890932FC7}" destId="{1DFE3BB4-3F77-4726-9C52-A5088541CEA9}" srcOrd="0" destOrd="0" presId="urn:microsoft.com/office/officeart/2005/8/layout/default"/>
    <dgm:cxn modelId="{F61BF6C1-7E40-4714-A7EF-0AE05C0B6DB8}" type="presOf" srcId="{D310F5CD-5376-4CF0-8F16-D3B79ECE10E3}" destId="{667D13BE-A712-4035-8AE0-89DBFAE37E8F}" srcOrd="0" destOrd="0" presId="urn:microsoft.com/office/officeart/2005/8/layout/default"/>
    <dgm:cxn modelId="{E6EA0B6E-2BDA-4ECA-AD5D-008892D4600E}" srcId="{287C9D64-7841-430A-A2DC-9CE698009EC4}" destId="{0B601F0E-D12C-4A97-B3BF-72BCE3978EED}" srcOrd="0" destOrd="0" parTransId="{E4A38FDA-0418-4951-8312-42EE93C20A68}" sibTransId="{2178EC3D-B665-49D8-AE22-3818374EFB35}"/>
    <dgm:cxn modelId="{80025C05-7E0B-43B6-AC54-EEB7AD68DBCF}" type="presOf" srcId="{0B601F0E-D12C-4A97-B3BF-72BCE3978EED}" destId="{2EBAB87F-24C0-4F6E-8B0A-25F5A8A789B6}" srcOrd="0" destOrd="0" presId="urn:microsoft.com/office/officeart/2005/8/layout/default"/>
    <dgm:cxn modelId="{15BBD048-626C-470D-8B4C-CF64A05B1986}" srcId="{287C9D64-7841-430A-A2DC-9CE698009EC4}" destId="{6671FD0B-DB3A-4222-9CC4-B60CA743CD74}" srcOrd="3" destOrd="0" parTransId="{66F1A224-AD5D-4BD9-9D44-6F70FA21619D}" sibTransId="{502ABBD9-8B7A-4105-AEF9-1C6FEB46B1D9}"/>
    <dgm:cxn modelId="{C7644D80-CEDB-4BF6-8B69-2DA70986C6EE}" srcId="{287C9D64-7841-430A-A2DC-9CE698009EC4}" destId="{91D3DF16-4B28-47B9-825D-BCC890932FC7}" srcOrd="5" destOrd="0" parTransId="{795EEFE8-4E8F-46A1-9AC9-C816CF518C9A}" sibTransId="{2FC5A9CE-7E64-46D1-A9E9-6F751209EFD7}"/>
    <dgm:cxn modelId="{EE83BFBC-FDD5-4839-BC5B-EE6181BC384C}" type="presOf" srcId="{AEC80BBE-1C27-4C9F-8CA1-4B674FA277E5}" destId="{5EA96437-E30D-4DAA-AF91-7BEC0240E2E1}" srcOrd="0" destOrd="0" presId="urn:microsoft.com/office/officeart/2005/8/layout/default"/>
    <dgm:cxn modelId="{969A062D-4417-4CBB-8ADE-57A72E1B0D24}" type="presOf" srcId="{6671FD0B-DB3A-4222-9CC4-B60CA743CD74}" destId="{AE3FD2AF-B33B-48DD-B13F-9F8E322EC573}" srcOrd="0" destOrd="0" presId="urn:microsoft.com/office/officeart/2005/8/layout/default"/>
    <dgm:cxn modelId="{2C089491-CC41-4629-9D95-DFD6E72536B2}" srcId="{287C9D64-7841-430A-A2DC-9CE698009EC4}" destId="{AEC80BBE-1C27-4C9F-8CA1-4B674FA277E5}" srcOrd="2" destOrd="0" parTransId="{C97DC4F7-DDDB-4824-B478-FEBF5B1C6DBC}" sibTransId="{82985FBC-7D49-459E-8B5D-9E47924A9110}"/>
    <dgm:cxn modelId="{631DCE92-9005-48AD-95FF-53580212674D}" srcId="{287C9D64-7841-430A-A2DC-9CE698009EC4}" destId="{C3D9EF42-F56A-471F-83A4-FF348C6CC9E2}" srcOrd="4" destOrd="0" parTransId="{2D2D8EA0-BA8C-4629-B526-F150DB02CBC6}" sibTransId="{AC2D41C7-1705-42D5-B8A5-DAAEE91BCC0F}"/>
    <dgm:cxn modelId="{6C730E2F-6895-4DA3-9425-4F70B01D8135}" type="presOf" srcId="{287C9D64-7841-430A-A2DC-9CE698009EC4}" destId="{C105E41B-E1D4-401B-B955-D8B1D8F9A778}" srcOrd="0" destOrd="0" presId="urn:microsoft.com/office/officeart/2005/8/layout/default"/>
    <dgm:cxn modelId="{705BFAD5-06B3-4D54-A87F-90A446605C3D}" srcId="{287C9D64-7841-430A-A2DC-9CE698009EC4}" destId="{D310F5CD-5376-4CF0-8F16-D3B79ECE10E3}" srcOrd="1" destOrd="0" parTransId="{B7F557A1-8C73-4111-8D9F-6DB6878392FD}" sibTransId="{2F8934AC-4629-4112-907D-6886411FCF60}"/>
    <dgm:cxn modelId="{63FA9691-D804-42EE-B4D1-202C11EA72E5}" type="presParOf" srcId="{C105E41B-E1D4-401B-B955-D8B1D8F9A778}" destId="{2EBAB87F-24C0-4F6E-8B0A-25F5A8A789B6}" srcOrd="0" destOrd="0" presId="urn:microsoft.com/office/officeart/2005/8/layout/default"/>
    <dgm:cxn modelId="{2061248A-EC78-42D0-B583-14BD0F04A70A}" type="presParOf" srcId="{C105E41B-E1D4-401B-B955-D8B1D8F9A778}" destId="{F16E622F-872B-472D-BBC4-FE0483A8A027}" srcOrd="1" destOrd="0" presId="urn:microsoft.com/office/officeart/2005/8/layout/default"/>
    <dgm:cxn modelId="{B6B55F8C-379A-4DA3-9960-874C381793C9}" type="presParOf" srcId="{C105E41B-E1D4-401B-B955-D8B1D8F9A778}" destId="{667D13BE-A712-4035-8AE0-89DBFAE37E8F}" srcOrd="2" destOrd="0" presId="urn:microsoft.com/office/officeart/2005/8/layout/default"/>
    <dgm:cxn modelId="{49618A76-0182-448C-92B4-EAA79640068E}" type="presParOf" srcId="{C105E41B-E1D4-401B-B955-D8B1D8F9A778}" destId="{07EE03AA-5A23-46DB-8C9D-A55C6DE30FA2}" srcOrd="3" destOrd="0" presId="urn:microsoft.com/office/officeart/2005/8/layout/default"/>
    <dgm:cxn modelId="{5876D5EF-FC49-4E12-AE32-B9B2C65E35A1}" type="presParOf" srcId="{C105E41B-E1D4-401B-B955-D8B1D8F9A778}" destId="{5EA96437-E30D-4DAA-AF91-7BEC0240E2E1}" srcOrd="4" destOrd="0" presId="urn:microsoft.com/office/officeart/2005/8/layout/default"/>
    <dgm:cxn modelId="{5B8F2B01-FFB3-4B7A-A688-0AB17579027C}" type="presParOf" srcId="{C105E41B-E1D4-401B-B955-D8B1D8F9A778}" destId="{69564843-9F5B-441D-B39E-608CA5B9951B}" srcOrd="5" destOrd="0" presId="urn:microsoft.com/office/officeart/2005/8/layout/default"/>
    <dgm:cxn modelId="{65E93230-BBE1-489C-A5E1-C71287CC148B}" type="presParOf" srcId="{C105E41B-E1D4-401B-B955-D8B1D8F9A778}" destId="{AE3FD2AF-B33B-48DD-B13F-9F8E322EC573}" srcOrd="6" destOrd="0" presId="urn:microsoft.com/office/officeart/2005/8/layout/default"/>
    <dgm:cxn modelId="{A2633C89-44FF-4B8C-BE47-2096F2608984}" type="presParOf" srcId="{C105E41B-E1D4-401B-B955-D8B1D8F9A778}" destId="{6CE46A93-D9E8-4722-99D0-2665862B0618}" srcOrd="7" destOrd="0" presId="urn:microsoft.com/office/officeart/2005/8/layout/default"/>
    <dgm:cxn modelId="{E2412F94-596E-4C12-8AFE-7831DB035E56}" type="presParOf" srcId="{C105E41B-E1D4-401B-B955-D8B1D8F9A778}" destId="{26C4879C-6DE9-432D-B851-6221FFF966C9}" srcOrd="8" destOrd="0" presId="urn:microsoft.com/office/officeart/2005/8/layout/default"/>
    <dgm:cxn modelId="{59637ECA-CC68-48A1-A26C-7C8C491D5C88}" type="presParOf" srcId="{C105E41B-E1D4-401B-B955-D8B1D8F9A778}" destId="{E24D2E97-F6FC-463B-A301-799607E0EB24}" srcOrd="9" destOrd="0" presId="urn:microsoft.com/office/officeart/2005/8/layout/default"/>
    <dgm:cxn modelId="{9C0116A7-C458-4588-B8DC-10E456695DFD}" type="presParOf" srcId="{C105E41B-E1D4-401B-B955-D8B1D8F9A778}" destId="{1DFE3BB4-3F77-4726-9C52-A5088541CEA9}"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7C9D64-7841-430A-A2DC-9CE698009EC4}"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s-ES"/>
        </a:p>
      </dgm:t>
    </dgm:pt>
    <dgm:pt modelId="{0B601F0E-D12C-4A97-B3BF-72BCE3978EED}">
      <dgm:prSet phldrT="[Texto]" custT="1"/>
      <dgm:spPr/>
      <dgm:t>
        <a:bodyPr/>
        <a:lstStyle/>
        <a:p>
          <a:r>
            <a:rPr lang="es-ES" sz="1600" dirty="0"/>
            <a:t>Identificar y evaluar riesgos</a:t>
          </a:r>
        </a:p>
      </dgm:t>
    </dgm:pt>
    <dgm:pt modelId="{E4A38FDA-0418-4951-8312-42EE93C20A68}" type="parTrans" cxnId="{E6EA0B6E-2BDA-4ECA-AD5D-008892D4600E}">
      <dgm:prSet/>
      <dgm:spPr/>
      <dgm:t>
        <a:bodyPr/>
        <a:lstStyle/>
        <a:p>
          <a:endParaRPr lang="es-ES" sz="1600"/>
        </a:p>
      </dgm:t>
    </dgm:pt>
    <dgm:pt modelId="{2178EC3D-B665-49D8-AE22-3818374EFB35}" type="sibTrans" cxnId="{E6EA0B6E-2BDA-4ECA-AD5D-008892D4600E}">
      <dgm:prSet/>
      <dgm:spPr/>
      <dgm:t>
        <a:bodyPr/>
        <a:lstStyle/>
        <a:p>
          <a:endParaRPr lang="es-ES" sz="1600"/>
        </a:p>
      </dgm:t>
    </dgm:pt>
    <dgm:pt modelId="{CF6A6E00-2BE9-4A56-B818-0B529F91F632}">
      <dgm:prSet phldrT="[Texto]" custT="1"/>
      <dgm:spPr/>
      <dgm:t>
        <a:bodyPr/>
        <a:lstStyle/>
        <a:p>
          <a:r>
            <a:rPr lang="es-ES" sz="1600" dirty="0"/>
            <a:t>Medidas preventivas</a:t>
          </a:r>
        </a:p>
      </dgm:t>
    </dgm:pt>
    <dgm:pt modelId="{9D1F9D16-6C40-48D7-8366-ECB83F3C66EE}" type="parTrans" cxnId="{14F9B728-C733-4623-8B14-3C7CF13F0683}">
      <dgm:prSet/>
      <dgm:spPr/>
      <dgm:t>
        <a:bodyPr/>
        <a:lstStyle/>
        <a:p>
          <a:endParaRPr lang="es-ES" sz="1600"/>
        </a:p>
      </dgm:t>
    </dgm:pt>
    <dgm:pt modelId="{E71F95B3-C83A-460D-8EF2-25809DD1C32E}" type="sibTrans" cxnId="{14F9B728-C733-4623-8B14-3C7CF13F0683}">
      <dgm:prSet/>
      <dgm:spPr/>
      <dgm:t>
        <a:bodyPr/>
        <a:lstStyle/>
        <a:p>
          <a:endParaRPr lang="es-ES" sz="1600"/>
        </a:p>
      </dgm:t>
    </dgm:pt>
    <dgm:pt modelId="{423C73E5-BA48-4588-98B2-F921FFC13CF8}">
      <dgm:prSet phldrT="[Texto]" custT="1"/>
      <dgm:spPr/>
      <dgm:t>
        <a:bodyPr/>
        <a:lstStyle/>
        <a:p>
          <a:r>
            <a:rPr lang="es-ES" sz="1600" dirty="0"/>
            <a:t>Combatir y controlar riesgos</a:t>
          </a:r>
        </a:p>
      </dgm:t>
    </dgm:pt>
    <dgm:pt modelId="{2B741516-672E-48EB-A3E3-F7646039FCD3}" type="parTrans" cxnId="{B086E514-3859-4781-97DA-69B2C88942F8}">
      <dgm:prSet/>
      <dgm:spPr/>
      <dgm:t>
        <a:bodyPr/>
        <a:lstStyle/>
        <a:p>
          <a:endParaRPr lang="es-ES" sz="1600"/>
        </a:p>
      </dgm:t>
    </dgm:pt>
    <dgm:pt modelId="{D864340B-8EC7-4744-90BC-DA80B2186BB2}" type="sibTrans" cxnId="{B086E514-3859-4781-97DA-69B2C88942F8}">
      <dgm:prSet/>
      <dgm:spPr/>
      <dgm:t>
        <a:bodyPr/>
        <a:lstStyle/>
        <a:p>
          <a:endParaRPr lang="es-ES" sz="1600"/>
        </a:p>
      </dgm:t>
    </dgm:pt>
    <dgm:pt modelId="{AFDEA161-22F0-4745-AA38-B9141E535CCC}">
      <dgm:prSet phldrT="[Texto]" custT="1"/>
      <dgm:spPr/>
      <dgm:t>
        <a:bodyPr/>
        <a:lstStyle/>
        <a:p>
          <a:r>
            <a:rPr lang="es-ES" sz="1600" dirty="0"/>
            <a:t>Capacitar al personal</a:t>
          </a:r>
        </a:p>
      </dgm:t>
    </dgm:pt>
    <dgm:pt modelId="{89C53238-37ED-43E3-9B05-47517FABCBDB}" type="parTrans" cxnId="{82F241A7-79B3-475C-B028-285B599053D1}">
      <dgm:prSet/>
      <dgm:spPr/>
      <dgm:t>
        <a:bodyPr/>
        <a:lstStyle/>
        <a:p>
          <a:endParaRPr lang="es-ES" sz="1600"/>
        </a:p>
      </dgm:t>
    </dgm:pt>
    <dgm:pt modelId="{EE6C031A-5E87-4299-96C5-37213B13A816}" type="sibTrans" cxnId="{82F241A7-79B3-475C-B028-285B599053D1}">
      <dgm:prSet/>
      <dgm:spPr/>
      <dgm:t>
        <a:bodyPr/>
        <a:lstStyle/>
        <a:p>
          <a:endParaRPr lang="es-ES" sz="1600"/>
        </a:p>
      </dgm:t>
    </dgm:pt>
    <dgm:pt modelId="{7A19AF85-5365-46DC-BFC9-3B1E9E14E3B6}">
      <dgm:prSet phldrT="[Texto]" custT="1"/>
      <dgm:spPr/>
      <dgm:t>
        <a:bodyPr/>
        <a:lstStyle/>
        <a:p>
          <a:r>
            <a:rPr lang="es-ES" sz="1600" dirty="0"/>
            <a:t>Registro de accidentes</a:t>
          </a:r>
        </a:p>
      </dgm:t>
    </dgm:pt>
    <dgm:pt modelId="{E51919AF-0F97-42C2-96B6-5B9ADC3A25C8}" type="parTrans" cxnId="{B85BC9F1-00C9-4ED7-94A1-15D1C7B72F36}">
      <dgm:prSet/>
      <dgm:spPr/>
      <dgm:t>
        <a:bodyPr/>
        <a:lstStyle/>
        <a:p>
          <a:endParaRPr lang="es-ES" sz="1600"/>
        </a:p>
      </dgm:t>
    </dgm:pt>
    <dgm:pt modelId="{C2AB3DB0-9263-494A-8F54-35CBF9469A94}" type="sibTrans" cxnId="{B85BC9F1-00C9-4ED7-94A1-15D1C7B72F36}">
      <dgm:prSet/>
      <dgm:spPr/>
      <dgm:t>
        <a:bodyPr/>
        <a:lstStyle/>
        <a:p>
          <a:endParaRPr lang="es-ES" sz="1600"/>
        </a:p>
      </dgm:t>
    </dgm:pt>
    <dgm:pt modelId="{E4F253E3-0DF0-43E1-87B8-B4F073F59548}">
      <dgm:prSet phldrT="[Texto]" custT="1"/>
      <dgm:spPr/>
      <dgm:t>
        <a:bodyPr/>
        <a:lstStyle/>
        <a:p>
          <a:r>
            <a:rPr lang="es-ES" sz="1600" dirty="0"/>
            <a:t>Investigar accidentes</a:t>
          </a:r>
        </a:p>
      </dgm:t>
    </dgm:pt>
    <dgm:pt modelId="{87A05B25-9F52-427E-BF47-41270A8B2A64}" type="parTrans" cxnId="{A5DF3CA1-9342-443E-B7EF-A5800A363678}">
      <dgm:prSet/>
      <dgm:spPr/>
      <dgm:t>
        <a:bodyPr/>
        <a:lstStyle/>
        <a:p>
          <a:endParaRPr lang="es-ES" sz="1600"/>
        </a:p>
      </dgm:t>
    </dgm:pt>
    <dgm:pt modelId="{7648D5EF-B995-4AD8-B037-7D9EB8F29FFD}" type="sibTrans" cxnId="{A5DF3CA1-9342-443E-B7EF-A5800A363678}">
      <dgm:prSet/>
      <dgm:spPr/>
      <dgm:t>
        <a:bodyPr/>
        <a:lstStyle/>
        <a:p>
          <a:endParaRPr lang="es-ES" sz="1600"/>
        </a:p>
      </dgm:t>
    </dgm:pt>
    <dgm:pt modelId="{52F814C6-AFD8-4EAB-B457-472B00D6B321}">
      <dgm:prSet phldrT="[Texto]" custT="1"/>
      <dgm:spPr/>
      <dgm:t>
        <a:bodyPr/>
        <a:lstStyle/>
        <a:p>
          <a:r>
            <a:rPr lang="es-ES" sz="1600" dirty="0"/>
            <a:t>Afiliación y registro de los trabajadores al IESS y MT</a:t>
          </a:r>
        </a:p>
      </dgm:t>
    </dgm:pt>
    <dgm:pt modelId="{9E310B32-74FB-44DD-86A2-1CB1420F09D4}" type="parTrans" cxnId="{30A6D38D-A50E-440D-BDFD-52C08553C92B}">
      <dgm:prSet/>
      <dgm:spPr/>
      <dgm:t>
        <a:bodyPr/>
        <a:lstStyle/>
        <a:p>
          <a:endParaRPr lang="es-ES" sz="1600"/>
        </a:p>
      </dgm:t>
    </dgm:pt>
    <dgm:pt modelId="{168D0D91-3B9A-41DE-B4E2-3CA9260A5462}" type="sibTrans" cxnId="{30A6D38D-A50E-440D-BDFD-52C08553C92B}">
      <dgm:prSet/>
      <dgm:spPr/>
      <dgm:t>
        <a:bodyPr/>
        <a:lstStyle/>
        <a:p>
          <a:endParaRPr lang="es-ES" sz="1600"/>
        </a:p>
      </dgm:t>
    </dgm:pt>
    <dgm:pt modelId="{C105E41B-E1D4-401B-B955-D8B1D8F9A778}" type="pres">
      <dgm:prSet presAssocID="{287C9D64-7841-430A-A2DC-9CE698009EC4}" presName="diagram" presStyleCnt="0">
        <dgm:presLayoutVars>
          <dgm:dir/>
          <dgm:resizeHandles val="exact"/>
        </dgm:presLayoutVars>
      </dgm:prSet>
      <dgm:spPr/>
      <dgm:t>
        <a:bodyPr/>
        <a:lstStyle/>
        <a:p>
          <a:endParaRPr lang="es-EC"/>
        </a:p>
      </dgm:t>
    </dgm:pt>
    <dgm:pt modelId="{2EBAB87F-24C0-4F6E-8B0A-25F5A8A789B6}" type="pres">
      <dgm:prSet presAssocID="{0B601F0E-D12C-4A97-B3BF-72BCE3978EED}" presName="node" presStyleLbl="node1" presStyleIdx="0" presStyleCnt="7">
        <dgm:presLayoutVars>
          <dgm:bulletEnabled val="1"/>
        </dgm:presLayoutVars>
      </dgm:prSet>
      <dgm:spPr/>
      <dgm:t>
        <a:bodyPr/>
        <a:lstStyle/>
        <a:p>
          <a:endParaRPr lang="es-EC"/>
        </a:p>
      </dgm:t>
    </dgm:pt>
    <dgm:pt modelId="{53F7ADD3-94BA-4C21-95D3-B3351819003B}" type="pres">
      <dgm:prSet presAssocID="{2178EC3D-B665-49D8-AE22-3818374EFB35}" presName="sibTrans" presStyleCnt="0"/>
      <dgm:spPr/>
    </dgm:pt>
    <dgm:pt modelId="{40F77DB8-D73C-45C5-80C1-6220230EFE0A}" type="pres">
      <dgm:prSet presAssocID="{CF6A6E00-2BE9-4A56-B818-0B529F91F632}" presName="node" presStyleLbl="node1" presStyleIdx="1" presStyleCnt="7">
        <dgm:presLayoutVars>
          <dgm:bulletEnabled val="1"/>
        </dgm:presLayoutVars>
      </dgm:prSet>
      <dgm:spPr/>
      <dgm:t>
        <a:bodyPr/>
        <a:lstStyle/>
        <a:p>
          <a:endParaRPr lang="es-EC"/>
        </a:p>
      </dgm:t>
    </dgm:pt>
    <dgm:pt modelId="{BFD61E4D-98ED-4F49-9FFC-2A74CE2C7BB7}" type="pres">
      <dgm:prSet presAssocID="{E71F95B3-C83A-460D-8EF2-25809DD1C32E}" presName="sibTrans" presStyleCnt="0"/>
      <dgm:spPr/>
    </dgm:pt>
    <dgm:pt modelId="{483897D3-8769-405B-AB9D-98EC68FEEEF1}" type="pres">
      <dgm:prSet presAssocID="{423C73E5-BA48-4588-98B2-F921FFC13CF8}" presName="node" presStyleLbl="node1" presStyleIdx="2" presStyleCnt="7">
        <dgm:presLayoutVars>
          <dgm:bulletEnabled val="1"/>
        </dgm:presLayoutVars>
      </dgm:prSet>
      <dgm:spPr/>
      <dgm:t>
        <a:bodyPr/>
        <a:lstStyle/>
        <a:p>
          <a:endParaRPr lang="es-EC"/>
        </a:p>
      </dgm:t>
    </dgm:pt>
    <dgm:pt modelId="{EA380968-4AB6-4D8D-9C94-2D43E9BF637B}" type="pres">
      <dgm:prSet presAssocID="{D864340B-8EC7-4744-90BC-DA80B2186BB2}" presName="sibTrans" presStyleCnt="0"/>
      <dgm:spPr/>
    </dgm:pt>
    <dgm:pt modelId="{425949A3-5831-4317-ADDB-4ED0A98C287C}" type="pres">
      <dgm:prSet presAssocID="{AFDEA161-22F0-4745-AA38-B9141E535CCC}" presName="node" presStyleLbl="node1" presStyleIdx="3" presStyleCnt="7">
        <dgm:presLayoutVars>
          <dgm:bulletEnabled val="1"/>
        </dgm:presLayoutVars>
      </dgm:prSet>
      <dgm:spPr/>
      <dgm:t>
        <a:bodyPr/>
        <a:lstStyle/>
        <a:p>
          <a:endParaRPr lang="es-EC"/>
        </a:p>
      </dgm:t>
    </dgm:pt>
    <dgm:pt modelId="{D2FAC7CD-449E-4247-B529-401D3C4BE696}" type="pres">
      <dgm:prSet presAssocID="{EE6C031A-5E87-4299-96C5-37213B13A816}" presName="sibTrans" presStyleCnt="0"/>
      <dgm:spPr/>
    </dgm:pt>
    <dgm:pt modelId="{4A73D40C-7248-4E0E-9E22-20D9E6BEF9E8}" type="pres">
      <dgm:prSet presAssocID="{7A19AF85-5365-46DC-BFC9-3B1E9E14E3B6}" presName="node" presStyleLbl="node1" presStyleIdx="4" presStyleCnt="7">
        <dgm:presLayoutVars>
          <dgm:bulletEnabled val="1"/>
        </dgm:presLayoutVars>
      </dgm:prSet>
      <dgm:spPr/>
      <dgm:t>
        <a:bodyPr/>
        <a:lstStyle/>
        <a:p>
          <a:endParaRPr lang="es-EC"/>
        </a:p>
      </dgm:t>
    </dgm:pt>
    <dgm:pt modelId="{5BC39A2C-7248-4D6A-8479-CE27BA6FEF48}" type="pres">
      <dgm:prSet presAssocID="{C2AB3DB0-9263-494A-8F54-35CBF9469A94}" presName="sibTrans" presStyleCnt="0"/>
      <dgm:spPr/>
    </dgm:pt>
    <dgm:pt modelId="{B9F920A9-CCBA-40CB-9392-28734AB50DA0}" type="pres">
      <dgm:prSet presAssocID="{E4F253E3-0DF0-43E1-87B8-B4F073F59548}" presName="node" presStyleLbl="node1" presStyleIdx="5" presStyleCnt="7">
        <dgm:presLayoutVars>
          <dgm:bulletEnabled val="1"/>
        </dgm:presLayoutVars>
      </dgm:prSet>
      <dgm:spPr/>
      <dgm:t>
        <a:bodyPr/>
        <a:lstStyle/>
        <a:p>
          <a:endParaRPr lang="es-EC"/>
        </a:p>
      </dgm:t>
    </dgm:pt>
    <dgm:pt modelId="{F61BFC9F-FCF4-49F1-91AA-1516AD972E83}" type="pres">
      <dgm:prSet presAssocID="{7648D5EF-B995-4AD8-B037-7D9EB8F29FFD}" presName="sibTrans" presStyleCnt="0"/>
      <dgm:spPr/>
    </dgm:pt>
    <dgm:pt modelId="{98921EA7-F028-4BCF-A48B-140C0B2EB8FD}" type="pres">
      <dgm:prSet presAssocID="{52F814C6-AFD8-4EAB-B457-472B00D6B321}" presName="node" presStyleLbl="node1" presStyleIdx="6" presStyleCnt="7" custLinFactNeighborX="-4855" custLinFactNeighborY="-728">
        <dgm:presLayoutVars>
          <dgm:bulletEnabled val="1"/>
        </dgm:presLayoutVars>
      </dgm:prSet>
      <dgm:spPr/>
      <dgm:t>
        <a:bodyPr/>
        <a:lstStyle/>
        <a:p>
          <a:endParaRPr lang="es-EC"/>
        </a:p>
      </dgm:t>
    </dgm:pt>
  </dgm:ptLst>
  <dgm:cxnLst>
    <dgm:cxn modelId="{A5DF3CA1-9342-443E-B7EF-A5800A363678}" srcId="{287C9D64-7841-430A-A2DC-9CE698009EC4}" destId="{E4F253E3-0DF0-43E1-87B8-B4F073F59548}" srcOrd="5" destOrd="0" parTransId="{87A05B25-9F52-427E-BF47-41270A8B2A64}" sibTransId="{7648D5EF-B995-4AD8-B037-7D9EB8F29FFD}"/>
    <dgm:cxn modelId="{E6EA0B6E-2BDA-4ECA-AD5D-008892D4600E}" srcId="{287C9D64-7841-430A-A2DC-9CE698009EC4}" destId="{0B601F0E-D12C-4A97-B3BF-72BCE3978EED}" srcOrd="0" destOrd="0" parTransId="{E4A38FDA-0418-4951-8312-42EE93C20A68}" sibTransId="{2178EC3D-B665-49D8-AE22-3818374EFB35}"/>
    <dgm:cxn modelId="{A501D0E7-63A1-4D69-ACB7-C37937F35676}" type="presOf" srcId="{287C9D64-7841-430A-A2DC-9CE698009EC4}" destId="{C105E41B-E1D4-401B-B955-D8B1D8F9A778}" srcOrd="0" destOrd="0" presId="urn:microsoft.com/office/officeart/2005/8/layout/default"/>
    <dgm:cxn modelId="{82F241A7-79B3-475C-B028-285B599053D1}" srcId="{287C9D64-7841-430A-A2DC-9CE698009EC4}" destId="{AFDEA161-22F0-4745-AA38-B9141E535CCC}" srcOrd="3" destOrd="0" parTransId="{89C53238-37ED-43E3-9B05-47517FABCBDB}" sibTransId="{EE6C031A-5E87-4299-96C5-37213B13A816}"/>
    <dgm:cxn modelId="{730E0E56-8744-4155-9AA4-1BCC243F37DE}" type="presOf" srcId="{0B601F0E-D12C-4A97-B3BF-72BCE3978EED}" destId="{2EBAB87F-24C0-4F6E-8B0A-25F5A8A789B6}" srcOrd="0" destOrd="0" presId="urn:microsoft.com/office/officeart/2005/8/layout/default"/>
    <dgm:cxn modelId="{7775BDE9-5F54-4B6F-9842-A47F5DA02FCA}" type="presOf" srcId="{7A19AF85-5365-46DC-BFC9-3B1E9E14E3B6}" destId="{4A73D40C-7248-4E0E-9E22-20D9E6BEF9E8}" srcOrd="0" destOrd="0" presId="urn:microsoft.com/office/officeart/2005/8/layout/default"/>
    <dgm:cxn modelId="{B85BC9F1-00C9-4ED7-94A1-15D1C7B72F36}" srcId="{287C9D64-7841-430A-A2DC-9CE698009EC4}" destId="{7A19AF85-5365-46DC-BFC9-3B1E9E14E3B6}" srcOrd="4" destOrd="0" parTransId="{E51919AF-0F97-42C2-96B6-5B9ADC3A25C8}" sibTransId="{C2AB3DB0-9263-494A-8F54-35CBF9469A94}"/>
    <dgm:cxn modelId="{B086E514-3859-4781-97DA-69B2C88942F8}" srcId="{287C9D64-7841-430A-A2DC-9CE698009EC4}" destId="{423C73E5-BA48-4588-98B2-F921FFC13CF8}" srcOrd="2" destOrd="0" parTransId="{2B741516-672E-48EB-A3E3-F7646039FCD3}" sibTransId="{D864340B-8EC7-4744-90BC-DA80B2186BB2}"/>
    <dgm:cxn modelId="{44BE8951-8B13-4B69-94B5-13350F2823D6}" type="presOf" srcId="{E4F253E3-0DF0-43E1-87B8-B4F073F59548}" destId="{B9F920A9-CCBA-40CB-9392-28734AB50DA0}" srcOrd="0" destOrd="0" presId="urn:microsoft.com/office/officeart/2005/8/layout/default"/>
    <dgm:cxn modelId="{E89C38F9-0751-4EC0-A40D-F52767959ABA}" type="presOf" srcId="{423C73E5-BA48-4588-98B2-F921FFC13CF8}" destId="{483897D3-8769-405B-AB9D-98EC68FEEEF1}" srcOrd="0" destOrd="0" presId="urn:microsoft.com/office/officeart/2005/8/layout/default"/>
    <dgm:cxn modelId="{0CE756E5-CF66-4E4C-A0E8-14D327F921F5}" type="presOf" srcId="{CF6A6E00-2BE9-4A56-B818-0B529F91F632}" destId="{40F77DB8-D73C-45C5-80C1-6220230EFE0A}" srcOrd="0" destOrd="0" presId="urn:microsoft.com/office/officeart/2005/8/layout/default"/>
    <dgm:cxn modelId="{817FE872-6512-4D6A-A08C-98CCCC38D2DF}" type="presOf" srcId="{52F814C6-AFD8-4EAB-B457-472B00D6B321}" destId="{98921EA7-F028-4BCF-A48B-140C0B2EB8FD}" srcOrd="0" destOrd="0" presId="urn:microsoft.com/office/officeart/2005/8/layout/default"/>
    <dgm:cxn modelId="{14F9B728-C733-4623-8B14-3C7CF13F0683}" srcId="{287C9D64-7841-430A-A2DC-9CE698009EC4}" destId="{CF6A6E00-2BE9-4A56-B818-0B529F91F632}" srcOrd="1" destOrd="0" parTransId="{9D1F9D16-6C40-48D7-8366-ECB83F3C66EE}" sibTransId="{E71F95B3-C83A-460D-8EF2-25809DD1C32E}"/>
    <dgm:cxn modelId="{86D62093-34F1-4798-A6A1-A7A6A41319EB}" type="presOf" srcId="{AFDEA161-22F0-4745-AA38-B9141E535CCC}" destId="{425949A3-5831-4317-ADDB-4ED0A98C287C}" srcOrd="0" destOrd="0" presId="urn:microsoft.com/office/officeart/2005/8/layout/default"/>
    <dgm:cxn modelId="{30A6D38D-A50E-440D-BDFD-52C08553C92B}" srcId="{287C9D64-7841-430A-A2DC-9CE698009EC4}" destId="{52F814C6-AFD8-4EAB-B457-472B00D6B321}" srcOrd="6" destOrd="0" parTransId="{9E310B32-74FB-44DD-86A2-1CB1420F09D4}" sibTransId="{168D0D91-3B9A-41DE-B4E2-3CA9260A5462}"/>
    <dgm:cxn modelId="{D95FB28C-1D16-4E68-9C37-0EC53BD3D7F2}" type="presParOf" srcId="{C105E41B-E1D4-401B-B955-D8B1D8F9A778}" destId="{2EBAB87F-24C0-4F6E-8B0A-25F5A8A789B6}" srcOrd="0" destOrd="0" presId="urn:microsoft.com/office/officeart/2005/8/layout/default"/>
    <dgm:cxn modelId="{C46B9677-6E7E-4229-AD26-9C3CBF2ADA3C}" type="presParOf" srcId="{C105E41B-E1D4-401B-B955-D8B1D8F9A778}" destId="{53F7ADD3-94BA-4C21-95D3-B3351819003B}" srcOrd="1" destOrd="0" presId="urn:microsoft.com/office/officeart/2005/8/layout/default"/>
    <dgm:cxn modelId="{FF2B97EF-096A-4B44-8791-3AEE50E6D109}" type="presParOf" srcId="{C105E41B-E1D4-401B-B955-D8B1D8F9A778}" destId="{40F77DB8-D73C-45C5-80C1-6220230EFE0A}" srcOrd="2" destOrd="0" presId="urn:microsoft.com/office/officeart/2005/8/layout/default"/>
    <dgm:cxn modelId="{888EA1FF-C577-4233-929A-94D8DF70D4FC}" type="presParOf" srcId="{C105E41B-E1D4-401B-B955-D8B1D8F9A778}" destId="{BFD61E4D-98ED-4F49-9FFC-2A74CE2C7BB7}" srcOrd="3" destOrd="0" presId="urn:microsoft.com/office/officeart/2005/8/layout/default"/>
    <dgm:cxn modelId="{8F77BDCC-33BA-4A41-A7E1-3AEB4BF352A1}" type="presParOf" srcId="{C105E41B-E1D4-401B-B955-D8B1D8F9A778}" destId="{483897D3-8769-405B-AB9D-98EC68FEEEF1}" srcOrd="4" destOrd="0" presId="urn:microsoft.com/office/officeart/2005/8/layout/default"/>
    <dgm:cxn modelId="{6C4C9574-BFD8-461A-B127-144DE1D600E3}" type="presParOf" srcId="{C105E41B-E1D4-401B-B955-D8B1D8F9A778}" destId="{EA380968-4AB6-4D8D-9C94-2D43E9BF637B}" srcOrd="5" destOrd="0" presId="urn:microsoft.com/office/officeart/2005/8/layout/default"/>
    <dgm:cxn modelId="{1A3A6822-3B00-417C-9D55-A2FC8148E4C1}" type="presParOf" srcId="{C105E41B-E1D4-401B-B955-D8B1D8F9A778}" destId="{425949A3-5831-4317-ADDB-4ED0A98C287C}" srcOrd="6" destOrd="0" presId="urn:microsoft.com/office/officeart/2005/8/layout/default"/>
    <dgm:cxn modelId="{E78F8F5A-26D7-4502-B249-6520F64EEE42}" type="presParOf" srcId="{C105E41B-E1D4-401B-B955-D8B1D8F9A778}" destId="{D2FAC7CD-449E-4247-B529-401D3C4BE696}" srcOrd="7" destOrd="0" presId="urn:microsoft.com/office/officeart/2005/8/layout/default"/>
    <dgm:cxn modelId="{FAA64E49-FE30-4592-B6C0-7685A4B6AAF5}" type="presParOf" srcId="{C105E41B-E1D4-401B-B955-D8B1D8F9A778}" destId="{4A73D40C-7248-4E0E-9E22-20D9E6BEF9E8}" srcOrd="8" destOrd="0" presId="urn:microsoft.com/office/officeart/2005/8/layout/default"/>
    <dgm:cxn modelId="{73C341DF-44FF-4805-83B5-40E69575AAC3}" type="presParOf" srcId="{C105E41B-E1D4-401B-B955-D8B1D8F9A778}" destId="{5BC39A2C-7248-4D6A-8479-CE27BA6FEF48}" srcOrd="9" destOrd="0" presId="urn:microsoft.com/office/officeart/2005/8/layout/default"/>
    <dgm:cxn modelId="{C30CB56A-BDFF-41EB-A37B-6DECAEF74FD7}" type="presParOf" srcId="{C105E41B-E1D4-401B-B955-D8B1D8F9A778}" destId="{B9F920A9-CCBA-40CB-9392-28734AB50DA0}" srcOrd="10" destOrd="0" presId="urn:microsoft.com/office/officeart/2005/8/layout/default"/>
    <dgm:cxn modelId="{4B80664B-81C8-4D71-9403-8164FD33A6E5}" type="presParOf" srcId="{C105E41B-E1D4-401B-B955-D8B1D8F9A778}" destId="{F61BFC9F-FCF4-49F1-91AA-1516AD972E83}" srcOrd="11" destOrd="0" presId="urn:microsoft.com/office/officeart/2005/8/layout/default"/>
    <dgm:cxn modelId="{BB4F6F15-B109-4188-BBD0-A87A1DE09BFB}" type="presParOf" srcId="{C105E41B-E1D4-401B-B955-D8B1D8F9A778}" destId="{98921EA7-F028-4BCF-A48B-140C0B2EB8FD}"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7C9D64-7841-430A-A2DC-9CE698009EC4}"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s-ES"/>
        </a:p>
      </dgm:t>
    </dgm:pt>
    <dgm:pt modelId="{0B601F0E-D12C-4A97-B3BF-72BCE3978EED}">
      <dgm:prSet phldrT="[Texto]" custT="1"/>
      <dgm:spPr/>
      <dgm:t>
        <a:bodyPr/>
        <a:lstStyle/>
        <a:p>
          <a:r>
            <a:rPr lang="es-ES" sz="1800" dirty="0"/>
            <a:t>Conseguir atención médica</a:t>
          </a:r>
        </a:p>
      </dgm:t>
    </dgm:pt>
    <dgm:pt modelId="{E4A38FDA-0418-4951-8312-42EE93C20A68}" type="parTrans" cxnId="{E6EA0B6E-2BDA-4ECA-AD5D-008892D4600E}">
      <dgm:prSet/>
      <dgm:spPr/>
      <dgm:t>
        <a:bodyPr/>
        <a:lstStyle/>
        <a:p>
          <a:endParaRPr lang="es-ES" sz="1800"/>
        </a:p>
      </dgm:t>
    </dgm:pt>
    <dgm:pt modelId="{2178EC3D-B665-49D8-AE22-3818374EFB35}" type="sibTrans" cxnId="{E6EA0B6E-2BDA-4ECA-AD5D-008892D4600E}">
      <dgm:prSet/>
      <dgm:spPr/>
      <dgm:t>
        <a:bodyPr/>
        <a:lstStyle/>
        <a:p>
          <a:endParaRPr lang="es-ES" sz="1800"/>
        </a:p>
      </dgm:t>
    </dgm:pt>
    <dgm:pt modelId="{CF6A6E00-2BE9-4A56-B818-0B529F91F632}">
      <dgm:prSet phldrT="[Texto]" custT="1"/>
      <dgm:spPr/>
      <dgm:t>
        <a:bodyPr/>
        <a:lstStyle/>
        <a:p>
          <a:r>
            <a:rPr lang="es-ES" sz="1800" dirty="0"/>
            <a:t>Reportar la lesión</a:t>
          </a:r>
        </a:p>
      </dgm:t>
    </dgm:pt>
    <dgm:pt modelId="{9D1F9D16-6C40-48D7-8366-ECB83F3C66EE}" type="parTrans" cxnId="{14F9B728-C733-4623-8B14-3C7CF13F0683}">
      <dgm:prSet/>
      <dgm:spPr/>
      <dgm:t>
        <a:bodyPr/>
        <a:lstStyle/>
        <a:p>
          <a:endParaRPr lang="es-ES" sz="1800"/>
        </a:p>
      </dgm:t>
    </dgm:pt>
    <dgm:pt modelId="{E71F95B3-C83A-460D-8EF2-25809DD1C32E}" type="sibTrans" cxnId="{14F9B728-C733-4623-8B14-3C7CF13F0683}">
      <dgm:prSet/>
      <dgm:spPr/>
      <dgm:t>
        <a:bodyPr/>
        <a:lstStyle/>
        <a:p>
          <a:endParaRPr lang="es-ES" sz="1800"/>
        </a:p>
      </dgm:t>
    </dgm:pt>
    <dgm:pt modelId="{423C73E5-BA48-4588-98B2-F921FFC13CF8}">
      <dgm:prSet phldrT="[Texto]" custT="1"/>
      <dgm:spPr/>
      <dgm:t>
        <a:bodyPr/>
        <a:lstStyle/>
        <a:p>
          <a:r>
            <a:rPr lang="es-ES" sz="1800" dirty="0"/>
            <a:t>Supervisión legal</a:t>
          </a:r>
        </a:p>
      </dgm:t>
    </dgm:pt>
    <dgm:pt modelId="{2B741516-672E-48EB-A3E3-F7646039FCD3}" type="parTrans" cxnId="{B086E514-3859-4781-97DA-69B2C88942F8}">
      <dgm:prSet/>
      <dgm:spPr/>
      <dgm:t>
        <a:bodyPr/>
        <a:lstStyle/>
        <a:p>
          <a:endParaRPr lang="es-ES" sz="1800"/>
        </a:p>
      </dgm:t>
    </dgm:pt>
    <dgm:pt modelId="{D864340B-8EC7-4744-90BC-DA80B2186BB2}" type="sibTrans" cxnId="{B086E514-3859-4781-97DA-69B2C88942F8}">
      <dgm:prSet/>
      <dgm:spPr/>
      <dgm:t>
        <a:bodyPr/>
        <a:lstStyle/>
        <a:p>
          <a:endParaRPr lang="es-ES" sz="1800"/>
        </a:p>
      </dgm:t>
    </dgm:pt>
    <dgm:pt modelId="{AFDEA161-22F0-4745-AA38-B9141E535CCC}">
      <dgm:prSet phldrT="[Texto]" custT="1"/>
      <dgm:spPr/>
      <dgm:t>
        <a:bodyPr/>
        <a:lstStyle/>
        <a:p>
          <a:r>
            <a:rPr lang="es-ES" sz="1800" dirty="0"/>
            <a:t>Investigación</a:t>
          </a:r>
        </a:p>
      </dgm:t>
    </dgm:pt>
    <dgm:pt modelId="{89C53238-37ED-43E3-9B05-47517FABCBDB}" type="parTrans" cxnId="{82F241A7-79B3-475C-B028-285B599053D1}">
      <dgm:prSet/>
      <dgm:spPr/>
      <dgm:t>
        <a:bodyPr/>
        <a:lstStyle/>
        <a:p>
          <a:endParaRPr lang="es-ES" sz="1800"/>
        </a:p>
      </dgm:t>
    </dgm:pt>
    <dgm:pt modelId="{EE6C031A-5E87-4299-96C5-37213B13A816}" type="sibTrans" cxnId="{82F241A7-79B3-475C-B028-285B599053D1}">
      <dgm:prSet/>
      <dgm:spPr/>
      <dgm:t>
        <a:bodyPr/>
        <a:lstStyle/>
        <a:p>
          <a:endParaRPr lang="es-ES" sz="1800"/>
        </a:p>
      </dgm:t>
    </dgm:pt>
    <dgm:pt modelId="{7A19AF85-5365-46DC-BFC9-3B1E9E14E3B6}">
      <dgm:prSet phldrT="[Texto]" custT="1"/>
      <dgm:spPr/>
      <dgm:t>
        <a:bodyPr/>
        <a:lstStyle/>
        <a:p>
          <a:r>
            <a:rPr lang="es-ES" sz="1800" dirty="0"/>
            <a:t>Sanciones</a:t>
          </a:r>
        </a:p>
      </dgm:t>
    </dgm:pt>
    <dgm:pt modelId="{E51919AF-0F97-42C2-96B6-5B9ADC3A25C8}" type="parTrans" cxnId="{B85BC9F1-00C9-4ED7-94A1-15D1C7B72F36}">
      <dgm:prSet/>
      <dgm:spPr/>
      <dgm:t>
        <a:bodyPr/>
        <a:lstStyle/>
        <a:p>
          <a:endParaRPr lang="es-ES" sz="1800"/>
        </a:p>
      </dgm:t>
    </dgm:pt>
    <dgm:pt modelId="{C2AB3DB0-9263-494A-8F54-35CBF9469A94}" type="sibTrans" cxnId="{B85BC9F1-00C9-4ED7-94A1-15D1C7B72F36}">
      <dgm:prSet/>
      <dgm:spPr/>
      <dgm:t>
        <a:bodyPr/>
        <a:lstStyle/>
        <a:p>
          <a:endParaRPr lang="es-ES" sz="1800"/>
        </a:p>
      </dgm:t>
    </dgm:pt>
    <dgm:pt modelId="{C105E41B-E1D4-401B-B955-D8B1D8F9A778}" type="pres">
      <dgm:prSet presAssocID="{287C9D64-7841-430A-A2DC-9CE698009EC4}" presName="diagram" presStyleCnt="0">
        <dgm:presLayoutVars>
          <dgm:dir/>
          <dgm:resizeHandles val="exact"/>
        </dgm:presLayoutVars>
      </dgm:prSet>
      <dgm:spPr/>
      <dgm:t>
        <a:bodyPr/>
        <a:lstStyle/>
        <a:p>
          <a:endParaRPr lang="es-EC"/>
        </a:p>
      </dgm:t>
    </dgm:pt>
    <dgm:pt modelId="{2EBAB87F-24C0-4F6E-8B0A-25F5A8A789B6}" type="pres">
      <dgm:prSet presAssocID="{0B601F0E-D12C-4A97-B3BF-72BCE3978EED}" presName="node" presStyleLbl="node1" presStyleIdx="0" presStyleCnt="5">
        <dgm:presLayoutVars>
          <dgm:bulletEnabled val="1"/>
        </dgm:presLayoutVars>
      </dgm:prSet>
      <dgm:spPr/>
      <dgm:t>
        <a:bodyPr/>
        <a:lstStyle/>
        <a:p>
          <a:endParaRPr lang="es-EC"/>
        </a:p>
      </dgm:t>
    </dgm:pt>
    <dgm:pt modelId="{53F7ADD3-94BA-4C21-95D3-B3351819003B}" type="pres">
      <dgm:prSet presAssocID="{2178EC3D-B665-49D8-AE22-3818374EFB35}" presName="sibTrans" presStyleCnt="0"/>
      <dgm:spPr/>
    </dgm:pt>
    <dgm:pt modelId="{40F77DB8-D73C-45C5-80C1-6220230EFE0A}" type="pres">
      <dgm:prSet presAssocID="{CF6A6E00-2BE9-4A56-B818-0B529F91F632}" presName="node" presStyleLbl="node1" presStyleIdx="1" presStyleCnt="5">
        <dgm:presLayoutVars>
          <dgm:bulletEnabled val="1"/>
        </dgm:presLayoutVars>
      </dgm:prSet>
      <dgm:spPr/>
      <dgm:t>
        <a:bodyPr/>
        <a:lstStyle/>
        <a:p>
          <a:endParaRPr lang="es-EC"/>
        </a:p>
      </dgm:t>
    </dgm:pt>
    <dgm:pt modelId="{BFD61E4D-98ED-4F49-9FFC-2A74CE2C7BB7}" type="pres">
      <dgm:prSet presAssocID="{E71F95B3-C83A-460D-8EF2-25809DD1C32E}" presName="sibTrans" presStyleCnt="0"/>
      <dgm:spPr/>
    </dgm:pt>
    <dgm:pt modelId="{483897D3-8769-405B-AB9D-98EC68FEEEF1}" type="pres">
      <dgm:prSet presAssocID="{423C73E5-BA48-4588-98B2-F921FFC13CF8}" presName="node" presStyleLbl="node1" presStyleIdx="2" presStyleCnt="5">
        <dgm:presLayoutVars>
          <dgm:bulletEnabled val="1"/>
        </dgm:presLayoutVars>
      </dgm:prSet>
      <dgm:spPr/>
      <dgm:t>
        <a:bodyPr/>
        <a:lstStyle/>
        <a:p>
          <a:endParaRPr lang="es-EC"/>
        </a:p>
      </dgm:t>
    </dgm:pt>
    <dgm:pt modelId="{EA380968-4AB6-4D8D-9C94-2D43E9BF637B}" type="pres">
      <dgm:prSet presAssocID="{D864340B-8EC7-4744-90BC-DA80B2186BB2}" presName="sibTrans" presStyleCnt="0"/>
      <dgm:spPr/>
    </dgm:pt>
    <dgm:pt modelId="{425949A3-5831-4317-ADDB-4ED0A98C287C}" type="pres">
      <dgm:prSet presAssocID="{AFDEA161-22F0-4745-AA38-B9141E535CCC}" presName="node" presStyleLbl="node1" presStyleIdx="3" presStyleCnt="5">
        <dgm:presLayoutVars>
          <dgm:bulletEnabled val="1"/>
        </dgm:presLayoutVars>
      </dgm:prSet>
      <dgm:spPr/>
      <dgm:t>
        <a:bodyPr/>
        <a:lstStyle/>
        <a:p>
          <a:endParaRPr lang="es-EC"/>
        </a:p>
      </dgm:t>
    </dgm:pt>
    <dgm:pt modelId="{D2FAC7CD-449E-4247-B529-401D3C4BE696}" type="pres">
      <dgm:prSet presAssocID="{EE6C031A-5E87-4299-96C5-37213B13A816}" presName="sibTrans" presStyleCnt="0"/>
      <dgm:spPr/>
    </dgm:pt>
    <dgm:pt modelId="{4A73D40C-7248-4E0E-9E22-20D9E6BEF9E8}" type="pres">
      <dgm:prSet presAssocID="{7A19AF85-5365-46DC-BFC9-3B1E9E14E3B6}" presName="node" presStyleLbl="node1" presStyleIdx="4" presStyleCnt="5" custLinFactNeighborY="1804">
        <dgm:presLayoutVars>
          <dgm:bulletEnabled val="1"/>
        </dgm:presLayoutVars>
      </dgm:prSet>
      <dgm:spPr/>
      <dgm:t>
        <a:bodyPr/>
        <a:lstStyle/>
        <a:p>
          <a:endParaRPr lang="es-EC"/>
        </a:p>
      </dgm:t>
    </dgm:pt>
  </dgm:ptLst>
  <dgm:cxnLst>
    <dgm:cxn modelId="{B85BC9F1-00C9-4ED7-94A1-15D1C7B72F36}" srcId="{287C9D64-7841-430A-A2DC-9CE698009EC4}" destId="{7A19AF85-5365-46DC-BFC9-3B1E9E14E3B6}" srcOrd="4" destOrd="0" parTransId="{E51919AF-0F97-42C2-96B6-5B9ADC3A25C8}" sibTransId="{C2AB3DB0-9263-494A-8F54-35CBF9469A94}"/>
    <dgm:cxn modelId="{B086E514-3859-4781-97DA-69B2C88942F8}" srcId="{287C9D64-7841-430A-A2DC-9CE698009EC4}" destId="{423C73E5-BA48-4588-98B2-F921FFC13CF8}" srcOrd="2" destOrd="0" parTransId="{2B741516-672E-48EB-A3E3-F7646039FCD3}" sibTransId="{D864340B-8EC7-4744-90BC-DA80B2186BB2}"/>
    <dgm:cxn modelId="{80693FB5-BCC9-4ACE-BF0B-F1C34803D2FD}" type="presOf" srcId="{287C9D64-7841-430A-A2DC-9CE698009EC4}" destId="{C105E41B-E1D4-401B-B955-D8B1D8F9A778}" srcOrd="0" destOrd="0" presId="urn:microsoft.com/office/officeart/2005/8/layout/default"/>
    <dgm:cxn modelId="{40722E4F-6B46-462E-A9B5-77EC41164B3F}" type="presOf" srcId="{423C73E5-BA48-4588-98B2-F921FFC13CF8}" destId="{483897D3-8769-405B-AB9D-98EC68FEEEF1}" srcOrd="0" destOrd="0" presId="urn:microsoft.com/office/officeart/2005/8/layout/default"/>
    <dgm:cxn modelId="{641B9897-90B9-45DB-B495-B6CBB4934EAF}" type="presOf" srcId="{CF6A6E00-2BE9-4A56-B818-0B529F91F632}" destId="{40F77DB8-D73C-45C5-80C1-6220230EFE0A}" srcOrd="0" destOrd="0" presId="urn:microsoft.com/office/officeart/2005/8/layout/default"/>
    <dgm:cxn modelId="{E6EA0B6E-2BDA-4ECA-AD5D-008892D4600E}" srcId="{287C9D64-7841-430A-A2DC-9CE698009EC4}" destId="{0B601F0E-D12C-4A97-B3BF-72BCE3978EED}" srcOrd="0" destOrd="0" parTransId="{E4A38FDA-0418-4951-8312-42EE93C20A68}" sibTransId="{2178EC3D-B665-49D8-AE22-3818374EFB35}"/>
    <dgm:cxn modelId="{14F9B728-C733-4623-8B14-3C7CF13F0683}" srcId="{287C9D64-7841-430A-A2DC-9CE698009EC4}" destId="{CF6A6E00-2BE9-4A56-B818-0B529F91F632}" srcOrd="1" destOrd="0" parTransId="{9D1F9D16-6C40-48D7-8366-ECB83F3C66EE}" sibTransId="{E71F95B3-C83A-460D-8EF2-25809DD1C32E}"/>
    <dgm:cxn modelId="{DBB64F0B-C518-4A0F-ACF7-EDB6173FA66C}" type="presOf" srcId="{7A19AF85-5365-46DC-BFC9-3B1E9E14E3B6}" destId="{4A73D40C-7248-4E0E-9E22-20D9E6BEF9E8}" srcOrd="0" destOrd="0" presId="urn:microsoft.com/office/officeart/2005/8/layout/default"/>
    <dgm:cxn modelId="{FA6134E0-F671-4445-97D8-4F7BAED1C834}" type="presOf" srcId="{AFDEA161-22F0-4745-AA38-B9141E535CCC}" destId="{425949A3-5831-4317-ADDB-4ED0A98C287C}" srcOrd="0" destOrd="0" presId="urn:microsoft.com/office/officeart/2005/8/layout/default"/>
    <dgm:cxn modelId="{82F241A7-79B3-475C-B028-285B599053D1}" srcId="{287C9D64-7841-430A-A2DC-9CE698009EC4}" destId="{AFDEA161-22F0-4745-AA38-B9141E535CCC}" srcOrd="3" destOrd="0" parTransId="{89C53238-37ED-43E3-9B05-47517FABCBDB}" sibTransId="{EE6C031A-5E87-4299-96C5-37213B13A816}"/>
    <dgm:cxn modelId="{D6FB01B0-FDD1-4C44-8AEF-4F29B162DE5F}" type="presOf" srcId="{0B601F0E-D12C-4A97-B3BF-72BCE3978EED}" destId="{2EBAB87F-24C0-4F6E-8B0A-25F5A8A789B6}" srcOrd="0" destOrd="0" presId="urn:microsoft.com/office/officeart/2005/8/layout/default"/>
    <dgm:cxn modelId="{361C729B-015B-46AE-94C8-EA741ABF3551}" type="presParOf" srcId="{C105E41B-E1D4-401B-B955-D8B1D8F9A778}" destId="{2EBAB87F-24C0-4F6E-8B0A-25F5A8A789B6}" srcOrd="0" destOrd="0" presId="urn:microsoft.com/office/officeart/2005/8/layout/default"/>
    <dgm:cxn modelId="{80368344-26CF-4BEA-BCC4-4C79AB70ABE0}" type="presParOf" srcId="{C105E41B-E1D4-401B-B955-D8B1D8F9A778}" destId="{53F7ADD3-94BA-4C21-95D3-B3351819003B}" srcOrd="1" destOrd="0" presId="urn:microsoft.com/office/officeart/2005/8/layout/default"/>
    <dgm:cxn modelId="{BE640A3B-41A7-4A74-AAA8-EBFFD5915E4B}" type="presParOf" srcId="{C105E41B-E1D4-401B-B955-D8B1D8F9A778}" destId="{40F77DB8-D73C-45C5-80C1-6220230EFE0A}" srcOrd="2" destOrd="0" presId="urn:microsoft.com/office/officeart/2005/8/layout/default"/>
    <dgm:cxn modelId="{8CBA68DE-DC2B-4E1F-AB68-36A2745C5E5E}" type="presParOf" srcId="{C105E41B-E1D4-401B-B955-D8B1D8F9A778}" destId="{BFD61E4D-98ED-4F49-9FFC-2A74CE2C7BB7}" srcOrd="3" destOrd="0" presId="urn:microsoft.com/office/officeart/2005/8/layout/default"/>
    <dgm:cxn modelId="{6B548D4B-767C-47B3-85DD-87D4A5EA4DCC}" type="presParOf" srcId="{C105E41B-E1D4-401B-B955-D8B1D8F9A778}" destId="{483897D3-8769-405B-AB9D-98EC68FEEEF1}" srcOrd="4" destOrd="0" presId="urn:microsoft.com/office/officeart/2005/8/layout/default"/>
    <dgm:cxn modelId="{B3AE240E-7718-4F0C-8C23-CBA70B1CE053}" type="presParOf" srcId="{C105E41B-E1D4-401B-B955-D8B1D8F9A778}" destId="{EA380968-4AB6-4D8D-9C94-2D43E9BF637B}" srcOrd="5" destOrd="0" presId="urn:microsoft.com/office/officeart/2005/8/layout/default"/>
    <dgm:cxn modelId="{1E9560F9-B544-487E-9743-F669C8CA94EB}" type="presParOf" srcId="{C105E41B-E1D4-401B-B955-D8B1D8F9A778}" destId="{425949A3-5831-4317-ADDB-4ED0A98C287C}" srcOrd="6" destOrd="0" presId="urn:microsoft.com/office/officeart/2005/8/layout/default"/>
    <dgm:cxn modelId="{5140B982-834B-4C14-B99C-68EF8188D3D6}" type="presParOf" srcId="{C105E41B-E1D4-401B-B955-D8B1D8F9A778}" destId="{D2FAC7CD-449E-4247-B529-401D3C4BE696}" srcOrd="7" destOrd="0" presId="urn:microsoft.com/office/officeart/2005/8/layout/default"/>
    <dgm:cxn modelId="{99D7C12A-D0E8-4464-8628-4818C452499D}" type="presParOf" srcId="{C105E41B-E1D4-401B-B955-D8B1D8F9A778}" destId="{4A73D40C-7248-4E0E-9E22-20D9E6BEF9E8}"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9F4A8E-B7B3-4D90-BE84-61C0FC00FA05}" type="doc">
      <dgm:prSet loTypeId="urn:microsoft.com/office/officeart/2005/8/layout/process5" loCatId="process" qsTypeId="urn:microsoft.com/office/officeart/2005/8/quickstyle/simple1" qsCatId="simple" csTypeId="urn:microsoft.com/office/officeart/2005/8/colors/accent6_2" csCatId="accent6" phldr="1"/>
      <dgm:spPr/>
      <dgm:t>
        <a:bodyPr/>
        <a:lstStyle/>
        <a:p>
          <a:endParaRPr lang="es-ES"/>
        </a:p>
      </dgm:t>
    </dgm:pt>
    <dgm:pt modelId="{19307102-77AC-404E-9DC0-410CD29AAC39}">
      <dgm:prSet phldrT="[Texto]" custT="1"/>
      <dgm:spPr/>
      <dgm:t>
        <a:bodyPr/>
        <a:lstStyle/>
        <a:p>
          <a:r>
            <a:rPr lang="es-ES" sz="1800" dirty="0"/>
            <a:t>Solicitud de Cambio o corrección</a:t>
          </a:r>
        </a:p>
      </dgm:t>
    </dgm:pt>
    <dgm:pt modelId="{9F24050F-0B20-4B28-8949-F6B58241E204}" type="parTrans" cxnId="{96620754-4661-4711-AFA9-E4B39801ABF2}">
      <dgm:prSet/>
      <dgm:spPr/>
      <dgm:t>
        <a:bodyPr/>
        <a:lstStyle/>
        <a:p>
          <a:endParaRPr lang="es-ES" sz="1800"/>
        </a:p>
      </dgm:t>
    </dgm:pt>
    <dgm:pt modelId="{B9B0BA82-72EE-4CA5-8670-7B92B980CF9D}" type="sibTrans" cxnId="{96620754-4661-4711-AFA9-E4B39801ABF2}">
      <dgm:prSet/>
      <dgm:spPr/>
      <dgm:t>
        <a:bodyPr/>
        <a:lstStyle/>
        <a:p>
          <a:endParaRPr lang="es-ES" sz="1800"/>
        </a:p>
      </dgm:t>
    </dgm:pt>
    <dgm:pt modelId="{36FA8612-E259-4B65-9B92-76AD0B454A8C}">
      <dgm:prSet phldrT="[Texto]" custT="1"/>
      <dgm:spPr/>
      <dgm:t>
        <a:bodyPr/>
        <a:lstStyle/>
        <a:p>
          <a:r>
            <a:rPr lang="es-ES" sz="1800" dirty="0"/>
            <a:t>Análisis del impacto del cambio (técnico, financiero, riesgos)</a:t>
          </a:r>
        </a:p>
      </dgm:t>
    </dgm:pt>
    <dgm:pt modelId="{398DBBEA-4BC5-4DE2-B8D1-8556D058CAD4}" type="parTrans" cxnId="{910D92C7-022A-45BE-AFF0-E22994E43B47}">
      <dgm:prSet/>
      <dgm:spPr/>
      <dgm:t>
        <a:bodyPr/>
        <a:lstStyle/>
        <a:p>
          <a:endParaRPr lang="es-ES" sz="1800"/>
        </a:p>
      </dgm:t>
    </dgm:pt>
    <dgm:pt modelId="{FD4233FC-7ADF-442B-BCC8-3A12DD00DDDF}" type="sibTrans" cxnId="{910D92C7-022A-45BE-AFF0-E22994E43B47}">
      <dgm:prSet/>
      <dgm:spPr/>
      <dgm:t>
        <a:bodyPr/>
        <a:lstStyle/>
        <a:p>
          <a:endParaRPr lang="es-ES" sz="1800"/>
        </a:p>
      </dgm:t>
    </dgm:pt>
    <dgm:pt modelId="{E62C8A4A-63CA-4A8E-97FB-F02C96498427}">
      <dgm:prSet phldrT="[Texto]" custT="1"/>
      <dgm:spPr/>
      <dgm:t>
        <a:bodyPr/>
        <a:lstStyle/>
        <a:p>
          <a:r>
            <a:rPr lang="es-ES" sz="1800" dirty="0"/>
            <a:t>Aprobación/ Desaprobación</a:t>
          </a:r>
        </a:p>
      </dgm:t>
    </dgm:pt>
    <dgm:pt modelId="{CD96174F-BF03-4AA4-8E62-0E1C7157CB29}" type="parTrans" cxnId="{AB6DB22F-CDBE-4C8F-8179-242464AABEF9}">
      <dgm:prSet/>
      <dgm:spPr/>
      <dgm:t>
        <a:bodyPr/>
        <a:lstStyle/>
        <a:p>
          <a:endParaRPr lang="es-ES" sz="1800"/>
        </a:p>
      </dgm:t>
    </dgm:pt>
    <dgm:pt modelId="{0C061052-72AA-4D40-8C01-BA50530DF07B}" type="sibTrans" cxnId="{AB6DB22F-CDBE-4C8F-8179-242464AABEF9}">
      <dgm:prSet/>
      <dgm:spPr/>
      <dgm:t>
        <a:bodyPr/>
        <a:lstStyle/>
        <a:p>
          <a:endParaRPr lang="es-ES" sz="1800"/>
        </a:p>
      </dgm:t>
    </dgm:pt>
    <dgm:pt modelId="{F2D93BDD-6C90-49B1-8636-C7915802A982}">
      <dgm:prSet phldrT="[Texto]" custT="1"/>
      <dgm:spPr/>
      <dgm:t>
        <a:bodyPr/>
        <a:lstStyle/>
        <a:p>
          <a:r>
            <a:rPr lang="es-ES" sz="1800" dirty="0"/>
            <a:t>Acta de conformidad</a:t>
          </a:r>
        </a:p>
      </dgm:t>
    </dgm:pt>
    <dgm:pt modelId="{C8E21388-F389-4B1A-B276-9032D5DB1ED7}" type="parTrans" cxnId="{FF9929D1-A6D4-4457-86E2-E62657DF37CB}">
      <dgm:prSet/>
      <dgm:spPr/>
      <dgm:t>
        <a:bodyPr/>
        <a:lstStyle/>
        <a:p>
          <a:endParaRPr lang="es-ES" sz="1800"/>
        </a:p>
      </dgm:t>
    </dgm:pt>
    <dgm:pt modelId="{AB1DE0D1-9A6C-4C75-8FFC-036D86D66ECB}" type="sibTrans" cxnId="{FF9929D1-A6D4-4457-86E2-E62657DF37CB}">
      <dgm:prSet/>
      <dgm:spPr/>
      <dgm:t>
        <a:bodyPr/>
        <a:lstStyle/>
        <a:p>
          <a:endParaRPr lang="es-ES" sz="1800"/>
        </a:p>
      </dgm:t>
    </dgm:pt>
    <dgm:pt modelId="{0ADC57E0-8B57-4378-B433-482AD6E6D0A6}">
      <dgm:prSet phldrT="[Texto]" custT="1"/>
      <dgm:spPr/>
      <dgm:t>
        <a:bodyPr/>
        <a:lstStyle/>
        <a:p>
          <a:r>
            <a:rPr lang="es-ES" sz="1800" dirty="0"/>
            <a:t>Ejecución</a:t>
          </a:r>
        </a:p>
      </dgm:t>
    </dgm:pt>
    <dgm:pt modelId="{0E19B834-B133-44AA-9F17-942EEB1EF9FA}" type="parTrans" cxnId="{E2F75D1F-ACC9-4CF3-9FC8-8F4BF26A6729}">
      <dgm:prSet/>
      <dgm:spPr/>
      <dgm:t>
        <a:bodyPr/>
        <a:lstStyle/>
        <a:p>
          <a:endParaRPr lang="es-ES" sz="1800"/>
        </a:p>
      </dgm:t>
    </dgm:pt>
    <dgm:pt modelId="{F5A6C85A-8D55-4609-BE9D-AFF602C3E892}" type="sibTrans" cxnId="{E2F75D1F-ACC9-4CF3-9FC8-8F4BF26A6729}">
      <dgm:prSet/>
      <dgm:spPr/>
      <dgm:t>
        <a:bodyPr/>
        <a:lstStyle/>
        <a:p>
          <a:endParaRPr lang="es-ES" sz="1800"/>
        </a:p>
      </dgm:t>
    </dgm:pt>
    <dgm:pt modelId="{23FD98E6-DD1B-4121-98A5-37553B0395B6}" type="pres">
      <dgm:prSet presAssocID="{C69F4A8E-B7B3-4D90-BE84-61C0FC00FA05}" presName="diagram" presStyleCnt="0">
        <dgm:presLayoutVars>
          <dgm:dir/>
          <dgm:resizeHandles val="exact"/>
        </dgm:presLayoutVars>
      </dgm:prSet>
      <dgm:spPr/>
      <dgm:t>
        <a:bodyPr/>
        <a:lstStyle/>
        <a:p>
          <a:endParaRPr lang="es-EC"/>
        </a:p>
      </dgm:t>
    </dgm:pt>
    <dgm:pt modelId="{65CC9B04-BF63-498B-994D-105E393CBA1A}" type="pres">
      <dgm:prSet presAssocID="{19307102-77AC-404E-9DC0-410CD29AAC39}" presName="node" presStyleLbl="node1" presStyleIdx="0" presStyleCnt="5">
        <dgm:presLayoutVars>
          <dgm:bulletEnabled val="1"/>
        </dgm:presLayoutVars>
      </dgm:prSet>
      <dgm:spPr/>
      <dgm:t>
        <a:bodyPr/>
        <a:lstStyle/>
        <a:p>
          <a:endParaRPr lang="es-EC"/>
        </a:p>
      </dgm:t>
    </dgm:pt>
    <dgm:pt modelId="{9B54D4C4-B343-44C2-B051-91E53BF40F10}" type="pres">
      <dgm:prSet presAssocID="{B9B0BA82-72EE-4CA5-8670-7B92B980CF9D}" presName="sibTrans" presStyleLbl="sibTrans2D1" presStyleIdx="0" presStyleCnt="4"/>
      <dgm:spPr/>
      <dgm:t>
        <a:bodyPr/>
        <a:lstStyle/>
        <a:p>
          <a:endParaRPr lang="es-EC"/>
        </a:p>
      </dgm:t>
    </dgm:pt>
    <dgm:pt modelId="{48CAFB7F-2260-4EA5-A4C0-6549A4FFB616}" type="pres">
      <dgm:prSet presAssocID="{B9B0BA82-72EE-4CA5-8670-7B92B980CF9D}" presName="connectorText" presStyleLbl="sibTrans2D1" presStyleIdx="0" presStyleCnt="4"/>
      <dgm:spPr/>
      <dgm:t>
        <a:bodyPr/>
        <a:lstStyle/>
        <a:p>
          <a:endParaRPr lang="es-EC"/>
        </a:p>
      </dgm:t>
    </dgm:pt>
    <dgm:pt modelId="{59B77B44-568A-4DE0-9415-14912E222EEC}" type="pres">
      <dgm:prSet presAssocID="{36FA8612-E259-4B65-9B92-76AD0B454A8C}" presName="node" presStyleLbl="node1" presStyleIdx="1" presStyleCnt="5">
        <dgm:presLayoutVars>
          <dgm:bulletEnabled val="1"/>
        </dgm:presLayoutVars>
      </dgm:prSet>
      <dgm:spPr/>
      <dgm:t>
        <a:bodyPr/>
        <a:lstStyle/>
        <a:p>
          <a:endParaRPr lang="es-EC"/>
        </a:p>
      </dgm:t>
    </dgm:pt>
    <dgm:pt modelId="{F7137A00-D544-4E12-B3DD-D2238D817E18}" type="pres">
      <dgm:prSet presAssocID="{FD4233FC-7ADF-442B-BCC8-3A12DD00DDDF}" presName="sibTrans" presStyleLbl="sibTrans2D1" presStyleIdx="1" presStyleCnt="4"/>
      <dgm:spPr/>
      <dgm:t>
        <a:bodyPr/>
        <a:lstStyle/>
        <a:p>
          <a:endParaRPr lang="es-EC"/>
        </a:p>
      </dgm:t>
    </dgm:pt>
    <dgm:pt modelId="{246D892B-9797-484D-B810-7470656B4F10}" type="pres">
      <dgm:prSet presAssocID="{FD4233FC-7ADF-442B-BCC8-3A12DD00DDDF}" presName="connectorText" presStyleLbl="sibTrans2D1" presStyleIdx="1" presStyleCnt="4"/>
      <dgm:spPr/>
      <dgm:t>
        <a:bodyPr/>
        <a:lstStyle/>
        <a:p>
          <a:endParaRPr lang="es-EC"/>
        </a:p>
      </dgm:t>
    </dgm:pt>
    <dgm:pt modelId="{D634F100-032C-422E-8316-43AA38EAB5B5}" type="pres">
      <dgm:prSet presAssocID="{E62C8A4A-63CA-4A8E-97FB-F02C96498427}" presName="node" presStyleLbl="node1" presStyleIdx="2" presStyleCnt="5">
        <dgm:presLayoutVars>
          <dgm:bulletEnabled val="1"/>
        </dgm:presLayoutVars>
      </dgm:prSet>
      <dgm:spPr/>
      <dgm:t>
        <a:bodyPr/>
        <a:lstStyle/>
        <a:p>
          <a:endParaRPr lang="es-EC"/>
        </a:p>
      </dgm:t>
    </dgm:pt>
    <dgm:pt modelId="{EC420F55-7D1B-458D-B9AA-02451ABD6181}" type="pres">
      <dgm:prSet presAssocID="{0C061052-72AA-4D40-8C01-BA50530DF07B}" presName="sibTrans" presStyleLbl="sibTrans2D1" presStyleIdx="2" presStyleCnt="4"/>
      <dgm:spPr/>
      <dgm:t>
        <a:bodyPr/>
        <a:lstStyle/>
        <a:p>
          <a:endParaRPr lang="es-EC"/>
        </a:p>
      </dgm:t>
    </dgm:pt>
    <dgm:pt modelId="{512776E5-5B55-48DB-937B-1171E493B2AB}" type="pres">
      <dgm:prSet presAssocID="{0C061052-72AA-4D40-8C01-BA50530DF07B}" presName="connectorText" presStyleLbl="sibTrans2D1" presStyleIdx="2" presStyleCnt="4"/>
      <dgm:spPr/>
      <dgm:t>
        <a:bodyPr/>
        <a:lstStyle/>
        <a:p>
          <a:endParaRPr lang="es-EC"/>
        </a:p>
      </dgm:t>
    </dgm:pt>
    <dgm:pt modelId="{39C8C0CF-96D4-4A42-8024-6708E395705A}" type="pres">
      <dgm:prSet presAssocID="{F2D93BDD-6C90-49B1-8636-C7915802A982}" presName="node" presStyleLbl="node1" presStyleIdx="3" presStyleCnt="5" custLinFactNeighborX="-779" custLinFactNeighborY="-649">
        <dgm:presLayoutVars>
          <dgm:bulletEnabled val="1"/>
        </dgm:presLayoutVars>
      </dgm:prSet>
      <dgm:spPr/>
      <dgm:t>
        <a:bodyPr/>
        <a:lstStyle/>
        <a:p>
          <a:endParaRPr lang="es-EC"/>
        </a:p>
      </dgm:t>
    </dgm:pt>
    <dgm:pt modelId="{10C7DDD0-68AD-4B5F-8929-B66A0CE8F4FD}" type="pres">
      <dgm:prSet presAssocID="{AB1DE0D1-9A6C-4C75-8FFC-036D86D66ECB}" presName="sibTrans" presStyleLbl="sibTrans2D1" presStyleIdx="3" presStyleCnt="4"/>
      <dgm:spPr/>
      <dgm:t>
        <a:bodyPr/>
        <a:lstStyle/>
        <a:p>
          <a:endParaRPr lang="es-EC"/>
        </a:p>
      </dgm:t>
    </dgm:pt>
    <dgm:pt modelId="{F4B8AF7F-E15F-498D-BB8C-199B5ED18E17}" type="pres">
      <dgm:prSet presAssocID="{AB1DE0D1-9A6C-4C75-8FFC-036D86D66ECB}" presName="connectorText" presStyleLbl="sibTrans2D1" presStyleIdx="3" presStyleCnt="4"/>
      <dgm:spPr/>
      <dgm:t>
        <a:bodyPr/>
        <a:lstStyle/>
        <a:p>
          <a:endParaRPr lang="es-EC"/>
        </a:p>
      </dgm:t>
    </dgm:pt>
    <dgm:pt modelId="{60D9C13D-4524-4C0E-96DE-BBA8FDE24B09}" type="pres">
      <dgm:prSet presAssocID="{0ADC57E0-8B57-4378-B433-482AD6E6D0A6}" presName="node" presStyleLbl="node1" presStyleIdx="4" presStyleCnt="5">
        <dgm:presLayoutVars>
          <dgm:bulletEnabled val="1"/>
        </dgm:presLayoutVars>
      </dgm:prSet>
      <dgm:spPr/>
      <dgm:t>
        <a:bodyPr/>
        <a:lstStyle/>
        <a:p>
          <a:endParaRPr lang="es-EC"/>
        </a:p>
      </dgm:t>
    </dgm:pt>
  </dgm:ptLst>
  <dgm:cxnLst>
    <dgm:cxn modelId="{6918148C-E1AB-4D41-BE9E-8A87FFF40818}" type="presOf" srcId="{B9B0BA82-72EE-4CA5-8670-7B92B980CF9D}" destId="{48CAFB7F-2260-4EA5-A4C0-6549A4FFB616}" srcOrd="1" destOrd="0" presId="urn:microsoft.com/office/officeart/2005/8/layout/process5"/>
    <dgm:cxn modelId="{910D92C7-022A-45BE-AFF0-E22994E43B47}" srcId="{C69F4A8E-B7B3-4D90-BE84-61C0FC00FA05}" destId="{36FA8612-E259-4B65-9B92-76AD0B454A8C}" srcOrd="1" destOrd="0" parTransId="{398DBBEA-4BC5-4DE2-B8D1-8556D058CAD4}" sibTransId="{FD4233FC-7ADF-442B-BCC8-3A12DD00DDDF}"/>
    <dgm:cxn modelId="{4DC2B2C7-26A4-4184-9CD2-2095E49F37E1}" type="presOf" srcId="{0C061052-72AA-4D40-8C01-BA50530DF07B}" destId="{512776E5-5B55-48DB-937B-1171E493B2AB}" srcOrd="1" destOrd="0" presId="urn:microsoft.com/office/officeart/2005/8/layout/process5"/>
    <dgm:cxn modelId="{8517E1B3-212D-4852-8B91-41E4E2B2FD8C}" type="presOf" srcId="{0C061052-72AA-4D40-8C01-BA50530DF07B}" destId="{EC420F55-7D1B-458D-B9AA-02451ABD6181}" srcOrd="0" destOrd="0" presId="urn:microsoft.com/office/officeart/2005/8/layout/process5"/>
    <dgm:cxn modelId="{F660BDA2-9CA6-4E86-9700-C5E4F8DF9B9B}" type="presOf" srcId="{F2D93BDD-6C90-49B1-8636-C7915802A982}" destId="{39C8C0CF-96D4-4A42-8024-6708E395705A}" srcOrd="0" destOrd="0" presId="urn:microsoft.com/office/officeart/2005/8/layout/process5"/>
    <dgm:cxn modelId="{AB6DB22F-CDBE-4C8F-8179-242464AABEF9}" srcId="{C69F4A8E-B7B3-4D90-BE84-61C0FC00FA05}" destId="{E62C8A4A-63CA-4A8E-97FB-F02C96498427}" srcOrd="2" destOrd="0" parTransId="{CD96174F-BF03-4AA4-8E62-0E1C7157CB29}" sibTransId="{0C061052-72AA-4D40-8C01-BA50530DF07B}"/>
    <dgm:cxn modelId="{E2F75D1F-ACC9-4CF3-9FC8-8F4BF26A6729}" srcId="{C69F4A8E-B7B3-4D90-BE84-61C0FC00FA05}" destId="{0ADC57E0-8B57-4378-B433-482AD6E6D0A6}" srcOrd="4" destOrd="0" parTransId="{0E19B834-B133-44AA-9F17-942EEB1EF9FA}" sibTransId="{F5A6C85A-8D55-4609-BE9D-AFF602C3E892}"/>
    <dgm:cxn modelId="{BD782FED-3B00-4527-9DB4-1E2AB2B75F4D}" type="presOf" srcId="{19307102-77AC-404E-9DC0-410CD29AAC39}" destId="{65CC9B04-BF63-498B-994D-105E393CBA1A}" srcOrd="0" destOrd="0" presId="urn:microsoft.com/office/officeart/2005/8/layout/process5"/>
    <dgm:cxn modelId="{A491F729-3CF8-43AF-BFFB-71B0ECBFE53A}" type="presOf" srcId="{C69F4A8E-B7B3-4D90-BE84-61C0FC00FA05}" destId="{23FD98E6-DD1B-4121-98A5-37553B0395B6}" srcOrd="0" destOrd="0" presId="urn:microsoft.com/office/officeart/2005/8/layout/process5"/>
    <dgm:cxn modelId="{E6D46AED-8B0C-4133-A29D-992F3A352FD7}" type="presOf" srcId="{AB1DE0D1-9A6C-4C75-8FFC-036D86D66ECB}" destId="{10C7DDD0-68AD-4B5F-8929-B66A0CE8F4FD}" srcOrd="0" destOrd="0" presId="urn:microsoft.com/office/officeart/2005/8/layout/process5"/>
    <dgm:cxn modelId="{8242E911-8563-4B29-A6FF-F0915A0FAE5F}" type="presOf" srcId="{AB1DE0D1-9A6C-4C75-8FFC-036D86D66ECB}" destId="{F4B8AF7F-E15F-498D-BB8C-199B5ED18E17}" srcOrd="1" destOrd="0" presId="urn:microsoft.com/office/officeart/2005/8/layout/process5"/>
    <dgm:cxn modelId="{771462BB-8466-4505-BDB6-674543D1FDDF}" type="presOf" srcId="{B9B0BA82-72EE-4CA5-8670-7B92B980CF9D}" destId="{9B54D4C4-B343-44C2-B051-91E53BF40F10}" srcOrd="0" destOrd="0" presId="urn:microsoft.com/office/officeart/2005/8/layout/process5"/>
    <dgm:cxn modelId="{F3ACFB17-2E6D-4E35-A5B8-7B45B523057C}" type="presOf" srcId="{FD4233FC-7ADF-442B-BCC8-3A12DD00DDDF}" destId="{246D892B-9797-484D-B810-7470656B4F10}" srcOrd="1" destOrd="0" presId="urn:microsoft.com/office/officeart/2005/8/layout/process5"/>
    <dgm:cxn modelId="{992C1BE7-6C93-44BE-8004-EDC5315A4882}" type="presOf" srcId="{E62C8A4A-63CA-4A8E-97FB-F02C96498427}" destId="{D634F100-032C-422E-8316-43AA38EAB5B5}" srcOrd="0" destOrd="0" presId="urn:microsoft.com/office/officeart/2005/8/layout/process5"/>
    <dgm:cxn modelId="{FF9929D1-A6D4-4457-86E2-E62657DF37CB}" srcId="{C69F4A8E-B7B3-4D90-BE84-61C0FC00FA05}" destId="{F2D93BDD-6C90-49B1-8636-C7915802A982}" srcOrd="3" destOrd="0" parTransId="{C8E21388-F389-4B1A-B276-9032D5DB1ED7}" sibTransId="{AB1DE0D1-9A6C-4C75-8FFC-036D86D66ECB}"/>
    <dgm:cxn modelId="{C26219FF-948A-47E3-8212-13DF61A6F557}" type="presOf" srcId="{FD4233FC-7ADF-442B-BCC8-3A12DD00DDDF}" destId="{F7137A00-D544-4E12-B3DD-D2238D817E18}" srcOrd="0" destOrd="0" presId="urn:microsoft.com/office/officeart/2005/8/layout/process5"/>
    <dgm:cxn modelId="{96620754-4661-4711-AFA9-E4B39801ABF2}" srcId="{C69F4A8E-B7B3-4D90-BE84-61C0FC00FA05}" destId="{19307102-77AC-404E-9DC0-410CD29AAC39}" srcOrd="0" destOrd="0" parTransId="{9F24050F-0B20-4B28-8949-F6B58241E204}" sibTransId="{B9B0BA82-72EE-4CA5-8670-7B92B980CF9D}"/>
    <dgm:cxn modelId="{32EE8D9E-0DFE-4AF9-8136-5C0E233905CA}" type="presOf" srcId="{36FA8612-E259-4B65-9B92-76AD0B454A8C}" destId="{59B77B44-568A-4DE0-9415-14912E222EEC}" srcOrd="0" destOrd="0" presId="urn:microsoft.com/office/officeart/2005/8/layout/process5"/>
    <dgm:cxn modelId="{0784EB7D-8A85-4AFB-AC5D-655B6C07EF3C}" type="presOf" srcId="{0ADC57E0-8B57-4378-B433-482AD6E6D0A6}" destId="{60D9C13D-4524-4C0E-96DE-BBA8FDE24B09}" srcOrd="0" destOrd="0" presId="urn:microsoft.com/office/officeart/2005/8/layout/process5"/>
    <dgm:cxn modelId="{5CA02668-3DBB-478F-A65A-2A1FC3A8D3BA}" type="presParOf" srcId="{23FD98E6-DD1B-4121-98A5-37553B0395B6}" destId="{65CC9B04-BF63-498B-994D-105E393CBA1A}" srcOrd="0" destOrd="0" presId="urn:microsoft.com/office/officeart/2005/8/layout/process5"/>
    <dgm:cxn modelId="{F7D92782-041B-437D-8366-72EAEB1C499E}" type="presParOf" srcId="{23FD98E6-DD1B-4121-98A5-37553B0395B6}" destId="{9B54D4C4-B343-44C2-B051-91E53BF40F10}" srcOrd="1" destOrd="0" presId="urn:microsoft.com/office/officeart/2005/8/layout/process5"/>
    <dgm:cxn modelId="{B88A7424-3CCF-4A41-8DE4-E12993082E86}" type="presParOf" srcId="{9B54D4C4-B343-44C2-B051-91E53BF40F10}" destId="{48CAFB7F-2260-4EA5-A4C0-6549A4FFB616}" srcOrd="0" destOrd="0" presId="urn:microsoft.com/office/officeart/2005/8/layout/process5"/>
    <dgm:cxn modelId="{08A53F56-E87D-4FF8-A406-C153948B7AC5}" type="presParOf" srcId="{23FD98E6-DD1B-4121-98A5-37553B0395B6}" destId="{59B77B44-568A-4DE0-9415-14912E222EEC}" srcOrd="2" destOrd="0" presId="urn:microsoft.com/office/officeart/2005/8/layout/process5"/>
    <dgm:cxn modelId="{BD4A5C5E-BB28-4D7C-9496-B357A9B61CC7}" type="presParOf" srcId="{23FD98E6-DD1B-4121-98A5-37553B0395B6}" destId="{F7137A00-D544-4E12-B3DD-D2238D817E18}" srcOrd="3" destOrd="0" presId="urn:microsoft.com/office/officeart/2005/8/layout/process5"/>
    <dgm:cxn modelId="{B6FF3979-1C89-42CE-98CB-46B51E8C0EDC}" type="presParOf" srcId="{F7137A00-D544-4E12-B3DD-D2238D817E18}" destId="{246D892B-9797-484D-B810-7470656B4F10}" srcOrd="0" destOrd="0" presId="urn:microsoft.com/office/officeart/2005/8/layout/process5"/>
    <dgm:cxn modelId="{780A2915-EBFD-44CD-A0BE-6B0FEA6F75BC}" type="presParOf" srcId="{23FD98E6-DD1B-4121-98A5-37553B0395B6}" destId="{D634F100-032C-422E-8316-43AA38EAB5B5}" srcOrd="4" destOrd="0" presId="urn:microsoft.com/office/officeart/2005/8/layout/process5"/>
    <dgm:cxn modelId="{E4AB9A0F-FC8D-48AD-B0FE-742A5C7FCABF}" type="presParOf" srcId="{23FD98E6-DD1B-4121-98A5-37553B0395B6}" destId="{EC420F55-7D1B-458D-B9AA-02451ABD6181}" srcOrd="5" destOrd="0" presId="urn:microsoft.com/office/officeart/2005/8/layout/process5"/>
    <dgm:cxn modelId="{08D2235B-4D90-4017-B54C-1645E7CF90AF}" type="presParOf" srcId="{EC420F55-7D1B-458D-B9AA-02451ABD6181}" destId="{512776E5-5B55-48DB-937B-1171E493B2AB}" srcOrd="0" destOrd="0" presId="urn:microsoft.com/office/officeart/2005/8/layout/process5"/>
    <dgm:cxn modelId="{A37F6774-F29D-418C-9D00-1101B192FB43}" type="presParOf" srcId="{23FD98E6-DD1B-4121-98A5-37553B0395B6}" destId="{39C8C0CF-96D4-4A42-8024-6708E395705A}" srcOrd="6" destOrd="0" presId="urn:microsoft.com/office/officeart/2005/8/layout/process5"/>
    <dgm:cxn modelId="{49A817CC-E370-452A-86D3-1007BE1A78D9}" type="presParOf" srcId="{23FD98E6-DD1B-4121-98A5-37553B0395B6}" destId="{10C7DDD0-68AD-4B5F-8929-B66A0CE8F4FD}" srcOrd="7" destOrd="0" presId="urn:microsoft.com/office/officeart/2005/8/layout/process5"/>
    <dgm:cxn modelId="{C91D35C8-7CFB-4ACC-8068-7DEF3E174C7D}" type="presParOf" srcId="{10C7DDD0-68AD-4B5F-8929-B66A0CE8F4FD}" destId="{F4B8AF7F-E15F-498D-BB8C-199B5ED18E17}" srcOrd="0" destOrd="0" presId="urn:microsoft.com/office/officeart/2005/8/layout/process5"/>
    <dgm:cxn modelId="{5DB4BFC1-716A-4B47-A9BC-E73EC1433787}" type="presParOf" srcId="{23FD98E6-DD1B-4121-98A5-37553B0395B6}" destId="{60D9C13D-4524-4C0E-96DE-BBA8FDE24B09}"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3D81A-0C14-4520-9F01-8DAA433A219C}"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s-ES"/>
        </a:p>
      </dgm:t>
    </dgm:pt>
    <dgm:pt modelId="{58C53B79-0100-43F1-9BFE-66B4DFB6137F}">
      <dgm:prSet phldrT="[Texto]" custT="1"/>
      <dgm:spPr/>
      <dgm:t>
        <a:bodyPr/>
        <a:lstStyle/>
        <a:p>
          <a:r>
            <a:rPr lang="es-ES" sz="2000" b="1" dirty="0"/>
            <a:t>Contratos</a:t>
          </a:r>
        </a:p>
      </dgm:t>
    </dgm:pt>
    <dgm:pt modelId="{9114FF45-9D46-48D7-9C96-C1DAE7B226AC}" type="parTrans" cxnId="{0B9C4E3C-8D17-4C00-9945-A5DE0150B3F7}">
      <dgm:prSet/>
      <dgm:spPr/>
      <dgm:t>
        <a:bodyPr/>
        <a:lstStyle/>
        <a:p>
          <a:endParaRPr lang="es-ES" sz="1600"/>
        </a:p>
      </dgm:t>
    </dgm:pt>
    <dgm:pt modelId="{9CC251B4-16AF-4B3E-8E35-F52AF4A91B4C}" type="sibTrans" cxnId="{0B9C4E3C-8D17-4C00-9945-A5DE0150B3F7}">
      <dgm:prSet/>
      <dgm:spPr/>
      <dgm:t>
        <a:bodyPr/>
        <a:lstStyle/>
        <a:p>
          <a:endParaRPr lang="es-ES" sz="1600"/>
        </a:p>
      </dgm:t>
    </dgm:pt>
    <dgm:pt modelId="{1B277279-B958-4E6E-8A18-A21337E59E08}" type="asst">
      <dgm:prSet phldrT="[Texto]" custT="1"/>
      <dgm:spPr/>
      <dgm:t>
        <a:bodyPr/>
        <a:lstStyle/>
        <a:p>
          <a:r>
            <a:rPr lang="es-ES" sz="1600" dirty="0"/>
            <a:t>Legal</a:t>
          </a:r>
        </a:p>
      </dgm:t>
    </dgm:pt>
    <dgm:pt modelId="{1D102596-9F55-4841-953C-74098E85ED8D}" type="parTrans" cxnId="{0BE05924-64A8-4F14-A80C-EFDF1A1591B9}">
      <dgm:prSet/>
      <dgm:spPr/>
      <dgm:t>
        <a:bodyPr/>
        <a:lstStyle/>
        <a:p>
          <a:endParaRPr lang="es-ES" sz="1600"/>
        </a:p>
      </dgm:t>
    </dgm:pt>
    <dgm:pt modelId="{24FE5B60-90A5-4D51-BFB7-E976810CF332}" type="sibTrans" cxnId="{0BE05924-64A8-4F14-A80C-EFDF1A1591B9}">
      <dgm:prSet/>
      <dgm:spPr/>
      <dgm:t>
        <a:bodyPr/>
        <a:lstStyle/>
        <a:p>
          <a:endParaRPr lang="es-ES" sz="1600"/>
        </a:p>
      </dgm:t>
    </dgm:pt>
    <dgm:pt modelId="{E7246F9A-0D42-41A1-B55B-99B21C833046}">
      <dgm:prSet phldrT="[Texto]" custT="1"/>
      <dgm:spPr/>
      <dgm:t>
        <a:bodyPr/>
        <a:lstStyle/>
        <a:p>
          <a:r>
            <a:rPr lang="es-ES" sz="1600" dirty="0"/>
            <a:t>Detalla relaciones y obligaciones entre dos partes</a:t>
          </a:r>
        </a:p>
      </dgm:t>
    </dgm:pt>
    <dgm:pt modelId="{E88DF2A3-BCBF-4265-9F87-31E65536DD08}" type="parTrans" cxnId="{C702364C-7957-4A02-BC68-8E85C9231E13}">
      <dgm:prSet/>
      <dgm:spPr/>
      <dgm:t>
        <a:bodyPr/>
        <a:lstStyle/>
        <a:p>
          <a:endParaRPr lang="es-ES" sz="1600"/>
        </a:p>
      </dgm:t>
    </dgm:pt>
    <dgm:pt modelId="{253BDC84-6A59-4D6E-84BE-940915EDCD97}" type="sibTrans" cxnId="{C702364C-7957-4A02-BC68-8E85C9231E13}">
      <dgm:prSet/>
      <dgm:spPr/>
      <dgm:t>
        <a:bodyPr/>
        <a:lstStyle/>
        <a:p>
          <a:endParaRPr lang="es-ES" sz="1600"/>
        </a:p>
      </dgm:t>
    </dgm:pt>
    <dgm:pt modelId="{8432859B-4D3F-4507-841A-3207D044A9B9}">
      <dgm:prSet phldrT="[Texto]" custT="1"/>
      <dgm:spPr/>
      <dgm:t>
        <a:bodyPr/>
        <a:lstStyle/>
        <a:p>
          <a:r>
            <a:rPr lang="es-ES" sz="1600" dirty="0"/>
            <a:t>Obra cierta</a:t>
          </a:r>
        </a:p>
      </dgm:t>
    </dgm:pt>
    <dgm:pt modelId="{2B25C359-7142-4890-9E09-343680BABE85}" type="parTrans" cxnId="{94753C64-ED0B-494D-85A7-ECEA9ECF1D1B}">
      <dgm:prSet/>
      <dgm:spPr/>
      <dgm:t>
        <a:bodyPr/>
        <a:lstStyle/>
        <a:p>
          <a:endParaRPr lang="es-ES" sz="1600"/>
        </a:p>
      </dgm:t>
    </dgm:pt>
    <dgm:pt modelId="{F5DB3D9F-913B-424F-B694-EDF29B27A05C}" type="sibTrans" cxnId="{94753C64-ED0B-494D-85A7-ECEA9ECF1D1B}">
      <dgm:prSet/>
      <dgm:spPr/>
      <dgm:t>
        <a:bodyPr/>
        <a:lstStyle/>
        <a:p>
          <a:endParaRPr lang="es-ES" sz="1600"/>
        </a:p>
      </dgm:t>
    </dgm:pt>
    <dgm:pt modelId="{127A1702-C4D3-4EC7-BBE9-7AFCCEF8BBA8}">
      <dgm:prSet phldrT="[Texto]" custT="1"/>
      <dgm:spPr/>
      <dgm:t>
        <a:bodyPr/>
        <a:lstStyle/>
        <a:p>
          <a:r>
            <a:rPr lang="es-ES" sz="1600" dirty="0"/>
            <a:t>Destajo</a:t>
          </a:r>
        </a:p>
      </dgm:t>
    </dgm:pt>
    <dgm:pt modelId="{5DD0D46A-84F4-4277-A277-D7284E42DF27}" type="parTrans" cxnId="{2B6B552A-6D02-4004-8CCE-66BFB14E24D6}">
      <dgm:prSet/>
      <dgm:spPr/>
      <dgm:t>
        <a:bodyPr/>
        <a:lstStyle/>
        <a:p>
          <a:endParaRPr lang="es-ES" sz="1600"/>
        </a:p>
      </dgm:t>
    </dgm:pt>
    <dgm:pt modelId="{B411A0EA-FD04-46BA-BB50-410731F23324}" type="sibTrans" cxnId="{2B6B552A-6D02-4004-8CCE-66BFB14E24D6}">
      <dgm:prSet/>
      <dgm:spPr/>
      <dgm:t>
        <a:bodyPr/>
        <a:lstStyle/>
        <a:p>
          <a:endParaRPr lang="es-ES" sz="1600"/>
        </a:p>
      </dgm:t>
    </dgm:pt>
    <dgm:pt modelId="{CE5A53E0-2F4C-4F47-8F36-8BDEFE3BB328}">
      <dgm:prSet phldrT="[Texto]" custT="1"/>
      <dgm:spPr/>
      <dgm:t>
        <a:bodyPr/>
        <a:lstStyle/>
        <a:p>
          <a:r>
            <a:rPr lang="es-ES" sz="1600" dirty="0"/>
            <a:t>Obra total</a:t>
          </a:r>
        </a:p>
      </dgm:t>
    </dgm:pt>
    <dgm:pt modelId="{CCA76FD9-C907-49AD-A011-A4CC677BC072}" type="parTrans" cxnId="{A2259FCE-78E9-42CD-AD65-E8B74FBD1C99}">
      <dgm:prSet/>
      <dgm:spPr/>
      <dgm:t>
        <a:bodyPr/>
        <a:lstStyle/>
        <a:p>
          <a:endParaRPr lang="es-ES" sz="1600"/>
        </a:p>
      </dgm:t>
    </dgm:pt>
    <dgm:pt modelId="{6E235D2C-EF49-4300-8E7F-A6FF4D5C76DC}" type="sibTrans" cxnId="{A2259FCE-78E9-42CD-AD65-E8B74FBD1C99}">
      <dgm:prSet/>
      <dgm:spPr/>
      <dgm:t>
        <a:bodyPr/>
        <a:lstStyle/>
        <a:p>
          <a:endParaRPr lang="es-ES" sz="1600"/>
        </a:p>
      </dgm:t>
    </dgm:pt>
    <dgm:pt modelId="{6A2900DF-2F6D-442D-AAE1-6E0591111E1F}">
      <dgm:prSet phldrT="[Texto]" custT="1"/>
      <dgm:spPr/>
      <dgm:t>
        <a:bodyPr/>
        <a:lstStyle/>
        <a:p>
          <a:r>
            <a:rPr lang="es-ES" sz="1600" dirty="0"/>
            <a:t>Tarea</a:t>
          </a:r>
        </a:p>
      </dgm:t>
    </dgm:pt>
    <dgm:pt modelId="{D6D29238-FC75-4D2E-9515-B1CE534D2E99}" type="parTrans" cxnId="{1868BB4C-8358-41DB-A443-C95B4D62A7BF}">
      <dgm:prSet/>
      <dgm:spPr/>
      <dgm:t>
        <a:bodyPr/>
        <a:lstStyle/>
        <a:p>
          <a:endParaRPr lang="es-ES" sz="1600"/>
        </a:p>
      </dgm:t>
    </dgm:pt>
    <dgm:pt modelId="{82BC7110-7BE5-45C2-A72B-96991EA9320E}" type="sibTrans" cxnId="{1868BB4C-8358-41DB-A443-C95B4D62A7BF}">
      <dgm:prSet/>
      <dgm:spPr/>
      <dgm:t>
        <a:bodyPr/>
        <a:lstStyle/>
        <a:p>
          <a:endParaRPr lang="es-ES" sz="1600"/>
        </a:p>
      </dgm:t>
    </dgm:pt>
    <dgm:pt modelId="{3A9E5924-4D41-40F9-A489-869D5397B1D3}" type="pres">
      <dgm:prSet presAssocID="{C043D81A-0C14-4520-9F01-8DAA433A219C}" presName="hierChild1" presStyleCnt="0">
        <dgm:presLayoutVars>
          <dgm:orgChart val="1"/>
          <dgm:chPref val="1"/>
          <dgm:dir/>
          <dgm:animOne val="branch"/>
          <dgm:animLvl val="lvl"/>
          <dgm:resizeHandles/>
        </dgm:presLayoutVars>
      </dgm:prSet>
      <dgm:spPr/>
      <dgm:t>
        <a:bodyPr/>
        <a:lstStyle/>
        <a:p>
          <a:endParaRPr lang="es-EC"/>
        </a:p>
      </dgm:t>
    </dgm:pt>
    <dgm:pt modelId="{DE74C682-774C-4EA8-A7C8-6336A4AF5E0C}" type="pres">
      <dgm:prSet presAssocID="{58C53B79-0100-43F1-9BFE-66B4DFB6137F}" presName="hierRoot1" presStyleCnt="0">
        <dgm:presLayoutVars>
          <dgm:hierBranch val="init"/>
        </dgm:presLayoutVars>
      </dgm:prSet>
      <dgm:spPr/>
    </dgm:pt>
    <dgm:pt modelId="{5DE57C32-10AF-4DF8-803C-0C19139F02E9}" type="pres">
      <dgm:prSet presAssocID="{58C53B79-0100-43F1-9BFE-66B4DFB6137F}" presName="rootComposite1" presStyleCnt="0"/>
      <dgm:spPr/>
    </dgm:pt>
    <dgm:pt modelId="{F1387D13-0AA3-498A-8761-B40719F0DC0F}" type="pres">
      <dgm:prSet presAssocID="{58C53B79-0100-43F1-9BFE-66B4DFB6137F}" presName="rootText1" presStyleLbl="node0" presStyleIdx="0" presStyleCnt="1" custLinFactNeighborX="-17691" custLinFactNeighborY="-40580">
        <dgm:presLayoutVars>
          <dgm:chPref val="3"/>
        </dgm:presLayoutVars>
      </dgm:prSet>
      <dgm:spPr/>
      <dgm:t>
        <a:bodyPr/>
        <a:lstStyle/>
        <a:p>
          <a:endParaRPr lang="es-EC"/>
        </a:p>
      </dgm:t>
    </dgm:pt>
    <dgm:pt modelId="{F892BB5E-E005-418A-BD40-ED96F87A22C2}" type="pres">
      <dgm:prSet presAssocID="{58C53B79-0100-43F1-9BFE-66B4DFB6137F}" presName="rootConnector1" presStyleLbl="node1" presStyleIdx="0" presStyleCnt="0"/>
      <dgm:spPr/>
      <dgm:t>
        <a:bodyPr/>
        <a:lstStyle/>
        <a:p>
          <a:endParaRPr lang="es-EC"/>
        </a:p>
      </dgm:t>
    </dgm:pt>
    <dgm:pt modelId="{D0B78725-595B-4676-80A1-94292A72B8E0}" type="pres">
      <dgm:prSet presAssocID="{58C53B79-0100-43F1-9BFE-66B4DFB6137F}" presName="hierChild2" presStyleCnt="0"/>
      <dgm:spPr/>
    </dgm:pt>
    <dgm:pt modelId="{3987A8AB-DC05-44C9-871C-29D7A9DF6F72}" type="pres">
      <dgm:prSet presAssocID="{E88DF2A3-BCBF-4265-9F87-31E65536DD08}" presName="Name37" presStyleLbl="parChTrans1D2" presStyleIdx="0" presStyleCnt="6"/>
      <dgm:spPr/>
      <dgm:t>
        <a:bodyPr/>
        <a:lstStyle/>
        <a:p>
          <a:endParaRPr lang="es-EC"/>
        </a:p>
      </dgm:t>
    </dgm:pt>
    <dgm:pt modelId="{5484EF07-19BE-4448-B994-B621C6017FAA}" type="pres">
      <dgm:prSet presAssocID="{E7246F9A-0D42-41A1-B55B-99B21C833046}" presName="hierRoot2" presStyleCnt="0">
        <dgm:presLayoutVars>
          <dgm:hierBranch val="init"/>
        </dgm:presLayoutVars>
      </dgm:prSet>
      <dgm:spPr/>
    </dgm:pt>
    <dgm:pt modelId="{B6F9196E-121D-42AB-AD27-4487FD41F01C}" type="pres">
      <dgm:prSet presAssocID="{E7246F9A-0D42-41A1-B55B-99B21C833046}" presName="rootComposite" presStyleCnt="0"/>
      <dgm:spPr/>
    </dgm:pt>
    <dgm:pt modelId="{8C4E6AD4-B52F-420A-BA6F-1D83B389264A}" type="pres">
      <dgm:prSet presAssocID="{E7246F9A-0D42-41A1-B55B-99B21C833046}" presName="rootText" presStyleLbl="node2" presStyleIdx="0" presStyleCnt="5" custScaleX="161867" custScaleY="129710" custLinFactX="132777" custLinFactY="-41932" custLinFactNeighborX="200000" custLinFactNeighborY="-100000">
        <dgm:presLayoutVars>
          <dgm:chPref val="3"/>
        </dgm:presLayoutVars>
      </dgm:prSet>
      <dgm:spPr/>
      <dgm:t>
        <a:bodyPr/>
        <a:lstStyle/>
        <a:p>
          <a:endParaRPr lang="es-EC"/>
        </a:p>
      </dgm:t>
    </dgm:pt>
    <dgm:pt modelId="{70E50C99-B384-49D4-AAF2-258361484034}" type="pres">
      <dgm:prSet presAssocID="{E7246F9A-0D42-41A1-B55B-99B21C833046}" presName="rootConnector" presStyleLbl="node2" presStyleIdx="0" presStyleCnt="5"/>
      <dgm:spPr/>
      <dgm:t>
        <a:bodyPr/>
        <a:lstStyle/>
        <a:p>
          <a:endParaRPr lang="es-EC"/>
        </a:p>
      </dgm:t>
    </dgm:pt>
    <dgm:pt modelId="{AF6885C0-4D3C-4D40-89A2-A776E4CEE0D6}" type="pres">
      <dgm:prSet presAssocID="{E7246F9A-0D42-41A1-B55B-99B21C833046}" presName="hierChild4" presStyleCnt="0"/>
      <dgm:spPr/>
    </dgm:pt>
    <dgm:pt modelId="{F37847A5-4A06-417F-99D2-FEE65FE2491E}" type="pres">
      <dgm:prSet presAssocID="{E7246F9A-0D42-41A1-B55B-99B21C833046}" presName="hierChild5" presStyleCnt="0"/>
      <dgm:spPr/>
    </dgm:pt>
    <dgm:pt modelId="{8AEB1DF2-0D73-47A9-B51D-96A09B597FF1}" type="pres">
      <dgm:prSet presAssocID="{2B25C359-7142-4890-9E09-343680BABE85}" presName="Name37" presStyleLbl="parChTrans1D2" presStyleIdx="1" presStyleCnt="6"/>
      <dgm:spPr/>
      <dgm:t>
        <a:bodyPr/>
        <a:lstStyle/>
        <a:p>
          <a:endParaRPr lang="es-EC"/>
        </a:p>
      </dgm:t>
    </dgm:pt>
    <dgm:pt modelId="{03C3C463-4173-4406-9687-EDCA917087D7}" type="pres">
      <dgm:prSet presAssocID="{8432859B-4D3F-4507-841A-3207D044A9B9}" presName="hierRoot2" presStyleCnt="0">
        <dgm:presLayoutVars>
          <dgm:hierBranch val="init"/>
        </dgm:presLayoutVars>
      </dgm:prSet>
      <dgm:spPr/>
    </dgm:pt>
    <dgm:pt modelId="{D03E0797-D207-47A9-B402-C5EE7890FF5D}" type="pres">
      <dgm:prSet presAssocID="{8432859B-4D3F-4507-841A-3207D044A9B9}" presName="rootComposite" presStyleCnt="0"/>
      <dgm:spPr/>
    </dgm:pt>
    <dgm:pt modelId="{BDF2C374-0B9D-4E0F-B3C5-B8E989652DCC}" type="pres">
      <dgm:prSet presAssocID="{8432859B-4D3F-4507-841A-3207D044A9B9}" presName="rootText" presStyleLbl="node2" presStyleIdx="1" presStyleCnt="5" custLinFactX="-2551" custLinFactY="648" custLinFactNeighborX="-100000" custLinFactNeighborY="100000">
        <dgm:presLayoutVars>
          <dgm:chPref val="3"/>
        </dgm:presLayoutVars>
      </dgm:prSet>
      <dgm:spPr/>
      <dgm:t>
        <a:bodyPr/>
        <a:lstStyle/>
        <a:p>
          <a:endParaRPr lang="es-EC"/>
        </a:p>
      </dgm:t>
    </dgm:pt>
    <dgm:pt modelId="{0497A04C-0C3B-4664-B964-03DD8706C41A}" type="pres">
      <dgm:prSet presAssocID="{8432859B-4D3F-4507-841A-3207D044A9B9}" presName="rootConnector" presStyleLbl="node2" presStyleIdx="1" presStyleCnt="5"/>
      <dgm:spPr/>
      <dgm:t>
        <a:bodyPr/>
        <a:lstStyle/>
        <a:p>
          <a:endParaRPr lang="es-EC"/>
        </a:p>
      </dgm:t>
    </dgm:pt>
    <dgm:pt modelId="{4ED1AD99-B888-4903-9CD2-417665EDF012}" type="pres">
      <dgm:prSet presAssocID="{8432859B-4D3F-4507-841A-3207D044A9B9}" presName="hierChild4" presStyleCnt="0"/>
      <dgm:spPr/>
    </dgm:pt>
    <dgm:pt modelId="{9C9D6672-DF33-4B22-960F-3C2E81C80480}" type="pres">
      <dgm:prSet presAssocID="{8432859B-4D3F-4507-841A-3207D044A9B9}" presName="hierChild5" presStyleCnt="0"/>
      <dgm:spPr/>
    </dgm:pt>
    <dgm:pt modelId="{FF554CDD-50E9-49F7-836A-5EF1E693F744}" type="pres">
      <dgm:prSet presAssocID="{CCA76FD9-C907-49AD-A011-A4CC677BC072}" presName="Name37" presStyleLbl="parChTrans1D2" presStyleIdx="2" presStyleCnt="6"/>
      <dgm:spPr/>
      <dgm:t>
        <a:bodyPr/>
        <a:lstStyle/>
        <a:p>
          <a:endParaRPr lang="es-EC"/>
        </a:p>
      </dgm:t>
    </dgm:pt>
    <dgm:pt modelId="{071CD13E-CBFF-4228-9C12-376EE3746585}" type="pres">
      <dgm:prSet presAssocID="{CE5A53E0-2F4C-4F47-8F36-8BDEFE3BB328}" presName="hierRoot2" presStyleCnt="0">
        <dgm:presLayoutVars>
          <dgm:hierBranch val="init"/>
        </dgm:presLayoutVars>
      </dgm:prSet>
      <dgm:spPr/>
    </dgm:pt>
    <dgm:pt modelId="{27981BB8-9DFA-4013-93BF-83E56A055519}" type="pres">
      <dgm:prSet presAssocID="{CE5A53E0-2F4C-4F47-8F36-8BDEFE3BB328}" presName="rootComposite" presStyleCnt="0"/>
      <dgm:spPr/>
    </dgm:pt>
    <dgm:pt modelId="{9D903FB5-A45B-4C4E-8C8D-6810EA1E9C44}" type="pres">
      <dgm:prSet presAssocID="{CE5A53E0-2F4C-4F47-8F36-8BDEFE3BB328}" presName="rootText" presStyleLbl="node2" presStyleIdx="2" presStyleCnt="5" custLinFactY="77035" custLinFactNeighborX="-80037" custLinFactNeighborY="100000">
        <dgm:presLayoutVars>
          <dgm:chPref val="3"/>
        </dgm:presLayoutVars>
      </dgm:prSet>
      <dgm:spPr/>
      <dgm:t>
        <a:bodyPr/>
        <a:lstStyle/>
        <a:p>
          <a:endParaRPr lang="es-EC"/>
        </a:p>
      </dgm:t>
    </dgm:pt>
    <dgm:pt modelId="{6434E02D-DEC2-476C-87F3-0AADE13683AB}" type="pres">
      <dgm:prSet presAssocID="{CE5A53E0-2F4C-4F47-8F36-8BDEFE3BB328}" presName="rootConnector" presStyleLbl="node2" presStyleIdx="2" presStyleCnt="5"/>
      <dgm:spPr/>
      <dgm:t>
        <a:bodyPr/>
        <a:lstStyle/>
        <a:p>
          <a:endParaRPr lang="es-EC"/>
        </a:p>
      </dgm:t>
    </dgm:pt>
    <dgm:pt modelId="{33F13407-CB2D-4110-BEE2-F908C788EDB5}" type="pres">
      <dgm:prSet presAssocID="{CE5A53E0-2F4C-4F47-8F36-8BDEFE3BB328}" presName="hierChild4" presStyleCnt="0"/>
      <dgm:spPr/>
    </dgm:pt>
    <dgm:pt modelId="{A482C516-3A16-4662-876C-121FA4B6A344}" type="pres">
      <dgm:prSet presAssocID="{CE5A53E0-2F4C-4F47-8F36-8BDEFE3BB328}" presName="hierChild5" presStyleCnt="0"/>
      <dgm:spPr/>
    </dgm:pt>
    <dgm:pt modelId="{7ABA2D72-18F4-47A6-B564-E22CB457AB94}" type="pres">
      <dgm:prSet presAssocID="{5DD0D46A-84F4-4277-A277-D7284E42DF27}" presName="Name37" presStyleLbl="parChTrans1D2" presStyleIdx="3" presStyleCnt="6"/>
      <dgm:spPr/>
      <dgm:t>
        <a:bodyPr/>
        <a:lstStyle/>
        <a:p>
          <a:endParaRPr lang="es-EC"/>
        </a:p>
      </dgm:t>
    </dgm:pt>
    <dgm:pt modelId="{8B68BF4C-F0E5-4106-99EE-8DEBC0AA2E91}" type="pres">
      <dgm:prSet presAssocID="{127A1702-C4D3-4EC7-BBE9-7AFCCEF8BBA8}" presName="hierRoot2" presStyleCnt="0">
        <dgm:presLayoutVars>
          <dgm:hierBranch val="init"/>
        </dgm:presLayoutVars>
      </dgm:prSet>
      <dgm:spPr/>
    </dgm:pt>
    <dgm:pt modelId="{FBF39B58-25F7-4BE2-AFB9-34AB026BEDFC}" type="pres">
      <dgm:prSet presAssocID="{127A1702-C4D3-4EC7-BBE9-7AFCCEF8BBA8}" presName="rootComposite" presStyleCnt="0"/>
      <dgm:spPr/>
    </dgm:pt>
    <dgm:pt modelId="{08568C22-0F5A-4291-9BE1-38B42B126288}" type="pres">
      <dgm:prSet presAssocID="{127A1702-C4D3-4EC7-BBE9-7AFCCEF8BBA8}" presName="rootText" presStyleLbl="node2" presStyleIdx="3" presStyleCnt="5" custLinFactY="74279" custLinFactNeighborX="-74412" custLinFactNeighborY="100000">
        <dgm:presLayoutVars>
          <dgm:chPref val="3"/>
        </dgm:presLayoutVars>
      </dgm:prSet>
      <dgm:spPr/>
      <dgm:t>
        <a:bodyPr/>
        <a:lstStyle/>
        <a:p>
          <a:endParaRPr lang="es-EC"/>
        </a:p>
      </dgm:t>
    </dgm:pt>
    <dgm:pt modelId="{81B9126E-2711-4298-84FE-B052ED09CED2}" type="pres">
      <dgm:prSet presAssocID="{127A1702-C4D3-4EC7-BBE9-7AFCCEF8BBA8}" presName="rootConnector" presStyleLbl="node2" presStyleIdx="3" presStyleCnt="5"/>
      <dgm:spPr/>
      <dgm:t>
        <a:bodyPr/>
        <a:lstStyle/>
        <a:p>
          <a:endParaRPr lang="es-EC"/>
        </a:p>
      </dgm:t>
    </dgm:pt>
    <dgm:pt modelId="{D7322507-8C63-4789-AEBF-ED4F06E2FD7D}" type="pres">
      <dgm:prSet presAssocID="{127A1702-C4D3-4EC7-BBE9-7AFCCEF8BBA8}" presName="hierChild4" presStyleCnt="0"/>
      <dgm:spPr/>
    </dgm:pt>
    <dgm:pt modelId="{594AE48E-CF80-4325-90F6-B3980EA4A95D}" type="pres">
      <dgm:prSet presAssocID="{127A1702-C4D3-4EC7-BBE9-7AFCCEF8BBA8}" presName="hierChild5" presStyleCnt="0"/>
      <dgm:spPr/>
    </dgm:pt>
    <dgm:pt modelId="{8F402254-711E-4E8A-AF79-A68AAAFFF07A}" type="pres">
      <dgm:prSet presAssocID="{D6D29238-FC75-4D2E-9515-B1CE534D2E99}" presName="Name37" presStyleLbl="parChTrans1D2" presStyleIdx="4" presStyleCnt="6"/>
      <dgm:spPr/>
      <dgm:t>
        <a:bodyPr/>
        <a:lstStyle/>
        <a:p>
          <a:endParaRPr lang="es-EC"/>
        </a:p>
      </dgm:t>
    </dgm:pt>
    <dgm:pt modelId="{A0A5A745-089D-43B3-A134-6E29B904BB15}" type="pres">
      <dgm:prSet presAssocID="{6A2900DF-2F6D-442D-AAE1-6E0591111E1F}" presName="hierRoot2" presStyleCnt="0">
        <dgm:presLayoutVars>
          <dgm:hierBranch val="init"/>
        </dgm:presLayoutVars>
      </dgm:prSet>
      <dgm:spPr/>
    </dgm:pt>
    <dgm:pt modelId="{D7A2D126-01BF-48E4-8078-7BF64774A098}" type="pres">
      <dgm:prSet presAssocID="{6A2900DF-2F6D-442D-AAE1-6E0591111E1F}" presName="rootComposite" presStyleCnt="0"/>
      <dgm:spPr/>
    </dgm:pt>
    <dgm:pt modelId="{0C8F089F-4659-40BD-A40C-46A6BD0BAEEC}" type="pres">
      <dgm:prSet presAssocID="{6A2900DF-2F6D-442D-AAE1-6E0591111E1F}" presName="rootText" presStyleLbl="node2" presStyleIdx="4" presStyleCnt="5" custLinFactNeighborX="-52356" custLinFactNeighborY="98566">
        <dgm:presLayoutVars>
          <dgm:chPref val="3"/>
        </dgm:presLayoutVars>
      </dgm:prSet>
      <dgm:spPr/>
      <dgm:t>
        <a:bodyPr/>
        <a:lstStyle/>
        <a:p>
          <a:endParaRPr lang="es-EC"/>
        </a:p>
      </dgm:t>
    </dgm:pt>
    <dgm:pt modelId="{B5A2F59F-74A3-41EF-914B-628711A42243}" type="pres">
      <dgm:prSet presAssocID="{6A2900DF-2F6D-442D-AAE1-6E0591111E1F}" presName="rootConnector" presStyleLbl="node2" presStyleIdx="4" presStyleCnt="5"/>
      <dgm:spPr/>
      <dgm:t>
        <a:bodyPr/>
        <a:lstStyle/>
        <a:p>
          <a:endParaRPr lang="es-EC"/>
        </a:p>
      </dgm:t>
    </dgm:pt>
    <dgm:pt modelId="{2CA2271E-B980-4BB0-BF46-30C412FFDB4F}" type="pres">
      <dgm:prSet presAssocID="{6A2900DF-2F6D-442D-AAE1-6E0591111E1F}" presName="hierChild4" presStyleCnt="0"/>
      <dgm:spPr/>
    </dgm:pt>
    <dgm:pt modelId="{E297035E-3FD0-453D-9717-4776777DD772}" type="pres">
      <dgm:prSet presAssocID="{6A2900DF-2F6D-442D-AAE1-6E0591111E1F}" presName="hierChild5" presStyleCnt="0"/>
      <dgm:spPr/>
    </dgm:pt>
    <dgm:pt modelId="{545BC148-85A5-48B3-9E06-3CEA2EC1D410}" type="pres">
      <dgm:prSet presAssocID="{58C53B79-0100-43F1-9BFE-66B4DFB6137F}" presName="hierChild3" presStyleCnt="0"/>
      <dgm:spPr/>
    </dgm:pt>
    <dgm:pt modelId="{244A6015-274C-4958-9BAB-0D0E73610541}" type="pres">
      <dgm:prSet presAssocID="{1D102596-9F55-4841-953C-74098E85ED8D}" presName="Name111" presStyleLbl="parChTrans1D2" presStyleIdx="5" presStyleCnt="6"/>
      <dgm:spPr/>
      <dgm:t>
        <a:bodyPr/>
        <a:lstStyle/>
        <a:p>
          <a:endParaRPr lang="es-EC"/>
        </a:p>
      </dgm:t>
    </dgm:pt>
    <dgm:pt modelId="{8CD0D2A1-7C2F-479D-B471-1B97CA607725}" type="pres">
      <dgm:prSet presAssocID="{1B277279-B958-4E6E-8A18-A21337E59E08}" presName="hierRoot3" presStyleCnt="0">
        <dgm:presLayoutVars>
          <dgm:hierBranch val="init"/>
        </dgm:presLayoutVars>
      </dgm:prSet>
      <dgm:spPr/>
    </dgm:pt>
    <dgm:pt modelId="{45FDE2CB-C270-4716-9AB8-18284FA643B0}" type="pres">
      <dgm:prSet presAssocID="{1B277279-B958-4E6E-8A18-A21337E59E08}" presName="rootComposite3" presStyleCnt="0"/>
      <dgm:spPr/>
    </dgm:pt>
    <dgm:pt modelId="{63F3DB7B-7300-452F-8B3A-61D8E5317E4C}" type="pres">
      <dgm:prSet presAssocID="{1B277279-B958-4E6E-8A18-A21337E59E08}" presName="rootText3" presStyleLbl="asst1" presStyleIdx="0" presStyleCnt="1" custLinFactNeighborX="-68625" custLinFactNeighborY="-205">
        <dgm:presLayoutVars>
          <dgm:chPref val="3"/>
        </dgm:presLayoutVars>
      </dgm:prSet>
      <dgm:spPr/>
      <dgm:t>
        <a:bodyPr/>
        <a:lstStyle/>
        <a:p>
          <a:endParaRPr lang="es-EC"/>
        </a:p>
      </dgm:t>
    </dgm:pt>
    <dgm:pt modelId="{A6BD2112-8A57-4E07-803D-F9D60833C09E}" type="pres">
      <dgm:prSet presAssocID="{1B277279-B958-4E6E-8A18-A21337E59E08}" presName="rootConnector3" presStyleLbl="asst1" presStyleIdx="0" presStyleCnt="1"/>
      <dgm:spPr/>
      <dgm:t>
        <a:bodyPr/>
        <a:lstStyle/>
        <a:p>
          <a:endParaRPr lang="es-EC"/>
        </a:p>
      </dgm:t>
    </dgm:pt>
    <dgm:pt modelId="{429EF66A-D205-4C63-A0E7-26FBA48D55E6}" type="pres">
      <dgm:prSet presAssocID="{1B277279-B958-4E6E-8A18-A21337E59E08}" presName="hierChild6" presStyleCnt="0"/>
      <dgm:spPr/>
    </dgm:pt>
    <dgm:pt modelId="{AC3B4B8F-203C-4E08-B9E0-8F9319B4E047}" type="pres">
      <dgm:prSet presAssocID="{1B277279-B958-4E6E-8A18-A21337E59E08}" presName="hierChild7" presStyleCnt="0"/>
      <dgm:spPr/>
    </dgm:pt>
  </dgm:ptLst>
  <dgm:cxnLst>
    <dgm:cxn modelId="{0C98ABC3-710B-4137-A106-8841676255B7}" type="presOf" srcId="{CE5A53E0-2F4C-4F47-8F36-8BDEFE3BB328}" destId="{6434E02D-DEC2-476C-87F3-0AADE13683AB}" srcOrd="1" destOrd="0" presId="urn:microsoft.com/office/officeart/2005/8/layout/orgChart1"/>
    <dgm:cxn modelId="{06852916-67E7-47F1-B05F-1E2EC7BD0D5C}" type="presOf" srcId="{2B25C359-7142-4890-9E09-343680BABE85}" destId="{8AEB1DF2-0D73-47A9-B51D-96A09B597FF1}" srcOrd="0" destOrd="0" presId="urn:microsoft.com/office/officeart/2005/8/layout/orgChart1"/>
    <dgm:cxn modelId="{0B9C4E3C-8D17-4C00-9945-A5DE0150B3F7}" srcId="{C043D81A-0C14-4520-9F01-8DAA433A219C}" destId="{58C53B79-0100-43F1-9BFE-66B4DFB6137F}" srcOrd="0" destOrd="0" parTransId="{9114FF45-9D46-48D7-9C96-C1DAE7B226AC}" sibTransId="{9CC251B4-16AF-4B3E-8E35-F52AF4A91B4C}"/>
    <dgm:cxn modelId="{108A40DA-43CB-49BF-997A-D33BA6DCCFBB}" type="presOf" srcId="{C043D81A-0C14-4520-9F01-8DAA433A219C}" destId="{3A9E5924-4D41-40F9-A489-869D5397B1D3}" srcOrd="0" destOrd="0" presId="urn:microsoft.com/office/officeart/2005/8/layout/orgChart1"/>
    <dgm:cxn modelId="{9C511492-83F5-42EE-9073-CEE3FA93E715}" type="presOf" srcId="{58C53B79-0100-43F1-9BFE-66B4DFB6137F}" destId="{F1387D13-0AA3-498A-8761-B40719F0DC0F}" srcOrd="0" destOrd="0" presId="urn:microsoft.com/office/officeart/2005/8/layout/orgChart1"/>
    <dgm:cxn modelId="{6D7394BC-3BCE-4D37-9DBB-699AF8B93563}" type="presOf" srcId="{E88DF2A3-BCBF-4265-9F87-31E65536DD08}" destId="{3987A8AB-DC05-44C9-871C-29D7A9DF6F72}" srcOrd="0" destOrd="0" presId="urn:microsoft.com/office/officeart/2005/8/layout/orgChart1"/>
    <dgm:cxn modelId="{1868BB4C-8358-41DB-A443-C95B4D62A7BF}" srcId="{58C53B79-0100-43F1-9BFE-66B4DFB6137F}" destId="{6A2900DF-2F6D-442D-AAE1-6E0591111E1F}" srcOrd="5" destOrd="0" parTransId="{D6D29238-FC75-4D2E-9515-B1CE534D2E99}" sibTransId="{82BC7110-7BE5-45C2-A72B-96991EA9320E}"/>
    <dgm:cxn modelId="{EFD36CCB-6CDE-44B5-8D3C-C3D6207E096D}" type="presOf" srcId="{1B277279-B958-4E6E-8A18-A21337E59E08}" destId="{A6BD2112-8A57-4E07-803D-F9D60833C09E}" srcOrd="1" destOrd="0" presId="urn:microsoft.com/office/officeart/2005/8/layout/orgChart1"/>
    <dgm:cxn modelId="{E0ED7D2A-638F-4A1C-91BA-39F804481D9E}" type="presOf" srcId="{58C53B79-0100-43F1-9BFE-66B4DFB6137F}" destId="{F892BB5E-E005-418A-BD40-ED96F87A22C2}" srcOrd="1" destOrd="0" presId="urn:microsoft.com/office/officeart/2005/8/layout/orgChart1"/>
    <dgm:cxn modelId="{2E747FB0-D7AD-456B-9E4B-AEFEA3BE3B42}" type="presOf" srcId="{127A1702-C4D3-4EC7-BBE9-7AFCCEF8BBA8}" destId="{81B9126E-2711-4298-84FE-B052ED09CED2}" srcOrd="1" destOrd="0" presId="urn:microsoft.com/office/officeart/2005/8/layout/orgChart1"/>
    <dgm:cxn modelId="{0BE05924-64A8-4F14-A80C-EFDF1A1591B9}" srcId="{58C53B79-0100-43F1-9BFE-66B4DFB6137F}" destId="{1B277279-B958-4E6E-8A18-A21337E59E08}" srcOrd="0" destOrd="0" parTransId="{1D102596-9F55-4841-953C-74098E85ED8D}" sibTransId="{24FE5B60-90A5-4D51-BFB7-E976810CF332}"/>
    <dgm:cxn modelId="{2DD3B5B1-3DFF-426C-98D4-EF60DD595A43}" type="presOf" srcId="{E7246F9A-0D42-41A1-B55B-99B21C833046}" destId="{70E50C99-B384-49D4-AAF2-258361484034}" srcOrd="1" destOrd="0" presId="urn:microsoft.com/office/officeart/2005/8/layout/orgChart1"/>
    <dgm:cxn modelId="{8B77E8BE-B5F5-4640-8E04-DB2B8A1B4184}" type="presOf" srcId="{CCA76FD9-C907-49AD-A011-A4CC677BC072}" destId="{FF554CDD-50E9-49F7-836A-5EF1E693F744}" srcOrd="0" destOrd="0" presId="urn:microsoft.com/office/officeart/2005/8/layout/orgChart1"/>
    <dgm:cxn modelId="{64F943BE-D35C-44F1-9060-D7C60F87F764}" type="presOf" srcId="{6A2900DF-2F6D-442D-AAE1-6E0591111E1F}" destId="{B5A2F59F-74A3-41EF-914B-628711A42243}" srcOrd="1" destOrd="0" presId="urn:microsoft.com/office/officeart/2005/8/layout/orgChart1"/>
    <dgm:cxn modelId="{1D153336-B3E2-43CA-9FBF-02C66E43609C}" type="presOf" srcId="{1D102596-9F55-4841-953C-74098E85ED8D}" destId="{244A6015-274C-4958-9BAB-0D0E73610541}" srcOrd="0" destOrd="0" presId="urn:microsoft.com/office/officeart/2005/8/layout/orgChart1"/>
    <dgm:cxn modelId="{2B6B552A-6D02-4004-8CCE-66BFB14E24D6}" srcId="{58C53B79-0100-43F1-9BFE-66B4DFB6137F}" destId="{127A1702-C4D3-4EC7-BBE9-7AFCCEF8BBA8}" srcOrd="4" destOrd="0" parTransId="{5DD0D46A-84F4-4277-A277-D7284E42DF27}" sibTransId="{B411A0EA-FD04-46BA-BB50-410731F23324}"/>
    <dgm:cxn modelId="{57DAD507-3B18-4384-AC67-F2E371DF40BD}" type="presOf" srcId="{D6D29238-FC75-4D2E-9515-B1CE534D2E99}" destId="{8F402254-711E-4E8A-AF79-A68AAAFFF07A}" srcOrd="0" destOrd="0" presId="urn:microsoft.com/office/officeart/2005/8/layout/orgChart1"/>
    <dgm:cxn modelId="{94753C64-ED0B-494D-85A7-ECEA9ECF1D1B}" srcId="{58C53B79-0100-43F1-9BFE-66B4DFB6137F}" destId="{8432859B-4D3F-4507-841A-3207D044A9B9}" srcOrd="2" destOrd="0" parTransId="{2B25C359-7142-4890-9E09-343680BABE85}" sibTransId="{F5DB3D9F-913B-424F-B694-EDF29B27A05C}"/>
    <dgm:cxn modelId="{50EDFE3A-FD29-42A8-A1CA-13736CF60281}" type="presOf" srcId="{E7246F9A-0D42-41A1-B55B-99B21C833046}" destId="{8C4E6AD4-B52F-420A-BA6F-1D83B389264A}" srcOrd="0" destOrd="0" presId="urn:microsoft.com/office/officeart/2005/8/layout/orgChart1"/>
    <dgm:cxn modelId="{C702364C-7957-4A02-BC68-8E85C9231E13}" srcId="{58C53B79-0100-43F1-9BFE-66B4DFB6137F}" destId="{E7246F9A-0D42-41A1-B55B-99B21C833046}" srcOrd="1" destOrd="0" parTransId="{E88DF2A3-BCBF-4265-9F87-31E65536DD08}" sibTransId="{253BDC84-6A59-4D6E-84BE-940915EDCD97}"/>
    <dgm:cxn modelId="{58D489FB-2A7F-41FE-9EB4-F0B6C7C37EAE}" type="presOf" srcId="{8432859B-4D3F-4507-841A-3207D044A9B9}" destId="{0497A04C-0C3B-4664-B964-03DD8706C41A}" srcOrd="1" destOrd="0" presId="urn:microsoft.com/office/officeart/2005/8/layout/orgChart1"/>
    <dgm:cxn modelId="{66081155-A424-4A5D-BA6D-CEEE28C9ABF3}" type="presOf" srcId="{5DD0D46A-84F4-4277-A277-D7284E42DF27}" destId="{7ABA2D72-18F4-47A6-B564-E22CB457AB94}" srcOrd="0" destOrd="0" presId="urn:microsoft.com/office/officeart/2005/8/layout/orgChart1"/>
    <dgm:cxn modelId="{A2259FCE-78E9-42CD-AD65-E8B74FBD1C99}" srcId="{58C53B79-0100-43F1-9BFE-66B4DFB6137F}" destId="{CE5A53E0-2F4C-4F47-8F36-8BDEFE3BB328}" srcOrd="3" destOrd="0" parTransId="{CCA76FD9-C907-49AD-A011-A4CC677BC072}" sibTransId="{6E235D2C-EF49-4300-8E7F-A6FF4D5C76DC}"/>
    <dgm:cxn modelId="{C4065BD8-2ED9-4DD7-B9EE-F0F1B1C4C6E9}" type="presOf" srcId="{1B277279-B958-4E6E-8A18-A21337E59E08}" destId="{63F3DB7B-7300-452F-8B3A-61D8E5317E4C}" srcOrd="0" destOrd="0" presId="urn:microsoft.com/office/officeart/2005/8/layout/orgChart1"/>
    <dgm:cxn modelId="{C179B9D2-2B1D-4B4D-8D1E-3F5D3B5D7B36}" type="presOf" srcId="{6A2900DF-2F6D-442D-AAE1-6E0591111E1F}" destId="{0C8F089F-4659-40BD-A40C-46A6BD0BAEEC}" srcOrd="0" destOrd="0" presId="urn:microsoft.com/office/officeart/2005/8/layout/orgChart1"/>
    <dgm:cxn modelId="{7F805461-56B3-404C-B171-4103A551D40B}" type="presOf" srcId="{CE5A53E0-2F4C-4F47-8F36-8BDEFE3BB328}" destId="{9D903FB5-A45B-4C4E-8C8D-6810EA1E9C44}" srcOrd="0" destOrd="0" presId="urn:microsoft.com/office/officeart/2005/8/layout/orgChart1"/>
    <dgm:cxn modelId="{13F42B8D-03D6-439C-BC9F-11F65015B0F6}" type="presOf" srcId="{8432859B-4D3F-4507-841A-3207D044A9B9}" destId="{BDF2C374-0B9D-4E0F-B3C5-B8E989652DCC}" srcOrd="0" destOrd="0" presId="urn:microsoft.com/office/officeart/2005/8/layout/orgChart1"/>
    <dgm:cxn modelId="{2C177EE8-D7AB-4DAE-B006-1A7E8EA03914}" type="presOf" srcId="{127A1702-C4D3-4EC7-BBE9-7AFCCEF8BBA8}" destId="{08568C22-0F5A-4291-9BE1-38B42B126288}" srcOrd="0" destOrd="0" presId="urn:microsoft.com/office/officeart/2005/8/layout/orgChart1"/>
    <dgm:cxn modelId="{F50AEA34-EBFE-4E66-B1B0-BB0A663F8D6D}" type="presParOf" srcId="{3A9E5924-4D41-40F9-A489-869D5397B1D3}" destId="{DE74C682-774C-4EA8-A7C8-6336A4AF5E0C}" srcOrd="0" destOrd="0" presId="urn:microsoft.com/office/officeart/2005/8/layout/orgChart1"/>
    <dgm:cxn modelId="{FC7B27E8-B169-4A57-853D-9B3634E00360}" type="presParOf" srcId="{DE74C682-774C-4EA8-A7C8-6336A4AF5E0C}" destId="{5DE57C32-10AF-4DF8-803C-0C19139F02E9}" srcOrd="0" destOrd="0" presId="urn:microsoft.com/office/officeart/2005/8/layout/orgChart1"/>
    <dgm:cxn modelId="{75248AF4-54F8-4FA9-AED9-F039E46584D4}" type="presParOf" srcId="{5DE57C32-10AF-4DF8-803C-0C19139F02E9}" destId="{F1387D13-0AA3-498A-8761-B40719F0DC0F}" srcOrd="0" destOrd="0" presId="urn:microsoft.com/office/officeart/2005/8/layout/orgChart1"/>
    <dgm:cxn modelId="{7209ACAB-DE3C-419E-BC0F-BAAFCDD5A7A0}" type="presParOf" srcId="{5DE57C32-10AF-4DF8-803C-0C19139F02E9}" destId="{F892BB5E-E005-418A-BD40-ED96F87A22C2}" srcOrd="1" destOrd="0" presId="urn:microsoft.com/office/officeart/2005/8/layout/orgChart1"/>
    <dgm:cxn modelId="{1C39A540-FA89-4274-BCE5-FAAD4E166D60}" type="presParOf" srcId="{DE74C682-774C-4EA8-A7C8-6336A4AF5E0C}" destId="{D0B78725-595B-4676-80A1-94292A72B8E0}" srcOrd="1" destOrd="0" presId="urn:microsoft.com/office/officeart/2005/8/layout/orgChart1"/>
    <dgm:cxn modelId="{97C6DBDE-3B0D-481F-90D5-F00C17E6C2B6}" type="presParOf" srcId="{D0B78725-595B-4676-80A1-94292A72B8E0}" destId="{3987A8AB-DC05-44C9-871C-29D7A9DF6F72}" srcOrd="0" destOrd="0" presId="urn:microsoft.com/office/officeart/2005/8/layout/orgChart1"/>
    <dgm:cxn modelId="{18B74B6A-565C-4CF7-B705-F8543B882549}" type="presParOf" srcId="{D0B78725-595B-4676-80A1-94292A72B8E0}" destId="{5484EF07-19BE-4448-B994-B621C6017FAA}" srcOrd="1" destOrd="0" presId="urn:microsoft.com/office/officeart/2005/8/layout/orgChart1"/>
    <dgm:cxn modelId="{2492B33A-EAF8-4940-9971-D65F8B18B4D2}" type="presParOf" srcId="{5484EF07-19BE-4448-B994-B621C6017FAA}" destId="{B6F9196E-121D-42AB-AD27-4487FD41F01C}" srcOrd="0" destOrd="0" presId="urn:microsoft.com/office/officeart/2005/8/layout/orgChart1"/>
    <dgm:cxn modelId="{6EF94165-7EE8-4EC1-9B8D-009F0496F720}" type="presParOf" srcId="{B6F9196E-121D-42AB-AD27-4487FD41F01C}" destId="{8C4E6AD4-B52F-420A-BA6F-1D83B389264A}" srcOrd="0" destOrd="0" presId="urn:microsoft.com/office/officeart/2005/8/layout/orgChart1"/>
    <dgm:cxn modelId="{05BBF840-D4E6-4301-AAC9-102B762173F7}" type="presParOf" srcId="{B6F9196E-121D-42AB-AD27-4487FD41F01C}" destId="{70E50C99-B384-49D4-AAF2-258361484034}" srcOrd="1" destOrd="0" presId="urn:microsoft.com/office/officeart/2005/8/layout/orgChart1"/>
    <dgm:cxn modelId="{2FFF5F26-A0E6-41A8-9D5E-2926CF3B8F2A}" type="presParOf" srcId="{5484EF07-19BE-4448-B994-B621C6017FAA}" destId="{AF6885C0-4D3C-4D40-89A2-A776E4CEE0D6}" srcOrd="1" destOrd="0" presId="urn:microsoft.com/office/officeart/2005/8/layout/orgChart1"/>
    <dgm:cxn modelId="{5DE34DEA-79F1-4B6C-BD92-1B929E28B2B0}" type="presParOf" srcId="{5484EF07-19BE-4448-B994-B621C6017FAA}" destId="{F37847A5-4A06-417F-99D2-FEE65FE2491E}" srcOrd="2" destOrd="0" presId="urn:microsoft.com/office/officeart/2005/8/layout/orgChart1"/>
    <dgm:cxn modelId="{18DAE0E6-0B70-4487-83EF-1D9191C2E59F}" type="presParOf" srcId="{D0B78725-595B-4676-80A1-94292A72B8E0}" destId="{8AEB1DF2-0D73-47A9-B51D-96A09B597FF1}" srcOrd="2" destOrd="0" presId="urn:microsoft.com/office/officeart/2005/8/layout/orgChart1"/>
    <dgm:cxn modelId="{C065567B-9A57-49F0-A005-2F2407E240E2}" type="presParOf" srcId="{D0B78725-595B-4676-80A1-94292A72B8E0}" destId="{03C3C463-4173-4406-9687-EDCA917087D7}" srcOrd="3" destOrd="0" presId="urn:microsoft.com/office/officeart/2005/8/layout/orgChart1"/>
    <dgm:cxn modelId="{D463EECA-ED01-4B3D-B9EC-5E2E7CE21027}" type="presParOf" srcId="{03C3C463-4173-4406-9687-EDCA917087D7}" destId="{D03E0797-D207-47A9-B402-C5EE7890FF5D}" srcOrd="0" destOrd="0" presId="urn:microsoft.com/office/officeart/2005/8/layout/orgChart1"/>
    <dgm:cxn modelId="{234F604B-CB81-4EEC-8C03-852E54D35951}" type="presParOf" srcId="{D03E0797-D207-47A9-B402-C5EE7890FF5D}" destId="{BDF2C374-0B9D-4E0F-B3C5-B8E989652DCC}" srcOrd="0" destOrd="0" presId="urn:microsoft.com/office/officeart/2005/8/layout/orgChart1"/>
    <dgm:cxn modelId="{21D6752F-E525-4FFE-A9AE-5157C53111B0}" type="presParOf" srcId="{D03E0797-D207-47A9-B402-C5EE7890FF5D}" destId="{0497A04C-0C3B-4664-B964-03DD8706C41A}" srcOrd="1" destOrd="0" presId="urn:microsoft.com/office/officeart/2005/8/layout/orgChart1"/>
    <dgm:cxn modelId="{CB4B1B2C-C7E5-44FD-948F-1F84C06E4150}" type="presParOf" srcId="{03C3C463-4173-4406-9687-EDCA917087D7}" destId="{4ED1AD99-B888-4903-9CD2-417665EDF012}" srcOrd="1" destOrd="0" presId="urn:microsoft.com/office/officeart/2005/8/layout/orgChart1"/>
    <dgm:cxn modelId="{32BCA40B-A36A-48CE-99E9-917F157A245F}" type="presParOf" srcId="{03C3C463-4173-4406-9687-EDCA917087D7}" destId="{9C9D6672-DF33-4B22-960F-3C2E81C80480}" srcOrd="2" destOrd="0" presId="urn:microsoft.com/office/officeart/2005/8/layout/orgChart1"/>
    <dgm:cxn modelId="{8C311A52-9B8F-47D5-8258-901949D14401}" type="presParOf" srcId="{D0B78725-595B-4676-80A1-94292A72B8E0}" destId="{FF554CDD-50E9-49F7-836A-5EF1E693F744}" srcOrd="4" destOrd="0" presId="urn:microsoft.com/office/officeart/2005/8/layout/orgChart1"/>
    <dgm:cxn modelId="{FE2BB35F-E77C-4453-B4E4-4A2D4A0A84BC}" type="presParOf" srcId="{D0B78725-595B-4676-80A1-94292A72B8E0}" destId="{071CD13E-CBFF-4228-9C12-376EE3746585}" srcOrd="5" destOrd="0" presId="urn:microsoft.com/office/officeart/2005/8/layout/orgChart1"/>
    <dgm:cxn modelId="{5D3AC7FF-A042-4957-B8D4-FD5BCB1D3CBF}" type="presParOf" srcId="{071CD13E-CBFF-4228-9C12-376EE3746585}" destId="{27981BB8-9DFA-4013-93BF-83E56A055519}" srcOrd="0" destOrd="0" presId="urn:microsoft.com/office/officeart/2005/8/layout/orgChart1"/>
    <dgm:cxn modelId="{F9FD6067-C9E1-469A-8986-79C994F2A36A}" type="presParOf" srcId="{27981BB8-9DFA-4013-93BF-83E56A055519}" destId="{9D903FB5-A45B-4C4E-8C8D-6810EA1E9C44}" srcOrd="0" destOrd="0" presId="urn:microsoft.com/office/officeart/2005/8/layout/orgChart1"/>
    <dgm:cxn modelId="{9712C046-9A73-4CDE-918A-57490A2454ED}" type="presParOf" srcId="{27981BB8-9DFA-4013-93BF-83E56A055519}" destId="{6434E02D-DEC2-476C-87F3-0AADE13683AB}" srcOrd="1" destOrd="0" presId="urn:microsoft.com/office/officeart/2005/8/layout/orgChart1"/>
    <dgm:cxn modelId="{A614BD99-8E54-42F7-A669-BBEF661918A4}" type="presParOf" srcId="{071CD13E-CBFF-4228-9C12-376EE3746585}" destId="{33F13407-CB2D-4110-BEE2-F908C788EDB5}" srcOrd="1" destOrd="0" presId="urn:microsoft.com/office/officeart/2005/8/layout/orgChart1"/>
    <dgm:cxn modelId="{1BBF867E-6A36-4DFB-A83F-2371709AF564}" type="presParOf" srcId="{071CD13E-CBFF-4228-9C12-376EE3746585}" destId="{A482C516-3A16-4662-876C-121FA4B6A344}" srcOrd="2" destOrd="0" presId="urn:microsoft.com/office/officeart/2005/8/layout/orgChart1"/>
    <dgm:cxn modelId="{428152C1-7164-4442-A5FF-153291D0AF89}" type="presParOf" srcId="{D0B78725-595B-4676-80A1-94292A72B8E0}" destId="{7ABA2D72-18F4-47A6-B564-E22CB457AB94}" srcOrd="6" destOrd="0" presId="urn:microsoft.com/office/officeart/2005/8/layout/orgChart1"/>
    <dgm:cxn modelId="{34A5353C-5AE2-4F16-9906-DD778F5E424C}" type="presParOf" srcId="{D0B78725-595B-4676-80A1-94292A72B8E0}" destId="{8B68BF4C-F0E5-4106-99EE-8DEBC0AA2E91}" srcOrd="7" destOrd="0" presId="urn:microsoft.com/office/officeart/2005/8/layout/orgChart1"/>
    <dgm:cxn modelId="{BC69F1B0-9FD4-42ED-8D53-AAB723103247}" type="presParOf" srcId="{8B68BF4C-F0E5-4106-99EE-8DEBC0AA2E91}" destId="{FBF39B58-25F7-4BE2-AFB9-34AB026BEDFC}" srcOrd="0" destOrd="0" presId="urn:microsoft.com/office/officeart/2005/8/layout/orgChart1"/>
    <dgm:cxn modelId="{0197566C-48E9-4B36-A14E-278C8BDB3190}" type="presParOf" srcId="{FBF39B58-25F7-4BE2-AFB9-34AB026BEDFC}" destId="{08568C22-0F5A-4291-9BE1-38B42B126288}" srcOrd="0" destOrd="0" presId="urn:microsoft.com/office/officeart/2005/8/layout/orgChart1"/>
    <dgm:cxn modelId="{41C76374-4A81-41C3-8D31-F2E6E5F7E7E5}" type="presParOf" srcId="{FBF39B58-25F7-4BE2-AFB9-34AB026BEDFC}" destId="{81B9126E-2711-4298-84FE-B052ED09CED2}" srcOrd="1" destOrd="0" presId="urn:microsoft.com/office/officeart/2005/8/layout/orgChart1"/>
    <dgm:cxn modelId="{B06BF5E7-ADF6-462D-8E04-4911F0A48956}" type="presParOf" srcId="{8B68BF4C-F0E5-4106-99EE-8DEBC0AA2E91}" destId="{D7322507-8C63-4789-AEBF-ED4F06E2FD7D}" srcOrd="1" destOrd="0" presId="urn:microsoft.com/office/officeart/2005/8/layout/orgChart1"/>
    <dgm:cxn modelId="{79FB363C-C41A-4C44-8AEB-E3E218427225}" type="presParOf" srcId="{8B68BF4C-F0E5-4106-99EE-8DEBC0AA2E91}" destId="{594AE48E-CF80-4325-90F6-B3980EA4A95D}" srcOrd="2" destOrd="0" presId="urn:microsoft.com/office/officeart/2005/8/layout/orgChart1"/>
    <dgm:cxn modelId="{0BFDD7D7-38B2-41F1-9B1F-01CB7981CA16}" type="presParOf" srcId="{D0B78725-595B-4676-80A1-94292A72B8E0}" destId="{8F402254-711E-4E8A-AF79-A68AAAFFF07A}" srcOrd="8" destOrd="0" presId="urn:microsoft.com/office/officeart/2005/8/layout/orgChart1"/>
    <dgm:cxn modelId="{11DAEBE5-517D-45E2-9AD7-BE5B8A8AD8C2}" type="presParOf" srcId="{D0B78725-595B-4676-80A1-94292A72B8E0}" destId="{A0A5A745-089D-43B3-A134-6E29B904BB15}" srcOrd="9" destOrd="0" presId="urn:microsoft.com/office/officeart/2005/8/layout/orgChart1"/>
    <dgm:cxn modelId="{32678FF9-2011-4587-B286-B77DFAA3B6A4}" type="presParOf" srcId="{A0A5A745-089D-43B3-A134-6E29B904BB15}" destId="{D7A2D126-01BF-48E4-8078-7BF64774A098}" srcOrd="0" destOrd="0" presId="urn:microsoft.com/office/officeart/2005/8/layout/orgChart1"/>
    <dgm:cxn modelId="{B9DFC1D8-3EEF-4AC6-BE07-A778EF1031F4}" type="presParOf" srcId="{D7A2D126-01BF-48E4-8078-7BF64774A098}" destId="{0C8F089F-4659-40BD-A40C-46A6BD0BAEEC}" srcOrd="0" destOrd="0" presId="urn:microsoft.com/office/officeart/2005/8/layout/orgChart1"/>
    <dgm:cxn modelId="{765983C9-6512-443C-840D-419A1BCC889D}" type="presParOf" srcId="{D7A2D126-01BF-48E4-8078-7BF64774A098}" destId="{B5A2F59F-74A3-41EF-914B-628711A42243}" srcOrd="1" destOrd="0" presId="urn:microsoft.com/office/officeart/2005/8/layout/orgChart1"/>
    <dgm:cxn modelId="{C0B93DDE-A352-4C9C-9C2E-6A5A34DAA102}" type="presParOf" srcId="{A0A5A745-089D-43B3-A134-6E29B904BB15}" destId="{2CA2271E-B980-4BB0-BF46-30C412FFDB4F}" srcOrd="1" destOrd="0" presId="urn:microsoft.com/office/officeart/2005/8/layout/orgChart1"/>
    <dgm:cxn modelId="{F4945288-D69E-4844-95B7-9901925BA1B7}" type="presParOf" srcId="{A0A5A745-089D-43B3-A134-6E29B904BB15}" destId="{E297035E-3FD0-453D-9717-4776777DD772}" srcOrd="2" destOrd="0" presId="urn:microsoft.com/office/officeart/2005/8/layout/orgChart1"/>
    <dgm:cxn modelId="{A4CC4D6C-B6F7-406B-97E0-64244F6178CD}" type="presParOf" srcId="{DE74C682-774C-4EA8-A7C8-6336A4AF5E0C}" destId="{545BC148-85A5-48B3-9E06-3CEA2EC1D410}" srcOrd="2" destOrd="0" presId="urn:microsoft.com/office/officeart/2005/8/layout/orgChart1"/>
    <dgm:cxn modelId="{2E518494-1037-4DAD-9E07-2612A148156C}" type="presParOf" srcId="{545BC148-85A5-48B3-9E06-3CEA2EC1D410}" destId="{244A6015-274C-4958-9BAB-0D0E73610541}" srcOrd="0" destOrd="0" presId="urn:microsoft.com/office/officeart/2005/8/layout/orgChart1"/>
    <dgm:cxn modelId="{E5275CC1-F392-48EB-B8EB-2B7528FB762B}" type="presParOf" srcId="{545BC148-85A5-48B3-9E06-3CEA2EC1D410}" destId="{8CD0D2A1-7C2F-479D-B471-1B97CA607725}" srcOrd="1" destOrd="0" presId="urn:microsoft.com/office/officeart/2005/8/layout/orgChart1"/>
    <dgm:cxn modelId="{E81E98BD-B808-4ABE-B943-502ADF3E599F}" type="presParOf" srcId="{8CD0D2A1-7C2F-479D-B471-1B97CA607725}" destId="{45FDE2CB-C270-4716-9AB8-18284FA643B0}" srcOrd="0" destOrd="0" presId="urn:microsoft.com/office/officeart/2005/8/layout/orgChart1"/>
    <dgm:cxn modelId="{2F5A839B-F1B8-46B3-A2FD-4B684EF135B0}" type="presParOf" srcId="{45FDE2CB-C270-4716-9AB8-18284FA643B0}" destId="{63F3DB7B-7300-452F-8B3A-61D8E5317E4C}" srcOrd="0" destOrd="0" presId="urn:microsoft.com/office/officeart/2005/8/layout/orgChart1"/>
    <dgm:cxn modelId="{C9B04E39-FAEF-46B6-9356-BB305B06B913}" type="presParOf" srcId="{45FDE2CB-C270-4716-9AB8-18284FA643B0}" destId="{A6BD2112-8A57-4E07-803D-F9D60833C09E}" srcOrd="1" destOrd="0" presId="urn:microsoft.com/office/officeart/2005/8/layout/orgChart1"/>
    <dgm:cxn modelId="{F2AE2D4F-72CD-4CF2-B24E-A26B70917E72}" type="presParOf" srcId="{8CD0D2A1-7C2F-479D-B471-1B97CA607725}" destId="{429EF66A-D205-4C63-A0E7-26FBA48D55E6}" srcOrd="1" destOrd="0" presId="urn:microsoft.com/office/officeart/2005/8/layout/orgChart1"/>
    <dgm:cxn modelId="{82838284-FAC3-46AA-A8A5-B234D9D22646}" type="presParOf" srcId="{8CD0D2A1-7C2F-479D-B471-1B97CA607725}" destId="{AC3B4B8F-203C-4E08-B9E0-8F9319B4E04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2D9B93-D5AC-44B2-B89E-B6E0ADE3A1A3}"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s-ES"/>
        </a:p>
      </dgm:t>
    </dgm:pt>
    <dgm:pt modelId="{91CC03C7-F9E0-45F2-AFCB-F1CA2F7867AE}">
      <dgm:prSet phldrT="[Texto]" custT="1"/>
      <dgm:spPr/>
      <dgm:t>
        <a:bodyPr/>
        <a:lstStyle/>
        <a:p>
          <a:r>
            <a:rPr lang="es-ES" sz="1600" dirty="0"/>
            <a:t>Documento oficial</a:t>
          </a:r>
        </a:p>
      </dgm:t>
    </dgm:pt>
    <dgm:pt modelId="{EF647502-89CE-4680-9A09-3CA7E6D835E8}" type="parTrans" cxnId="{DD1FF13B-0FF9-4199-BFED-486820C0E9CB}">
      <dgm:prSet/>
      <dgm:spPr/>
      <dgm:t>
        <a:bodyPr/>
        <a:lstStyle/>
        <a:p>
          <a:endParaRPr lang="es-ES" sz="1600"/>
        </a:p>
      </dgm:t>
    </dgm:pt>
    <dgm:pt modelId="{F9DD5107-40E5-41A0-B925-A20E8711B714}" type="sibTrans" cxnId="{DD1FF13B-0FF9-4199-BFED-486820C0E9CB}">
      <dgm:prSet/>
      <dgm:spPr/>
      <dgm:t>
        <a:bodyPr/>
        <a:lstStyle/>
        <a:p>
          <a:endParaRPr lang="es-ES" sz="1600"/>
        </a:p>
      </dgm:t>
    </dgm:pt>
    <dgm:pt modelId="{72A935A1-7133-43A5-80D9-A2B94CB78A5B}">
      <dgm:prSet phldrT="[Texto]" custT="1"/>
      <dgm:spPr/>
      <dgm:t>
        <a:bodyPr/>
        <a:lstStyle/>
        <a:p>
          <a:r>
            <a:rPr lang="es-ES" sz="1600" dirty="0"/>
            <a:t>Registra acontecimientos importantes, actividades.</a:t>
          </a:r>
        </a:p>
      </dgm:t>
    </dgm:pt>
    <dgm:pt modelId="{61B6D039-FFA5-4E62-9601-CDACFC34D47C}" type="parTrans" cxnId="{980BC27D-FC37-4142-8D02-1C3DB6BDA90D}">
      <dgm:prSet/>
      <dgm:spPr/>
      <dgm:t>
        <a:bodyPr/>
        <a:lstStyle/>
        <a:p>
          <a:endParaRPr lang="es-ES" sz="1600"/>
        </a:p>
      </dgm:t>
    </dgm:pt>
    <dgm:pt modelId="{7FF4F31E-5617-4E9C-841D-BABE9CB59F7A}" type="sibTrans" cxnId="{980BC27D-FC37-4142-8D02-1C3DB6BDA90D}">
      <dgm:prSet/>
      <dgm:spPr/>
      <dgm:t>
        <a:bodyPr/>
        <a:lstStyle/>
        <a:p>
          <a:endParaRPr lang="es-ES" sz="1600"/>
        </a:p>
      </dgm:t>
    </dgm:pt>
    <dgm:pt modelId="{B8111BDD-62EC-4F6D-A6A4-1505C1EA6C69}">
      <dgm:prSet phldrT="[Texto]" custT="1"/>
      <dgm:spPr/>
      <dgm:t>
        <a:bodyPr/>
        <a:lstStyle/>
        <a:p>
          <a:r>
            <a:rPr lang="es-ES" sz="1600" dirty="0"/>
            <a:t>Contratista</a:t>
          </a:r>
        </a:p>
      </dgm:t>
    </dgm:pt>
    <dgm:pt modelId="{BF0B8306-F8CF-4869-A369-BDC94C878C55}" type="parTrans" cxnId="{0B6D321E-848E-4E20-A4B6-23CAC3B4423B}">
      <dgm:prSet/>
      <dgm:spPr/>
      <dgm:t>
        <a:bodyPr/>
        <a:lstStyle/>
        <a:p>
          <a:endParaRPr lang="es-ES" sz="1600"/>
        </a:p>
      </dgm:t>
    </dgm:pt>
    <dgm:pt modelId="{771CF85A-69F8-46E3-BF67-A1F0E4C61DDE}" type="sibTrans" cxnId="{0B6D321E-848E-4E20-A4B6-23CAC3B4423B}">
      <dgm:prSet/>
      <dgm:spPr/>
      <dgm:t>
        <a:bodyPr/>
        <a:lstStyle/>
        <a:p>
          <a:endParaRPr lang="es-ES" sz="1600"/>
        </a:p>
      </dgm:t>
    </dgm:pt>
    <dgm:pt modelId="{25B83958-AF16-493E-8818-31D0C102AC12}">
      <dgm:prSet phldrT="[Texto]" custT="1"/>
      <dgm:spPr/>
      <dgm:t>
        <a:bodyPr/>
        <a:lstStyle/>
        <a:p>
          <a:r>
            <a:rPr lang="es-ES" sz="1600" dirty="0"/>
            <a:t>Especifica datos de la obra</a:t>
          </a:r>
        </a:p>
      </dgm:t>
    </dgm:pt>
    <dgm:pt modelId="{8378117F-D4F7-4351-8BC6-77D43A4A8591}" type="parTrans" cxnId="{CDD1E85A-364A-4937-8F09-83784BD12548}">
      <dgm:prSet/>
      <dgm:spPr/>
      <dgm:t>
        <a:bodyPr/>
        <a:lstStyle/>
        <a:p>
          <a:endParaRPr lang="es-ES" sz="1600"/>
        </a:p>
      </dgm:t>
    </dgm:pt>
    <dgm:pt modelId="{99117884-7A2F-4116-909F-FCBEE3087404}" type="sibTrans" cxnId="{CDD1E85A-364A-4937-8F09-83784BD12548}">
      <dgm:prSet/>
      <dgm:spPr/>
      <dgm:t>
        <a:bodyPr/>
        <a:lstStyle/>
        <a:p>
          <a:endParaRPr lang="es-ES" sz="1600"/>
        </a:p>
      </dgm:t>
    </dgm:pt>
    <dgm:pt modelId="{51D5DDB5-A75B-43D7-9420-3F7E4E5AE126}">
      <dgm:prSet phldrT="[Texto]" custT="1"/>
      <dgm:spPr/>
      <dgm:t>
        <a:bodyPr/>
        <a:lstStyle/>
        <a:p>
          <a:r>
            <a:rPr lang="es-ES" sz="1600" dirty="0"/>
            <a:t>Cantidades de obra  y seguimiento diario.</a:t>
          </a:r>
        </a:p>
      </dgm:t>
    </dgm:pt>
    <dgm:pt modelId="{359EEC20-EEE2-4608-A830-DB58F1EE143E}" type="parTrans" cxnId="{24A94B75-C5A6-42D9-9E58-BEF7B99B3454}">
      <dgm:prSet/>
      <dgm:spPr/>
      <dgm:t>
        <a:bodyPr/>
        <a:lstStyle/>
        <a:p>
          <a:endParaRPr lang="es-ES" sz="1600"/>
        </a:p>
      </dgm:t>
    </dgm:pt>
    <dgm:pt modelId="{8DAB82A2-E933-4A34-86A1-6FA86A49A71F}" type="sibTrans" cxnId="{24A94B75-C5A6-42D9-9E58-BEF7B99B3454}">
      <dgm:prSet/>
      <dgm:spPr/>
      <dgm:t>
        <a:bodyPr/>
        <a:lstStyle/>
        <a:p>
          <a:endParaRPr lang="es-ES" sz="1600"/>
        </a:p>
      </dgm:t>
    </dgm:pt>
    <dgm:pt modelId="{BEA62BDE-9AE8-45F1-AE12-ECD869447E09}" type="pres">
      <dgm:prSet presAssocID="{FC2D9B93-D5AC-44B2-B89E-B6E0ADE3A1A3}" presName="diagram" presStyleCnt="0">
        <dgm:presLayoutVars>
          <dgm:dir/>
          <dgm:resizeHandles val="exact"/>
        </dgm:presLayoutVars>
      </dgm:prSet>
      <dgm:spPr/>
      <dgm:t>
        <a:bodyPr/>
        <a:lstStyle/>
        <a:p>
          <a:endParaRPr lang="es-EC"/>
        </a:p>
      </dgm:t>
    </dgm:pt>
    <dgm:pt modelId="{A22A596A-2963-4FCF-BC77-25662746C046}" type="pres">
      <dgm:prSet presAssocID="{91CC03C7-F9E0-45F2-AFCB-F1CA2F7867AE}" presName="node" presStyleLbl="node1" presStyleIdx="0" presStyleCnt="5">
        <dgm:presLayoutVars>
          <dgm:bulletEnabled val="1"/>
        </dgm:presLayoutVars>
      </dgm:prSet>
      <dgm:spPr/>
      <dgm:t>
        <a:bodyPr/>
        <a:lstStyle/>
        <a:p>
          <a:endParaRPr lang="es-EC"/>
        </a:p>
      </dgm:t>
    </dgm:pt>
    <dgm:pt modelId="{32632060-543F-42E4-8CFF-364139B9CE16}" type="pres">
      <dgm:prSet presAssocID="{F9DD5107-40E5-41A0-B925-A20E8711B714}" presName="sibTrans" presStyleCnt="0"/>
      <dgm:spPr/>
    </dgm:pt>
    <dgm:pt modelId="{84C285AD-5A89-42D5-9FB8-73BF73B18D04}" type="pres">
      <dgm:prSet presAssocID="{72A935A1-7133-43A5-80D9-A2B94CB78A5B}" presName="node" presStyleLbl="node1" presStyleIdx="1" presStyleCnt="5">
        <dgm:presLayoutVars>
          <dgm:bulletEnabled val="1"/>
        </dgm:presLayoutVars>
      </dgm:prSet>
      <dgm:spPr/>
      <dgm:t>
        <a:bodyPr/>
        <a:lstStyle/>
        <a:p>
          <a:endParaRPr lang="es-EC"/>
        </a:p>
      </dgm:t>
    </dgm:pt>
    <dgm:pt modelId="{2FAD21A9-2F14-4590-B6D6-8D3986240F4B}" type="pres">
      <dgm:prSet presAssocID="{7FF4F31E-5617-4E9C-841D-BABE9CB59F7A}" presName="sibTrans" presStyleCnt="0"/>
      <dgm:spPr/>
    </dgm:pt>
    <dgm:pt modelId="{5A38397F-3FF7-4FFE-ADBB-EB3BAC5453C8}" type="pres">
      <dgm:prSet presAssocID="{B8111BDD-62EC-4F6D-A6A4-1505C1EA6C69}" presName="node" presStyleLbl="node1" presStyleIdx="2" presStyleCnt="5">
        <dgm:presLayoutVars>
          <dgm:bulletEnabled val="1"/>
        </dgm:presLayoutVars>
      </dgm:prSet>
      <dgm:spPr/>
      <dgm:t>
        <a:bodyPr/>
        <a:lstStyle/>
        <a:p>
          <a:endParaRPr lang="es-EC"/>
        </a:p>
      </dgm:t>
    </dgm:pt>
    <dgm:pt modelId="{C792A0F1-EF20-4352-93BF-FBC37AED6158}" type="pres">
      <dgm:prSet presAssocID="{771CF85A-69F8-46E3-BF67-A1F0E4C61DDE}" presName="sibTrans" presStyleCnt="0"/>
      <dgm:spPr/>
    </dgm:pt>
    <dgm:pt modelId="{F444143B-23B9-425B-A4B1-8E75CD0A5A65}" type="pres">
      <dgm:prSet presAssocID="{25B83958-AF16-493E-8818-31D0C102AC12}" presName="node" presStyleLbl="node1" presStyleIdx="3" presStyleCnt="5">
        <dgm:presLayoutVars>
          <dgm:bulletEnabled val="1"/>
        </dgm:presLayoutVars>
      </dgm:prSet>
      <dgm:spPr/>
      <dgm:t>
        <a:bodyPr/>
        <a:lstStyle/>
        <a:p>
          <a:endParaRPr lang="es-EC"/>
        </a:p>
      </dgm:t>
    </dgm:pt>
    <dgm:pt modelId="{DF2A0774-1A76-47F1-8914-BC1FFF3FA402}" type="pres">
      <dgm:prSet presAssocID="{99117884-7A2F-4116-909F-FCBEE3087404}" presName="sibTrans" presStyleCnt="0"/>
      <dgm:spPr/>
    </dgm:pt>
    <dgm:pt modelId="{C948CE70-6DFF-4079-BCDA-9932531B5163}" type="pres">
      <dgm:prSet presAssocID="{51D5DDB5-A75B-43D7-9420-3F7E4E5AE126}" presName="node" presStyleLbl="node1" presStyleIdx="4" presStyleCnt="5">
        <dgm:presLayoutVars>
          <dgm:bulletEnabled val="1"/>
        </dgm:presLayoutVars>
      </dgm:prSet>
      <dgm:spPr/>
      <dgm:t>
        <a:bodyPr/>
        <a:lstStyle/>
        <a:p>
          <a:endParaRPr lang="es-EC"/>
        </a:p>
      </dgm:t>
    </dgm:pt>
  </dgm:ptLst>
  <dgm:cxnLst>
    <dgm:cxn modelId="{F8F599EC-4652-4645-871E-0990CBEC4375}" type="presOf" srcId="{51D5DDB5-A75B-43D7-9420-3F7E4E5AE126}" destId="{C948CE70-6DFF-4079-BCDA-9932531B5163}" srcOrd="0" destOrd="0" presId="urn:microsoft.com/office/officeart/2005/8/layout/default"/>
    <dgm:cxn modelId="{6B92D72E-F9A3-4FEB-8115-1E3D5D8A0DB3}" type="presOf" srcId="{72A935A1-7133-43A5-80D9-A2B94CB78A5B}" destId="{84C285AD-5A89-42D5-9FB8-73BF73B18D04}" srcOrd="0" destOrd="0" presId="urn:microsoft.com/office/officeart/2005/8/layout/default"/>
    <dgm:cxn modelId="{3E0A468D-EF66-49BF-BE5B-51512C471CD9}" type="presOf" srcId="{25B83958-AF16-493E-8818-31D0C102AC12}" destId="{F444143B-23B9-425B-A4B1-8E75CD0A5A65}" srcOrd="0" destOrd="0" presId="urn:microsoft.com/office/officeart/2005/8/layout/default"/>
    <dgm:cxn modelId="{980BC27D-FC37-4142-8D02-1C3DB6BDA90D}" srcId="{FC2D9B93-D5AC-44B2-B89E-B6E0ADE3A1A3}" destId="{72A935A1-7133-43A5-80D9-A2B94CB78A5B}" srcOrd="1" destOrd="0" parTransId="{61B6D039-FFA5-4E62-9601-CDACFC34D47C}" sibTransId="{7FF4F31E-5617-4E9C-841D-BABE9CB59F7A}"/>
    <dgm:cxn modelId="{AF2DA217-4C33-47C2-876A-B1E7CD6BD2D0}" type="presOf" srcId="{FC2D9B93-D5AC-44B2-B89E-B6E0ADE3A1A3}" destId="{BEA62BDE-9AE8-45F1-AE12-ECD869447E09}" srcOrd="0" destOrd="0" presId="urn:microsoft.com/office/officeart/2005/8/layout/default"/>
    <dgm:cxn modelId="{E39A4933-4607-4EC5-B379-7853D751F422}" type="presOf" srcId="{B8111BDD-62EC-4F6D-A6A4-1505C1EA6C69}" destId="{5A38397F-3FF7-4FFE-ADBB-EB3BAC5453C8}" srcOrd="0" destOrd="0" presId="urn:microsoft.com/office/officeart/2005/8/layout/default"/>
    <dgm:cxn modelId="{24A94B75-C5A6-42D9-9E58-BEF7B99B3454}" srcId="{FC2D9B93-D5AC-44B2-B89E-B6E0ADE3A1A3}" destId="{51D5DDB5-A75B-43D7-9420-3F7E4E5AE126}" srcOrd="4" destOrd="0" parTransId="{359EEC20-EEE2-4608-A830-DB58F1EE143E}" sibTransId="{8DAB82A2-E933-4A34-86A1-6FA86A49A71F}"/>
    <dgm:cxn modelId="{DD1FF13B-0FF9-4199-BFED-486820C0E9CB}" srcId="{FC2D9B93-D5AC-44B2-B89E-B6E0ADE3A1A3}" destId="{91CC03C7-F9E0-45F2-AFCB-F1CA2F7867AE}" srcOrd="0" destOrd="0" parTransId="{EF647502-89CE-4680-9A09-3CA7E6D835E8}" sibTransId="{F9DD5107-40E5-41A0-B925-A20E8711B714}"/>
    <dgm:cxn modelId="{CDD1E85A-364A-4937-8F09-83784BD12548}" srcId="{FC2D9B93-D5AC-44B2-B89E-B6E0ADE3A1A3}" destId="{25B83958-AF16-493E-8818-31D0C102AC12}" srcOrd="3" destOrd="0" parTransId="{8378117F-D4F7-4351-8BC6-77D43A4A8591}" sibTransId="{99117884-7A2F-4116-909F-FCBEE3087404}"/>
    <dgm:cxn modelId="{5EBA8530-5697-401E-920B-D5EF0B87F596}" type="presOf" srcId="{91CC03C7-F9E0-45F2-AFCB-F1CA2F7867AE}" destId="{A22A596A-2963-4FCF-BC77-25662746C046}" srcOrd="0" destOrd="0" presId="urn:microsoft.com/office/officeart/2005/8/layout/default"/>
    <dgm:cxn modelId="{0B6D321E-848E-4E20-A4B6-23CAC3B4423B}" srcId="{FC2D9B93-D5AC-44B2-B89E-B6E0ADE3A1A3}" destId="{B8111BDD-62EC-4F6D-A6A4-1505C1EA6C69}" srcOrd="2" destOrd="0" parTransId="{BF0B8306-F8CF-4869-A369-BDC94C878C55}" sibTransId="{771CF85A-69F8-46E3-BF67-A1F0E4C61DDE}"/>
    <dgm:cxn modelId="{E48482D4-DED0-44B6-B5A6-3FF258CAFCD4}" type="presParOf" srcId="{BEA62BDE-9AE8-45F1-AE12-ECD869447E09}" destId="{A22A596A-2963-4FCF-BC77-25662746C046}" srcOrd="0" destOrd="0" presId="urn:microsoft.com/office/officeart/2005/8/layout/default"/>
    <dgm:cxn modelId="{8DAB0438-A047-4219-B30D-911109FDB7B7}" type="presParOf" srcId="{BEA62BDE-9AE8-45F1-AE12-ECD869447E09}" destId="{32632060-543F-42E4-8CFF-364139B9CE16}" srcOrd="1" destOrd="0" presId="urn:microsoft.com/office/officeart/2005/8/layout/default"/>
    <dgm:cxn modelId="{2039D388-E816-4F46-B6ED-3B40854D9482}" type="presParOf" srcId="{BEA62BDE-9AE8-45F1-AE12-ECD869447E09}" destId="{84C285AD-5A89-42D5-9FB8-73BF73B18D04}" srcOrd="2" destOrd="0" presId="urn:microsoft.com/office/officeart/2005/8/layout/default"/>
    <dgm:cxn modelId="{CC2BDFE2-F540-44D4-BD5B-254312C658BD}" type="presParOf" srcId="{BEA62BDE-9AE8-45F1-AE12-ECD869447E09}" destId="{2FAD21A9-2F14-4590-B6D6-8D3986240F4B}" srcOrd="3" destOrd="0" presId="urn:microsoft.com/office/officeart/2005/8/layout/default"/>
    <dgm:cxn modelId="{FDF36A9B-4AC8-4827-8485-908198EC034F}" type="presParOf" srcId="{BEA62BDE-9AE8-45F1-AE12-ECD869447E09}" destId="{5A38397F-3FF7-4FFE-ADBB-EB3BAC5453C8}" srcOrd="4" destOrd="0" presId="urn:microsoft.com/office/officeart/2005/8/layout/default"/>
    <dgm:cxn modelId="{4B57BEE4-38D4-418E-8133-01624C7A6C98}" type="presParOf" srcId="{BEA62BDE-9AE8-45F1-AE12-ECD869447E09}" destId="{C792A0F1-EF20-4352-93BF-FBC37AED6158}" srcOrd="5" destOrd="0" presId="urn:microsoft.com/office/officeart/2005/8/layout/default"/>
    <dgm:cxn modelId="{0DBC04B2-E526-40BE-B5D5-425B373F12C5}" type="presParOf" srcId="{BEA62BDE-9AE8-45F1-AE12-ECD869447E09}" destId="{F444143B-23B9-425B-A4B1-8E75CD0A5A65}" srcOrd="6" destOrd="0" presId="urn:microsoft.com/office/officeart/2005/8/layout/default"/>
    <dgm:cxn modelId="{68B09AA7-EE95-4895-ACD2-BEC6FE973A67}" type="presParOf" srcId="{BEA62BDE-9AE8-45F1-AE12-ECD869447E09}" destId="{DF2A0774-1A76-47F1-8914-BC1FFF3FA402}" srcOrd="7" destOrd="0" presId="urn:microsoft.com/office/officeart/2005/8/layout/default"/>
    <dgm:cxn modelId="{6EC38D6A-5224-4DC7-A8E4-9835438FD27D}" type="presParOf" srcId="{BEA62BDE-9AE8-45F1-AE12-ECD869447E09}" destId="{C948CE70-6DFF-4079-BCDA-9932531B5163}"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93D32C-741D-4A41-89F0-A564F813898F}"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s-ES"/>
        </a:p>
      </dgm:t>
    </dgm:pt>
    <dgm:pt modelId="{7F016C58-E588-445A-A5A7-F0FB62FACAAA}">
      <dgm:prSet phldrT="[Texto]"/>
      <dgm:spPr/>
      <dgm:t>
        <a:bodyPr/>
        <a:lstStyle/>
        <a:p>
          <a:r>
            <a:rPr lang="es-ES" dirty="0"/>
            <a:t>Cancela valores adeudados</a:t>
          </a:r>
        </a:p>
      </dgm:t>
    </dgm:pt>
    <dgm:pt modelId="{63A1D97A-7EB9-4B41-9AB0-38BAB245DA21}" type="parTrans" cxnId="{AAFC37DE-C736-4E6A-92F9-571301EA258B}">
      <dgm:prSet/>
      <dgm:spPr/>
      <dgm:t>
        <a:bodyPr/>
        <a:lstStyle/>
        <a:p>
          <a:endParaRPr lang="es-ES"/>
        </a:p>
      </dgm:t>
    </dgm:pt>
    <dgm:pt modelId="{035851E6-7C40-4C34-8F8F-3B8A5C24DF58}" type="sibTrans" cxnId="{AAFC37DE-C736-4E6A-92F9-571301EA258B}">
      <dgm:prSet/>
      <dgm:spPr/>
      <dgm:t>
        <a:bodyPr/>
        <a:lstStyle/>
        <a:p>
          <a:endParaRPr lang="es-ES"/>
        </a:p>
      </dgm:t>
    </dgm:pt>
    <dgm:pt modelId="{9F318DEE-063E-477F-A0FD-6308A2CEC7B6}">
      <dgm:prSet phldrT="[Texto]"/>
      <dgm:spPr/>
      <dgm:t>
        <a:bodyPr/>
        <a:lstStyle/>
        <a:p>
          <a:r>
            <a:rPr lang="es-ES" dirty="0"/>
            <a:t>Cumple cláusulas contractuales</a:t>
          </a:r>
        </a:p>
      </dgm:t>
    </dgm:pt>
    <dgm:pt modelId="{FE36BE5B-E4E5-4C5A-9F9C-A31BCAE86296}" type="parTrans" cxnId="{F4B6B89A-FD2C-4B45-8901-D35E1CF1985A}">
      <dgm:prSet/>
      <dgm:spPr/>
      <dgm:t>
        <a:bodyPr/>
        <a:lstStyle/>
        <a:p>
          <a:endParaRPr lang="es-ES"/>
        </a:p>
      </dgm:t>
    </dgm:pt>
    <dgm:pt modelId="{C27623F8-7969-4897-A0C7-CC7B9002E499}" type="sibTrans" cxnId="{F4B6B89A-FD2C-4B45-8901-D35E1CF1985A}">
      <dgm:prSet/>
      <dgm:spPr/>
      <dgm:t>
        <a:bodyPr/>
        <a:lstStyle/>
        <a:p>
          <a:endParaRPr lang="es-ES"/>
        </a:p>
      </dgm:t>
    </dgm:pt>
    <dgm:pt modelId="{60684F14-28B5-4DB0-B6C2-5C37D165BB76}">
      <dgm:prSet phldrT="[Texto]"/>
      <dgm:spPr/>
      <dgm:t>
        <a:bodyPr/>
        <a:lstStyle/>
        <a:p>
          <a:r>
            <a:rPr lang="es-ES" dirty="0"/>
            <a:t>Contratista, Fiscalizador, Administrador</a:t>
          </a:r>
        </a:p>
      </dgm:t>
    </dgm:pt>
    <dgm:pt modelId="{4A82E8FB-1A3C-4FAD-A54E-18F7F05717B7}" type="parTrans" cxnId="{71BC70D8-107A-42E9-BE02-2B370FFA25A3}">
      <dgm:prSet/>
      <dgm:spPr/>
      <dgm:t>
        <a:bodyPr/>
        <a:lstStyle/>
        <a:p>
          <a:endParaRPr lang="es-ES"/>
        </a:p>
      </dgm:t>
    </dgm:pt>
    <dgm:pt modelId="{B84C54F6-91A0-4F00-B988-66C6E6B247EB}" type="sibTrans" cxnId="{71BC70D8-107A-42E9-BE02-2B370FFA25A3}">
      <dgm:prSet/>
      <dgm:spPr/>
      <dgm:t>
        <a:bodyPr/>
        <a:lstStyle/>
        <a:p>
          <a:endParaRPr lang="es-ES"/>
        </a:p>
      </dgm:t>
    </dgm:pt>
    <dgm:pt modelId="{9E1BC6DA-A2FC-423E-AD16-9D63B704C5B6}">
      <dgm:prSet phldrT="[Texto]"/>
      <dgm:spPr/>
      <dgm:t>
        <a:bodyPr/>
        <a:lstStyle/>
        <a:p>
          <a:r>
            <a:rPr lang="es-ES" dirty="0"/>
            <a:t>Proceso </a:t>
          </a:r>
          <a:r>
            <a:rPr lang="es-ES" dirty="0" err="1"/>
            <a:t>planillaje</a:t>
          </a:r>
          <a:endParaRPr lang="es-ES" dirty="0"/>
        </a:p>
      </dgm:t>
    </dgm:pt>
    <dgm:pt modelId="{B1EA5E3D-E512-4272-AD55-104FAA49B9E7}" type="parTrans" cxnId="{84CC6CCC-8ABA-4D43-908F-FEBCF2A6225A}">
      <dgm:prSet/>
      <dgm:spPr/>
      <dgm:t>
        <a:bodyPr/>
        <a:lstStyle/>
        <a:p>
          <a:endParaRPr lang="es-ES"/>
        </a:p>
      </dgm:t>
    </dgm:pt>
    <dgm:pt modelId="{49DBA3BC-99E9-4477-99B8-25103EAEF780}" type="sibTrans" cxnId="{84CC6CCC-8ABA-4D43-908F-FEBCF2A6225A}">
      <dgm:prSet/>
      <dgm:spPr/>
      <dgm:t>
        <a:bodyPr/>
        <a:lstStyle/>
        <a:p>
          <a:endParaRPr lang="es-ES"/>
        </a:p>
      </dgm:t>
    </dgm:pt>
    <dgm:pt modelId="{4C9F7D7A-8A7E-4CD0-A7EA-0620F0F7AF22}" type="pres">
      <dgm:prSet presAssocID="{4F93D32C-741D-4A41-89F0-A564F813898F}" presName="diagram" presStyleCnt="0">
        <dgm:presLayoutVars>
          <dgm:dir/>
          <dgm:resizeHandles val="exact"/>
        </dgm:presLayoutVars>
      </dgm:prSet>
      <dgm:spPr/>
      <dgm:t>
        <a:bodyPr/>
        <a:lstStyle/>
        <a:p>
          <a:endParaRPr lang="es-EC"/>
        </a:p>
      </dgm:t>
    </dgm:pt>
    <dgm:pt modelId="{4CC885DA-3A00-44C2-81CB-AF25A291BE4B}" type="pres">
      <dgm:prSet presAssocID="{7F016C58-E588-445A-A5A7-F0FB62FACAAA}" presName="node" presStyleLbl="node1" presStyleIdx="0" presStyleCnt="4" custLinFactNeighborX="1711" custLinFactNeighborY="922">
        <dgm:presLayoutVars>
          <dgm:bulletEnabled val="1"/>
        </dgm:presLayoutVars>
      </dgm:prSet>
      <dgm:spPr/>
      <dgm:t>
        <a:bodyPr/>
        <a:lstStyle/>
        <a:p>
          <a:endParaRPr lang="es-EC"/>
        </a:p>
      </dgm:t>
    </dgm:pt>
    <dgm:pt modelId="{C507FD41-A9F7-4039-81DB-F03357CF81BB}" type="pres">
      <dgm:prSet presAssocID="{035851E6-7C40-4C34-8F8F-3B8A5C24DF58}" presName="sibTrans" presStyleCnt="0"/>
      <dgm:spPr/>
    </dgm:pt>
    <dgm:pt modelId="{14940C03-B6B9-490E-B816-89D2144F461E}" type="pres">
      <dgm:prSet presAssocID="{9F318DEE-063E-477F-A0FD-6308A2CEC7B6}" presName="node" presStyleLbl="node1" presStyleIdx="1" presStyleCnt="4" custLinFactY="-9552" custLinFactNeighborX="2161" custLinFactNeighborY="-100000">
        <dgm:presLayoutVars>
          <dgm:bulletEnabled val="1"/>
        </dgm:presLayoutVars>
      </dgm:prSet>
      <dgm:spPr/>
      <dgm:t>
        <a:bodyPr/>
        <a:lstStyle/>
        <a:p>
          <a:endParaRPr lang="es-EC"/>
        </a:p>
      </dgm:t>
    </dgm:pt>
    <dgm:pt modelId="{10C9B711-C469-4E50-BCD7-A2C592A9B4AE}" type="pres">
      <dgm:prSet presAssocID="{C27623F8-7969-4897-A0C7-CC7B9002E499}" presName="sibTrans" presStyleCnt="0"/>
      <dgm:spPr/>
    </dgm:pt>
    <dgm:pt modelId="{C36ABEBB-B437-4ECA-ADF3-8F725D694F3F}" type="pres">
      <dgm:prSet presAssocID="{60684F14-28B5-4DB0-B6C2-5C37D165BB76}" presName="node" presStyleLbl="node1" presStyleIdx="2" presStyleCnt="4" custLinFactNeighborX="-1942" custLinFactNeighborY="2716">
        <dgm:presLayoutVars>
          <dgm:bulletEnabled val="1"/>
        </dgm:presLayoutVars>
      </dgm:prSet>
      <dgm:spPr/>
      <dgm:t>
        <a:bodyPr/>
        <a:lstStyle/>
        <a:p>
          <a:endParaRPr lang="es-EC"/>
        </a:p>
      </dgm:t>
    </dgm:pt>
    <dgm:pt modelId="{406AA724-B2A5-40AE-9971-24917F207718}" type="pres">
      <dgm:prSet presAssocID="{B84C54F6-91A0-4F00-B988-66C6E6B247EB}" presName="sibTrans" presStyleCnt="0"/>
      <dgm:spPr/>
    </dgm:pt>
    <dgm:pt modelId="{59AA7C2C-F0FE-46D9-9649-80F41F7F85F3}" type="pres">
      <dgm:prSet presAssocID="{9E1BC6DA-A2FC-423E-AD16-9D63B704C5B6}" presName="node" presStyleLbl="node1" presStyleIdx="3" presStyleCnt="4" custLinFactY="10247" custLinFactNeighborX="2161" custLinFactNeighborY="100000">
        <dgm:presLayoutVars>
          <dgm:bulletEnabled val="1"/>
        </dgm:presLayoutVars>
      </dgm:prSet>
      <dgm:spPr/>
      <dgm:t>
        <a:bodyPr/>
        <a:lstStyle/>
        <a:p>
          <a:endParaRPr lang="es-EC"/>
        </a:p>
      </dgm:t>
    </dgm:pt>
  </dgm:ptLst>
  <dgm:cxnLst>
    <dgm:cxn modelId="{D5068C79-F35D-4509-9157-0069D3479604}" type="presOf" srcId="{9F318DEE-063E-477F-A0FD-6308A2CEC7B6}" destId="{14940C03-B6B9-490E-B816-89D2144F461E}" srcOrd="0" destOrd="0" presId="urn:microsoft.com/office/officeart/2005/8/layout/default"/>
    <dgm:cxn modelId="{71BC70D8-107A-42E9-BE02-2B370FFA25A3}" srcId="{4F93D32C-741D-4A41-89F0-A564F813898F}" destId="{60684F14-28B5-4DB0-B6C2-5C37D165BB76}" srcOrd="2" destOrd="0" parTransId="{4A82E8FB-1A3C-4FAD-A54E-18F7F05717B7}" sibTransId="{B84C54F6-91A0-4F00-B988-66C6E6B247EB}"/>
    <dgm:cxn modelId="{97371065-116F-444D-B0CE-1C86A1F1BCAB}" type="presOf" srcId="{60684F14-28B5-4DB0-B6C2-5C37D165BB76}" destId="{C36ABEBB-B437-4ECA-ADF3-8F725D694F3F}" srcOrd="0" destOrd="0" presId="urn:microsoft.com/office/officeart/2005/8/layout/default"/>
    <dgm:cxn modelId="{84CC6CCC-8ABA-4D43-908F-FEBCF2A6225A}" srcId="{4F93D32C-741D-4A41-89F0-A564F813898F}" destId="{9E1BC6DA-A2FC-423E-AD16-9D63B704C5B6}" srcOrd="3" destOrd="0" parTransId="{B1EA5E3D-E512-4272-AD55-104FAA49B9E7}" sibTransId="{49DBA3BC-99E9-4477-99B8-25103EAEF780}"/>
    <dgm:cxn modelId="{34A9AD4B-007A-417B-AC61-E308371EF133}" type="presOf" srcId="{4F93D32C-741D-4A41-89F0-A564F813898F}" destId="{4C9F7D7A-8A7E-4CD0-A7EA-0620F0F7AF22}" srcOrd="0" destOrd="0" presId="urn:microsoft.com/office/officeart/2005/8/layout/default"/>
    <dgm:cxn modelId="{98ABC9C8-8A4B-411F-BD32-1DC5C8C0EFE8}" type="presOf" srcId="{9E1BC6DA-A2FC-423E-AD16-9D63B704C5B6}" destId="{59AA7C2C-F0FE-46D9-9649-80F41F7F85F3}" srcOrd="0" destOrd="0" presId="urn:microsoft.com/office/officeart/2005/8/layout/default"/>
    <dgm:cxn modelId="{AAFC37DE-C736-4E6A-92F9-571301EA258B}" srcId="{4F93D32C-741D-4A41-89F0-A564F813898F}" destId="{7F016C58-E588-445A-A5A7-F0FB62FACAAA}" srcOrd="0" destOrd="0" parTransId="{63A1D97A-7EB9-4B41-9AB0-38BAB245DA21}" sibTransId="{035851E6-7C40-4C34-8F8F-3B8A5C24DF58}"/>
    <dgm:cxn modelId="{F4B6B89A-FD2C-4B45-8901-D35E1CF1985A}" srcId="{4F93D32C-741D-4A41-89F0-A564F813898F}" destId="{9F318DEE-063E-477F-A0FD-6308A2CEC7B6}" srcOrd="1" destOrd="0" parTransId="{FE36BE5B-E4E5-4C5A-9F9C-A31BCAE86296}" sibTransId="{C27623F8-7969-4897-A0C7-CC7B9002E499}"/>
    <dgm:cxn modelId="{A81B5CA0-A3B4-4C14-AD76-0DE62EB5624C}" type="presOf" srcId="{7F016C58-E588-445A-A5A7-F0FB62FACAAA}" destId="{4CC885DA-3A00-44C2-81CB-AF25A291BE4B}" srcOrd="0" destOrd="0" presId="urn:microsoft.com/office/officeart/2005/8/layout/default"/>
    <dgm:cxn modelId="{AC9245FD-7B19-4C8F-88FC-C46EF8CA87F9}" type="presParOf" srcId="{4C9F7D7A-8A7E-4CD0-A7EA-0620F0F7AF22}" destId="{4CC885DA-3A00-44C2-81CB-AF25A291BE4B}" srcOrd="0" destOrd="0" presId="urn:microsoft.com/office/officeart/2005/8/layout/default"/>
    <dgm:cxn modelId="{03C82507-8400-4182-8FFD-C031476AFD9D}" type="presParOf" srcId="{4C9F7D7A-8A7E-4CD0-A7EA-0620F0F7AF22}" destId="{C507FD41-A9F7-4039-81DB-F03357CF81BB}" srcOrd="1" destOrd="0" presId="urn:microsoft.com/office/officeart/2005/8/layout/default"/>
    <dgm:cxn modelId="{E4A9D9A1-6719-4EB1-8AF1-96B91E34E154}" type="presParOf" srcId="{4C9F7D7A-8A7E-4CD0-A7EA-0620F0F7AF22}" destId="{14940C03-B6B9-490E-B816-89D2144F461E}" srcOrd="2" destOrd="0" presId="urn:microsoft.com/office/officeart/2005/8/layout/default"/>
    <dgm:cxn modelId="{F56FDEFD-DBC6-4030-9997-35FBA54ABFE1}" type="presParOf" srcId="{4C9F7D7A-8A7E-4CD0-A7EA-0620F0F7AF22}" destId="{10C9B711-C469-4E50-BCD7-A2C592A9B4AE}" srcOrd="3" destOrd="0" presId="urn:microsoft.com/office/officeart/2005/8/layout/default"/>
    <dgm:cxn modelId="{2A27FA6B-E93B-4483-8413-28F70E89A62B}" type="presParOf" srcId="{4C9F7D7A-8A7E-4CD0-A7EA-0620F0F7AF22}" destId="{C36ABEBB-B437-4ECA-ADF3-8F725D694F3F}" srcOrd="4" destOrd="0" presId="urn:microsoft.com/office/officeart/2005/8/layout/default"/>
    <dgm:cxn modelId="{1BA3D6FC-1AC0-4AE7-9918-555FAB2A7115}" type="presParOf" srcId="{4C9F7D7A-8A7E-4CD0-A7EA-0620F0F7AF22}" destId="{406AA724-B2A5-40AE-9971-24917F207718}" srcOrd="5" destOrd="0" presId="urn:microsoft.com/office/officeart/2005/8/layout/default"/>
    <dgm:cxn modelId="{3EA17E16-5CEA-4596-9CB7-E67130E69FC7}" type="presParOf" srcId="{4C9F7D7A-8A7E-4CD0-A7EA-0620F0F7AF22}" destId="{59AA7C2C-F0FE-46D9-9649-80F41F7F85F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BB4651-7F08-4EEB-951F-C19FC275D8AA}"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es-EC"/>
        </a:p>
      </dgm:t>
    </dgm:pt>
    <dgm:pt modelId="{018DA551-487F-4F5E-A296-F9DE5F2ABC43}">
      <dgm:prSet phldrT="[Texto]"/>
      <dgm:spPr/>
      <dgm:t>
        <a:bodyPr/>
        <a:lstStyle/>
        <a:p>
          <a:r>
            <a:rPr lang="es-EC"/>
            <a:t>PROCESO DE PLANILLAJE</a:t>
          </a:r>
        </a:p>
      </dgm:t>
    </dgm:pt>
    <dgm:pt modelId="{AA12C4EF-AF66-40AE-8CE9-D4C1E049F9C6}" type="parTrans" cxnId="{89769B97-2BA2-4343-B48D-F09B864D344B}">
      <dgm:prSet/>
      <dgm:spPr/>
      <dgm:t>
        <a:bodyPr/>
        <a:lstStyle/>
        <a:p>
          <a:endParaRPr lang="es-EC"/>
        </a:p>
      </dgm:t>
    </dgm:pt>
    <dgm:pt modelId="{6D5A2414-8F39-4402-9F18-CB723A1E9020}" type="sibTrans" cxnId="{89769B97-2BA2-4343-B48D-F09B864D344B}">
      <dgm:prSet/>
      <dgm:spPr/>
      <dgm:t>
        <a:bodyPr/>
        <a:lstStyle/>
        <a:p>
          <a:endParaRPr lang="es-EC"/>
        </a:p>
      </dgm:t>
    </dgm:pt>
    <dgm:pt modelId="{9B7104CD-06CD-4BFD-9BB8-3EE4BEFF70AA}">
      <dgm:prSet phldrT="[Texto]" custT="1"/>
      <dgm:spPr/>
      <dgm:t>
        <a:bodyPr/>
        <a:lstStyle/>
        <a:p>
          <a:r>
            <a:rPr lang="es-EC" sz="1200" dirty="0"/>
            <a:t>2) FISCALIZADOR:</a:t>
          </a:r>
        </a:p>
        <a:p>
          <a:r>
            <a:rPr lang="es-EC" sz="1200" dirty="0"/>
            <a:t>solicita y revisa la planilla</a:t>
          </a:r>
        </a:p>
      </dgm:t>
    </dgm:pt>
    <dgm:pt modelId="{F2B29DAD-88DF-4F5C-9AB5-61456FFC71B2}" type="parTrans" cxnId="{C45B25B0-C127-438E-A687-00EA33122BAB}">
      <dgm:prSet/>
      <dgm:spPr/>
      <dgm:t>
        <a:bodyPr/>
        <a:lstStyle/>
        <a:p>
          <a:endParaRPr lang="es-EC"/>
        </a:p>
      </dgm:t>
    </dgm:pt>
    <dgm:pt modelId="{0A804F7A-9610-4DC1-8574-C4AD20110AC2}" type="sibTrans" cxnId="{C45B25B0-C127-438E-A687-00EA33122BAB}">
      <dgm:prSet/>
      <dgm:spPr/>
      <dgm:t>
        <a:bodyPr/>
        <a:lstStyle/>
        <a:p>
          <a:endParaRPr lang="es-EC"/>
        </a:p>
      </dgm:t>
    </dgm:pt>
    <dgm:pt modelId="{2C7A1DC8-1D8C-4173-8DF8-A59003E9E52D}">
      <dgm:prSet phldrT="[Texto]" custT="1"/>
      <dgm:spPr/>
      <dgm:t>
        <a:bodyPr/>
        <a:lstStyle/>
        <a:p>
          <a:r>
            <a:rPr lang="es-EC" sz="1200" dirty="0"/>
            <a:t>3)  ADMINISTRADOR:</a:t>
          </a:r>
        </a:p>
        <a:p>
          <a:r>
            <a:rPr lang="es-EC" sz="1200" dirty="0"/>
            <a:t>Revisa y aprueba la planilla</a:t>
          </a:r>
        </a:p>
      </dgm:t>
    </dgm:pt>
    <dgm:pt modelId="{618C02C3-C401-4C28-8C17-C59A28C8EA40}" type="parTrans" cxnId="{B3922383-5309-4B01-AAB9-0EFEE247363D}">
      <dgm:prSet/>
      <dgm:spPr/>
      <dgm:t>
        <a:bodyPr/>
        <a:lstStyle/>
        <a:p>
          <a:endParaRPr lang="es-EC"/>
        </a:p>
      </dgm:t>
    </dgm:pt>
    <dgm:pt modelId="{39671A61-A034-421B-95AF-0B5AFAEBC8E2}" type="sibTrans" cxnId="{B3922383-5309-4B01-AAB9-0EFEE247363D}">
      <dgm:prSet/>
      <dgm:spPr/>
      <dgm:t>
        <a:bodyPr/>
        <a:lstStyle/>
        <a:p>
          <a:endParaRPr lang="es-EC"/>
        </a:p>
      </dgm:t>
    </dgm:pt>
    <dgm:pt modelId="{A1FB188E-2D40-4171-ADE0-95E327FFD1C7}">
      <dgm:prSet phldrT="[Texto]" custT="1"/>
      <dgm:spPr/>
      <dgm:t>
        <a:bodyPr/>
        <a:lstStyle/>
        <a:p>
          <a:r>
            <a:rPr lang="es-EC" sz="1200" dirty="0"/>
            <a:t>4) DIRECCIÓN FINANCIERA:</a:t>
          </a:r>
        </a:p>
        <a:p>
          <a:r>
            <a:rPr lang="es-EC" sz="1200" dirty="0"/>
            <a:t>Verifica y realiza el pago</a:t>
          </a:r>
        </a:p>
      </dgm:t>
    </dgm:pt>
    <dgm:pt modelId="{198688DB-64C1-4290-9813-FB123D370951}" type="parTrans" cxnId="{4BDE20A5-A2B3-495B-8CDB-D81ECBD7910B}">
      <dgm:prSet/>
      <dgm:spPr/>
      <dgm:t>
        <a:bodyPr/>
        <a:lstStyle/>
        <a:p>
          <a:endParaRPr lang="es-EC"/>
        </a:p>
      </dgm:t>
    </dgm:pt>
    <dgm:pt modelId="{F74301B4-5679-4589-939E-222D7A5C0496}" type="sibTrans" cxnId="{4BDE20A5-A2B3-495B-8CDB-D81ECBD7910B}">
      <dgm:prSet/>
      <dgm:spPr/>
      <dgm:t>
        <a:bodyPr/>
        <a:lstStyle/>
        <a:p>
          <a:endParaRPr lang="es-EC"/>
        </a:p>
      </dgm:t>
    </dgm:pt>
    <dgm:pt modelId="{E760A5A4-8343-4D31-94A2-957AD7E9F831}">
      <dgm:prSet phldrT="[Texto]" custT="1"/>
      <dgm:spPr/>
      <dgm:t>
        <a:bodyPr/>
        <a:lstStyle/>
        <a:p>
          <a:r>
            <a:rPr lang="es-EC" sz="1200"/>
            <a:t>1) CONTRATISTA: </a:t>
          </a:r>
        </a:p>
        <a:p>
          <a:r>
            <a:rPr lang="es-EC" sz="1200"/>
            <a:t>Realiza y envía la planilla</a:t>
          </a:r>
        </a:p>
      </dgm:t>
    </dgm:pt>
    <dgm:pt modelId="{2D411F41-0B99-499A-BCC5-EBA2308E5D78}" type="parTrans" cxnId="{40868E3D-4C9B-4CFB-B46B-8134E6F66660}">
      <dgm:prSet/>
      <dgm:spPr/>
      <dgm:t>
        <a:bodyPr/>
        <a:lstStyle/>
        <a:p>
          <a:endParaRPr lang="es-EC"/>
        </a:p>
      </dgm:t>
    </dgm:pt>
    <dgm:pt modelId="{43CC3C64-5F61-45FE-9534-93F4976E285C}" type="sibTrans" cxnId="{40868E3D-4C9B-4CFB-B46B-8134E6F66660}">
      <dgm:prSet/>
      <dgm:spPr/>
      <dgm:t>
        <a:bodyPr/>
        <a:lstStyle/>
        <a:p>
          <a:endParaRPr lang="es-EC"/>
        </a:p>
      </dgm:t>
    </dgm:pt>
    <dgm:pt modelId="{1990165C-FA17-45D7-AB5D-6342E44B4D13}" type="pres">
      <dgm:prSet presAssocID="{3EBB4651-7F08-4EEB-951F-C19FC275D8AA}" presName="Name0" presStyleCnt="0">
        <dgm:presLayoutVars>
          <dgm:chMax val="1"/>
          <dgm:dir/>
          <dgm:animLvl val="ctr"/>
          <dgm:resizeHandles val="exact"/>
        </dgm:presLayoutVars>
      </dgm:prSet>
      <dgm:spPr/>
      <dgm:t>
        <a:bodyPr/>
        <a:lstStyle/>
        <a:p>
          <a:endParaRPr lang="es-EC"/>
        </a:p>
      </dgm:t>
    </dgm:pt>
    <dgm:pt modelId="{86996C40-EF04-4374-B509-2984D7852E55}" type="pres">
      <dgm:prSet presAssocID="{018DA551-487F-4F5E-A296-F9DE5F2ABC43}" presName="centerShape" presStyleLbl="node0" presStyleIdx="0" presStyleCnt="1"/>
      <dgm:spPr/>
      <dgm:t>
        <a:bodyPr/>
        <a:lstStyle/>
        <a:p>
          <a:endParaRPr lang="es-EC"/>
        </a:p>
      </dgm:t>
    </dgm:pt>
    <dgm:pt modelId="{31E951CD-1A0A-4FD6-8325-C70FD353135D}" type="pres">
      <dgm:prSet presAssocID="{9B7104CD-06CD-4BFD-9BB8-3EE4BEFF70AA}" presName="node" presStyleLbl="node1" presStyleIdx="0" presStyleCnt="4" custScaleX="118933" custScaleY="116088">
        <dgm:presLayoutVars>
          <dgm:bulletEnabled val="1"/>
        </dgm:presLayoutVars>
      </dgm:prSet>
      <dgm:spPr/>
      <dgm:t>
        <a:bodyPr/>
        <a:lstStyle/>
        <a:p>
          <a:endParaRPr lang="es-EC"/>
        </a:p>
      </dgm:t>
    </dgm:pt>
    <dgm:pt modelId="{E99AFFB9-B84B-4783-9EC9-716FD6C51482}" type="pres">
      <dgm:prSet presAssocID="{9B7104CD-06CD-4BFD-9BB8-3EE4BEFF70AA}" presName="dummy" presStyleCnt="0"/>
      <dgm:spPr/>
    </dgm:pt>
    <dgm:pt modelId="{6DD4FB40-D821-48B6-86E6-46A47EFDE190}" type="pres">
      <dgm:prSet presAssocID="{0A804F7A-9610-4DC1-8574-C4AD20110AC2}" presName="sibTrans" presStyleLbl="sibTrans2D1" presStyleIdx="0" presStyleCnt="4"/>
      <dgm:spPr/>
      <dgm:t>
        <a:bodyPr/>
        <a:lstStyle/>
        <a:p>
          <a:endParaRPr lang="es-EC"/>
        </a:p>
      </dgm:t>
    </dgm:pt>
    <dgm:pt modelId="{C5BFE733-B8A9-4DAD-AF87-D7859F92CBDD}" type="pres">
      <dgm:prSet presAssocID="{2C7A1DC8-1D8C-4173-8DF8-A59003E9E52D}" presName="node" presStyleLbl="node1" presStyleIdx="1" presStyleCnt="4" custScaleX="144343" custScaleY="115707">
        <dgm:presLayoutVars>
          <dgm:bulletEnabled val="1"/>
        </dgm:presLayoutVars>
      </dgm:prSet>
      <dgm:spPr/>
      <dgm:t>
        <a:bodyPr/>
        <a:lstStyle/>
        <a:p>
          <a:endParaRPr lang="es-EC"/>
        </a:p>
      </dgm:t>
    </dgm:pt>
    <dgm:pt modelId="{D496EFE5-57ED-473A-BB3B-B89E50329F1D}" type="pres">
      <dgm:prSet presAssocID="{2C7A1DC8-1D8C-4173-8DF8-A59003E9E52D}" presName="dummy" presStyleCnt="0"/>
      <dgm:spPr/>
    </dgm:pt>
    <dgm:pt modelId="{90A08278-3E01-4904-8E43-EC8F5D44AB09}" type="pres">
      <dgm:prSet presAssocID="{39671A61-A034-421B-95AF-0B5AFAEBC8E2}" presName="sibTrans" presStyleLbl="sibTrans2D1" presStyleIdx="1" presStyleCnt="4"/>
      <dgm:spPr/>
      <dgm:t>
        <a:bodyPr/>
        <a:lstStyle/>
        <a:p>
          <a:endParaRPr lang="es-EC"/>
        </a:p>
      </dgm:t>
    </dgm:pt>
    <dgm:pt modelId="{D502FC8C-CA3E-45DD-A0EE-58156A3B410F}" type="pres">
      <dgm:prSet presAssocID="{A1FB188E-2D40-4171-ADE0-95E327FFD1C7}" presName="node" presStyleLbl="node1" presStyleIdx="2" presStyleCnt="4" custScaleX="109098" custScaleY="106317">
        <dgm:presLayoutVars>
          <dgm:bulletEnabled val="1"/>
        </dgm:presLayoutVars>
      </dgm:prSet>
      <dgm:spPr/>
      <dgm:t>
        <a:bodyPr/>
        <a:lstStyle/>
        <a:p>
          <a:endParaRPr lang="es-EC"/>
        </a:p>
      </dgm:t>
    </dgm:pt>
    <dgm:pt modelId="{79406E05-C636-44D5-8008-80EE475D8277}" type="pres">
      <dgm:prSet presAssocID="{A1FB188E-2D40-4171-ADE0-95E327FFD1C7}" presName="dummy" presStyleCnt="0"/>
      <dgm:spPr/>
    </dgm:pt>
    <dgm:pt modelId="{986C63D1-9FB9-4849-A66C-480D715D23E9}" type="pres">
      <dgm:prSet presAssocID="{F74301B4-5679-4589-939E-222D7A5C0496}" presName="sibTrans" presStyleLbl="sibTrans2D1" presStyleIdx="2" presStyleCnt="4"/>
      <dgm:spPr/>
      <dgm:t>
        <a:bodyPr/>
        <a:lstStyle/>
        <a:p>
          <a:endParaRPr lang="es-EC"/>
        </a:p>
      </dgm:t>
    </dgm:pt>
    <dgm:pt modelId="{CCA8F4C1-E72B-4B00-95C6-3509D8B928A9}" type="pres">
      <dgm:prSet presAssocID="{E760A5A4-8343-4D31-94A2-957AD7E9F831}" presName="node" presStyleLbl="node1" presStyleIdx="3" presStyleCnt="4" custScaleX="115784" custScaleY="121798">
        <dgm:presLayoutVars>
          <dgm:bulletEnabled val="1"/>
        </dgm:presLayoutVars>
      </dgm:prSet>
      <dgm:spPr/>
      <dgm:t>
        <a:bodyPr/>
        <a:lstStyle/>
        <a:p>
          <a:endParaRPr lang="es-EC"/>
        </a:p>
      </dgm:t>
    </dgm:pt>
    <dgm:pt modelId="{CCCD634D-B632-48B8-92A4-47B4E9312F73}" type="pres">
      <dgm:prSet presAssocID="{E760A5A4-8343-4D31-94A2-957AD7E9F831}" presName="dummy" presStyleCnt="0"/>
      <dgm:spPr/>
    </dgm:pt>
    <dgm:pt modelId="{CB7B105A-062D-4F8C-80EE-E3496A9E0601}" type="pres">
      <dgm:prSet presAssocID="{43CC3C64-5F61-45FE-9534-93F4976E285C}" presName="sibTrans" presStyleLbl="sibTrans2D1" presStyleIdx="3" presStyleCnt="4"/>
      <dgm:spPr/>
      <dgm:t>
        <a:bodyPr/>
        <a:lstStyle/>
        <a:p>
          <a:endParaRPr lang="es-EC"/>
        </a:p>
      </dgm:t>
    </dgm:pt>
  </dgm:ptLst>
  <dgm:cxnLst>
    <dgm:cxn modelId="{4BDE20A5-A2B3-495B-8CDB-D81ECBD7910B}" srcId="{018DA551-487F-4F5E-A296-F9DE5F2ABC43}" destId="{A1FB188E-2D40-4171-ADE0-95E327FFD1C7}" srcOrd="2" destOrd="0" parTransId="{198688DB-64C1-4290-9813-FB123D370951}" sibTransId="{F74301B4-5679-4589-939E-222D7A5C0496}"/>
    <dgm:cxn modelId="{9846F1DF-53DE-4E1A-A336-2536163E1FBE}" type="presOf" srcId="{E760A5A4-8343-4D31-94A2-957AD7E9F831}" destId="{CCA8F4C1-E72B-4B00-95C6-3509D8B928A9}" srcOrd="0" destOrd="0" presId="urn:microsoft.com/office/officeart/2005/8/layout/radial6"/>
    <dgm:cxn modelId="{8A3AC879-8407-4FCC-A6D2-764F016FE689}" type="presOf" srcId="{3EBB4651-7F08-4EEB-951F-C19FC275D8AA}" destId="{1990165C-FA17-45D7-AB5D-6342E44B4D13}" srcOrd="0" destOrd="0" presId="urn:microsoft.com/office/officeart/2005/8/layout/radial6"/>
    <dgm:cxn modelId="{83B99B4A-462B-403B-9697-ED4C13E763F9}" type="presOf" srcId="{0A804F7A-9610-4DC1-8574-C4AD20110AC2}" destId="{6DD4FB40-D821-48B6-86E6-46A47EFDE190}" srcOrd="0" destOrd="0" presId="urn:microsoft.com/office/officeart/2005/8/layout/radial6"/>
    <dgm:cxn modelId="{40868E3D-4C9B-4CFB-B46B-8134E6F66660}" srcId="{018DA551-487F-4F5E-A296-F9DE5F2ABC43}" destId="{E760A5A4-8343-4D31-94A2-957AD7E9F831}" srcOrd="3" destOrd="0" parTransId="{2D411F41-0B99-499A-BCC5-EBA2308E5D78}" sibTransId="{43CC3C64-5F61-45FE-9534-93F4976E285C}"/>
    <dgm:cxn modelId="{C45B25B0-C127-438E-A687-00EA33122BAB}" srcId="{018DA551-487F-4F5E-A296-F9DE5F2ABC43}" destId="{9B7104CD-06CD-4BFD-9BB8-3EE4BEFF70AA}" srcOrd="0" destOrd="0" parTransId="{F2B29DAD-88DF-4F5C-9AB5-61456FFC71B2}" sibTransId="{0A804F7A-9610-4DC1-8574-C4AD20110AC2}"/>
    <dgm:cxn modelId="{3322D26E-85DE-4A55-8CA3-6E2B9ED41F3D}" type="presOf" srcId="{2C7A1DC8-1D8C-4173-8DF8-A59003E9E52D}" destId="{C5BFE733-B8A9-4DAD-AF87-D7859F92CBDD}" srcOrd="0" destOrd="0" presId="urn:microsoft.com/office/officeart/2005/8/layout/radial6"/>
    <dgm:cxn modelId="{98629340-909A-4C53-B5F6-2836B9AEC8D7}" type="presOf" srcId="{39671A61-A034-421B-95AF-0B5AFAEBC8E2}" destId="{90A08278-3E01-4904-8E43-EC8F5D44AB09}" srcOrd="0" destOrd="0" presId="urn:microsoft.com/office/officeart/2005/8/layout/radial6"/>
    <dgm:cxn modelId="{778B9677-9201-44AB-9F7D-99C464E5C0EC}" type="presOf" srcId="{9B7104CD-06CD-4BFD-9BB8-3EE4BEFF70AA}" destId="{31E951CD-1A0A-4FD6-8325-C70FD353135D}" srcOrd="0" destOrd="0" presId="urn:microsoft.com/office/officeart/2005/8/layout/radial6"/>
    <dgm:cxn modelId="{27F59F40-F8CA-40F0-8091-236866C8E162}" type="presOf" srcId="{A1FB188E-2D40-4171-ADE0-95E327FFD1C7}" destId="{D502FC8C-CA3E-45DD-A0EE-58156A3B410F}" srcOrd="0" destOrd="0" presId="urn:microsoft.com/office/officeart/2005/8/layout/radial6"/>
    <dgm:cxn modelId="{1F4ADDA5-F6EC-4A16-8E4A-FF03EA79BF39}" type="presOf" srcId="{43CC3C64-5F61-45FE-9534-93F4976E285C}" destId="{CB7B105A-062D-4F8C-80EE-E3496A9E0601}" srcOrd="0" destOrd="0" presId="urn:microsoft.com/office/officeart/2005/8/layout/radial6"/>
    <dgm:cxn modelId="{B3922383-5309-4B01-AAB9-0EFEE247363D}" srcId="{018DA551-487F-4F5E-A296-F9DE5F2ABC43}" destId="{2C7A1DC8-1D8C-4173-8DF8-A59003E9E52D}" srcOrd="1" destOrd="0" parTransId="{618C02C3-C401-4C28-8C17-C59A28C8EA40}" sibTransId="{39671A61-A034-421B-95AF-0B5AFAEBC8E2}"/>
    <dgm:cxn modelId="{1BD8ADC9-FCCC-4858-B83C-41D31E4A507B}" type="presOf" srcId="{F74301B4-5679-4589-939E-222D7A5C0496}" destId="{986C63D1-9FB9-4849-A66C-480D715D23E9}" srcOrd="0" destOrd="0" presId="urn:microsoft.com/office/officeart/2005/8/layout/radial6"/>
    <dgm:cxn modelId="{C43FAF40-66F1-4291-B5C8-5F699E4A2533}" type="presOf" srcId="{018DA551-487F-4F5E-A296-F9DE5F2ABC43}" destId="{86996C40-EF04-4374-B509-2984D7852E55}" srcOrd="0" destOrd="0" presId="urn:microsoft.com/office/officeart/2005/8/layout/radial6"/>
    <dgm:cxn modelId="{89769B97-2BA2-4343-B48D-F09B864D344B}" srcId="{3EBB4651-7F08-4EEB-951F-C19FC275D8AA}" destId="{018DA551-487F-4F5E-A296-F9DE5F2ABC43}" srcOrd="0" destOrd="0" parTransId="{AA12C4EF-AF66-40AE-8CE9-D4C1E049F9C6}" sibTransId="{6D5A2414-8F39-4402-9F18-CB723A1E9020}"/>
    <dgm:cxn modelId="{FE5C0E0F-B2F8-4C1B-B562-01D2AD90957E}" type="presParOf" srcId="{1990165C-FA17-45D7-AB5D-6342E44B4D13}" destId="{86996C40-EF04-4374-B509-2984D7852E55}" srcOrd="0" destOrd="0" presId="urn:microsoft.com/office/officeart/2005/8/layout/radial6"/>
    <dgm:cxn modelId="{CB6A9709-126F-41D0-B40B-06EE46B5F48F}" type="presParOf" srcId="{1990165C-FA17-45D7-AB5D-6342E44B4D13}" destId="{31E951CD-1A0A-4FD6-8325-C70FD353135D}" srcOrd="1" destOrd="0" presId="urn:microsoft.com/office/officeart/2005/8/layout/radial6"/>
    <dgm:cxn modelId="{3808DA10-FB70-4356-9275-A7C064E4D40B}" type="presParOf" srcId="{1990165C-FA17-45D7-AB5D-6342E44B4D13}" destId="{E99AFFB9-B84B-4783-9EC9-716FD6C51482}" srcOrd="2" destOrd="0" presId="urn:microsoft.com/office/officeart/2005/8/layout/radial6"/>
    <dgm:cxn modelId="{11861824-9CE4-41E3-A8D4-2AF7B5420920}" type="presParOf" srcId="{1990165C-FA17-45D7-AB5D-6342E44B4D13}" destId="{6DD4FB40-D821-48B6-86E6-46A47EFDE190}" srcOrd="3" destOrd="0" presId="urn:microsoft.com/office/officeart/2005/8/layout/radial6"/>
    <dgm:cxn modelId="{9B290B08-4601-4AC1-A317-7E8C80D15D2B}" type="presParOf" srcId="{1990165C-FA17-45D7-AB5D-6342E44B4D13}" destId="{C5BFE733-B8A9-4DAD-AF87-D7859F92CBDD}" srcOrd="4" destOrd="0" presId="urn:microsoft.com/office/officeart/2005/8/layout/radial6"/>
    <dgm:cxn modelId="{B15DE63E-F08A-4ACB-83FE-64F659EED112}" type="presParOf" srcId="{1990165C-FA17-45D7-AB5D-6342E44B4D13}" destId="{D496EFE5-57ED-473A-BB3B-B89E50329F1D}" srcOrd="5" destOrd="0" presId="urn:microsoft.com/office/officeart/2005/8/layout/radial6"/>
    <dgm:cxn modelId="{B052C587-1217-46AE-A0DA-AC63F04CE360}" type="presParOf" srcId="{1990165C-FA17-45D7-AB5D-6342E44B4D13}" destId="{90A08278-3E01-4904-8E43-EC8F5D44AB09}" srcOrd="6" destOrd="0" presId="urn:microsoft.com/office/officeart/2005/8/layout/radial6"/>
    <dgm:cxn modelId="{3CFE3DA5-3E82-4A65-8AAC-1E1986D45F1B}" type="presParOf" srcId="{1990165C-FA17-45D7-AB5D-6342E44B4D13}" destId="{D502FC8C-CA3E-45DD-A0EE-58156A3B410F}" srcOrd="7" destOrd="0" presId="urn:microsoft.com/office/officeart/2005/8/layout/radial6"/>
    <dgm:cxn modelId="{4135C841-444F-4ADC-90BB-EF59A692207F}" type="presParOf" srcId="{1990165C-FA17-45D7-AB5D-6342E44B4D13}" destId="{79406E05-C636-44D5-8008-80EE475D8277}" srcOrd="8" destOrd="0" presId="urn:microsoft.com/office/officeart/2005/8/layout/radial6"/>
    <dgm:cxn modelId="{EC4CD4F4-F730-4AB6-8318-FC1A9F74ABB0}" type="presParOf" srcId="{1990165C-FA17-45D7-AB5D-6342E44B4D13}" destId="{986C63D1-9FB9-4849-A66C-480D715D23E9}" srcOrd="9" destOrd="0" presId="urn:microsoft.com/office/officeart/2005/8/layout/radial6"/>
    <dgm:cxn modelId="{AB9C9191-0EB2-4CBC-9EB4-212B108722ED}" type="presParOf" srcId="{1990165C-FA17-45D7-AB5D-6342E44B4D13}" destId="{CCA8F4C1-E72B-4B00-95C6-3509D8B928A9}" srcOrd="10" destOrd="0" presId="urn:microsoft.com/office/officeart/2005/8/layout/radial6"/>
    <dgm:cxn modelId="{E5874E06-41A7-43E0-B862-3F6AF9DCEE0B}" type="presParOf" srcId="{1990165C-FA17-45D7-AB5D-6342E44B4D13}" destId="{CCCD634D-B632-48B8-92A4-47B4E9312F73}" srcOrd="11" destOrd="0" presId="urn:microsoft.com/office/officeart/2005/8/layout/radial6"/>
    <dgm:cxn modelId="{FFFCB91F-754C-4BE4-A84C-DEEBD095C73E}" type="presParOf" srcId="{1990165C-FA17-45D7-AB5D-6342E44B4D13}" destId="{CB7B105A-062D-4F8C-80EE-E3496A9E0601}" srcOrd="12"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05BD4-8F00-48F6-8965-DED1FF779538}" type="doc">
      <dgm:prSet loTypeId="urn:microsoft.com/office/officeart/2005/8/layout/hProcess9" loCatId="process" qsTypeId="urn:microsoft.com/office/officeart/2005/8/quickstyle/simple1" qsCatId="simple" csTypeId="urn:microsoft.com/office/officeart/2005/8/colors/accent6_2" csCatId="accent6" phldr="1"/>
      <dgm:spPr/>
    </dgm:pt>
    <dgm:pt modelId="{012FA64E-B548-4DEE-98F1-DCA5E5B2ABFF}">
      <dgm:prSet phldrT="[Texto]"/>
      <dgm:spPr/>
      <dgm:t>
        <a:bodyPr/>
        <a:lstStyle/>
        <a:p>
          <a:r>
            <a:rPr lang="es-ES" dirty="0"/>
            <a:t>Lista de opciones</a:t>
          </a:r>
        </a:p>
      </dgm:t>
    </dgm:pt>
    <dgm:pt modelId="{679714F6-925B-459F-A7F6-26BF53292895}" type="parTrans" cxnId="{1A0FAEFC-9D40-4B53-8F36-1C321340C2A1}">
      <dgm:prSet/>
      <dgm:spPr/>
      <dgm:t>
        <a:bodyPr/>
        <a:lstStyle/>
        <a:p>
          <a:endParaRPr lang="es-ES"/>
        </a:p>
      </dgm:t>
    </dgm:pt>
    <dgm:pt modelId="{DD028FBE-B153-48E8-8DCE-463AB0A37879}" type="sibTrans" cxnId="{1A0FAEFC-9D40-4B53-8F36-1C321340C2A1}">
      <dgm:prSet/>
      <dgm:spPr/>
      <dgm:t>
        <a:bodyPr/>
        <a:lstStyle/>
        <a:p>
          <a:endParaRPr lang="es-ES"/>
        </a:p>
      </dgm:t>
    </dgm:pt>
    <dgm:pt modelId="{7213252C-6BA5-416F-80BA-E5F486DDA64E}">
      <dgm:prSet phldrT="[Texto]"/>
      <dgm:spPr/>
      <dgm:t>
        <a:bodyPr/>
        <a:lstStyle/>
        <a:p>
          <a:r>
            <a:rPr lang="es-ES" dirty="0"/>
            <a:t>Comprobar costo/beneficio</a:t>
          </a:r>
        </a:p>
      </dgm:t>
    </dgm:pt>
    <dgm:pt modelId="{0C6B35A6-34E8-42BF-815E-10A17D771E82}" type="parTrans" cxnId="{2940EC14-3417-4197-9758-68106568BFD2}">
      <dgm:prSet/>
      <dgm:spPr/>
      <dgm:t>
        <a:bodyPr/>
        <a:lstStyle/>
        <a:p>
          <a:endParaRPr lang="es-ES"/>
        </a:p>
      </dgm:t>
    </dgm:pt>
    <dgm:pt modelId="{BAEE7132-B7ED-4035-BAFA-F918BF7F8D11}" type="sibTrans" cxnId="{2940EC14-3417-4197-9758-68106568BFD2}">
      <dgm:prSet/>
      <dgm:spPr/>
      <dgm:t>
        <a:bodyPr/>
        <a:lstStyle/>
        <a:p>
          <a:endParaRPr lang="es-ES"/>
        </a:p>
      </dgm:t>
    </dgm:pt>
    <dgm:pt modelId="{620E6168-F107-4110-B0AD-E10C2D7743AA}">
      <dgm:prSet phldrT="[Texto]"/>
      <dgm:spPr/>
      <dgm:t>
        <a:bodyPr/>
        <a:lstStyle/>
        <a:p>
          <a:r>
            <a:rPr lang="es-ES" dirty="0"/>
            <a:t>Verificación de estándares establecidos por el INEN</a:t>
          </a:r>
        </a:p>
      </dgm:t>
    </dgm:pt>
    <dgm:pt modelId="{690DBA51-9010-4E39-91C0-6A1E602956D2}" type="parTrans" cxnId="{97E44294-26CE-4F8E-BE53-672EB5E181B8}">
      <dgm:prSet/>
      <dgm:spPr/>
      <dgm:t>
        <a:bodyPr/>
        <a:lstStyle/>
        <a:p>
          <a:endParaRPr lang="es-ES"/>
        </a:p>
      </dgm:t>
    </dgm:pt>
    <dgm:pt modelId="{5C3AE3FF-AD6C-4EB4-B7D8-29CCE709A76E}" type="sibTrans" cxnId="{97E44294-26CE-4F8E-BE53-672EB5E181B8}">
      <dgm:prSet/>
      <dgm:spPr/>
      <dgm:t>
        <a:bodyPr/>
        <a:lstStyle/>
        <a:p>
          <a:endParaRPr lang="es-ES"/>
        </a:p>
      </dgm:t>
    </dgm:pt>
    <dgm:pt modelId="{3DFE7A98-0ECA-4AD0-B154-D93676C12FC1}">
      <dgm:prSet phldrT="[Texto]"/>
      <dgm:spPr/>
      <dgm:t>
        <a:bodyPr/>
        <a:lstStyle/>
        <a:p>
          <a:r>
            <a:rPr lang="es-ES" dirty="0"/>
            <a:t>Contrato </a:t>
          </a:r>
        </a:p>
      </dgm:t>
    </dgm:pt>
    <dgm:pt modelId="{C7C259AE-40C2-4476-AD64-290EC7E71481}" type="parTrans" cxnId="{192F24CC-BFBC-4D44-8C42-7DE5A9A5E659}">
      <dgm:prSet/>
      <dgm:spPr/>
      <dgm:t>
        <a:bodyPr/>
        <a:lstStyle/>
        <a:p>
          <a:endParaRPr lang="es-ES"/>
        </a:p>
      </dgm:t>
    </dgm:pt>
    <dgm:pt modelId="{D367EC6E-40CD-45BE-BE1C-9AF847717994}" type="sibTrans" cxnId="{192F24CC-BFBC-4D44-8C42-7DE5A9A5E659}">
      <dgm:prSet/>
      <dgm:spPr/>
      <dgm:t>
        <a:bodyPr/>
        <a:lstStyle/>
        <a:p>
          <a:endParaRPr lang="es-ES"/>
        </a:p>
      </dgm:t>
    </dgm:pt>
    <dgm:pt modelId="{AA3FCD2C-9E4B-44C7-A3FE-52BCCA3D3B19}" type="pres">
      <dgm:prSet presAssocID="{48205BD4-8F00-48F6-8965-DED1FF779538}" presName="CompostProcess" presStyleCnt="0">
        <dgm:presLayoutVars>
          <dgm:dir/>
          <dgm:resizeHandles val="exact"/>
        </dgm:presLayoutVars>
      </dgm:prSet>
      <dgm:spPr/>
    </dgm:pt>
    <dgm:pt modelId="{3A12DCEC-E041-433A-9E99-8A72A518D973}" type="pres">
      <dgm:prSet presAssocID="{48205BD4-8F00-48F6-8965-DED1FF779538}" presName="arrow" presStyleLbl="bgShp" presStyleIdx="0" presStyleCnt="1"/>
      <dgm:spPr/>
    </dgm:pt>
    <dgm:pt modelId="{010F89A6-5D01-49D1-8495-952C77BE2775}" type="pres">
      <dgm:prSet presAssocID="{48205BD4-8F00-48F6-8965-DED1FF779538}" presName="linearProcess" presStyleCnt="0"/>
      <dgm:spPr/>
    </dgm:pt>
    <dgm:pt modelId="{EA8A6B33-FE3C-414D-A60F-8997AEED0B6C}" type="pres">
      <dgm:prSet presAssocID="{012FA64E-B548-4DEE-98F1-DCA5E5B2ABFF}" presName="textNode" presStyleLbl="node1" presStyleIdx="0" presStyleCnt="4">
        <dgm:presLayoutVars>
          <dgm:bulletEnabled val="1"/>
        </dgm:presLayoutVars>
      </dgm:prSet>
      <dgm:spPr/>
      <dgm:t>
        <a:bodyPr/>
        <a:lstStyle/>
        <a:p>
          <a:endParaRPr lang="es-EC"/>
        </a:p>
      </dgm:t>
    </dgm:pt>
    <dgm:pt modelId="{D3DFD3C1-01FC-4C68-AE78-D0D9365B3BB7}" type="pres">
      <dgm:prSet presAssocID="{DD028FBE-B153-48E8-8DCE-463AB0A37879}" presName="sibTrans" presStyleCnt="0"/>
      <dgm:spPr/>
    </dgm:pt>
    <dgm:pt modelId="{AF18BC9A-08A8-4091-8265-AFA86BB618B3}" type="pres">
      <dgm:prSet presAssocID="{7213252C-6BA5-416F-80BA-E5F486DDA64E}" presName="textNode" presStyleLbl="node1" presStyleIdx="1" presStyleCnt="4">
        <dgm:presLayoutVars>
          <dgm:bulletEnabled val="1"/>
        </dgm:presLayoutVars>
      </dgm:prSet>
      <dgm:spPr/>
      <dgm:t>
        <a:bodyPr/>
        <a:lstStyle/>
        <a:p>
          <a:endParaRPr lang="es-EC"/>
        </a:p>
      </dgm:t>
    </dgm:pt>
    <dgm:pt modelId="{C1944BA0-9CB6-4C79-BAB1-EB9234658974}" type="pres">
      <dgm:prSet presAssocID="{BAEE7132-B7ED-4035-BAFA-F918BF7F8D11}" presName="sibTrans" presStyleCnt="0"/>
      <dgm:spPr/>
    </dgm:pt>
    <dgm:pt modelId="{24418F2C-7855-451D-A169-3AE54B3B2FEC}" type="pres">
      <dgm:prSet presAssocID="{620E6168-F107-4110-B0AD-E10C2D7743AA}" presName="textNode" presStyleLbl="node1" presStyleIdx="2" presStyleCnt="4">
        <dgm:presLayoutVars>
          <dgm:bulletEnabled val="1"/>
        </dgm:presLayoutVars>
      </dgm:prSet>
      <dgm:spPr/>
      <dgm:t>
        <a:bodyPr/>
        <a:lstStyle/>
        <a:p>
          <a:endParaRPr lang="es-EC"/>
        </a:p>
      </dgm:t>
    </dgm:pt>
    <dgm:pt modelId="{DEC51B18-D793-41BC-8847-1A59CC4563BE}" type="pres">
      <dgm:prSet presAssocID="{5C3AE3FF-AD6C-4EB4-B7D8-29CCE709A76E}" presName="sibTrans" presStyleCnt="0"/>
      <dgm:spPr/>
    </dgm:pt>
    <dgm:pt modelId="{2BE6DC1F-A615-453A-926E-9A71CC2A9833}" type="pres">
      <dgm:prSet presAssocID="{3DFE7A98-0ECA-4AD0-B154-D93676C12FC1}" presName="textNode" presStyleLbl="node1" presStyleIdx="3" presStyleCnt="4">
        <dgm:presLayoutVars>
          <dgm:bulletEnabled val="1"/>
        </dgm:presLayoutVars>
      </dgm:prSet>
      <dgm:spPr/>
      <dgm:t>
        <a:bodyPr/>
        <a:lstStyle/>
        <a:p>
          <a:endParaRPr lang="es-EC"/>
        </a:p>
      </dgm:t>
    </dgm:pt>
  </dgm:ptLst>
  <dgm:cxnLst>
    <dgm:cxn modelId="{1A0FAEFC-9D40-4B53-8F36-1C321340C2A1}" srcId="{48205BD4-8F00-48F6-8965-DED1FF779538}" destId="{012FA64E-B548-4DEE-98F1-DCA5E5B2ABFF}" srcOrd="0" destOrd="0" parTransId="{679714F6-925B-459F-A7F6-26BF53292895}" sibTransId="{DD028FBE-B153-48E8-8DCE-463AB0A37879}"/>
    <dgm:cxn modelId="{0C0CEB3D-1EDB-4B37-BCCF-3F03CFC7FE04}" type="presOf" srcId="{7213252C-6BA5-416F-80BA-E5F486DDA64E}" destId="{AF18BC9A-08A8-4091-8265-AFA86BB618B3}" srcOrd="0" destOrd="0" presId="urn:microsoft.com/office/officeart/2005/8/layout/hProcess9"/>
    <dgm:cxn modelId="{5E067626-58B6-476C-9EAF-924F3334AF4D}" type="presOf" srcId="{48205BD4-8F00-48F6-8965-DED1FF779538}" destId="{AA3FCD2C-9E4B-44C7-A3FE-52BCCA3D3B19}" srcOrd="0" destOrd="0" presId="urn:microsoft.com/office/officeart/2005/8/layout/hProcess9"/>
    <dgm:cxn modelId="{97E44294-26CE-4F8E-BE53-672EB5E181B8}" srcId="{48205BD4-8F00-48F6-8965-DED1FF779538}" destId="{620E6168-F107-4110-B0AD-E10C2D7743AA}" srcOrd="2" destOrd="0" parTransId="{690DBA51-9010-4E39-91C0-6A1E602956D2}" sibTransId="{5C3AE3FF-AD6C-4EB4-B7D8-29CCE709A76E}"/>
    <dgm:cxn modelId="{192F24CC-BFBC-4D44-8C42-7DE5A9A5E659}" srcId="{48205BD4-8F00-48F6-8965-DED1FF779538}" destId="{3DFE7A98-0ECA-4AD0-B154-D93676C12FC1}" srcOrd="3" destOrd="0" parTransId="{C7C259AE-40C2-4476-AD64-290EC7E71481}" sibTransId="{D367EC6E-40CD-45BE-BE1C-9AF847717994}"/>
    <dgm:cxn modelId="{5D004DC9-7D0C-44D8-9FF8-E7D86A377A95}" type="presOf" srcId="{3DFE7A98-0ECA-4AD0-B154-D93676C12FC1}" destId="{2BE6DC1F-A615-453A-926E-9A71CC2A9833}" srcOrd="0" destOrd="0" presId="urn:microsoft.com/office/officeart/2005/8/layout/hProcess9"/>
    <dgm:cxn modelId="{2940EC14-3417-4197-9758-68106568BFD2}" srcId="{48205BD4-8F00-48F6-8965-DED1FF779538}" destId="{7213252C-6BA5-416F-80BA-E5F486DDA64E}" srcOrd="1" destOrd="0" parTransId="{0C6B35A6-34E8-42BF-815E-10A17D771E82}" sibTransId="{BAEE7132-B7ED-4035-BAFA-F918BF7F8D11}"/>
    <dgm:cxn modelId="{D7EF07D4-79C8-4215-9B34-8C6AAF2D18A8}" type="presOf" srcId="{012FA64E-B548-4DEE-98F1-DCA5E5B2ABFF}" destId="{EA8A6B33-FE3C-414D-A60F-8997AEED0B6C}" srcOrd="0" destOrd="0" presId="urn:microsoft.com/office/officeart/2005/8/layout/hProcess9"/>
    <dgm:cxn modelId="{BCDBEFF0-9016-4C52-A3F7-037B0E1963BF}" type="presOf" srcId="{620E6168-F107-4110-B0AD-E10C2D7743AA}" destId="{24418F2C-7855-451D-A169-3AE54B3B2FEC}" srcOrd="0" destOrd="0" presId="urn:microsoft.com/office/officeart/2005/8/layout/hProcess9"/>
    <dgm:cxn modelId="{349836AD-CD8B-4B57-BD41-5C18F4FD0093}" type="presParOf" srcId="{AA3FCD2C-9E4B-44C7-A3FE-52BCCA3D3B19}" destId="{3A12DCEC-E041-433A-9E99-8A72A518D973}" srcOrd="0" destOrd="0" presId="urn:microsoft.com/office/officeart/2005/8/layout/hProcess9"/>
    <dgm:cxn modelId="{0B50EFE7-0681-4430-A99A-E10DBF41ED16}" type="presParOf" srcId="{AA3FCD2C-9E4B-44C7-A3FE-52BCCA3D3B19}" destId="{010F89A6-5D01-49D1-8495-952C77BE2775}" srcOrd="1" destOrd="0" presId="urn:microsoft.com/office/officeart/2005/8/layout/hProcess9"/>
    <dgm:cxn modelId="{EC336E93-8375-4643-B9F8-83419C21D150}" type="presParOf" srcId="{010F89A6-5D01-49D1-8495-952C77BE2775}" destId="{EA8A6B33-FE3C-414D-A60F-8997AEED0B6C}" srcOrd="0" destOrd="0" presId="urn:microsoft.com/office/officeart/2005/8/layout/hProcess9"/>
    <dgm:cxn modelId="{938140AB-642F-48D9-9714-75AF6C7A8955}" type="presParOf" srcId="{010F89A6-5D01-49D1-8495-952C77BE2775}" destId="{D3DFD3C1-01FC-4C68-AE78-D0D9365B3BB7}" srcOrd="1" destOrd="0" presId="urn:microsoft.com/office/officeart/2005/8/layout/hProcess9"/>
    <dgm:cxn modelId="{3A72DD20-EDDC-4C6A-9567-5BA48DCBFCD2}" type="presParOf" srcId="{010F89A6-5D01-49D1-8495-952C77BE2775}" destId="{AF18BC9A-08A8-4091-8265-AFA86BB618B3}" srcOrd="2" destOrd="0" presId="urn:microsoft.com/office/officeart/2005/8/layout/hProcess9"/>
    <dgm:cxn modelId="{100633C6-B1E7-4D98-A271-714CAFD010B6}" type="presParOf" srcId="{010F89A6-5D01-49D1-8495-952C77BE2775}" destId="{C1944BA0-9CB6-4C79-BAB1-EB9234658974}" srcOrd="3" destOrd="0" presId="urn:microsoft.com/office/officeart/2005/8/layout/hProcess9"/>
    <dgm:cxn modelId="{A6A0CDB0-3CA5-4A36-9436-B0D7F946ACF6}" type="presParOf" srcId="{010F89A6-5D01-49D1-8495-952C77BE2775}" destId="{24418F2C-7855-451D-A169-3AE54B3B2FEC}" srcOrd="4" destOrd="0" presId="urn:microsoft.com/office/officeart/2005/8/layout/hProcess9"/>
    <dgm:cxn modelId="{1581A876-A918-4F38-A405-07F492EEEF78}" type="presParOf" srcId="{010F89A6-5D01-49D1-8495-952C77BE2775}" destId="{DEC51B18-D793-41BC-8847-1A59CC4563BE}" srcOrd="5" destOrd="0" presId="urn:microsoft.com/office/officeart/2005/8/layout/hProcess9"/>
    <dgm:cxn modelId="{336F1DF9-64DC-4475-8A62-E26BF7192C22}" type="presParOf" srcId="{010F89A6-5D01-49D1-8495-952C77BE2775}" destId="{2BE6DC1F-A615-453A-926E-9A71CC2A9833}"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5E5CB0-B58A-41B3-BCFE-E5EE4652F4CB}" type="doc">
      <dgm:prSet loTypeId="urn:microsoft.com/office/officeart/2005/8/layout/cycle6" loCatId="cycle" qsTypeId="urn:microsoft.com/office/officeart/2005/8/quickstyle/simple1" qsCatId="simple" csTypeId="urn:microsoft.com/office/officeart/2005/8/colors/accent6_2" csCatId="accent6" phldr="1"/>
      <dgm:spPr/>
      <dgm:t>
        <a:bodyPr/>
        <a:lstStyle/>
        <a:p>
          <a:endParaRPr lang="es-ES"/>
        </a:p>
      </dgm:t>
    </dgm:pt>
    <dgm:pt modelId="{9F07E289-C7FC-4125-8365-5C1B53572B00}">
      <dgm:prSet phldrT="[Texto]" custT="1"/>
      <dgm:spPr/>
      <dgm:t>
        <a:bodyPr/>
        <a:lstStyle/>
        <a:p>
          <a:r>
            <a:rPr lang="es-ES" sz="1800" dirty="0"/>
            <a:t>Duración</a:t>
          </a:r>
        </a:p>
      </dgm:t>
    </dgm:pt>
    <dgm:pt modelId="{D3B6F1B1-5590-4833-B9CB-06D22677F82F}" type="parTrans" cxnId="{99210E0A-2692-468A-9D2F-6D59A42042A0}">
      <dgm:prSet/>
      <dgm:spPr/>
      <dgm:t>
        <a:bodyPr/>
        <a:lstStyle/>
        <a:p>
          <a:endParaRPr lang="es-ES" sz="1800"/>
        </a:p>
      </dgm:t>
    </dgm:pt>
    <dgm:pt modelId="{CFCBF70C-4AE1-4477-94B3-1595ECBA21E4}" type="sibTrans" cxnId="{99210E0A-2692-468A-9D2F-6D59A42042A0}">
      <dgm:prSet/>
      <dgm:spPr/>
      <dgm:t>
        <a:bodyPr/>
        <a:lstStyle/>
        <a:p>
          <a:endParaRPr lang="es-ES" sz="1800"/>
        </a:p>
      </dgm:t>
    </dgm:pt>
    <dgm:pt modelId="{B8CE049A-B13B-486D-8909-CA0F27FFAC15}">
      <dgm:prSet phldrT="[Texto]" custT="1"/>
      <dgm:spPr/>
      <dgm:t>
        <a:bodyPr/>
        <a:lstStyle/>
        <a:p>
          <a:r>
            <a:rPr lang="es-ES" sz="1800" dirty="0"/>
            <a:t>Costos</a:t>
          </a:r>
        </a:p>
      </dgm:t>
    </dgm:pt>
    <dgm:pt modelId="{7D97FB2D-FE4B-405A-A4D1-B2C12D7CE4C3}" type="parTrans" cxnId="{D447CA3A-4A42-4309-8463-A103C51775E0}">
      <dgm:prSet/>
      <dgm:spPr/>
      <dgm:t>
        <a:bodyPr/>
        <a:lstStyle/>
        <a:p>
          <a:endParaRPr lang="es-ES" sz="1800"/>
        </a:p>
      </dgm:t>
    </dgm:pt>
    <dgm:pt modelId="{FCFC72F6-893A-4926-BB77-683C4D5D4DEF}" type="sibTrans" cxnId="{D447CA3A-4A42-4309-8463-A103C51775E0}">
      <dgm:prSet/>
      <dgm:spPr/>
      <dgm:t>
        <a:bodyPr/>
        <a:lstStyle/>
        <a:p>
          <a:endParaRPr lang="es-ES" sz="1800"/>
        </a:p>
      </dgm:t>
    </dgm:pt>
    <dgm:pt modelId="{179E9523-E067-46BE-AFAA-AE7FA97AA42D}">
      <dgm:prSet phldrT="[Texto]" custT="1"/>
      <dgm:spPr/>
      <dgm:t>
        <a:bodyPr/>
        <a:lstStyle/>
        <a:p>
          <a:r>
            <a:rPr lang="es-ES" sz="1800" dirty="0"/>
            <a:t>Calidad</a:t>
          </a:r>
        </a:p>
      </dgm:t>
    </dgm:pt>
    <dgm:pt modelId="{CB8823DE-F371-4381-9D9C-7A13CAC302C3}" type="parTrans" cxnId="{019DD57F-4092-41CB-A335-E9F51E35C17D}">
      <dgm:prSet/>
      <dgm:spPr/>
      <dgm:t>
        <a:bodyPr/>
        <a:lstStyle/>
        <a:p>
          <a:endParaRPr lang="es-ES" sz="1800"/>
        </a:p>
      </dgm:t>
    </dgm:pt>
    <dgm:pt modelId="{13A0B6AF-FCE7-4149-9DA7-4D8E35506EB4}" type="sibTrans" cxnId="{019DD57F-4092-41CB-A335-E9F51E35C17D}">
      <dgm:prSet/>
      <dgm:spPr/>
      <dgm:t>
        <a:bodyPr/>
        <a:lstStyle/>
        <a:p>
          <a:endParaRPr lang="es-ES" sz="1800"/>
        </a:p>
      </dgm:t>
    </dgm:pt>
    <dgm:pt modelId="{0C23B938-B991-4666-9AB6-F669EEE7800D}">
      <dgm:prSet phldrT="[Texto]" custT="1"/>
      <dgm:spPr/>
      <dgm:t>
        <a:bodyPr/>
        <a:lstStyle/>
        <a:p>
          <a:r>
            <a:rPr lang="es-ES" sz="1800" dirty="0"/>
            <a:t>Solución Problemas</a:t>
          </a:r>
        </a:p>
      </dgm:t>
    </dgm:pt>
    <dgm:pt modelId="{1B6D8D55-9914-4BF4-B74D-B309BE2FB49F}" type="parTrans" cxnId="{737A9042-8222-4393-95A4-4BD08023B883}">
      <dgm:prSet/>
      <dgm:spPr/>
      <dgm:t>
        <a:bodyPr/>
        <a:lstStyle/>
        <a:p>
          <a:endParaRPr lang="es-ES" sz="1800"/>
        </a:p>
      </dgm:t>
    </dgm:pt>
    <dgm:pt modelId="{49EEB9CD-F3CF-48A1-A853-98315F3DB6D9}" type="sibTrans" cxnId="{737A9042-8222-4393-95A4-4BD08023B883}">
      <dgm:prSet/>
      <dgm:spPr/>
      <dgm:t>
        <a:bodyPr/>
        <a:lstStyle/>
        <a:p>
          <a:endParaRPr lang="es-ES" sz="1800"/>
        </a:p>
      </dgm:t>
    </dgm:pt>
    <dgm:pt modelId="{4A013CFD-0B76-4E3A-B35E-401B33A6AD6B}" type="pres">
      <dgm:prSet presAssocID="{E15E5CB0-B58A-41B3-BCFE-E5EE4652F4CB}" presName="cycle" presStyleCnt="0">
        <dgm:presLayoutVars>
          <dgm:dir/>
          <dgm:resizeHandles val="exact"/>
        </dgm:presLayoutVars>
      </dgm:prSet>
      <dgm:spPr/>
      <dgm:t>
        <a:bodyPr/>
        <a:lstStyle/>
        <a:p>
          <a:endParaRPr lang="es-EC"/>
        </a:p>
      </dgm:t>
    </dgm:pt>
    <dgm:pt modelId="{BB3B5F86-FDB1-4233-96F2-D791469FF4EA}" type="pres">
      <dgm:prSet presAssocID="{9F07E289-C7FC-4125-8365-5C1B53572B00}" presName="node" presStyleLbl="node1" presStyleIdx="0" presStyleCnt="4">
        <dgm:presLayoutVars>
          <dgm:bulletEnabled val="1"/>
        </dgm:presLayoutVars>
      </dgm:prSet>
      <dgm:spPr/>
      <dgm:t>
        <a:bodyPr/>
        <a:lstStyle/>
        <a:p>
          <a:endParaRPr lang="es-EC"/>
        </a:p>
      </dgm:t>
    </dgm:pt>
    <dgm:pt modelId="{679AB440-D1E8-4DFC-BFF2-01B93C3EFDAE}" type="pres">
      <dgm:prSet presAssocID="{9F07E289-C7FC-4125-8365-5C1B53572B00}" presName="spNode" presStyleCnt="0"/>
      <dgm:spPr/>
    </dgm:pt>
    <dgm:pt modelId="{B59B4AB4-5742-448E-8F6A-4D3112FC1578}" type="pres">
      <dgm:prSet presAssocID="{CFCBF70C-4AE1-4477-94B3-1595ECBA21E4}" presName="sibTrans" presStyleLbl="sibTrans1D1" presStyleIdx="0" presStyleCnt="4"/>
      <dgm:spPr/>
      <dgm:t>
        <a:bodyPr/>
        <a:lstStyle/>
        <a:p>
          <a:endParaRPr lang="es-EC"/>
        </a:p>
      </dgm:t>
    </dgm:pt>
    <dgm:pt modelId="{CCCC201E-7A58-45B3-AD04-576BE7DE2810}" type="pres">
      <dgm:prSet presAssocID="{B8CE049A-B13B-486D-8909-CA0F27FFAC15}" presName="node" presStyleLbl="node1" presStyleIdx="1" presStyleCnt="4">
        <dgm:presLayoutVars>
          <dgm:bulletEnabled val="1"/>
        </dgm:presLayoutVars>
      </dgm:prSet>
      <dgm:spPr/>
      <dgm:t>
        <a:bodyPr/>
        <a:lstStyle/>
        <a:p>
          <a:endParaRPr lang="es-EC"/>
        </a:p>
      </dgm:t>
    </dgm:pt>
    <dgm:pt modelId="{18024F40-84F0-4AB2-8ACD-F25144B702BF}" type="pres">
      <dgm:prSet presAssocID="{B8CE049A-B13B-486D-8909-CA0F27FFAC15}" presName="spNode" presStyleCnt="0"/>
      <dgm:spPr/>
    </dgm:pt>
    <dgm:pt modelId="{86A3E79B-67C0-4909-82D2-199403811CC1}" type="pres">
      <dgm:prSet presAssocID="{FCFC72F6-893A-4926-BB77-683C4D5D4DEF}" presName="sibTrans" presStyleLbl="sibTrans1D1" presStyleIdx="1" presStyleCnt="4"/>
      <dgm:spPr/>
      <dgm:t>
        <a:bodyPr/>
        <a:lstStyle/>
        <a:p>
          <a:endParaRPr lang="es-EC"/>
        </a:p>
      </dgm:t>
    </dgm:pt>
    <dgm:pt modelId="{99E622CD-C158-4244-9029-D5775F8FD746}" type="pres">
      <dgm:prSet presAssocID="{179E9523-E067-46BE-AFAA-AE7FA97AA42D}" presName="node" presStyleLbl="node1" presStyleIdx="2" presStyleCnt="4">
        <dgm:presLayoutVars>
          <dgm:bulletEnabled val="1"/>
        </dgm:presLayoutVars>
      </dgm:prSet>
      <dgm:spPr/>
      <dgm:t>
        <a:bodyPr/>
        <a:lstStyle/>
        <a:p>
          <a:endParaRPr lang="es-EC"/>
        </a:p>
      </dgm:t>
    </dgm:pt>
    <dgm:pt modelId="{FDAF5C95-DD7B-4033-ACC7-F665A57DA3CD}" type="pres">
      <dgm:prSet presAssocID="{179E9523-E067-46BE-AFAA-AE7FA97AA42D}" presName="spNode" presStyleCnt="0"/>
      <dgm:spPr/>
    </dgm:pt>
    <dgm:pt modelId="{F671ED4B-7249-45CF-B7A3-D8B5BB6E12EF}" type="pres">
      <dgm:prSet presAssocID="{13A0B6AF-FCE7-4149-9DA7-4D8E35506EB4}" presName="sibTrans" presStyleLbl="sibTrans1D1" presStyleIdx="2" presStyleCnt="4"/>
      <dgm:spPr/>
      <dgm:t>
        <a:bodyPr/>
        <a:lstStyle/>
        <a:p>
          <a:endParaRPr lang="es-EC"/>
        </a:p>
      </dgm:t>
    </dgm:pt>
    <dgm:pt modelId="{9BC6E6D1-6AE8-4831-9473-10461A24A470}" type="pres">
      <dgm:prSet presAssocID="{0C23B938-B991-4666-9AB6-F669EEE7800D}" presName="node" presStyleLbl="node1" presStyleIdx="3" presStyleCnt="4">
        <dgm:presLayoutVars>
          <dgm:bulletEnabled val="1"/>
        </dgm:presLayoutVars>
      </dgm:prSet>
      <dgm:spPr/>
      <dgm:t>
        <a:bodyPr/>
        <a:lstStyle/>
        <a:p>
          <a:endParaRPr lang="es-EC"/>
        </a:p>
      </dgm:t>
    </dgm:pt>
    <dgm:pt modelId="{999074C2-F5C6-44F7-AEB4-DC9C79C7F5DE}" type="pres">
      <dgm:prSet presAssocID="{0C23B938-B991-4666-9AB6-F669EEE7800D}" presName="spNode" presStyleCnt="0"/>
      <dgm:spPr/>
    </dgm:pt>
    <dgm:pt modelId="{3F8562A6-856C-46D7-8A2A-6D65AAB97F10}" type="pres">
      <dgm:prSet presAssocID="{49EEB9CD-F3CF-48A1-A853-98315F3DB6D9}" presName="sibTrans" presStyleLbl="sibTrans1D1" presStyleIdx="3" presStyleCnt="4"/>
      <dgm:spPr/>
      <dgm:t>
        <a:bodyPr/>
        <a:lstStyle/>
        <a:p>
          <a:endParaRPr lang="es-EC"/>
        </a:p>
      </dgm:t>
    </dgm:pt>
  </dgm:ptLst>
  <dgm:cxnLst>
    <dgm:cxn modelId="{3398B09D-83A8-4486-AAB4-15E59A091DE6}" type="presOf" srcId="{13A0B6AF-FCE7-4149-9DA7-4D8E35506EB4}" destId="{F671ED4B-7249-45CF-B7A3-D8B5BB6E12EF}" srcOrd="0" destOrd="0" presId="urn:microsoft.com/office/officeart/2005/8/layout/cycle6"/>
    <dgm:cxn modelId="{D447CA3A-4A42-4309-8463-A103C51775E0}" srcId="{E15E5CB0-B58A-41B3-BCFE-E5EE4652F4CB}" destId="{B8CE049A-B13B-486D-8909-CA0F27FFAC15}" srcOrd="1" destOrd="0" parTransId="{7D97FB2D-FE4B-405A-A4D1-B2C12D7CE4C3}" sibTransId="{FCFC72F6-893A-4926-BB77-683C4D5D4DEF}"/>
    <dgm:cxn modelId="{633C1D91-EC29-4749-89F4-CC4F4D1FCBCA}" type="presOf" srcId="{FCFC72F6-893A-4926-BB77-683C4D5D4DEF}" destId="{86A3E79B-67C0-4909-82D2-199403811CC1}" srcOrd="0" destOrd="0" presId="urn:microsoft.com/office/officeart/2005/8/layout/cycle6"/>
    <dgm:cxn modelId="{99210E0A-2692-468A-9D2F-6D59A42042A0}" srcId="{E15E5CB0-B58A-41B3-BCFE-E5EE4652F4CB}" destId="{9F07E289-C7FC-4125-8365-5C1B53572B00}" srcOrd="0" destOrd="0" parTransId="{D3B6F1B1-5590-4833-B9CB-06D22677F82F}" sibTransId="{CFCBF70C-4AE1-4477-94B3-1595ECBA21E4}"/>
    <dgm:cxn modelId="{694B5BD7-4D01-4B4A-B171-429F02346A3B}" type="presOf" srcId="{0C23B938-B991-4666-9AB6-F669EEE7800D}" destId="{9BC6E6D1-6AE8-4831-9473-10461A24A470}" srcOrd="0" destOrd="0" presId="urn:microsoft.com/office/officeart/2005/8/layout/cycle6"/>
    <dgm:cxn modelId="{2062B71C-7299-4124-9678-7BA4BD8B62DC}" type="presOf" srcId="{49EEB9CD-F3CF-48A1-A853-98315F3DB6D9}" destId="{3F8562A6-856C-46D7-8A2A-6D65AAB97F10}" srcOrd="0" destOrd="0" presId="urn:microsoft.com/office/officeart/2005/8/layout/cycle6"/>
    <dgm:cxn modelId="{B01FE600-5865-4D16-ADEC-F26F8B666ADD}" type="presOf" srcId="{B8CE049A-B13B-486D-8909-CA0F27FFAC15}" destId="{CCCC201E-7A58-45B3-AD04-576BE7DE2810}" srcOrd="0" destOrd="0" presId="urn:microsoft.com/office/officeart/2005/8/layout/cycle6"/>
    <dgm:cxn modelId="{019DD57F-4092-41CB-A335-E9F51E35C17D}" srcId="{E15E5CB0-B58A-41B3-BCFE-E5EE4652F4CB}" destId="{179E9523-E067-46BE-AFAA-AE7FA97AA42D}" srcOrd="2" destOrd="0" parTransId="{CB8823DE-F371-4381-9D9C-7A13CAC302C3}" sibTransId="{13A0B6AF-FCE7-4149-9DA7-4D8E35506EB4}"/>
    <dgm:cxn modelId="{7E020488-B6A2-497C-9EAE-BC8475E5579F}" type="presOf" srcId="{E15E5CB0-B58A-41B3-BCFE-E5EE4652F4CB}" destId="{4A013CFD-0B76-4E3A-B35E-401B33A6AD6B}" srcOrd="0" destOrd="0" presId="urn:microsoft.com/office/officeart/2005/8/layout/cycle6"/>
    <dgm:cxn modelId="{737A9042-8222-4393-95A4-4BD08023B883}" srcId="{E15E5CB0-B58A-41B3-BCFE-E5EE4652F4CB}" destId="{0C23B938-B991-4666-9AB6-F669EEE7800D}" srcOrd="3" destOrd="0" parTransId="{1B6D8D55-9914-4BF4-B74D-B309BE2FB49F}" sibTransId="{49EEB9CD-F3CF-48A1-A853-98315F3DB6D9}"/>
    <dgm:cxn modelId="{BD04C099-FF85-4E6B-88B1-244E350A5237}" type="presOf" srcId="{9F07E289-C7FC-4125-8365-5C1B53572B00}" destId="{BB3B5F86-FDB1-4233-96F2-D791469FF4EA}" srcOrd="0" destOrd="0" presId="urn:microsoft.com/office/officeart/2005/8/layout/cycle6"/>
    <dgm:cxn modelId="{50FE17B5-B969-4FAF-B5A1-4C372136E381}" type="presOf" srcId="{179E9523-E067-46BE-AFAA-AE7FA97AA42D}" destId="{99E622CD-C158-4244-9029-D5775F8FD746}" srcOrd="0" destOrd="0" presId="urn:microsoft.com/office/officeart/2005/8/layout/cycle6"/>
    <dgm:cxn modelId="{487D139B-AFEF-48FB-927E-45BE6C95A4EE}" type="presOf" srcId="{CFCBF70C-4AE1-4477-94B3-1595ECBA21E4}" destId="{B59B4AB4-5742-448E-8F6A-4D3112FC1578}" srcOrd="0" destOrd="0" presId="urn:microsoft.com/office/officeart/2005/8/layout/cycle6"/>
    <dgm:cxn modelId="{18616747-C0D2-4552-9484-35BBABE47069}" type="presParOf" srcId="{4A013CFD-0B76-4E3A-B35E-401B33A6AD6B}" destId="{BB3B5F86-FDB1-4233-96F2-D791469FF4EA}" srcOrd="0" destOrd="0" presId="urn:microsoft.com/office/officeart/2005/8/layout/cycle6"/>
    <dgm:cxn modelId="{CDFAEFE0-4223-4E76-9FF4-F3DF6D8A24AF}" type="presParOf" srcId="{4A013CFD-0B76-4E3A-B35E-401B33A6AD6B}" destId="{679AB440-D1E8-4DFC-BFF2-01B93C3EFDAE}" srcOrd="1" destOrd="0" presId="urn:microsoft.com/office/officeart/2005/8/layout/cycle6"/>
    <dgm:cxn modelId="{8B7C242E-79FB-45D8-9540-054DD0E9E272}" type="presParOf" srcId="{4A013CFD-0B76-4E3A-B35E-401B33A6AD6B}" destId="{B59B4AB4-5742-448E-8F6A-4D3112FC1578}" srcOrd="2" destOrd="0" presId="urn:microsoft.com/office/officeart/2005/8/layout/cycle6"/>
    <dgm:cxn modelId="{7DB7E531-C052-4C92-BB4D-F9AF60E64A08}" type="presParOf" srcId="{4A013CFD-0B76-4E3A-B35E-401B33A6AD6B}" destId="{CCCC201E-7A58-45B3-AD04-576BE7DE2810}" srcOrd="3" destOrd="0" presId="urn:microsoft.com/office/officeart/2005/8/layout/cycle6"/>
    <dgm:cxn modelId="{AB49D531-6CF4-4278-BD98-A25C772FC561}" type="presParOf" srcId="{4A013CFD-0B76-4E3A-B35E-401B33A6AD6B}" destId="{18024F40-84F0-4AB2-8ACD-F25144B702BF}" srcOrd="4" destOrd="0" presId="urn:microsoft.com/office/officeart/2005/8/layout/cycle6"/>
    <dgm:cxn modelId="{2B34AF81-9689-4F51-BA88-186540BD736B}" type="presParOf" srcId="{4A013CFD-0B76-4E3A-B35E-401B33A6AD6B}" destId="{86A3E79B-67C0-4909-82D2-199403811CC1}" srcOrd="5" destOrd="0" presId="urn:microsoft.com/office/officeart/2005/8/layout/cycle6"/>
    <dgm:cxn modelId="{016F1CD7-EB66-4DB3-BA85-DA1E8C045202}" type="presParOf" srcId="{4A013CFD-0B76-4E3A-B35E-401B33A6AD6B}" destId="{99E622CD-C158-4244-9029-D5775F8FD746}" srcOrd="6" destOrd="0" presId="urn:microsoft.com/office/officeart/2005/8/layout/cycle6"/>
    <dgm:cxn modelId="{42BBA220-A9BC-46C1-8D36-8BF0541C6BE3}" type="presParOf" srcId="{4A013CFD-0B76-4E3A-B35E-401B33A6AD6B}" destId="{FDAF5C95-DD7B-4033-ACC7-F665A57DA3CD}" srcOrd="7" destOrd="0" presId="urn:microsoft.com/office/officeart/2005/8/layout/cycle6"/>
    <dgm:cxn modelId="{3C4B3030-C5D8-47F8-B8F1-3AC60B7FBFFE}" type="presParOf" srcId="{4A013CFD-0B76-4E3A-B35E-401B33A6AD6B}" destId="{F671ED4B-7249-45CF-B7A3-D8B5BB6E12EF}" srcOrd="8" destOrd="0" presId="urn:microsoft.com/office/officeart/2005/8/layout/cycle6"/>
    <dgm:cxn modelId="{0B4640D2-BFF5-4E28-86C1-D038C641F99F}" type="presParOf" srcId="{4A013CFD-0B76-4E3A-B35E-401B33A6AD6B}" destId="{9BC6E6D1-6AE8-4831-9473-10461A24A470}" srcOrd="9" destOrd="0" presId="urn:microsoft.com/office/officeart/2005/8/layout/cycle6"/>
    <dgm:cxn modelId="{0C2F341B-F655-4238-BF11-6280B66E3D3A}" type="presParOf" srcId="{4A013CFD-0B76-4E3A-B35E-401B33A6AD6B}" destId="{999074C2-F5C6-44F7-AEB4-DC9C79C7F5DE}" srcOrd="10" destOrd="0" presId="urn:microsoft.com/office/officeart/2005/8/layout/cycle6"/>
    <dgm:cxn modelId="{6C1FE182-5398-43BE-B08E-9DCE1594D8EE}" type="presParOf" srcId="{4A013CFD-0B76-4E3A-B35E-401B33A6AD6B}" destId="{3F8562A6-856C-46D7-8A2A-6D65AAB97F10}" srcOrd="11"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7C9D64-7841-430A-A2DC-9CE698009EC4}"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s-ES"/>
        </a:p>
      </dgm:t>
    </dgm:pt>
    <dgm:pt modelId="{0B601F0E-D12C-4A97-B3BF-72BCE3978EED}">
      <dgm:prSet phldrT="[Texto]" custT="1"/>
      <dgm:spPr/>
      <dgm:t>
        <a:bodyPr/>
        <a:lstStyle/>
        <a:p>
          <a:r>
            <a:rPr lang="es-ES" sz="1800" dirty="0"/>
            <a:t>Ingeniero Civil o Arquitecto</a:t>
          </a:r>
        </a:p>
      </dgm:t>
    </dgm:pt>
    <dgm:pt modelId="{E4A38FDA-0418-4951-8312-42EE93C20A68}" type="parTrans" cxnId="{E6EA0B6E-2BDA-4ECA-AD5D-008892D4600E}">
      <dgm:prSet/>
      <dgm:spPr/>
      <dgm:t>
        <a:bodyPr/>
        <a:lstStyle/>
        <a:p>
          <a:endParaRPr lang="es-ES" sz="1800"/>
        </a:p>
      </dgm:t>
    </dgm:pt>
    <dgm:pt modelId="{2178EC3D-B665-49D8-AE22-3818374EFB35}" type="sibTrans" cxnId="{E6EA0B6E-2BDA-4ECA-AD5D-008892D4600E}">
      <dgm:prSet/>
      <dgm:spPr/>
      <dgm:t>
        <a:bodyPr/>
        <a:lstStyle/>
        <a:p>
          <a:endParaRPr lang="es-ES" sz="1800"/>
        </a:p>
      </dgm:t>
    </dgm:pt>
    <dgm:pt modelId="{CF6A6E00-2BE9-4A56-B818-0B529F91F632}">
      <dgm:prSet phldrT="[Texto]" custT="1"/>
      <dgm:spPr/>
      <dgm:t>
        <a:bodyPr/>
        <a:lstStyle/>
        <a:p>
          <a:r>
            <a:rPr lang="es-ES" sz="1800" dirty="0"/>
            <a:t>Preparación Académica</a:t>
          </a:r>
        </a:p>
      </dgm:t>
    </dgm:pt>
    <dgm:pt modelId="{9D1F9D16-6C40-48D7-8366-ECB83F3C66EE}" type="parTrans" cxnId="{14F9B728-C733-4623-8B14-3C7CF13F0683}">
      <dgm:prSet/>
      <dgm:spPr/>
      <dgm:t>
        <a:bodyPr/>
        <a:lstStyle/>
        <a:p>
          <a:endParaRPr lang="es-ES" sz="1800"/>
        </a:p>
      </dgm:t>
    </dgm:pt>
    <dgm:pt modelId="{E71F95B3-C83A-460D-8EF2-25809DD1C32E}" type="sibTrans" cxnId="{14F9B728-C733-4623-8B14-3C7CF13F0683}">
      <dgm:prSet/>
      <dgm:spPr/>
      <dgm:t>
        <a:bodyPr/>
        <a:lstStyle/>
        <a:p>
          <a:endParaRPr lang="es-ES" sz="1800"/>
        </a:p>
      </dgm:t>
    </dgm:pt>
    <dgm:pt modelId="{423C73E5-BA48-4588-98B2-F921FFC13CF8}">
      <dgm:prSet phldrT="[Texto]" custT="1"/>
      <dgm:spPr/>
      <dgm:t>
        <a:bodyPr/>
        <a:lstStyle/>
        <a:p>
          <a:r>
            <a:rPr lang="es-ES" sz="1800" dirty="0"/>
            <a:t>Experiencia Suficiente</a:t>
          </a:r>
        </a:p>
      </dgm:t>
    </dgm:pt>
    <dgm:pt modelId="{2B741516-672E-48EB-A3E3-F7646039FCD3}" type="parTrans" cxnId="{B086E514-3859-4781-97DA-69B2C88942F8}">
      <dgm:prSet/>
      <dgm:spPr/>
      <dgm:t>
        <a:bodyPr/>
        <a:lstStyle/>
        <a:p>
          <a:endParaRPr lang="es-ES" sz="1800"/>
        </a:p>
      </dgm:t>
    </dgm:pt>
    <dgm:pt modelId="{D864340B-8EC7-4744-90BC-DA80B2186BB2}" type="sibTrans" cxnId="{B086E514-3859-4781-97DA-69B2C88942F8}">
      <dgm:prSet/>
      <dgm:spPr/>
      <dgm:t>
        <a:bodyPr/>
        <a:lstStyle/>
        <a:p>
          <a:endParaRPr lang="es-ES" sz="1800"/>
        </a:p>
      </dgm:t>
    </dgm:pt>
    <dgm:pt modelId="{AFDEA161-22F0-4745-AA38-B9141E535CCC}">
      <dgm:prSet phldrT="[Texto]" custT="1"/>
      <dgm:spPr/>
      <dgm:t>
        <a:bodyPr/>
        <a:lstStyle/>
        <a:p>
          <a:r>
            <a:rPr lang="es-ES" sz="1800" dirty="0"/>
            <a:t>Criterio Técnico</a:t>
          </a:r>
        </a:p>
      </dgm:t>
    </dgm:pt>
    <dgm:pt modelId="{89C53238-37ED-43E3-9B05-47517FABCBDB}" type="parTrans" cxnId="{82F241A7-79B3-475C-B028-285B599053D1}">
      <dgm:prSet/>
      <dgm:spPr/>
      <dgm:t>
        <a:bodyPr/>
        <a:lstStyle/>
        <a:p>
          <a:endParaRPr lang="es-ES" sz="1800"/>
        </a:p>
      </dgm:t>
    </dgm:pt>
    <dgm:pt modelId="{EE6C031A-5E87-4299-96C5-37213B13A816}" type="sibTrans" cxnId="{82F241A7-79B3-475C-B028-285B599053D1}">
      <dgm:prSet/>
      <dgm:spPr/>
      <dgm:t>
        <a:bodyPr/>
        <a:lstStyle/>
        <a:p>
          <a:endParaRPr lang="es-ES" sz="1800"/>
        </a:p>
      </dgm:t>
    </dgm:pt>
    <dgm:pt modelId="{7A19AF85-5365-46DC-BFC9-3B1E9E14E3B6}">
      <dgm:prSet phldrT="[Texto]" custT="1"/>
      <dgm:spPr/>
      <dgm:t>
        <a:bodyPr/>
        <a:lstStyle/>
        <a:p>
          <a:r>
            <a:rPr lang="es-ES" sz="1800" dirty="0"/>
            <a:t>Conocimiento Jurídico en Construcción</a:t>
          </a:r>
        </a:p>
      </dgm:t>
    </dgm:pt>
    <dgm:pt modelId="{E51919AF-0F97-42C2-96B6-5B9ADC3A25C8}" type="parTrans" cxnId="{B85BC9F1-00C9-4ED7-94A1-15D1C7B72F36}">
      <dgm:prSet/>
      <dgm:spPr/>
      <dgm:t>
        <a:bodyPr/>
        <a:lstStyle/>
        <a:p>
          <a:endParaRPr lang="es-ES" sz="1800"/>
        </a:p>
      </dgm:t>
    </dgm:pt>
    <dgm:pt modelId="{C2AB3DB0-9263-494A-8F54-35CBF9469A94}" type="sibTrans" cxnId="{B85BC9F1-00C9-4ED7-94A1-15D1C7B72F36}">
      <dgm:prSet/>
      <dgm:spPr/>
      <dgm:t>
        <a:bodyPr/>
        <a:lstStyle/>
        <a:p>
          <a:endParaRPr lang="es-ES" sz="1800"/>
        </a:p>
      </dgm:t>
    </dgm:pt>
    <dgm:pt modelId="{E4F253E3-0DF0-43E1-87B8-B4F073F59548}">
      <dgm:prSet phldrT="[Texto]" custT="1"/>
      <dgm:spPr/>
      <dgm:t>
        <a:bodyPr/>
        <a:lstStyle/>
        <a:p>
          <a:r>
            <a:rPr lang="es-ES" sz="1800" dirty="0"/>
            <a:t>Liderazgo</a:t>
          </a:r>
        </a:p>
      </dgm:t>
    </dgm:pt>
    <dgm:pt modelId="{87A05B25-9F52-427E-BF47-41270A8B2A64}" type="parTrans" cxnId="{A5DF3CA1-9342-443E-B7EF-A5800A363678}">
      <dgm:prSet/>
      <dgm:spPr/>
      <dgm:t>
        <a:bodyPr/>
        <a:lstStyle/>
        <a:p>
          <a:endParaRPr lang="es-ES" sz="1800"/>
        </a:p>
      </dgm:t>
    </dgm:pt>
    <dgm:pt modelId="{7648D5EF-B995-4AD8-B037-7D9EB8F29FFD}" type="sibTrans" cxnId="{A5DF3CA1-9342-443E-B7EF-A5800A363678}">
      <dgm:prSet/>
      <dgm:spPr/>
      <dgm:t>
        <a:bodyPr/>
        <a:lstStyle/>
        <a:p>
          <a:endParaRPr lang="es-ES" sz="1800"/>
        </a:p>
      </dgm:t>
    </dgm:pt>
    <dgm:pt modelId="{52F814C6-AFD8-4EAB-B457-472B00D6B321}">
      <dgm:prSet phldrT="[Texto]" custT="1"/>
      <dgm:spPr/>
      <dgm:t>
        <a:bodyPr/>
        <a:lstStyle/>
        <a:p>
          <a:r>
            <a:rPr lang="es-ES" sz="1800" dirty="0"/>
            <a:t>Organización</a:t>
          </a:r>
        </a:p>
      </dgm:t>
    </dgm:pt>
    <dgm:pt modelId="{9E310B32-74FB-44DD-86A2-1CB1420F09D4}" type="parTrans" cxnId="{30A6D38D-A50E-440D-BDFD-52C08553C92B}">
      <dgm:prSet/>
      <dgm:spPr/>
      <dgm:t>
        <a:bodyPr/>
        <a:lstStyle/>
        <a:p>
          <a:endParaRPr lang="es-ES" sz="1800"/>
        </a:p>
      </dgm:t>
    </dgm:pt>
    <dgm:pt modelId="{168D0D91-3B9A-41DE-B4E2-3CA9260A5462}" type="sibTrans" cxnId="{30A6D38D-A50E-440D-BDFD-52C08553C92B}">
      <dgm:prSet/>
      <dgm:spPr/>
      <dgm:t>
        <a:bodyPr/>
        <a:lstStyle/>
        <a:p>
          <a:endParaRPr lang="es-ES" sz="1800"/>
        </a:p>
      </dgm:t>
    </dgm:pt>
    <dgm:pt modelId="{C105E41B-E1D4-401B-B955-D8B1D8F9A778}" type="pres">
      <dgm:prSet presAssocID="{287C9D64-7841-430A-A2DC-9CE698009EC4}" presName="diagram" presStyleCnt="0">
        <dgm:presLayoutVars>
          <dgm:dir/>
          <dgm:resizeHandles val="exact"/>
        </dgm:presLayoutVars>
      </dgm:prSet>
      <dgm:spPr/>
      <dgm:t>
        <a:bodyPr/>
        <a:lstStyle/>
        <a:p>
          <a:endParaRPr lang="es-EC"/>
        </a:p>
      </dgm:t>
    </dgm:pt>
    <dgm:pt modelId="{2EBAB87F-24C0-4F6E-8B0A-25F5A8A789B6}" type="pres">
      <dgm:prSet presAssocID="{0B601F0E-D12C-4A97-B3BF-72BCE3978EED}" presName="node" presStyleLbl="node1" presStyleIdx="0" presStyleCnt="7">
        <dgm:presLayoutVars>
          <dgm:bulletEnabled val="1"/>
        </dgm:presLayoutVars>
      </dgm:prSet>
      <dgm:spPr/>
      <dgm:t>
        <a:bodyPr/>
        <a:lstStyle/>
        <a:p>
          <a:endParaRPr lang="es-EC"/>
        </a:p>
      </dgm:t>
    </dgm:pt>
    <dgm:pt modelId="{53F7ADD3-94BA-4C21-95D3-B3351819003B}" type="pres">
      <dgm:prSet presAssocID="{2178EC3D-B665-49D8-AE22-3818374EFB35}" presName="sibTrans" presStyleCnt="0"/>
      <dgm:spPr/>
    </dgm:pt>
    <dgm:pt modelId="{40F77DB8-D73C-45C5-80C1-6220230EFE0A}" type="pres">
      <dgm:prSet presAssocID="{CF6A6E00-2BE9-4A56-B818-0B529F91F632}" presName="node" presStyleLbl="node1" presStyleIdx="1" presStyleCnt="7">
        <dgm:presLayoutVars>
          <dgm:bulletEnabled val="1"/>
        </dgm:presLayoutVars>
      </dgm:prSet>
      <dgm:spPr/>
      <dgm:t>
        <a:bodyPr/>
        <a:lstStyle/>
        <a:p>
          <a:endParaRPr lang="es-EC"/>
        </a:p>
      </dgm:t>
    </dgm:pt>
    <dgm:pt modelId="{BFD61E4D-98ED-4F49-9FFC-2A74CE2C7BB7}" type="pres">
      <dgm:prSet presAssocID="{E71F95B3-C83A-460D-8EF2-25809DD1C32E}" presName="sibTrans" presStyleCnt="0"/>
      <dgm:spPr/>
    </dgm:pt>
    <dgm:pt modelId="{483897D3-8769-405B-AB9D-98EC68FEEEF1}" type="pres">
      <dgm:prSet presAssocID="{423C73E5-BA48-4588-98B2-F921FFC13CF8}" presName="node" presStyleLbl="node1" presStyleIdx="2" presStyleCnt="7">
        <dgm:presLayoutVars>
          <dgm:bulletEnabled val="1"/>
        </dgm:presLayoutVars>
      </dgm:prSet>
      <dgm:spPr/>
      <dgm:t>
        <a:bodyPr/>
        <a:lstStyle/>
        <a:p>
          <a:endParaRPr lang="es-EC"/>
        </a:p>
      </dgm:t>
    </dgm:pt>
    <dgm:pt modelId="{EA380968-4AB6-4D8D-9C94-2D43E9BF637B}" type="pres">
      <dgm:prSet presAssocID="{D864340B-8EC7-4744-90BC-DA80B2186BB2}" presName="sibTrans" presStyleCnt="0"/>
      <dgm:spPr/>
    </dgm:pt>
    <dgm:pt modelId="{425949A3-5831-4317-ADDB-4ED0A98C287C}" type="pres">
      <dgm:prSet presAssocID="{AFDEA161-22F0-4745-AA38-B9141E535CCC}" presName="node" presStyleLbl="node1" presStyleIdx="3" presStyleCnt="7">
        <dgm:presLayoutVars>
          <dgm:bulletEnabled val="1"/>
        </dgm:presLayoutVars>
      </dgm:prSet>
      <dgm:spPr/>
      <dgm:t>
        <a:bodyPr/>
        <a:lstStyle/>
        <a:p>
          <a:endParaRPr lang="es-EC"/>
        </a:p>
      </dgm:t>
    </dgm:pt>
    <dgm:pt modelId="{D2FAC7CD-449E-4247-B529-401D3C4BE696}" type="pres">
      <dgm:prSet presAssocID="{EE6C031A-5E87-4299-96C5-37213B13A816}" presName="sibTrans" presStyleCnt="0"/>
      <dgm:spPr/>
    </dgm:pt>
    <dgm:pt modelId="{4A73D40C-7248-4E0E-9E22-20D9E6BEF9E8}" type="pres">
      <dgm:prSet presAssocID="{7A19AF85-5365-46DC-BFC9-3B1E9E14E3B6}" presName="node" presStyleLbl="node1" presStyleIdx="4" presStyleCnt="7">
        <dgm:presLayoutVars>
          <dgm:bulletEnabled val="1"/>
        </dgm:presLayoutVars>
      </dgm:prSet>
      <dgm:spPr/>
      <dgm:t>
        <a:bodyPr/>
        <a:lstStyle/>
        <a:p>
          <a:endParaRPr lang="es-EC"/>
        </a:p>
      </dgm:t>
    </dgm:pt>
    <dgm:pt modelId="{5BC39A2C-7248-4D6A-8479-CE27BA6FEF48}" type="pres">
      <dgm:prSet presAssocID="{C2AB3DB0-9263-494A-8F54-35CBF9469A94}" presName="sibTrans" presStyleCnt="0"/>
      <dgm:spPr/>
    </dgm:pt>
    <dgm:pt modelId="{B9F920A9-CCBA-40CB-9392-28734AB50DA0}" type="pres">
      <dgm:prSet presAssocID="{E4F253E3-0DF0-43E1-87B8-B4F073F59548}" presName="node" presStyleLbl="node1" presStyleIdx="5" presStyleCnt="7">
        <dgm:presLayoutVars>
          <dgm:bulletEnabled val="1"/>
        </dgm:presLayoutVars>
      </dgm:prSet>
      <dgm:spPr/>
      <dgm:t>
        <a:bodyPr/>
        <a:lstStyle/>
        <a:p>
          <a:endParaRPr lang="es-EC"/>
        </a:p>
      </dgm:t>
    </dgm:pt>
    <dgm:pt modelId="{F61BFC9F-FCF4-49F1-91AA-1516AD972E83}" type="pres">
      <dgm:prSet presAssocID="{7648D5EF-B995-4AD8-B037-7D9EB8F29FFD}" presName="sibTrans" presStyleCnt="0"/>
      <dgm:spPr/>
    </dgm:pt>
    <dgm:pt modelId="{98921EA7-F028-4BCF-A48B-140C0B2EB8FD}" type="pres">
      <dgm:prSet presAssocID="{52F814C6-AFD8-4EAB-B457-472B00D6B321}" presName="node" presStyleLbl="node1" presStyleIdx="6" presStyleCnt="7">
        <dgm:presLayoutVars>
          <dgm:bulletEnabled val="1"/>
        </dgm:presLayoutVars>
      </dgm:prSet>
      <dgm:spPr/>
      <dgm:t>
        <a:bodyPr/>
        <a:lstStyle/>
        <a:p>
          <a:endParaRPr lang="es-EC"/>
        </a:p>
      </dgm:t>
    </dgm:pt>
  </dgm:ptLst>
  <dgm:cxnLst>
    <dgm:cxn modelId="{A5DF3CA1-9342-443E-B7EF-A5800A363678}" srcId="{287C9D64-7841-430A-A2DC-9CE698009EC4}" destId="{E4F253E3-0DF0-43E1-87B8-B4F073F59548}" srcOrd="5" destOrd="0" parTransId="{87A05B25-9F52-427E-BF47-41270A8B2A64}" sibTransId="{7648D5EF-B995-4AD8-B037-7D9EB8F29FFD}"/>
    <dgm:cxn modelId="{14F9B728-C733-4623-8B14-3C7CF13F0683}" srcId="{287C9D64-7841-430A-A2DC-9CE698009EC4}" destId="{CF6A6E00-2BE9-4A56-B818-0B529F91F632}" srcOrd="1" destOrd="0" parTransId="{9D1F9D16-6C40-48D7-8366-ECB83F3C66EE}" sibTransId="{E71F95B3-C83A-460D-8EF2-25809DD1C32E}"/>
    <dgm:cxn modelId="{E6EA0B6E-2BDA-4ECA-AD5D-008892D4600E}" srcId="{287C9D64-7841-430A-A2DC-9CE698009EC4}" destId="{0B601F0E-D12C-4A97-B3BF-72BCE3978EED}" srcOrd="0" destOrd="0" parTransId="{E4A38FDA-0418-4951-8312-42EE93C20A68}" sibTransId="{2178EC3D-B665-49D8-AE22-3818374EFB35}"/>
    <dgm:cxn modelId="{30A6D38D-A50E-440D-BDFD-52C08553C92B}" srcId="{287C9D64-7841-430A-A2DC-9CE698009EC4}" destId="{52F814C6-AFD8-4EAB-B457-472B00D6B321}" srcOrd="6" destOrd="0" parTransId="{9E310B32-74FB-44DD-86A2-1CB1420F09D4}" sibTransId="{168D0D91-3B9A-41DE-B4E2-3CA9260A5462}"/>
    <dgm:cxn modelId="{45909AB8-B6C8-4293-9C57-C2BC72BAEEC4}" type="presOf" srcId="{E4F253E3-0DF0-43E1-87B8-B4F073F59548}" destId="{B9F920A9-CCBA-40CB-9392-28734AB50DA0}" srcOrd="0" destOrd="0" presId="urn:microsoft.com/office/officeart/2005/8/layout/default"/>
    <dgm:cxn modelId="{14BD0FE0-E292-4188-B124-79388A9A9C3E}" type="presOf" srcId="{0B601F0E-D12C-4A97-B3BF-72BCE3978EED}" destId="{2EBAB87F-24C0-4F6E-8B0A-25F5A8A789B6}" srcOrd="0" destOrd="0" presId="urn:microsoft.com/office/officeart/2005/8/layout/default"/>
    <dgm:cxn modelId="{B086E514-3859-4781-97DA-69B2C88942F8}" srcId="{287C9D64-7841-430A-A2DC-9CE698009EC4}" destId="{423C73E5-BA48-4588-98B2-F921FFC13CF8}" srcOrd="2" destOrd="0" parTransId="{2B741516-672E-48EB-A3E3-F7646039FCD3}" sibTransId="{D864340B-8EC7-4744-90BC-DA80B2186BB2}"/>
    <dgm:cxn modelId="{08A58E1D-6333-4156-A5B4-CBD85C4CD21A}" type="presOf" srcId="{423C73E5-BA48-4588-98B2-F921FFC13CF8}" destId="{483897D3-8769-405B-AB9D-98EC68FEEEF1}" srcOrd="0" destOrd="0" presId="urn:microsoft.com/office/officeart/2005/8/layout/default"/>
    <dgm:cxn modelId="{326014D4-143D-4DD4-BDCD-985CF7C38CE4}" type="presOf" srcId="{7A19AF85-5365-46DC-BFC9-3B1E9E14E3B6}" destId="{4A73D40C-7248-4E0E-9E22-20D9E6BEF9E8}" srcOrd="0" destOrd="0" presId="urn:microsoft.com/office/officeart/2005/8/layout/default"/>
    <dgm:cxn modelId="{0322E2AD-4220-4C27-A168-25EA4AD55818}" type="presOf" srcId="{287C9D64-7841-430A-A2DC-9CE698009EC4}" destId="{C105E41B-E1D4-401B-B955-D8B1D8F9A778}" srcOrd="0" destOrd="0" presId="urn:microsoft.com/office/officeart/2005/8/layout/default"/>
    <dgm:cxn modelId="{B85BC9F1-00C9-4ED7-94A1-15D1C7B72F36}" srcId="{287C9D64-7841-430A-A2DC-9CE698009EC4}" destId="{7A19AF85-5365-46DC-BFC9-3B1E9E14E3B6}" srcOrd="4" destOrd="0" parTransId="{E51919AF-0F97-42C2-96B6-5B9ADC3A25C8}" sibTransId="{C2AB3DB0-9263-494A-8F54-35CBF9469A94}"/>
    <dgm:cxn modelId="{D867696E-D39E-4376-9B3E-3BA2E7199ED1}" type="presOf" srcId="{52F814C6-AFD8-4EAB-B457-472B00D6B321}" destId="{98921EA7-F028-4BCF-A48B-140C0B2EB8FD}" srcOrd="0" destOrd="0" presId="urn:microsoft.com/office/officeart/2005/8/layout/default"/>
    <dgm:cxn modelId="{53DB35C9-0BA7-4A48-9A78-DE148396FA90}" type="presOf" srcId="{AFDEA161-22F0-4745-AA38-B9141E535CCC}" destId="{425949A3-5831-4317-ADDB-4ED0A98C287C}" srcOrd="0" destOrd="0" presId="urn:microsoft.com/office/officeart/2005/8/layout/default"/>
    <dgm:cxn modelId="{82F241A7-79B3-475C-B028-285B599053D1}" srcId="{287C9D64-7841-430A-A2DC-9CE698009EC4}" destId="{AFDEA161-22F0-4745-AA38-B9141E535CCC}" srcOrd="3" destOrd="0" parTransId="{89C53238-37ED-43E3-9B05-47517FABCBDB}" sibTransId="{EE6C031A-5E87-4299-96C5-37213B13A816}"/>
    <dgm:cxn modelId="{E1BD6C0C-8DE8-4302-BCF6-3FFEB02E97A7}" type="presOf" srcId="{CF6A6E00-2BE9-4A56-B818-0B529F91F632}" destId="{40F77DB8-D73C-45C5-80C1-6220230EFE0A}" srcOrd="0" destOrd="0" presId="urn:microsoft.com/office/officeart/2005/8/layout/default"/>
    <dgm:cxn modelId="{767324B9-0434-49E1-895F-4DD2FCD0A00E}" type="presParOf" srcId="{C105E41B-E1D4-401B-B955-D8B1D8F9A778}" destId="{2EBAB87F-24C0-4F6E-8B0A-25F5A8A789B6}" srcOrd="0" destOrd="0" presId="urn:microsoft.com/office/officeart/2005/8/layout/default"/>
    <dgm:cxn modelId="{F1AA0E05-6C42-4423-8FCD-685E1E0C257B}" type="presParOf" srcId="{C105E41B-E1D4-401B-B955-D8B1D8F9A778}" destId="{53F7ADD3-94BA-4C21-95D3-B3351819003B}" srcOrd="1" destOrd="0" presId="urn:microsoft.com/office/officeart/2005/8/layout/default"/>
    <dgm:cxn modelId="{91482C42-3C6E-46D0-8167-8753D83EC1F4}" type="presParOf" srcId="{C105E41B-E1D4-401B-B955-D8B1D8F9A778}" destId="{40F77DB8-D73C-45C5-80C1-6220230EFE0A}" srcOrd="2" destOrd="0" presId="urn:microsoft.com/office/officeart/2005/8/layout/default"/>
    <dgm:cxn modelId="{0D5DF712-17CC-40AB-AEB8-0CF79BBEB618}" type="presParOf" srcId="{C105E41B-E1D4-401B-B955-D8B1D8F9A778}" destId="{BFD61E4D-98ED-4F49-9FFC-2A74CE2C7BB7}" srcOrd="3" destOrd="0" presId="urn:microsoft.com/office/officeart/2005/8/layout/default"/>
    <dgm:cxn modelId="{DEE8E3CB-A0F9-4FFC-8B7F-84344A9623D3}" type="presParOf" srcId="{C105E41B-E1D4-401B-B955-D8B1D8F9A778}" destId="{483897D3-8769-405B-AB9D-98EC68FEEEF1}" srcOrd="4" destOrd="0" presId="urn:microsoft.com/office/officeart/2005/8/layout/default"/>
    <dgm:cxn modelId="{4103E46B-4985-4A89-886F-DEE6666D1748}" type="presParOf" srcId="{C105E41B-E1D4-401B-B955-D8B1D8F9A778}" destId="{EA380968-4AB6-4D8D-9C94-2D43E9BF637B}" srcOrd="5" destOrd="0" presId="urn:microsoft.com/office/officeart/2005/8/layout/default"/>
    <dgm:cxn modelId="{CC378CE9-EB1A-4871-A1EB-080F2AB3837C}" type="presParOf" srcId="{C105E41B-E1D4-401B-B955-D8B1D8F9A778}" destId="{425949A3-5831-4317-ADDB-4ED0A98C287C}" srcOrd="6" destOrd="0" presId="urn:microsoft.com/office/officeart/2005/8/layout/default"/>
    <dgm:cxn modelId="{0497D114-C591-445B-B4BB-5A44FE0293B2}" type="presParOf" srcId="{C105E41B-E1D4-401B-B955-D8B1D8F9A778}" destId="{D2FAC7CD-449E-4247-B529-401D3C4BE696}" srcOrd="7" destOrd="0" presId="urn:microsoft.com/office/officeart/2005/8/layout/default"/>
    <dgm:cxn modelId="{CB1B8D5E-9DA5-44DD-A7C3-30D6C80D6088}" type="presParOf" srcId="{C105E41B-E1D4-401B-B955-D8B1D8F9A778}" destId="{4A73D40C-7248-4E0E-9E22-20D9E6BEF9E8}" srcOrd="8" destOrd="0" presId="urn:microsoft.com/office/officeart/2005/8/layout/default"/>
    <dgm:cxn modelId="{1DEB8CE9-DAD8-492C-8BAB-C22DDDD5B424}" type="presParOf" srcId="{C105E41B-E1D4-401B-B955-D8B1D8F9A778}" destId="{5BC39A2C-7248-4D6A-8479-CE27BA6FEF48}" srcOrd="9" destOrd="0" presId="urn:microsoft.com/office/officeart/2005/8/layout/default"/>
    <dgm:cxn modelId="{0879CA93-29F2-4638-A843-0A3574E90B5C}" type="presParOf" srcId="{C105E41B-E1D4-401B-B955-D8B1D8F9A778}" destId="{B9F920A9-CCBA-40CB-9392-28734AB50DA0}" srcOrd="10" destOrd="0" presId="urn:microsoft.com/office/officeart/2005/8/layout/default"/>
    <dgm:cxn modelId="{22A52D5F-6207-4C49-89F0-8F0802D822D4}" type="presParOf" srcId="{C105E41B-E1D4-401B-B955-D8B1D8F9A778}" destId="{F61BFC9F-FCF4-49F1-91AA-1516AD972E83}" srcOrd="11" destOrd="0" presId="urn:microsoft.com/office/officeart/2005/8/layout/default"/>
    <dgm:cxn modelId="{33010D8E-F21F-47BF-9FF7-2550AFF8FE54}" type="presParOf" srcId="{C105E41B-E1D4-401B-B955-D8B1D8F9A778}" destId="{98921EA7-F028-4BCF-A48B-140C0B2EB8FD}"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048B98-3A28-44BE-A1AB-74451E0F73CF}" type="doc">
      <dgm:prSet loTypeId="urn:microsoft.com/office/officeart/2005/8/layout/chevron1" loCatId="process" qsTypeId="urn:microsoft.com/office/officeart/2005/8/quickstyle/simple1" qsCatId="simple" csTypeId="urn:microsoft.com/office/officeart/2005/8/colors/accent6_2" csCatId="accent6" phldr="1"/>
      <dgm:spPr/>
    </dgm:pt>
    <dgm:pt modelId="{C6C37925-96AA-476E-BDAB-E8EC10FDC5D9}">
      <dgm:prSet phldrT="[Texto]"/>
      <dgm:spPr/>
      <dgm:t>
        <a:bodyPr/>
        <a:lstStyle/>
        <a:p>
          <a:r>
            <a:rPr lang="es-ES" dirty="0"/>
            <a:t>Recepción de hojas de vida de los aspirantes</a:t>
          </a:r>
        </a:p>
      </dgm:t>
    </dgm:pt>
    <dgm:pt modelId="{D4FA9AE3-CAE3-40D8-8FAC-A360C22F94B9}" type="parTrans" cxnId="{0606F6A5-FB8F-4AAE-B16B-1C24E2944BCB}">
      <dgm:prSet/>
      <dgm:spPr/>
      <dgm:t>
        <a:bodyPr/>
        <a:lstStyle/>
        <a:p>
          <a:endParaRPr lang="es-ES"/>
        </a:p>
      </dgm:t>
    </dgm:pt>
    <dgm:pt modelId="{D2A975F7-5DB5-4E5B-A6D0-E0D9657B128F}" type="sibTrans" cxnId="{0606F6A5-FB8F-4AAE-B16B-1C24E2944BCB}">
      <dgm:prSet/>
      <dgm:spPr/>
      <dgm:t>
        <a:bodyPr/>
        <a:lstStyle/>
        <a:p>
          <a:endParaRPr lang="es-ES"/>
        </a:p>
      </dgm:t>
    </dgm:pt>
    <dgm:pt modelId="{90D32E65-FCDF-4AD2-846A-71B1141C851B}">
      <dgm:prSet phldrT="[Texto]"/>
      <dgm:spPr/>
      <dgm:t>
        <a:bodyPr/>
        <a:lstStyle/>
        <a:p>
          <a:r>
            <a:rPr lang="es-ES" dirty="0"/>
            <a:t>Selección personal idóneo</a:t>
          </a:r>
        </a:p>
      </dgm:t>
    </dgm:pt>
    <dgm:pt modelId="{12297243-F7E8-41FE-ACA6-8CBA219E3EF1}" type="parTrans" cxnId="{C7718556-D4FD-49B8-80BD-1C8DDE4B6D37}">
      <dgm:prSet/>
      <dgm:spPr/>
      <dgm:t>
        <a:bodyPr/>
        <a:lstStyle/>
        <a:p>
          <a:endParaRPr lang="es-ES"/>
        </a:p>
      </dgm:t>
    </dgm:pt>
    <dgm:pt modelId="{FE26E395-25D9-4A88-BBA9-77A3EB964E1A}" type="sibTrans" cxnId="{C7718556-D4FD-49B8-80BD-1C8DDE4B6D37}">
      <dgm:prSet/>
      <dgm:spPr/>
      <dgm:t>
        <a:bodyPr/>
        <a:lstStyle/>
        <a:p>
          <a:endParaRPr lang="es-ES"/>
        </a:p>
      </dgm:t>
    </dgm:pt>
    <dgm:pt modelId="{94E28D4A-84D3-4A80-BEA6-E8B1450AB69D}">
      <dgm:prSet phldrT="[Texto]"/>
      <dgm:spPr/>
      <dgm:t>
        <a:bodyPr/>
        <a:lstStyle/>
        <a:p>
          <a:r>
            <a:rPr lang="es-ES" dirty="0"/>
            <a:t>Informar y capacitar al personal seleccionado</a:t>
          </a:r>
        </a:p>
      </dgm:t>
    </dgm:pt>
    <dgm:pt modelId="{241D36A6-01F6-4D8F-A835-C2453F8004BF}" type="parTrans" cxnId="{B644ED20-A404-4145-9A41-12AA731EDF34}">
      <dgm:prSet/>
      <dgm:spPr/>
      <dgm:t>
        <a:bodyPr/>
        <a:lstStyle/>
        <a:p>
          <a:endParaRPr lang="es-ES"/>
        </a:p>
      </dgm:t>
    </dgm:pt>
    <dgm:pt modelId="{B2425AF4-E255-439A-84E1-2FA4095E69AC}" type="sibTrans" cxnId="{B644ED20-A404-4145-9A41-12AA731EDF34}">
      <dgm:prSet/>
      <dgm:spPr/>
      <dgm:t>
        <a:bodyPr/>
        <a:lstStyle/>
        <a:p>
          <a:endParaRPr lang="es-ES"/>
        </a:p>
      </dgm:t>
    </dgm:pt>
    <dgm:pt modelId="{4461D3DA-B791-48BB-BA0A-2EAB1ACC446B}" type="pres">
      <dgm:prSet presAssocID="{C8048B98-3A28-44BE-A1AB-74451E0F73CF}" presName="Name0" presStyleCnt="0">
        <dgm:presLayoutVars>
          <dgm:dir/>
          <dgm:animLvl val="lvl"/>
          <dgm:resizeHandles val="exact"/>
        </dgm:presLayoutVars>
      </dgm:prSet>
      <dgm:spPr/>
    </dgm:pt>
    <dgm:pt modelId="{955FBC8D-517E-44B8-B82F-36B82C802376}" type="pres">
      <dgm:prSet presAssocID="{C6C37925-96AA-476E-BDAB-E8EC10FDC5D9}" presName="parTxOnly" presStyleLbl="node1" presStyleIdx="0" presStyleCnt="3">
        <dgm:presLayoutVars>
          <dgm:chMax val="0"/>
          <dgm:chPref val="0"/>
          <dgm:bulletEnabled val="1"/>
        </dgm:presLayoutVars>
      </dgm:prSet>
      <dgm:spPr/>
      <dgm:t>
        <a:bodyPr/>
        <a:lstStyle/>
        <a:p>
          <a:endParaRPr lang="es-EC"/>
        </a:p>
      </dgm:t>
    </dgm:pt>
    <dgm:pt modelId="{D5E8C76D-FB4B-4C22-AB4A-B9C18588A10B}" type="pres">
      <dgm:prSet presAssocID="{D2A975F7-5DB5-4E5B-A6D0-E0D9657B128F}" presName="parTxOnlySpace" presStyleCnt="0"/>
      <dgm:spPr/>
    </dgm:pt>
    <dgm:pt modelId="{92DED99C-B755-4231-B6BD-DA946B2B61DE}" type="pres">
      <dgm:prSet presAssocID="{90D32E65-FCDF-4AD2-846A-71B1141C851B}" presName="parTxOnly" presStyleLbl="node1" presStyleIdx="1" presStyleCnt="3">
        <dgm:presLayoutVars>
          <dgm:chMax val="0"/>
          <dgm:chPref val="0"/>
          <dgm:bulletEnabled val="1"/>
        </dgm:presLayoutVars>
      </dgm:prSet>
      <dgm:spPr/>
      <dgm:t>
        <a:bodyPr/>
        <a:lstStyle/>
        <a:p>
          <a:endParaRPr lang="es-EC"/>
        </a:p>
      </dgm:t>
    </dgm:pt>
    <dgm:pt modelId="{4B198DE9-63EB-49D7-A25A-BC0274929669}" type="pres">
      <dgm:prSet presAssocID="{FE26E395-25D9-4A88-BBA9-77A3EB964E1A}" presName="parTxOnlySpace" presStyleCnt="0"/>
      <dgm:spPr/>
    </dgm:pt>
    <dgm:pt modelId="{E0A69920-1B74-45A0-8183-64BB0431EAAB}" type="pres">
      <dgm:prSet presAssocID="{94E28D4A-84D3-4A80-BEA6-E8B1450AB69D}" presName="parTxOnly" presStyleLbl="node1" presStyleIdx="2" presStyleCnt="3">
        <dgm:presLayoutVars>
          <dgm:chMax val="0"/>
          <dgm:chPref val="0"/>
          <dgm:bulletEnabled val="1"/>
        </dgm:presLayoutVars>
      </dgm:prSet>
      <dgm:spPr/>
      <dgm:t>
        <a:bodyPr/>
        <a:lstStyle/>
        <a:p>
          <a:endParaRPr lang="es-EC"/>
        </a:p>
      </dgm:t>
    </dgm:pt>
  </dgm:ptLst>
  <dgm:cxnLst>
    <dgm:cxn modelId="{97802660-BAD0-494F-AD7B-3D2DF8AC6FF0}" type="presOf" srcId="{90D32E65-FCDF-4AD2-846A-71B1141C851B}" destId="{92DED99C-B755-4231-B6BD-DA946B2B61DE}" srcOrd="0" destOrd="0" presId="urn:microsoft.com/office/officeart/2005/8/layout/chevron1"/>
    <dgm:cxn modelId="{438418F5-0E46-4410-ACEC-BCDC1C8D5E26}" type="presOf" srcId="{C8048B98-3A28-44BE-A1AB-74451E0F73CF}" destId="{4461D3DA-B791-48BB-BA0A-2EAB1ACC446B}" srcOrd="0" destOrd="0" presId="urn:microsoft.com/office/officeart/2005/8/layout/chevron1"/>
    <dgm:cxn modelId="{B644ED20-A404-4145-9A41-12AA731EDF34}" srcId="{C8048B98-3A28-44BE-A1AB-74451E0F73CF}" destId="{94E28D4A-84D3-4A80-BEA6-E8B1450AB69D}" srcOrd="2" destOrd="0" parTransId="{241D36A6-01F6-4D8F-A835-C2453F8004BF}" sibTransId="{B2425AF4-E255-439A-84E1-2FA4095E69AC}"/>
    <dgm:cxn modelId="{40EB4F81-D1A4-4C08-ABDD-740A2DD96B17}" type="presOf" srcId="{C6C37925-96AA-476E-BDAB-E8EC10FDC5D9}" destId="{955FBC8D-517E-44B8-B82F-36B82C802376}" srcOrd="0" destOrd="0" presId="urn:microsoft.com/office/officeart/2005/8/layout/chevron1"/>
    <dgm:cxn modelId="{AF97EE33-387B-4DB2-AE7B-DCAEBECE4217}" type="presOf" srcId="{94E28D4A-84D3-4A80-BEA6-E8B1450AB69D}" destId="{E0A69920-1B74-45A0-8183-64BB0431EAAB}" srcOrd="0" destOrd="0" presId="urn:microsoft.com/office/officeart/2005/8/layout/chevron1"/>
    <dgm:cxn modelId="{0606F6A5-FB8F-4AAE-B16B-1C24E2944BCB}" srcId="{C8048B98-3A28-44BE-A1AB-74451E0F73CF}" destId="{C6C37925-96AA-476E-BDAB-E8EC10FDC5D9}" srcOrd="0" destOrd="0" parTransId="{D4FA9AE3-CAE3-40D8-8FAC-A360C22F94B9}" sibTransId="{D2A975F7-5DB5-4E5B-A6D0-E0D9657B128F}"/>
    <dgm:cxn modelId="{C7718556-D4FD-49B8-80BD-1C8DDE4B6D37}" srcId="{C8048B98-3A28-44BE-A1AB-74451E0F73CF}" destId="{90D32E65-FCDF-4AD2-846A-71B1141C851B}" srcOrd="1" destOrd="0" parTransId="{12297243-F7E8-41FE-ACA6-8CBA219E3EF1}" sibTransId="{FE26E395-25D9-4A88-BBA9-77A3EB964E1A}"/>
    <dgm:cxn modelId="{A57DC031-DE53-4669-8AF9-EC0DBED7C926}" type="presParOf" srcId="{4461D3DA-B791-48BB-BA0A-2EAB1ACC446B}" destId="{955FBC8D-517E-44B8-B82F-36B82C802376}" srcOrd="0" destOrd="0" presId="urn:microsoft.com/office/officeart/2005/8/layout/chevron1"/>
    <dgm:cxn modelId="{CE46C4C3-E541-4C65-8B17-3FFCE505B38D}" type="presParOf" srcId="{4461D3DA-B791-48BB-BA0A-2EAB1ACC446B}" destId="{D5E8C76D-FB4B-4C22-AB4A-B9C18588A10B}" srcOrd="1" destOrd="0" presId="urn:microsoft.com/office/officeart/2005/8/layout/chevron1"/>
    <dgm:cxn modelId="{1D7233C8-6FC3-4E25-928B-D669EAD815C6}" type="presParOf" srcId="{4461D3DA-B791-48BB-BA0A-2EAB1ACC446B}" destId="{92DED99C-B755-4231-B6BD-DA946B2B61DE}" srcOrd="2" destOrd="0" presId="urn:microsoft.com/office/officeart/2005/8/layout/chevron1"/>
    <dgm:cxn modelId="{79C6F0C8-BDAE-4A51-8099-ABD580D07C49}" type="presParOf" srcId="{4461D3DA-B791-48BB-BA0A-2EAB1ACC446B}" destId="{4B198DE9-63EB-49D7-A25A-BC0274929669}" srcOrd="3" destOrd="0" presId="urn:microsoft.com/office/officeart/2005/8/layout/chevron1"/>
    <dgm:cxn modelId="{9519759D-E225-4EAF-BC40-3805D06E0B8E}" type="presParOf" srcId="{4461D3DA-B791-48BB-BA0A-2EAB1ACC446B}" destId="{E0A69920-1B74-45A0-8183-64BB0431EAA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AB87F-24C0-4F6E-8B0A-25F5A8A789B6}">
      <dsp:nvSpPr>
        <dsp:cNvPr id="0" name=""/>
        <dsp:cNvSpPr/>
      </dsp:nvSpPr>
      <dsp:spPr>
        <a:xfrm>
          <a:off x="0" y="357288"/>
          <a:ext cx="1933311" cy="11599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Contratos</a:t>
          </a:r>
        </a:p>
      </dsp:txBody>
      <dsp:txXfrm>
        <a:off x="0" y="357288"/>
        <a:ext cx="1933311" cy="1159987"/>
      </dsp:txXfrm>
    </dsp:sp>
    <dsp:sp modelId="{667D13BE-A712-4035-8AE0-89DBFAE37E8F}">
      <dsp:nvSpPr>
        <dsp:cNvPr id="0" name=""/>
        <dsp:cNvSpPr/>
      </dsp:nvSpPr>
      <dsp:spPr>
        <a:xfrm>
          <a:off x="2126643" y="357288"/>
          <a:ext cx="1933311" cy="11599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Libro de Obra</a:t>
          </a:r>
        </a:p>
      </dsp:txBody>
      <dsp:txXfrm>
        <a:off x="2126643" y="357288"/>
        <a:ext cx="1933311" cy="1159987"/>
      </dsp:txXfrm>
    </dsp:sp>
    <dsp:sp modelId="{5EA96437-E30D-4DAA-AF91-7BEC0240E2E1}">
      <dsp:nvSpPr>
        <dsp:cNvPr id="0" name=""/>
        <dsp:cNvSpPr/>
      </dsp:nvSpPr>
      <dsp:spPr>
        <a:xfrm>
          <a:off x="4253286" y="357288"/>
          <a:ext cx="1933311" cy="11599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Planillas de Avance de Obra</a:t>
          </a:r>
        </a:p>
      </dsp:txBody>
      <dsp:txXfrm>
        <a:off x="4253286" y="357288"/>
        <a:ext cx="1933311" cy="1159987"/>
      </dsp:txXfrm>
    </dsp:sp>
    <dsp:sp modelId="{AE3FD2AF-B33B-48DD-B13F-9F8E322EC573}">
      <dsp:nvSpPr>
        <dsp:cNvPr id="0" name=""/>
        <dsp:cNvSpPr/>
      </dsp:nvSpPr>
      <dsp:spPr>
        <a:xfrm>
          <a:off x="0" y="1710607"/>
          <a:ext cx="1933311" cy="11599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Cronograma Gantt</a:t>
          </a:r>
        </a:p>
      </dsp:txBody>
      <dsp:txXfrm>
        <a:off x="0" y="1710607"/>
        <a:ext cx="1933311" cy="1159987"/>
      </dsp:txXfrm>
    </dsp:sp>
    <dsp:sp modelId="{26C4879C-6DE9-432D-B851-6221FFF966C9}">
      <dsp:nvSpPr>
        <dsp:cNvPr id="0" name=""/>
        <dsp:cNvSpPr/>
      </dsp:nvSpPr>
      <dsp:spPr>
        <a:xfrm>
          <a:off x="2126643" y="1710607"/>
          <a:ext cx="1933311" cy="11599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Planos del Proyecto</a:t>
          </a:r>
        </a:p>
      </dsp:txBody>
      <dsp:txXfrm>
        <a:off x="2126643" y="1710607"/>
        <a:ext cx="1933311" cy="1159987"/>
      </dsp:txXfrm>
    </dsp:sp>
    <dsp:sp modelId="{1DFE3BB4-3F77-4726-9C52-A5088541CEA9}">
      <dsp:nvSpPr>
        <dsp:cNvPr id="0" name=""/>
        <dsp:cNvSpPr/>
      </dsp:nvSpPr>
      <dsp:spPr>
        <a:xfrm>
          <a:off x="4253286" y="1710607"/>
          <a:ext cx="1933311" cy="11599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Especificaciones Técnicas</a:t>
          </a:r>
        </a:p>
      </dsp:txBody>
      <dsp:txXfrm>
        <a:off x="4253286" y="1710607"/>
        <a:ext cx="1933311" cy="11599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AB87F-24C0-4F6E-8B0A-25F5A8A789B6}">
      <dsp:nvSpPr>
        <dsp:cNvPr id="0" name=""/>
        <dsp:cNvSpPr/>
      </dsp:nvSpPr>
      <dsp:spPr>
        <a:xfrm>
          <a:off x="396218" y="1192"/>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Identificar y evaluar riesgos</a:t>
          </a:r>
        </a:p>
      </dsp:txBody>
      <dsp:txXfrm>
        <a:off x="396218" y="1192"/>
        <a:ext cx="1722687" cy="1033612"/>
      </dsp:txXfrm>
    </dsp:sp>
    <dsp:sp modelId="{40F77DB8-D73C-45C5-80C1-6220230EFE0A}">
      <dsp:nvSpPr>
        <dsp:cNvPr id="0" name=""/>
        <dsp:cNvSpPr/>
      </dsp:nvSpPr>
      <dsp:spPr>
        <a:xfrm>
          <a:off x="2291174" y="1192"/>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Medidas preventivas</a:t>
          </a:r>
        </a:p>
      </dsp:txBody>
      <dsp:txXfrm>
        <a:off x="2291174" y="1192"/>
        <a:ext cx="1722687" cy="1033612"/>
      </dsp:txXfrm>
    </dsp:sp>
    <dsp:sp modelId="{483897D3-8769-405B-AB9D-98EC68FEEEF1}">
      <dsp:nvSpPr>
        <dsp:cNvPr id="0" name=""/>
        <dsp:cNvSpPr/>
      </dsp:nvSpPr>
      <dsp:spPr>
        <a:xfrm>
          <a:off x="396218" y="1207074"/>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Combatir y controlar riesgos</a:t>
          </a:r>
        </a:p>
      </dsp:txBody>
      <dsp:txXfrm>
        <a:off x="396218" y="1207074"/>
        <a:ext cx="1722687" cy="1033612"/>
      </dsp:txXfrm>
    </dsp:sp>
    <dsp:sp modelId="{425949A3-5831-4317-ADDB-4ED0A98C287C}">
      <dsp:nvSpPr>
        <dsp:cNvPr id="0" name=""/>
        <dsp:cNvSpPr/>
      </dsp:nvSpPr>
      <dsp:spPr>
        <a:xfrm>
          <a:off x="2291174" y="1207074"/>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Capacitar al personal</a:t>
          </a:r>
        </a:p>
      </dsp:txBody>
      <dsp:txXfrm>
        <a:off x="2291174" y="1207074"/>
        <a:ext cx="1722687" cy="1033612"/>
      </dsp:txXfrm>
    </dsp:sp>
    <dsp:sp modelId="{4A73D40C-7248-4E0E-9E22-20D9E6BEF9E8}">
      <dsp:nvSpPr>
        <dsp:cNvPr id="0" name=""/>
        <dsp:cNvSpPr/>
      </dsp:nvSpPr>
      <dsp:spPr>
        <a:xfrm>
          <a:off x="396218" y="2412955"/>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Registro de accidentes</a:t>
          </a:r>
        </a:p>
      </dsp:txBody>
      <dsp:txXfrm>
        <a:off x="396218" y="2412955"/>
        <a:ext cx="1722687" cy="1033612"/>
      </dsp:txXfrm>
    </dsp:sp>
    <dsp:sp modelId="{B9F920A9-CCBA-40CB-9392-28734AB50DA0}">
      <dsp:nvSpPr>
        <dsp:cNvPr id="0" name=""/>
        <dsp:cNvSpPr/>
      </dsp:nvSpPr>
      <dsp:spPr>
        <a:xfrm>
          <a:off x="2291174" y="2412955"/>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Investigar accidentes</a:t>
          </a:r>
        </a:p>
      </dsp:txBody>
      <dsp:txXfrm>
        <a:off x="2291174" y="2412955"/>
        <a:ext cx="1722687" cy="1033612"/>
      </dsp:txXfrm>
    </dsp:sp>
    <dsp:sp modelId="{98921EA7-F028-4BCF-A48B-140C0B2EB8FD}">
      <dsp:nvSpPr>
        <dsp:cNvPr id="0" name=""/>
        <dsp:cNvSpPr/>
      </dsp:nvSpPr>
      <dsp:spPr>
        <a:xfrm>
          <a:off x="1260060" y="3611312"/>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Afiliación y registro de los trabajadores al IESS y MT</a:t>
          </a:r>
        </a:p>
      </dsp:txBody>
      <dsp:txXfrm>
        <a:off x="1260060" y="3611312"/>
        <a:ext cx="1722687" cy="10336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AB87F-24C0-4F6E-8B0A-25F5A8A789B6}">
      <dsp:nvSpPr>
        <dsp:cNvPr id="0" name=""/>
        <dsp:cNvSpPr/>
      </dsp:nvSpPr>
      <dsp:spPr>
        <a:xfrm>
          <a:off x="441" y="191712"/>
          <a:ext cx="1723735" cy="10342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Conseguir atención médica</a:t>
          </a:r>
        </a:p>
      </dsp:txBody>
      <dsp:txXfrm>
        <a:off x="441" y="191712"/>
        <a:ext cx="1723735" cy="1034241"/>
      </dsp:txXfrm>
    </dsp:sp>
    <dsp:sp modelId="{40F77DB8-D73C-45C5-80C1-6220230EFE0A}">
      <dsp:nvSpPr>
        <dsp:cNvPr id="0" name=""/>
        <dsp:cNvSpPr/>
      </dsp:nvSpPr>
      <dsp:spPr>
        <a:xfrm>
          <a:off x="1896550" y="191712"/>
          <a:ext cx="1723735" cy="10342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Reportar la lesión</a:t>
          </a:r>
        </a:p>
      </dsp:txBody>
      <dsp:txXfrm>
        <a:off x="1896550" y="191712"/>
        <a:ext cx="1723735" cy="1034241"/>
      </dsp:txXfrm>
    </dsp:sp>
    <dsp:sp modelId="{483897D3-8769-405B-AB9D-98EC68FEEEF1}">
      <dsp:nvSpPr>
        <dsp:cNvPr id="0" name=""/>
        <dsp:cNvSpPr/>
      </dsp:nvSpPr>
      <dsp:spPr>
        <a:xfrm>
          <a:off x="441" y="1398326"/>
          <a:ext cx="1723735" cy="10342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Supervisión legal</a:t>
          </a:r>
        </a:p>
      </dsp:txBody>
      <dsp:txXfrm>
        <a:off x="441" y="1398326"/>
        <a:ext cx="1723735" cy="1034241"/>
      </dsp:txXfrm>
    </dsp:sp>
    <dsp:sp modelId="{425949A3-5831-4317-ADDB-4ED0A98C287C}">
      <dsp:nvSpPr>
        <dsp:cNvPr id="0" name=""/>
        <dsp:cNvSpPr/>
      </dsp:nvSpPr>
      <dsp:spPr>
        <a:xfrm>
          <a:off x="1896550" y="1398326"/>
          <a:ext cx="1723735" cy="10342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Investigación</a:t>
          </a:r>
        </a:p>
      </dsp:txBody>
      <dsp:txXfrm>
        <a:off x="1896550" y="1398326"/>
        <a:ext cx="1723735" cy="1034241"/>
      </dsp:txXfrm>
    </dsp:sp>
    <dsp:sp modelId="{4A73D40C-7248-4E0E-9E22-20D9E6BEF9E8}">
      <dsp:nvSpPr>
        <dsp:cNvPr id="0" name=""/>
        <dsp:cNvSpPr/>
      </dsp:nvSpPr>
      <dsp:spPr>
        <a:xfrm>
          <a:off x="948496" y="2623599"/>
          <a:ext cx="1723735" cy="10342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Sanciones</a:t>
          </a:r>
        </a:p>
      </dsp:txBody>
      <dsp:txXfrm>
        <a:off x="948496" y="2623599"/>
        <a:ext cx="1723735" cy="10342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C9B04-BF63-498B-994D-105E393CBA1A}">
      <dsp:nvSpPr>
        <dsp:cNvPr id="0" name=""/>
        <dsp:cNvSpPr/>
      </dsp:nvSpPr>
      <dsp:spPr>
        <a:xfrm>
          <a:off x="8013" y="269465"/>
          <a:ext cx="2395288" cy="143717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Solicitud de Cambio o corrección</a:t>
          </a:r>
        </a:p>
      </dsp:txBody>
      <dsp:txXfrm>
        <a:off x="50106" y="311558"/>
        <a:ext cx="2311102" cy="1352987"/>
      </dsp:txXfrm>
    </dsp:sp>
    <dsp:sp modelId="{9B54D4C4-B343-44C2-B051-91E53BF40F10}">
      <dsp:nvSpPr>
        <dsp:cNvPr id="0" name=""/>
        <dsp:cNvSpPr/>
      </dsp:nvSpPr>
      <dsp:spPr>
        <a:xfrm>
          <a:off x="2614087" y="691036"/>
          <a:ext cx="507801" cy="59403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a:off x="2614087" y="809842"/>
        <a:ext cx="355461" cy="356419"/>
      </dsp:txXfrm>
    </dsp:sp>
    <dsp:sp modelId="{59B77B44-568A-4DE0-9415-14912E222EEC}">
      <dsp:nvSpPr>
        <dsp:cNvPr id="0" name=""/>
        <dsp:cNvSpPr/>
      </dsp:nvSpPr>
      <dsp:spPr>
        <a:xfrm>
          <a:off x="3361417" y="269465"/>
          <a:ext cx="2395288" cy="143717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Análisis del impacto del cambio (técnico, financiero, riesgos)</a:t>
          </a:r>
        </a:p>
      </dsp:txBody>
      <dsp:txXfrm>
        <a:off x="3403510" y="311558"/>
        <a:ext cx="2311102" cy="1352987"/>
      </dsp:txXfrm>
    </dsp:sp>
    <dsp:sp modelId="{F7137A00-D544-4E12-B3DD-D2238D817E18}">
      <dsp:nvSpPr>
        <dsp:cNvPr id="0" name=""/>
        <dsp:cNvSpPr/>
      </dsp:nvSpPr>
      <dsp:spPr>
        <a:xfrm>
          <a:off x="5967491" y="691036"/>
          <a:ext cx="507801" cy="59403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a:off x="5967491" y="809842"/>
        <a:ext cx="355461" cy="356419"/>
      </dsp:txXfrm>
    </dsp:sp>
    <dsp:sp modelId="{D634F100-032C-422E-8316-43AA38EAB5B5}">
      <dsp:nvSpPr>
        <dsp:cNvPr id="0" name=""/>
        <dsp:cNvSpPr/>
      </dsp:nvSpPr>
      <dsp:spPr>
        <a:xfrm>
          <a:off x="6714821" y="269465"/>
          <a:ext cx="2395288" cy="143717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Aprobación/ Desaprobación</a:t>
          </a:r>
        </a:p>
      </dsp:txBody>
      <dsp:txXfrm>
        <a:off x="6756914" y="311558"/>
        <a:ext cx="2311102" cy="1352987"/>
      </dsp:txXfrm>
    </dsp:sp>
    <dsp:sp modelId="{EC420F55-7D1B-458D-B9AA-02451ABD6181}">
      <dsp:nvSpPr>
        <dsp:cNvPr id="0" name=""/>
        <dsp:cNvSpPr/>
      </dsp:nvSpPr>
      <dsp:spPr>
        <a:xfrm rot="5426884">
          <a:off x="7651810" y="1869784"/>
          <a:ext cx="502873" cy="59403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rot="-5400000">
        <a:off x="7725627" y="1915365"/>
        <a:ext cx="356419" cy="352011"/>
      </dsp:txXfrm>
    </dsp:sp>
    <dsp:sp modelId="{39C8C0CF-96D4-4A42-8024-6708E395705A}">
      <dsp:nvSpPr>
        <dsp:cNvPr id="0" name=""/>
        <dsp:cNvSpPr/>
      </dsp:nvSpPr>
      <dsp:spPr>
        <a:xfrm>
          <a:off x="6696162" y="2655426"/>
          <a:ext cx="2395288" cy="143717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Acta de conformidad</a:t>
          </a:r>
        </a:p>
      </dsp:txBody>
      <dsp:txXfrm>
        <a:off x="6738255" y="2697519"/>
        <a:ext cx="2311102" cy="1352987"/>
      </dsp:txXfrm>
    </dsp:sp>
    <dsp:sp modelId="{10C7DDD0-68AD-4B5F-8929-B66A0CE8F4FD}">
      <dsp:nvSpPr>
        <dsp:cNvPr id="0" name=""/>
        <dsp:cNvSpPr/>
      </dsp:nvSpPr>
      <dsp:spPr>
        <a:xfrm rot="10790385">
          <a:off x="5991569" y="3081621"/>
          <a:ext cx="497913" cy="59403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rot="10800000">
        <a:off x="6140943" y="3200218"/>
        <a:ext cx="348539" cy="356419"/>
      </dsp:txXfrm>
    </dsp:sp>
    <dsp:sp modelId="{60D9C13D-4524-4C0E-96DE-BBA8FDE24B09}">
      <dsp:nvSpPr>
        <dsp:cNvPr id="0" name=""/>
        <dsp:cNvSpPr/>
      </dsp:nvSpPr>
      <dsp:spPr>
        <a:xfrm>
          <a:off x="3361417" y="2664753"/>
          <a:ext cx="2395288" cy="143717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Ejecución</a:t>
          </a:r>
        </a:p>
      </dsp:txBody>
      <dsp:txXfrm>
        <a:off x="3403510" y="2706846"/>
        <a:ext cx="2311102" cy="1352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A6015-274C-4958-9BAB-0D0E73610541}">
      <dsp:nvSpPr>
        <dsp:cNvPr id="0" name=""/>
        <dsp:cNvSpPr/>
      </dsp:nvSpPr>
      <dsp:spPr>
        <a:xfrm>
          <a:off x="3068925" y="1782263"/>
          <a:ext cx="772592" cy="832372"/>
        </a:xfrm>
        <a:custGeom>
          <a:avLst/>
          <a:gdLst/>
          <a:ahLst/>
          <a:cxnLst/>
          <a:rect l="0" t="0" r="0" b="0"/>
          <a:pathLst>
            <a:path>
              <a:moveTo>
                <a:pt x="772592" y="0"/>
              </a:moveTo>
              <a:lnTo>
                <a:pt x="772592" y="832372"/>
              </a:lnTo>
              <a:lnTo>
                <a:pt x="0" y="83237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402254-711E-4E8A-AF79-A68AAAFFF07A}">
      <dsp:nvSpPr>
        <dsp:cNvPr id="0" name=""/>
        <dsp:cNvSpPr/>
      </dsp:nvSpPr>
      <dsp:spPr>
        <a:xfrm>
          <a:off x="3841518" y="1782263"/>
          <a:ext cx="2996459" cy="2031938"/>
        </a:xfrm>
        <a:custGeom>
          <a:avLst/>
          <a:gdLst/>
          <a:ahLst/>
          <a:cxnLst/>
          <a:rect l="0" t="0" r="0" b="0"/>
          <a:pathLst>
            <a:path>
              <a:moveTo>
                <a:pt x="0" y="0"/>
              </a:moveTo>
              <a:lnTo>
                <a:pt x="0" y="1899890"/>
              </a:lnTo>
              <a:lnTo>
                <a:pt x="2996459" y="1899890"/>
              </a:lnTo>
              <a:lnTo>
                <a:pt x="2996459" y="203193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BA2D72-18F4-47A6-B564-E22CB457AB94}">
      <dsp:nvSpPr>
        <dsp:cNvPr id="0" name=""/>
        <dsp:cNvSpPr/>
      </dsp:nvSpPr>
      <dsp:spPr>
        <a:xfrm>
          <a:off x="3841518" y="1782263"/>
          <a:ext cx="1197390" cy="2508020"/>
        </a:xfrm>
        <a:custGeom>
          <a:avLst/>
          <a:gdLst/>
          <a:ahLst/>
          <a:cxnLst/>
          <a:rect l="0" t="0" r="0" b="0"/>
          <a:pathLst>
            <a:path>
              <a:moveTo>
                <a:pt x="0" y="0"/>
              </a:moveTo>
              <a:lnTo>
                <a:pt x="0" y="2375972"/>
              </a:lnTo>
              <a:lnTo>
                <a:pt x="1197390" y="2375972"/>
              </a:lnTo>
              <a:lnTo>
                <a:pt x="1197390" y="250802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554CDD-50E9-49F7-836A-5EF1E693F744}">
      <dsp:nvSpPr>
        <dsp:cNvPr id="0" name=""/>
        <dsp:cNvSpPr/>
      </dsp:nvSpPr>
      <dsp:spPr>
        <a:xfrm>
          <a:off x="3446475" y="1782263"/>
          <a:ext cx="395042" cy="2525350"/>
        </a:xfrm>
        <a:custGeom>
          <a:avLst/>
          <a:gdLst/>
          <a:ahLst/>
          <a:cxnLst/>
          <a:rect l="0" t="0" r="0" b="0"/>
          <a:pathLst>
            <a:path>
              <a:moveTo>
                <a:pt x="395042" y="0"/>
              </a:moveTo>
              <a:lnTo>
                <a:pt x="395042" y="2393302"/>
              </a:lnTo>
              <a:lnTo>
                <a:pt x="0" y="2393302"/>
              </a:lnTo>
              <a:lnTo>
                <a:pt x="0" y="252535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EB1DF2-0D73-47A9-B51D-96A09B597FF1}">
      <dsp:nvSpPr>
        <dsp:cNvPr id="0" name=""/>
        <dsp:cNvSpPr/>
      </dsp:nvSpPr>
      <dsp:spPr>
        <a:xfrm>
          <a:off x="1641646" y="1782263"/>
          <a:ext cx="2199871" cy="2045029"/>
        </a:xfrm>
        <a:custGeom>
          <a:avLst/>
          <a:gdLst/>
          <a:ahLst/>
          <a:cxnLst/>
          <a:rect l="0" t="0" r="0" b="0"/>
          <a:pathLst>
            <a:path>
              <a:moveTo>
                <a:pt x="2199871" y="0"/>
              </a:moveTo>
              <a:lnTo>
                <a:pt x="2199871" y="1912982"/>
              </a:lnTo>
              <a:lnTo>
                <a:pt x="0" y="1912982"/>
              </a:lnTo>
              <a:lnTo>
                <a:pt x="0" y="204502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87A8AB-DC05-44C9-871C-29D7A9DF6F72}">
      <dsp:nvSpPr>
        <dsp:cNvPr id="0" name=""/>
        <dsp:cNvSpPr/>
      </dsp:nvSpPr>
      <dsp:spPr>
        <a:xfrm>
          <a:off x="3841518" y="1782263"/>
          <a:ext cx="1364091" cy="519689"/>
        </a:xfrm>
        <a:custGeom>
          <a:avLst/>
          <a:gdLst/>
          <a:ahLst/>
          <a:cxnLst/>
          <a:rect l="0" t="0" r="0" b="0"/>
          <a:pathLst>
            <a:path>
              <a:moveTo>
                <a:pt x="0" y="0"/>
              </a:moveTo>
              <a:lnTo>
                <a:pt x="0" y="387641"/>
              </a:lnTo>
              <a:lnTo>
                <a:pt x="1364091" y="387641"/>
              </a:lnTo>
              <a:lnTo>
                <a:pt x="1364091" y="51968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387D13-0AA3-498A-8761-B40719F0DC0F}">
      <dsp:nvSpPr>
        <dsp:cNvPr id="0" name=""/>
        <dsp:cNvSpPr/>
      </dsp:nvSpPr>
      <dsp:spPr>
        <a:xfrm>
          <a:off x="3212719" y="1153465"/>
          <a:ext cx="1257597" cy="6287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a:t>Contratos</a:t>
          </a:r>
        </a:p>
      </dsp:txBody>
      <dsp:txXfrm>
        <a:off x="3212719" y="1153465"/>
        <a:ext cx="1257597" cy="628798"/>
      </dsp:txXfrm>
    </dsp:sp>
    <dsp:sp modelId="{8C4E6AD4-B52F-420A-BA6F-1D83B389264A}">
      <dsp:nvSpPr>
        <dsp:cNvPr id="0" name=""/>
        <dsp:cNvSpPr/>
      </dsp:nvSpPr>
      <dsp:spPr>
        <a:xfrm>
          <a:off x="4187791" y="2301953"/>
          <a:ext cx="2035635" cy="8156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Detalla relaciones y obligaciones entre dos partes</a:t>
          </a:r>
        </a:p>
      </dsp:txBody>
      <dsp:txXfrm>
        <a:off x="4187791" y="2301953"/>
        <a:ext cx="2035635" cy="815614"/>
      </dsp:txXfrm>
    </dsp:sp>
    <dsp:sp modelId="{BDF2C374-0B9D-4E0F-B3C5-B8E989652DCC}">
      <dsp:nvSpPr>
        <dsp:cNvPr id="0" name=""/>
        <dsp:cNvSpPr/>
      </dsp:nvSpPr>
      <dsp:spPr>
        <a:xfrm>
          <a:off x="1012848" y="3827293"/>
          <a:ext cx="1257597" cy="6287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Obra cierta</a:t>
          </a:r>
        </a:p>
      </dsp:txBody>
      <dsp:txXfrm>
        <a:off x="1012848" y="3827293"/>
        <a:ext cx="1257597" cy="628798"/>
      </dsp:txXfrm>
    </dsp:sp>
    <dsp:sp modelId="{9D903FB5-A45B-4C4E-8C8D-6810EA1E9C44}">
      <dsp:nvSpPr>
        <dsp:cNvPr id="0" name=""/>
        <dsp:cNvSpPr/>
      </dsp:nvSpPr>
      <dsp:spPr>
        <a:xfrm>
          <a:off x="2817676" y="4307614"/>
          <a:ext cx="1257597" cy="6287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Obra total</a:t>
          </a:r>
        </a:p>
      </dsp:txBody>
      <dsp:txXfrm>
        <a:off x="2817676" y="4307614"/>
        <a:ext cx="1257597" cy="628798"/>
      </dsp:txXfrm>
    </dsp:sp>
    <dsp:sp modelId="{08568C22-0F5A-4291-9BE1-38B42B126288}">
      <dsp:nvSpPr>
        <dsp:cNvPr id="0" name=""/>
        <dsp:cNvSpPr/>
      </dsp:nvSpPr>
      <dsp:spPr>
        <a:xfrm>
          <a:off x="4410109" y="4290284"/>
          <a:ext cx="1257597" cy="6287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Destajo</a:t>
          </a:r>
        </a:p>
      </dsp:txBody>
      <dsp:txXfrm>
        <a:off x="4410109" y="4290284"/>
        <a:ext cx="1257597" cy="628798"/>
      </dsp:txXfrm>
    </dsp:sp>
    <dsp:sp modelId="{0C8F089F-4659-40BD-A40C-46A6BD0BAEEC}">
      <dsp:nvSpPr>
        <dsp:cNvPr id="0" name=""/>
        <dsp:cNvSpPr/>
      </dsp:nvSpPr>
      <dsp:spPr>
        <a:xfrm>
          <a:off x="6209178" y="3814202"/>
          <a:ext cx="1257597" cy="6287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Tarea</a:t>
          </a:r>
        </a:p>
      </dsp:txBody>
      <dsp:txXfrm>
        <a:off x="6209178" y="3814202"/>
        <a:ext cx="1257597" cy="628798"/>
      </dsp:txXfrm>
    </dsp:sp>
    <dsp:sp modelId="{63F3DB7B-7300-452F-8B3A-61D8E5317E4C}">
      <dsp:nvSpPr>
        <dsp:cNvPr id="0" name=""/>
        <dsp:cNvSpPr/>
      </dsp:nvSpPr>
      <dsp:spPr>
        <a:xfrm>
          <a:off x="1811328" y="2300236"/>
          <a:ext cx="1257597" cy="6287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Legal</a:t>
          </a:r>
        </a:p>
      </dsp:txBody>
      <dsp:txXfrm>
        <a:off x="1811328" y="2300236"/>
        <a:ext cx="1257597" cy="628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A596A-2963-4FCF-BC77-25662746C046}">
      <dsp:nvSpPr>
        <dsp:cNvPr id="0" name=""/>
        <dsp:cNvSpPr/>
      </dsp:nvSpPr>
      <dsp:spPr>
        <a:xfrm>
          <a:off x="419689" y="686"/>
          <a:ext cx="1775093" cy="10650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Documento oficial</a:t>
          </a:r>
        </a:p>
      </dsp:txBody>
      <dsp:txXfrm>
        <a:off x="419689" y="686"/>
        <a:ext cx="1775093" cy="1065056"/>
      </dsp:txXfrm>
    </dsp:sp>
    <dsp:sp modelId="{84C285AD-5A89-42D5-9FB8-73BF73B18D04}">
      <dsp:nvSpPr>
        <dsp:cNvPr id="0" name=""/>
        <dsp:cNvSpPr/>
      </dsp:nvSpPr>
      <dsp:spPr>
        <a:xfrm>
          <a:off x="2372292" y="686"/>
          <a:ext cx="1775093" cy="10650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Registra acontecimientos importantes, actividades.</a:t>
          </a:r>
        </a:p>
      </dsp:txBody>
      <dsp:txXfrm>
        <a:off x="2372292" y="686"/>
        <a:ext cx="1775093" cy="1065056"/>
      </dsp:txXfrm>
    </dsp:sp>
    <dsp:sp modelId="{5A38397F-3FF7-4FFE-ADBB-EB3BAC5453C8}">
      <dsp:nvSpPr>
        <dsp:cNvPr id="0" name=""/>
        <dsp:cNvSpPr/>
      </dsp:nvSpPr>
      <dsp:spPr>
        <a:xfrm>
          <a:off x="419689" y="1243252"/>
          <a:ext cx="1775093" cy="10650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Contratista</a:t>
          </a:r>
        </a:p>
      </dsp:txBody>
      <dsp:txXfrm>
        <a:off x="419689" y="1243252"/>
        <a:ext cx="1775093" cy="1065056"/>
      </dsp:txXfrm>
    </dsp:sp>
    <dsp:sp modelId="{F444143B-23B9-425B-A4B1-8E75CD0A5A65}">
      <dsp:nvSpPr>
        <dsp:cNvPr id="0" name=""/>
        <dsp:cNvSpPr/>
      </dsp:nvSpPr>
      <dsp:spPr>
        <a:xfrm>
          <a:off x="2372292" y="1243252"/>
          <a:ext cx="1775093" cy="10650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Especifica datos de la obra</a:t>
          </a:r>
        </a:p>
      </dsp:txBody>
      <dsp:txXfrm>
        <a:off x="2372292" y="1243252"/>
        <a:ext cx="1775093" cy="1065056"/>
      </dsp:txXfrm>
    </dsp:sp>
    <dsp:sp modelId="{C948CE70-6DFF-4079-BCDA-9932531B5163}">
      <dsp:nvSpPr>
        <dsp:cNvPr id="0" name=""/>
        <dsp:cNvSpPr/>
      </dsp:nvSpPr>
      <dsp:spPr>
        <a:xfrm>
          <a:off x="1395990" y="2485817"/>
          <a:ext cx="1775093" cy="10650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Cantidades de obra  y seguimiento diario.</a:t>
          </a:r>
        </a:p>
      </dsp:txBody>
      <dsp:txXfrm>
        <a:off x="1395990" y="2485817"/>
        <a:ext cx="1775093" cy="1065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885DA-3A00-44C2-81CB-AF25A291BE4B}">
      <dsp:nvSpPr>
        <dsp:cNvPr id="0" name=""/>
        <dsp:cNvSpPr/>
      </dsp:nvSpPr>
      <dsp:spPr>
        <a:xfrm>
          <a:off x="33437" y="1249097"/>
          <a:ext cx="1925417" cy="11552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a:t>Cancela valores adeudados</a:t>
          </a:r>
        </a:p>
      </dsp:txBody>
      <dsp:txXfrm>
        <a:off x="33437" y="1249097"/>
        <a:ext cx="1925417" cy="1155250"/>
      </dsp:txXfrm>
    </dsp:sp>
    <dsp:sp modelId="{14940C03-B6B9-490E-B816-89D2144F461E}">
      <dsp:nvSpPr>
        <dsp:cNvPr id="0" name=""/>
        <dsp:cNvSpPr/>
      </dsp:nvSpPr>
      <dsp:spPr>
        <a:xfrm>
          <a:off x="2118947" y="0"/>
          <a:ext cx="1925417" cy="11552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a:t>Cumple cláusulas contractuales</a:t>
          </a:r>
        </a:p>
      </dsp:txBody>
      <dsp:txXfrm>
        <a:off x="2118947" y="0"/>
        <a:ext cx="1925417" cy="1155250"/>
      </dsp:txXfrm>
    </dsp:sp>
    <dsp:sp modelId="{C36ABEBB-B437-4ECA-ADF3-8F725D694F3F}">
      <dsp:nvSpPr>
        <dsp:cNvPr id="0" name=""/>
        <dsp:cNvSpPr/>
      </dsp:nvSpPr>
      <dsp:spPr>
        <a:xfrm>
          <a:off x="0" y="2617615"/>
          <a:ext cx="1925417" cy="11552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a:t>Contratista, Fiscalizador, Administrador</a:t>
          </a:r>
        </a:p>
      </dsp:txBody>
      <dsp:txXfrm>
        <a:off x="0" y="2617615"/>
        <a:ext cx="1925417" cy="1155250"/>
      </dsp:txXfrm>
    </dsp:sp>
    <dsp:sp modelId="{59AA7C2C-F0FE-46D9-9649-80F41F7F85F3}">
      <dsp:nvSpPr>
        <dsp:cNvPr id="0" name=""/>
        <dsp:cNvSpPr/>
      </dsp:nvSpPr>
      <dsp:spPr>
        <a:xfrm>
          <a:off x="2118947" y="3824684"/>
          <a:ext cx="1925417" cy="11552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a:t>Proceso </a:t>
          </a:r>
          <a:r>
            <a:rPr lang="es-ES" sz="2300" kern="1200" dirty="0" err="1"/>
            <a:t>planillaje</a:t>
          </a:r>
          <a:endParaRPr lang="es-ES" sz="2300" kern="1200" dirty="0"/>
        </a:p>
      </dsp:txBody>
      <dsp:txXfrm>
        <a:off x="2118947" y="3824684"/>
        <a:ext cx="1925417" cy="1155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B105A-062D-4F8C-80EE-E3496A9E0601}">
      <dsp:nvSpPr>
        <dsp:cNvPr id="0" name=""/>
        <dsp:cNvSpPr/>
      </dsp:nvSpPr>
      <dsp:spPr>
        <a:xfrm>
          <a:off x="839794" y="600005"/>
          <a:ext cx="3801209" cy="3801209"/>
        </a:xfrm>
        <a:prstGeom prst="blockArc">
          <a:avLst>
            <a:gd name="adj1" fmla="val 10800000"/>
            <a:gd name="adj2" fmla="val 162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6C63D1-9FB9-4849-A66C-480D715D23E9}">
      <dsp:nvSpPr>
        <dsp:cNvPr id="0" name=""/>
        <dsp:cNvSpPr/>
      </dsp:nvSpPr>
      <dsp:spPr>
        <a:xfrm>
          <a:off x="839794" y="600005"/>
          <a:ext cx="3801209" cy="3801209"/>
        </a:xfrm>
        <a:prstGeom prst="blockArc">
          <a:avLst>
            <a:gd name="adj1" fmla="val 5400000"/>
            <a:gd name="adj2" fmla="val 108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A08278-3E01-4904-8E43-EC8F5D44AB09}">
      <dsp:nvSpPr>
        <dsp:cNvPr id="0" name=""/>
        <dsp:cNvSpPr/>
      </dsp:nvSpPr>
      <dsp:spPr>
        <a:xfrm>
          <a:off x="839794" y="600005"/>
          <a:ext cx="3801209" cy="3801209"/>
        </a:xfrm>
        <a:prstGeom prst="blockArc">
          <a:avLst>
            <a:gd name="adj1" fmla="val 0"/>
            <a:gd name="adj2" fmla="val 54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D4FB40-D821-48B6-86E6-46A47EFDE190}">
      <dsp:nvSpPr>
        <dsp:cNvPr id="0" name=""/>
        <dsp:cNvSpPr/>
      </dsp:nvSpPr>
      <dsp:spPr>
        <a:xfrm>
          <a:off x="839794" y="600005"/>
          <a:ext cx="3801209" cy="3801209"/>
        </a:xfrm>
        <a:prstGeom prst="blockArc">
          <a:avLst>
            <a:gd name="adj1" fmla="val 16200000"/>
            <a:gd name="adj2" fmla="val 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996C40-EF04-4374-B509-2984D7852E55}">
      <dsp:nvSpPr>
        <dsp:cNvPr id="0" name=""/>
        <dsp:cNvSpPr/>
      </dsp:nvSpPr>
      <dsp:spPr>
        <a:xfrm>
          <a:off x="1864963" y="1625175"/>
          <a:ext cx="1750870" cy="1750870"/>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a:t>PROCESO DE PLANILLAJE</a:t>
          </a:r>
        </a:p>
      </dsp:txBody>
      <dsp:txXfrm>
        <a:off x="2121372" y="1881584"/>
        <a:ext cx="1238052" cy="1238052"/>
      </dsp:txXfrm>
    </dsp:sp>
    <dsp:sp modelId="{31E951CD-1A0A-4FD6-8325-C70FD353135D}">
      <dsp:nvSpPr>
        <dsp:cNvPr id="0" name=""/>
        <dsp:cNvSpPr/>
      </dsp:nvSpPr>
      <dsp:spPr>
        <a:xfrm>
          <a:off x="2011572" y="-67264"/>
          <a:ext cx="1457654" cy="142278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a:t>2) FISCALIZADOR:</a:t>
          </a:r>
        </a:p>
        <a:p>
          <a:pPr lvl="0" algn="ctr" defTabSz="533400">
            <a:lnSpc>
              <a:spcPct val="90000"/>
            </a:lnSpc>
            <a:spcBef>
              <a:spcPct val="0"/>
            </a:spcBef>
            <a:spcAft>
              <a:spcPct val="35000"/>
            </a:spcAft>
          </a:pPr>
          <a:r>
            <a:rPr lang="es-EC" sz="1200" kern="1200" dirty="0"/>
            <a:t>solicita y revisa la planilla</a:t>
          </a:r>
        </a:p>
      </dsp:txBody>
      <dsp:txXfrm>
        <a:off x="2225040" y="141098"/>
        <a:ext cx="1030718" cy="1006061"/>
      </dsp:txXfrm>
    </dsp:sp>
    <dsp:sp modelId="{C5BFE733-B8A9-4DAD-AF87-D7859F92CBDD}">
      <dsp:nvSpPr>
        <dsp:cNvPr id="0" name=""/>
        <dsp:cNvSpPr/>
      </dsp:nvSpPr>
      <dsp:spPr>
        <a:xfrm>
          <a:off x="3712341" y="1791552"/>
          <a:ext cx="1769081" cy="141811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a:t>3)  ADMINISTRADOR:</a:t>
          </a:r>
        </a:p>
        <a:p>
          <a:pPr lvl="0" algn="ctr" defTabSz="533400">
            <a:lnSpc>
              <a:spcPct val="90000"/>
            </a:lnSpc>
            <a:spcBef>
              <a:spcPct val="0"/>
            </a:spcBef>
            <a:spcAft>
              <a:spcPct val="35000"/>
            </a:spcAft>
          </a:pPr>
          <a:r>
            <a:rPr lang="es-EC" sz="1200" kern="1200" dirty="0"/>
            <a:t>Revisa y aprueba la planilla</a:t>
          </a:r>
        </a:p>
      </dsp:txBody>
      <dsp:txXfrm>
        <a:off x="3971417" y="1999230"/>
        <a:ext cx="1250929" cy="1002759"/>
      </dsp:txXfrm>
    </dsp:sp>
    <dsp:sp modelId="{D502FC8C-CA3E-45DD-A0EE-58156A3B410F}">
      <dsp:nvSpPr>
        <dsp:cNvPr id="0" name=""/>
        <dsp:cNvSpPr/>
      </dsp:nvSpPr>
      <dsp:spPr>
        <a:xfrm>
          <a:off x="2071841" y="3705577"/>
          <a:ext cx="1337115" cy="1303031"/>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a:t>4) DIRECCIÓN FINANCIERA:</a:t>
          </a:r>
        </a:p>
        <a:p>
          <a:pPr lvl="0" algn="ctr" defTabSz="533400">
            <a:lnSpc>
              <a:spcPct val="90000"/>
            </a:lnSpc>
            <a:spcBef>
              <a:spcPct val="0"/>
            </a:spcBef>
            <a:spcAft>
              <a:spcPct val="35000"/>
            </a:spcAft>
          </a:pPr>
          <a:r>
            <a:rPr lang="es-EC" sz="1200" kern="1200" dirty="0"/>
            <a:t>Verifica y realiza el pago</a:t>
          </a:r>
        </a:p>
      </dsp:txBody>
      <dsp:txXfrm>
        <a:off x="2267657" y="3896401"/>
        <a:ext cx="945483" cy="921383"/>
      </dsp:txXfrm>
    </dsp:sp>
    <dsp:sp modelId="{CCA8F4C1-E72B-4B00-95C6-3509D8B928A9}">
      <dsp:nvSpPr>
        <dsp:cNvPr id="0" name=""/>
        <dsp:cNvSpPr/>
      </dsp:nvSpPr>
      <dsp:spPr>
        <a:xfrm>
          <a:off x="174386" y="1754226"/>
          <a:ext cx="1419059" cy="149276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a:t>1) CONTRATISTA: </a:t>
          </a:r>
        </a:p>
        <a:p>
          <a:pPr lvl="0" algn="ctr" defTabSz="533400">
            <a:lnSpc>
              <a:spcPct val="90000"/>
            </a:lnSpc>
            <a:spcBef>
              <a:spcPct val="0"/>
            </a:spcBef>
            <a:spcAft>
              <a:spcPct val="35000"/>
            </a:spcAft>
          </a:pPr>
          <a:r>
            <a:rPr lang="es-EC" sz="1200" kern="1200"/>
            <a:t>Realiza y envía la planilla</a:t>
          </a:r>
        </a:p>
      </dsp:txBody>
      <dsp:txXfrm>
        <a:off x="382202" y="1972837"/>
        <a:ext cx="1003427" cy="10555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2DCEC-E041-433A-9E99-8A72A518D973}">
      <dsp:nvSpPr>
        <dsp:cNvPr id="0" name=""/>
        <dsp:cNvSpPr/>
      </dsp:nvSpPr>
      <dsp:spPr>
        <a:xfrm>
          <a:off x="646067" y="0"/>
          <a:ext cx="7322094" cy="4260547"/>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A6B33-FE3C-414D-A60F-8997AEED0B6C}">
      <dsp:nvSpPr>
        <dsp:cNvPr id="0" name=""/>
        <dsp:cNvSpPr/>
      </dsp:nvSpPr>
      <dsp:spPr>
        <a:xfrm>
          <a:off x="4311" y="1278164"/>
          <a:ext cx="2073640" cy="17042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Lista de opciones</a:t>
          </a:r>
        </a:p>
      </dsp:txBody>
      <dsp:txXfrm>
        <a:off x="87504" y="1361357"/>
        <a:ext cx="1907254" cy="1537832"/>
      </dsp:txXfrm>
    </dsp:sp>
    <dsp:sp modelId="{AF18BC9A-08A8-4091-8265-AFA86BB618B3}">
      <dsp:nvSpPr>
        <dsp:cNvPr id="0" name=""/>
        <dsp:cNvSpPr/>
      </dsp:nvSpPr>
      <dsp:spPr>
        <a:xfrm>
          <a:off x="2181633" y="1278164"/>
          <a:ext cx="2073640" cy="17042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Comprobar costo/beneficio</a:t>
          </a:r>
        </a:p>
      </dsp:txBody>
      <dsp:txXfrm>
        <a:off x="2264826" y="1361357"/>
        <a:ext cx="1907254" cy="1537832"/>
      </dsp:txXfrm>
    </dsp:sp>
    <dsp:sp modelId="{24418F2C-7855-451D-A169-3AE54B3B2FEC}">
      <dsp:nvSpPr>
        <dsp:cNvPr id="0" name=""/>
        <dsp:cNvSpPr/>
      </dsp:nvSpPr>
      <dsp:spPr>
        <a:xfrm>
          <a:off x="4358955" y="1278164"/>
          <a:ext cx="2073640" cy="17042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Verificación de estándares establecidos por el INEN</a:t>
          </a:r>
        </a:p>
      </dsp:txBody>
      <dsp:txXfrm>
        <a:off x="4442148" y="1361357"/>
        <a:ext cx="1907254" cy="1537832"/>
      </dsp:txXfrm>
    </dsp:sp>
    <dsp:sp modelId="{2BE6DC1F-A615-453A-926E-9A71CC2A9833}">
      <dsp:nvSpPr>
        <dsp:cNvPr id="0" name=""/>
        <dsp:cNvSpPr/>
      </dsp:nvSpPr>
      <dsp:spPr>
        <a:xfrm>
          <a:off x="6536277" y="1278164"/>
          <a:ext cx="2073640" cy="17042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Contrato </a:t>
          </a:r>
        </a:p>
      </dsp:txBody>
      <dsp:txXfrm>
        <a:off x="6619470" y="1361357"/>
        <a:ext cx="1907254" cy="1537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5F86-FDB1-4233-96F2-D791469FF4EA}">
      <dsp:nvSpPr>
        <dsp:cNvPr id="0" name=""/>
        <dsp:cNvSpPr/>
      </dsp:nvSpPr>
      <dsp:spPr>
        <a:xfrm>
          <a:off x="1957397" y="75"/>
          <a:ext cx="1487832" cy="96709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Duración</a:t>
          </a:r>
        </a:p>
      </dsp:txBody>
      <dsp:txXfrm>
        <a:off x="2004606" y="47284"/>
        <a:ext cx="1393414" cy="872673"/>
      </dsp:txXfrm>
    </dsp:sp>
    <dsp:sp modelId="{B59B4AB4-5742-448E-8F6A-4D3112FC1578}">
      <dsp:nvSpPr>
        <dsp:cNvPr id="0" name=""/>
        <dsp:cNvSpPr/>
      </dsp:nvSpPr>
      <dsp:spPr>
        <a:xfrm>
          <a:off x="1103646" y="483620"/>
          <a:ext cx="3195334" cy="3195334"/>
        </a:xfrm>
        <a:custGeom>
          <a:avLst/>
          <a:gdLst/>
          <a:ahLst/>
          <a:cxnLst/>
          <a:rect l="0" t="0" r="0" b="0"/>
          <a:pathLst>
            <a:path>
              <a:moveTo>
                <a:pt x="2352299" y="189451"/>
              </a:moveTo>
              <a:arcTo wR="1597667" hR="1597667" stAng="17891154" swAng="2625702"/>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CC201E-7A58-45B3-AD04-576BE7DE2810}">
      <dsp:nvSpPr>
        <dsp:cNvPr id="0" name=""/>
        <dsp:cNvSpPr/>
      </dsp:nvSpPr>
      <dsp:spPr>
        <a:xfrm>
          <a:off x="3555064" y="1597742"/>
          <a:ext cx="1487832" cy="96709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Costos</a:t>
          </a:r>
        </a:p>
      </dsp:txBody>
      <dsp:txXfrm>
        <a:off x="3602273" y="1644951"/>
        <a:ext cx="1393414" cy="872673"/>
      </dsp:txXfrm>
    </dsp:sp>
    <dsp:sp modelId="{86A3E79B-67C0-4909-82D2-199403811CC1}">
      <dsp:nvSpPr>
        <dsp:cNvPr id="0" name=""/>
        <dsp:cNvSpPr/>
      </dsp:nvSpPr>
      <dsp:spPr>
        <a:xfrm>
          <a:off x="1103646" y="483620"/>
          <a:ext cx="3195334" cy="3195334"/>
        </a:xfrm>
        <a:custGeom>
          <a:avLst/>
          <a:gdLst/>
          <a:ahLst/>
          <a:cxnLst/>
          <a:rect l="0" t="0" r="0" b="0"/>
          <a:pathLst>
            <a:path>
              <a:moveTo>
                <a:pt x="3116686" y="2092762"/>
              </a:moveTo>
              <a:arcTo wR="1597667" hR="1597667" stAng="1083144" swAng="2625702"/>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E622CD-C158-4244-9029-D5775F8FD746}">
      <dsp:nvSpPr>
        <dsp:cNvPr id="0" name=""/>
        <dsp:cNvSpPr/>
      </dsp:nvSpPr>
      <dsp:spPr>
        <a:xfrm>
          <a:off x="1957397" y="3195409"/>
          <a:ext cx="1487832" cy="96709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Calidad</a:t>
          </a:r>
        </a:p>
      </dsp:txBody>
      <dsp:txXfrm>
        <a:off x="2004606" y="3242618"/>
        <a:ext cx="1393414" cy="872673"/>
      </dsp:txXfrm>
    </dsp:sp>
    <dsp:sp modelId="{F671ED4B-7249-45CF-B7A3-D8B5BB6E12EF}">
      <dsp:nvSpPr>
        <dsp:cNvPr id="0" name=""/>
        <dsp:cNvSpPr/>
      </dsp:nvSpPr>
      <dsp:spPr>
        <a:xfrm>
          <a:off x="1103646" y="483620"/>
          <a:ext cx="3195334" cy="3195334"/>
        </a:xfrm>
        <a:custGeom>
          <a:avLst/>
          <a:gdLst/>
          <a:ahLst/>
          <a:cxnLst/>
          <a:rect l="0" t="0" r="0" b="0"/>
          <a:pathLst>
            <a:path>
              <a:moveTo>
                <a:pt x="843034" y="3005882"/>
              </a:moveTo>
              <a:arcTo wR="1597667" hR="1597667" stAng="7091154" swAng="2625702"/>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C6E6D1-6AE8-4831-9473-10461A24A470}">
      <dsp:nvSpPr>
        <dsp:cNvPr id="0" name=""/>
        <dsp:cNvSpPr/>
      </dsp:nvSpPr>
      <dsp:spPr>
        <a:xfrm>
          <a:off x="359729" y="1597742"/>
          <a:ext cx="1487832" cy="96709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Solución Problemas</a:t>
          </a:r>
        </a:p>
      </dsp:txBody>
      <dsp:txXfrm>
        <a:off x="406938" y="1644951"/>
        <a:ext cx="1393414" cy="872673"/>
      </dsp:txXfrm>
    </dsp:sp>
    <dsp:sp modelId="{3F8562A6-856C-46D7-8A2A-6D65AAB97F10}">
      <dsp:nvSpPr>
        <dsp:cNvPr id="0" name=""/>
        <dsp:cNvSpPr/>
      </dsp:nvSpPr>
      <dsp:spPr>
        <a:xfrm>
          <a:off x="1103646" y="483620"/>
          <a:ext cx="3195334" cy="3195334"/>
        </a:xfrm>
        <a:custGeom>
          <a:avLst/>
          <a:gdLst/>
          <a:ahLst/>
          <a:cxnLst/>
          <a:rect l="0" t="0" r="0" b="0"/>
          <a:pathLst>
            <a:path>
              <a:moveTo>
                <a:pt x="78647" y="1102571"/>
              </a:moveTo>
              <a:arcTo wR="1597667" hR="1597667" stAng="11883144" swAng="2625702"/>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AB87F-24C0-4F6E-8B0A-25F5A8A789B6}">
      <dsp:nvSpPr>
        <dsp:cNvPr id="0" name=""/>
        <dsp:cNvSpPr/>
      </dsp:nvSpPr>
      <dsp:spPr>
        <a:xfrm>
          <a:off x="396218" y="1192"/>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Ingeniero Civil o Arquitecto</a:t>
          </a:r>
        </a:p>
      </dsp:txBody>
      <dsp:txXfrm>
        <a:off x="396218" y="1192"/>
        <a:ext cx="1722687" cy="1033612"/>
      </dsp:txXfrm>
    </dsp:sp>
    <dsp:sp modelId="{40F77DB8-D73C-45C5-80C1-6220230EFE0A}">
      <dsp:nvSpPr>
        <dsp:cNvPr id="0" name=""/>
        <dsp:cNvSpPr/>
      </dsp:nvSpPr>
      <dsp:spPr>
        <a:xfrm>
          <a:off x="2291174" y="1192"/>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Preparación Académica</a:t>
          </a:r>
        </a:p>
      </dsp:txBody>
      <dsp:txXfrm>
        <a:off x="2291174" y="1192"/>
        <a:ext cx="1722687" cy="1033612"/>
      </dsp:txXfrm>
    </dsp:sp>
    <dsp:sp modelId="{483897D3-8769-405B-AB9D-98EC68FEEEF1}">
      <dsp:nvSpPr>
        <dsp:cNvPr id="0" name=""/>
        <dsp:cNvSpPr/>
      </dsp:nvSpPr>
      <dsp:spPr>
        <a:xfrm>
          <a:off x="396218" y="1207074"/>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Experiencia Suficiente</a:t>
          </a:r>
        </a:p>
      </dsp:txBody>
      <dsp:txXfrm>
        <a:off x="396218" y="1207074"/>
        <a:ext cx="1722687" cy="1033612"/>
      </dsp:txXfrm>
    </dsp:sp>
    <dsp:sp modelId="{425949A3-5831-4317-ADDB-4ED0A98C287C}">
      <dsp:nvSpPr>
        <dsp:cNvPr id="0" name=""/>
        <dsp:cNvSpPr/>
      </dsp:nvSpPr>
      <dsp:spPr>
        <a:xfrm>
          <a:off x="2291174" y="1207074"/>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Criterio Técnico</a:t>
          </a:r>
        </a:p>
      </dsp:txBody>
      <dsp:txXfrm>
        <a:off x="2291174" y="1207074"/>
        <a:ext cx="1722687" cy="1033612"/>
      </dsp:txXfrm>
    </dsp:sp>
    <dsp:sp modelId="{4A73D40C-7248-4E0E-9E22-20D9E6BEF9E8}">
      <dsp:nvSpPr>
        <dsp:cNvPr id="0" name=""/>
        <dsp:cNvSpPr/>
      </dsp:nvSpPr>
      <dsp:spPr>
        <a:xfrm>
          <a:off x="396218" y="2412955"/>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Conocimiento Jurídico en Construcción</a:t>
          </a:r>
        </a:p>
      </dsp:txBody>
      <dsp:txXfrm>
        <a:off x="396218" y="2412955"/>
        <a:ext cx="1722687" cy="1033612"/>
      </dsp:txXfrm>
    </dsp:sp>
    <dsp:sp modelId="{B9F920A9-CCBA-40CB-9392-28734AB50DA0}">
      <dsp:nvSpPr>
        <dsp:cNvPr id="0" name=""/>
        <dsp:cNvSpPr/>
      </dsp:nvSpPr>
      <dsp:spPr>
        <a:xfrm>
          <a:off x="2291174" y="2412955"/>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Liderazgo</a:t>
          </a:r>
        </a:p>
      </dsp:txBody>
      <dsp:txXfrm>
        <a:off x="2291174" y="2412955"/>
        <a:ext cx="1722687" cy="1033612"/>
      </dsp:txXfrm>
    </dsp:sp>
    <dsp:sp modelId="{98921EA7-F028-4BCF-A48B-140C0B2EB8FD}">
      <dsp:nvSpPr>
        <dsp:cNvPr id="0" name=""/>
        <dsp:cNvSpPr/>
      </dsp:nvSpPr>
      <dsp:spPr>
        <a:xfrm>
          <a:off x="1343696" y="3618837"/>
          <a:ext cx="1722687" cy="1033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Organización</a:t>
          </a:r>
        </a:p>
      </dsp:txBody>
      <dsp:txXfrm>
        <a:off x="1343696" y="3618837"/>
        <a:ext cx="1722687" cy="1033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FBC8D-517E-44B8-B82F-36B82C802376}">
      <dsp:nvSpPr>
        <dsp:cNvPr id="0" name=""/>
        <dsp:cNvSpPr/>
      </dsp:nvSpPr>
      <dsp:spPr>
        <a:xfrm>
          <a:off x="2381" y="954049"/>
          <a:ext cx="2901156" cy="1160462"/>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ES" sz="1900" kern="1200" dirty="0"/>
            <a:t>Recepción de hojas de vida de los aspirantes</a:t>
          </a:r>
        </a:p>
      </dsp:txBody>
      <dsp:txXfrm>
        <a:off x="582612" y="954049"/>
        <a:ext cx="1740694" cy="1160462"/>
      </dsp:txXfrm>
    </dsp:sp>
    <dsp:sp modelId="{92DED99C-B755-4231-B6BD-DA946B2B61DE}">
      <dsp:nvSpPr>
        <dsp:cNvPr id="0" name=""/>
        <dsp:cNvSpPr/>
      </dsp:nvSpPr>
      <dsp:spPr>
        <a:xfrm>
          <a:off x="2613421" y="954049"/>
          <a:ext cx="2901156" cy="1160462"/>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ES" sz="1900" kern="1200" dirty="0"/>
            <a:t>Selección personal idóneo</a:t>
          </a:r>
        </a:p>
      </dsp:txBody>
      <dsp:txXfrm>
        <a:off x="3193652" y="954049"/>
        <a:ext cx="1740694" cy="1160462"/>
      </dsp:txXfrm>
    </dsp:sp>
    <dsp:sp modelId="{E0A69920-1B74-45A0-8183-64BB0431EAAB}">
      <dsp:nvSpPr>
        <dsp:cNvPr id="0" name=""/>
        <dsp:cNvSpPr/>
      </dsp:nvSpPr>
      <dsp:spPr>
        <a:xfrm>
          <a:off x="5224462" y="954049"/>
          <a:ext cx="2901156" cy="1160462"/>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ES" sz="1900" kern="1200" dirty="0"/>
            <a:t>Informar y capacitar al personal seleccionado</a:t>
          </a:r>
        </a:p>
      </dsp:txBody>
      <dsp:txXfrm>
        <a:off x="5804693" y="954049"/>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s-EC" dirty="0"/>
          </a:p>
        </p:txBody>
      </p:sp>
      <p:sp>
        <p:nvSpPr>
          <p:cNvPr id="3" name="Marcador de fech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67C4D6F-ED0C-4EBD-99EA-4CA5A0930D48}" type="datetimeFigureOut">
              <a:rPr lang="es-EC" smtClean="0"/>
              <a:t>30/08/2017</a:t>
            </a:fld>
            <a:endParaRPr lang="es-EC" dirty="0"/>
          </a:p>
        </p:txBody>
      </p:sp>
      <p:sp>
        <p:nvSpPr>
          <p:cNvPr id="4" name="Marcador de imagen d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s-EC" dirty="0"/>
          </a:p>
        </p:txBody>
      </p:sp>
      <p:sp>
        <p:nvSpPr>
          <p:cNvPr id="5" name="Marcador de nota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s-EC" dirty="0"/>
          </a:p>
        </p:txBody>
      </p:sp>
      <p:sp>
        <p:nvSpPr>
          <p:cNvPr id="7" name="Marcador de número de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1F9A462-2AD2-431D-8EF1-FC72EEBF530D}" type="slidenum">
              <a:rPr lang="es-EC" smtClean="0"/>
              <a:t>‹Nº›</a:t>
            </a:fld>
            <a:endParaRPr lang="es-EC" dirty="0"/>
          </a:p>
        </p:txBody>
      </p:sp>
    </p:spTree>
    <p:extLst>
      <p:ext uri="{BB962C8B-B14F-4D97-AF65-F5344CB8AC3E}">
        <p14:creationId xmlns:p14="http://schemas.microsoft.com/office/powerpoint/2010/main" val="1500654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a:t>
            </a:fld>
            <a:endParaRPr lang="es-EC" dirty="0"/>
          </a:p>
        </p:txBody>
      </p:sp>
    </p:spTree>
    <p:extLst>
      <p:ext uri="{BB962C8B-B14F-4D97-AF65-F5344CB8AC3E}">
        <p14:creationId xmlns:p14="http://schemas.microsoft.com/office/powerpoint/2010/main" val="1305763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10</a:t>
            </a:fld>
            <a:endParaRPr lang="es-EC" dirty="0"/>
          </a:p>
        </p:txBody>
      </p:sp>
    </p:spTree>
    <p:extLst>
      <p:ext uri="{BB962C8B-B14F-4D97-AF65-F5344CB8AC3E}">
        <p14:creationId xmlns:p14="http://schemas.microsoft.com/office/powerpoint/2010/main" val="3089050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11</a:t>
            </a:fld>
            <a:endParaRPr lang="es-EC" dirty="0"/>
          </a:p>
        </p:txBody>
      </p:sp>
    </p:spTree>
    <p:extLst>
      <p:ext uri="{BB962C8B-B14F-4D97-AF65-F5344CB8AC3E}">
        <p14:creationId xmlns:p14="http://schemas.microsoft.com/office/powerpoint/2010/main" val="1579625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12</a:t>
            </a:fld>
            <a:endParaRPr lang="es-EC" dirty="0"/>
          </a:p>
        </p:txBody>
      </p:sp>
    </p:spTree>
    <p:extLst>
      <p:ext uri="{BB962C8B-B14F-4D97-AF65-F5344CB8AC3E}">
        <p14:creationId xmlns:p14="http://schemas.microsoft.com/office/powerpoint/2010/main" val="3441079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13</a:t>
            </a:fld>
            <a:endParaRPr lang="es-EC" dirty="0"/>
          </a:p>
        </p:txBody>
      </p:sp>
    </p:spTree>
    <p:extLst>
      <p:ext uri="{BB962C8B-B14F-4D97-AF65-F5344CB8AC3E}">
        <p14:creationId xmlns:p14="http://schemas.microsoft.com/office/powerpoint/2010/main" val="3924123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14</a:t>
            </a:fld>
            <a:endParaRPr lang="es-EC" dirty="0"/>
          </a:p>
        </p:txBody>
      </p:sp>
    </p:spTree>
    <p:extLst>
      <p:ext uri="{BB962C8B-B14F-4D97-AF65-F5344CB8AC3E}">
        <p14:creationId xmlns:p14="http://schemas.microsoft.com/office/powerpoint/2010/main" val="184594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15</a:t>
            </a:fld>
            <a:endParaRPr lang="es-EC" dirty="0"/>
          </a:p>
        </p:txBody>
      </p:sp>
    </p:spTree>
    <p:extLst>
      <p:ext uri="{BB962C8B-B14F-4D97-AF65-F5344CB8AC3E}">
        <p14:creationId xmlns:p14="http://schemas.microsoft.com/office/powerpoint/2010/main" val="2892095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16</a:t>
            </a:fld>
            <a:endParaRPr lang="es-EC" dirty="0"/>
          </a:p>
        </p:txBody>
      </p:sp>
    </p:spTree>
    <p:extLst>
      <p:ext uri="{BB962C8B-B14F-4D97-AF65-F5344CB8AC3E}">
        <p14:creationId xmlns:p14="http://schemas.microsoft.com/office/powerpoint/2010/main" val="2787130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17</a:t>
            </a:fld>
            <a:endParaRPr lang="es-EC" dirty="0"/>
          </a:p>
        </p:txBody>
      </p:sp>
    </p:spTree>
    <p:extLst>
      <p:ext uri="{BB962C8B-B14F-4D97-AF65-F5344CB8AC3E}">
        <p14:creationId xmlns:p14="http://schemas.microsoft.com/office/powerpoint/2010/main" val="3269095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18</a:t>
            </a:fld>
            <a:endParaRPr lang="es-EC" dirty="0"/>
          </a:p>
        </p:txBody>
      </p:sp>
    </p:spTree>
    <p:extLst>
      <p:ext uri="{BB962C8B-B14F-4D97-AF65-F5344CB8AC3E}">
        <p14:creationId xmlns:p14="http://schemas.microsoft.com/office/powerpoint/2010/main" val="427389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19</a:t>
            </a:fld>
            <a:endParaRPr lang="es-EC" dirty="0"/>
          </a:p>
        </p:txBody>
      </p:sp>
    </p:spTree>
    <p:extLst>
      <p:ext uri="{BB962C8B-B14F-4D97-AF65-F5344CB8AC3E}">
        <p14:creationId xmlns:p14="http://schemas.microsoft.com/office/powerpoint/2010/main" val="93958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a:t>
            </a:fld>
            <a:endParaRPr lang="es-EC" dirty="0"/>
          </a:p>
        </p:txBody>
      </p:sp>
    </p:spTree>
    <p:extLst>
      <p:ext uri="{BB962C8B-B14F-4D97-AF65-F5344CB8AC3E}">
        <p14:creationId xmlns:p14="http://schemas.microsoft.com/office/powerpoint/2010/main" val="2109134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20</a:t>
            </a:fld>
            <a:endParaRPr lang="es-EC" dirty="0"/>
          </a:p>
        </p:txBody>
      </p:sp>
    </p:spTree>
    <p:extLst>
      <p:ext uri="{BB962C8B-B14F-4D97-AF65-F5344CB8AC3E}">
        <p14:creationId xmlns:p14="http://schemas.microsoft.com/office/powerpoint/2010/main" val="551508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21</a:t>
            </a:fld>
            <a:endParaRPr lang="es-EC" dirty="0"/>
          </a:p>
        </p:txBody>
      </p:sp>
    </p:spTree>
    <p:extLst>
      <p:ext uri="{BB962C8B-B14F-4D97-AF65-F5344CB8AC3E}">
        <p14:creationId xmlns:p14="http://schemas.microsoft.com/office/powerpoint/2010/main" val="3481835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22</a:t>
            </a:fld>
            <a:endParaRPr lang="es-EC" dirty="0"/>
          </a:p>
        </p:txBody>
      </p:sp>
    </p:spTree>
    <p:extLst>
      <p:ext uri="{BB962C8B-B14F-4D97-AF65-F5344CB8AC3E}">
        <p14:creationId xmlns:p14="http://schemas.microsoft.com/office/powerpoint/2010/main" val="880821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23</a:t>
            </a:fld>
            <a:endParaRPr lang="es-EC" dirty="0"/>
          </a:p>
        </p:txBody>
      </p:sp>
    </p:spTree>
    <p:extLst>
      <p:ext uri="{BB962C8B-B14F-4D97-AF65-F5344CB8AC3E}">
        <p14:creationId xmlns:p14="http://schemas.microsoft.com/office/powerpoint/2010/main" val="421013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24</a:t>
            </a:fld>
            <a:endParaRPr lang="es-EC" dirty="0"/>
          </a:p>
        </p:txBody>
      </p:sp>
    </p:spTree>
    <p:extLst>
      <p:ext uri="{BB962C8B-B14F-4D97-AF65-F5344CB8AC3E}">
        <p14:creationId xmlns:p14="http://schemas.microsoft.com/office/powerpoint/2010/main" val="2279828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25</a:t>
            </a:fld>
            <a:endParaRPr lang="es-EC" dirty="0"/>
          </a:p>
        </p:txBody>
      </p:sp>
    </p:spTree>
    <p:extLst>
      <p:ext uri="{BB962C8B-B14F-4D97-AF65-F5344CB8AC3E}">
        <p14:creationId xmlns:p14="http://schemas.microsoft.com/office/powerpoint/2010/main" val="3349996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26</a:t>
            </a:fld>
            <a:endParaRPr lang="es-EC" dirty="0"/>
          </a:p>
        </p:txBody>
      </p:sp>
    </p:spTree>
    <p:extLst>
      <p:ext uri="{BB962C8B-B14F-4D97-AF65-F5344CB8AC3E}">
        <p14:creationId xmlns:p14="http://schemas.microsoft.com/office/powerpoint/2010/main" val="1624349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27</a:t>
            </a:fld>
            <a:endParaRPr lang="es-EC" dirty="0"/>
          </a:p>
        </p:txBody>
      </p:sp>
    </p:spTree>
    <p:extLst>
      <p:ext uri="{BB962C8B-B14F-4D97-AF65-F5344CB8AC3E}">
        <p14:creationId xmlns:p14="http://schemas.microsoft.com/office/powerpoint/2010/main" val="3872610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28</a:t>
            </a:fld>
            <a:endParaRPr lang="es-EC" dirty="0"/>
          </a:p>
        </p:txBody>
      </p:sp>
    </p:spTree>
    <p:extLst>
      <p:ext uri="{BB962C8B-B14F-4D97-AF65-F5344CB8AC3E}">
        <p14:creationId xmlns:p14="http://schemas.microsoft.com/office/powerpoint/2010/main" val="4221195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29</a:t>
            </a:fld>
            <a:endParaRPr lang="es-EC" dirty="0"/>
          </a:p>
        </p:txBody>
      </p:sp>
    </p:spTree>
    <p:extLst>
      <p:ext uri="{BB962C8B-B14F-4D97-AF65-F5344CB8AC3E}">
        <p14:creationId xmlns:p14="http://schemas.microsoft.com/office/powerpoint/2010/main" val="360135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a:t>
            </a:fld>
            <a:endParaRPr lang="es-EC" dirty="0"/>
          </a:p>
        </p:txBody>
      </p:sp>
    </p:spTree>
    <p:extLst>
      <p:ext uri="{BB962C8B-B14F-4D97-AF65-F5344CB8AC3E}">
        <p14:creationId xmlns:p14="http://schemas.microsoft.com/office/powerpoint/2010/main" val="1560778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30</a:t>
            </a:fld>
            <a:endParaRPr lang="es-EC" dirty="0"/>
          </a:p>
        </p:txBody>
      </p:sp>
    </p:spTree>
    <p:extLst>
      <p:ext uri="{BB962C8B-B14F-4D97-AF65-F5344CB8AC3E}">
        <p14:creationId xmlns:p14="http://schemas.microsoft.com/office/powerpoint/2010/main" val="3384270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31</a:t>
            </a:fld>
            <a:endParaRPr lang="es-EC" dirty="0"/>
          </a:p>
        </p:txBody>
      </p:sp>
    </p:spTree>
    <p:extLst>
      <p:ext uri="{BB962C8B-B14F-4D97-AF65-F5344CB8AC3E}">
        <p14:creationId xmlns:p14="http://schemas.microsoft.com/office/powerpoint/2010/main" val="910879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32</a:t>
            </a:fld>
            <a:endParaRPr lang="es-EC" dirty="0"/>
          </a:p>
        </p:txBody>
      </p:sp>
    </p:spTree>
    <p:extLst>
      <p:ext uri="{BB962C8B-B14F-4D97-AF65-F5344CB8AC3E}">
        <p14:creationId xmlns:p14="http://schemas.microsoft.com/office/powerpoint/2010/main" val="144781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33</a:t>
            </a:fld>
            <a:endParaRPr lang="es-EC" dirty="0"/>
          </a:p>
        </p:txBody>
      </p:sp>
    </p:spTree>
    <p:extLst>
      <p:ext uri="{BB962C8B-B14F-4D97-AF65-F5344CB8AC3E}">
        <p14:creationId xmlns:p14="http://schemas.microsoft.com/office/powerpoint/2010/main" val="4075043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34</a:t>
            </a:fld>
            <a:endParaRPr lang="es-EC" dirty="0"/>
          </a:p>
        </p:txBody>
      </p:sp>
    </p:spTree>
    <p:extLst>
      <p:ext uri="{BB962C8B-B14F-4D97-AF65-F5344CB8AC3E}">
        <p14:creationId xmlns:p14="http://schemas.microsoft.com/office/powerpoint/2010/main" val="905652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35</a:t>
            </a:fld>
            <a:endParaRPr lang="es-EC" dirty="0"/>
          </a:p>
        </p:txBody>
      </p:sp>
    </p:spTree>
    <p:extLst>
      <p:ext uri="{BB962C8B-B14F-4D97-AF65-F5344CB8AC3E}">
        <p14:creationId xmlns:p14="http://schemas.microsoft.com/office/powerpoint/2010/main" val="1024521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36</a:t>
            </a:fld>
            <a:endParaRPr lang="es-EC" dirty="0"/>
          </a:p>
        </p:txBody>
      </p:sp>
    </p:spTree>
    <p:extLst>
      <p:ext uri="{BB962C8B-B14F-4D97-AF65-F5344CB8AC3E}">
        <p14:creationId xmlns:p14="http://schemas.microsoft.com/office/powerpoint/2010/main" val="800406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37</a:t>
            </a:fld>
            <a:endParaRPr lang="es-EC" dirty="0"/>
          </a:p>
        </p:txBody>
      </p:sp>
    </p:spTree>
    <p:extLst>
      <p:ext uri="{BB962C8B-B14F-4D97-AF65-F5344CB8AC3E}">
        <p14:creationId xmlns:p14="http://schemas.microsoft.com/office/powerpoint/2010/main" val="1593560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38</a:t>
            </a:fld>
            <a:endParaRPr lang="es-EC" dirty="0"/>
          </a:p>
        </p:txBody>
      </p:sp>
    </p:spTree>
    <p:extLst>
      <p:ext uri="{BB962C8B-B14F-4D97-AF65-F5344CB8AC3E}">
        <p14:creationId xmlns:p14="http://schemas.microsoft.com/office/powerpoint/2010/main" val="3781182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39</a:t>
            </a:fld>
            <a:endParaRPr lang="es-EC" dirty="0"/>
          </a:p>
        </p:txBody>
      </p:sp>
    </p:spTree>
    <p:extLst>
      <p:ext uri="{BB962C8B-B14F-4D97-AF65-F5344CB8AC3E}">
        <p14:creationId xmlns:p14="http://schemas.microsoft.com/office/powerpoint/2010/main" val="32170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a:t>
            </a:fld>
            <a:endParaRPr lang="es-EC" dirty="0"/>
          </a:p>
        </p:txBody>
      </p:sp>
    </p:spTree>
    <p:extLst>
      <p:ext uri="{BB962C8B-B14F-4D97-AF65-F5344CB8AC3E}">
        <p14:creationId xmlns:p14="http://schemas.microsoft.com/office/powerpoint/2010/main" val="3763501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40</a:t>
            </a:fld>
            <a:endParaRPr lang="es-EC" dirty="0"/>
          </a:p>
        </p:txBody>
      </p:sp>
    </p:spTree>
    <p:extLst>
      <p:ext uri="{BB962C8B-B14F-4D97-AF65-F5344CB8AC3E}">
        <p14:creationId xmlns:p14="http://schemas.microsoft.com/office/powerpoint/2010/main" val="2767085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41</a:t>
            </a:fld>
            <a:endParaRPr lang="es-EC" dirty="0"/>
          </a:p>
        </p:txBody>
      </p:sp>
    </p:spTree>
    <p:extLst>
      <p:ext uri="{BB962C8B-B14F-4D97-AF65-F5344CB8AC3E}">
        <p14:creationId xmlns:p14="http://schemas.microsoft.com/office/powerpoint/2010/main" val="4175525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42</a:t>
            </a:fld>
            <a:endParaRPr lang="es-EC" dirty="0"/>
          </a:p>
        </p:txBody>
      </p:sp>
    </p:spTree>
    <p:extLst>
      <p:ext uri="{BB962C8B-B14F-4D97-AF65-F5344CB8AC3E}">
        <p14:creationId xmlns:p14="http://schemas.microsoft.com/office/powerpoint/2010/main" val="2024631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43</a:t>
            </a:fld>
            <a:endParaRPr lang="es-EC" dirty="0"/>
          </a:p>
        </p:txBody>
      </p:sp>
    </p:spTree>
    <p:extLst>
      <p:ext uri="{BB962C8B-B14F-4D97-AF65-F5344CB8AC3E}">
        <p14:creationId xmlns:p14="http://schemas.microsoft.com/office/powerpoint/2010/main" val="258973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44</a:t>
            </a:fld>
            <a:endParaRPr lang="es-EC" dirty="0"/>
          </a:p>
        </p:txBody>
      </p:sp>
    </p:spTree>
    <p:extLst>
      <p:ext uri="{BB962C8B-B14F-4D97-AF65-F5344CB8AC3E}">
        <p14:creationId xmlns:p14="http://schemas.microsoft.com/office/powerpoint/2010/main" val="259057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45</a:t>
            </a:fld>
            <a:endParaRPr lang="es-EC" dirty="0"/>
          </a:p>
        </p:txBody>
      </p:sp>
    </p:spTree>
    <p:extLst>
      <p:ext uri="{BB962C8B-B14F-4D97-AF65-F5344CB8AC3E}">
        <p14:creationId xmlns:p14="http://schemas.microsoft.com/office/powerpoint/2010/main" val="2669428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46</a:t>
            </a:fld>
            <a:endParaRPr lang="es-EC" dirty="0"/>
          </a:p>
        </p:txBody>
      </p:sp>
    </p:spTree>
    <p:extLst>
      <p:ext uri="{BB962C8B-B14F-4D97-AF65-F5344CB8AC3E}">
        <p14:creationId xmlns:p14="http://schemas.microsoft.com/office/powerpoint/2010/main" val="3850649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47</a:t>
            </a:fld>
            <a:endParaRPr lang="es-EC" dirty="0"/>
          </a:p>
        </p:txBody>
      </p:sp>
    </p:spTree>
    <p:extLst>
      <p:ext uri="{BB962C8B-B14F-4D97-AF65-F5344CB8AC3E}">
        <p14:creationId xmlns:p14="http://schemas.microsoft.com/office/powerpoint/2010/main" val="3798762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48</a:t>
            </a:fld>
            <a:endParaRPr lang="es-EC" dirty="0"/>
          </a:p>
        </p:txBody>
      </p:sp>
    </p:spTree>
    <p:extLst>
      <p:ext uri="{BB962C8B-B14F-4D97-AF65-F5344CB8AC3E}">
        <p14:creationId xmlns:p14="http://schemas.microsoft.com/office/powerpoint/2010/main" val="1691319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49</a:t>
            </a:fld>
            <a:endParaRPr lang="es-EC" dirty="0"/>
          </a:p>
        </p:txBody>
      </p:sp>
    </p:spTree>
    <p:extLst>
      <p:ext uri="{BB962C8B-B14F-4D97-AF65-F5344CB8AC3E}">
        <p14:creationId xmlns:p14="http://schemas.microsoft.com/office/powerpoint/2010/main" val="256222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a:t>
            </a:fld>
            <a:endParaRPr lang="es-EC" dirty="0"/>
          </a:p>
        </p:txBody>
      </p:sp>
    </p:spTree>
    <p:extLst>
      <p:ext uri="{BB962C8B-B14F-4D97-AF65-F5344CB8AC3E}">
        <p14:creationId xmlns:p14="http://schemas.microsoft.com/office/powerpoint/2010/main" val="813037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50</a:t>
            </a:fld>
            <a:endParaRPr lang="es-EC" dirty="0"/>
          </a:p>
        </p:txBody>
      </p:sp>
    </p:spTree>
    <p:extLst>
      <p:ext uri="{BB962C8B-B14F-4D97-AF65-F5344CB8AC3E}">
        <p14:creationId xmlns:p14="http://schemas.microsoft.com/office/powerpoint/2010/main" val="2346745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51</a:t>
            </a:fld>
            <a:endParaRPr lang="es-EC" dirty="0"/>
          </a:p>
        </p:txBody>
      </p:sp>
    </p:spTree>
    <p:extLst>
      <p:ext uri="{BB962C8B-B14F-4D97-AF65-F5344CB8AC3E}">
        <p14:creationId xmlns:p14="http://schemas.microsoft.com/office/powerpoint/2010/main" val="3406378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52</a:t>
            </a:fld>
            <a:endParaRPr lang="es-EC" dirty="0"/>
          </a:p>
        </p:txBody>
      </p:sp>
    </p:spTree>
    <p:extLst>
      <p:ext uri="{BB962C8B-B14F-4D97-AF65-F5344CB8AC3E}">
        <p14:creationId xmlns:p14="http://schemas.microsoft.com/office/powerpoint/2010/main" val="1763203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53</a:t>
            </a:fld>
            <a:endParaRPr lang="es-EC" dirty="0"/>
          </a:p>
        </p:txBody>
      </p:sp>
    </p:spTree>
    <p:extLst>
      <p:ext uri="{BB962C8B-B14F-4D97-AF65-F5344CB8AC3E}">
        <p14:creationId xmlns:p14="http://schemas.microsoft.com/office/powerpoint/2010/main" val="289712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54</a:t>
            </a:fld>
            <a:endParaRPr lang="es-EC" dirty="0"/>
          </a:p>
        </p:txBody>
      </p:sp>
    </p:spTree>
    <p:extLst>
      <p:ext uri="{BB962C8B-B14F-4D97-AF65-F5344CB8AC3E}">
        <p14:creationId xmlns:p14="http://schemas.microsoft.com/office/powerpoint/2010/main" val="30846484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55</a:t>
            </a:fld>
            <a:endParaRPr lang="es-EC" dirty="0"/>
          </a:p>
        </p:txBody>
      </p:sp>
    </p:spTree>
    <p:extLst>
      <p:ext uri="{BB962C8B-B14F-4D97-AF65-F5344CB8AC3E}">
        <p14:creationId xmlns:p14="http://schemas.microsoft.com/office/powerpoint/2010/main" val="38242938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56</a:t>
            </a:fld>
            <a:endParaRPr lang="es-EC" dirty="0"/>
          </a:p>
        </p:txBody>
      </p:sp>
    </p:spTree>
    <p:extLst>
      <p:ext uri="{BB962C8B-B14F-4D97-AF65-F5344CB8AC3E}">
        <p14:creationId xmlns:p14="http://schemas.microsoft.com/office/powerpoint/2010/main" val="2607154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57</a:t>
            </a:fld>
            <a:endParaRPr lang="es-EC" dirty="0"/>
          </a:p>
        </p:txBody>
      </p:sp>
    </p:spTree>
    <p:extLst>
      <p:ext uri="{BB962C8B-B14F-4D97-AF65-F5344CB8AC3E}">
        <p14:creationId xmlns:p14="http://schemas.microsoft.com/office/powerpoint/2010/main" val="17189969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58</a:t>
            </a:fld>
            <a:endParaRPr lang="es-EC" dirty="0"/>
          </a:p>
        </p:txBody>
      </p:sp>
    </p:spTree>
    <p:extLst>
      <p:ext uri="{BB962C8B-B14F-4D97-AF65-F5344CB8AC3E}">
        <p14:creationId xmlns:p14="http://schemas.microsoft.com/office/powerpoint/2010/main" val="36077065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59</a:t>
            </a:fld>
            <a:endParaRPr lang="es-EC" dirty="0"/>
          </a:p>
        </p:txBody>
      </p:sp>
    </p:spTree>
    <p:extLst>
      <p:ext uri="{BB962C8B-B14F-4D97-AF65-F5344CB8AC3E}">
        <p14:creationId xmlns:p14="http://schemas.microsoft.com/office/powerpoint/2010/main" val="331466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a:t>
            </a:fld>
            <a:endParaRPr lang="es-EC" dirty="0"/>
          </a:p>
        </p:txBody>
      </p:sp>
    </p:spTree>
    <p:extLst>
      <p:ext uri="{BB962C8B-B14F-4D97-AF65-F5344CB8AC3E}">
        <p14:creationId xmlns:p14="http://schemas.microsoft.com/office/powerpoint/2010/main" val="272451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60</a:t>
            </a:fld>
            <a:endParaRPr lang="es-EC" dirty="0"/>
          </a:p>
        </p:txBody>
      </p:sp>
    </p:spTree>
    <p:extLst>
      <p:ext uri="{BB962C8B-B14F-4D97-AF65-F5344CB8AC3E}">
        <p14:creationId xmlns:p14="http://schemas.microsoft.com/office/powerpoint/2010/main" val="20626424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61</a:t>
            </a:fld>
            <a:endParaRPr lang="es-EC" dirty="0"/>
          </a:p>
        </p:txBody>
      </p:sp>
    </p:spTree>
    <p:extLst>
      <p:ext uri="{BB962C8B-B14F-4D97-AF65-F5344CB8AC3E}">
        <p14:creationId xmlns:p14="http://schemas.microsoft.com/office/powerpoint/2010/main" val="41750230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62</a:t>
            </a:fld>
            <a:endParaRPr lang="es-EC" dirty="0"/>
          </a:p>
        </p:txBody>
      </p:sp>
    </p:spTree>
    <p:extLst>
      <p:ext uri="{BB962C8B-B14F-4D97-AF65-F5344CB8AC3E}">
        <p14:creationId xmlns:p14="http://schemas.microsoft.com/office/powerpoint/2010/main" val="1456284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63</a:t>
            </a:fld>
            <a:endParaRPr lang="es-EC" dirty="0"/>
          </a:p>
        </p:txBody>
      </p:sp>
    </p:spTree>
    <p:extLst>
      <p:ext uri="{BB962C8B-B14F-4D97-AF65-F5344CB8AC3E}">
        <p14:creationId xmlns:p14="http://schemas.microsoft.com/office/powerpoint/2010/main" val="21876064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64</a:t>
            </a:fld>
            <a:endParaRPr lang="es-EC" dirty="0"/>
          </a:p>
        </p:txBody>
      </p:sp>
    </p:spTree>
    <p:extLst>
      <p:ext uri="{BB962C8B-B14F-4D97-AF65-F5344CB8AC3E}">
        <p14:creationId xmlns:p14="http://schemas.microsoft.com/office/powerpoint/2010/main" val="33199031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65</a:t>
            </a:fld>
            <a:endParaRPr lang="es-EC" dirty="0"/>
          </a:p>
        </p:txBody>
      </p:sp>
    </p:spTree>
    <p:extLst>
      <p:ext uri="{BB962C8B-B14F-4D97-AF65-F5344CB8AC3E}">
        <p14:creationId xmlns:p14="http://schemas.microsoft.com/office/powerpoint/2010/main" val="3541664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66</a:t>
            </a:fld>
            <a:endParaRPr lang="es-EC" dirty="0"/>
          </a:p>
        </p:txBody>
      </p:sp>
    </p:spTree>
    <p:extLst>
      <p:ext uri="{BB962C8B-B14F-4D97-AF65-F5344CB8AC3E}">
        <p14:creationId xmlns:p14="http://schemas.microsoft.com/office/powerpoint/2010/main" val="22276122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67</a:t>
            </a:fld>
            <a:endParaRPr lang="es-EC" dirty="0"/>
          </a:p>
        </p:txBody>
      </p:sp>
    </p:spTree>
    <p:extLst>
      <p:ext uri="{BB962C8B-B14F-4D97-AF65-F5344CB8AC3E}">
        <p14:creationId xmlns:p14="http://schemas.microsoft.com/office/powerpoint/2010/main" val="2939019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68</a:t>
            </a:fld>
            <a:endParaRPr lang="es-EC" dirty="0"/>
          </a:p>
        </p:txBody>
      </p:sp>
    </p:spTree>
    <p:extLst>
      <p:ext uri="{BB962C8B-B14F-4D97-AF65-F5344CB8AC3E}">
        <p14:creationId xmlns:p14="http://schemas.microsoft.com/office/powerpoint/2010/main" val="5586556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69</a:t>
            </a:fld>
            <a:endParaRPr lang="es-EC" dirty="0"/>
          </a:p>
        </p:txBody>
      </p:sp>
    </p:spTree>
    <p:extLst>
      <p:ext uri="{BB962C8B-B14F-4D97-AF65-F5344CB8AC3E}">
        <p14:creationId xmlns:p14="http://schemas.microsoft.com/office/powerpoint/2010/main" val="211528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7</a:t>
            </a:fld>
            <a:endParaRPr lang="es-EC" dirty="0"/>
          </a:p>
        </p:txBody>
      </p:sp>
    </p:spTree>
    <p:extLst>
      <p:ext uri="{BB962C8B-B14F-4D97-AF65-F5344CB8AC3E}">
        <p14:creationId xmlns:p14="http://schemas.microsoft.com/office/powerpoint/2010/main" val="39558369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70</a:t>
            </a:fld>
            <a:endParaRPr lang="es-EC" dirty="0"/>
          </a:p>
        </p:txBody>
      </p:sp>
    </p:spTree>
    <p:extLst>
      <p:ext uri="{BB962C8B-B14F-4D97-AF65-F5344CB8AC3E}">
        <p14:creationId xmlns:p14="http://schemas.microsoft.com/office/powerpoint/2010/main" val="40646853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71</a:t>
            </a:fld>
            <a:endParaRPr lang="es-EC" dirty="0"/>
          </a:p>
        </p:txBody>
      </p:sp>
    </p:spTree>
    <p:extLst>
      <p:ext uri="{BB962C8B-B14F-4D97-AF65-F5344CB8AC3E}">
        <p14:creationId xmlns:p14="http://schemas.microsoft.com/office/powerpoint/2010/main" val="22538197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72</a:t>
            </a:fld>
            <a:endParaRPr lang="es-EC" dirty="0"/>
          </a:p>
        </p:txBody>
      </p:sp>
    </p:spTree>
    <p:extLst>
      <p:ext uri="{BB962C8B-B14F-4D97-AF65-F5344CB8AC3E}">
        <p14:creationId xmlns:p14="http://schemas.microsoft.com/office/powerpoint/2010/main" val="17332342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73</a:t>
            </a:fld>
            <a:endParaRPr lang="es-EC" dirty="0"/>
          </a:p>
        </p:txBody>
      </p:sp>
    </p:spTree>
    <p:extLst>
      <p:ext uri="{BB962C8B-B14F-4D97-AF65-F5344CB8AC3E}">
        <p14:creationId xmlns:p14="http://schemas.microsoft.com/office/powerpoint/2010/main" val="28827018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74</a:t>
            </a:fld>
            <a:endParaRPr lang="es-EC" dirty="0"/>
          </a:p>
        </p:txBody>
      </p:sp>
    </p:spTree>
    <p:extLst>
      <p:ext uri="{BB962C8B-B14F-4D97-AF65-F5344CB8AC3E}">
        <p14:creationId xmlns:p14="http://schemas.microsoft.com/office/powerpoint/2010/main" val="23413415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75</a:t>
            </a:fld>
            <a:endParaRPr lang="es-EC" dirty="0"/>
          </a:p>
        </p:txBody>
      </p:sp>
    </p:spTree>
    <p:extLst>
      <p:ext uri="{BB962C8B-B14F-4D97-AF65-F5344CB8AC3E}">
        <p14:creationId xmlns:p14="http://schemas.microsoft.com/office/powerpoint/2010/main" val="4552930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76</a:t>
            </a:fld>
            <a:endParaRPr lang="es-EC" dirty="0"/>
          </a:p>
        </p:txBody>
      </p:sp>
    </p:spTree>
    <p:extLst>
      <p:ext uri="{BB962C8B-B14F-4D97-AF65-F5344CB8AC3E}">
        <p14:creationId xmlns:p14="http://schemas.microsoft.com/office/powerpoint/2010/main" val="21409687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77</a:t>
            </a:fld>
            <a:endParaRPr lang="es-EC" dirty="0"/>
          </a:p>
        </p:txBody>
      </p:sp>
    </p:spTree>
    <p:extLst>
      <p:ext uri="{BB962C8B-B14F-4D97-AF65-F5344CB8AC3E}">
        <p14:creationId xmlns:p14="http://schemas.microsoft.com/office/powerpoint/2010/main" val="33159708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78</a:t>
            </a:fld>
            <a:endParaRPr lang="es-EC" dirty="0"/>
          </a:p>
        </p:txBody>
      </p:sp>
    </p:spTree>
    <p:extLst>
      <p:ext uri="{BB962C8B-B14F-4D97-AF65-F5344CB8AC3E}">
        <p14:creationId xmlns:p14="http://schemas.microsoft.com/office/powerpoint/2010/main" val="26019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8</a:t>
            </a:fld>
            <a:endParaRPr lang="es-EC" dirty="0"/>
          </a:p>
        </p:txBody>
      </p:sp>
    </p:spTree>
    <p:extLst>
      <p:ext uri="{BB962C8B-B14F-4D97-AF65-F5344CB8AC3E}">
        <p14:creationId xmlns:p14="http://schemas.microsoft.com/office/powerpoint/2010/main" val="149818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9</a:t>
            </a:fld>
            <a:endParaRPr lang="es-EC" dirty="0"/>
          </a:p>
        </p:txBody>
      </p:sp>
    </p:spTree>
    <p:extLst>
      <p:ext uri="{BB962C8B-B14F-4D97-AF65-F5344CB8AC3E}">
        <p14:creationId xmlns:p14="http://schemas.microsoft.com/office/powerpoint/2010/main" val="299138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FBC552C-11BF-423B-9FFD-2A86DBA355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2F6E5268-C093-44CC-99AA-DA19AA217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a:extLst>
              <a:ext uri="{FF2B5EF4-FFF2-40B4-BE49-F238E27FC236}">
                <a16:creationId xmlns="" xmlns:a16="http://schemas.microsoft.com/office/drawing/2014/main" id="{15440D04-D3DA-4EB6-9694-5D022D54EBB8}"/>
              </a:ext>
            </a:extLst>
          </p:cNvPr>
          <p:cNvSpPr>
            <a:spLocks noGrp="1"/>
          </p:cNvSpPr>
          <p:nvPr>
            <p:ph type="dt" sz="half" idx="10"/>
          </p:nvPr>
        </p:nvSpPr>
        <p:spPr/>
        <p:txBody>
          <a:bodyPr/>
          <a:lstStyle/>
          <a:p>
            <a:fld id="{27EACDFE-A22F-433C-886C-6C16C59CCA17}" type="datetimeFigureOut">
              <a:rPr lang="es-EC" smtClean="0"/>
              <a:t>30/08/2017</a:t>
            </a:fld>
            <a:endParaRPr lang="es-EC" dirty="0"/>
          </a:p>
        </p:txBody>
      </p:sp>
      <p:sp>
        <p:nvSpPr>
          <p:cNvPr id="5" name="Marcador de pie de página 4">
            <a:extLst>
              <a:ext uri="{FF2B5EF4-FFF2-40B4-BE49-F238E27FC236}">
                <a16:creationId xmlns="" xmlns:a16="http://schemas.microsoft.com/office/drawing/2014/main" id="{0509AC79-3C8E-4004-9664-87041C1B3024}"/>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B6E8C915-D36F-4667-BCD0-43E641EDD15F}"/>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111824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D19E14-071E-419D-B0CF-3CA64169708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0BB78DE7-0640-4BE2-A186-CFAAA05466B4}"/>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3461ACAE-E821-443B-845F-C7524E7D4177}"/>
              </a:ext>
            </a:extLst>
          </p:cNvPr>
          <p:cNvSpPr>
            <a:spLocks noGrp="1"/>
          </p:cNvSpPr>
          <p:nvPr>
            <p:ph type="dt" sz="half" idx="10"/>
          </p:nvPr>
        </p:nvSpPr>
        <p:spPr/>
        <p:txBody>
          <a:bodyPr/>
          <a:lstStyle/>
          <a:p>
            <a:fld id="{27EACDFE-A22F-433C-886C-6C16C59CCA17}" type="datetimeFigureOut">
              <a:rPr lang="es-EC" smtClean="0"/>
              <a:t>30/08/2017</a:t>
            </a:fld>
            <a:endParaRPr lang="es-EC" dirty="0"/>
          </a:p>
        </p:txBody>
      </p:sp>
      <p:sp>
        <p:nvSpPr>
          <p:cNvPr id="5" name="Marcador de pie de página 4">
            <a:extLst>
              <a:ext uri="{FF2B5EF4-FFF2-40B4-BE49-F238E27FC236}">
                <a16:creationId xmlns="" xmlns:a16="http://schemas.microsoft.com/office/drawing/2014/main" id="{BD1F90AF-71CA-4968-8093-E137C60D34FA}"/>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E95D06E2-AB3A-43DE-BDE6-D03FA07D2332}"/>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251317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F678B39F-DC3F-4D66-92C6-B823DB1207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52B10678-B1A6-481A-8973-4B1DFD19616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521625CE-E51C-4F82-8607-982EBC605117}"/>
              </a:ext>
            </a:extLst>
          </p:cNvPr>
          <p:cNvSpPr>
            <a:spLocks noGrp="1"/>
          </p:cNvSpPr>
          <p:nvPr>
            <p:ph type="dt" sz="half" idx="10"/>
          </p:nvPr>
        </p:nvSpPr>
        <p:spPr/>
        <p:txBody>
          <a:bodyPr/>
          <a:lstStyle/>
          <a:p>
            <a:fld id="{27EACDFE-A22F-433C-886C-6C16C59CCA17}" type="datetimeFigureOut">
              <a:rPr lang="es-EC" smtClean="0"/>
              <a:t>30/08/2017</a:t>
            </a:fld>
            <a:endParaRPr lang="es-EC" dirty="0"/>
          </a:p>
        </p:txBody>
      </p:sp>
      <p:sp>
        <p:nvSpPr>
          <p:cNvPr id="5" name="Marcador de pie de página 4">
            <a:extLst>
              <a:ext uri="{FF2B5EF4-FFF2-40B4-BE49-F238E27FC236}">
                <a16:creationId xmlns="" xmlns:a16="http://schemas.microsoft.com/office/drawing/2014/main" id="{C83EC468-529A-47DE-9D61-1FDA19FD2108}"/>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EC208E4D-E7B1-4443-95A1-F9CFA6F7B993}"/>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226654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399858-0B9B-4501-A866-1E73198212C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A656749B-4089-404A-86E6-9B334ECC00B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9B10C5FC-CE7E-4AD3-8F0E-98C16DBB3E79}"/>
              </a:ext>
            </a:extLst>
          </p:cNvPr>
          <p:cNvSpPr>
            <a:spLocks noGrp="1"/>
          </p:cNvSpPr>
          <p:nvPr>
            <p:ph type="dt" sz="half" idx="10"/>
          </p:nvPr>
        </p:nvSpPr>
        <p:spPr/>
        <p:txBody>
          <a:bodyPr/>
          <a:lstStyle/>
          <a:p>
            <a:fld id="{27EACDFE-A22F-433C-886C-6C16C59CCA17}" type="datetimeFigureOut">
              <a:rPr lang="es-EC" smtClean="0"/>
              <a:t>30/08/2017</a:t>
            </a:fld>
            <a:endParaRPr lang="es-EC" dirty="0"/>
          </a:p>
        </p:txBody>
      </p:sp>
      <p:sp>
        <p:nvSpPr>
          <p:cNvPr id="5" name="Marcador de pie de página 4">
            <a:extLst>
              <a:ext uri="{FF2B5EF4-FFF2-40B4-BE49-F238E27FC236}">
                <a16:creationId xmlns="" xmlns:a16="http://schemas.microsoft.com/office/drawing/2014/main" id="{20FD9AA2-1EF9-4E90-9627-8E04F880FEF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590B3DD4-2601-439E-A6C6-A85557A876F9}"/>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66854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4318F8-CE6D-490D-B35A-93F404B7538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8D25FE5F-F161-4510-8E65-D2206EC8AE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 xmlns:a16="http://schemas.microsoft.com/office/drawing/2014/main" id="{E30B358E-DEE5-4B6B-954D-7D6408E35473}"/>
              </a:ext>
            </a:extLst>
          </p:cNvPr>
          <p:cNvSpPr>
            <a:spLocks noGrp="1"/>
          </p:cNvSpPr>
          <p:nvPr>
            <p:ph type="dt" sz="half" idx="10"/>
          </p:nvPr>
        </p:nvSpPr>
        <p:spPr/>
        <p:txBody>
          <a:bodyPr/>
          <a:lstStyle/>
          <a:p>
            <a:fld id="{27EACDFE-A22F-433C-886C-6C16C59CCA17}" type="datetimeFigureOut">
              <a:rPr lang="es-EC" smtClean="0"/>
              <a:t>30/08/2017</a:t>
            </a:fld>
            <a:endParaRPr lang="es-EC" dirty="0"/>
          </a:p>
        </p:txBody>
      </p:sp>
      <p:sp>
        <p:nvSpPr>
          <p:cNvPr id="5" name="Marcador de pie de página 4">
            <a:extLst>
              <a:ext uri="{FF2B5EF4-FFF2-40B4-BE49-F238E27FC236}">
                <a16:creationId xmlns="" xmlns:a16="http://schemas.microsoft.com/office/drawing/2014/main" id="{CAAA95FE-B195-4071-882E-CD78DEC67B21}"/>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 xmlns:a16="http://schemas.microsoft.com/office/drawing/2014/main" id="{D9D886AD-C339-403D-A170-8D821800C39C}"/>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324272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B6F7C25-2241-4E3B-93B8-5E2D715D95A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A3B231D1-C7C1-46B6-A0CC-ECC69B393A3D}"/>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F7799CF8-F178-4B50-9A47-EE1E9479F191}"/>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66C62A86-F900-4533-9413-2BF84094E3DD}"/>
              </a:ext>
            </a:extLst>
          </p:cNvPr>
          <p:cNvSpPr>
            <a:spLocks noGrp="1"/>
          </p:cNvSpPr>
          <p:nvPr>
            <p:ph type="dt" sz="half" idx="10"/>
          </p:nvPr>
        </p:nvSpPr>
        <p:spPr/>
        <p:txBody>
          <a:bodyPr/>
          <a:lstStyle/>
          <a:p>
            <a:fld id="{27EACDFE-A22F-433C-886C-6C16C59CCA17}" type="datetimeFigureOut">
              <a:rPr lang="es-EC" smtClean="0"/>
              <a:t>30/08/2017</a:t>
            </a:fld>
            <a:endParaRPr lang="es-EC" dirty="0"/>
          </a:p>
        </p:txBody>
      </p:sp>
      <p:sp>
        <p:nvSpPr>
          <p:cNvPr id="6" name="Marcador de pie de página 5">
            <a:extLst>
              <a:ext uri="{FF2B5EF4-FFF2-40B4-BE49-F238E27FC236}">
                <a16:creationId xmlns="" xmlns:a16="http://schemas.microsoft.com/office/drawing/2014/main" id="{17B37D0B-C7D9-49FB-B2A1-3BE187335F73}"/>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 xmlns:a16="http://schemas.microsoft.com/office/drawing/2014/main" id="{EE0DC5BB-4FAE-474B-9C29-C5BB0CCB75D2}"/>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37406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B831F4-8269-4791-9B3E-3D515612E73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A96F62FC-E59F-47E6-BF56-730510010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 xmlns:a16="http://schemas.microsoft.com/office/drawing/2014/main" id="{AF4D7B4B-6BE9-43AB-A3BD-98115104E8C0}"/>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6B22FEA2-1F47-421E-A410-CECCB532E8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 xmlns:a16="http://schemas.microsoft.com/office/drawing/2014/main" id="{4B7D3216-26A0-46DD-9AE0-C5E79B0FCDA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4A90BEFF-A6CC-4E43-B1A4-3431FF947A57}"/>
              </a:ext>
            </a:extLst>
          </p:cNvPr>
          <p:cNvSpPr>
            <a:spLocks noGrp="1"/>
          </p:cNvSpPr>
          <p:nvPr>
            <p:ph type="dt" sz="half" idx="10"/>
          </p:nvPr>
        </p:nvSpPr>
        <p:spPr/>
        <p:txBody>
          <a:bodyPr/>
          <a:lstStyle/>
          <a:p>
            <a:fld id="{27EACDFE-A22F-433C-886C-6C16C59CCA17}" type="datetimeFigureOut">
              <a:rPr lang="es-EC" smtClean="0"/>
              <a:t>30/08/2017</a:t>
            </a:fld>
            <a:endParaRPr lang="es-EC" dirty="0"/>
          </a:p>
        </p:txBody>
      </p:sp>
      <p:sp>
        <p:nvSpPr>
          <p:cNvPr id="8" name="Marcador de pie de página 7">
            <a:extLst>
              <a:ext uri="{FF2B5EF4-FFF2-40B4-BE49-F238E27FC236}">
                <a16:creationId xmlns="" xmlns:a16="http://schemas.microsoft.com/office/drawing/2014/main" id="{6185ABC3-E210-4CB0-AA3B-68B5947A466D}"/>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 xmlns:a16="http://schemas.microsoft.com/office/drawing/2014/main" id="{0ADC321A-9A64-451E-AAB6-2E971BDB609B}"/>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175557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C52EF05-B215-4BF4-A78D-E1AF9270324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4F22FA1C-E6B7-415E-A34D-2F378CD2CC9D}"/>
              </a:ext>
            </a:extLst>
          </p:cNvPr>
          <p:cNvSpPr>
            <a:spLocks noGrp="1"/>
          </p:cNvSpPr>
          <p:nvPr>
            <p:ph type="dt" sz="half" idx="10"/>
          </p:nvPr>
        </p:nvSpPr>
        <p:spPr/>
        <p:txBody>
          <a:bodyPr/>
          <a:lstStyle/>
          <a:p>
            <a:fld id="{27EACDFE-A22F-433C-886C-6C16C59CCA17}" type="datetimeFigureOut">
              <a:rPr lang="es-EC" smtClean="0"/>
              <a:t>30/08/2017</a:t>
            </a:fld>
            <a:endParaRPr lang="es-EC" dirty="0"/>
          </a:p>
        </p:txBody>
      </p:sp>
      <p:sp>
        <p:nvSpPr>
          <p:cNvPr id="4" name="Marcador de pie de página 3">
            <a:extLst>
              <a:ext uri="{FF2B5EF4-FFF2-40B4-BE49-F238E27FC236}">
                <a16:creationId xmlns="" xmlns:a16="http://schemas.microsoft.com/office/drawing/2014/main" id="{12F3DF90-0A83-42A1-8BB7-45148AA47209}"/>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 xmlns:a16="http://schemas.microsoft.com/office/drawing/2014/main" id="{A581A706-D1B1-4164-9614-72FECD357E7F}"/>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202616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45B83730-2C4A-4230-81DC-86DEDF591D58}"/>
              </a:ext>
            </a:extLst>
          </p:cNvPr>
          <p:cNvSpPr>
            <a:spLocks noGrp="1"/>
          </p:cNvSpPr>
          <p:nvPr>
            <p:ph type="dt" sz="half" idx="10"/>
          </p:nvPr>
        </p:nvSpPr>
        <p:spPr/>
        <p:txBody>
          <a:bodyPr/>
          <a:lstStyle/>
          <a:p>
            <a:fld id="{27EACDFE-A22F-433C-886C-6C16C59CCA17}" type="datetimeFigureOut">
              <a:rPr lang="es-EC" smtClean="0"/>
              <a:t>30/08/2017</a:t>
            </a:fld>
            <a:endParaRPr lang="es-EC" dirty="0"/>
          </a:p>
        </p:txBody>
      </p:sp>
      <p:sp>
        <p:nvSpPr>
          <p:cNvPr id="3" name="Marcador de pie de página 2">
            <a:extLst>
              <a:ext uri="{FF2B5EF4-FFF2-40B4-BE49-F238E27FC236}">
                <a16:creationId xmlns="" xmlns:a16="http://schemas.microsoft.com/office/drawing/2014/main" id="{12735FEF-A3A0-4BC3-8EDD-B9A2AAEAF0EA}"/>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 xmlns:a16="http://schemas.microsoft.com/office/drawing/2014/main" id="{A279A2B1-1B8F-471C-AB0C-A02A7F82374F}"/>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114146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48745DF-10DC-448B-816D-0790A40BB2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E476EA9C-E7CE-434D-B73B-E9F06E07B5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011F3117-9FB0-4027-B8FD-1211BA2DF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25AB0DD0-C661-4242-9435-3CC90CAC354E}"/>
              </a:ext>
            </a:extLst>
          </p:cNvPr>
          <p:cNvSpPr>
            <a:spLocks noGrp="1"/>
          </p:cNvSpPr>
          <p:nvPr>
            <p:ph type="dt" sz="half" idx="10"/>
          </p:nvPr>
        </p:nvSpPr>
        <p:spPr/>
        <p:txBody>
          <a:bodyPr/>
          <a:lstStyle/>
          <a:p>
            <a:fld id="{27EACDFE-A22F-433C-886C-6C16C59CCA17}" type="datetimeFigureOut">
              <a:rPr lang="es-EC" smtClean="0"/>
              <a:t>30/08/2017</a:t>
            </a:fld>
            <a:endParaRPr lang="es-EC" dirty="0"/>
          </a:p>
        </p:txBody>
      </p:sp>
      <p:sp>
        <p:nvSpPr>
          <p:cNvPr id="6" name="Marcador de pie de página 5">
            <a:extLst>
              <a:ext uri="{FF2B5EF4-FFF2-40B4-BE49-F238E27FC236}">
                <a16:creationId xmlns="" xmlns:a16="http://schemas.microsoft.com/office/drawing/2014/main" id="{1F41E05F-5932-49ED-B664-D112BC201FE8}"/>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 xmlns:a16="http://schemas.microsoft.com/office/drawing/2014/main" id="{EFE1B5B1-72D2-4A2C-8EFC-CDDED44FE507}"/>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66739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42E8030-6002-4152-8B19-C4F7B4F154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18B81DCC-8ABC-402C-BF13-4438D91DF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 xmlns:a16="http://schemas.microsoft.com/office/drawing/2014/main" id="{AE93FD6F-C5CE-4F74-9F45-2347EF125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684C969D-0C34-4083-896F-6668B36CBBCB}"/>
              </a:ext>
            </a:extLst>
          </p:cNvPr>
          <p:cNvSpPr>
            <a:spLocks noGrp="1"/>
          </p:cNvSpPr>
          <p:nvPr>
            <p:ph type="dt" sz="half" idx="10"/>
          </p:nvPr>
        </p:nvSpPr>
        <p:spPr/>
        <p:txBody>
          <a:bodyPr/>
          <a:lstStyle/>
          <a:p>
            <a:fld id="{27EACDFE-A22F-433C-886C-6C16C59CCA17}" type="datetimeFigureOut">
              <a:rPr lang="es-EC" smtClean="0"/>
              <a:t>30/08/2017</a:t>
            </a:fld>
            <a:endParaRPr lang="es-EC" dirty="0"/>
          </a:p>
        </p:txBody>
      </p:sp>
      <p:sp>
        <p:nvSpPr>
          <p:cNvPr id="6" name="Marcador de pie de página 5">
            <a:extLst>
              <a:ext uri="{FF2B5EF4-FFF2-40B4-BE49-F238E27FC236}">
                <a16:creationId xmlns="" xmlns:a16="http://schemas.microsoft.com/office/drawing/2014/main" id="{39FBBE8A-1375-49F3-85EB-7C5B1535F442}"/>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 xmlns:a16="http://schemas.microsoft.com/office/drawing/2014/main" id="{8AAE487D-93EB-4C16-AC0E-A6478EF09F4F}"/>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174472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F48F26DA-661A-4730-B59C-19ED20E11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867E697C-C5DE-4AC0-AB8E-2D03E9AB7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CF51986E-2D37-4489-892E-F0E59452D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ACDFE-A22F-433C-886C-6C16C59CCA17}" type="datetimeFigureOut">
              <a:rPr lang="es-EC" smtClean="0"/>
              <a:t>30/08/2017</a:t>
            </a:fld>
            <a:endParaRPr lang="es-EC" dirty="0"/>
          </a:p>
        </p:txBody>
      </p:sp>
      <p:sp>
        <p:nvSpPr>
          <p:cNvPr id="5" name="Marcador de pie de página 4">
            <a:extLst>
              <a:ext uri="{FF2B5EF4-FFF2-40B4-BE49-F238E27FC236}">
                <a16:creationId xmlns="" xmlns:a16="http://schemas.microsoft.com/office/drawing/2014/main" id="{D8777292-8EF6-4ADA-9439-D600A23D8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 xmlns:a16="http://schemas.microsoft.com/office/drawing/2014/main" id="{97B7AE24-0B4D-4607-816D-CDEF18575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5DAB8-51FC-4C6D-88FD-1D0DD0C60AFA}" type="slidenum">
              <a:rPr lang="es-EC" smtClean="0"/>
              <a:t>‹Nº›</a:t>
            </a:fld>
            <a:endParaRPr lang="es-EC" dirty="0"/>
          </a:p>
        </p:txBody>
      </p:sp>
    </p:spTree>
    <p:extLst>
      <p:ext uri="{BB962C8B-B14F-4D97-AF65-F5344CB8AC3E}">
        <p14:creationId xmlns:p14="http://schemas.microsoft.com/office/powerpoint/2010/main" val="3326584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0.jpeg"/><Relationship Id="rId7" Type="http://schemas.openxmlformats.org/officeDocument/2006/relationships/diagramQuickStyle" Target="../diagrams/quickStyle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2.jpeg"/><Relationship Id="rId7" Type="http://schemas.openxmlformats.org/officeDocument/2006/relationships/diagramQuickStyle" Target="../diagrams/quickStyle6.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3.png"/><Relationship Id="rId9" Type="http://schemas.microsoft.com/office/2007/relationships/diagramDrawing" Target="../diagrams/drawing7.xml"/></Relationships>
</file>

<file path=ppt/slides/_rels/slide6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png"/><Relationship Id="rId7" Type="http://schemas.openxmlformats.org/officeDocument/2006/relationships/diagramQuickStyle" Target="../diagrams/quickStyle10.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4.png"/><Relationship Id="rId9" Type="http://schemas.microsoft.com/office/2007/relationships/diagramDrawing" Target="../diagrams/drawing10.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png"/><Relationship Id="rId7" Type="http://schemas.openxmlformats.org/officeDocument/2006/relationships/diagramQuickStyle" Target="../diagrams/quickStyle11.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4.png"/><Relationship Id="rId9" Type="http://schemas.microsoft.com/office/2007/relationships/diagramDrawing" Target="../diagrams/drawing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a:off x="953495" y="5873986"/>
            <a:ext cx="2119516" cy="52448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600" i="0" u="none" strike="noStrike" kern="1200" normalizeH="0" baseline="0" dirty="0">
                <a:ln w="0"/>
                <a:solidFill>
                  <a:schemeClr val="accent1"/>
                </a:solidFill>
                <a:effectLst>
                  <a:outerShdw blurRad="38100" dist="25400" dir="5400000" algn="ctr" rotWithShape="0">
                    <a:srgbClr val="6E747A">
                      <a:alpha val="43000"/>
                    </a:srgbClr>
                  </a:outerShdw>
                </a:effectLst>
                <a:uLnTx/>
                <a:uFillTx/>
                <a:ea typeface="+mj-ea"/>
                <a:cs typeface="+mj-cs"/>
              </a:rPr>
              <a:t>Dirigido por:</a:t>
            </a:r>
          </a:p>
        </p:txBody>
      </p:sp>
      <p:sp>
        <p:nvSpPr>
          <p:cNvPr id="10" name="4 Subtítulo"/>
          <p:cNvSpPr txBox="1">
            <a:spLocks/>
          </p:cNvSpPr>
          <p:nvPr/>
        </p:nvSpPr>
        <p:spPr>
          <a:xfrm>
            <a:off x="3124318" y="5047445"/>
            <a:ext cx="4064648" cy="576948"/>
          </a:xfrm>
          <a:prstGeom prst="rect">
            <a:avLst/>
          </a:prstGeom>
        </p:spPr>
        <p:txBody>
          <a:bodyPr vert="horz">
            <a:noAutofit/>
          </a:bodyPr>
          <a:lstStyle/>
          <a:p>
            <a:pPr lvl="0">
              <a:spcBef>
                <a:spcPts val="600"/>
              </a:spcBef>
              <a:buClr>
                <a:schemeClr val="accent1"/>
              </a:buClr>
              <a:buSzPct val="70000"/>
              <a:defRPr/>
            </a:pPr>
            <a:r>
              <a:rPr lang="es-EC" sz="1600" b="1" dirty="0"/>
              <a:t>SR. PACHACAMA CAIZALUISA, GREGORY LUIS</a:t>
            </a:r>
          </a:p>
          <a:p>
            <a:pPr lvl="0">
              <a:spcBef>
                <a:spcPts val="600"/>
              </a:spcBef>
              <a:buClr>
                <a:schemeClr val="accent1"/>
              </a:buClr>
              <a:buSzPct val="70000"/>
              <a:defRPr/>
            </a:pPr>
            <a:r>
              <a:rPr lang="es-EC" sz="1600" b="1" dirty="0"/>
              <a:t>SR. PROAÑO VENEGAS, CARLOS ISRAEL</a:t>
            </a:r>
          </a:p>
          <a:p>
            <a:pPr marL="0" marR="0" lvl="0" indent="0"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C" sz="1600" b="1" i="0" u="none" strike="noStrike" kern="1200" cap="none" spc="0" normalizeH="0" baseline="0" dirty="0">
              <a:ln>
                <a:noFill/>
              </a:ln>
              <a:solidFill>
                <a:schemeClr val="accent3">
                  <a:lumMod val="50000"/>
                </a:schemeClr>
              </a:solidFill>
              <a:effectLst/>
              <a:uLnTx/>
              <a:uFillTx/>
              <a:ea typeface="+mn-ea"/>
              <a:cs typeface="+mn-cs"/>
            </a:endParaRPr>
          </a:p>
        </p:txBody>
      </p:sp>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3 Título"/>
          <p:cNvSpPr txBox="1">
            <a:spLocks/>
          </p:cNvSpPr>
          <p:nvPr/>
        </p:nvSpPr>
        <p:spPr>
          <a:xfrm>
            <a:off x="996492" y="5047445"/>
            <a:ext cx="1667082" cy="466447"/>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600" i="0" u="none" strike="noStrike" kern="1200" normalizeH="0" baseline="0" dirty="0">
                <a:ln w="0"/>
                <a:solidFill>
                  <a:schemeClr val="accent1"/>
                </a:solidFill>
                <a:effectLst>
                  <a:outerShdw blurRad="38100" dist="25400" dir="5400000" algn="ctr" rotWithShape="0">
                    <a:srgbClr val="6E747A">
                      <a:alpha val="43000"/>
                    </a:srgbClr>
                  </a:outerShdw>
                </a:effectLst>
                <a:uLnTx/>
                <a:uFillTx/>
                <a:ea typeface="+mj-ea"/>
                <a:cs typeface="+mj-cs"/>
              </a:rPr>
              <a:t>Autores:</a:t>
            </a:r>
          </a:p>
        </p:txBody>
      </p:sp>
      <p:sp>
        <p:nvSpPr>
          <p:cNvPr id="22" name="4 Subtítulo">
            <a:extLst>
              <a:ext uri="{FF2B5EF4-FFF2-40B4-BE49-F238E27FC236}">
                <a16:creationId xmlns="" xmlns:a16="http://schemas.microsoft.com/office/drawing/2014/main" id="{2DFDACCE-7186-40BC-A298-DDA1127B8642}"/>
              </a:ext>
            </a:extLst>
          </p:cNvPr>
          <p:cNvSpPr txBox="1">
            <a:spLocks/>
          </p:cNvSpPr>
          <p:nvPr/>
        </p:nvSpPr>
        <p:spPr>
          <a:xfrm>
            <a:off x="3110907" y="5980377"/>
            <a:ext cx="4368066" cy="357190"/>
          </a:xfrm>
          <a:prstGeom prst="rect">
            <a:avLst/>
          </a:prstGeom>
        </p:spPr>
        <p:txBody>
          <a:bodyPr vert="horz">
            <a:noAutofit/>
          </a:bodyPr>
          <a:lstStyle/>
          <a:p>
            <a:pPr lvl="0">
              <a:spcBef>
                <a:spcPts val="600"/>
              </a:spcBef>
              <a:buClr>
                <a:schemeClr val="accent1"/>
              </a:buClr>
              <a:buSzPct val="70000"/>
              <a:defRPr/>
            </a:pPr>
            <a:r>
              <a:rPr lang="es-EC" sz="1600" b="1" dirty="0"/>
              <a:t>ING. ROBALINO BEDÓN, IVETH CAROLINA, MDI</a:t>
            </a:r>
            <a:endParaRPr kumimoji="0" lang="es-EC" sz="1600" b="1" i="0" u="none" strike="noStrike" kern="1200" cap="none" spc="0" normalizeH="0" baseline="0" dirty="0">
              <a:ln>
                <a:noFill/>
              </a:ln>
              <a:effectLst/>
              <a:uLnTx/>
              <a:uFillTx/>
            </a:endParaRPr>
          </a:p>
        </p:txBody>
      </p:sp>
      <p:pic>
        <p:nvPicPr>
          <p:cNvPr id="24" name="Imagen 23" descr="D:\NOVENO\LOGO PRINCIPAL  ESPE.png">
            <a:extLst>
              <a:ext uri="{FF2B5EF4-FFF2-40B4-BE49-F238E27FC236}">
                <a16:creationId xmlns="" xmlns:a16="http://schemas.microsoft.com/office/drawing/2014/main" id="{D7E6BA04-BF3C-48AF-9EE4-C6A523ACDB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23" y="197115"/>
            <a:ext cx="4436110" cy="1085850"/>
          </a:xfrm>
          <a:prstGeom prst="rect">
            <a:avLst/>
          </a:prstGeom>
          <a:noFill/>
          <a:ln>
            <a:noFill/>
          </a:ln>
        </p:spPr>
      </p:pic>
      <p:sp>
        <p:nvSpPr>
          <p:cNvPr id="4" name="11 Marcador de texto"/>
          <p:cNvSpPr txBox="1">
            <a:spLocks/>
          </p:cNvSpPr>
          <p:nvPr/>
        </p:nvSpPr>
        <p:spPr>
          <a:xfrm>
            <a:off x="2314405" y="2330367"/>
            <a:ext cx="8118789" cy="2193665"/>
          </a:xfrm>
          <a:prstGeom prst="roundRect">
            <a:avLst>
              <a:gd name="adj" fmla="val 16667"/>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s-EC"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PLAN TÉCNICO Y DE NEGOCIOS DEL CONJUNTO RESIDENCIAL ALEJANDRÍA EN LA CIUDAD DE LATACUNGA</a:t>
            </a:r>
          </a:p>
        </p:txBody>
      </p:sp>
      <p:sp>
        <p:nvSpPr>
          <p:cNvPr id="28" name="Rectángulo 27">
            <a:extLst>
              <a:ext uri="{FF2B5EF4-FFF2-40B4-BE49-F238E27FC236}">
                <a16:creationId xmlns="" xmlns:a16="http://schemas.microsoft.com/office/drawing/2014/main" id="{BA8628DD-884B-42A2-B236-2E15EE9F0E0B}"/>
              </a:ext>
            </a:extLst>
          </p:cNvPr>
          <p:cNvSpPr/>
          <p:nvPr/>
        </p:nvSpPr>
        <p:spPr>
          <a:xfrm>
            <a:off x="10531835" y="6158972"/>
            <a:ext cx="1095173" cy="630942"/>
          </a:xfrm>
          <a:prstGeom prst="rect">
            <a:avLst/>
          </a:prstGeom>
          <a:noFill/>
        </p:spPr>
        <p:txBody>
          <a:bodyPr wrap="none" lIns="91440" tIns="45720" rIns="91440" bIns="45720">
            <a:spAutoFit/>
          </a:bodyPr>
          <a:lstStyle/>
          <a:p>
            <a:pPr algn="ctr"/>
            <a:r>
              <a:rPr lang="es-EC" sz="3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2017</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7530" y="201877"/>
            <a:ext cx="2128490" cy="2128490"/>
          </a:xfrm>
          <a:prstGeom prst="rect">
            <a:avLst/>
          </a:prstGeom>
        </p:spPr>
      </p:pic>
    </p:spTree>
    <p:extLst>
      <p:ext uri="{BB962C8B-B14F-4D97-AF65-F5344CB8AC3E}">
        <p14:creationId xmlns:p14="http://schemas.microsoft.com/office/powerpoint/2010/main" val="4249192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5" name="Rectángulo 4"/>
          <p:cNvSpPr/>
          <p:nvPr/>
        </p:nvSpPr>
        <p:spPr>
          <a:xfrm>
            <a:off x="1346313" y="1565421"/>
            <a:ext cx="3232744"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ESTUDIO DE MERCADO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6" name="Rectángulo 5"/>
          <p:cNvSpPr/>
          <p:nvPr/>
        </p:nvSpPr>
        <p:spPr>
          <a:xfrm>
            <a:off x="1724167" y="2295210"/>
            <a:ext cx="9720940" cy="4465325"/>
          </a:xfrm>
          <a:prstGeom prst="rect">
            <a:avLst/>
          </a:prstGeom>
        </p:spPr>
        <p:txBody>
          <a:bodyPr wrap="square">
            <a:spAutoFit/>
          </a:bodyPr>
          <a:lstStyle/>
          <a:p>
            <a:pPr indent="180340" algn="just">
              <a:lnSpc>
                <a:spcPct val="150000"/>
              </a:lnSpc>
              <a:spcBef>
                <a:spcPts val="1200"/>
              </a:spcBef>
              <a:spcAft>
                <a:spcPts val="1200"/>
              </a:spcAft>
            </a:pPr>
            <a:r>
              <a:rPr lang="es-EC" sz="2100" dirty="0">
                <a:ea typeface="Calibri" panose="020F0502020204030204" pitchFamily="34" charset="0"/>
                <a:cs typeface="Arial" panose="020B0604020202020204" pitchFamily="34" charset="0"/>
              </a:rPr>
              <a:t>Según el censo de población y vivienda (2010) la población de Latacunga está compuesta por 170.489 habitantes de los cuales 92.917 conforman la Población económicamente activa de la ciudad.</a:t>
            </a:r>
          </a:p>
          <a:p>
            <a:pPr indent="180340" algn="just">
              <a:lnSpc>
                <a:spcPct val="150000"/>
              </a:lnSpc>
              <a:spcBef>
                <a:spcPts val="1200"/>
              </a:spcBef>
              <a:spcAft>
                <a:spcPts val="1200"/>
              </a:spcAft>
            </a:pPr>
            <a:r>
              <a:rPr lang="es-EC" sz="2100" dirty="0">
                <a:ea typeface="Calibri" panose="020F0502020204030204" pitchFamily="34" charset="0"/>
                <a:cs typeface="Arial" panose="020B0604020202020204" pitchFamily="34" charset="0"/>
              </a:rPr>
              <a:t>De acuerdo a los datos mostrados en el censo de población y vivienda (2010), la población económicamente activa de Latacunga es de 92.917, que el 83,3 % pertenecen a la clase media y además que cada familia está compuesta por 4 integrantes, se puede plantear que el tamaño de la población a investigar es de 19.350 habitantes.</a:t>
            </a:r>
            <a:endParaRPr lang="es-EC" sz="2100" dirty="0">
              <a:ea typeface="Calibri" panose="020F0502020204030204" pitchFamily="34" charset="0"/>
              <a:cs typeface="Times New Roman" panose="02020603050405020304" pitchFamily="18" charset="0"/>
            </a:endParaRPr>
          </a:p>
          <a:p>
            <a:pPr indent="180340" algn="just">
              <a:lnSpc>
                <a:spcPct val="150000"/>
              </a:lnSpc>
              <a:spcBef>
                <a:spcPts val="1200"/>
              </a:spcBef>
              <a:spcAft>
                <a:spcPts val="1200"/>
              </a:spcAft>
            </a:pPr>
            <a:endParaRPr lang="es-EC" dirty="0">
              <a:latin typeface="Arial" panose="020B0604020202020204" pitchFamily="34" charset="0"/>
              <a:ea typeface="Calibri" panose="020F0502020204030204" pitchFamily="34" charset="0"/>
              <a:cs typeface="Arial" panose="020B0604020202020204" pitchFamily="34" charset="0"/>
            </a:endParaRPr>
          </a:p>
        </p:txBody>
      </p:sp>
      <p:sp>
        <p:nvSpPr>
          <p:cNvPr id="14" name="Rectángulo 13"/>
          <p:cNvSpPr/>
          <p:nvPr/>
        </p:nvSpPr>
        <p:spPr>
          <a:xfrm>
            <a:off x="2409738" y="586128"/>
            <a:ext cx="3662449" cy="646331"/>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accent5">
                    <a:lumMod val="75000"/>
                  </a:schemeClr>
                </a:solidFill>
                <a:effectLst/>
                <a:ea typeface="Times New Roman" panose="02020603050405020304" pitchFamily="18" charset="0"/>
                <a:cs typeface="Times New Roman" panose="02020603050405020304" pitchFamily="18" charset="0"/>
              </a:rPr>
              <a:t>ANÁLISIS DE LA IDEA</a:t>
            </a:r>
          </a:p>
        </p:txBody>
      </p:sp>
    </p:spTree>
    <p:extLst>
      <p:ext uri="{BB962C8B-B14F-4D97-AF65-F5344CB8AC3E}">
        <p14:creationId xmlns:p14="http://schemas.microsoft.com/office/powerpoint/2010/main" val="698041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1302492" y="1341372"/>
                <a:ext cx="5904932" cy="4780283"/>
              </a:xfrm>
              <a:prstGeom prst="rect">
                <a:avLst/>
              </a:prstGeom>
            </p:spPr>
            <p:txBody>
              <a:bodyPr wrap="square">
                <a:spAutoFit/>
              </a:bodyPr>
              <a:lstStyle/>
              <a:p>
                <a:pPr indent="180340" algn="just">
                  <a:lnSpc>
                    <a:spcPct val="150000"/>
                  </a:lnSpc>
                  <a:spcBef>
                    <a:spcPts val="1200"/>
                  </a:spcBef>
                  <a:spcAft>
                    <a:spcPts val="1200"/>
                  </a:spcAft>
                </a:pPr>
                <a:r>
                  <a:rPr lang="es-EC" dirty="0">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180340" indent="180340">
                  <a:lnSpc>
                    <a:spcPct val="200000"/>
                  </a:lnSpc>
                  <a:spcBef>
                    <a:spcPts val="1200"/>
                  </a:spcBef>
                  <a:spcAft>
                    <a:spcPts val="12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𝑁</m:t>
                          </m:r>
                          <m:sSup>
                            <m:sSup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𝑍</m:t>
                                  </m:r>
                                </m:e>
                              </m:d>
                            </m:e>
                            <m:sup>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m:t>
                              </m:r>
                            </m:e>
                          </m:d>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m:t>
                              </m:r>
                            </m:e>
                          </m:d>
                        </m:num>
                        <m:den>
                          <m:sSup>
                            <m:sSup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m:t>
                              </m:r>
                            </m:e>
                            <m:sup>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2 </m:t>
                              </m:r>
                            </m:sup>
                          </m:sSup>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𝑁</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𝑍</m:t>
                              </m:r>
                            </m:e>
                            <m:sup>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m:t>
                              </m:r>
                            </m:e>
                          </m:d>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𝑝</m:t>
                              </m:r>
                            </m:e>
                          </m:d>
                        </m:den>
                      </m:f>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180340" indent="180340">
                  <a:lnSpc>
                    <a:spcPct val="200000"/>
                  </a:lnSpc>
                  <a:spcBef>
                    <a:spcPts val="1200"/>
                  </a:spcBef>
                  <a:spcAft>
                    <a:spcPts val="12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s-EC">
                              <a:effectLst/>
                              <a:latin typeface="Cambria Math" panose="02040503050406030204" pitchFamily="18" charset="0"/>
                              <a:ea typeface="Calibri" panose="020F0502020204030204" pitchFamily="34" charset="0"/>
                              <a:cs typeface="Arial" panose="020B0604020202020204" pitchFamily="34" charset="0"/>
                            </a:rPr>
                            <m:t>19.350 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1,96</m:t>
                                  </m:r>
                                </m:e>
                              </m:d>
                            </m:e>
                            <m:sup>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e>
                          </m:d>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e>
                          </m:d>
                        </m:num>
                        <m:den>
                          <m:sSup>
                            <m:sSup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0,05</m:t>
                              </m:r>
                            </m:e>
                            <m:sup>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2 </m:t>
                              </m:r>
                            </m:sup>
                          </m:sSup>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a:effectLst/>
                                  <a:latin typeface="Cambria Math" panose="02040503050406030204" pitchFamily="18" charset="0"/>
                                  <a:ea typeface="Calibri" panose="020F0502020204030204" pitchFamily="34" charset="0"/>
                                  <a:cs typeface="Arial" panose="020B0604020202020204" pitchFamily="34" charset="0"/>
                                </a:rPr>
                                <m:t>19.350 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1.96</m:t>
                              </m:r>
                            </m:e>
                            <m:sup>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e>
                          </m:d>
                          <m:d>
                            <m:dPr>
                              <m:ctrlP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e>
                          </m:d>
                        </m:den>
                      </m:f>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180340" indent="180340">
                  <a:lnSpc>
                    <a:spcPct val="200000"/>
                  </a:lnSpc>
                  <a:spcBef>
                    <a:spcPts val="1200"/>
                  </a:spcBef>
                  <a:spcAft>
                    <a:spcPts val="12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=375</m:t>
                      </m:r>
                    </m:oMath>
                  </m:oMathPara>
                </a14:m>
                <a:endParaRPr lang="es-EC" dirty="0">
                  <a:effectLst/>
                  <a:latin typeface="Arial" panose="020B0604020202020204" pitchFamily="34" charset="0"/>
                  <a:ea typeface="Calibri" panose="020F0502020204030204" pitchFamily="34" charset="0"/>
                  <a:cs typeface="Times New Roman" panose="02020603050405020304" pitchFamily="18" charset="0"/>
                </a:endParaRPr>
              </a:p>
              <a:p>
                <a:pPr marL="180340" indent="180340">
                  <a:lnSpc>
                    <a:spcPct val="200000"/>
                  </a:lnSpc>
                  <a:spcBef>
                    <a:spcPts val="1200"/>
                  </a:spcBef>
                  <a:spcAft>
                    <a:spcPts val="1200"/>
                  </a:spcAft>
                </a:pP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302492" y="1341372"/>
                <a:ext cx="5904932" cy="4780283"/>
              </a:xfrm>
              <a:prstGeom prst="rect">
                <a:avLst/>
              </a:prstGeom>
              <a:blipFill rotWithShape="0">
                <a:blip r:embed="rId4"/>
                <a:stretch>
                  <a:fillRect/>
                </a:stretch>
              </a:blipFill>
            </p:spPr>
            <p:txBody>
              <a:bodyPr/>
              <a:lstStyle/>
              <a:p>
                <a:r>
                  <a:rPr lang="es-EC">
                    <a:noFill/>
                  </a:rPr>
                  <a:t> </a:t>
                </a:r>
              </a:p>
            </p:txBody>
          </p:sp>
        </mc:Fallback>
      </mc:AlternateContent>
      <p:sp>
        <p:nvSpPr>
          <p:cNvPr id="5" name="Rectángulo 4"/>
          <p:cNvSpPr/>
          <p:nvPr/>
        </p:nvSpPr>
        <p:spPr>
          <a:xfrm>
            <a:off x="6815318" y="1896011"/>
            <a:ext cx="4629789" cy="3454792"/>
          </a:xfrm>
          <a:prstGeom prst="rect">
            <a:avLst/>
          </a:prstGeom>
        </p:spPr>
        <p:txBody>
          <a:bodyPr wrap="square">
            <a:spAutoFit/>
          </a:bodyPr>
          <a:lstStyle/>
          <a:p>
            <a:pPr indent="180340" algn="just">
              <a:lnSpc>
                <a:spcPct val="150000"/>
              </a:lnSpc>
              <a:spcBef>
                <a:spcPts val="1200"/>
              </a:spcBef>
              <a:spcAft>
                <a:spcPts val="0"/>
              </a:spcAft>
            </a:pPr>
            <a:r>
              <a:rPr lang="es-ES" sz="2100" dirty="0">
                <a:ea typeface="Calibri" panose="020F0502020204030204" pitchFamily="34" charset="0"/>
                <a:cs typeface="Arial" panose="020B0604020202020204" pitchFamily="34" charset="0"/>
              </a:rPr>
              <a:t>n: Tamaño de la muestra </a:t>
            </a:r>
            <a:endParaRPr lang="es-EC" sz="2100" dirty="0">
              <a:ea typeface="Calibri" panose="020F0502020204030204" pitchFamily="34" charset="0"/>
              <a:cs typeface="Times New Roman" panose="02020603050405020304" pitchFamily="18" charset="0"/>
            </a:endParaRPr>
          </a:p>
          <a:p>
            <a:pPr indent="180340" algn="just">
              <a:lnSpc>
                <a:spcPct val="150000"/>
              </a:lnSpc>
              <a:spcBef>
                <a:spcPts val="1200"/>
              </a:spcBef>
              <a:spcAft>
                <a:spcPts val="0"/>
              </a:spcAft>
            </a:pPr>
            <a:r>
              <a:rPr lang="es-ES" sz="2100" dirty="0">
                <a:ea typeface="Calibri" panose="020F0502020204030204" pitchFamily="34" charset="0"/>
                <a:cs typeface="Arial" panose="020B0604020202020204" pitchFamily="34" charset="0"/>
              </a:rPr>
              <a:t>e: error de muestreo (e= 0,05)</a:t>
            </a:r>
            <a:endParaRPr lang="es-EC" sz="2100" dirty="0">
              <a:ea typeface="Calibri" panose="020F0502020204030204" pitchFamily="34" charset="0"/>
              <a:cs typeface="Times New Roman" panose="02020603050405020304" pitchFamily="18" charset="0"/>
            </a:endParaRPr>
          </a:p>
          <a:p>
            <a:pPr indent="180340" algn="just">
              <a:lnSpc>
                <a:spcPct val="150000"/>
              </a:lnSpc>
              <a:spcBef>
                <a:spcPts val="1200"/>
              </a:spcBef>
              <a:spcAft>
                <a:spcPts val="0"/>
              </a:spcAft>
            </a:pPr>
            <a:r>
              <a:rPr lang="es-ES" sz="2100" dirty="0">
                <a:ea typeface="Calibri" panose="020F0502020204030204" pitchFamily="34" charset="0"/>
                <a:cs typeface="Arial" panose="020B0604020202020204" pitchFamily="34" charset="0"/>
              </a:rPr>
              <a:t>p: probabilidad a favor (p=0,5)</a:t>
            </a:r>
            <a:endParaRPr lang="es-EC" sz="2100" dirty="0">
              <a:ea typeface="Calibri" panose="020F0502020204030204" pitchFamily="34" charset="0"/>
              <a:cs typeface="Times New Roman" panose="02020603050405020304" pitchFamily="18" charset="0"/>
            </a:endParaRPr>
          </a:p>
          <a:p>
            <a:pPr indent="180340" algn="just">
              <a:lnSpc>
                <a:spcPct val="150000"/>
              </a:lnSpc>
              <a:spcBef>
                <a:spcPts val="1200"/>
              </a:spcBef>
              <a:spcAft>
                <a:spcPts val="0"/>
              </a:spcAft>
            </a:pPr>
            <a:r>
              <a:rPr lang="es-ES" sz="2100" dirty="0">
                <a:ea typeface="Calibri" panose="020F0502020204030204" pitchFamily="34" charset="0"/>
                <a:cs typeface="Arial" panose="020B0604020202020204" pitchFamily="34" charset="0"/>
              </a:rPr>
              <a:t>q: probabilidad en contra (q=0,5)</a:t>
            </a:r>
            <a:endParaRPr lang="es-EC" sz="2100" dirty="0">
              <a:ea typeface="Calibri" panose="020F0502020204030204" pitchFamily="34" charset="0"/>
              <a:cs typeface="Times New Roman" panose="02020603050405020304" pitchFamily="18" charset="0"/>
            </a:endParaRPr>
          </a:p>
          <a:p>
            <a:pPr indent="180340" algn="just">
              <a:lnSpc>
                <a:spcPct val="150000"/>
              </a:lnSpc>
              <a:spcBef>
                <a:spcPts val="1200"/>
              </a:spcBef>
              <a:spcAft>
                <a:spcPts val="0"/>
              </a:spcAft>
            </a:pPr>
            <a:r>
              <a:rPr lang="es-ES" sz="2100" dirty="0">
                <a:ea typeface="Calibri" panose="020F0502020204030204" pitchFamily="34" charset="0"/>
                <a:cs typeface="Arial" panose="020B0604020202020204" pitchFamily="34" charset="0"/>
              </a:rPr>
              <a:t>z: nivel de confianza (Z</a:t>
            </a:r>
            <a:r>
              <a:rPr lang="es-ES" sz="2100" baseline="-25000" dirty="0">
                <a:ea typeface="Calibri" panose="020F0502020204030204" pitchFamily="34" charset="0"/>
                <a:cs typeface="Arial" panose="020B0604020202020204" pitchFamily="34" charset="0"/>
              </a:rPr>
              <a:t>0.95</a:t>
            </a:r>
            <a:r>
              <a:rPr lang="es-ES" sz="2100" dirty="0">
                <a:ea typeface="Calibri" panose="020F0502020204030204" pitchFamily="34" charset="0"/>
                <a:cs typeface="Arial" panose="020B0604020202020204" pitchFamily="34" charset="0"/>
              </a:rPr>
              <a:t>=1.96)</a:t>
            </a:r>
            <a:endParaRPr lang="es-EC" sz="2100" dirty="0">
              <a:ea typeface="Calibri" panose="020F0502020204030204" pitchFamily="34" charset="0"/>
              <a:cs typeface="Times New Roman" panose="02020603050405020304" pitchFamily="18" charset="0"/>
            </a:endParaRPr>
          </a:p>
          <a:p>
            <a:r>
              <a:rPr lang="es-ES" sz="2100" dirty="0">
                <a:ea typeface="Calibri" panose="020F0502020204030204" pitchFamily="34" charset="0"/>
              </a:rPr>
              <a:t>  N= Población 19.350</a:t>
            </a:r>
            <a:endParaRPr lang="es-EC" sz="2100" dirty="0"/>
          </a:p>
        </p:txBody>
      </p:sp>
      <p:sp>
        <p:nvSpPr>
          <p:cNvPr id="10" name="Rectángulo 9"/>
          <p:cNvSpPr/>
          <p:nvPr/>
        </p:nvSpPr>
        <p:spPr>
          <a:xfrm>
            <a:off x="2409739" y="586128"/>
            <a:ext cx="4509676" cy="646331"/>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accent5">
                    <a:lumMod val="75000"/>
                  </a:schemeClr>
                </a:solidFill>
                <a:effectLst/>
                <a:ea typeface="Times New Roman" panose="02020603050405020304" pitchFamily="18" charset="0"/>
                <a:cs typeface="Times New Roman" panose="02020603050405020304" pitchFamily="18" charset="0"/>
              </a:rPr>
              <a:t>ANÁLISIS DE LA IDEA</a:t>
            </a:r>
          </a:p>
        </p:txBody>
      </p:sp>
    </p:spTree>
    <p:extLst>
      <p:ext uri="{BB962C8B-B14F-4D97-AF65-F5344CB8AC3E}">
        <p14:creationId xmlns:p14="http://schemas.microsoft.com/office/powerpoint/2010/main" val="2358205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3166042973"/>
              </p:ext>
            </p:extLst>
          </p:nvPr>
        </p:nvGraphicFramePr>
        <p:xfrm>
          <a:off x="1627684" y="1538044"/>
          <a:ext cx="3022621" cy="1576365"/>
        </p:xfrm>
        <a:graphic>
          <a:graphicData uri="http://schemas.openxmlformats.org/drawingml/2006/table">
            <a:tbl>
              <a:tblPr firstRow="1" firstCol="1" bandRow="1">
                <a:tableStyleId>{46F890A9-2807-4EBB-B81D-B2AA78EC7F39}</a:tableStyleId>
              </a:tblPr>
              <a:tblGrid>
                <a:gridCol w="1081780">
                  <a:extLst>
                    <a:ext uri="{9D8B030D-6E8A-4147-A177-3AD203B41FA5}">
                      <a16:colId xmlns="" xmlns:a16="http://schemas.microsoft.com/office/drawing/2014/main" val="20000"/>
                    </a:ext>
                  </a:extLst>
                </a:gridCol>
                <a:gridCol w="986329">
                  <a:extLst>
                    <a:ext uri="{9D8B030D-6E8A-4147-A177-3AD203B41FA5}">
                      <a16:colId xmlns="" xmlns:a16="http://schemas.microsoft.com/office/drawing/2014/main" val="20001"/>
                    </a:ext>
                  </a:extLst>
                </a:gridCol>
                <a:gridCol w="954512">
                  <a:extLst>
                    <a:ext uri="{9D8B030D-6E8A-4147-A177-3AD203B41FA5}">
                      <a16:colId xmlns="" xmlns:a16="http://schemas.microsoft.com/office/drawing/2014/main" val="20002"/>
                    </a:ext>
                  </a:extLst>
                </a:gridCol>
              </a:tblGrid>
              <a:tr h="434015">
                <a:tc>
                  <a:txBody>
                    <a:bodyPr/>
                    <a:lstStyle/>
                    <a:p>
                      <a:pPr indent="180340" algn="ctr">
                        <a:lnSpc>
                          <a:spcPct val="150000"/>
                        </a:lnSpc>
                        <a:spcBef>
                          <a:spcPts val="1200"/>
                        </a:spcBef>
                        <a:spcAft>
                          <a:spcPts val="0"/>
                        </a:spcAft>
                      </a:pPr>
                      <a:r>
                        <a:rPr lang="es-EC" sz="1200" dirty="0">
                          <a:effectLst/>
                        </a:rPr>
                        <a:t>Alternativas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200" dirty="0">
                          <a:effectLst/>
                        </a:rPr>
                        <a:t>Respuesta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2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434015">
                <a:tc>
                  <a:txBody>
                    <a:bodyPr/>
                    <a:lstStyle/>
                    <a:p>
                      <a:pPr indent="180340" algn="l">
                        <a:lnSpc>
                          <a:spcPct val="150000"/>
                        </a:lnSpc>
                        <a:spcBef>
                          <a:spcPts val="1200"/>
                        </a:spcBef>
                        <a:spcAft>
                          <a:spcPts val="0"/>
                        </a:spcAft>
                      </a:pPr>
                      <a:r>
                        <a:rPr lang="es-EC" sz="1200" dirty="0">
                          <a:effectLst/>
                        </a:rPr>
                        <a:t>Masculino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319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85%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434015">
                <a:tc>
                  <a:txBody>
                    <a:bodyPr/>
                    <a:lstStyle/>
                    <a:p>
                      <a:pPr indent="180340" algn="l">
                        <a:lnSpc>
                          <a:spcPct val="150000"/>
                        </a:lnSpc>
                        <a:spcBef>
                          <a:spcPts val="1200"/>
                        </a:spcBef>
                        <a:spcAft>
                          <a:spcPts val="0"/>
                        </a:spcAft>
                      </a:pPr>
                      <a:r>
                        <a:rPr lang="es-EC" sz="1200" dirty="0">
                          <a:effectLst/>
                        </a:rPr>
                        <a:t>Femenino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56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217008">
                <a:tc>
                  <a:txBody>
                    <a:bodyPr/>
                    <a:lstStyle/>
                    <a:p>
                      <a:pPr indent="180340" algn="l">
                        <a:lnSpc>
                          <a:spcPct val="150000"/>
                        </a:lnSpc>
                        <a:spcBef>
                          <a:spcPts val="1200"/>
                        </a:spcBef>
                        <a:spcAft>
                          <a:spcPts val="0"/>
                        </a:spcAft>
                      </a:pPr>
                      <a:r>
                        <a:rPr lang="es-EC" sz="1200" dirty="0">
                          <a:effectLst/>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375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726693184"/>
              </p:ext>
            </p:extLst>
          </p:nvPr>
        </p:nvGraphicFramePr>
        <p:xfrm>
          <a:off x="4826178" y="1538046"/>
          <a:ext cx="3271116" cy="1920240"/>
        </p:xfrm>
        <a:graphic>
          <a:graphicData uri="http://schemas.openxmlformats.org/drawingml/2006/table">
            <a:tbl>
              <a:tblPr firstRow="1" firstCol="1" bandRow="1">
                <a:tableStyleId>{46F890A9-2807-4EBB-B81D-B2AA78EC7F39}</a:tableStyleId>
              </a:tblPr>
              <a:tblGrid>
                <a:gridCol w="1409820">
                  <a:extLst>
                    <a:ext uri="{9D8B030D-6E8A-4147-A177-3AD203B41FA5}">
                      <a16:colId xmlns="" xmlns:a16="http://schemas.microsoft.com/office/drawing/2014/main" val="20000"/>
                    </a:ext>
                  </a:extLst>
                </a:gridCol>
                <a:gridCol w="950756">
                  <a:extLst>
                    <a:ext uri="{9D8B030D-6E8A-4147-A177-3AD203B41FA5}">
                      <a16:colId xmlns="" xmlns:a16="http://schemas.microsoft.com/office/drawing/2014/main" val="20001"/>
                    </a:ext>
                  </a:extLst>
                </a:gridCol>
                <a:gridCol w="910540">
                  <a:extLst>
                    <a:ext uri="{9D8B030D-6E8A-4147-A177-3AD203B41FA5}">
                      <a16:colId xmlns="" xmlns:a16="http://schemas.microsoft.com/office/drawing/2014/main" val="20002"/>
                    </a:ext>
                  </a:extLst>
                </a:gridCol>
              </a:tblGrid>
              <a:tr h="217660">
                <a:tc>
                  <a:txBody>
                    <a:bodyPr/>
                    <a:lstStyle/>
                    <a:p>
                      <a:pPr indent="180340" algn="ctr">
                        <a:lnSpc>
                          <a:spcPct val="150000"/>
                        </a:lnSpc>
                        <a:spcBef>
                          <a:spcPts val="1200"/>
                        </a:spcBef>
                        <a:spcAft>
                          <a:spcPts val="0"/>
                        </a:spcAft>
                      </a:pPr>
                      <a:r>
                        <a:rPr lang="es-EC" sz="1200" dirty="0">
                          <a:effectLst/>
                        </a:rPr>
                        <a:t>Alternativas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200" dirty="0">
                          <a:effectLst/>
                        </a:rPr>
                        <a:t>Respuesta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2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178230">
                <a:tc>
                  <a:txBody>
                    <a:bodyPr/>
                    <a:lstStyle/>
                    <a:p>
                      <a:pPr indent="180340" algn="l">
                        <a:lnSpc>
                          <a:spcPct val="150000"/>
                        </a:lnSpc>
                        <a:spcBef>
                          <a:spcPts val="1200"/>
                        </a:spcBef>
                        <a:spcAft>
                          <a:spcPts val="0"/>
                        </a:spcAft>
                      </a:pPr>
                      <a:r>
                        <a:rPr lang="es-EC" sz="1200" dirty="0">
                          <a:effectLst/>
                        </a:rPr>
                        <a:t>18 a 25 años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178230">
                <a:tc>
                  <a:txBody>
                    <a:bodyPr/>
                    <a:lstStyle/>
                    <a:p>
                      <a:pPr indent="180340" algn="l">
                        <a:lnSpc>
                          <a:spcPct val="150000"/>
                        </a:lnSpc>
                        <a:spcBef>
                          <a:spcPts val="1200"/>
                        </a:spcBef>
                        <a:spcAft>
                          <a:spcPts val="0"/>
                        </a:spcAft>
                      </a:pPr>
                      <a:r>
                        <a:rPr lang="es-EC" sz="1200" dirty="0">
                          <a:effectLst/>
                        </a:rPr>
                        <a:t>25 a 35 años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131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178230">
                <a:tc>
                  <a:txBody>
                    <a:bodyPr/>
                    <a:lstStyle/>
                    <a:p>
                      <a:pPr indent="180340" algn="l">
                        <a:lnSpc>
                          <a:spcPct val="150000"/>
                        </a:lnSpc>
                        <a:spcBef>
                          <a:spcPts val="1200"/>
                        </a:spcBef>
                        <a:spcAft>
                          <a:spcPts val="0"/>
                        </a:spcAft>
                      </a:pPr>
                      <a:r>
                        <a:rPr lang="es-EC" sz="1200" dirty="0">
                          <a:effectLst/>
                        </a:rPr>
                        <a:t>35 a 45 años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169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45%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178230">
                <a:tc>
                  <a:txBody>
                    <a:bodyPr/>
                    <a:lstStyle/>
                    <a:p>
                      <a:pPr indent="180340" algn="l">
                        <a:lnSpc>
                          <a:spcPct val="150000"/>
                        </a:lnSpc>
                        <a:spcBef>
                          <a:spcPts val="1200"/>
                        </a:spcBef>
                        <a:spcAft>
                          <a:spcPts val="0"/>
                        </a:spcAft>
                      </a:pPr>
                      <a:r>
                        <a:rPr lang="es-EC" sz="1200" dirty="0">
                          <a:effectLst/>
                        </a:rPr>
                        <a:t>45 a 55 años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178230">
                <a:tc>
                  <a:txBody>
                    <a:bodyPr/>
                    <a:lstStyle/>
                    <a:p>
                      <a:pPr indent="180340" algn="l">
                        <a:lnSpc>
                          <a:spcPct val="150000"/>
                        </a:lnSpc>
                        <a:spcBef>
                          <a:spcPts val="1200"/>
                        </a:spcBef>
                        <a:spcAft>
                          <a:spcPts val="0"/>
                        </a:spcAft>
                      </a:pPr>
                      <a:r>
                        <a:rPr lang="es-EC" sz="1200" dirty="0">
                          <a:effectLst/>
                        </a:rPr>
                        <a:t>55 años o más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178230">
                <a:tc>
                  <a:txBody>
                    <a:bodyPr/>
                    <a:lstStyle/>
                    <a:p>
                      <a:pPr indent="180340" algn="l">
                        <a:lnSpc>
                          <a:spcPct val="150000"/>
                        </a:lnSpc>
                        <a:spcBef>
                          <a:spcPts val="1200"/>
                        </a:spcBef>
                        <a:spcAft>
                          <a:spcPts val="0"/>
                        </a:spcAft>
                      </a:pPr>
                      <a:r>
                        <a:rPr lang="es-EC" sz="1200" dirty="0">
                          <a:effectLst/>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375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75671555"/>
              </p:ext>
            </p:extLst>
          </p:nvPr>
        </p:nvGraphicFramePr>
        <p:xfrm>
          <a:off x="8296229" y="1538044"/>
          <a:ext cx="3003116" cy="1723772"/>
        </p:xfrm>
        <a:graphic>
          <a:graphicData uri="http://schemas.openxmlformats.org/drawingml/2006/table">
            <a:tbl>
              <a:tblPr firstRow="1" firstCol="1" bandRow="1">
                <a:tableStyleId>{46F890A9-2807-4EBB-B81D-B2AA78EC7F39}</a:tableStyleId>
              </a:tblPr>
              <a:tblGrid>
                <a:gridCol w="1167445">
                  <a:extLst>
                    <a:ext uri="{9D8B030D-6E8A-4147-A177-3AD203B41FA5}">
                      <a16:colId xmlns="" xmlns:a16="http://schemas.microsoft.com/office/drawing/2014/main" val="20000"/>
                    </a:ext>
                  </a:extLst>
                </a:gridCol>
                <a:gridCol w="937364">
                  <a:extLst>
                    <a:ext uri="{9D8B030D-6E8A-4147-A177-3AD203B41FA5}">
                      <a16:colId xmlns="" xmlns:a16="http://schemas.microsoft.com/office/drawing/2014/main" val="20001"/>
                    </a:ext>
                  </a:extLst>
                </a:gridCol>
                <a:gridCol w="898307">
                  <a:extLst>
                    <a:ext uri="{9D8B030D-6E8A-4147-A177-3AD203B41FA5}">
                      <a16:colId xmlns="" xmlns:a16="http://schemas.microsoft.com/office/drawing/2014/main" val="20002"/>
                    </a:ext>
                  </a:extLst>
                </a:gridCol>
              </a:tblGrid>
              <a:tr h="597224">
                <a:tc>
                  <a:txBody>
                    <a:bodyPr/>
                    <a:lstStyle/>
                    <a:p>
                      <a:pPr indent="180340" algn="ctr">
                        <a:lnSpc>
                          <a:spcPct val="150000"/>
                        </a:lnSpc>
                        <a:spcBef>
                          <a:spcPts val="1200"/>
                        </a:spcBef>
                        <a:spcAft>
                          <a:spcPts val="0"/>
                        </a:spcAft>
                      </a:pPr>
                      <a:r>
                        <a:rPr lang="es-EC" sz="1200" dirty="0">
                          <a:effectLst/>
                        </a:rPr>
                        <a:t>Alternativas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200" dirty="0">
                          <a:effectLst/>
                        </a:rPr>
                        <a:t>Respuesta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2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281637">
                <a:tc>
                  <a:txBody>
                    <a:bodyPr/>
                    <a:lstStyle/>
                    <a:p>
                      <a:pPr indent="180340" algn="l">
                        <a:lnSpc>
                          <a:spcPct val="150000"/>
                        </a:lnSpc>
                        <a:spcBef>
                          <a:spcPts val="1200"/>
                        </a:spcBef>
                        <a:spcAft>
                          <a:spcPts val="0"/>
                        </a:spcAft>
                      </a:pPr>
                      <a:r>
                        <a:rPr lang="es-EC" sz="1200" dirty="0">
                          <a:effectLst/>
                        </a:rPr>
                        <a:t>Soltero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81637">
                <a:tc>
                  <a:txBody>
                    <a:bodyPr/>
                    <a:lstStyle/>
                    <a:p>
                      <a:pPr indent="180340" algn="l">
                        <a:lnSpc>
                          <a:spcPct val="150000"/>
                        </a:lnSpc>
                        <a:spcBef>
                          <a:spcPts val="1200"/>
                        </a:spcBef>
                        <a:spcAft>
                          <a:spcPts val="0"/>
                        </a:spcAft>
                      </a:pPr>
                      <a:r>
                        <a:rPr lang="es-EC" sz="1200" dirty="0">
                          <a:effectLst/>
                        </a:rPr>
                        <a:t>Casado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80%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281637">
                <a:tc>
                  <a:txBody>
                    <a:bodyPr/>
                    <a:lstStyle/>
                    <a:p>
                      <a:pPr indent="180340" algn="l">
                        <a:lnSpc>
                          <a:spcPct val="150000"/>
                        </a:lnSpc>
                        <a:spcBef>
                          <a:spcPts val="1200"/>
                        </a:spcBef>
                        <a:spcAft>
                          <a:spcPts val="0"/>
                        </a:spcAft>
                      </a:pPr>
                      <a:r>
                        <a:rPr lang="es-EC" sz="1200" dirty="0">
                          <a:effectLst/>
                        </a:rPr>
                        <a:t>Unión libre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56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281637">
                <a:tc>
                  <a:txBody>
                    <a:bodyPr/>
                    <a:lstStyle/>
                    <a:p>
                      <a:pPr indent="180340" algn="l">
                        <a:lnSpc>
                          <a:spcPct val="150000"/>
                        </a:lnSpc>
                        <a:spcBef>
                          <a:spcPts val="1200"/>
                        </a:spcBef>
                        <a:spcAft>
                          <a:spcPts val="0"/>
                        </a:spcAft>
                      </a:pPr>
                      <a:r>
                        <a:rPr lang="es-EC" sz="1200" dirty="0">
                          <a:effectLst/>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375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37485089"/>
              </p:ext>
            </p:extLst>
          </p:nvPr>
        </p:nvGraphicFramePr>
        <p:xfrm>
          <a:off x="1627684" y="3705138"/>
          <a:ext cx="3381044" cy="1920240"/>
        </p:xfrm>
        <a:graphic>
          <a:graphicData uri="http://schemas.openxmlformats.org/drawingml/2006/table">
            <a:tbl>
              <a:tblPr firstRow="1" firstCol="1" bandRow="1">
                <a:tableStyleId>{46F890A9-2807-4EBB-B81D-B2AA78EC7F39}</a:tableStyleId>
              </a:tblPr>
              <a:tblGrid>
                <a:gridCol w="1519020">
                  <a:extLst>
                    <a:ext uri="{9D8B030D-6E8A-4147-A177-3AD203B41FA5}">
                      <a16:colId xmlns="" xmlns:a16="http://schemas.microsoft.com/office/drawing/2014/main" val="20000"/>
                    </a:ext>
                  </a:extLst>
                </a:gridCol>
                <a:gridCol w="951149">
                  <a:extLst>
                    <a:ext uri="{9D8B030D-6E8A-4147-A177-3AD203B41FA5}">
                      <a16:colId xmlns="" xmlns:a16="http://schemas.microsoft.com/office/drawing/2014/main" val="20001"/>
                    </a:ext>
                  </a:extLst>
                </a:gridCol>
                <a:gridCol w="910875">
                  <a:extLst>
                    <a:ext uri="{9D8B030D-6E8A-4147-A177-3AD203B41FA5}">
                      <a16:colId xmlns="" xmlns:a16="http://schemas.microsoft.com/office/drawing/2014/main" val="20002"/>
                    </a:ext>
                  </a:extLst>
                </a:gridCol>
              </a:tblGrid>
              <a:tr h="168910">
                <a:tc>
                  <a:txBody>
                    <a:bodyPr/>
                    <a:lstStyle/>
                    <a:p>
                      <a:pPr indent="180340" algn="ctr">
                        <a:lnSpc>
                          <a:spcPct val="150000"/>
                        </a:lnSpc>
                        <a:spcBef>
                          <a:spcPts val="1200"/>
                        </a:spcBef>
                        <a:spcAft>
                          <a:spcPts val="0"/>
                        </a:spcAft>
                      </a:pPr>
                      <a:r>
                        <a:rPr lang="es-EC" sz="1200" dirty="0">
                          <a:effectLst/>
                        </a:rPr>
                        <a:t>Alternativas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200" dirty="0">
                          <a:effectLst/>
                        </a:rPr>
                        <a:t>Respuesta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2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168910">
                <a:tc>
                  <a:txBody>
                    <a:bodyPr/>
                    <a:lstStyle/>
                    <a:p>
                      <a:pPr indent="180340" algn="l">
                        <a:lnSpc>
                          <a:spcPct val="150000"/>
                        </a:lnSpc>
                        <a:spcBef>
                          <a:spcPts val="1200"/>
                        </a:spcBef>
                        <a:spcAft>
                          <a:spcPts val="0"/>
                        </a:spcAft>
                      </a:pPr>
                      <a:r>
                        <a:rPr lang="es-EC" sz="1200" dirty="0">
                          <a:effectLst/>
                        </a:rPr>
                        <a:t>Empleado público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139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168910">
                <a:tc>
                  <a:txBody>
                    <a:bodyPr/>
                    <a:lstStyle/>
                    <a:p>
                      <a:pPr indent="180340" algn="l">
                        <a:lnSpc>
                          <a:spcPct val="150000"/>
                        </a:lnSpc>
                        <a:spcBef>
                          <a:spcPts val="1200"/>
                        </a:spcBef>
                        <a:spcAft>
                          <a:spcPts val="0"/>
                        </a:spcAft>
                      </a:pPr>
                      <a:r>
                        <a:rPr lang="es-EC" sz="1200" dirty="0">
                          <a:effectLst/>
                        </a:rPr>
                        <a:t>Empleado privado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105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28%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168910">
                <a:tc>
                  <a:txBody>
                    <a:bodyPr/>
                    <a:lstStyle/>
                    <a:p>
                      <a:pPr indent="180340" algn="l">
                        <a:lnSpc>
                          <a:spcPct val="150000"/>
                        </a:lnSpc>
                        <a:spcBef>
                          <a:spcPts val="1200"/>
                        </a:spcBef>
                        <a:spcAft>
                          <a:spcPts val="0"/>
                        </a:spcAft>
                      </a:pPr>
                      <a:r>
                        <a:rPr lang="es-EC" sz="1200" dirty="0">
                          <a:effectLst/>
                        </a:rPr>
                        <a:t>Empresario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41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168910">
                <a:tc>
                  <a:txBody>
                    <a:bodyPr/>
                    <a:lstStyle/>
                    <a:p>
                      <a:pPr indent="180340" algn="l">
                        <a:lnSpc>
                          <a:spcPct val="150000"/>
                        </a:lnSpc>
                        <a:spcBef>
                          <a:spcPts val="1200"/>
                        </a:spcBef>
                        <a:spcAft>
                          <a:spcPts val="0"/>
                        </a:spcAft>
                      </a:pPr>
                      <a:r>
                        <a:rPr lang="es-EC" sz="1200" dirty="0">
                          <a:effectLst/>
                        </a:rPr>
                        <a:t>Comerciante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79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21%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168910">
                <a:tc>
                  <a:txBody>
                    <a:bodyPr/>
                    <a:lstStyle/>
                    <a:p>
                      <a:pPr indent="180340" algn="l">
                        <a:lnSpc>
                          <a:spcPct val="150000"/>
                        </a:lnSpc>
                        <a:spcBef>
                          <a:spcPts val="1200"/>
                        </a:spcBef>
                        <a:spcAft>
                          <a:spcPts val="0"/>
                        </a:spcAft>
                      </a:pPr>
                      <a:r>
                        <a:rPr lang="es-EC" sz="1200" dirty="0">
                          <a:effectLst/>
                        </a:rPr>
                        <a:t>Jubilado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168910">
                <a:tc>
                  <a:txBody>
                    <a:bodyPr/>
                    <a:lstStyle/>
                    <a:p>
                      <a:pPr indent="180340" algn="l">
                        <a:lnSpc>
                          <a:spcPct val="150000"/>
                        </a:lnSpc>
                        <a:spcBef>
                          <a:spcPts val="1200"/>
                        </a:spcBef>
                        <a:spcAft>
                          <a:spcPts val="0"/>
                        </a:spcAft>
                      </a:pPr>
                      <a:r>
                        <a:rPr lang="es-EC" sz="1200" dirty="0">
                          <a:effectLst/>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375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963693613"/>
              </p:ext>
            </p:extLst>
          </p:nvPr>
        </p:nvGraphicFramePr>
        <p:xfrm>
          <a:off x="5043194" y="3706401"/>
          <a:ext cx="3054101" cy="1371600"/>
        </p:xfrm>
        <a:graphic>
          <a:graphicData uri="http://schemas.openxmlformats.org/drawingml/2006/table">
            <a:tbl>
              <a:tblPr firstRow="1" firstCol="1" bandRow="1">
                <a:tableStyleId>{46F890A9-2807-4EBB-B81D-B2AA78EC7F39}</a:tableStyleId>
              </a:tblPr>
              <a:tblGrid>
                <a:gridCol w="1187389">
                  <a:extLst>
                    <a:ext uri="{9D8B030D-6E8A-4147-A177-3AD203B41FA5}">
                      <a16:colId xmlns="" xmlns:a16="http://schemas.microsoft.com/office/drawing/2014/main" val="20000"/>
                    </a:ext>
                  </a:extLst>
                </a:gridCol>
                <a:gridCol w="953336">
                  <a:extLst>
                    <a:ext uri="{9D8B030D-6E8A-4147-A177-3AD203B41FA5}">
                      <a16:colId xmlns="" xmlns:a16="http://schemas.microsoft.com/office/drawing/2014/main" val="20001"/>
                    </a:ext>
                  </a:extLst>
                </a:gridCol>
                <a:gridCol w="913376">
                  <a:extLst>
                    <a:ext uri="{9D8B030D-6E8A-4147-A177-3AD203B41FA5}">
                      <a16:colId xmlns="" xmlns:a16="http://schemas.microsoft.com/office/drawing/2014/main" val="20002"/>
                    </a:ext>
                  </a:extLst>
                </a:gridCol>
              </a:tblGrid>
              <a:tr h="168910">
                <a:tc>
                  <a:txBody>
                    <a:bodyPr/>
                    <a:lstStyle/>
                    <a:p>
                      <a:pPr indent="180340" algn="ctr">
                        <a:lnSpc>
                          <a:spcPct val="150000"/>
                        </a:lnSpc>
                        <a:spcBef>
                          <a:spcPts val="1200"/>
                        </a:spcBef>
                        <a:spcAft>
                          <a:spcPts val="0"/>
                        </a:spcAft>
                      </a:pPr>
                      <a:r>
                        <a:rPr lang="es-EC" sz="1200" dirty="0">
                          <a:effectLst/>
                        </a:rPr>
                        <a:t>Alternativas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200" dirty="0">
                          <a:effectLst/>
                        </a:rPr>
                        <a:t>Respuesta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2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168910">
                <a:tc>
                  <a:txBody>
                    <a:bodyPr/>
                    <a:lstStyle/>
                    <a:p>
                      <a:pPr indent="180340" algn="l">
                        <a:lnSpc>
                          <a:spcPct val="150000"/>
                        </a:lnSpc>
                        <a:spcBef>
                          <a:spcPts val="1200"/>
                        </a:spcBef>
                        <a:spcAft>
                          <a:spcPts val="0"/>
                        </a:spcAft>
                      </a:pPr>
                      <a:r>
                        <a:rPr lang="es-EC" sz="1200" dirty="0">
                          <a:effectLst/>
                        </a:rPr>
                        <a:t>Propia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56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168910">
                <a:tc>
                  <a:txBody>
                    <a:bodyPr/>
                    <a:lstStyle/>
                    <a:p>
                      <a:pPr indent="180340" algn="l">
                        <a:lnSpc>
                          <a:spcPct val="150000"/>
                        </a:lnSpc>
                        <a:spcBef>
                          <a:spcPts val="1200"/>
                        </a:spcBef>
                        <a:spcAft>
                          <a:spcPts val="0"/>
                        </a:spcAft>
                      </a:pPr>
                      <a:r>
                        <a:rPr lang="es-EC" sz="1200" dirty="0">
                          <a:effectLst/>
                        </a:rPr>
                        <a:t>Rentada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293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78%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168910">
                <a:tc>
                  <a:txBody>
                    <a:bodyPr/>
                    <a:lstStyle/>
                    <a:p>
                      <a:pPr indent="180340" algn="l">
                        <a:lnSpc>
                          <a:spcPct val="150000"/>
                        </a:lnSpc>
                        <a:spcBef>
                          <a:spcPts val="1200"/>
                        </a:spcBef>
                        <a:spcAft>
                          <a:spcPts val="0"/>
                        </a:spcAft>
                      </a:pPr>
                      <a:r>
                        <a:rPr lang="es-EC" sz="1200" dirty="0">
                          <a:effectLst/>
                        </a:rPr>
                        <a:t>Familiar</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26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168910">
                <a:tc>
                  <a:txBody>
                    <a:bodyPr/>
                    <a:lstStyle/>
                    <a:p>
                      <a:pPr indent="180340" algn="l">
                        <a:lnSpc>
                          <a:spcPct val="150000"/>
                        </a:lnSpc>
                        <a:spcBef>
                          <a:spcPts val="1200"/>
                        </a:spcBef>
                        <a:spcAft>
                          <a:spcPts val="0"/>
                        </a:spcAft>
                      </a:pPr>
                      <a:r>
                        <a:rPr lang="es-EC" sz="1200" dirty="0">
                          <a:effectLst/>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375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2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763792998"/>
              </p:ext>
            </p:extLst>
          </p:nvPr>
        </p:nvGraphicFramePr>
        <p:xfrm>
          <a:off x="8254285" y="3705138"/>
          <a:ext cx="3087004" cy="2514600"/>
        </p:xfrm>
        <a:graphic>
          <a:graphicData uri="http://schemas.openxmlformats.org/drawingml/2006/table">
            <a:tbl>
              <a:tblPr firstRow="1" firstCol="1" bandRow="1">
                <a:tableStyleId>{46F890A9-2807-4EBB-B81D-B2AA78EC7F39}</a:tableStyleId>
              </a:tblPr>
              <a:tblGrid>
                <a:gridCol w="1620224">
                  <a:extLst>
                    <a:ext uri="{9D8B030D-6E8A-4147-A177-3AD203B41FA5}">
                      <a16:colId xmlns="" xmlns:a16="http://schemas.microsoft.com/office/drawing/2014/main" val="20000"/>
                    </a:ext>
                  </a:extLst>
                </a:gridCol>
                <a:gridCol w="749097">
                  <a:extLst>
                    <a:ext uri="{9D8B030D-6E8A-4147-A177-3AD203B41FA5}">
                      <a16:colId xmlns="" xmlns:a16="http://schemas.microsoft.com/office/drawing/2014/main" val="20001"/>
                    </a:ext>
                  </a:extLst>
                </a:gridCol>
                <a:gridCol w="717683">
                  <a:extLst>
                    <a:ext uri="{9D8B030D-6E8A-4147-A177-3AD203B41FA5}">
                      <a16:colId xmlns="" xmlns:a16="http://schemas.microsoft.com/office/drawing/2014/main" val="20002"/>
                    </a:ext>
                  </a:extLst>
                </a:gridCol>
              </a:tblGrid>
              <a:tr h="400300">
                <a:tc>
                  <a:txBody>
                    <a:bodyPr/>
                    <a:lstStyle/>
                    <a:p>
                      <a:pPr indent="180340" algn="ctr">
                        <a:lnSpc>
                          <a:spcPct val="150000"/>
                        </a:lnSpc>
                        <a:spcBef>
                          <a:spcPts val="1200"/>
                        </a:spcBef>
                        <a:spcAft>
                          <a:spcPts val="0"/>
                        </a:spcAft>
                      </a:pPr>
                      <a:r>
                        <a:rPr lang="es-EC" sz="1100" dirty="0">
                          <a:effectLst/>
                        </a:rPr>
                        <a:t>Alternativas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Respuesta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188772">
                <a:tc>
                  <a:txBody>
                    <a:bodyPr/>
                    <a:lstStyle/>
                    <a:p>
                      <a:pPr indent="180340" algn="l">
                        <a:lnSpc>
                          <a:spcPct val="150000"/>
                        </a:lnSpc>
                        <a:spcBef>
                          <a:spcPts val="1200"/>
                        </a:spcBef>
                        <a:spcAft>
                          <a:spcPts val="0"/>
                        </a:spcAft>
                      </a:pPr>
                      <a:r>
                        <a:rPr lang="es-EC" sz="1100" dirty="0">
                          <a:effectLst/>
                        </a:rPr>
                        <a:t>Localización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56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188772">
                <a:tc>
                  <a:txBody>
                    <a:bodyPr/>
                    <a:lstStyle/>
                    <a:p>
                      <a:pPr indent="180340" algn="l">
                        <a:lnSpc>
                          <a:spcPct val="150000"/>
                        </a:lnSpc>
                        <a:spcBef>
                          <a:spcPts val="1200"/>
                        </a:spcBef>
                        <a:spcAft>
                          <a:spcPts val="0"/>
                        </a:spcAft>
                      </a:pPr>
                      <a:r>
                        <a:rPr lang="es-EC" sz="1100" dirty="0">
                          <a:effectLst/>
                        </a:rPr>
                        <a:t>Accesibilidad</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400300">
                <a:tc>
                  <a:txBody>
                    <a:bodyPr/>
                    <a:lstStyle/>
                    <a:p>
                      <a:pPr indent="180340" algn="l">
                        <a:lnSpc>
                          <a:spcPct val="150000"/>
                        </a:lnSpc>
                        <a:spcBef>
                          <a:spcPts val="1200"/>
                        </a:spcBef>
                        <a:spcAft>
                          <a:spcPts val="0"/>
                        </a:spcAft>
                      </a:pPr>
                      <a:r>
                        <a:rPr lang="es-EC" sz="1100" dirty="0">
                          <a:effectLst/>
                        </a:rPr>
                        <a:t>Cantidad de habitaciones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188772">
                <a:tc>
                  <a:txBody>
                    <a:bodyPr/>
                    <a:lstStyle/>
                    <a:p>
                      <a:pPr indent="180340" algn="l">
                        <a:lnSpc>
                          <a:spcPct val="150000"/>
                        </a:lnSpc>
                        <a:spcBef>
                          <a:spcPts val="1200"/>
                        </a:spcBef>
                        <a:spcAft>
                          <a:spcPts val="0"/>
                        </a:spcAft>
                      </a:pPr>
                      <a:r>
                        <a:rPr lang="es-EC" sz="1100" dirty="0">
                          <a:effectLst/>
                        </a:rPr>
                        <a:t>Costo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244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65%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400300">
                <a:tc>
                  <a:txBody>
                    <a:bodyPr/>
                    <a:lstStyle/>
                    <a:p>
                      <a:pPr indent="180340" algn="l">
                        <a:lnSpc>
                          <a:spcPct val="150000"/>
                        </a:lnSpc>
                        <a:spcBef>
                          <a:spcPts val="1200"/>
                        </a:spcBef>
                        <a:spcAft>
                          <a:spcPts val="0"/>
                        </a:spcAft>
                      </a:pPr>
                      <a:r>
                        <a:rPr lang="es-EC" sz="1100" dirty="0">
                          <a:effectLst/>
                        </a:rPr>
                        <a:t>Calidad de los acabados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188772">
                <a:tc>
                  <a:txBody>
                    <a:bodyPr/>
                    <a:lstStyle/>
                    <a:p>
                      <a:pPr indent="180340" algn="l">
                        <a:lnSpc>
                          <a:spcPct val="150000"/>
                        </a:lnSpc>
                        <a:spcBef>
                          <a:spcPts val="1200"/>
                        </a:spcBef>
                        <a:spcAft>
                          <a:spcPts val="0"/>
                        </a:spcAft>
                      </a:pPr>
                      <a:r>
                        <a:rPr lang="es-EC" sz="1100" dirty="0">
                          <a:effectLst/>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375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bl>
          </a:graphicData>
        </a:graphic>
      </p:graphicFrame>
      <p:sp>
        <p:nvSpPr>
          <p:cNvPr id="15" name="Rectángulo 14"/>
          <p:cNvSpPr/>
          <p:nvPr/>
        </p:nvSpPr>
        <p:spPr>
          <a:xfrm>
            <a:off x="2507814" y="583115"/>
            <a:ext cx="3841116" cy="587148"/>
          </a:xfrm>
          <a:prstGeom prst="rect">
            <a:avLst/>
          </a:prstGeom>
        </p:spPr>
        <p:txBody>
          <a:bodyPr wrap="none">
            <a:spAutoFit/>
          </a:bodyPr>
          <a:lstStyle/>
          <a:p>
            <a:pPr algn="ctr">
              <a:lnSpc>
                <a:spcPct val="150000"/>
              </a:lnSpc>
              <a:spcBef>
                <a:spcPts val="1200"/>
              </a:spcBef>
              <a:spcAft>
                <a:spcPts val="1200"/>
              </a:spcAft>
            </a:pPr>
            <a:r>
              <a:rPr lang="es-EC" sz="2400" b="1" kern="0" dirty="0">
                <a:solidFill>
                  <a:schemeClr val="accent5">
                    <a:lumMod val="75000"/>
                  </a:schemeClr>
                </a:solidFill>
                <a:ea typeface="Times New Roman" panose="02020603050405020304" pitchFamily="18" charset="0"/>
                <a:cs typeface="Times New Roman" panose="02020603050405020304" pitchFamily="18" charset="0"/>
              </a:rPr>
              <a:t>RESULTADOS ENCUESTA N°1</a:t>
            </a:r>
            <a:endParaRPr lang="es-EC" sz="2400" b="1" kern="0" dirty="0">
              <a:solidFill>
                <a:schemeClr val="accent5">
                  <a:lumMod val="75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452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600680620"/>
              </p:ext>
            </p:extLst>
          </p:nvPr>
        </p:nvGraphicFramePr>
        <p:xfrm>
          <a:off x="1637652" y="1649000"/>
          <a:ext cx="2840978" cy="1163154"/>
        </p:xfrm>
        <a:graphic>
          <a:graphicData uri="http://schemas.openxmlformats.org/drawingml/2006/table">
            <a:tbl>
              <a:tblPr firstRow="1" firstCol="1" bandRow="1">
                <a:tableStyleId>{46F890A9-2807-4EBB-B81D-B2AA78EC7F39}</a:tableStyleId>
              </a:tblPr>
              <a:tblGrid>
                <a:gridCol w="1104610">
                  <a:extLst>
                    <a:ext uri="{9D8B030D-6E8A-4147-A177-3AD203B41FA5}">
                      <a16:colId xmlns="" xmlns:a16="http://schemas.microsoft.com/office/drawing/2014/main" val="20000"/>
                    </a:ext>
                  </a:extLst>
                </a:gridCol>
                <a:gridCol w="886917">
                  <a:extLst>
                    <a:ext uri="{9D8B030D-6E8A-4147-A177-3AD203B41FA5}">
                      <a16:colId xmlns="" xmlns:a16="http://schemas.microsoft.com/office/drawing/2014/main" val="20001"/>
                    </a:ext>
                  </a:extLst>
                </a:gridCol>
                <a:gridCol w="849451">
                  <a:extLst>
                    <a:ext uri="{9D8B030D-6E8A-4147-A177-3AD203B41FA5}">
                      <a16:colId xmlns="" xmlns:a16="http://schemas.microsoft.com/office/drawing/2014/main" val="20002"/>
                    </a:ext>
                  </a:extLst>
                </a:gridCol>
              </a:tblGrid>
              <a:tr h="408774">
                <a:tc>
                  <a:txBody>
                    <a:bodyPr/>
                    <a:lstStyle/>
                    <a:p>
                      <a:pPr indent="180340" algn="ctr">
                        <a:lnSpc>
                          <a:spcPct val="150000"/>
                        </a:lnSpc>
                        <a:spcBef>
                          <a:spcPts val="1200"/>
                        </a:spcBef>
                        <a:spcAft>
                          <a:spcPts val="0"/>
                        </a:spcAft>
                      </a:pPr>
                      <a:r>
                        <a:rPr lang="es-EC" sz="1100" dirty="0">
                          <a:effectLst/>
                        </a:rPr>
                        <a:t>Alternativas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Respuesta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204387">
                <a:tc>
                  <a:txBody>
                    <a:bodyPr/>
                    <a:lstStyle/>
                    <a:p>
                      <a:pPr indent="180340" algn="ctr">
                        <a:lnSpc>
                          <a:spcPct val="150000"/>
                        </a:lnSpc>
                        <a:spcBef>
                          <a:spcPts val="1200"/>
                        </a:spcBef>
                        <a:spcAft>
                          <a:spcPts val="0"/>
                        </a:spcAft>
                      </a:pPr>
                      <a:r>
                        <a:rPr lang="es-EC" sz="1100" dirty="0">
                          <a:effectLst/>
                        </a:rPr>
                        <a:t>Crédito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319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85%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04387">
                <a:tc>
                  <a:txBody>
                    <a:bodyPr/>
                    <a:lstStyle/>
                    <a:p>
                      <a:pPr indent="180340" algn="ctr">
                        <a:lnSpc>
                          <a:spcPct val="150000"/>
                        </a:lnSpc>
                        <a:spcBef>
                          <a:spcPts val="1200"/>
                        </a:spcBef>
                        <a:spcAft>
                          <a:spcPts val="0"/>
                        </a:spcAft>
                      </a:pPr>
                      <a:r>
                        <a:rPr lang="es-EC" sz="1100" dirty="0">
                          <a:effectLst/>
                        </a:rPr>
                        <a:t>Contado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56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15%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204387">
                <a:tc>
                  <a:txBody>
                    <a:bodyPr/>
                    <a:lstStyle/>
                    <a:p>
                      <a:pPr indent="180340" algn="ctr">
                        <a:lnSpc>
                          <a:spcPct val="150000"/>
                        </a:lnSpc>
                        <a:spcBef>
                          <a:spcPts val="1200"/>
                        </a:spcBef>
                        <a:spcAft>
                          <a:spcPts val="0"/>
                        </a:spcAft>
                      </a:pPr>
                      <a:r>
                        <a:rPr lang="es-EC" sz="1100" dirty="0">
                          <a:effectLst/>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375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820060110"/>
              </p:ext>
            </p:extLst>
          </p:nvPr>
        </p:nvGraphicFramePr>
        <p:xfrm>
          <a:off x="1664496" y="3789214"/>
          <a:ext cx="4250129" cy="1508760"/>
        </p:xfrm>
        <a:graphic>
          <a:graphicData uri="http://schemas.openxmlformats.org/drawingml/2006/table">
            <a:tbl>
              <a:tblPr firstRow="1" firstCol="1" bandRow="1">
                <a:tableStyleId>{46F890A9-2807-4EBB-B81D-B2AA78EC7F39}</a:tableStyleId>
              </a:tblPr>
              <a:tblGrid>
                <a:gridCol w="2411633">
                  <a:extLst>
                    <a:ext uri="{9D8B030D-6E8A-4147-A177-3AD203B41FA5}">
                      <a16:colId xmlns="" xmlns:a16="http://schemas.microsoft.com/office/drawing/2014/main" val="20000"/>
                    </a:ext>
                  </a:extLst>
                </a:gridCol>
                <a:gridCol w="948171">
                  <a:extLst>
                    <a:ext uri="{9D8B030D-6E8A-4147-A177-3AD203B41FA5}">
                      <a16:colId xmlns="" xmlns:a16="http://schemas.microsoft.com/office/drawing/2014/main" val="20001"/>
                    </a:ext>
                  </a:extLst>
                </a:gridCol>
                <a:gridCol w="890325">
                  <a:extLst>
                    <a:ext uri="{9D8B030D-6E8A-4147-A177-3AD203B41FA5}">
                      <a16:colId xmlns="" xmlns:a16="http://schemas.microsoft.com/office/drawing/2014/main" val="20002"/>
                    </a:ext>
                  </a:extLst>
                </a:gridCol>
              </a:tblGrid>
              <a:tr h="169545">
                <a:tc>
                  <a:txBody>
                    <a:bodyPr/>
                    <a:lstStyle/>
                    <a:p>
                      <a:pPr indent="180340" algn="ctr">
                        <a:lnSpc>
                          <a:spcPct val="150000"/>
                        </a:lnSpc>
                        <a:spcBef>
                          <a:spcPts val="1200"/>
                        </a:spcBef>
                        <a:spcAft>
                          <a:spcPts val="0"/>
                        </a:spcAft>
                      </a:pPr>
                      <a:r>
                        <a:rPr lang="es-EC" sz="1100" dirty="0">
                          <a:effectLst/>
                        </a:rPr>
                        <a:t>Alternativas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000" dirty="0">
                          <a:effectLst/>
                        </a:rPr>
                        <a:t>Respuesta</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169545">
                <a:tc>
                  <a:txBody>
                    <a:bodyPr/>
                    <a:lstStyle/>
                    <a:p>
                      <a:pPr indent="180340" algn="l">
                        <a:lnSpc>
                          <a:spcPct val="150000"/>
                        </a:lnSpc>
                        <a:spcBef>
                          <a:spcPts val="1200"/>
                        </a:spcBef>
                        <a:spcAft>
                          <a:spcPts val="0"/>
                        </a:spcAft>
                      </a:pPr>
                      <a:r>
                        <a:rPr lang="es-EC" sz="1100" dirty="0">
                          <a:effectLst/>
                        </a:rPr>
                        <a:t>Menos de 65.000 dólares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173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46%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169545">
                <a:tc>
                  <a:txBody>
                    <a:bodyPr/>
                    <a:lstStyle/>
                    <a:p>
                      <a:pPr indent="180340" algn="l">
                        <a:lnSpc>
                          <a:spcPct val="150000"/>
                        </a:lnSpc>
                        <a:spcBef>
                          <a:spcPts val="1200"/>
                        </a:spcBef>
                        <a:spcAft>
                          <a:spcPts val="0"/>
                        </a:spcAft>
                      </a:pPr>
                      <a:r>
                        <a:rPr lang="es-EC" sz="1100" dirty="0">
                          <a:effectLst/>
                        </a:rPr>
                        <a:t>Entre 65.000 y 85.000 dólares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128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169545">
                <a:tc>
                  <a:txBody>
                    <a:bodyPr/>
                    <a:lstStyle/>
                    <a:p>
                      <a:pPr indent="180340" algn="l">
                        <a:lnSpc>
                          <a:spcPct val="150000"/>
                        </a:lnSpc>
                        <a:spcBef>
                          <a:spcPts val="1200"/>
                        </a:spcBef>
                        <a:spcAft>
                          <a:spcPts val="0"/>
                        </a:spcAft>
                      </a:pPr>
                      <a:r>
                        <a:rPr lang="es-EC" sz="1100" dirty="0">
                          <a:effectLst/>
                        </a:rPr>
                        <a:t>Entre 85.000 y 105.000 dólares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169545">
                <a:tc>
                  <a:txBody>
                    <a:bodyPr/>
                    <a:lstStyle/>
                    <a:p>
                      <a:pPr indent="180340" algn="l">
                        <a:lnSpc>
                          <a:spcPct val="150000"/>
                        </a:lnSpc>
                        <a:spcBef>
                          <a:spcPts val="1200"/>
                        </a:spcBef>
                        <a:spcAft>
                          <a:spcPts val="0"/>
                        </a:spcAft>
                      </a:pPr>
                      <a:r>
                        <a:rPr lang="es-EC" sz="1100" dirty="0">
                          <a:effectLst/>
                        </a:rPr>
                        <a:t>Más de 100.000 dólares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56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169545">
                <a:tc>
                  <a:txBody>
                    <a:bodyPr/>
                    <a:lstStyle/>
                    <a:p>
                      <a:pPr indent="180340" algn="l">
                        <a:lnSpc>
                          <a:spcPct val="150000"/>
                        </a:lnSpc>
                        <a:spcBef>
                          <a:spcPts val="1200"/>
                        </a:spcBef>
                        <a:spcAft>
                          <a:spcPts val="0"/>
                        </a:spcAft>
                      </a:pPr>
                      <a:r>
                        <a:rPr lang="es-EC" sz="1100" dirty="0">
                          <a:effectLst/>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375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101825475"/>
              </p:ext>
            </p:extLst>
          </p:nvPr>
        </p:nvGraphicFramePr>
        <p:xfrm>
          <a:off x="7144745" y="3789214"/>
          <a:ext cx="4191966" cy="1688677"/>
        </p:xfrm>
        <a:graphic>
          <a:graphicData uri="http://schemas.openxmlformats.org/drawingml/2006/table">
            <a:tbl>
              <a:tblPr firstRow="1" firstCol="1" bandRow="1">
                <a:tableStyleId>{46F890A9-2807-4EBB-B81D-B2AA78EC7F39}</a:tableStyleId>
              </a:tblPr>
              <a:tblGrid>
                <a:gridCol w="2021083">
                  <a:extLst>
                    <a:ext uri="{9D8B030D-6E8A-4147-A177-3AD203B41FA5}">
                      <a16:colId xmlns="" xmlns:a16="http://schemas.microsoft.com/office/drawing/2014/main" val="20000"/>
                    </a:ext>
                  </a:extLst>
                </a:gridCol>
                <a:gridCol w="1109180">
                  <a:extLst>
                    <a:ext uri="{9D8B030D-6E8A-4147-A177-3AD203B41FA5}">
                      <a16:colId xmlns="" xmlns:a16="http://schemas.microsoft.com/office/drawing/2014/main" val="20001"/>
                    </a:ext>
                  </a:extLst>
                </a:gridCol>
                <a:gridCol w="1061703">
                  <a:extLst>
                    <a:ext uri="{9D8B030D-6E8A-4147-A177-3AD203B41FA5}">
                      <a16:colId xmlns="" xmlns:a16="http://schemas.microsoft.com/office/drawing/2014/main" val="20002"/>
                    </a:ext>
                  </a:extLst>
                </a:gridCol>
              </a:tblGrid>
              <a:tr h="478962">
                <a:tc>
                  <a:txBody>
                    <a:bodyPr/>
                    <a:lstStyle/>
                    <a:p>
                      <a:pPr indent="180340" algn="ctr">
                        <a:lnSpc>
                          <a:spcPct val="150000"/>
                        </a:lnSpc>
                        <a:spcBef>
                          <a:spcPts val="1200"/>
                        </a:spcBef>
                        <a:spcAft>
                          <a:spcPts val="0"/>
                        </a:spcAft>
                      </a:pPr>
                      <a:r>
                        <a:rPr lang="es-EC" sz="1100" dirty="0">
                          <a:effectLst/>
                        </a:rPr>
                        <a:t>Alternativas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Respuesta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455335">
                <a:tc>
                  <a:txBody>
                    <a:bodyPr/>
                    <a:lstStyle/>
                    <a:p>
                      <a:pPr indent="180340" algn="l">
                        <a:lnSpc>
                          <a:spcPct val="150000"/>
                        </a:lnSpc>
                        <a:spcBef>
                          <a:spcPts val="1200"/>
                        </a:spcBef>
                        <a:spcAft>
                          <a:spcPts val="0"/>
                        </a:spcAft>
                      </a:pPr>
                      <a:r>
                        <a:rPr lang="es-EC" sz="1100" dirty="0">
                          <a:effectLst/>
                        </a:rPr>
                        <a:t>Estructura metálica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56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27667">
                <a:tc>
                  <a:txBody>
                    <a:bodyPr/>
                    <a:lstStyle/>
                    <a:p>
                      <a:pPr indent="180340" algn="l">
                        <a:lnSpc>
                          <a:spcPct val="150000"/>
                        </a:lnSpc>
                        <a:spcBef>
                          <a:spcPts val="1200"/>
                        </a:spcBef>
                        <a:spcAft>
                          <a:spcPts val="0"/>
                        </a:spcAft>
                      </a:pPr>
                      <a:r>
                        <a:rPr lang="es-EC" sz="1100" dirty="0">
                          <a:effectLst/>
                        </a:rPr>
                        <a:t>Hormigón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80%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227667">
                <a:tc>
                  <a:txBody>
                    <a:bodyPr/>
                    <a:lstStyle/>
                    <a:p>
                      <a:pPr indent="180340" algn="l">
                        <a:lnSpc>
                          <a:spcPct val="150000"/>
                        </a:lnSpc>
                        <a:spcBef>
                          <a:spcPts val="1200"/>
                        </a:spcBef>
                        <a:spcAft>
                          <a:spcPts val="0"/>
                        </a:spcAft>
                      </a:pPr>
                      <a:r>
                        <a:rPr lang="es-EC" sz="1100" dirty="0">
                          <a:effectLst/>
                        </a:rPr>
                        <a:t>Madera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227667">
                <a:tc>
                  <a:txBody>
                    <a:bodyPr/>
                    <a:lstStyle/>
                    <a:p>
                      <a:pPr indent="180340" algn="l">
                        <a:lnSpc>
                          <a:spcPct val="150000"/>
                        </a:lnSpc>
                        <a:spcBef>
                          <a:spcPts val="1200"/>
                        </a:spcBef>
                        <a:spcAft>
                          <a:spcPts val="0"/>
                        </a:spcAft>
                      </a:pPr>
                      <a:r>
                        <a:rPr lang="es-EC" sz="1100" dirty="0">
                          <a:effectLst/>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375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00392909"/>
              </p:ext>
            </p:extLst>
          </p:nvPr>
        </p:nvGraphicFramePr>
        <p:xfrm>
          <a:off x="4795731" y="1649000"/>
          <a:ext cx="2739390" cy="1005840"/>
        </p:xfrm>
        <a:graphic>
          <a:graphicData uri="http://schemas.openxmlformats.org/drawingml/2006/table">
            <a:tbl>
              <a:tblPr firstRow="1" firstCol="1" bandRow="1">
                <a:tableStyleId>{46F890A9-2807-4EBB-B81D-B2AA78EC7F39}</a:tableStyleId>
              </a:tblPr>
              <a:tblGrid>
                <a:gridCol w="1064895">
                  <a:extLst>
                    <a:ext uri="{9D8B030D-6E8A-4147-A177-3AD203B41FA5}">
                      <a16:colId xmlns="" xmlns:a16="http://schemas.microsoft.com/office/drawing/2014/main" val="20000"/>
                    </a:ext>
                  </a:extLst>
                </a:gridCol>
                <a:gridCol w="855345">
                  <a:extLst>
                    <a:ext uri="{9D8B030D-6E8A-4147-A177-3AD203B41FA5}">
                      <a16:colId xmlns="" xmlns:a16="http://schemas.microsoft.com/office/drawing/2014/main" val="20001"/>
                    </a:ext>
                  </a:extLst>
                </a:gridCol>
                <a:gridCol w="819150">
                  <a:extLst>
                    <a:ext uri="{9D8B030D-6E8A-4147-A177-3AD203B41FA5}">
                      <a16:colId xmlns="" xmlns:a16="http://schemas.microsoft.com/office/drawing/2014/main" val="20002"/>
                    </a:ext>
                  </a:extLst>
                </a:gridCol>
              </a:tblGrid>
              <a:tr h="187325">
                <a:tc>
                  <a:txBody>
                    <a:bodyPr/>
                    <a:lstStyle/>
                    <a:p>
                      <a:pPr indent="180340" algn="ctr">
                        <a:lnSpc>
                          <a:spcPct val="150000"/>
                        </a:lnSpc>
                        <a:spcBef>
                          <a:spcPts val="1200"/>
                        </a:spcBef>
                        <a:spcAft>
                          <a:spcPts val="0"/>
                        </a:spcAft>
                      </a:pPr>
                      <a:r>
                        <a:rPr lang="es-EC" sz="1100" dirty="0">
                          <a:effectLst/>
                        </a:rPr>
                        <a:t>Alternativas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000" dirty="0">
                          <a:effectLst/>
                        </a:rPr>
                        <a:t>Respuesta</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187325">
                <a:tc>
                  <a:txBody>
                    <a:bodyPr/>
                    <a:lstStyle/>
                    <a:p>
                      <a:pPr indent="180340" algn="l">
                        <a:lnSpc>
                          <a:spcPct val="150000"/>
                        </a:lnSpc>
                        <a:spcBef>
                          <a:spcPts val="1200"/>
                        </a:spcBef>
                        <a:spcAft>
                          <a:spcPts val="0"/>
                        </a:spcAft>
                      </a:pPr>
                      <a:r>
                        <a:rPr lang="es-EC" sz="1100" dirty="0">
                          <a:effectLst/>
                        </a:rPr>
                        <a:t>Si</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345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92%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187325">
                <a:tc>
                  <a:txBody>
                    <a:bodyPr/>
                    <a:lstStyle/>
                    <a:p>
                      <a:pPr indent="180340" algn="l">
                        <a:lnSpc>
                          <a:spcPct val="150000"/>
                        </a:lnSpc>
                        <a:spcBef>
                          <a:spcPts val="1200"/>
                        </a:spcBef>
                        <a:spcAft>
                          <a:spcPts val="0"/>
                        </a:spcAft>
                      </a:pPr>
                      <a:r>
                        <a:rPr lang="es-EC" sz="1100" dirty="0">
                          <a:effectLst/>
                        </a:rPr>
                        <a:t>No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187325">
                <a:tc>
                  <a:txBody>
                    <a:bodyPr/>
                    <a:lstStyle/>
                    <a:p>
                      <a:pPr indent="180340" algn="l">
                        <a:lnSpc>
                          <a:spcPct val="150000"/>
                        </a:lnSpc>
                        <a:spcBef>
                          <a:spcPts val="1200"/>
                        </a:spcBef>
                        <a:spcAft>
                          <a:spcPts val="0"/>
                        </a:spcAft>
                      </a:pPr>
                      <a:r>
                        <a:rPr lang="es-EC" sz="1100" dirty="0">
                          <a:effectLst/>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375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986599379"/>
              </p:ext>
            </p:extLst>
          </p:nvPr>
        </p:nvGraphicFramePr>
        <p:xfrm>
          <a:off x="7763935" y="1663478"/>
          <a:ext cx="3572776" cy="1874520"/>
        </p:xfrm>
        <a:graphic>
          <a:graphicData uri="http://schemas.openxmlformats.org/drawingml/2006/table">
            <a:tbl>
              <a:tblPr firstRow="1" firstCol="1" bandRow="1">
                <a:tableStyleId>{46F890A9-2807-4EBB-B81D-B2AA78EC7F39}</a:tableStyleId>
              </a:tblPr>
              <a:tblGrid>
                <a:gridCol w="1875190">
                  <a:extLst>
                    <a:ext uri="{9D8B030D-6E8A-4147-A177-3AD203B41FA5}">
                      <a16:colId xmlns="" xmlns:a16="http://schemas.microsoft.com/office/drawing/2014/main" val="20000"/>
                    </a:ext>
                  </a:extLst>
                </a:gridCol>
                <a:gridCol w="867338">
                  <a:extLst>
                    <a:ext uri="{9D8B030D-6E8A-4147-A177-3AD203B41FA5}">
                      <a16:colId xmlns="" xmlns:a16="http://schemas.microsoft.com/office/drawing/2014/main" val="20001"/>
                    </a:ext>
                  </a:extLst>
                </a:gridCol>
                <a:gridCol w="830248">
                  <a:extLst>
                    <a:ext uri="{9D8B030D-6E8A-4147-A177-3AD203B41FA5}">
                      <a16:colId xmlns="" xmlns:a16="http://schemas.microsoft.com/office/drawing/2014/main" val="20002"/>
                    </a:ext>
                  </a:extLst>
                </a:gridCol>
              </a:tblGrid>
              <a:tr h="168910">
                <a:tc>
                  <a:txBody>
                    <a:bodyPr/>
                    <a:lstStyle/>
                    <a:p>
                      <a:pPr indent="180340" algn="ctr">
                        <a:lnSpc>
                          <a:spcPct val="150000"/>
                        </a:lnSpc>
                        <a:spcBef>
                          <a:spcPts val="1200"/>
                        </a:spcBef>
                        <a:spcAft>
                          <a:spcPts val="0"/>
                        </a:spcAft>
                      </a:pPr>
                      <a:r>
                        <a:rPr lang="es-EC" sz="1100" dirty="0">
                          <a:effectLst/>
                        </a:rPr>
                        <a:t>Alternativas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Respuesta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1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168910">
                <a:tc>
                  <a:txBody>
                    <a:bodyPr/>
                    <a:lstStyle/>
                    <a:p>
                      <a:pPr indent="180340" algn="just">
                        <a:lnSpc>
                          <a:spcPct val="150000"/>
                        </a:lnSpc>
                        <a:spcBef>
                          <a:spcPts val="1200"/>
                        </a:spcBef>
                        <a:spcAft>
                          <a:spcPts val="0"/>
                        </a:spcAft>
                      </a:pPr>
                      <a:r>
                        <a:rPr lang="es-EC" sz="1200" dirty="0">
                          <a:effectLst/>
                        </a:rPr>
                        <a:t>Televisión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168910">
                <a:tc>
                  <a:txBody>
                    <a:bodyPr/>
                    <a:lstStyle/>
                    <a:p>
                      <a:pPr indent="180340" algn="just">
                        <a:lnSpc>
                          <a:spcPct val="150000"/>
                        </a:lnSpc>
                        <a:spcBef>
                          <a:spcPts val="1200"/>
                        </a:spcBef>
                        <a:spcAft>
                          <a:spcPts val="0"/>
                        </a:spcAft>
                      </a:pPr>
                      <a:r>
                        <a:rPr lang="es-EC" sz="1200" dirty="0">
                          <a:effectLst/>
                        </a:rPr>
                        <a:t>Radio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26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168910">
                <a:tc>
                  <a:txBody>
                    <a:bodyPr/>
                    <a:lstStyle/>
                    <a:p>
                      <a:pPr indent="180340" algn="just">
                        <a:lnSpc>
                          <a:spcPct val="150000"/>
                        </a:lnSpc>
                        <a:spcBef>
                          <a:spcPts val="1200"/>
                        </a:spcBef>
                        <a:spcAft>
                          <a:spcPts val="0"/>
                        </a:spcAft>
                      </a:pPr>
                      <a:r>
                        <a:rPr lang="es-EC" sz="1200" dirty="0">
                          <a:effectLst/>
                        </a:rPr>
                        <a:t>Periódicos o Revistas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168910">
                <a:tc>
                  <a:txBody>
                    <a:bodyPr/>
                    <a:lstStyle/>
                    <a:p>
                      <a:pPr indent="180340" algn="just">
                        <a:lnSpc>
                          <a:spcPct val="150000"/>
                        </a:lnSpc>
                        <a:spcBef>
                          <a:spcPts val="1200"/>
                        </a:spcBef>
                        <a:spcAft>
                          <a:spcPts val="0"/>
                        </a:spcAft>
                      </a:pPr>
                      <a:r>
                        <a:rPr lang="es-EC" sz="1200" dirty="0">
                          <a:effectLst/>
                        </a:rPr>
                        <a:t>Internet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214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57%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168910">
                <a:tc>
                  <a:txBody>
                    <a:bodyPr/>
                    <a:lstStyle/>
                    <a:p>
                      <a:pPr indent="180340" algn="l">
                        <a:lnSpc>
                          <a:spcPct val="150000"/>
                        </a:lnSpc>
                        <a:spcBef>
                          <a:spcPts val="1200"/>
                        </a:spcBef>
                        <a:spcAft>
                          <a:spcPts val="0"/>
                        </a:spcAft>
                      </a:pPr>
                      <a:r>
                        <a:rPr lang="es-EC" sz="1200" dirty="0">
                          <a:effectLst/>
                        </a:rPr>
                        <a:t>Volantes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Bef>
                          <a:spcPts val="1200"/>
                        </a:spcBef>
                        <a:spcAft>
                          <a:spcPts val="0"/>
                        </a:spcAft>
                      </a:pPr>
                      <a:r>
                        <a:rPr lang="es-EC" sz="1100" dirty="0">
                          <a:effectLst/>
                        </a:rPr>
                        <a:t>116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168910">
                <a:tc>
                  <a:txBody>
                    <a:bodyPr/>
                    <a:lstStyle/>
                    <a:p>
                      <a:pPr indent="180340" algn="l">
                        <a:lnSpc>
                          <a:spcPct val="150000"/>
                        </a:lnSpc>
                        <a:spcBef>
                          <a:spcPts val="1200"/>
                        </a:spcBef>
                        <a:spcAft>
                          <a:spcPts val="0"/>
                        </a:spcAft>
                      </a:pPr>
                      <a:r>
                        <a:rPr lang="es-EC" sz="1100" dirty="0">
                          <a:effectLst/>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375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1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bl>
          </a:graphicData>
        </a:graphic>
      </p:graphicFrame>
      <p:sp>
        <p:nvSpPr>
          <p:cNvPr id="14" name="Rectángulo 13"/>
          <p:cNvSpPr/>
          <p:nvPr/>
        </p:nvSpPr>
        <p:spPr>
          <a:xfrm>
            <a:off x="2525243" y="532746"/>
            <a:ext cx="3841116" cy="587148"/>
          </a:xfrm>
          <a:prstGeom prst="rect">
            <a:avLst/>
          </a:prstGeom>
        </p:spPr>
        <p:txBody>
          <a:bodyPr wrap="none">
            <a:spAutoFit/>
          </a:bodyPr>
          <a:lstStyle/>
          <a:p>
            <a:pPr algn="ctr">
              <a:lnSpc>
                <a:spcPct val="150000"/>
              </a:lnSpc>
              <a:spcBef>
                <a:spcPts val="1200"/>
              </a:spcBef>
              <a:spcAft>
                <a:spcPts val="1200"/>
              </a:spcAft>
            </a:pPr>
            <a:r>
              <a:rPr lang="es-EC" sz="2400" b="1" kern="0" dirty="0">
                <a:solidFill>
                  <a:schemeClr val="accent5">
                    <a:lumMod val="75000"/>
                  </a:schemeClr>
                </a:solidFill>
                <a:ea typeface="Times New Roman" panose="02020603050405020304" pitchFamily="18" charset="0"/>
                <a:cs typeface="Arial" panose="020B0604020202020204" pitchFamily="34" charset="0"/>
              </a:rPr>
              <a:t>RESULTADOS ENCUESTA N°1</a:t>
            </a:r>
            <a:endParaRPr lang="es-EC" sz="2400" b="1" kern="0" dirty="0">
              <a:solidFill>
                <a:schemeClr val="accent5">
                  <a:lumMod val="75000"/>
                </a:schemeClr>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93123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mc:AlternateContent xmlns:mc="http://schemas.openxmlformats.org/markup-compatibility/2006" xmlns:a14="http://schemas.microsoft.com/office/drawing/2010/main">
        <mc:Choice Requires="a14">
          <p:sp>
            <p:nvSpPr>
              <p:cNvPr id="3" name="Rectángulo 2"/>
              <p:cNvSpPr/>
              <p:nvPr/>
            </p:nvSpPr>
            <p:spPr>
              <a:xfrm>
                <a:off x="2279177" y="1132765"/>
                <a:ext cx="9444251" cy="6037487"/>
              </a:xfrm>
              <a:prstGeom prst="rect">
                <a:avLst/>
              </a:prstGeom>
            </p:spPr>
            <p:txBody>
              <a:bodyPr wrap="square">
                <a:spAutoFit/>
              </a:bodyPr>
              <a:lstStyle/>
              <a:p>
                <a:pPr algn="just">
                  <a:lnSpc>
                    <a:spcPct val="150000"/>
                  </a:lnSpc>
                </a:pPr>
                <a:r>
                  <a:rPr lang="es-EC" sz="2000" dirty="0"/>
                  <a:t>Después  que se tabuló toda la información de la primera encuesta se consideró como respuestas significativas:</a:t>
                </a:r>
              </a:p>
              <a:p>
                <a:pPr marL="285750" lvl="0" indent="-285750" algn="just">
                  <a:lnSpc>
                    <a:spcPct val="150000"/>
                  </a:lnSpc>
                  <a:buFont typeface="Arial" panose="020B0604020202020204" pitchFamily="34" charset="0"/>
                  <a:buChar char="•"/>
                </a:pPr>
                <a:r>
                  <a:rPr lang="es-EC" sz="2000" dirty="0"/>
                  <a:t>Edad de los encuestados (30-55 años)</a:t>
                </a:r>
              </a:p>
              <a:p>
                <a:pPr marL="285750" lvl="0" indent="-285750" algn="just">
                  <a:lnSpc>
                    <a:spcPct val="150000"/>
                  </a:lnSpc>
                  <a:buFont typeface="Arial" panose="020B0604020202020204" pitchFamily="34" charset="0"/>
                  <a:buChar char="•"/>
                </a:pPr>
                <a:r>
                  <a:rPr lang="es-EC" sz="2000" dirty="0"/>
                  <a:t>Deseo de adquirir una casa en la ciudad de Latacunga.</a:t>
                </a:r>
              </a:p>
              <a:p>
                <a:pPr algn="just">
                  <a:lnSpc>
                    <a:spcPct val="150000"/>
                  </a:lnSpc>
                </a:pPr>
                <a:r>
                  <a:rPr lang="es-EC" sz="2000" dirty="0"/>
                  <a:t>Entonces para obtener el tamaño de la muestra se toma en cuenta la población total de Latacunga 170.489 habitantes, el 25,70 % está en edades de 30 a 55 años, el 45,8% están casados y finalmente el 19.1% tiene afiliación al IESS y puede acceder a préstamos del BIESS para la adquisición de su casa. Teniendo como Población 3.913 habitantes. </a:t>
                </a:r>
              </a:p>
              <a:p>
                <a:endParaRPr lang="es-EC" sz="2000" dirty="0"/>
              </a:p>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𝑛</m:t>
                      </m:r>
                      <m:r>
                        <a:rPr lang="es-EC" sz="2000" i="1">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𝑁</m:t>
                          </m:r>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r>
                                    <a:rPr lang="es-EC" sz="2000" i="1">
                                      <a:latin typeface="Cambria Math" panose="02040503050406030204" pitchFamily="18" charset="0"/>
                                    </a:rPr>
                                    <m:t>𝑍</m:t>
                                  </m:r>
                                </m:e>
                              </m:d>
                            </m:e>
                            <m:sup>
                              <m:r>
                                <a:rPr lang="es-EC" sz="2000" i="1">
                                  <a:latin typeface="Cambria Math" panose="02040503050406030204" pitchFamily="18" charset="0"/>
                                </a:rPr>
                                <m:t>2</m:t>
                              </m:r>
                            </m:sup>
                          </m:sSup>
                          <m:d>
                            <m:dPr>
                              <m:ctrlPr>
                                <a:rPr lang="es-EC" sz="2000" i="1">
                                  <a:latin typeface="Cambria Math" panose="02040503050406030204" pitchFamily="18" charset="0"/>
                                </a:rPr>
                              </m:ctrlPr>
                            </m:dPr>
                            <m:e>
                              <m:r>
                                <a:rPr lang="es-EC" sz="2000" i="1">
                                  <a:latin typeface="Cambria Math" panose="02040503050406030204" pitchFamily="18" charset="0"/>
                                </a:rPr>
                                <m:t>𝑝</m:t>
                              </m:r>
                            </m:e>
                          </m:d>
                          <m:d>
                            <m:dPr>
                              <m:ctrlPr>
                                <a:rPr lang="es-EC" sz="2000" i="1">
                                  <a:latin typeface="Cambria Math" panose="02040503050406030204" pitchFamily="18" charset="0"/>
                                </a:rPr>
                              </m:ctrlPr>
                            </m:dPr>
                            <m:e>
                              <m:r>
                                <a:rPr lang="es-EC" sz="2000" i="1">
                                  <a:latin typeface="Cambria Math" panose="02040503050406030204" pitchFamily="18" charset="0"/>
                                </a:rPr>
                                <m:t>1−</m:t>
                              </m:r>
                              <m:r>
                                <a:rPr lang="es-EC" sz="2000" i="1">
                                  <a:latin typeface="Cambria Math" panose="02040503050406030204" pitchFamily="18" charset="0"/>
                                </a:rPr>
                                <m:t>𝑝</m:t>
                              </m:r>
                            </m:e>
                          </m:d>
                        </m:num>
                        <m:den>
                          <m:sSup>
                            <m:sSupPr>
                              <m:ctrlPr>
                                <a:rPr lang="es-EC" sz="2000" i="1">
                                  <a:latin typeface="Cambria Math" panose="02040503050406030204" pitchFamily="18" charset="0"/>
                                </a:rPr>
                              </m:ctrlPr>
                            </m:sSupPr>
                            <m:e>
                              <m:r>
                                <a:rPr lang="es-EC" sz="2000" i="1">
                                  <a:latin typeface="Cambria Math" panose="02040503050406030204" pitchFamily="18" charset="0"/>
                                </a:rPr>
                                <m:t>𝑒</m:t>
                              </m:r>
                            </m:e>
                            <m:sup>
                              <m:r>
                                <a:rPr lang="es-EC" sz="2000" i="1">
                                  <a:latin typeface="Cambria Math" panose="02040503050406030204" pitchFamily="18" charset="0"/>
                                </a:rPr>
                                <m:t>2 </m:t>
                              </m:r>
                            </m:sup>
                          </m:sSup>
                          <m:d>
                            <m:dPr>
                              <m:ctrlPr>
                                <a:rPr lang="es-EC" sz="2000" i="1">
                                  <a:latin typeface="Cambria Math" panose="02040503050406030204" pitchFamily="18" charset="0"/>
                                </a:rPr>
                              </m:ctrlPr>
                            </m:dPr>
                            <m:e>
                              <m:r>
                                <a:rPr lang="es-EC" sz="2000" i="1">
                                  <a:latin typeface="Cambria Math" panose="02040503050406030204" pitchFamily="18" charset="0"/>
                                </a:rPr>
                                <m:t>𝑁</m:t>
                              </m:r>
                              <m:r>
                                <a:rPr lang="es-EC" sz="2000" i="1">
                                  <a:latin typeface="Cambria Math" panose="02040503050406030204" pitchFamily="18" charset="0"/>
                                </a:rPr>
                                <m:t>−1</m:t>
                              </m:r>
                            </m:e>
                          </m:d>
                          <m:r>
                            <a:rPr lang="es-EC" sz="2000" i="1">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𝑍</m:t>
                              </m:r>
                            </m:e>
                            <m:sup>
                              <m:r>
                                <a:rPr lang="es-EC" sz="2000" i="1">
                                  <a:latin typeface="Cambria Math" panose="02040503050406030204" pitchFamily="18" charset="0"/>
                                </a:rPr>
                                <m:t>2</m:t>
                              </m:r>
                            </m:sup>
                          </m:sSup>
                          <m:d>
                            <m:dPr>
                              <m:ctrlPr>
                                <a:rPr lang="es-EC" sz="2000" i="1">
                                  <a:latin typeface="Cambria Math" panose="02040503050406030204" pitchFamily="18" charset="0"/>
                                </a:rPr>
                              </m:ctrlPr>
                            </m:dPr>
                            <m:e>
                              <m:r>
                                <a:rPr lang="es-EC" sz="2000" i="1">
                                  <a:latin typeface="Cambria Math" panose="02040503050406030204" pitchFamily="18" charset="0"/>
                                </a:rPr>
                                <m:t>𝑝</m:t>
                              </m:r>
                            </m:e>
                          </m:d>
                          <m:d>
                            <m:dPr>
                              <m:ctrlPr>
                                <a:rPr lang="es-EC" sz="2000" i="1">
                                  <a:latin typeface="Cambria Math" panose="02040503050406030204" pitchFamily="18" charset="0"/>
                                </a:rPr>
                              </m:ctrlPr>
                            </m:dPr>
                            <m:e>
                              <m:r>
                                <a:rPr lang="es-EC" sz="2000" i="1">
                                  <a:latin typeface="Cambria Math" panose="02040503050406030204" pitchFamily="18" charset="0"/>
                                </a:rPr>
                                <m:t>1−</m:t>
                              </m:r>
                              <m:r>
                                <a:rPr lang="es-EC" sz="2000" i="1">
                                  <a:latin typeface="Cambria Math" panose="02040503050406030204" pitchFamily="18" charset="0"/>
                                </a:rPr>
                                <m:t>𝑝</m:t>
                              </m:r>
                            </m:e>
                          </m:d>
                        </m:den>
                      </m:f>
                    </m:oMath>
                  </m:oMathPara>
                </a14:m>
                <a:endParaRPr lang="es-EC" sz="2000" dirty="0"/>
              </a:p>
              <a:p>
                <a:endParaRPr lang="es-EC" sz="2000" dirty="0"/>
              </a:p>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𝑛</m:t>
                      </m:r>
                      <m:r>
                        <a:rPr lang="es-EC" sz="2000" i="1">
                          <a:latin typeface="Cambria Math" panose="02040503050406030204" pitchFamily="18" charset="0"/>
                        </a:rPr>
                        <m:t>=110</m:t>
                      </m:r>
                    </m:oMath>
                  </m:oMathPara>
                </a14:m>
                <a:endParaRPr lang="es-EC" sz="2000" dirty="0"/>
              </a:p>
              <a:p>
                <a:endParaRPr lang="es-EC" sz="2000" dirty="0"/>
              </a:p>
              <a:p>
                <a:pPr lvl="0"/>
                <a:endParaRPr lang="es-EC" sz="2000" dirty="0"/>
              </a:p>
            </p:txBody>
          </p:sp>
        </mc:Choice>
        <mc:Fallback xmlns="">
          <p:sp>
            <p:nvSpPr>
              <p:cNvPr id="3" name="Rectángulo 2"/>
              <p:cNvSpPr>
                <a:spLocks noRot="1" noChangeAspect="1" noMove="1" noResize="1" noEditPoints="1" noAdjustHandles="1" noChangeArrowheads="1" noChangeShapeType="1" noTextEdit="1"/>
              </p:cNvSpPr>
              <p:nvPr/>
            </p:nvSpPr>
            <p:spPr>
              <a:xfrm>
                <a:off x="2279177" y="1132765"/>
                <a:ext cx="9444251" cy="6037487"/>
              </a:xfrm>
              <a:prstGeom prst="rect">
                <a:avLst/>
              </a:prstGeom>
              <a:blipFill rotWithShape="0">
                <a:blip r:embed="rId4"/>
                <a:stretch>
                  <a:fillRect l="-710" r="-646"/>
                </a:stretch>
              </a:blipFill>
            </p:spPr>
            <p:txBody>
              <a:bodyPr/>
              <a:lstStyle/>
              <a:p>
                <a:r>
                  <a:rPr lang="es-EC">
                    <a:noFill/>
                  </a:rPr>
                  <a:t> </a:t>
                </a:r>
              </a:p>
            </p:txBody>
          </p:sp>
        </mc:Fallback>
      </mc:AlternateContent>
      <p:sp>
        <p:nvSpPr>
          <p:cNvPr id="8" name="Rectángulo 7"/>
          <p:cNvSpPr/>
          <p:nvPr/>
        </p:nvSpPr>
        <p:spPr>
          <a:xfrm>
            <a:off x="2631387" y="586994"/>
            <a:ext cx="2085827" cy="587148"/>
          </a:xfrm>
          <a:prstGeom prst="rect">
            <a:avLst/>
          </a:prstGeom>
        </p:spPr>
        <p:txBody>
          <a:bodyPr wrap="none">
            <a:spAutoFit/>
          </a:bodyPr>
          <a:lstStyle/>
          <a:p>
            <a:pPr algn="ctr">
              <a:lnSpc>
                <a:spcPct val="150000"/>
              </a:lnSpc>
              <a:spcBef>
                <a:spcPts val="1200"/>
              </a:spcBef>
              <a:spcAft>
                <a:spcPts val="1200"/>
              </a:spcAft>
            </a:pPr>
            <a:r>
              <a:rPr lang="es-EC" sz="2400" b="1" kern="0" dirty="0">
                <a:solidFill>
                  <a:schemeClr val="accent5">
                    <a:lumMod val="75000"/>
                  </a:schemeClr>
                </a:solidFill>
                <a:ea typeface="Times New Roman" panose="02020603050405020304" pitchFamily="18" charset="0"/>
                <a:cs typeface="Arial" panose="020B0604020202020204" pitchFamily="34" charset="0"/>
              </a:rPr>
              <a:t>ENCUESTA N°2</a:t>
            </a:r>
            <a:endParaRPr lang="es-EC" sz="2400" b="1" kern="0" dirty="0">
              <a:solidFill>
                <a:schemeClr val="accent5">
                  <a:lumMod val="75000"/>
                </a:schemeClr>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59568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3214327314"/>
              </p:ext>
            </p:extLst>
          </p:nvPr>
        </p:nvGraphicFramePr>
        <p:xfrm>
          <a:off x="1698293" y="1604877"/>
          <a:ext cx="4129301" cy="2080260"/>
        </p:xfrm>
        <a:graphic>
          <a:graphicData uri="http://schemas.openxmlformats.org/drawingml/2006/table">
            <a:tbl>
              <a:tblPr firstRow="1" firstCol="1" bandRow="1">
                <a:tableStyleId>{46F890A9-2807-4EBB-B81D-B2AA78EC7F39}</a:tableStyleId>
              </a:tblPr>
              <a:tblGrid>
                <a:gridCol w="2287581">
                  <a:extLst>
                    <a:ext uri="{9D8B030D-6E8A-4147-A177-3AD203B41FA5}">
                      <a16:colId xmlns="" xmlns:a16="http://schemas.microsoft.com/office/drawing/2014/main" val="20000"/>
                    </a:ext>
                  </a:extLst>
                </a:gridCol>
                <a:gridCol w="978138">
                  <a:extLst>
                    <a:ext uri="{9D8B030D-6E8A-4147-A177-3AD203B41FA5}">
                      <a16:colId xmlns="" xmlns:a16="http://schemas.microsoft.com/office/drawing/2014/main" val="20001"/>
                    </a:ext>
                  </a:extLst>
                </a:gridCol>
                <a:gridCol w="863582">
                  <a:extLst>
                    <a:ext uri="{9D8B030D-6E8A-4147-A177-3AD203B41FA5}">
                      <a16:colId xmlns="" xmlns:a16="http://schemas.microsoft.com/office/drawing/2014/main" val="20002"/>
                    </a:ext>
                  </a:extLst>
                </a:gridCol>
              </a:tblGrid>
              <a:tr h="0">
                <a:tc>
                  <a:txBody>
                    <a:bodyPr/>
                    <a:lstStyle/>
                    <a:p>
                      <a:pPr indent="180340" algn="ctr">
                        <a:lnSpc>
                          <a:spcPct val="150000"/>
                        </a:lnSpc>
                        <a:spcBef>
                          <a:spcPts val="1200"/>
                        </a:spcBef>
                        <a:spcAft>
                          <a:spcPts val="0"/>
                        </a:spcAft>
                      </a:pPr>
                      <a:r>
                        <a:rPr lang="es-EC" sz="1300" dirty="0">
                          <a:effectLst/>
                        </a:rPr>
                        <a:t>Alternativas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Respuesta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0">
                <a:tc>
                  <a:txBody>
                    <a:bodyPr/>
                    <a:lstStyle/>
                    <a:p>
                      <a:pPr indent="180340" algn="l">
                        <a:lnSpc>
                          <a:spcPct val="150000"/>
                        </a:lnSpc>
                        <a:spcBef>
                          <a:spcPts val="1200"/>
                        </a:spcBef>
                        <a:spcAft>
                          <a:spcPts val="0"/>
                        </a:spcAft>
                      </a:pPr>
                      <a:r>
                        <a:rPr lang="es-EC" sz="1300" dirty="0">
                          <a:effectLst/>
                        </a:rPr>
                        <a:t>Empleado público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58</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53%</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74761">
                <a:tc>
                  <a:txBody>
                    <a:bodyPr/>
                    <a:lstStyle/>
                    <a:p>
                      <a:pPr indent="180340" algn="l">
                        <a:lnSpc>
                          <a:spcPct val="150000"/>
                        </a:lnSpc>
                        <a:spcBef>
                          <a:spcPts val="1200"/>
                        </a:spcBef>
                        <a:spcAft>
                          <a:spcPts val="0"/>
                        </a:spcAft>
                      </a:pPr>
                      <a:r>
                        <a:rPr lang="es-EC" sz="1300" dirty="0">
                          <a:effectLst/>
                        </a:rPr>
                        <a:t>Empleado privado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34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31%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0">
                <a:tc>
                  <a:txBody>
                    <a:bodyPr/>
                    <a:lstStyle/>
                    <a:p>
                      <a:pPr indent="180340" algn="l">
                        <a:lnSpc>
                          <a:spcPct val="150000"/>
                        </a:lnSpc>
                        <a:spcBef>
                          <a:spcPts val="1200"/>
                        </a:spcBef>
                        <a:spcAft>
                          <a:spcPts val="0"/>
                        </a:spcAft>
                      </a:pPr>
                      <a:r>
                        <a:rPr lang="es-EC" sz="1300" dirty="0">
                          <a:effectLst/>
                        </a:rPr>
                        <a:t>Empresario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8</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7%</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0">
                <a:tc>
                  <a:txBody>
                    <a:bodyPr/>
                    <a:lstStyle/>
                    <a:p>
                      <a:pPr indent="180340" algn="l">
                        <a:lnSpc>
                          <a:spcPct val="150000"/>
                        </a:lnSpc>
                        <a:spcBef>
                          <a:spcPts val="1200"/>
                        </a:spcBef>
                        <a:spcAft>
                          <a:spcPts val="0"/>
                        </a:spcAft>
                      </a:pPr>
                      <a:r>
                        <a:rPr lang="es-EC" sz="1300" dirty="0">
                          <a:effectLst/>
                        </a:rPr>
                        <a:t>Comerciante</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9%</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0">
                <a:tc>
                  <a:txBody>
                    <a:bodyPr/>
                    <a:lstStyle/>
                    <a:p>
                      <a:pPr indent="180340" algn="l">
                        <a:lnSpc>
                          <a:spcPct val="150000"/>
                        </a:lnSpc>
                        <a:spcBef>
                          <a:spcPts val="1200"/>
                        </a:spcBef>
                        <a:spcAft>
                          <a:spcPts val="0"/>
                        </a:spcAft>
                      </a:pPr>
                      <a:r>
                        <a:rPr lang="es-EC" sz="1300" dirty="0">
                          <a:effectLst/>
                        </a:rPr>
                        <a:t>Jubilado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0">
                <a:tc>
                  <a:txBody>
                    <a:bodyPr/>
                    <a:lstStyle/>
                    <a:p>
                      <a:pPr indent="180340" algn="l">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110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bl>
          </a:graphicData>
        </a:graphic>
      </p:graphicFrame>
      <p:graphicFrame>
        <p:nvGraphicFramePr>
          <p:cNvPr id="10" name="Gráfico 9"/>
          <p:cNvGraphicFramePr/>
          <p:nvPr>
            <p:extLst>
              <p:ext uri="{D42A27DB-BD31-4B8C-83A1-F6EECF244321}">
                <p14:modId xmlns:p14="http://schemas.microsoft.com/office/powerpoint/2010/main" val="3496856573"/>
              </p:ext>
            </p:extLst>
          </p:nvPr>
        </p:nvGraphicFramePr>
        <p:xfrm>
          <a:off x="2191688" y="3986278"/>
          <a:ext cx="2897505" cy="21609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a 4"/>
          <p:cNvGraphicFramePr>
            <a:graphicFrameLocks noGrp="1"/>
          </p:cNvGraphicFramePr>
          <p:nvPr>
            <p:extLst>
              <p:ext uri="{D42A27DB-BD31-4B8C-83A1-F6EECF244321}">
                <p14:modId xmlns:p14="http://schemas.microsoft.com/office/powerpoint/2010/main" val="978660564"/>
              </p:ext>
            </p:extLst>
          </p:nvPr>
        </p:nvGraphicFramePr>
        <p:xfrm>
          <a:off x="6449873" y="1604876"/>
          <a:ext cx="4359154" cy="2080260"/>
        </p:xfrm>
        <a:graphic>
          <a:graphicData uri="http://schemas.openxmlformats.org/drawingml/2006/table">
            <a:tbl>
              <a:tblPr firstRow="1" firstCol="1" bandRow="1">
                <a:tableStyleId>{46F890A9-2807-4EBB-B81D-B2AA78EC7F39}</a:tableStyleId>
              </a:tblPr>
              <a:tblGrid>
                <a:gridCol w="2367331">
                  <a:extLst>
                    <a:ext uri="{9D8B030D-6E8A-4147-A177-3AD203B41FA5}">
                      <a16:colId xmlns="" xmlns:a16="http://schemas.microsoft.com/office/drawing/2014/main" val="20000"/>
                    </a:ext>
                  </a:extLst>
                </a:gridCol>
                <a:gridCol w="1012238">
                  <a:extLst>
                    <a:ext uri="{9D8B030D-6E8A-4147-A177-3AD203B41FA5}">
                      <a16:colId xmlns="" xmlns:a16="http://schemas.microsoft.com/office/drawing/2014/main" val="20001"/>
                    </a:ext>
                  </a:extLst>
                </a:gridCol>
                <a:gridCol w="979585">
                  <a:extLst>
                    <a:ext uri="{9D8B030D-6E8A-4147-A177-3AD203B41FA5}">
                      <a16:colId xmlns="" xmlns:a16="http://schemas.microsoft.com/office/drawing/2014/main" val="20002"/>
                    </a:ext>
                  </a:extLst>
                </a:gridCol>
              </a:tblGrid>
              <a:tr h="824607">
                <a:tc>
                  <a:txBody>
                    <a:bodyPr/>
                    <a:lstStyle/>
                    <a:p>
                      <a:pPr indent="180340" algn="ctr">
                        <a:lnSpc>
                          <a:spcPct val="150000"/>
                        </a:lnSpc>
                        <a:spcBef>
                          <a:spcPts val="1200"/>
                        </a:spcBef>
                        <a:spcAft>
                          <a:spcPts val="0"/>
                        </a:spcAft>
                      </a:pPr>
                      <a:r>
                        <a:rPr lang="es-EC" sz="1300" dirty="0">
                          <a:effectLst/>
                        </a:rPr>
                        <a:t>Alternativas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Respuesta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418551">
                <a:tc>
                  <a:txBody>
                    <a:bodyPr/>
                    <a:lstStyle/>
                    <a:p>
                      <a:pPr indent="180340" algn="l">
                        <a:lnSpc>
                          <a:spcPct val="150000"/>
                        </a:lnSpc>
                        <a:spcBef>
                          <a:spcPts val="1200"/>
                        </a:spcBef>
                        <a:spcAft>
                          <a:spcPts val="0"/>
                        </a:spcAft>
                      </a:pPr>
                      <a:r>
                        <a:rPr lang="es-EC" sz="1300" dirty="0">
                          <a:effectLst/>
                        </a:rPr>
                        <a:t>Departamento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84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76%</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418551">
                <a:tc>
                  <a:txBody>
                    <a:bodyPr/>
                    <a:lstStyle/>
                    <a:p>
                      <a:pPr indent="180340" algn="l">
                        <a:lnSpc>
                          <a:spcPct val="150000"/>
                        </a:lnSpc>
                        <a:spcBef>
                          <a:spcPts val="1200"/>
                        </a:spcBef>
                        <a:spcAft>
                          <a:spcPts val="0"/>
                        </a:spcAft>
                      </a:pPr>
                      <a:r>
                        <a:rPr lang="es-EC" sz="1300" dirty="0">
                          <a:effectLst/>
                        </a:rPr>
                        <a:t>Casa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26</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24%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418551">
                <a:tc>
                  <a:txBody>
                    <a:bodyPr/>
                    <a:lstStyle/>
                    <a:p>
                      <a:pPr indent="180340" algn="l">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110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bl>
          </a:graphicData>
        </a:graphic>
      </p:graphicFrame>
      <p:graphicFrame>
        <p:nvGraphicFramePr>
          <p:cNvPr id="11" name="Gráfico 10"/>
          <p:cNvGraphicFramePr/>
          <p:nvPr>
            <p:extLst>
              <p:ext uri="{D42A27DB-BD31-4B8C-83A1-F6EECF244321}">
                <p14:modId xmlns:p14="http://schemas.microsoft.com/office/powerpoint/2010/main" val="3040384854"/>
              </p:ext>
            </p:extLst>
          </p:nvPr>
        </p:nvGraphicFramePr>
        <p:xfrm>
          <a:off x="7442674" y="3873565"/>
          <a:ext cx="2861945" cy="2386330"/>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ángulo 14"/>
          <p:cNvSpPr/>
          <p:nvPr/>
        </p:nvSpPr>
        <p:spPr>
          <a:xfrm>
            <a:off x="2532683" y="616532"/>
            <a:ext cx="3841116" cy="587148"/>
          </a:xfrm>
          <a:prstGeom prst="rect">
            <a:avLst/>
          </a:prstGeom>
        </p:spPr>
        <p:txBody>
          <a:bodyPr wrap="none">
            <a:spAutoFit/>
          </a:bodyPr>
          <a:lstStyle/>
          <a:p>
            <a:pPr algn="ctr">
              <a:lnSpc>
                <a:spcPct val="150000"/>
              </a:lnSpc>
              <a:spcBef>
                <a:spcPts val="1200"/>
              </a:spcBef>
              <a:spcAft>
                <a:spcPts val="1200"/>
              </a:spcAft>
            </a:pPr>
            <a:r>
              <a:rPr lang="es-EC" sz="2400" b="1" kern="0" dirty="0">
                <a:solidFill>
                  <a:schemeClr val="accent5">
                    <a:lumMod val="75000"/>
                  </a:schemeClr>
                </a:solidFill>
                <a:ea typeface="Times New Roman" panose="02020603050405020304" pitchFamily="18" charset="0"/>
                <a:cs typeface="Times New Roman" panose="02020603050405020304" pitchFamily="18" charset="0"/>
              </a:rPr>
              <a:t>RESULTADOS ENCUESTA N°2</a:t>
            </a:r>
            <a:endParaRPr lang="es-EC" sz="2400" b="1" kern="0" dirty="0">
              <a:solidFill>
                <a:schemeClr val="accent5">
                  <a:lumMod val="75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652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3379748584"/>
              </p:ext>
            </p:extLst>
          </p:nvPr>
        </p:nvGraphicFramePr>
        <p:xfrm>
          <a:off x="2047163" y="1528549"/>
          <a:ext cx="4269120" cy="1653070"/>
        </p:xfrm>
        <a:graphic>
          <a:graphicData uri="http://schemas.openxmlformats.org/drawingml/2006/table">
            <a:tbl>
              <a:tblPr firstRow="1" firstCol="1" bandRow="1">
                <a:tableStyleId>{46F890A9-2807-4EBB-B81D-B2AA78EC7F39}</a:tableStyleId>
              </a:tblPr>
              <a:tblGrid>
                <a:gridCol w="2313661">
                  <a:extLst>
                    <a:ext uri="{9D8B030D-6E8A-4147-A177-3AD203B41FA5}">
                      <a16:colId xmlns="" xmlns:a16="http://schemas.microsoft.com/office/drawing/2014/main" val="20000"/>
                    </a:ext>
                  </a:extLst>
                </a:gridCol>
                <a:gridCol w="999131">
                  <a:extLst>
                    <a:ext uri="{9D8B030D-6E8A-4147-A177-3AD203B41FA5}">
                      <a16:colId xmlns="" xmlns:a16="http://schemas.microsoft.com/office/drawing/2014/main" val="20001"/>
                    </a:ext>
                  </a:extLst>
                </a:gridCol>
                <a:gridCol w="956328">
                  <a:extLst>
                    <a:ext uri="{9D8B030D-6E8A-4147-A177-3AD203B41FA5}">
                      <a16:colId xmlns="" xmlns:a16="http://schemas.microsoft.com/office/drawing/2014/main" val="20002"/>
                    </a:ext>
                  </a:extLst>
                </a:gridCol>
              </a:tblGrid>
              <a:tr h="330614">
                <a:tc>
                  <a:txBody>
                    <a:bodyPr/>
                    <a:lstStyle/>
                    <a:p>
                      <a:pPr indent="180340" algn="ctr">
                        <a:lnSpc>
                          <a:spcPct val="150000"/>
                        </a:lnSpc>
                        <a:spcBef>
                          <a:spcPts val="1200"/>
                        </a:spcBef>
                        <a:spcAft>
                          <a:spcPts val="0"/>
                        </a:spcAft>
                      </a:pPr>
                      <a:r>
                        <a:rPr lang="es-EC" sz="1300" dirty="0">
                          <a:effectLst/>
                        </a:rPr>
                        <a:t>Alternativas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Respuesta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330614">
                <a:tc>
                  <a:txBody>
                    <a:bodyPr/>
                    <a:lstStyle/>
                    <a:p>
                      <a:pPr indent="180340" algn="l">
                        <a:lnSpc>
                          <a:spcPct val="150000"/>
                        </a:lnSpc>
                        <a:spcBef>
                          <a:spcPts val="1200"/>
                        </a:spcBef>
                        <a:spcAft>
                          <a:spcPts val="0"/>
                        </a:spcAft>
                      </a:pPr>
                      <a:r>
                        <a:rPr lang="es-EC" sz="1300" dirty="0">
                          <a:effectLst/>
                        </a:rPr>
                        <a:t>Propia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19</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17%</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330614">
                <a:tc>
                  <a:txBody>
                    <a:bodyPr/>
                    <a:lstStyle/>
                    <a:p>
                      <a:pPr indent="180340" algn="l">
                        <a:lnSpc>
                          <a:spcPct val="150000"/>
                        </a:lnSpc>
                        <a:spcBef>
                          <a:spcPts val="1200"/>
                        </a:spcBef>
                        <a:spcAft>
                          <a:spcPts val="0"/>
                        </a:spcAft>
                      </a:pPr>
                      <a:r>
                        <a:rPr lang="es-EC" sz="1300" dirty="0">
                          <a:effectLst/>
                        </a:rPr>
                        <a:t>Rentada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85</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77%</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330614">
                <a:tc>
                  <a:txBody>
                    <a:bodyPr/>
                    <a:lstStyle/>
                    <a:p>
                      <a:pPr indent="180340" algn="l">
                        <a:lnSpc>
                          <a:spcPct val="150000"/>
                        </a:lnSpc>
                        <a:spcBef>
                          <a:spcPts val="1200"/>
                        </a:spcBef>
                        <a:spcAft>
                          <a:spcPts val="0"/>
                        </a:spcAft>
                      </a:pPr>
                      <a:r>
                        <a:rPr lang="es-EC" sz="1300" dirty="0">
                          <a:effectLst/>
                        </a:rPr>
                        <a:t>Familiar</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6</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5%</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330614">
                <a:tc>
                  <a:txBody>
                    <a:bodyPr/>
                    <a:lstStyle/>
                    <a:p>
                      <a:pPr indent="180340" algn="l">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110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bl>
          </a:graphicData>
        </a:graphic>
      </p:graphicFrame>
      <p:graphicFrame>
        <p:nvGraphicFramePr>
          <p:cNvPr id="14" name="Gráfico 13"/>
          <p:cNvGraphicFramePr/>
          <p:nvPr>
            <p:extLst>
              <p:ext uri="{D42A27DB-BD31-4B8C-83A1-F6EECF244321}">
                <p14:modId xmlns:p14="http://schemas.microsoft.com/office/powerpoint/2010/main" val="2249121840"/>
              </p:ext>
            </p:extLst>
          </p:nvPr>
        </p:nvGraphicFramePr>
        <p:xfrm>
          <a:off x="2510085" y="3633742"/>
          <a:ext cx="2995005" cy="2398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4000125309"/>
              </p:ext>
            </p:extLst>
          </p:nvPr>
        </p:nvGraphicFramePr>
        <p:xfrm>
          <a:off x="6779585" y="1224426"/>
          <a:ext cx="4234157" cy="2272377"/>
        </p:xfrm>
        <a:graphic>
          <a:graphicData uri="http://schemas.openxmlformats.org/drawingml/2006/table">
            <a:tbl>
              <a:tblPr firstRow="1" firstCol="1" bandRow="1">
                <a:tableStyleId>{46F890A9-2807-4EBB-B81D-B2AA78EC7F39}</a:tableStyleId>
              </a:tblPr>
              <a:tblGrid>
                <a:gridCol w="2294054">
                  <a:extLst>
                    <a:ext uri="{9D8B030D-6E8A-4147-A177-3AD203B41FA5}">
                      <a16:colId xmlns="" xmlns:a16="http://schemas.microsoft.com/office/drawing/2014/main" val="20000"/>
                    </a:ext>
                  </a:extLst>
                </a:gridCol>
                <a:gridCol w="990757">
                  <a:extLst>
                    <a:ext uri="{9D8B030D-6E8A-4147-A177-3AD203B41FA5}">
                      <a16:colId xmlns="" xmlns:a16="http://schemas.microsoft.com/office/drawing/2014/main" val="20001"/>
                    </a:ext>
                  </a:extLst>
                </a:gridCol>
                <a:gridCol w="949346">
                  <a:extLst>
                    <a:ext uri="{9D8B030D-6E8A-4147-A177-3AD203B41FA5}">
                      <a16:colId xmlns="" xmlns:a16="http://schemas.microsoft.com/office/drawing/2014/main" val="20002"/>
                    </a:ext>
                  </a:extLst>
                </a:gridCol>
              </a:tblGrid>
              <a:tr h="489297">
                <a:tc>
                  <a:txBody>
                    <a:bodyPr/>
                    <a:lstStyle/>
                    <a:p>
                      <a:pPr indent="180340" algn="ctr">
                        <a:lnSpc>
                          <a:spcPct val="150000"/>
                        </a:lnSpc>
                        <a:spcBef>
                          <a:spcPts val="1200"/>
                        </a:spcBef>
                        <a:spcAft>
                          <a:spcPts val="0"/>
                        </a:spcAft>
                      </a:pPr>
                      <a:r>
                        <a:rPr lang="es-EC" sz="1300" dirty="0">
                          <a:effectLst/>
                        </a:rPr>
                        <a:t>Alternativas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Respuesta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244649">
                <a:tc>
                  <a:txBody>
                    <a:bodyPr/>
                    <a:lstStyle/>
                    <a:p>
                      <a:pPr indent="180340" algn="l">
                        <a:lnSpc>
                          <a:spcPct val="150000"/>
                        </a:lnSpc>
                        <a:spcBef>
                          <a:spcPts val="1200"/>
                        </a:spcBef>
                        <a:spcAft>
                          <a:spcPts val="0"/>
                        </a:spcAft>
                      </a:pPr>
                      <a:r>
                        <a:rPr lang="es-EC" sz="1300" dirty="0">
                          <a:effectLst/>
                        </a:rPr>
                        <a:t>Localización</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13%</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44649">
                <a:tc>
                  <a:txBody>
                    <a:bodyPr/>
                    <a:lstStyle/>
                    <a:p>
                      <a:pPr indent="180340" algn="l">
                        <a:lnSpc>
                          <a:spcPct val="150000"/>
                        </a:lnSpc>
                        <a:spcBef>
                          <a:spcPts val="1200"/>
                        </a:spcBef>
                        <a:spcAft>
                          <a:spcPts val="0"/>
                        </a:spcAft>
                      </a:pPr>
                      <a:r>
                        <a:rPr lang="es-EC" sz="1300" dirty="0">
                          <a:effectLst/>
                        </a:rPr>
                        <a:t>Accesibilidad</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7</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6%</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244649">
                <a:tc>
                  <a:txBody>
                    <a:bodyPr/>
                    <a:lstStyle/>
                    <a:p>
                      <a:pPr indent="180340" algn="l">
                        <a:lnSpc>
                          <a:spcPct val="150000"/>
                        </a:lnSpc>
                        <a:spcBef>
                          <a:spcPts val="1200"/>
                        </a:spcBef>
                        <a:spcAft>
                          <a:spcPts val="0"/>
                        </a:spcAft>
                      </a:pPr>
                      <a:r>
                        <a:rPr lang="es-EC" sz="1300" dirty="0">
                          <a:effectLst/>
                        </a:rPr>
                        <a:t>Cantidad de habitaciones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8</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7%</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244649">
                <a:tc>
                  <a:txBody>
                    <a:bodyPr/>
                    <a:lstStyle/>
                    <a:p>
                      <a:pPr indent="180340" algn="l">
                        <a:lnSpc>
                          <a:spcPct val="150000"/>
                        </a:lnSpc>
                        <a:spcBef>
                          <a:spcPts val="1200"/>
                        </a:spcBef>
                        <a:spcAft>
                          <a:spcPts val="0"/>
                        </a:spcAft>
                      </a:pPr>
                      <a:r>
                        <a:rPr lang="es-EC" sz="1300" dirty="0">
                          <a:effectLst/>
                        </a:rPr>
                        <a:t>Costo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77</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70%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244649">
                <a:tc>
                  <a:txBody>
                    <a:bodyPr/>
                    <a:lstStyle/>
                    <a:p>
                      <a:pPr indent="180340" algn="l">
                        <a:lnSpc>
                          <a:spcPct val="150000"/>
                        </a:lnSpc>
                        <a:spcBef>
                          <a:spcPts val="1200"/>
                        </a:spcBef>
                        <a:spcAft>
                          <a:spcPts val="0"/>
                        </a:spcAft>
                      </a:pPr>
                      <a:r>
                        <a:rPr lang="es-EC" sz="1300" dirty="0">
                          <a:effectLst/>
                        </a:rPr>
                        <a:t>Calidad de los acabados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244649">
                <a:tc>
                  <a:txBody>
                    <a:bodyPr/>
                    <a:lstStyle/>
                    <a:p>
                      <a:pPr indent="180340" algn="l">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110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bl>
          </a:graphicData>
        </a:graphic>
      </p:graphicFrame>
      <p:graphicFrame>
        <p:nvGraphicFramePr>
          <p:cNvPr id="17" name="Gráfico 16"/>
          <p:cNvGraphicFramePr/>
          <p:nvPr>
            <p:extLst>
              <p:ext uri="{D42A27DB-BD31-4B8C-83A1-F6EECF244321}">
                <p14:modId xmlns:p14="http://schemas.microsoft.com/office/powerpoint/2010/main" val="4292288701"/>
              </p:ext>
            </p:extLst>
          </p:nvPr>
        </p:nvGraphicFramePr>
        <p:xfrm>
          <a:off x="7438254" y="3633742"/>
          <a:ext cx="2988635" cy="2398568"/>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ángulo 18"/>
          <p:cNvSpPr/>
          <p:nvPr/>
        </p:nvSpPr>
        <p:spPr>
          <a:xfrm>
            <a:off x="2614225" y="489278"/>
            <a:ext cx="3841116" cy="587148"/>
          </a:xfrm>
          <a:prstGeom prst="rect">
            <a:avLst/>
          </a:prstGeom>
        </p:spPr>
        <p:txBody>
          <a:bodyPr wrap="none">
            <a:spAutoFit/>
          </a:bodyPr>
          <a:lstStyle/>
          <a:p>
            <a:pPr algn="ctr">
              <a:lnSpc>
                <a:spcPct val="150000"/>
              </a:lnSpc>
              <a:spcBef>
                <a:spcPts val="1200"/>
              </a:spcBef>
              <a:spcAft>
                <a:spcPts val="1200"/>
              </a:spcAft>
            </a:pPr>
            <a:r>
              <a:rPr lang="es-EC" sz="2400" b="1" kern="0" dirty="0">
                <a:solidFill>
                  <a:schemeClr val="accent5">
                    <a:lumMod val="75000"/>
                  </a:schemeClr>
                </a:solidFill>
                <a:ea typeface="Times New Roman" panose="02020603050405020304" pitchFamily="18" charset="0"/>
                <a:cs typeface="Times New Roman" panose="02020603050405020304" pitchFamily="18" charset="0"/>
              </a:rPr>
              <a:t>RESULTADOS ENCUESTA N°2</a:t>
            </a:r>
            <a:endParaRPr lang="es-EC" sz="2400" b="1" kern="0" dirty="0">
              <a:solidFill>
                <a:schemeClr val="accent5">
                  <a:lumMod val="75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041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649796534"/>
              </p:ext>
            </p:extLst>
          </p:nvPr>
        </p:nvGraphicFramePr>
        <p:xfrm>
          <a:off x="6828636" y="1794753"/>
          <a:ext cx="4162567" cy="1685426"/>
        </p:xfrm>
        <a:graphic>
          <a:graphicData uri="http://schemas.openxmlformats.org/drawingml/2006/table">
            <a:tbl>
              <a:tblPr firstRow="1" firstCol="1" bandRow="1">
                <a:tableStyleId>{46F890A9-2807-4EBB-B81D-B2AA78EC7F39}</a:tableStyleId>
              </a:tblPr>
              <a:tblGrid>
                <a:gridCol w="2255627">
                  <a:extLst>
                    <a:ext uri="{9D8B030D-6E8A-4147-A177-3AD203B41FA5}">
                      <a16:colId xmlns="" xmlns:a16="http://schemas.microsoft.com/office/drawing/2014/main" val="20000"/>
                    </a:ext>
                  </a:extLst>
                </a:gridCol>
                <a:gridCol w="974155">
                  <a:extLst>
                    <a:ext uri="{9D8B030D-6E8A-4147-A177-3AD203B41FA5}">
                      <a16:colId xmlns="" xmlns:a16="http://schemas.microsoft.com/office/drawing/2014/main" val="20001"/>
                    </a:ext>
                  </a:extLst>
                </a:gridCol>
                <a:gridCol w="932785">
                  <a:extLst>
                    <a:ext uri="{9D8B030D-6E8A-4147-A177-3AD203B41FA5}">
                      <a16:colId xmlns="" xmlns:a16="http://schemas.microsoft.com/office/drawing/2014/main" val="20002"/>
                    </a:ext>
                  </a:extLst>
                </a:gridCol>
              </a:tblGrid>
              <a:tr h="586541">
                <a:tc>
                  <a:txBody>
                    <a:bodyPr/>
                    <a:lstStyle/>
                    <a:p>
                      <a:pPr indent="180340" algn="ctr">
                        <a:lnSpc>
                          <a:spcPct val="150000"/>
                        </a:lnSpc>
                        <a:spcBef>
                          <a:spcPts val="1200"/>
                        </a:spcBef>
                        <a:spcAft>
                          <a:spcPts val="0"/>
                        </a:spcAft>
                      </a:pPr>
                      <a:r>
                        <a:rPr lang="es-EC" sz="1300" dirty="0">
                          <a:effectLst/>
                        </a:rPr>
                        <a:t>Alternativas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Respuesta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366295">
                <a:tc>
                  <a:txBody>
                    <a:bodyPr/>
                    <a:lstStyle/>
                    <a:p>
                      <a:pPr indent="180340" algn="l">
                        <a:lnSpc>
                          <a:spcPct val="150000"/>
                        </a:lnSpc>
                        <a:spcBef>
                          <a:spcPts val="1200"/>
                        </a:spcBef>
                        <a:spcAft>
                          <a:spcPts val="0"/>
                        </a:spcAft>
                      </a:pPr>
                      <a:r>
                        <a:rPr lang="es-EC" sz="1300" dirty="0">
                          <a:effectLst/>
                        </a:rPr>
                        <a:t>Crédito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101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92%</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366295">
                <a:tc>
                  <a:txBody>
                    <a:bodyPr/>
                    <a:lstStyle/>
                    <a:p>
                      <a:pPr indent="180340" algn="l">
                        <a:lnSpc>
                          <a:spcPct val="150000"/>
                        </a:lnSpc>
                        <a:spcBef>
                          <a:spcPts val="1200"/>
                        </a:spcBef>
                        <a:spcAft>
                          <a:spcPts val="0"/>
                        </a:spcAft>
                      </a:pPr>
                      <a:r>
                        <a:rPr lang="es-EC" sz="1300" dirty="0">
                          <a:effectLst/>
                        </a:rPr>
                        <a:t>Contado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9</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8%</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366295">
                <a:tc>
                  <a:txBody>
                    <a:bodyPr/>
                    <a:lstStyle/>
                    <a:p>
                      <a:pPr indent="180340" algn="l">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110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bl>
          </a:graphicData>
        </a:graphic>
      </p:graphicFrame>
      <p:graphicFrame>
        <p:nvGraphicFramePr>
          <p:cNvPr id="11" name="Gráfico 10"/>
          <p:cNvGraphicFramePr/>
          <p:nvPr>
            <p:extLst>
              <p:ext uri="{D42A27DB-BD31-4B8C-83A1-F6EECF244321}">
                <p14:modId xmlns:p14="http://schemas.microsoft.com/office/powerpoint/2010/main" val="1940103215"/>
              </p:ext>
            </p:extLst>
          </p:nvPr>
        </p:nvGraphicFramePr>
        <p:xfrm>
          <a:off x="7332166" y="3799290"/>
          <a:ext cx="3435917" cy="2599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839641613"/>
              </p:ext>
            </p:extLst>
          </p:nvPr>
        </p:nvGraphicFramePr>
        <p:xfrm>
          <a:off x="1992573" y="1794753"/>
          <a:ext cx="4449170" cy="2004536"/>
        </p:xfrm>
        <a:graphic>
          <a:graphicData uri="http://schemas.openxmlformats.org/drawingml/2006/table">
            <a:tbl>
              <a:tblPr firstRow="1" firstCol="1" bandRow="1">
                <a:tableStyleId>{46F890A9-2807-4EBB-B81D-B2AA78EC7F39}</a:tableStyleId>
              </a:tblPr>
              <a:tblGrid>
                <a:gridCol w="2484075">
                  <a:extLst>
                    <a:ext uri="{9D8B030D-6E8A-4147-A177-3AD203B41FA5}">
                      <a16:colId xmlns="" xmlns:a16="http://schemas.microsoft.com/office/drawing/2014/main" val="20000"/>
                    </a:ext>
                  </a:extLst>
                </a:gridCol>
                <a:gridCol w="1003567">
                  <a:extLst>
                    <a:ext uri="{9D8B030D-6E8A-4147-A177-3AD203B41FA5}">
                      <a16:colId xmlns="" xmlns:a16="http://schemas.microsoft.com/office/drawing/2014/main" val="20001"/>
                    </a:ext>
                  </a:extLst>
                </a:gridCol>
                <a:gridCol w="961528">
                  <a:extLst>
                    <a:ext uri="{9D8B030D-6E8A-4147-A177-3AD203B41FA5}">
                      <a16:colId xmlns="" xmlns:a16="http://schemas.microsoft.com/office/drawing/2014/main" val="20002"/>
                    </a:ext>
                  </a:extLst>
                </a:gridCol>
              </a:tblGrid>
              <a:tr h="518636">
                <a:tc>
                  <a:txBody>
                    <a:bodyPr/>
                    <a:lstStyle/>
                    <a:p>
                      <a:pPr indent="180340" algn="ctr">
                        <a:lnSpc>
                          <a:spcPct val="150000"/>
                        </a:lnSpc>
                        <a:spcBef>
                          <a:spcPts val="1200"/>
                        </a:spcBef>
                        <a:spcAft>
                          <a:spcPts val="0"/>
                        </a:spcAft>
                      </a:pPr>
                      <a:r>
                        <a:rPr lang="es-EC" sz="1300" dirty="0">
                          <a:effectLst/>
                        </a:rPr>
                        <a:t>Alternativas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Respuesta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244577">
                <a:tc>
                  <a:txBody>
                    <a:bodyPr/>
                    <a:lstStyle/>
                    <a:p>
                      <a:pPr indent="180340" algn="l">
                        <a:lnSpc>
                          <a:spcPct val="150000"/>
                        </a:lnSpc>
                        <a:spcBef>
                          <a:spcPts val="1200"/>
                        </a:spcBef>
                        <a:spcAft>
                          <a:spcPts val="0"/>
                        </a:spcAft>
                      </a:pPr>
                      <a:r>
                        <a:rPr lang="es-EC" sz="1300" dirty="0">
                          <a:effectLst/>
                        </a:rPr>
                        <a:t>Menos de 65.000 dólares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44577">
                <a:tc>
                  <a:txBody>
                    <a:bodyPr/>
                    <a:lstStyle/>
                    <a:p>
                      <a:pPr indent="180340" algn="l">
                        <a:lnSpc>
                          <a:spcPct val="150000"/>
                        </a:lnSpc>
                        <a:spcBef>
                          <a:spcPts val="1200"/>
                        </a:spcBef>
                        <a:spcAft>
                          <a:spcPts val="0"/>
                        </a:spcAft>
                      </a:pPr>
                      <a:r>
                        <a:rPr lang="es-EC" sz="1300" dirty="0">
                          <a:effectLst/>
                        </a:rPr>
                        <a:t>Entre 65.000 y 95.000 dólares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5</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5%</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244577">
                <a:tc>
                  <a:txBody>
                    <a:bodyPr/>
                    <a:lstStyle/>
                    <a:p>
                      <a:pPr indent="180340" algn="l">
                        <a:lnSpc>
                          <a:spcPct val="150000"/>
                        </a:lnSpc>
                        <a:spcBef>
                          <a:spcPts val="1200"/>
                        </a:spcBef>
                        <a:spcAft>
                          <a:spcPts val="0"/>
                        </a:spcAft>
                      </a:pPr>
                      <a:r>
                        <a:rPr lang="es-EC" sz="1300" dirty="0">
                          <a:effectLst/>
                        </a:rPr>
                        <a:t>Entre 95.000 y 115.000 dólares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79</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72%</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244577">
                <a:tc>
                  <a:txBody>
                    <a:bodyPr/>
                    <a:lstStyle/>
                    <a:p>
                      <a:pPr indent="180340" algn="l">
                        <a:lnSpc>
                          <a:spcPct val="150000"/>
                        </a:lnSpc>
                        <a:spcBef>
                          <a:spcPts val="1200"/>
                        </a:spcBef>
                        <a:spcAft>
                          <a:spcPts val="0"/>
                        </a:spcAft>
                      </a:pPr>
                      <a:r>
                        <a:rPr lang="es-EC" sz="1300" dirty="0">
                          <a:effectLst/>
                        </a:rPr>
                        <a:t>Más de 115.000 dólares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26</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24%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244577">
                <a:tc>
                  <a:txBody>
                    <a:bodyPr/>
                    <a:lstStyle/>
                    <a:p>
                      <a:pPr indent="180340" algn="l">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110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r">
                        <a:lnSpc>
                          <a:spcPct val="150000"/>
                        </a:lnSpc>
                        <a:spcBef>
                          <a:spcPts val="1200"/>
                        </a:spcBef>
                        <a:spcAft>
                          <a:spcPts val="0"/>
                        </a:spcAft>
                      </a:pPr>
                      <a:r>
                        <a:rPr lang="es-EC" sz="1300" dirty="0">
                          <a:effectLst/>
                        </a:rPr>
                        <a:t>100%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bl>
          </a:graphicData>
        </a:graphic>
      </p:graphicFrame>
      <p:graphicFrame>
        <p:nvGraphicFramePr>
          <p:cNvPr id="14" name="Gráfico 13"/>
          <p:cNvGraphicFramePr/>
          <p:nvPr>
            <p:extLst>
              <p:ext uri="{D42A27DB-BD31-4B8C-83A1-F6EECF244321}">
                <p14:modId xmlns:p14="http://schemas.microsoft.com/office/powerpoint/2010/main" val="1120461053"/>
              </p:ext>
            </p:extLst>
          </p:nvPr>
        </p:nvGraphicFramePr>
        <p:xfrm>
          <a:off x="2796033" y="3975812"/>
          <a:ext cx="3122930" cy="2422526"/>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ángulo 16"/>
          <p:cNvSpPr/>
          <p:nvPr/>
        </p:nvSpPr>
        <p:spPr>
          <a:xfrm>
            <a:off x="2600627" y="556056"/>
            <a:ext cx="3841116" cy="587148"/>
          </a:xfrm>
          <a:prstGeom prst="rect">
            <a:avLst/>
          </a:prstGeom>
        </p:spPr>
        <p:txBody>
          <a:bodyPr wrap="none">
            <a:spAutoFit/>
          </a:bodyPr>
          <a:lstStyle/>
          <a:p>
            <a:pPr algn="ctr">
              <a:lnSpc>
                <a:spcPct val="150000"/>
              </a:lnSpc>
              <a:spcBef>
                <a:spcPts val="1200"/>
              </a:spcBef>
              <a:spcAft>
                <a:spcPts val="1200"/>
              </a:spcAft>
            </a:pPr>
            <a:r>
              <a:rPr lang="es-EC" sz="2400" b="1" kern="0" dirty="0">
                <a:solidFill>
                  <a:schemeClr val="accent5">
                    <a:lumMod val="75000"/>
                  </a:schemeClr>
                </a:solidFill>
                <a:ea typeface="Times New Roman" panose="02020603050405020304" pitchFamily="18" charset="0"/>
                <a:cs typeface="Times New Roman" panose="02020603050405020304" pitchFamily="18" charset="0"/>
              </a:rPr>
              <a:t>RESULTADOS ENCUESTA N°2</a:t>
            </a:r>
            <a:endParaRPr lang="es-EC" sz="2400" b="1" kern="0" dirty="0">
              <a:solidFill>
                <a:schemeClr val="accent5">
                  <a:lumMod val="75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894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p:cNvSpPr/>
          <p:nvPr/>
        </p:nvSpPr>
        <p:spPr>
          <a:xfrm>
            <a:off x="2555926" y="619721"/>
            <a:ext cx="8518999" cy="461665"/>
          </a:xfrm>
          <a:prstGeom prst="rect">
            <a:avLst/>
          </a:prstGeom>
        </p:spPr>
        <p:txBody>
          <a:bodyPr wrap="none">
            <a:spAutoFit/>
          </a:bodyPr>
          <a:lstStyle/>
          <a:p>
            <a:r>
              <a:rPr lang="es-EC" sz="2400" b="1" dirty="0">
                <a:solidFill>
                  <a:schemeClr val="accent5">
                    <a:lumMod val="75000"/>
                  </a:schemeClr>
                </a:solidFill>
              </a:rPr>
              <a:t>ANÁLISIS DE ALTERNATIVAS PARA EL DESARROLLO DEL PROYECTO</a:t>
            </a:r>
          </a:p>
        </p:txBody>
      </p:sp>
      <p:sp>
        <p:nvSpPr>
          <p:cNvPr id="3" name="Rectángulo 2"/>
          <p:cNvSpPr/>
          <p:nvPr/>
        </p:nvSpPr>
        <p:spPr>
          <a:xfrm>
            <a:off x="1867837" y="1602671"/>
            <a:ext cx="9486284" cy="967957"/>
          </a:xfrm>
          <a:prstGeom prst="rect">
            <a:avLst/>
          </a:prstGeom>
        </p:spPr>
        <p:txBody>
          <a:bodyPr wrap="square">
            <a:spAutoFit/>
          </a:bodyPr>
          <a:lstStyle/>
          <a:p>
            <a:pPr algn="just">
              <a:lnSpc>
                <a:spcPct val="150000"/>
              </a:lnSpc>
            </a:pPr>
            <a:r>
              <a:rPr lang="es-EC" sz="2000" dirty="0"/>
              <a:t>Una vez analizados los resultados de las dos encuestas, se presenta dos alternativas de casa para su construcción que cumplen con los requerimientos del mercado objetivo.</a:t>
            </a:r>
          </a:p>
        </p:txBody>
      </p:sp>
      <p:pic>
        <p:nvPicPr>
          <p:cNvPr id="8" name="Imagen 7" descr="https://scontent-dft4-3.xx.fbcdn.net/v/t34.0-12/18685667_10207993630033129_1888021554_n.jpg?oh=76e3ad183fc1712003f870423d21d131&amp;oe=5928CB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926" y="2741778"/>
            <a:ext cx="3086735" cy="2247900"/>
          </a:xfrm>
          <a:prstGeom prst="rect">
            <a:avLst/>
          </a:prstGeom>
          <a:noFill/>
          <a:ln>
            <a:noFill/>
          </a:ln>
        </p:spPr>
      </p:pic>
      <p:pic>
        <p:nvPicPr>
          <p:cNvPr id="10" name="Imagen 9" descr="https://scontent-dft4-3.xx.fbcdn.net/v/t34.0-12/18718243_10207993629953127_250916360_n.jpg?oh=6dedeaab975be764c8ccd04caedbf869&amp;oe=5928F71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7013" y="2741778"/>
            <a:ext cx="2994660" cy="2245995"/>
          </a:xfrm>
          <a:prstGeom prst="rect">
            <a:avLst/>
          </a:prstGeom>
          <a:noFill/>
          <a:ln>
            <a:noFill/>
          </a:ln>
        </p:spPr>
      </p:pic>
      <p:sp>
        <p:nvSpPr>
          <p:cNvPr id="4" name="Rectángulo 3"/>
          <p:cNvSpPr/>
          <p:nvPr/>
        </p:nvSpPr>
        <p:spPr>
          <a:xfrm>
            <a:off x="1867837" y="5246511"/>
            <a:ext cx="9577270" cy="1429622"/>
          </a:xfrm>
          <a:prstGeom prst="rect">
            <a:avLst/>
          </a:prstGeom>
        </p:spPr>
        <p:txBody>
          <a:bodyPr wrap="square">
            <a:spAutoFit/>
          </a:bodyPr>
          <a:lstStyle/>
          <a:p>
            <a:pPr algn="just">
              <a:lnSpc>
                <a:spcPct val="150000"/>
              </a:lnSpc>
            </a:pPr>
            <a:r>
              <a:rPr lang="es-EC" sz="2000" dirty="0"/>
              <a:t>La alternativa número uno presentada tiene 180 m2 de construcción, 3 dormitorios, uno de ellos tipo suite, sala con doble altura, comedor, cocina, sala de estar, 2 ½ baños y 3 parqueaderos.</a:t>
            </a:r>
          </a:p>
        </p:txBody>
      </p:sp>
    </p:spTree>
    <p:extLst>
      <p:ext uri="{BB962C8B-B14F-4D97-AF65-F5344CB8AC3E}">
        <p14:creationId xmlns:p14="http://schemas.microsoft.com/office/powerpoint/2010/main" val="3251860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3" name="Rectángulo 2"/>
          <p:cNvSpPr/>
          <p:nvPr/>
        </p:nvSpPr>
        <p:spPr>
          <a:xfrm>
            <a:off x="2059721" y="1602559"/>
            <a:ext cx="9385385" cy="1292662"/>
          </a:xfrm>
          <a:prstGeom prst="rect">
            <a:avLst/>
          </a:prstGeom>
        </p:spPr>
        <p:txBody>
          <a:bodyPr wrap="square">
            <a:spAutoFit/>
          </a:bodyPr>
          <a:lstStyle/>
          <a:p>
            <a:pPr>
              <a:lnSpc>
                <a:spcPct val="150000"/>
              </a:lnSpc>
            </a:pPr>
            <a:r>
              <a:rPr lang="es-EC" sz="2000" dirty="0"/>
              <a:t>La alternativa número dos cuenta con 159 m2 de construcción, cuenta con 3 dormitorios, sala, comedor, cocina, 3 ½ baños y 3 parqueaderos.</a:t>
            </a:r>
          </a:p>
          <a:p>
            <a:endParaRPr lang="es-EC" dirty="0"/>
          </a:p>
        </p:txBody>
      </p:sp>
      <p:pic>
        <p:nvPicPr>
          <p:cNvPr id="8" name="Imagen 7" descr="https://scontent-dft4-3.xx.fbcdn.net/v/t34.0-12/18762497_10207993629993128_674621639_n.jpg?oh=6ffe5cc8e178f95de360381acf85e355&amp;oe=59290E6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9721" y="2738818"/>
            <a:ext cx="3658691" cy="2620839"/>
          </a:xfrm>
          <a:prstGeom prst="rect">
            <a:avLst/>
          </a:prstGeom>
          <a:noFill/>
          <a:ln>
            <a:noFill/>
          </a:ln>
        </p:spPr>
      </p:pic>
      <p:pic>
        <p:nvPicPr>
          <p:cNvPr id="10" name="Imagen 9" descr="https://scontent-dft4-3.xx.fbcdn.net/v/t34.0-12/18762731_10207993629913126_1242964695_n.jpg?oh=86370b8328c29909bf617439f2aa3ca7&amp;oe=5929C207"/>
          <p:cNvPicPr/>
          <p:nvPr/>
        </p:nvPicPr>
        <p:blipFill>
          <a:blip r:embed="rId5">
            <a:extLst>
              <a:ext uri="{28A0092B-C50C-407E-A947-70E740481C1C}">
                <a14:useLocalDpi xmlns:a14="http://schemas.microsoft.com/office/drawing/2010/main" val="0"/>
              </a:ext>
            </a:extLst>
          </a:blip>
          <a:srcRect/>
          <a:stretch>
            <a:fillRect/>
          </a:stretch>
        </p:blipFill>
        <p:spPr bwMode="auto">
          <a:xfrm>
            <a:off x="6642294" y="2738818"/>
            <a:ext cx="3617727" cy="2595764"/>
          </a:xfrm>
          <a:prstGeom prst="rect">
            <a:avLst/>
          </a:prstGeom>
          <a:noFill/>
          <a:ln>
            <a:noFill/>
          </a:ln>
        </p:spPr>
      </p:pic>
      <p:sp>
        <p:nvSpPr>
          <p:cNvPr id="11" name="Rectángulo 10"/>
          <p:cNvSpPr/>
          <p:nvPr/>
        </p:nvSpPr>
        <p:spPr>
          <a:xfrm>
            <a:off x="2555926" y="619721"/>
            <a:ext cx="8518999" cy="461665"/>
          </a:xfrm>
          <a:prstGeom prst="rect">
            <a:avLst/>
          </a:prstGeom>
        </p:spPr>
        <p:txBody>
          <a:bodyPr wrap="none">
            <a:spAutoFit/>
          </a:bodyPr>
          <a:lstStyle/>
          <a:p>
            <a:r>
              <a:rPr lang="es-EC" sz="2400" b="1" dirty="0">
                <a:solidFill>
                  <a:schemeClr val="accent5">
                    <a:lumMod val="75000"/>
                  </a:schemeClr>
                </a:solidFill>
              </a:rPr>
              <a:t>ANÁLISIS DE ALTERNATIVAS PARA EL DESARROLLO DEL PROYECTO</a:t>
            </a:r>
          </a:p>
        </p:txBody>
      </p:sp>
    </p:spTree>
    <p:extLst>
      <p:ext uri="{BB962C8B-B14F-4D97-AF65-F5344CB8AC3E}">
        <p14:creationId xmlns:p14="http://schemas.microsoft.com/office/powerpoint/2010/main" val="3233786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1836041" y="1712357"/>
            <a:ext cx="4332747" cy="4247317"/>
          </a:xfrm>
          <a:prstGeom prst="rect">
            <a:avLst/>
          </a:prstGeom>
        </p:spPr>
        <p:txBody>
          <a:bodyPr wrap="square">
            <a:spAutoFit/>
          </a:bodyPr>
          <a:lstStyle/>
          <a:p>
            <a:pPr indent="180340" algn="just">
              <a:lnSpc>
                <a:spcPct val="150000"/>
              </a:lnSpc>
              <a:spcBef>
                <a:spcPts val="1200"/>
              </a:spcBef>
              <a:spcAft>
                <a:spcPts val="1200"/>
              </a:spcAft>
            </a:pPr>
            <a:r>
              <a:rPr lang="es-EC" sz="2000" dirty="0">
                <a:ea typeface="Calibri" panose="020F0502020204030204" pitchFamily="34" charset="0"/>
                <a:cs typeface="Arial" panose="020B0604020202020204" pitchFamily="34" charset="0"/>
              </a:rPr>
              <a:t>El proyecto de inversión del Conjunto Residencial “Alejandría” favorecerá el incremento de oferta inmobiliaria en el país, contribuyendo de esta manera a satisfacer la creciente demanda de viviendas en la ciudad de Latacunga y a la reducción del déficit habitacional producto del crecimiento poblacional existente en la región.</a:t>
            </a:r>
            <a:endParaRPr lang="es-EC" sz="2000" dirty="0">
              <a:effectLst/>
              <a:ea typeface="Calibri" panose="020F0502020204030204" pitchFamily="34" charset="0"/>
              <a:cs typeface="Arial" panose="020B0604020202020204" pitchFamily="34" charset="0"/>
            </a:endParaRPr>
          </a:p>
        </p:txBody>
      </p:sp>
      <p:sp>
        <p:nvSpPr>
          <p:cNvPr id="3" name="Rectángulo 2"/>
          <p:cNvSpPr/>
          <p:nvPr/>
        </p:nvSpPr>
        <p:spPr>
          <a:xfrm>
            <a:off x="2236765" y="591033"/>
            <a:ext cx="3750141" cy="517193"/>
          </a:xfrm>
          <a:prstGeom prst="rect">
            <a:avLst/>
          </a:prstGeom>
        </p:spPr>
        <p:txBody>
          <a:bodyPr wrap="square">
            <a:spAutoFit/>
          </a:bodyPr>
          <a:lstStyle/>
          <a:p>
            <a:pPr lvl="1" algn="just">
              <a:lnSpc>
                <a:spcPct val="150000"/>
              </a:lnSpc>
              <a:spcBef>
                <a:spcPts val="1200"/>
              </a:spcBef>
              <a:spcAft>
                <a:spcPts val="1200"/>
              </a:spcAft>
            </a:pPr>
            <a:r>
              <a:rPr lang="es-EC" sz="2100" b="1" dirty="0">
                <a:solidFill>
                  <a:schemeClr val="accent5">
                    <a:lumMod val="75000"/>
                  </a:schemeClr>
                </a:solidFill>
                <a:latin typeface="Arial" panose="020B0604020202020204" pitchFamily="34" charset="0"/>
                <a:ea typeface="Times New Roman" panose="02020603050405020304" pitchFamily="18" charset="0"/>
                <a:cs typeface="Times New Roman" panose="02020603050405020304" pitchFamily="18" charset="0"/>
              </a:rPr>
              <a:t>JUSTIFICACIÓN</a:t>
            </a:r>
            <a:endParaRPr lang="es-EC" sz="2100" b="1" dirty="0">
              <a:solidFill>
                <a:schemeClr val="accent5">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5"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811" y="1123486"/>
            <a:ext cx="4318547" cy="5021086"/>
          </a:xfrm>
          <a:prstGeom prst="rect">
            <a:avLst/>
          </a:prstGeom>
        </p:spPr>
      </p:pic>
    </p:spTree>
    <p:extLst>
      <p:ext uri="{BB962C8B-B14F-4D97-AF65-F5344CB8AC3E}">
        <p14:creationId xmlns:p14="http://schemas.microsoft.com/office/powerpoint/2010/main" val="3208795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p:cNvSpPr/>
          <p:nvPr/>
        </p:nvSpPr>
        <p:spPr>
          <a:xfrm>
            <a:off x="2234782" y="641881"/>
            <a:ext cx="7534755" cy="461665"/>
          </a:xfrm>
          <a:prstGeom prst="rect">
            <a:avLst/>
          </a:prstGeom>
        </p:spPr>
        <p:txBody>
          <a:bodyPr wrap="none">
            <a:spAutoFit/>
          </a:bodyPr>
          <a:lstStyle/>
          <a:p>
            <a:pPr lvl="1"/>
            <a:r>
              <a:rPr lang="es-EC" sz="2400" b="1" dirty="0">
                <a:solidFill>
                  <a:schemeClr val="accent5">
                    <a:lumMod val="75000"/>
                  </a:schemeClr>
                </a:solidFill>
              </a:rPr>
              <a:t>ANÁLISIS ESTÁTICO ALTERNATIVAS DE CONSTRUCCIÓN</a:t>
            </a:r>
          </a:p>
        </p:txBody>
      </p:sp>
      <p:graphicFrame>
        <p:nvGraphicFramePr>
          <p:cNvPr id="4" name="Tabla 3"/>
          <p:cNvGraphicFramePr>
            <a:graphicFrameLocks noGrp="1"/>
          </p:cNvGraphicFramePr>
          <p:nvPr>
            <p:extLst>
              <p:ext uri="{D42A27DB-BD31-4B8C-83A1-F6EECF244321}">
                <p14:modId xmlns:p14="http://schemas.microsoft.com/office/powerpoint/2010/main" val="925608283"/>
              </p:ext>
            </p:extLst>
          </p:nvPr>
        </p:nvGraphicFramePr>
        <p:xfrm>
          <a:off x="2432830" y="1299308"/>
          <a:ext cx="3632332" cy="2880360"/>
        </p:xfrm>
        <a:graphic>
          <a:graphicData uri="http://schemas.openxmlformats.org/drawingml/2006/table">
            <a:tbl>
              <a:tblPr firstRow="1" firstCol="1" bandRow="1">
                <a:tableStyleId>{46F890A9-2807-4EBB-B81D-B2AA78EC7F39}</a:tableStyleId>
              </a:tblPr>
              <a:tblGrid>
                <a:gridCol w="2533596">
                  <a:extLst>
                    <a:ext uri="{9D8B030D-6E8A-4147-A177-3AD203B41FA5}">
                      <a16:colId xmlns="" xmlns:a16="http://schemas.microsoft.com/office/drawing/2014/main" val="20000"/>
                    </a:ext>
                  </a:extLst>
                </a:gridCol>
                <a:gridCol w="1098736">
                  <a:extLst>
                    <a:ext uri="{9D8B030D-6E8A-4147-A177-3AD203B41FA5}">
                      <a16:colId xmlns="" xmlns:a16="http://schemas.microsoft.com/office/drawing/2014/main" val="20001"/>
                    </a:ext>
                  </a:extLst>
                </a:gridCol>
              </a:tblGrid>
              <a:tr h="302457">
                <a:tc gridSpan="2">
                  <a:txBody>
                    <a:bodyPr/>
                    <a:lstStyle/>
                    <a:p>
                      <a:pPr indent="180340" algn="ctr">
                        <a:lnSpc>
                          <a:spcPct val="150000"/>
                        </a:lnSpc>
                        <a:spcBef>
                          <a:spcPts val="1200"/>
                        </a:spcBef>
                        <a:spcAft>
                          <a:spcPts val="0"/>
                        </a:spcAft>
                      </a:pPr>
                      <a:r>
                        <a:rPr lang="es-EC" sz="1400" dirty="0">
                          <a:effectLst/>
                        </a:rPr>
                        <a:t>Análisis Estático Alternativa 1</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 xmlns:a16="http://schemas.microsoft.com/office/drawing/2014/main" val="10000"/>
                  </a:ext>
                </a:extLst>
              </a:tr>
              <a:tr h="313860">
                <a:tc>
                  <a:txBody>
                    <a:bodyPr/>
                    <a:lstStyle/>
                    <a:p>
                      <a:pPr indent="180340" algn="ctr">
                        <a:lnSpc>
                          <a:spcPct val="150000"/>
                        </a:lnSpc>
                        <a:spcBef>
                          <a:spcPts val="1200"/>
                        </a:spcBef>
                        <a:spcAft>
                          <a:spcPts val="0"/>
                        </a:spcAft>
                      </a:pPr>
                      <a:r>
                        <a:rPr lang="es-EC" sz="1400" dirty="0">
                          <a:effectLst/>
                        </a:rPr>
                        <a:t>Precio de Venta</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135.000,00</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313860">
                <a:tc>
                  <a:txBody>
                    <a:bodyPr/>
                    <a:lstStyle/>
                    <a:p>
                      <a:pPr indent="180340" algn="ctr">
                        <a:lnSpc>
                          <a:spcPct val="150000"/>
                        </a:lnSpc>
                        <a:spcBef>
                          <a:spcPts val="1200"/>
                        </a:spcBef>
                        <a:spcAft>
                          <a:spcPts val="0"/>
                        </a:spcAft>
                      </a:pPr>
                      <a:r>
                        <a:rPr lang="es-EC" sz="1400" dirty="0">
                          <a:effectLst/>
                        </a:rPr>
                        <a:t>Total Ingreso</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945.000,00</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313860">
                <a:tc>
                  <a:txBody>
                    <a:bodyPr/>
                    <a:lstStyle/>
                    <a:p>
                      <a:pPr indent="180340" algn="ctr">
                        <a:lnSpc>
                          <a:spcPct val="150000"/>
                        </a:lnSpc>
                        <a:spcBef>
                          <a:spcPts val="1200"/>
                        </a:spcBef>
                        <a:spcAft>
                          <a:spcPts val="0"/>
                        </a:spcAft>
                      </a:pPr>
                      <a:r>
                        <a:rPr lang="es-EC" sz="1400" dirty="0">
                          <a:effectLst/>
                        </a:rPr>
                        <a:t>Total Egreso</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753.499,97</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313860">
                <a:tc>
                  <a:txBody>
                    <a:bodyPr/>
                    <a:lstStyle/>
                    <a:p>
                      <a:pPr indent="180340" algn="ctr">
                        <a:lnSpc>
                          <a:spcPct val="150000"/>
                        </a:lnSpc>
                        <a:spcBef>
                          <a:spcPts val="1200"/>
                        </a:spcBef>
                        <a:spcAft>
                          <a:spcPts val="0"/>
                        </a:spcAft>
                      </a:pPr>
                      <a:r>
                        <a:rPr lang="es-EC" sz="1400" dirty="0">
                          <a:effectLst/>
                        </a:rPr>
                        <a:t>Utilidad</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191.500,03</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302457">
                <a:tc>
                  <a:txBody>
                    <a:bodyPr/>
                    <a:lstStyle/>
                    <a:p>
                      <a:pPr indent="180340" algn="ctr">
                        <a:lnSpc>
                          <a:spcPct val="150000"/>
                        </a:lnSpc>
                        <a:spcBef>
                          <a:spcPts val="1200"/>
                        </a:spcBef>
                        <a:spcAft>
                          <a:spcPts val="0"/>
                        </a:spcAft>
                      </a:pPr>
                      <a:r>
                        <a:rPr lang="es-EC" sz="1400" dirty="0">
                          <a:effectLst/>
                        </a:rPr>
                        <a:t>Margen Anual (U/I)</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6,75%</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302457">
                <a:tc>
                  <a:txBody>
                    <a:bodyPr/>
                    <a:lstStyle/>
                    <a:p>
                      <a:pPr indent="180340" algn="ctr">
                        <a:lnSpc>
                          <a:spcPct val="150000"/>
                        </a:lnSpc>
                        <a:spcBef>
                          <a:spcPts val="1200"/>
                        </a:spcBef>
                        <a:spcAft>
                          <a:spcPts val="0"/>
                        </a:spcAft>
                      </a:pPr>
                      <a:r>
                        <a:rPr lang="es-EC" sz="1400" dirty="0">
                          <a:effectLst/>
                        </a:rPr>
                        <a:t>Rentabilidad Anual (U/C)</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8,47%</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r h="302457">
                <a:tc>
                  <a:txBody>
                    <a:bodyPr/>
                    <a:lstStyle/>
                    <a:p>
                      <a:pPr indent="180340" algn="ctr">
                        <a:lnSpc>
                          <a:spcPct val="150000"/>
                        </a:lnSpc>
                        <a:spcBef>
                          <a:spcPts val="1200"/>
                        </a:spcBef>
                        <a:spcAft>
                          <a:spcPts val="0"/>
                        </a:spcAft>
                      </a:pPr>
                      <a:r>
                        <a:rPr lang="es-EC" sz="1400" dirty="0">
                          <a:effectLst/>
                        </a:rPr>
                        <a:t>Margen 36 meses</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20,26%</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7"/>
                  </a:ext>
                </a:extLst>
              </a:tr>
              <a:tr h="302457">
                <a:tc>
                  <a:txBody>
                    <a:bodyPr/>
                    <a:lstStyle/>
                    <a:p>
                      <a:pPr indent="180340" algn="ctr">
                        <a:lnSpc>
                          <a:spcPct val="150000"/>
                        </a:lnSpc>
                        <a:spcBef>
                          <a:spcPts val="1200"/>
                        </a:spcBef>
                        <a:spcAft>
                          <a:spcPts val="0"/>
                        </a:spcAft>
                      </a:pPr>
                      <a:r>
                        <a:rPr lang="es-EC" sz="1400" dirty="0">
                          <a:effectLst/>
                        </a:rPr>
                        <a:t>Rentabilidad 36 meses</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25,41%</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8"/>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555985664"/>
              </p:ext>
            </p:extLst>
          </p:nvPr>
        </p:nvGraphicFramePr>
        <p:xfrm>
          <a:off x="2396791" y="4164480"/>
          <a:ext cx="3632332" cy="1600200"/>
        </p:xfrm>
        <a:graphic>
          <a:graphicData uri="http://schemas.openxmlformats.org/drawingml/2006/table">
            <a:tbl>
              <a:tblPr firstRow="1" firstCol="1" bandRow="1">
                <a:tableStyleId>{46F890A9-2807-4EBB-B81D-B2AA78EC7F39}</a:tableStyleId>
              </a:tblPr>
              <a:tblGrid>
                <a:gridCol w="2506463">
                  <a:extLst>
                    <a:ext uri="{9D8B030D-6E8A-4147-A177-3AD203B41FA5}">
                      <a16:colId xmlns="" xmlns:a16="http://schemas.microsoft.com/office/drawing/2014/main" val="20000"/>
                    </a:ext>
                  </a:extLst>
                </a:gridCol>
                <a:gridCol w="1125869">
                  <a:extLst>
                    <a:ext uri="{9D8B030D-6E8A-4147-A177-3AD203B41FA5}">
                      <a16:colId xmlns="" xmlns:a16="http://schemas.microsoft.com/office/drawing/2014/main" val="20001"/>
                    </a:ext>
                  </a:extLst>
                </a:gridCol>
              </a:tblGrid>
              <a:tr h="142832">
                <a:tc gridSpan="2">
                  <a:txBody>
                    <a:bodyPr/>
                    <a:lstStyle/>
                    <a:p>
                      <a:pPr indent="180340" algn="ctr">
                        <a:lnSpc>
                          <a:spcPct val="150000"/>
                        </a:lnSpc>
                        <a:spcBef>
                          <a:spcPts val="1200"/>
                        </a:spcBef>
                        <a:spcAft>
                          <a:spcPts val="0"/>
                        </a:spcAft>
                      </a:pPr>
                      <a:r>
                        <a:rPr lang="es-EC" sz="1400" dirty="0">
                          <a:effectLst/>
                        </a:rPr>
                        <a:t>Análisis Estático Inversión del Promotor</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 xmlns:a16="http://schemas.microsoft.com/office/drawing/2014/main" val="10000"/>
                  </a:ext>
                </a:extLst>
              </a:tr>
              <a:tr h="302893">
                <a:tc>
                  <a:txBody>
                    <a:bodyPr/>
                    <a:lstStyle/>
                    <a:p>
                      <a:pPr indent="180340" algn="ctr">
                        <a:lnSpc>
                          <a:spcPct val="150000"/>
                        </a:lnSpc>
                        <a:spcBef>
                          <a:spcPts val="1200"/>
                        </a:spcBef>
                        <a:spcAft>
                          <a:spcPts val="0"/>
                        </a:spcAft>
                      </a:pPr>
                      <a:r>
                        <a:rPr lang="es-EC" sz="1400" dirty="0">
                          <a:effectLst/>
                        </a:rPr>
                        <a:t>Inversión Máxima</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327.499,07</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302893">
                <a:tc>
                  <a:txBody>
                    <a:bodyPr/>
                    <a:lstStyle/>
                    <a:p>
                      <a:pPr indent="180340" algn="ctr">
                        <a:lnSpc>
                          <a:spcPct val="150000"/>
                        </a:lnSpc>
                        <a:spcBef>
                          <a:spcPts val="1200"/>
                        </a:spcBef>
                        <a:spcAft>
                          <a:spcPts val="0"/>
                        </a:spcAft>
                      </a:pPr>
                      <a:r>
                        <a:rPr lang="es-EC" sz="1400" dirty="0">
                          <a:effectLst/>
                        </a:rPr>
                        <a:t>Utilidad</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191.432,53</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142832">
                <a:tc>
                  <a:txBody>
                    <a:bodyPr/>
                    <a:lstStyle/>
                    <a:p>
                      <a:pPr indent="180340" algn="ctr">
                        <a:lnSpc>
                          <a:spcPct val="150000"/>
                        </a:lnSpc>
                        <a:spcBef>
                          <a:spcPts val="1200"/>
                        </a:spcBef>
                        <a:spcAft>
                          <a:spcPts val="0"/>
                        </a:spcAft>
                      </a:pPr>
                      <a:r>
                        <a:rPr lang="es-EC" sz="1400" dirty="0">
                          <a:effectLst/>
                        </a:rPr>
                        <a:t>Rentabilidad Anual (U/C)</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19,48%</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142832">
                <a:tc>
                  <a:txBody>
                    <a:bodyPr/>
                    <a:lstStyle/>
                    <a:p>
                      <a:pPr indent="180340" algn="ctr">
                        <a:lnSpc>
                          <a:spcPct val="150000"/>
                        </a:lnSpc>
                        <a:spcBef>
                          <a:spcPts val="1200"/>
                        </a:spcBef>
                        <a:spcAft>
                          <a:spcPts val="0"/>
                        </a:spcAft>
                      </a:pPr>
                      <a:r>
                        <a:rPr lang="es-EC" sz="1400" dirty="0">
                          <a:effectLst/>
                        </a:rPr>
                        <a:t>Rentabilidad 36 meses</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58,45%</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869049553"/>
              </p:ext>
            </p:extLst>
          </p:nvPr>
        </p:nvGraphicFramePr>
        <p:xfrm>
          <a:off x="7116904" y="1299308"/>
          <a:ext cx="3621116" cy="2896792"/>
        </p:xfrm>
        <a:graphic>
          <a:graphicData uri="http://schemas.openxmlformats.org/drawingml/2006/table">
            <a:tbl>
              <a:tblPr firstRow="1" firstCol="1" bandRow="1">
                <a:tableStyleId>{46F890A9-2807-4EBB-B81D-B2AA78EC7F39}</a:tableStyleId>
              </a:tblPr>
              <a:tblGrid>
                <a:gridCol w="2504155">
                  <a:extLst>
                    <a:ext uri="{9D8B030D-6E8A-4147-A177-3AD203B41FA5}">
                      <a16:colId xmlns="" xmlns:a16="http://schemas.microsoft.com/office/drawing/2014/main" val="20000"/>
                    </a:ext>
                  </a:extLst>
                </a:gridCol>
                <a:gridCol w="1116961">
                  <a:extLst>
                    <a:ext uri="{9D8B030D-6E8A-4147-A177-3AD203B41FA5}">
                      <a16:colId xmlns="" xmlns:a16="http://schemas.microsoft.com/office/drawing/2014/main" val="20001"/>
                    </a:ext>
                  </a:extLst>
                </a:gridCol>
              </a:tblGrid>
              <a:tr h="294226">
                <a:tc gridSpan="2">
                  <a:txBody>
                    <a:bodyPr/>
                    <a:lstStyle/>
                    <a:p>
                      <a:pPr indent="180340" algn="ctr">
                        <a:lnSpc>
                          <a:spcPct val="150000"/>
                        </a:lnSpc>
                        <a:spcBef>
                          <a:spcPts val="1200"/>
                        </a:spcBef>
                        <a:spcAft>
                          <a:spcPts val="0"/>
                        </a:spcAft>
                      </a:pPr>
                      <a:r>
                        <a:rPr lang="es-EC" sz="1400" dirty="0">
                          <a:effectLst/>
                        </a:rPr>
                        <a:t>Análisis Estático Alternativa 2</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 xmlns:a16="http://schemas.microsoft.com/office/drawing/2014/main" val="10000"/>
                  </a:ext>
                </a:extLst>
              </a:tr>
              <a:tr h="324148">
                <a:tc>
                  <a:txBody>
                    <a:bodyPr/>
                    <a:lstStyle/>
                    <a:p>
                      <a:pPr indent="180340" algn="ctr">
                        <a:lnSpc>
                          <a:spcPct val="150000"/>
                        </a:lnSpc>
                        <a:spcBef>
                          <a:spcPts val="1200"/>
                        </a:spcBef>
                        <a:spcAft>
                          <a:spcPts val="0"/>
                        </a:spcAft>
                      </a:pPr>
                      <a:r>
                        <a:rPr lang="es-EC" sz="1400" dirty="0">
                          <a:effectLst/>
                        </a:rPr>
                        <a:t>Precio de Venta</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120.000,00</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324148">
                <a:tc>
                  <a:txBody>
                    <a:bodyPr/>
                    <a:lstStyle/>
                    <a:p>
                      <a:pPr indent="180340" algn="ctr">
                        <a:lnSpc>
                          <a:spcPct val="150000"/>
                        </a:lnSpc>
                        <a:spcBef>
                          <a:spcPts val="1200"/>
                        </a:spcBef>
                        <a:spcAft>
                          <a:spcPts val="0"/>
                        </a:spcAft>
                      </a:pPr>
                      <a:r>
                        <a:rPr lang="es-EC" sz="1400" dirty="0">
                          <a:effectLst/>
                        </a:rPr>
                        <a:t>Total Ingreso</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840.000,00</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324148">
                <a:tc>
                  <a:txBody>
                    <a:bodyPr/>
                    <a:lstStyle/>
                    <a:p>
                      <a:pPr indent="180340" algn="ctr">
                        <a:lnSpc>
                          <a:spcPct val="150000"/>
                        </a:lnSpc>
                        <a:spcBef>
                          <a:spcPts val="1200"/>
                        </a:spcBef>
                        <a:spcAft>
                          <a:spcPts val="0"/>
                        </a:spcAft>
                      </a:pPr>
                      <a:r>
                        <a:rPr lang="es-EC" sz="1400" dirty="0">
                          <a:effectLst/>
                        </a:rPr>
                        <a:t>Total Egreso</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681.566,50</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324148">
                <a:tc>
                  <a:txBody>
                    <a:bodyPr/>
                    <a:lstStyle/>
                    <a:p>
                      <a:pPr indent="180340" algn="ctr">
                        <a:lnSpc>
                          <a:spcPct val="150000"/>
                        </a:lnSpc>
                        <a:spcBef>
                          <a:spcPts val="1200"/>
                        </a:spcBef>
                        <a:spcAft>
                          <a:spcPts val="0"/>
                        </a:spcAft>
                      </a:pPr>
                      <a:r>
                        <a:rPr lang="es-EC" sz="1400" dirty="0">
                          <a:effectLst/>
                        </a:rPr>
                        <a:t>Utilidad</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158.433,50</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294226">
                <a:tc>
                  <a:txBody>
                    <a:bodyPr/>
                    <a:lstStyle/>
                    <a:p>
                      <a:pPr indent="180340" algn="ctr">
                        <a:lnSpc>
                          <a:spcPct val="150000"/>
                        </a:lnSpc>
                        <a:spcBef>
                          <a:spcPts val="1200"/>
                        </a:spcBef>
                        <a:spcAft>
                          <a:spcPts val="0"/>
                        </a:spcAft>
                      </a:pPr>
                      <a:r>
                        <a:rPr lang="es-EC" sz="1400" dirty="0">
                          <a:effectLst/>
                        </a:rPr>
                        <a:t>Margen Anual (U/I)</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6,29%</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294226">
                <a:tc>
                  <a:txBody>
                    <a:bodyPr/>
                    <a:lstStyle/>
                    <a:p>
                      <a:pPr indent="180340" algn="ctr">
                        <a:lnSpc>
                          <a:spcPct val="150000"/>
                        </a:lnSpc>
                        <a:spcBef>
                          <a:spcPts val="1200"/>
                        </a:spcBef>
                        <a:spcAft>
                          <a:spcPts val="0"/>
                        </a:spcAft>
                      </a:pPr>
                      <a:r>
                        <a:rPr lang="es-EC" sz="1400" dirty="0">
                          <a:effectLst/>
                        </a:rPr>
                        <a:t>Rentabilidad Anual (U/C)</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7,75%</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r h="294226">
                <a:tc>
                  <a:txBody>
                    <a:bodyPr/>
                    <a:lstStyle/>
                    <a:p>
                      <a:pPr indent="180340" algn="ctr">
                        <a:lnSpc>
                          <a:spcPct val="150000"/>
                        </a:lnSpc>
                        <a:spcBef>
                          <a:spcPts val="1200"/>
                        </a:spcBef>
                        <a:spcAft>
                          <a:spcPts val="0"/>
                        </a:spcAft>
                      </a:pPr>
                      <a:r>
                        <a:rPr lang="es-EC" sz="1400" dirty="0">
                          <a:effectLst/>
                        </a:rPr>
                        <a:t>Margen 36 meses</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18,86%</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7"/>
                  </a:ext>
                </a:extLst>
              </a:tr>
              <a:tr h="294226">
                <a:tc>
                  <a:txBody>
                    <a:bodyPr/>
                    <a:lstStyle/>
                    <a:p>
                      <a:pPr indent="180340" algn="ctr">
                        <a:lnSpc>
                          <a:spcPct val="150000"/>
                        </a:lnSpc>
                        <a:spcBef>
                          <a:spcPts val="1200"/>
                        </a:spcBef>
                        <a:spcAft>
                          <a:spcPts val="0"/>
                        </a:spcAft>
                      </a:pPr>
                      <a:r>
                        <a:rPr lang="es-EC" sz="1400" dirty="0">
                          <a:effectLst/>
                        </a:rPr>
                        <a:t>Rentabilidad 36 meses</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23,25%</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8"/>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063961950"/>
              </p:ext>
            </p:extLst>
          </p:nvPr>
        </p:nvGraphicFramePr>
        <p:xfrm>
          <a:off x="7116904" y="4222867"/>
          <a:ext cx="3621116" cy="1600200"/>
        </p:xfrm>
        <a:graphic>
          <a:graphicData uri="http://schemas.openxmlformats.org/drawingml/2006/table">
            <a:tbl>
              <a:tblPr firstRow="1" firstCol="1" bandRow="1">
                <a:tableStyleId>{46F890A9-2807-4EBB-B81D-B2AA78EC7F39}</a:tableStyleId>
              </a:tblPr>
              <a:tblGrid>
                <a:gridCol w="2495635">
                  <a:extLst>
                    <a:ext uri="{9D8B030D-6E8A-4147-A177-3AD203B41FA5}">
                      <a16:colId xmlns="" xmlns:a16="http://schemas.microsoft.com/office/drawing/2014/main" val="20000"/>
                    </a:ext>
                  </a:extLst>
                </a:gridCol>
                <a:gridCol w="1125481">
                  <a:extLst>
                    <a:ext uri="{9D8B030D-6E8A-4147-A177-3AD203B41FA5}">
                      <a16:colId xmlns="" xmlns:a16="http://schemas.microsoft.com/office/drawing/2014/main" val="20001"/>
                    </a:ext>
                  </a:extLst>
                </a:gridCol>
              </a:tblGrid>
              <a:tr h="302135">
                <a:tc gridSpan="2">
                  <a:txBody>
                    <a:bodyPr/>
                    <a:lstStyle/>
                    <a:p>
                      <a:pPr indent="180340" algn="ctr">
                        <a:lnSpc>
                          <a:spcPct val="150000"/>
                        </a:lnSpc>
                        <a:spcBef>
                          <a:spcPts val="1200"/>
                        </a:spcBef>
                        <a:spcAft>
                          <a:spcPts val="0"/>
                        </a:spcAft>
                      </a:pPr>
                      <a:r>
                        <a:rPr lang="es-EC" sz="1400" dirty="0">
                          <a:effectLst/>
                        </a:rPr>
                        <a:t>Análisis Estático Inversión del Promotor</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 xmlns:a16="http://schemas.microsoft.com/office/drawing/2014/main" val="10000"/>
                  </a:ext>
                </a:extLst>
              </a:tr>
              <a:tr h="268368">
                <a:tc>
                  <a:txBody>
                    <a:bodyPr/>
                    <a:lstStyle/>
                    <a:p>
                      <a:pPr indent="180340" algn="ctr">
                        <a:lnSpc>
                          <a:spcPct val="150000"/>
                        </a:lnSpc>
                        <a:spcBef>
                          <a:spcPts val="1200"/>
                        </a:spcBef>
                        <a:spcAft>
                          <a:spcPts val="0"/>
                        </a:spcAft>
                      </a:pPr>
                      <a:r>
                        <a:rPr lang="es-EC" sz="1400" dirty="0">
                          <a:effectLst/>
                        </a:rPr>
                        <a:t>Inversión Máxima</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302.533,42</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68368">
                <a:tc>
                  <a:txBody>
                    <a:bodyPr/>
                    <a:lstStyle/>
                    <a:p>
                      <a:pPr indent="180340" algn="ctr">
                        <a:lnSpc>
                          <a:spcPct val="150000"/>
                        </a:lnSpc>
                        <a:spcBef>
                          <a:spcPts val="1200"/>
                        </a:spcBef>
                        <a:spcAft>
                          <a:spcPts val="0"/>
                        </a:spcAft>
                      </a:pPr>
                      <a:r>
                        <a:rPr lang="es-EC" sz="1400" dirty="0">
                          <a:effectLst/>
                        </a:rPr>
                        <a:t>Utilidad</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158.433,50</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268368">
                <a:tc>
                  <a:txBody>
                    <a:bodyPr/>
                    <a:lstStyle/>
                    <a:p>
                      <a:pPr indent="180340" algn="ctr">
                        <a:lnSpc>
                          <a:spcPct val="150000"/>
                        </a:lnSpc>
                        <a:spcBef>
                          <a:spcPts val="1200"/>
                        </a:spcBef>
                        <a:spcAft>
                          <a:spcPts val="0"/>
                        </a:spcAft>
                      </a:pPr>
                      <a:r>
                        <a:rPr lang="es-EC" sz="1400" dirty="0">
                          <a:effectLst/>
                        </a:rPr>
                        <a:t>Rentabilidad Anual (U/C)</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17,46%</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268368">
                <a:tc>
                  <a:txBody>
                    <a:bodyPr/>
                    <a:lstStyle/>
                    <a:p>
                      <a:pPr indent="180340" algn="ctr">
                        <a:lnSpc>
                          <a:spcPct val="150000"/>
                        </a:lnSpc>
                        <a:spcBef>
                          <a:spcPts val="1200"/>
                        </a:spcBef>
                        <a:spcAft>
                          <a:spcPts val="0"/>
                        </a:spcAft>
                      </a:pPr>
                      <a:r>
                        <a:rPr lang="es-EC" sz="1400" dirty="0">
                          <a:effectLst/>
                        </a:rPr>
                        <a:t>Rentabilidad 36 meses</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52,37%</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763665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p:cNvSpPr/>
          <p:nvPr/>
        </p:nvSpPr>
        <p:spPr>
          <a:xfrm>
            <a:off x="2234782" y="641881"/>
            <a:ext cx="7534755" cy="461665"/>
          </a:xfrm>
          <a:prstGeom prst="rect">
            <a:avLst/>
          </a:prstGeom>
        </p:spPr>
        <p:txBody>
          <a:bodyPr wrap="none">
            <a:spAutoFit/>
          </a:bodyPr>
          <a:lstStyle/>
          <a:p>
            <a:pPr lvl="1"/>
            <a:r>
              <a:rPr lang="es-EC" sz="2400" b="1" dirty="0">
                <a:solidFill>
                  <a:schemeClr val="accent5">
                    <a:lumMod val="75000"/>
                  </a:schemeClr>
                </a:solidFill>
              </a:rPr>
              <a:t>ANÁLISIS ESTÁTICO ALTERNATIVAS DE CONSTRUCCIÓN</a:t>
            </a:r>
          </a:p>
        </p:txBody>
      </p:sp>
      <p:sp>
        <p:nvSpPr>
          <p:cNvPr id="10" name="Rectángulo 9"/>
          <p:cNvSpPr/>
          <p:nvPr/>
        </p:nvSpPr>
        <p:spPr>
          <a:xfrm>
            <a:off x="1669854" y="1389630"/>
            <a:ext cx="9407890" cy="1429622"/>
          </a:xfrm>
          <a:prstGeom prst="rect">
            <a:avLst/>
          </a:prstGeom>
        </p:spPr>
        <p:txBody>
          <a:bodyPr wrap="square">
            <a:spAutoFit/>
          </a:bodyPr>
          <a:lstStyle/>
          <a:p>
            <a:pPr>
              <a:lnSpc>
                <a:spcPct val="150000"/>
              </a:lnSpc>
            </a:pPr>
            <a:r>
              <a:rPr lang="es-EC" sz="2000" dirty="0"/>
              <a:t>El análisis estático muestra, en la alternativa 1, una mayor rentabilidad con respecto a la alternativa dos, considerando el margen de precios, el margen anual, la rentabilidad y el tiempo. </a:t>
            </a:r>
          </a:p>
        </p:txBody>
      </p:sp>
      <p:graphicFrame>
        <p:nvGraphicFramePr>
          <p:cNvPr id="14" name="Gráfico 13"/>
          <p:cNvGraphicFramePr>
            <a:graphicFrameLocks/>
          </p:cNvGraphicFramePr>
          <p:nvPr>
            <p:extLst>
              <p:ext uri="{D42A27DB-BD31-4B8C-83A1-F6EECF244321}">
                <p14:modId xmlns:p14="http://schemas.microsoft.com/office/powerpoint/2010/main" val="3210807396"/>
              </p:ext>
            </p:extLst>
          </p:nvPr>
        </p:nvGraphicFramePr>
        <p:xfrm>
          <a:off x="2852382" y="3370997"/>
          <a:ext cx="6755642" cy="3057099"/>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ángulo 14"/>
          <p:cNvSpPr/>
          <p:nvPr/>
        </p:nvSpPr>
        <p:spPr>
          <a:xfrm>
            <a:off x="2234782" y="2793916"/>
            <a:ext cx="4213645" cy="527004"/>
          </a:xfrm>
          <a:prstGeom prst="rect">
            <a:avLst/>
          </a:prstGeom>
        </p:spPr>
        <p:txBody>
          <a:bodyPr wrap="squar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ENCUESTA N°3</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037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1" name="Rectángulo 10"/>
          <p:cNvSpPr/>
          <p:nvPr/>
        </p:nvSpPr>
        <p:spPr>
          <a:xfrm>
            <a:off x="2555926" y="619721"/>
            <a:ext cx="2785058" cy="461665"/>
          </a:xfrm>
          <a:prstGeom prst="rect">
            <a:avLst/>
          </a:prstGeom>
        </p:spPr>
        <p:txBody>
          <a:bodyPr wrap="none">
            <a:spAutoFit/>
          </a:bodyPr>
          <a:lstStyle/>
          <a:p>
            <a:r>
              <a:rPr lang="es-EC" sz="2400" b="1" dirty="0">
                <a:solidFill>
                  <a:schemeClr val="accent5">
                    <a:lumMod val="75000"/>
                  </a:schemeClr>
                </a:solidFill>
              </a:rPr>
              <a:t>DISEÑO PROPUESTO</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4225" y="1225855"/>
            <a:ext cx="7132256" cy="5040527"/>
          </a:xfrm>
          <a:prstGeom prst="rect">
            <a:avLst/>
          </a:prstGeom>
        </p:spPr>
      </p:pic>
    </p:spTree>
    <p:extLst>
      <p:ext uri="{BB962C8B-B14F-4D97-AF65-F5344CB8AC3E}">
        <p14:creationId xmlns:p14="http://schemas.microsoft.com/office/powerpoint/2010/main" val="71630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1" name="Rectángulo 10"/>
          <p:cNvSpPr/>
          <p:nvPr/>
        </p:nvSpPr>
        <p:spPr>
          <a:xfrm>
            <a:off x="2555926" y="619721"/>
            <a:ext cx="2785058" cy="461665"/>
          </a:xfrm>
          <a:prstGeom prst="rect">
            <a:avLst/>
          </a:prstGeom>
        </p:spPr>
        <p:txBody>
          <a:bodyPr wrap="none">
            <a:spAutoFit/>
          </a:bodyPr>
          <a:lstStyle/>
          <a:p>
            <a:r>
              <a:rPr lang="es-EC" sz="2400" b="1" dirty="0">
                <a:solidFill>
                  <a:schemeClr val="accent5">
                    <a:lumMod val="75000"/>
                  </a:schemeClr>
                </a:solidFill>
              </a:rPr>
              <a:t>DISEÑO PROPUESTO</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969" y="1201002"/>
            <a:ext cx="3815849" cy="5399359"/>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3284" y="1201002"/>
            <a:ext cx="3815849" cy="5399359"/>
          </a:xfrm>
          <a:prstGeom prst="rect">
            <a:avLst/>
          </a:prstGeom>
        </p:spPr>
      </p:pic>
    </p:spTree>
    <p:extLst>
      <p:ext uri="{BB962C8B-B14F-4D97-AF65-F5344CB8AC3E}">
        <p14:creationId xmlns:p14="http://schemas.microsoft.com/office/powerpoint/2010/main" val="3270704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1" name="Rectángulo 10"/>
          <p:cNvSpPr/>
          <p:nvPr/>
        </p:nvSpPr>
        <p:spPr>
          <a:xfrm>
            <a:off x="2555926" y="619721"/>
            <a:ext cx="2785058" cy="461665"/>
          </a:xfrm>
          <a:prstGeom prst="rect">
            <a:avLst/>
          </a:prstGeom>
        </p:spPr>
        <p:txBody>
          <a:bodyPr wrap="none">
            <a:spAutoFit/>
          </a:bodyPr>
          <a:lstStyle/>
          <a:p>
            <a:r>
              <a:rPr lang="es-EC" sz="2400" b="1" dirty="0">
                <a:solidFill>
                  <a:schemeClr val="accent5">
                    <a:lumMod val="75000"/>
                  </a:schemeClr>
                </a:solidFill>
              </a:rPr>
              <a:t>DISEÑO PROPUESTO</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057" y="1329653"/>
            <a:ext cx="3815849" cy="5399359"/>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6906" y="2033514"/>
            <a:ext cx="5648093" cy="3991635"/>
          </a:xfrm>
          <a:prstGeom prst="rect">
            <a:avLst/>
          </a:prstGeom>
        </p:spPr>
      </p:pic>
    </p:spTree>
    <p:extLst>
      <p:ext uri="{BB962C8B-B14F-4D97-AF65-F5344CB8AC3E}">
        <p14:creationId xmlns:p14="http://schemas.microsoft.com/office/powerpoint/2010/main" val="3683479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p:cNvSpPr/>
          <p:nvPr/>
        </p:nvSpPr>
        <p:spPr>
          <a:xfrm>
            <a:off x="2549087" y="621362"/>
            <a:ext cx="1949573" cy="589072"/>
          </a:xfrm>
          <a:prstGeom prst="rect">
            <a:avLst/>
          </a:prstGeom>
        </p:spPr>
        <p:txBody>
          <a:bodyPr wrap="none">
            <a:spAutoFit/>
          </a:bodyPr>
          <a:lstStyle/>
          <a:p>
            <a:pPr algn="ctr">
              <a:lnSpc>
                <a:spcPct val="150000"/>
              </a:lnSpc>
              <a:spcBef>
                <a:spcPts val="1200"/>
              </a:spcBef>
              <a:spcAft>
                <a:spcPts val="1200"/>
              </a:spcAft>
            </a:pPr>
            <a:r>
              <a:rPr lang="es-EC" sz="2400" b="1" kern="0" dirty="0">
                <a:solidFill>
                  <a:schemeClr val="accent5">
                    <a:lumMod val="75000"/>
                  </a:schemeClr>
                </a:solidFill>
                <a:ea typeface="Times New Roman" panose="02020603050405020304" pitchFamily="18" charset="0"/>
                <a:cs typeface="Times New Roman" panose="02020603050405020304" pitchFamily="18" charset="0"/>
              </a:rPr>
              <a:t>FACTIBILIDAD</a:t>
            </a:r>
            <a:endParaRPr lang="es-EC" sz="2400" b="1" kern="0"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p:cNvSpPr/>
          <p:nvPr/>
        </p:nvSpPr>
        <p:spPr>
          <a:xfrm>
            <a:off x="1994929" y="1389630"/>
            <a:ext cx="3420081" cy="4708981"/>
          </a:xfrm>
          <a:prstGeom prst="rect">
            <a:avLst/>
          </a:prstGeom>
        </p:spPr>
        <p:txBody>
          <a:bodyPr wrap="square">
            <a:spAutoFit/>
          </a:bodyPr>
          <a:lstStyle/>
          <a:p>
            <a:pPr algn="just">
              <a:lnSpc>
                <a:spcPct val="150000"/>
              </a:lnSpc>
            </a:pPr>
            <a:r>
              <a:rPr lang="es-EC" sz="2000" dirty="0"/>
              <a:t>Las ventajas de la ubicación del proyecto que se presenta es que se encuentra dentro de una zona de seguridad respecto a la posible afectación en caso de la erupción del volcán Cotopaxi. La Av. Roosvelt es una avenida principal con gran proyección de crecimiento de la ciudad.</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355" y="442228"/>
            <a:ext cx="5785040" cy="5453605"/>
          </a:xfrm>
          <a:prstGeom prst="rect">
            <a:avLst/>
          </a:prstGeom>
        </p:spPr>
      </p:pic>
    </p:spTree>
    <p:extLst>
      <p:ext uri="{BB962C8B-B14F-4D97-AF65-F5344CB8AC3E}">
        <p14:creationId xmlns:p14="http://schemas.microsoft.com/office/powerpoint/2010/main" val="1327509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p:cNvSpPr/>
          <p:nvPr/>
        </p:nvSpPr>
        <p:spPr>
          <a:xfrm>
            <a:off x="1743561" y="664964"/>
            <a:ext cx="6463564" cy="461665"/>
          </a:xfrm>
          <a:prstGeom prst="rect">
            <a:avLst/>
          </a:prstGeom>
        </p:spPr>
        <p:txBody>
          <a:bodyPr wrap="none">
            <a:spAutoFit/>
          </a:bodyPr>
          <a:lstStyle/>
          <a:p>
            <a:pPr lvl="2"/>
            <a:r>
              <a:rPr lang="es-EC" sz="2400" b="1" dirty="0">
                <a:solidFill>
                  <a:schemeClr val="accent5">
                    <a:lumMod val="75000"/>
                  </a:schemeClr>
                </a:solidFill>
              </a:rPr>
              <a:t>INFORMACIÓN DE PROYECTOS CERCANOS</a:t>
            </a:r>
          </a:p>
        </p:txBody>
      </p:sp>
      <p:graphicFrame>
        <p:nvGraphicFramePr>
          <p:cNvPr id="3" name="Tabla 2"/>
          <p:cNvGraphicFramePr>
            <a:graphicFrameLocks noGrp="1"/>
          </p:cNvGraphicFramePr>
          <p:nvPr>
            <p:extLst>
              <p:ext uri="{D42A27DB-BD31-4B8C-83A1-F6EECF244321}">
                <p14:modId xmlns:p14="http://schemas.microsoft.com/office/powerpoint/2010/main" val="1866065868"/>
              </p:ext>
            </p:extLst>
          </p:nvPr>
        </p:nvGraphicFramePr>
        <p:xfrm>
          <a:off x="2851555" y="1389630"/>
          <a:ext cx="7698164" cy="4779156"/>
        </p:xfrm>
        <a:graphic>
          <a:graphicData uri="http://schemas.openxmlformats.org/drawingml/2006/table">
            <a:tbl>
              <a:tblPr>
                <a:tableStyleId>{BC89EF96-8CEA-46FF-86C4-4CE0E7609802}</a:tableStyleId>
              </a:tblPr>
              <a:tblGrid>
                <a:gridCol w="3217143">
                  <a:extLst>
                    <a:ext uri="{9D8B030D-6E8A-4147-A177-3AD203B41FA5}">
                      <a16:colId xmlns="" xmlns:a16="http://schemas.microsoft.com/office/drawing/2014/main" val="20000"/>
                    </a:ext>
                  </a:extLst>
                </a:gridCol>
                <a:gridCol w="1974156">
                  <a:extLst>
                    <a:ext uri="{9D8B030D-6E8A-4147-A177-3AD203B41FA5}">
                      <a16:colId xmlns="" xmlns:a16="http://schemas.microsoft.com/office/drawing/2014/main" val="20001"/>
                    </a:ext>
                  </a:extLst>
                </a:gridCol>
                <a:gridCol w="1002744">
                  <a:extLst>
                    <a:ext uri="{9D8B030D-6E8A-4147-A177-3AD203B41FA5}">
                      <a16:colId xmlns="" xmlns:a16="http://schemas.microsoft.com/office/drawing/2014/main" val="20002"/>
                    </a:ext>
                  </a:extLst>
                </a:gridCol>
                <a:gridCol w="1504121">
                  <a:extLst>
                    <a:ext uri="{9D8B030D-6E8A-4147-A177-3AD203B41FA5}">
                      <a16:colId xmlns="" xmlns:a16="http://schemas.microsoft.com/office/drawing/2014/main" val="20003"/>
                    </a:ext>
                  </a:extLst>
                </a:gridCol>
              </a:tblGrid>
              <a:tr h="1593050">
                <a:tc>
                  <a:txBody>
                    <a:bodyPr/>
                    <a:lstStyle/>
                    <a:p>
                      <a:pPr algn="ctr" fontAlgn="ctr"/>
                      <a:r>
                        <a:rPr lang="es-EC" sz="1800" u="none" strike="noStrike" dirty="0">
                          <a:effectLst/>
                        </a:rPr>
                        <a:t>Proyecto</a:t>
                      </a:r>
                      <a:endParaRPr lang="es-EC" sz="1800" b="1" i="0" u="none" strike="noStrike" dirty="0">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800" u="none" strike="noStrike" dirty="0">
                          <a:effectLst/>
                        </a:rPr>
                        <a:t>Costo USD</a:t>
                      </a:r>
                      <a:endParaRPr lang="es-EC" sz="1800" b="1" i="0" u="none" strike="noStrike" dirty="0">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800" u="none" strike="noStrike" dirty="0">
                          <a:effectLst/>
                        </a:rPr>
                        <a:t>Área de construcción m2</a:t>
                      </a:r>
                      <a:endParaRPr lang="es-EC" sz="1800" b="1" i="0" u="none" strike="noStrike" dirty="0">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800" u="none" strike="noStrike" dirty="0">
                          <a:effectLst/>
                        </a:rPr>
                        <a:t>Precio por m2</a:t>
                      </a:r>
                      <a:endParaRPr lang="es-EC" sz="1800" b="1" i="0" u="none" strike="noStrike" dirty="0">
                        <a:solidFill>
                          <a:srgbClr val="000000"/>
                        </a:solidFill>
                        <a:effectLst/>
                        <a:latin typeface="Arial" panose="020B0604020202020204" pitchFamily="34" charset="0"/>
                      </a:endParaRPr>
                    </a:p>
                  </a:txBody>
                  <a:tcPr marL="9525" marR="9525" marT="9525" marB="0" vert="vert270" anchor="ctr"/>
                </a:tc>
                <a:extLst>
                  <a:ext uri="{0D108BD9-81ED-4DB2-BD59-A6C34878D82A}">
                    <a16:rowId xmlns="" xmlns:a16="http://schemas.microsoft.com/office/drawing/2014/main" val="10000"/>
                  </a:ext>
                </a:extLst>
              </a:tr>
              <a:tr h="289646">
                <a:tc>
                  <a:txBody>
                    <a:bodyPr/>
                    <a:lstStyle/>
                    <a:p>
                      <a:pPr algn="ctr" fontAlgn="ctr"/>
                      <a:r>
                        <a:rPr lang="es-EC" sz="1800" u="none" strike="noStrike" dirty="0">
                          <a:effectLst/>
                        </a:rPr>
                        <a:t>La Pedrera</a:t>
                      </a:r>
                      <a:endParaRPr lang="es-EC"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dirty="0">
                          <a:effectLst/>
                        </a:rPr>
                        <a:t> $   135.000,00 </a:t>
                      </a:r>
                      <a:endParaRPr lang="es-EC"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dirty="0">
                          <a:effectLst/>
                        </a:rPr>
                        <a:t>149,00</a:t>
                      </a:r>
                      <a:endParaRPr lang="es-EC"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dirty="0">
                          <a:effectLst/>
                        </a:rPr>
                        <a:t> $   906,04 </a:t>
                      </a:r>
                      <a:endParaRPr lang="es-EC"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1"/>
                  </a:ext>
                </a:extLst>
              </a:tr>
              <a:tr h="289646">
                <a:tc>
                  <a:txBody>
                    <a:bodyPr/>
                    <a:lstStyle/>
                    <a:p>
                      <a:pPr algn="ctr" fontAlgn="ctr"/>
                      <a:r>
                        <a:rPr lang="es-EC" sz="1800" u="none" strike="noStrike" dirty="0">
                          <a:effectLst/>
                        </a:rPr>
                        <a:t>La Hacienda</a:t>
                      </a:r>
                      <a:endParaRPr lang="es-EC"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dirty="0">
                          <a:effectLst/>
                        </a:rPr>
                        <a:t> $   125.000,00 </a:t>
                      </a:r>
                      <a:endParaRPr lang="es-EC"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dirty="0">
                          <a:effectLst/>
                        </a:rPr>
                        <a:t>138,00</a:t>
                      </a:r>
                      <a:endParaRPr lang="es-EC"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dirty="0">
                          <a:effectLst/>
                        </a:rPr>
                        <a:t> $   905,80 </a:t>
                      </a:r>
                      <a:endParaRPr lang="es-EC"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2"/>
                  </a:ext>
                </a:extLst>
              </a:tr>
              <a:tr h="289646">
                <a:tc>
                  <a:txBody>
                    <a:bodyPr/>
                    <a:lstStyle/>
                    <a:p>
                      <a:pPr algn="ctr" fontAlgn="ctr"/>
                      <a:r>
                        <a:rPr lang="es-EC" sz="1800" u="none" strike="noStrike" dirty="0">
                          <a:effectLst/>
                        </a:rPr>
                        <a:t>Jardines de </a:t>
                      </a:r>
                      <a:r>
                        <a:rPr lang="es-EC" sz="1800" u="none" strike="noStrike" dirty="0" err="1">
                          <a:effectLst/>
                        </a:rPr>
                        <a:t>Locoa</a:t>
                      </a:r>
                      <a:endParaRPr lang="es-EC"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125.000,00 </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150,00</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dirty="0">
                          <a:effectLst/>
                        </a:rPr>
                        <a:t> $   833,33 </a:t>
                      </a:r>
                      <a:endParaRPr lang="es-EC"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3"/>
                  </a:ext>
                </a:extLst>
              </a:tr>
              <a:tr h="289646">
                <a:tc>
                  <a:txBody>
                    <a:bodyPr/>
                    <a:lstStyle/>
                    <a:p>
                      <a:pPr algn="ctr" fontAlgn="ctr"/>
                      <a:r>
                        <a:rPr lang="es-EC" sz="1800" u="none" strike="noStrike">
                          <a:effectLst/>
                        </a:rPr>
                        <a:t>Santa Lucía</a:t>
                      </a:r>
                      <a:endParaRPr lang="es-EC"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89.900,00 </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110,00</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dirty="0">
                          <a:effectLst/>
                        </a:rPr>
                        <a:t> $    817,27 </a:t>
                      </a:r>
                      <a:endParaRPr lang="es-EC"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4"/>
                  </a:ext>
                </a:extLst>
              </a:tr>
              <a:tr h="289646">
                <a:tc>
                  <a:txBody>
                    <a:bodyPr/>
                    <a:lstStyle/>
                    <a:p>
                      <a:pPr algn="ctr" fontAlgn="ctr"/>
                      <a:r>
                        <a:rPr lang="es-EC" sz="1800" u="none" strike="noStrike">
                          <a:effectLst/>
                        </a:rPr>
                        <a:t>Alcántara</a:t>
                      </a:r>
                      <a:endParaRPr lang="es-EC"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125.000,00 </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158,00</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791,14 </a:t>
                      </a:r>
                      <a:endParaRPr lang="es-EC"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5"/>
                  </a:ext>
                </a:extLst>
              </a:tr>
              <a:tr h="289646">
                <a:tc>
                  <a:txBody>
                    <a:bodyPr/>
                    <a:lstStyle/>
                    <a:p>
                      <a:pPr algn="ctr" fontAlgn="ctr"/>
                      <a:r>
                        <a:rPr lang="es-EC" sz="1800" u="none" strike="noStrike">
                          <a:effectLst/>
                        </a:rPr>
                        <a:t>La Quinta</a:t>
                      </a:r>
                      <a:endParaRPr lang="es-EC"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125.000,00 </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165,00</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757,58 </a:t>
                      </a:r>
                      <a:endParaRPr lang="es-EC"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6"/>
                  </a:ext>
                </a:extLst>
              </a:tr>
              <a:tr h="289646">
                <a:tc>
                  <a:txBody>
                    <a:bodyPr/>
                    <a:lstStyle/>
                    <a:p>
                      <a:pPr algn="ctr" fontAlgn="ctr"/>
                      <a:r>
                        <a:rPr lang="es-EC" sz="1800" u="none" strike="noStrike">
                          <a:effectLst/>
                        </a:rPr>
                        <a:t>Alejandría</a:t>
                      </a:r>
                      <a:endParaRPr lang="es-EC"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135.000,00 </a:t>
                      </a:r>
                      <a:endParaRPr lang="es-EC"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800" u="none" strike="noStrike">
                          <a:effectLst/>
                        </a:rPr>
                        <a:t>180,00</a:t>
                      </a:r>
                      <a:endParaRPr lang="es-EC"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800" u="none" strike="noStrike">
                          <a:effectLst/>
                        </a:rPr>
                        <a:t> $   750,00 </a:t>
                      </a:r>
                      <a:endParaRPr lang="es-EC"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7"/>
                  </a:ext>
                </a:extLst>
              </a:tr>
              <a:tr h="289646">
                <a:tc>
                  <a:txBody>
                    <a:bodyPr/>
                    <a:lstStyle/>
                    <a:p>
                      <a:pPr algn="ctr" fontAlgn="ctr"/>
                      <a:r>
                        <a:rPr lang="es-EC" sz="1800" u="none" strike="noStrike">
                          <a:effectLst/>
                        </a:rPr>
                        <a:t>Bolonia</a:t>
                      </a:r>
                      <a:endParaRPr lang="es-EC"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65.000,00 </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87,00</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747,13 </a:t>
                      </a:r>
                      <a:endParaRPr lang="es-EC"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8"/>
                  </a:ext>
                </a:extLst>
              </a:tr>
              <a:tr h="289646">
                <a:tc>
                  <a:txBody>
                    <a:bodyPr/>
                    <a:lstStyle/>
                    <a:p>
                      <a:pPr algn="ctr" fontAlgn="ctr"/>
                      <a:r>
                        <a:rPr lang="es-EC" sz="1800" u="none" strike="noStrike">
                          <a:effectLst/>
                        </a:rPr>
                        <a:t>La Roca</a:t>
                      </a:r>
                      <a:endParaRPr lang="es-EC"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128.500,00 </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176,00</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730,11 </a:t>
                      </a:r>
                      <a:endParaRPr lang="es-EC"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9"/>
                  </a:ext>
                </a:extLst>
              </a:tr>
              <a:tr h="289646">
                <a:tc>
                  <a:txBody>
                    <a:bodyPr/>
                    <a:lstStyle/>
                    <a:p>
                      <a:pPr algn="ctr" fontAlgn="ctr"/>
                      <a:r>
                        <a:rPr lang="es-EC" sz="1800" u="none" strike="noStrike">
                          <a:effectLst/>
                        </a:rPr>
                        <a:t>Torres del Sur</a:t>
                      </a:r>
                      <a:endParaRPr lang="es-EC" sz="18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120.000,00 </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165,00</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727,27 </a:t>
                      </a:r>
                      <a:endParaRPr lang="es-EC"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10"/>
                  </a:ext>
                </a:extLst>
              </a:tr>
              <a:tr h="289646">
                <a:tc>
                  <a:txBody>
                    <a:bodyPr/>
                    <a:lstStyle/>
                    <a:p>
                      <a:pPr algn="ctr" fontAlgn="ctr"/>
                      <a:r>
                        <a:rPr lang="es-EC" sz="1800" u="none" strike="noStrike" dirty="0">
                          <a:effectLst/>
                        </a:rPr>
                        <a:t>Terranova</a:t>
                      </a:r>
                      <a:endParaRPr lang="es-EC"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 $    99.500,00 </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a:effectLst/>
                        </a:rPr>
                        <a:t>167,00</a:t>
                      </a:r>
                      <a:endParaRPr lang="es-EC"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800" u="none" strike="noStrike" dirty="0">
                          <a:effectLst/>
                        </a:rPr>
                        <a:t> $    595,81 </a:t>
                      </a:r>
                      <a:endParaRPr lang="es-EC"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776930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0" name="Rectángulo 9"/>
          <p:cNvSpPr/>
          <p:nvPr/>
        </p:nvSpPr>
        <p:spPr>
          <a:xfrm>
            <a:off x="1743561" y="664964"/>
            <a:ext cx="6463564" cy="461665"/>
          </a:xfrm>
          <a:prstGeom prst="rect">
            <a:avLst/>
          </a:prstGeom>
        </p:spPr>
        <p:txBody>
          <a:bodyPr wrap="none">
            <a:spAutoFit/>
          </a:bodyPr>
          <a:lstStyle/>
          <a:p>
            <a:pPr lvl="2"/>
            <a:r>
              <a:rPr lang="es-EC" sz="2400" b="1" dirty="0">
                <a:solidFill>
                  <a:schemeClr val="accent5">
                    <a:lumMod val="75000"/>
                  </a:schemeClr>
                </a:solidFill>
              </a:rPr>
              <a:t>INFORMACIÓN DE PROYECTOS CERCANOS</a:t>
            </a:r>
          </a:p>
        </p:txBody>
      </p:sp>
      <p:graphicFrame>
        <p:nvGraphicFramePr>
          <p:cNvPr id="2" name="Tabla 1"/>
          <p:cNvGraphicFramePr>
            <a:graphicFrameLocks noGrp="1"/>
          </p:cNvGraphicFramePr>
          <p:nvPr>
            <p:extLst>
              <p:ext uri="{D42A27DB-BD31-4B8C-83A1-F6EECF244321}">
                <p14:modId xmlns:p14="http://schemas.microsoft.com/office/powerpoint/2010/main" val="3280483494"/>
              </p:ext>
            </p:extLst>
          </p:nvPr>
        </p:nvGraphicFramePr>
        <p:xfrm>
          <a:off x="2429301" y="1435800"/>
          <a:ext cx="8734566" cy="4883113"/>
        </p:xfrm>
        <a:graphic>
          <a:graphicData uri="http://schemas.openxmlformats.org/drawingml/2006/table">
            <a:tbl>
              <a:tblPr>
                <a:tableStyleId>{22838BEF-8BB2-4498-84A7-C5851F593DF1}</a:tableStyleId>
              </a:tblPr>
              <a:tblGrid>
                <a:gridCol w="2087838">
                  <a:extLst>
                    <a:ext uri="{9D8B030D-6E8A-4147-A177-3AD203B41FA5}">
                      <a16:colId xmlns="" xmlns:a16="http://schemas.microsoft.com/office/drawing/2014/main" val="20000"/>
                    </a:ext>
                  </a:extLst>
                </a:gridCol>
                <a:gridCol w="614460">
                  <a:extLst>
                    <a:ext uri="{9D8B030D-6E8A-4147-A177-3AD203B41FA5}">
                      <a16:colId xmlns="" xmlns:a16="http://schemas.microsoft.com/office/drawing/2014/main" val="20001"/>
                    </a:ext>
                  </a:extLst>
                </a:gridCol>
                <a:gridCol w="693744">
                  <a:extLst>
                    <a:ext uri="{9D8B030D-6E8A-4147-A177-3AD203B41FA5}">
                      <a16:colId xmlns="" xmlns:a16="http://schemas.microsoft.com/office/drawing/2014/main" val="20002"/>
                    </a:ext>
                  </a:extLst>
                </a:gridCol>
                <a:gridCol w="614460">
                  <a:extLst>
                    <a:ext uri="{9D8B030D-6E8A-4147-A177-3AD203B41FA5}">
                      <a16:colId xmlns="" xmlns:a16="http://schemas.microsoft.com/office/drawing/2014/main" val="20003"/>
                    </a:ext>
                  </a:extLst>
                </a:gridCol>
                <a:gridCol w="614460">
                  <a:extLst>
                    <a:ext uri="{9D8B030D-6E8A-4147-A177-3AD203B41FA5}">
                      <a16:colId xmlns="" xmlns:a16="http://schemas.microsoft.com/office/drawing/2014/main" val="20004"/>
                    </a:ext>
                  </a:extLst>
                </a:gridCol>
                <a:gridCol w="614460">
                  <a:extLst>
                    <a:ext uri="{9D8B030D-6E8A-4147-A177-3AD203B41FA5}">
                      <a16:colId xmlns="" xmlns:a16="http://schemas.microsoft.com/office/drawing/2014/main" val="20005"/>
                    </a:ext>
                  </a:extLst>
                </a:gridCol>
                <a:gridCol w="502139">
                  <a:extLst>
                    <a:ext uri="{9D8B030D-6E8A-4147-A177-3AD203B41FA5}">
                      <a16:colId xmlns="" xmlns:a16="http://schemas.microsoft.com/office/drawing/2014/main" val="20006"/>
                    </a:ext>
                  </a:extLst>
                </a:gridCol>
                <a:gridCol w="396424">
                  <a:extLst>
                    <a:ext uri="{9D8B030D-6E8A-4147-A177-3AD203B41FA5}">
                      <a16:colId xmlns="" xmlns:a16="http://schemas.microsoft.com/office/drawing/2014/main" val="20007"/>
                    </a:ext>
                  </a:extLst>
                </a:gridCol>
                <a:gridCol w="376605">
                  <a:extLst>
                    <a:ext uri="{9D8B030D-6E8A-4147-A177-3AD203B41FA5}">
                      <a16:colId xmlns="" xmlns:a16="http://schemas.microsoft.com/office/drawing/2014/main" val="20008"/>
                    </a:ext>
                  </a:extLst>
                </a:gridCol>
                <a:gridCol w="396424">
                  <a:extLst>
                    <a:ext uri="{9D8B030D-6E8A-4147-A177-3AD203B41FA5}">
                      <a16:colId xmlns="" xmlns:a16="http://schemas.microsoft.com/office/drawing/2014/main" val="20009"/>
                    </a:ext>
                  </a:extLst>
                </a:gridCol>
                <a:gridCol w="660708">
                  <a:extLst>
                    <a:ext uri="{9D8B030D-6E8A-4147-A177-3AD203B41FA5}">
                      <a16:colId xmlns="" xmlns:a16="http://schemas.microsoft.com/office/drawing/2014/main" val="20010"/>
                    </a:ext>
                  </a:extLst>
                </a:gridCol>
                <a:gridCol w="687135">
                  <a:extLst>
                    <a:ext uri="{9D8B030D-6E8A-4147-A177-3AD203B41FA5}">
                      <a16:colId xmlns="" xmlns:a16="http://schemas.microsoft.com/office/drawing/2014/main" val="20011"/>
                    </a:ext>
                  </a:extLst>
                </a:gridCol>
                <a:gridCol w="475709">
                  <a:extLst>
                    <a:ext uri="{9D8B030D-6E8A-4147-A177-3AD203B41FA5}">
                      <a16:colId xmlns="" xmlns:a16="http://schemas.microsoft.com/office/drawing/2014/main" val="20012"/>
                    </a:ext>
                  </a:extLst>
                </a:gridCol>
              </a:tblGrid>
              <a:tr h="1637541">
                <a:tc>
                  <a:txBody>
                    <a:bodyPr/>
                    <a:lstStyle/>
                    <a:p>
                      <a:pPr algn="ctr" fontAlgn="ctr"/>
                      <a:r>
                        <a:rPr lang="es-EC" sz="1600" u="none" strike="noStrike" dirty="0">
                          <a:effectLst/>
                        </a:rPr>
                        <a:t>Proyectos</a:t>
                      </a:r>
                      <a:endParaRPr lang="es-EC" sz="1600" b="1" i="0" u="none" strike="noStrike" dirty="0">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N° unidades </a:t>
                      </a:r>
                      <a:br>
                        <a:rPr lang="es-EC" sz="1600" u="none" strike="noStrike">
                          <a:effectLst/>
                        </a:rPr>
                      </a:br>
                      <a:r>
                        <a:rPr lang="es-EC" sz="1600" u="none" strike="noStrike">
                          <a:effectLst/>
                        </a:rPr>
                        <a:t>habitacionales</a:t>
                      </a:r>
                      <a:endParaRPr lang="es-EC" sz="1600" b="1"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Año inicio de construcción</a:t>
                      </a:r>
                      <a:endParaRPr lang="es-EC" sz="1600" b="1"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Año inicio </a:t>
                      </a:r>
                      <a:br>
                        <a:rPr lang="es-EC" sz="1600" u="none" strike="noStrike">
                          <a:effectLst/>
                        </a:rPr>
                      </a:br>
                      <a:r>
                        <a:rPr lang="es-EC" sz="1600" u="none" strike="noStrike">
                          <a:effectLst/>
                        </a:rPr>
                        <a:t>de ventas</a:t>
                      </a:r>
                      <a:endParaRPr lang="es-EC" sz="1600" b="1"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Año finalización </a:t>
                      </a:r>
                      <a:br>
                        <a:rPr lang="es-EC" sz="1600" u="none" strike="noStrike">
                          <a:effectLst/>
                        </a:rPr>
                      </a:br>
                      <a:r>
                        <a:rPr lang="es-EC" sz="1600" u="none" strike="noStrike">
                          <a:effectLst/>
                        </a:rPr>
                        <a:t>de ventas</a:t>
                      </a:r>
                      <a:endParaRPr lang="es-EC" sz="1600" b="1"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Unidades vendidas </a:t>
                      </a:r>
                      <a:br>
                        <a:rPr lang="es-EC" sz="1600" u="none" strike="noStrike">
                          <a:effectLst/>
                        </a:rPr>
                      </a:br>
                      <a:r>
                        <a:rPr lang="es-EC" sz="1600" u="none" strike="noStrike">
                          <a:effectLst/>
                        </a:rPr>
                        <a:t>hasta la fecha</a:t>
                      </a:r>
                      <a:endParaRPr lang="es-EC" sz="1600" b="1"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No. Habitaciones</a:t>
                      </a:r>
                      <a:endParaRPr lang="es-EC" sz="1600" b="1"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Áreas comunales</a:t>
                      </a:r>
                      <a:endParaRPr lang="es-EC" sz="1600" b="1"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No. parqueadero</a:t>
                      </a:r>
                      <a:endParaRPr lang="es-EC" sz="1600" b="1"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Zona infantil </a:t>
                      </a:r>
                      <a:endParaRPr lang="es-EC" sz="1600" b="1"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Experiencia</a:t>
                      </a:r>
                      <a:endParaRPr lang="es-EC" sz="1600" b="1"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Reconocimiento </a:t>
                      </a:r>
                      <a:br>
                        <a:rPr lang="es-EC" sz="1600" u="none" strike="noStrike">
                          <a:effectLst/>
                        </a:rPr>
                      </a:br>
                      <a:r>
                        <a:rPr lang="es-EC" sz="1600" u="none" strike="noStrike">
                          <a:effectLst/>
                        </a:rPr>
                        <a:t>en el mercado</a:t>
                      </a:r>
                      <a:endParaRPr lang="es-EC" sz="1600" b="1" i="0" u="none" strike="noStrike">
                        <a:solidFill>
                          <a:srgbClr val="000000"/>
                        </a:solidFill>
                        <a:effectLst/>
                        <a:latin typeface="Arial" panose="020B0604020202020204" pitchFamily="34" charset="0"/>
                      </a:endParaRPr>
                    </a:p>
                  </a:txBody>
                  <a:tcPr marL="9525" marR="9525" marT="9525" marB="0" vert="vert270" anchor="ctr"/>
                </a:tc>
                <a:tc>
                  <a:txBody>
                    <a:bodyPr/>
                    <a:lstStyle/>
                    <a:p>
                      <a:pPr algn="ctr" fontAlgn="ctr"/>
                      <a:r>
                        <a:rPr lang="es-EC" sz="1600" u="none" strike="noStrike">
                          <a:effectLst/>
                        </a:rPr>
                        <a:t>Velocidad de ventas</a:t>
                      </a:r>
                      <a:endParaRPr lang="es-EC" sz="1600" b="1" i="0" u="none" strike="noStrike">
                        <a:solidFill>
                          <a:srgbClr val="000000"/>
                        </a:solidFill>
                        <a:effectLst/>
                        <a:latin typeface="Arial" panose="020B0604020202020204" pitchFamily="34" charset="0"/>
                      </a:endParaRPr>
                    </a:p>
                  </a:txBody>
                  <a:tcPr marL="9525" marR="9525" marT="9525" marB="0" vert="vert270" anchor="ctr"/>
                </a:tc>
                <a:extLst>
                  <a:ext uri="{0D108BD9-81ED-4DB2-BD59-A6C34878D82A}">
                    <a16:rowId xmlns="" xmlns:a16="http://schemas.microsoft.com/office/drawing/2014/main" val="10000"/>
                  </a:ext>
                </a:extLst>
              </a:tr>
              <a:tr h="295052">
                <a:tc>
                  <a:txBody>
                    <a:bodyPr/>
                    <a:lstStyle/>
                    <a:p>
                      <a:pPr algn="ctr" fontAlgn="ctr"/>
                      <a:r>
                        <a:rPr lang="es-EC" sz="1600" u="none" strike="noStrike">
                          <a:effectLst/>
                        </a:rPr>
                        <a:t>Bolonia</a:t>
                      </a:r>
                      <a:endParaRPr lang="es-EC"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105</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2013</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105</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 y 3</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Si</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1</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Si</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Alta</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Alto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2,92</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1"/>
                  </a:ext>
                </a:extLst>
              </a:tr>
              <a:tr h="295052">
                <a:tc>
                  <a:txBody>
                    <a:bodyPr/>
                    <a:lstStyle/>
                    <a:p>
                      <a:pPr algn="ctr" fontAlgn="ctr"/>
                      <a:r>
                        <a:rPr lang="es-EC" sz="1600" u="none" strike="noStrike" dirty="0">
                          <a:effectLst/>
                        </a:rPr>
                        <a:t>La Hacienda</a:t>
                      </a:r>
                      <a:endParaRPr lang="es-EC"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54</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2014</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54</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3</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Si</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1</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Media</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Bajo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1,13</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2"/>
                  </a:ext>
                </a:extLst>
              </a:tr>
              <a:tr h="295052">
                <a:tc>
                  <a:txBody>
                    <a:bodyPr/>
                    <a:lstStyle/>
                    <a:p>
                      <a:pPr algn="ctr" fontAlgn="ctr"/>
                      <a:r>
                        <a:rPr lang="es-EC" sz="1600" u="none" strike="noStrike">
                          <a:effectLst/>
                        </a:rPr>
                        <a:t>La Roca</a:t>
                      </a:r>
                      <a:endParaRPr lang="es-EC"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30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2011</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2011</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2017</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26</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3</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Si</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Media</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Medio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0,36</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3"/>
                  </a:ext>
                </a:extLst>
              </a:tr>
              <a:tr h="295052">
                <a:tc>
                  <a:txBody>
                    <a:bodyPr/>
                    <a:lstStyle/>
                    <a:p>
                      <a:pPr algn="ctr" fontAlgn="ctr"/>
                      <a:r>
                        <a:rPr lang="es-EC" sz="1600" u="none" strike="noStrike">
                          <a:effectLst/>
                        </a:rPr>
                        <a:t>Terranova</a:t>
                      </a:r>
                      <a:endParaRPr lang="es-EC"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100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2010</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2010</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2017</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30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4</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Si</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1</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Si</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Alta</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Alto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0,36</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4"/>
                  </a:ext>
                </a:extLst>
              </a:tr>
              <a:tr h="295052">
                <a:tc>
                  <a:txBody>
                    <a:bodyPr/>
                    <a:lstStyle/>
                    <a:p>
                      <a:pPr algn="ctr" fontAlgn="ctr"/>
                      <a:r>
                        <a:rPr lang="es-EC" sz="1600" u="none" strike="noStrike">
                          <a:effectLst/>
                        </a:rPr>
                        <a:t>Torres del Sur</a:t>
                      </a:r>
                      <a:endParaRPr lang="es-EC"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4</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2013</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2013</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2014</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4</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4</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Media</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Alto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0,33</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5"/>
                  </a:ext>
                </a:extLst>
              </a:tr>
              <a:tr h="295052">
                <a:tc>
                  <a:txBody>
                    <a:bodyPr/>
                    <a:lstStyle/>
                    <a:p>
                      <a:pPr algn="ctr" fontAlgn="ctr"/>
                      <a:r>
                        <a:rPr lang="es-EC" sz="1600" u="none" strike="noStrike">
                          <a:effectLst/>
                        </a:rPr>
                        <a:t>La Pedrera</a:t>
                      </a:r>
                      <a:endParaRPr lang="es-EC"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25</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2017</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22</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3</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Si</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Media</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Medio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0,26</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6"/>
                  </a:ext>
                </a:extLst>
              </a:tr>
              <a:tr h="295052">
                <a:tc>
                  <a:txBody>
                    <a:bodyPr/>
                    <a:lstStyle/>
                    <a:p>
                      <a:pPr algn="ctr" fontAlgn="ctr"/>
                      <a:r>
                        <a:rPr lang="es-EC" sz="1600" u="none" strike="noStrike">
                          <a:effectLst/>
                        </a:rPr>
                        <a:t>Jardines de Locoa</a:t>
                      </a:r>
                      <a:endParaRPr lang="es-EC"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6</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2015</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2015</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2017</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6</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4</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No</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1</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Baja</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Bajo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0,25</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7"/>
                  </a:ext>
                </a:extLst>
              </a:tr>
              <a:tr h="295052">
                <a:tc>
                  <a:txBody>
                    <a:bodyPr/>
                    <a:lstStyle/>
                    <a:p>
                      <a:pPr algn="ctr" fontAlgn="ctr"/>
                      <a:r>
                        <a:rPr lang="es-EC" sz="1600" u="none" strike="noStrike">
                          <a:effectLst/>
                        </a:rPr>
                        <a:t>Alcántara</a:t>
                      </a:r>
                      <a:endParaRPr lang="es-EC"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8</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2012</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2012</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2015</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8</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3</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No</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1</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Media</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Alto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0,22</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8"/>
                  </a:ext>
                </a:extLst>
              </a:tr>
              <a:tr h="295052">
                <a:tc>
                  <a:txBody>
                    <a:bodyPr/>
                    <a:lstStyle/>
                    <a:p>
                      <a:pPr algn="ctr" fontAlgn="ctr"/>
                      <a:r>
                        <a:rPr lang="es-EC" sz="1600" u="none" strike="noStrike">
                          <a:effectLst/>
                        </a:rPr>
                        <a:t>Santa Lucía</a:t>
                      </a:r>
                      <a:endParaRPr lang="es-EC"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10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2014</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2014</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2017</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8</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3</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1</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No</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Alta</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Alto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0,22</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9"/>
                  </a:ext>
                </a:extLst>
              </a:tr>
              <a:tr h="295052">
                <a:tc>
                  <a:txBody>
                    <a:bodyPr/>
                    <a:lstStyle/>
                    <a:p>
                      <a:pPr algn="ctr" fontAlgn="ctr"/>
                      <a:r>
                        <a:rPr lang="es-EC" sz="1600" u="none" strike="noStrike">
                          <a:effectLst/>
                        </a:rPr>
                        <a:t>La Quinta</a:t>
                      </a:r>
                      <a:endParaRPr lang="es-EC"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2015</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2013</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2017</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3</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Si</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1</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Si</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Alta</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Alto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0,00</a:t>
                      </a:r>
                      <a:endParaRPr lang="es-EC"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10"/>
                  </a:ext>
                </a:extLst>
              </a:tr>
              <a:tr h="295052">
                <a:tc>
                  <a:txBody>
                    <a:bodyPr/>
                    <a:lstStyle/>
                    <a:p>
                      <a:pPr algn="ctr" fontAlgn="ctr"/>
                      <a:r>
                        <a:rPr lang="es-EC" sz="1600" u="none" strike="noStrike">
                          <a:effectLst/>
                        </a:rPr>
                        <a:t>Alejandría</a:t>
                      </a:r>
                      <a:endParaRPr lang="es-EC"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7</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2017</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2017</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2020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0</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4</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3</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Baja</a:t>
                      </a:r>
                      <a:endParaRPr lang="es-EC"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a:effectLst/>
                        </a:rPr>
                        <a:t>Bajo</a:t>
                      </a:r>
                      <a:endParaRPr lang="es-EC"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C" sz="1600" u="none" strike="noStrike" dirty="0">
                          <a:effectLst/>
                        </a:rPr>
                        <a:t>0,00</a:t>
                      </a:r>
                      <a:endParaRPr lang="es-EC"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2608239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127" y="1113132"/>
            <a:ext cx="9758151" cy="5295900"/>
          </a:xfrm>
          <a:prstGeom prst="rect">
            <a:avLst/>
          </a:prstGeom>
        </p:spPr>
      </p:pic>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p:cNvSpPr/>
          <p:nvPr/>
        </p:nvSpPr>
        <p:spPr>
          <a:xfrm>
            <a:off x="2585231" y="586128"/>
            <a:ext cx="3068469" cy="589072"/>
          </a:xfrm>
          <a:prstGeom prst="rect">
            <a:avLst/>
          </a:prstGeom>
        </p:spPr>
        <p:txBody>
          <a:bodyPr wrap="none">
            <a:spAutoFit/>
          </a:bodyPr>
          <a:lstStyle/>
          <a:p>
            <a:pPr algn="ctr">
              <a:lnSpc>
                <a:spcPct val="150000"/>
              </a:lnSpc>
              <a:spcBef>
                <a:spcPts val="1200"/>
              </a:spcBef>
              <a:spcAft>
                <a:spcPts val="1200"/>
              </a:spcAft>
            </a:pPr>
            <a:r>
              <a:rPr lang="es-EC" sz="2400" b="1" kern="0" dirty="0">
                <a:solidFill>
                  <a:schemeClr val="accent5">
                    <a:lumMod val="75000"/>
                  </a:schemeClr>
                </a:solidFill>
                <a:ea typeface="Times New Roman" panose="02020603050405020304" pitchFamily="18" charset="0"/>
                <a:cs typeface="Times New Roman" panose="02020603050405020304" pitchFamily="18" charset="0"/>
              </a:rPr>
              <a:t>PROCESO DE SERVICIO</a:t>
            </a:r>
            <a:endParaRPr lang="es-EC" sz="2400" b="1" kern="0" dirty="0">
              <a:solidFill>
                <a:schemeClr val="accent5">
                  <a:lumMod val="75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089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graphicFrame>
        <p:nvGraphicFramePr>
          <p:cNvPr id="5" name="Tabla 4"/>
          <p:cNvGraphicFramePr>
            <a:graphicFrameLocks noGrp="1"/>
          </p:cNvGraphicFramePr>
          <p:nvPr>
            <p:extLst>
              <p:ext uri="{D42A27DB-BD31-4B8C-83A1-F6EECF244321}">
                <p14:modId xmlns:p14="http://schemas.microsoft.com/office/powerpoint/2010/main" val="3317497319"/>
              </p:ext>
            </p:extLst>
          </p:nvPr>
        </p:nvGraphicFramePr>
        <p:xfrm>
          <a:off x="2427188" y="3461531"/>
          <a:ext cx="7706185" cy="1772538"/>
        </p:xfrm>
        <a:graphic>
          <a:graphicData uri="http://schemas.openxmlformats.org/drawingml/2006/table">
            <a:tbl>
              <a:tblPr firstRow="1" firstCol="1" bandRow="1">
                <a:tableStyleId>{46F890A9-2807-4EBB-B81D-B2AA78EC7F39}</a:tableStyleId>
              </a:tblPr>
              <a:tblGrid>
                <a:gridCol w="2280024">
                  <a:extLst>
                    <a:ext uri="{9D8B030D-6E8A-4147-A177-3AD203B41FA5}">
                      <a16:colId xmlns="" xmlns:a16="http://schemas.microsoft.com/office/drawing/2014/main" val="20000"/>
                    </a:ext>
                  </a:extLst>
                </a:gridCol>
                <a:gridCol w="1330908">
                  <a:extLst>
                    <a:ext uri="{9D8B030D-6E8A-4147-A177-3AD203B41FA5}">
                      <a16:colId xmlns="" xmlns:a16="http://schemas.microsoft.com/office/drawing/2014/main" val="20001"/>
                    </a:ext>
                  </a:extLst>
                </a:gridCol>
                <a:gridCol w="1311379">
                  <a:extLst>
                    <a:ext uri="{9D8B030D-6E8A-4147-A177-3AD203B41FA5}">
                      <a16:colId xmlns="" xmlns:a16="http://schemas.microsoft.com/office/drawing/2014/main" val="20002"/>
                    </a:ext>
                  </a:extLst>
                </a:gridCol>
                <a:gridCol w="1290874">
                  <a:extLst>
                    <a:ext uri="{9D8B030D-6E8A-4147-A177-3AD203B41FA5}">
                      <a16:colId xmlns="" xmlns:a16="http://schemas.microsoft.com/office/drawing/2014/main" val="20003"/>
                    </a:ext>
                  </a:extLst>
                </a:gridCol>
                <a:gridCol w="1493000">
                  <a:extLst>
                    <a:ext uri="{9D8B030D-6E8A-4147-A177-3AD203B41FA5}">
                      <a16:colId xmlns="" xmlns:a16="http://schemas.microsoft.com/office/drawing/2014/main" val="20004"/>
                    </a:ext>
                  </a:extLst>
                </a:gridCol>
              </a:tblGrid>
              <a:tr h="392726">
                <a:tc>
                  <a:txBody>
                    <a:bodyPr/>
                    <a:lstStyle/>
                    <a:p>
                      <a:pPr indent="180340" algn="ctr">
                        <a:lnSpc>
                          <a:spcPct val="150000"/>
                        </a:lnSpc>
                        <a:spcBef>
                          <a:spcPts val="1200"/>
                        </a:spcBef>
                        <a:spcAft>
                          <a:spcPts val="0"/>
                        </a:spcAft>
                      </a:pPr>
                      <a:r>
                        <a:rPr lang="es-EC" sz="1300" dirty="0">
                          <a:effectLst/>
                        </a:rPr>
                        <a:t>DETALLE</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UNIDAD</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CANTIDAD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UNITARIO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392726">
                <a:tc>
                  <a:txBody>
                    <a:bodyPr/>
                    <a:lstStyle/>
                    <a:p>
                      <a:pPr indent="180340" algn="ctr">
                        <a:lnSpc>
                          <a:spcPct val="150000"/>
                        </a:lnSpc>
                        <a:spcBef>
                          <a:spcPts val="1200"/>
                        </a:spcBef>
                        <a:spcAft>
                          <a:spcPts val="0"/>
                        </a:spcAft>
                      </a:pPr>
                      <a:r>
                        <a:rPr lang="es-EC" sz="1300" dirty="0">
                          <a:effectLst/>
                        </a:rPr>
                        <a:t>Computador personal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900,00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900,00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392726">
                <a:tc>
                  <a:txBody>
                    <a:bodyPr/>
                    <a:lstStyle/>
                    <a:p>
                      <a:pPr indent="180340" algn="ctr">
                        <a:lnSpc>
                          <a:spcPct val="150000"/>
                        </a:lnSpc>
                        <a:spcBef>
                          <a:spcPts val="1200"/>
                        </a:spcBef>
                        <a:spcAft>
                          <a:spcPts val="0"/>
                        </a:spcAft>
                      </a:pPr>
                      <a:r>
                        <a:rPr lang="es-EC" sz="1300" dirty="0">
                          <a:effectLst/>
                        </a:rPr>
                        <a:t>Impresora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120,00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120,00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392726">
                <a:tc gridSpan="4">
                  <a:txBody>
                    <a:bodyPr/>
                    <a:lstStyle/>
                    <a:p>
                      <a:pPr indent="180340" algn="ctr">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ctr">
                        <a:lnSpc>
                          <a:spcPct val="150000"/>
                        </a:lnSpc>
                        <a:spcBef>
                          <a:spcPts val="1200"/>
                        </a:spcBef>
                        <a:spcAft>
                          <a:spcPts val="0"/>
                        </a:spcAft>
                      </a:pPr>
                      <a:r>
                        <a:rPr lang="es-EC" sz="1300" dirty="0">
                          <a:effectLst/>
                        </a:rPr>
                        <a:t> $     1.020,00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757970284"/>
              </p:ext>
            </p:extLst>
          </p:nvPr>
        </p:nvGraphicFramePr>
        <p:xfrm>
          <a:off x="2427188" y="5229614"/>
          <a:ext cx="7706184" cy="1188720"/>
        </p:xfrm>
        <a:graphic>
          <a:graphicData uri="http://schemas.openxmlformats.org/drawingml/2006/table">
            <a:tbl>
              <a:tblPr firstRow="1" firstCol="1" bandRow="1">
                <a:tableStyleId>{46F890A9-2807-4EBB-B81D-B2AA78EC7F39}</a:tableStyleId>
              </a:tblPr>
              <a:tblGrid>
                <a:gridCol w="2279388">
                  <a:extLst>
                    <a:ext uri="{9D8B030D-6E8A-4147-A177-3AD203B41FA5}">
                      <a16:colId xmlns="" xmlns:a16="http://schemas.microsoft.com/office/drawing/2014/main" val="20000"/>
                    </a:ext>
                  </a:extLst>
                </a:gridCol>
                <a:gridCol w="1331155">
                  <a:extLst>
                    <a:ext uri="{9D8B030D-6E8A-4147-A177-3AD203B41FA5}">
                      <a16:colId xmlns="" xmlns:a16="http://schemas.microsoft.com/office/drawing/2014/main" val="20001"/>
                    </a:ext>
                  </a:extLst>
                </a:gridCol>
                <a:gridCol w="1311101">
                  <a:extLst>
                    <a:ext uri="{9D8B030D-6E8A-4147-A177-3AD203B41FA5}">
                      <a16:colId xmlns="" xmlns:a16="http://schemas.microsoft.com/office/drawing/2014/main" val="20002"/>
                    </a:ext>
                  </a:extLst>
                </a:gridCol>
                <a:gridCol w="1292959">
                  <a:extLst>
                    <a:ext uri="{9D8B030D-6E8A-4147-A177-3AD203B41FA5}">
                      <a16:colId xmlns="" xmlns:a16="http://schemas.microsoft.com/office/drawing/2014/main" val="20003"/>
                    </a:ext>
                  </a:extLst>
                </a:gridCol>
                <a:gridCol w="1491581">
                  <a:extLst>
                    <a:ext uri="{9D8B030D-6E8A-4147-A177-3AD203B41FA5}">
                      <a16:colId xmlns="" xmlns:a16="http://schemas.microsoft.com/office/drawing/2014/main" val="20004"/>
                    </a:ext>
                  </a:extLst>
                </a:gridCol>
              </a:tblGrid>
              <a:tr h="378658">
                <a:tc>
                  <a:txBody>
                    <a:bodyPr/>
                    <a:lstStyle/>
                    <a:p>
                      <a:pPr indent="180340" algn="ctr">
                        <a:lnSpc>
                          <a:spcPct val="150000"/>
                        </a:lnSpc>
                        <a:spcBef>
                          <a:spcPts val="1200"/>
                        </a:spcBef>
                        <a:spcAft>
                          <a:spcPts val="0"/>
                        </a:spcAft>
                      </a:pPr>
                      <a:r>
                        <a:rPr lang="es-EC" sz="1300" dirty="0">
                          <a:effectLst/>
                        </a:rPr>
                        <a:t>DETALLE</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UNIDAD</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CANTIDAD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UNITARIO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293906">
                <a:tc>
                  <a:txBody>
                    <a:bodyPr/>
                    <a:lstStyle/>
                    <a:p>
                      <a:pPr indent="180340" algn="ctr">
                        <a:lnSpc>
                          <a:spcPct val="150000"/>
                        </a:lnSpc>
                        <a:spcBef>
                          <a:spcPts val="1200"/>
                        </a:spcBef>
                        <a:spcAft>
                          <a:spcPts val="0"/>
                        </a:spcAft>
                      </a:pPr>
                      <a:r>
                        <a:rPr lang="es-EC" sz="1300" dirty="0">
                          <a:effectLst/>
                        </a:rPr>
                        <a:t>Teléfono celular</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80,00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80,00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93906">
                <a:tc gridSpan="4">
                  <a:txBody>
                    <a:bodyPr/>
                    <a:lstStyle/>
                    <a:p>
                      <a:pPr indent="180340" algn="ctr">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ctr">
                        <a:lnSpc>
                          <a:spcPct val="150000"/>
                        </a:lnSpc>
                        <a:spcBef>
                          <a:spcPts val="1200"/>
                        </a:spcBef>
                        <a:spcAft>
                          <a:spcPts val="0"/>
                        </a:spcAft>
                      </a:pPr>
                      <a:r>
                        <a:rPr lang="es-EC" sz="1300" dirty="0">
                          <a:effectLst/>
                        </a:rPr>
                        <a:t> $          80,00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235396737"/>
              </p:ext>
            </p:extLst>
          </p:nvPr>
        </p:nvGraphicFramePr>
        <p:xfrm>
          <a:off x="2446298" y="1778031"/>
          <a:ext cx="7687074" cy="1783080"/>
        </p:xfrm>
        <a:graphic>
          <a:graphicData uri="http://schemas.openxmlformats.org/drawingml/2006/table">
            <a:tbl>
              <a:tblPr firstRow="1" firstCol="1" bandRow="1">
                <a:tableStyleId>{46F890A9-2807-4EBB-B81D-B2AA78EC7F39}</a:tableStyleId>
              </a:tblPr>
              <a:tblGrid>
                <a:gridCol w="2274020">
                  <a:extLst>
                    <a:ext uri="{9D8B030D-6E8A-4147-A177-3AD203B41FA5}">
                      <a16:colId xmlns="" xmlns:a16="http://schemas.microsoft.com/office/drawing/2014/main" val="20000"/>
                    </a:ext>
                  </a:extLst>
                </a:gridCol>
                <a:gridCol w="1328275">
                  <a:extLst>
                    <a:ext uri="{9D8B030D-6E8A-4147-A177-3AD203B41FA5}">
                      <a16:colId xmlns="" xmlns:a16="http://schemas.microsoft.com/office/drawing/2014/main" val="20001"/>
                    </a:ext>
                  </a:extLst>
                </a:gridCol>
                <a:gridCol w="1308090">
                  <a:extLst>
                    <a:ext uri="{9D8B030D-6E8A-4147-A177-3AD203B41FA5}">
                      <a16:colId xmlns="" xmlns:a16="http://schemas.microsoft.com/office/drawing/2014/main" val="20002"/>
                    </a:ext>
                  </a:extLst>
                </a:gridCol>
                <a:gridCol w="1287906">
                  <a:extLst>
                    <a:ext uri="{9D8B030D-6E8A-4147-A177-3AD203B41FA5}">
                      <a16:colId xmlns="" xmlns:a16="http://schemas.microsoft.com/office/drawing/2014/main" val="20003"/>
                    </a:ext>
                  </a:extLst>
                </a:gridCol>
                <a:gridCol w="1488783">
                  <a:extLst>
                    <a:ext uri="{9D8B030D-6E8A-4147-A177-3AD203B41FA5}">
                      <a16:colId xmlns="" xmlns:a16="http://schemas.microsoft.com/office/drawing/2014/main" val="20004"/>
                    </a:ext>
                  </a:extLst>
                </a:gridCol>
              </a:tblGrid>
              <a:tr h="326121">
                <a:tc>
                  <a:txBody>
                    <a:bodyPr/>
                    <a:lstStyle/>
                    <a:p>
                      <a:pPr indent="180340" algn="ctr">
                        <a:lnSpc>
                          <a:spcPct val="150000"/>
                        </a:lnSpc>
                        <a:spcBef>
                          <a:spcPts val="1200"/>
                        </a:spcBef>
                        <a:spcAft>
                          <a:spcPts val="0"/>
                        </a:spcAft>
                      </a:pPr>
                      <a:r>
                        <a:rPr lang="es-EC" sz="1300" dirty="0">
                          <a:effectLst/>
                        </a:rPr>
                        <a:t>DETALLE</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UNIDAD</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CANTIDAD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UNITARIO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283715">
                <a:tc>
                  <a:txBody>
                    <a:bodyPr/>
                    <a:lstStyle/>
                    <a:p>
                      <a:pPr indent="180340" algn="ctr">
                        <a:lnSpc>
                          <a:spcPct val="150000"/>
                        </a:lnSpc>
                        <a:spcBef>
                          <a:spcPts val="1200"/>
                        </a:spcBef>
                        <a:spcAft>
                          <a:spcPts val="0"/>
                        </a:spcAft>
                      </a:pPr>
                      <a:r>
                        <a:rPr lang="es-EC" sz="1300" dirty="0">
                          <a:effectLst/>
                        </a:rPr>
                        <a:t>Sillas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25,00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100,00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83715">
                <a:tc>
                  <a:txBody>
                    <a:bodyPr/>
                    <a:lstStyle/>
                    <a:p>
                      <a:pPr indent="180340" algn="ctr">
                        <a:lnSpc>
                          <a:spcPct val="150000"/>
                        </a:lnSpc>
                        <a:spcBef>
                          <a:spcPts val="1200"/>
                        </a:spcBef>
                        <a:spcAft>
                          <a:spcPts val="0"/>
                        </a:spcAft>
                      </a:pPr>
                      <a:r>
                        <a:rPr lang="es-EC" sz="1300" dirty="0">
                          <a:effectLst/>
                        </a:rPr>
                        <a:t>Escritorio ejecutivo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150,00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150,00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283715">
                <a:tc>
                  <a:txBody>
                    <a:bodyPr/>
                    <a:lstStyle/>
                    <a:p>
                      <a:pPr indent="180340" algn="ctr">
                        <a:lnSpc>
                          <a:spcPct val="150000"/>
                        </a:lnSpc>
                        <a:spcBef>
                          <a:spcPts val="1200"/>
                        </a:spcBef>
                        <a:spcAft>
                          <a:spcPts val="0"/>
                        </a:spcAft>
                      </a:pPr>
                      <a:r>
                        <a:rPr lang="es-EC" sz="1300" dirty="0">
                          <a:effectLst/>
                        </a:rPr>
                        <a:t>Silla ejecutiva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80,00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320,00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283715">
                <a:tc gridSpan="4">
                  <a:txBody>
                    <a:bodyPr/>
                    <a:lstStyle/>
                    <a:p>
                      <a:pPr indent="180340" algn="ctr">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ctr">
                        <a:lnSpc>
                          <a:spcPct val="150000"/>
                        </a:lnSpc>
                        <a:spcBef>
                          <a:spcPts val="1200"/>
                        </a:spcBef>
                        <a:spcAft>
                          <a:spcPts val="0"/>
                        </a:spcAft>
                      </a:pPr>
                      <a:r>
                        <a:rPr lang="es-EC" sz="1300" dirty="0">
                          <a:effectLst/>
                        </a:rPr>
                        <a:t> $        570,00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bl>
          </a:graphicData>
        </a:graphic>
      </p:graphicFrame>
      <p:sp>
        <p:nvSpPr>
          <p:cNvPr id="11" name="Rectángulo 10"/>
          <p:cNvSpPr/>
          <p:nvPr/>
        </p:nvSpPr>
        <p:spPr>
          <a:xfrm>
            <a:off x="2309985" y="1181722"/>
            <a:ext cx="4213645" cy="577081"/>
          </a:xfrm>
          <a:prstGeom prst="rect">
            <a:avLst/>
          </a:prstGeom>
        </p:spPr>
        <p:txBody>
          <a:bodyPr wrap="squar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MUEBLES DE OFICINA </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192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2742292" y="641881"/>
            <a:ext cx="1641411" cy="461665"/>
          </a:xfrm>
          <a:prstGeom prst="rect">
            <a:avLst/>
          </a:prstGeom>
        </p:spPr>
        <p:txBody>
          <a:bodyPr wrap="none">
            <a:spAutoFit/>
          </a:bodyPr>
          <a:lstStyle/>
          <a:p>
            <a:r>
              <a:rPr lang="es-EC" sz="2400" b="1" dirty="0">
                <a:solidFill>
                  <a:schemeClr val="accent5">
                    <a:lumMod val="75000"/>
                  </a:schemeClr>
                </a:solidFill>
                <a:ea typeface="Calibri" panose="020F0502020204030204" pitchFamily="34" charset="0"/>
                <a:cs typeface="Times New Roman" panose="02020603050405020304" pitchFamily="18" charset="0"/>
              </a:rPr>
              <a:t>UBICACIÓN</a:t>
            </a:r>
            <a:endParaRPr lang="es-EC" sz="2400" b="1" dirty="0">
              <a:solidFill>
                <a:schemeClr val="accent5">
                  <a:lumMod val="75000"/>
                </a:schemeClr>
              </a:solidFill>
            </a:endParaRPr>
          </a:p>
        </p:txBody>
      </p:sp>
      <p:sp>
        <p:nvSpPr>
          <p:cNvPr id="3" name="Rectángulo 2"/>
          <p:cNvSpPr/>
          <p:nvPr/>
        </p:nvSpPr>
        <p:spPr>
          <a:xfrm>
            <a:off x="1786769" y="1682550"/>
            <a:ext cx="3976137" cy="4455066"/>
          </a:xfrm>
          <a:prstGeom prst="rect">
            <a:avLst/>
          </a:prstGeom>
        </p:spPr>
        <p:txBody>
          <a:bodyPr wrap="square">
            <a:spAutoFit/>
          </a:bodyPr>
          <a:lstStyle/>
          <a:p>
            <a:pPr algn="just">
              <a:lnSpc>
                <a:spcPct val="150000"/>
              </a:lnSpc>
            </a:pPr>
            <a:r>
              <a:rPr lang="es-EC" sz="2100" dirty="0">
                <a:ea typeface="Calibri" panose="020F0502020204030204" pitchFamily="34" charset="0"/>
                <a:cs typeface="Arial" panose="020B0604020202020204" pitchFamily="34" charset="0"/>
              </a:rPr>
              <a:t>El conjunto residencial “Alejandría” en las calles Susana Donoso y prolongación de la Avenida Roosevelt, al sur oriente de la ciudad de Latacunga, Provincia de Cotopaxi. Cabe destacar, el proyecto se ubicará en una zona segura de la afectación del volcán Cotopaxi.</a:t>
            </a:r>
          </a:p>
        </p:txBody>
      </p:sp>
      <p:pic>
        <p:nvPicPr>
          <p:cNvPr id="8" name="Imagen 7"/>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73800" y="1883391"/>
            <a:ext cx="4200137" cy="4053385"/>
          </a:xfrm>
          <a:prstGeom prst="rect">
            <a:avLst/>
          </a:prstGeom>
          <a:noFill/>
          <a:ln>
            <a:noFill/>
          </a:ln>
        </p:spPr>
      </p:pic>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Tree>
    <p:extLst>
      <p:ext uri="{BB962C8B-B14F-4D97-AF65-F5344CB8AC3E}">
        <p14:creationId xmlns:p14="http://schemas.microsoft.com/office/powerpoint/2010/main" val="3901750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4022728939"/>
              </p:ext>
            </p:extLst>
          </p:nvPr>
        </p:nvGraphicFramePr>
        <p:xfrm>
          <a:off x="2614225" y="3193579"/>
          <a:ext cx="7915700" cy="3409352"/>
        </p:xfrm>
        <a:graphic>
          <a:graphicData uri="http://schemas.openxmlformats.org/drawingml/2006/table">
            <a:tbl>
              <a:tblPr>
                <a:tableStyleId>{69CF1AB2-1976-4502-BF36-3FF5EA218861}</a:tableStyleId>
              </a:tblPr>
              <a:tblGrid>
                <a:gridCol w="6226093">
                  <a:extLst>
                    <a:ext uri="{9D8B030D-6E8A-4147-A177-3AD203B41FA5}">
                      <a16:colId xmlns="" xmlns:a16="http://schemas.microsoft.com/office/drawing/2014/main" val="20000"/>
                    </a:ext>
                  </a:extLst>
                </a:gridCol>
                <a:gridCol w="1689607">
                  <a:extLst>
                    <a:ext uri="{9D8B030D-6E8A-4147-A177-3AD203B41FA5}">
                      <a16:colId xmlns="" xmlns:a16="http://schemas.microsoft.com/office/drawing/2014/main" val="20001"/>
                    </a:ext>
                  </a:extLst>
                </a:gridCol>
              </a:tblGrid>
              <a:tr h="274316">
                <a:tc gridSpan="2">
                  <a:txBody>
                    <a:bodyPr/>
                    <a:lstStyle/>
                    <a:p>
                      <a:pPr algn="ctr" fontAlgn="ctr"/>
                      <a:r>
                        <a:rPr lang="es-EC" sz="1400" b="1" u="none" strike="noStrike" dirty="0">
                          <a:effectLst/>
                        </a:rPr>
                        <a:t>CONJUNTO RESIDENCIAL ALEJANDRÍA</a:t>
                      </a:r>
                      <a:endParaRPr lang="es-EC" sz="14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extLst>
                  <a:ext uri="{0D108BD9-81ED-4DB2-BD59-A6C34878D82A}">
                    <a16:rowId xmlns="" xmlns:a16="http://schemas.microsoft.com/office/drawing/2014/main" val="10000"/>
                  </a:ext>
                </a:extLst>
              </a:tr>
              <a:tr h="261253">
                <a:tc gridSpan="2">
                  <a:txBody>
                    <a:bodyPr/>
                    <a:lstStyle/>
                    <a:p>
                      <a:pPr algn="ctr" fontAlgn="ctr"/>
                      <a:r>
                        <a:rPr lang="es-EC" sz="1400" b="1" u="none" strike="noStrike" dirty="0">
                          <a:effectLst/>
                        </a:rPr>
                        <a:t>UBICACIÓN: CALLE GABRIELA MISTRAL</a:t>
                      </a:r>
                      <a:endParaRPr lang="es-EC" sz="14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extLst>
                  <a:ext uri="{0D108BD9-81ED-4DB2-BD59-A6C34878D82A}">
                    <a16:rowId xmlns="" xmlns:a16="http://schemas.microsoft.com/office/drawing/2014/main" val="10001"/>
                  </a:ext>
                </a:extLst>
              </a:tr>
              <a:tr h="261253">
                <a:tc gridSpan="2">
                  <a:txBody>
                    <a:bodyPr/>
                    <a:lstStyle/>
                    <a:p>
                      <a:pPr algn="ctr" fontAlgn="ctr"/>
                      <a:r>
                        <a:rPr lang="es-EC" sz="1400" b="1" u="none" strike="noStrike" dirty="0">
                          <a:effectLst/>
                        </a:rPr>
                        <a:t>CONSTRUCCIÓN  VIVIENDA TIPO</a:t>
                      </a:r>
                      <a:endParaRPr lang="es-EC" sz="14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extLst>
                  <a:ext uri="{0D108BD9-81ED-4DB2-BD59-A6C34878D82A}">
                    <a16:rowId xmlns="" xmlns:a16="http://schemas.microsoft.com/office/drawing/2014/main" val="10002"/>
                  </a:ext>
                </a:extLst>
              </a:tr>
              <a:tr h="261253">
                <a:tc>
                  <a:txBody>
                    <a:bodyPr/>
                    <a:lstStyle/>
                    <a:p>
                      <a:pPr algn="l" fontAlgn="ctr"/>
                      <a:r>
                        <a:rPr lang="es-EC" sz="1400" u="none" strike="noStrike" dirty="0">
                          <a:effectLst/>
                        </a:rPr>
                        <a:t>DESCRIPCIÓN</a:t>
                      </a:r>
                      <a:endParaRPr lang="es-EC"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400" u="none" strike="noStrike" dirty="0">
                          <a:effectLst/>
                        </a:rPr>
                        <a:t>COSTO</a:t>
                      </a:r>
                      <a:r>
                        <a:rPr lang="es-EC" sz="1400" u="none" strike="noStrike" baseline="0" dirty="0">
                          <a:effectLst/>
                        </a:rPr>
                        <a:t> DIRECTO</a:t>
                      </a:r>
                      <a:r>
                        <a:rPr lang="es-EC" sz="1400" u="none" strike="noStrike" dirty="0">
                          <a:effectLst/>
                        </a:rPr>
                        <a:t> </a:t>
                      </a:r>
                      <a:endParaRPr lang="es-EC"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3"/>
                  </a:ext>
                </a:extLst>
              </a:tr>
              <a:tr h="261253">
                <a:tc>
                  <a:txBody>
                    <a:bodyPr/>
                    <a:lstStyle/>
                    <a:p>
                      <a:pPr algn="l" fontAlgn="ctr"/>
                      <a:r>
                        <a:rPr lang="es-EC" sz="1400" u="none" strike="noStrike" dirty="0">
                          <a:effectLst/>
                        </a:rPr>
                        <a:t>OBRAS PRELIMINARES</a:t>
                      </a:r>
                      <a:endParaRPr lang="es-EC"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400" u="none" strike="noStrike" dirty="0">
                          <a:effectLst/>
                        </a:rPr>
                        <a:t> $    1.177,28 </a:t>
                      </a:r>
                      <a:endParaRPr lang="es-EC"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4"/>
                  </a:ext>
                </a:extLst>
              </a:tr>
              <a:tr h="261253">
                <a:tc>
                  <a:txBody>
                    <a:bodyPr/>
                    <a:lstStyle/>
                    <a:p>
                      <a:pPr algn="l" fontAlgn="ctr"/>
                      <a:r>
                        <a:rPr lang="es-EC" sz="1400" u="none" strike="noStrike" dirty="0">
                          <a:effectLst/>
                        </a:rPr>
                        <a:t>MOVIMIENTO DE TIERRAS</a:t>
                      </a:r>
                      <a:endParaRPr lang="es-EC"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400" u="none" strike="noStrike" dirty="0">
                          <a:effectLst/>
                        </a:rPr>
                        <a:t> $       282,16 </a:t>
                      </a:r>
                      <a:endParaRPr lang="es-EC"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5"/>
                  </a:ext>
                </a:extLst>
              </a:tr>
              <a:tr h="261253">
                <a:tc>
                  <a:txBody>
                    <a:bodyPr/>
                    <a:lstStyle/>
                    <a:p>
                      <a:pPr algn="l" fontAlgn="ctr"/>
                      <a:r>
                        <a:rPr lang="es-EC" sz="1400" u="none" strike="noStrike" dirty="0">
                          <a:effectLst/>
                        </a:rPr>
                        <a:t>ESTRUCTURA</a:t>
                      </a:r>
                      <a:endParaRPr lang="es-EC"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400" u="none" strike="noStrike" dirty="0">
                          <a:effectLst/>
                        </a:rPr>
                        <a:t> $  14.392,48 </a:t>
                      </a:r>
                      <a:endParaRPr lang="es-EC"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6"/>
                  </a:ext>
                </a:extLst>
              </a:tr>
              <a:tr h="261253">
                <a:tc>
                  <a:txBody>
                    <a:bodyPr/>
                    <a:lstStyle/>
                    <a:p>
                      <a:pPr algn="l" fontAlgn="b"/>
                      <a:r>
                        <a:rPr lang="es-EC" sz="1400" u="none" strike="noStrike" dirty="0">
                          <a:effectLst/>
                        </a:rPr>
                        <a:t>ALBAÑILERÍA</a:t>
                      </a:r>
                      <a:endParaRPr lang="es-EC"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400" u="none" strike="noStrike" dirty="0">
                          <a:effectLst/>
                        </a:rPr>
                        <a:t> $  15.708,38 </a:t>
                      </a:r>
                      <a:endParaRPr lang="es-EC"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0007"/>
                  </a:ext>
                </a:extLst>
              </a:tr>
              <a:tr h="261253">
                <a:tc>
                  <a:txBody>
                    <a:bodyPr/>
                    <a:lstStyle/>
                    <a:p>
                      <a:pPr algn="l" fontAlgn="b"/>
                      <a:r>
                        <a:rPr lang="es-EC" sz="1400" u="none" strike="noStrike" dirty="0">
                          <a:effectLst/>
                        </a:rPr>
                        <a:t>INSTALACIONES HIDROSANITARIAS</a:t>
                      </a:r>
                      <a:endParaRPr lang="es-EC"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400" u="none" strike="noStrike" dirty="0">
                          <a:effectLst/>
                        </a:rPr>
                        <a:t> $    4.236,10 </a:t>
                      </a:r>
                      <a:endParaRPr lang="es-EC"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0008"/>
                  </a:ext>
                </a:extLst>
              </a:tr>
              <a:tr h="261253">
                <a:tc>
                  <a:txBody>
                    <a:bodyPr/>
                    <a:lstStyle/>
                    <a:p>
                      <a:pPr algn="l" fontAlgn="ctr"/>
                      <a:r>
                        <a:rPr lang="es-EC" sz="1400" u="none" strike="noStrike" dirty="0">
                          <a:effectLst/>
                        </a:rPr>
                        <a:t>INSTALACIONES ELÉCTRICAS</a:t>
                      </a:r>
                      <a:endParaRPr lang="es-EC"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400" u="none" strike="noStrike" dirty="0">
                          <a:effectLst/>
                        </a:rPr>
                        <a:t> $    1.685,82 </a:t>
                      </a:r>
                      <a:endParaRPr lang="es-EC"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9"/>
                  </a:ext>
                </a:extLst>
              </a:tr>
              <a:tr h="261253">
                <a:tc>
                  <a:txBody>
                    <a:bodyPr/>
                    <a:lstStyle/>
                    <a:p>
                      <a:pPr algn="l" fontAlgn="b"/>
                      <a:r>
                        <a:rPr lang="es-EC" sz="1400" u="none" strike="noStrike" dirty="0">
                          <a:effectLst/>
                        </a:rPr>
                        <a:t>ACABADOS</a:t>
                      </a:r>
                      <a:endParaRPr lang="es-EC"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400" u="none" strike="noStrike" dirty="0">
                          <a:effectLst/>
                        </a:rPr>
                        <a:t> $  30.386,09 </a:t>
                      </a:r>
                      <a:endParaRPr lang="es-EC"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0010"/>
                  </a:ext>
                </a:extLst>
              </a:tr>
              <a:tr h="261253">
                <a:tc>
                  <a:txBody>
                    <a:bodyPr/>
                    <a:lstStyle/>
                    <a:p>
                      <a:pPr algn="l" fontAlgn="b"/>
                      <a:r>
                        <a:rPr lang="es-EC" sz="1400" u="none" strike="noStrike" dirty="0">
                          <a:effectLst/>
                        </a:rPr>
                        <a:t>OBRAS EXTERIORES</a:t>
                      </a:r>
                      <a:endParaRPr lang="es-EC"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400" u="none" strike="noStrike" dirty="0">
                          <a:effectLst/>
                        </a:rPr>
                        <a:t> $    2.491,20 </a:t>
                      </a:r>
                      <a:endParaRPr lang="es-EC"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0011"/>
                  </a:ext>
                </a:extLst>
              </a:tr>
              <a:tr h="261253">
                <a:tc>
                  <a:txBody>
                    <a:bodyPr/>
                    <a:lstStyle/>
                    <a:p>
                      <a:pPr algn="l" fontAlgn="b"/>
                      <a:r>
                        <a:rPr lang="es-EC" sz="1400" u="none" strike="noStrike" dirty="0">
                          <a:effectLst/>
                        </a:rPr>
                        <a:t>TOTAL</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 $  70.359,51 </a:t>
                      </a:r>
                      <a:endParaRPr lang="es-EC"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0012"/>
                  </a:ext>
                </a:extLst>
              </a:tr>
            </a:tbl>
          </a:graphicData>
        </a:graphic>
      </p:graphicFrame>
      <p:sp>
        <p:nvSpPr>
          <p:cNvPr id="10" name="Rectángulo 9"/>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graphicFrame>
        <p:nvGraphicFramePr>
          <p:cNvPr id="11" name="Tabla 10"/>
          <p:cNvGraphicFramePr>
            <a:graphicFrameLocks noGrp="1"/>
          </p:cNvGraphicFramePr>
          <p:nvPr>
            <p:extLst>
              <p:ext uri="{D42A27DB-BD31-4B8C-83A1-F6EECF244321}">
                <p14:modId xmlns:p14="http://schemas.microsoft.com/office/powerpoint/2010/main" val="2734419467"/>
              </p:ext>
            </p:extLst>
          </p:nvPr>
        </p:nvGraphicFramePr>
        <p:xfrm>
          <a:off x="2614225" y="1776706"/>
          <a:ext cx="7915699" cy="1220866"/>
        </p:xfrm>
        <a:graphic>
          <a:graphicData uri="http://schemas.openxmlformats.org/drawingml/2006/table">
            <a:tbl>
              <a:tblPr firstRow="1" firstCol="1" bandRow="1">
                <a:tableStyleId>{46F890A9-2807-4EBB-B81D-B2AA78EC7F39}</a:tableStyleId>
              </a:tblPr>
              <a:tblGrid>
                <a:gridCol w="2342013">
                  <a:extLst>
                    <a:ext uri="{9D8B030D-6E8A-4147-A177-3AD203B41FA5}">
                      <a16:colId xmlns="" xmlns:a16="http://schemas.microsoft.com/office/drawing/2014/main" val="20000"/>
                    </a:ext>
                  </a:extLst>
                </a:gridCol>
                <a:gridCol w="1367092">
                  <a:extLst>
                    <a:ext uri="{9D8B030D-6E8A-4147-A177-3AD203B41FA5}">
                      <a16:colId xmlns="" xmlns:a16="http://schemas.microsoft.com/office/drawing/2014/main" val="20001"/>
                    </a:ext>
                  </a:extLst>
                </a:gridCol>
                <a:gridCol w="1347032">
                  <a:extLst>
                    <a:ext uri="{9D8B030D-6E8A-4147-A177-3AD203B41FA5}">
                      <a16:colId xmlns="" xmlns:a16="http://schemas.microsoft.com/office/drawing/2014/main" val="20002"/>
                    </a:ext>
                  </a:extLst>
                </a:gridCol>
                <a:gridCol w="1325970">
                  <a:extLst>
                    <a:ext uri="{9D8B030D-6E8A-4147-A177-3AD203B41FA5}">
                      <a16:colId xmlns="" xmlns:a16="http://schemas.microsoft.com/office/drawing/2014/main" val="20003"/>
                    </a:ext>
                  </a:extLst>
                </a:gridCol>
                <a:gridCol w="1533592">
                  <a:extLst>
                    <a:ext uri="{9D8B030D-6E8A-4147-A177-3AD203B41FA5}">
                      <a16:colId xmlns="" xmlns:a16="http://schemas.microsoft.com/office/drawing/2014/main" val="20004"/>
                    </a:ext>
                  </a:extLst>
                </a:gridCol>
              </a:tblGrid>
              <a:tr h="626506">
                <a:tc>
                  <a:txBody>
                    <a:bodyPr/>
                    <a:lstStyle/>
                    <a:p>
                      <a:pPr indent="180340" algn="ctr">
                        <a:lnSpc>
                          <a:spcPct val="150000"/>
                        </a:lnSpc>
                        <a:spcBef>
                          <a:spcPts val="1200"/>
                        </a:spcBef>
                        <a:spcAft>
                          <a:spcPts val="0"/>
                        </a:spcAft>
                      </a:pPr>
                      <a:r>
                        <a:rPr lang="es-EC" sz="1300" dirty="0">
                          <a:effectLst/>
                        </a:rPr>
                        <a:t>DETALLE</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UNIDAD</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CANTIDAD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UNITARIO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228913">
                <a:tc>
                  <a:txBody>
                    <a:bodyPr/>
                    <a:lstStyle/>
                    <a:p>
                      <a:pPr indent="180340" algn="just">
                        <a:lnSpc>
                          <a:spcPct val="150000"/>
                        </a:lnSpc>
                        <a:spcBef>
                          <a:spcPts val="1200"/>
                        </a:spcBef>
                        <a:spcAft>
                          <a:spcPts val="0"/>
                        </a:spcAft>
                      </a:pPr>
                      <a:r>
                        <a:rPr lang="es-EC" sz="1300" dirty="0">
                          <a:effectLst/>
                        </a:rPr>
                        <a:t>Terreno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m2</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1.196</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100,00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$ 119.600,00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28913">
                <a:tc gridSpan="4">
                  <a:txBody>
                    <a:bodyPr/>
                    <a:lstStyle/>
                    <a:p>
                      <a:pPr indent="180340" algn="ctr">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ctr">
                        <a:lnSpc>
                          <a:spcPct val="150000"/>
                        </a:lnSpc>
                        <a:spcBef>
                          <a:spcPts val="1200"/>
                        </a:spcBef>
                        <a:spcAft>
                          <a:spcPts val="0"/>
                        </a:spcAft>
                      </a:pPr>
                      <a:r>
                        <a:rPr lang="es-EC" sz="1300" dirty="0">
                          <a:effectLst/>
                        </a:rPr>
                        <a:t> $ 119.600,00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bl>
          </a:graphicData>
        </a:graphic>
      </p:graphicFrame>
      <p:sp>
        <p:nvSpPr>
          <p:cNvPr id="14" name="Rectángulo 13"/>
          <p:cNvSpPr/>
          <p:nvPr/>
        </p:nvSpPr>
        <p:spPr>
          <a:xfrm>
            <a:off x="2217674" y="1199093"/>
            <a:ext cx="6241709"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TERRENO Y COSTOS DIRECTOS DE CONSTRUCCIÓN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153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491320592"/>
              </p:ext>
            </p:extLst>
          </p:nvPr>
        </p:nvGraphicFramePr>
        <p:xfrm>
          <a:off x="2349612" y="1959151"/>
          <a:ext cx="7948427" cy="1414062"/>
        </p:xfrm>
        <a:graphic>
          <a:graphicData uri="http://schemas.openxmlformats.org/drawingml/2006/table">
            <a:tbl>
              <a:tblPr firstRow="1" firstCol="1" bandRow="1">
                <a:tableStyleId>{46F890A9-2807-4EBB-B81D-B2AA78EC7F39}</a:tableStyleId>
              </a:tblPr>
              <a:tblGrid>
                <a:gridCol w="2351335">
                  <a:extLst>
                    <a:ext uri="{9D8B030D-6E8A-4147-A177-3AD203B41FA5}">
                      <a16:colId xmlns="" xmlns:a16="http://schemas.microsoft.com/office/drawing/2014/main" val="20000"/>
                    </a:ext>
                  </a:extLst>
                </a:gridCol>
                <a:gridCol w="1373434">
                  <a:extLst>
                    <a:ext uri="{9D8B030D-6E8A-4147-A177-3AD203B41FA5}">
                      <a16:colId xmlns="" xmlns:a16="http://schemas.microsoft.com/office/drawing/2014/main" val="20001"/>
                    </a:ext>
                  </a:extLst>
                </a:gridCol>
                <a:gridCol w="1352564">
                  <a:extLst>
                    <a:ext uri="{9D8B030D-6E8A-4147-A177-3AD203B41FA5}">
                      <a16:colId xmlns="" xmlns:a16="http://schemas.microsoft.com/office/drawing/2014/main" val="20002"/>
                    </a:ext>
                  </a:extLst>
                </a:gridCol>
                <a:gridCol w="1331695">
                  <a:extLst>
                    <a:ext uri="{9D8B030D-6E8A-4147-A177-3AD203B41FA5}">
                      <a16:colId xmlns="" xmlns:a16="http://schemas.microsoft.com/office/drawing/2014/main" val="20003"/>
                    </a:ext>
                  </a:extLst>
                </a:gridCol>
                <a:gridCol w="1539399">
                  <a:extLst>
                    <a:ext uri="{9D8B030D-6E8A-4147-A177-3AD203B41FA5}">
                      <a16:colId xmlns="" xmlns:a16="http://schemas.microsoft.com/office/drawing/2014/main" val="20004"/>
                    </a:ext>
                  </a:extLst>
                </a:gridCol>
              </a:tblGrid>
              <a:tr h="409851">
                <a:tc>
                  <a:txBody>
                    <a:bodyPr/>
                    <a:lstStyle/>
                    <a:p>
                      <a:pPr indent="180340" algn="ctr">
                        <a:lnSpc>
                          <a:spcPct val="150000"/>
                        </a:lnSpc>
                        <a:spcBef>
                          <a:spcPts val="1200"/>
                        </a:spcBef>
                        <a:spcAft>
                          <a:spcPts val="0"/>
                        </a:spcAft>
                      </a:pPr>
                      <a:r>
                        <a:rPr lang="es-EC" sz="1300" dirty="0">
                          <a:effectLst/>
                        </a:rPr>
                        <a:t>DETALLE</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UNIDAD</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CANTIDAD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UNITARIO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409851">
                <a:tc>
                  <a:txBody>
                    <a:bodyPr/>
                    <a:lstStyle/>
                    <a:p>
                      <a:pPr indent="180340" algn="ctr">
                        <a:lnSpc>
                          <a:spcPct val="150000"/>
                        </a:lnSpc>
                        <a:spcBef>
                          <a:spcPts val="1200"/>
                        </a:spcBef>
                        <a:spcAft>
                          <a:spcPts val="0"/>
                        </a:spcAft>
                      </a:pPr>
                      <a:r>
                        <a:rPr lang="es-EC" sz="1300" dirty="0">
                          <a:effectLst/>
                        </a:rPr>
                        <a:t>Investigación y diseño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m2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1.258</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6,00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7.548,00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409851">
                <a:tc gridSpan="4">
                  <a:txBody>
                    <a:bodyPr/>
                    <a:lstStyle/>
                    <a:p>
                      <a:pPr indent="180340" algn="ctr">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ctr">
                        <a:lnSpc>
                          <a:spcPct val="150000"/>
                        </a:lnSpc>
                        <a:spcBef>
                          <a:spcPts val="1200"/>
                        </a:spcBef>
                        <a:spcAft>
                          <a:spcPts val="0"/>
                        </a:spcAft>
                      </a:pPr>
                      <a:r>
                        <a:rPr lang="es-EC" sz="1300" dirty="0">
                          <a:effectLst/>
                        </a:rPr>
                        <a:t> $     7.548,00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568625688"/>
              </p:ext>
            </p:extLst>
          </p:nvPr>
        </p:nvGraphicFramePr>
        <p:xfrm>
          <a:off x="2355631" y="3374000"/>
          <a:ext cx="7948426" cy="1622247"/>
        </p:xfrm>
        <a:graphic>
          <a:graphicData uri="http://schemas.openxmlformats.org/drawingml/2006/table">
            <a:tbl>
              <a:tblPr firstRow="1" firstCol="1" bandRow="1">
                <a:tableStyleId>{46F890A9-2807-4EBB-B81D-B2AA78EC7F39}</a:tableStyleId>
              </a:tblPr>
              <a:tblGrid>
                <a:gridCol w="2616345">
                  <a:extLst>
                    <a:ext uri="{9D8B030D-6E8A-4147-A177-3AD203B41FA5}">
                      <a16:colId xmlns="" xmlns:a16="http://schemas.microsoft.com/office/drawing/2014/main" val="20000"/>
                    </a:ext>
                  </a:extLst>
                </a:gridCol>
                <a:gridCol w="1307226">
                  <a:extLst>
                    <a:ext uri="{9D8B030D-6E8A-4147-A177-3AD203B41FA5}">
                      <a16:colId xmlns="" xmlns:a16="http://schemas.microsoft.com/office/drawing/2014/main" val="20001"/>
                    </a:ext>
                  </a:extLst>
                </a:gridCol>
                <a:gridCol w="1287348">
                  <a:extLst>
                    <a:ext uri="{9D8B030D-6E8A-4147-A177-3AD203B41FA5}">
                      <a16:colId xmlns="" xmlns:a16="http://schemas.microsoft.com/office/drawing/2014/main" val="20002"/>
                    </a:ext>
                  </a:extLst>
                </a:gridCol>
                <a:gridCol w="1271256">
                  <a:extLst>
                    <a:ext uri="{9D8B030D-6E8A-4147-A177-3AD203B41FA5}">
                      <a16:colId xmlns="" xmlns:a16="http://schemas.microsoft.com/office/drawing/2014/main" val="20003"/>
                    </a:ext>
                  </a:extLst>
                </a:gridCol>
                <a:gridCol w="1466251">
                  <a:extLst>
                    <a:ext uri="{9D8B030D-6E8A-4147-A177-3AD203B41FA5}">
                      <a16:colId xmlns="" xmlns:a16="http://schemas.microsoft.com/office/drawing/2014/main" val="20004"/>
                    </a:ext>
                  </a:extLst>
                </a:gridCol>
              </a:tblGrid>
              <a:tr h="399062">
                <a:tc>
                  <a:txBody>
                    <a:bodyPr/>
                    <a:lstStyle/>
                    <a:p>
                      <a:pPr indent="180340" algn="ctr">
                        <a:lnSpc>
                          <a:spcPct val="150000"/>
                        </a:lnSpc>
                        <a:spcBef>
                          <a:spcPts val="1200"/>
                        </a:spcBef>
                        <a:spcAft>
                          <a:spcPts val="0"/>
                        </a:spcAft>
                      </a:pPr>
                      <a:r>
                        <a:rPr lang="es-EC" sz="1300" dirty="0">
                          <a:effectLst/>
                        </a:rPr>
                        <a:t>DETALLE</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UNIDAD</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CANTIDAD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UNITARIO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342629">
                <a:tc>
                  <a:txBody>
                    <a:bodyPr/>
                    <a:lstStyle/>
                    <a:p>
                      <a:pPr indent="180340" algn="ctr">
                        <a:lnSpc>
                          <a:spcPct val="150000"/>
                        </a:lnSpc>
                        <a:spcBef>
                          <a:spcPts val="1200"/>
                        </a:spcBef>
                        <a:spcAft>
                          <a:spcPts val="0"/>
                        </a:spcAft>
                      </a:pPr>
                      <a:r>
                        <a:rPr lang="es-EC" sz="1300" dirty="0">
                          <a:effectLst/>
                        </a:rPr>
                        <a:t>Impuesto predial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u</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324,00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324,00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342629">
                <a:tc>
                  <a:txBody>
                    <a:bodyPr/>
                    <a:lstStyle/>
                    <a:p>
                      <a:pPr indent="180340" algn="ctr">
                        <a:lnSpc>
                          <a:spcPct val="150000"/>
                        </a:lnSpc>
                        <a:spcBef>
                          <a:spcPts val="1200"/>
                        </a:spcBef>
                        <a:spcAft>
                          <a:spcPts val="0"/>
                        </a:spcAft>
                      </a:pPr>
                      <a:r>
                        <a:rPr lang="es-EC" sz="1300" dirty="0">
                          <a:effectLst/>
                        </a:rPr>
                        <a:t>Permisos de construcción</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u</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857,00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857,00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342629">
                <a:tc gridSpan="4">
                  <a:txBody>
                    <a:bodyPr/>
                    <a:lstStyle/>
                    <a:p>
                      <a:pPr indent="180340" algn="ctr">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ctr">
                        <a:lnSpc>
                          <a:spcPct val="150000"/>
                        </a:lnSpc>
                        <a:spcBef>
                          <a:spcPts val="1200"/>
                        </a:spcBef>
                        <a:spcAft>
                          <a:spcPts val="0"/>
                        </a:spcAft>
                      </a:pPr>
                      <a:r>
                        <a:rPr lang="es-EC" sz="1300" dirty="0">
                          <a:effectLst/>
                        </a:rPr>
                        <a:t> $     1.181,00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4145512340"/>
              </p:ext>
            </p:extLst>
          </p:nvPr>
        </p:nvGraphicFramePr>
        <p:xfrm>
          <a:off x="2355631" y="4997034"/>
          <a:ext cx="7942408" cy="1638778"/>
        </p:xfrm>
        <a:graphic>
          <a:graphicData uri="http://schemas.openxmlformats.org/drawingml/2006/table">
            <a:tbl>
              <a:tblPr firstRow="1" firstCol="1" bandRow="1">
                <a:tableStyleId>{46F890A9-2807-4EBB-B81D-B2AA78EC7F39}</a:tableStyleId>
              </a:tblPr>
              <a:tblGrid>
                <a:gridCol w="2349408">
                  <a:extLst>
                    <a:ext uri="{9D8B030D-6E8A-4147-A177-3AD203B41FA5}">
                      <a16:colId xmlns="" xmlns:a16="http://schemas.microsoft.com/office/drawing/2014/main" val="20000"/>
                    </a:ext>
                  </a:extLst>
                </a:gridCol>
                <a:gridCol w="1372446">
                  <a:extLst>
                    <a:ext uri="{9D8B030D-6E8A-4147-A177-3AD203B41FA5}">
                      <a16:colId xmlns="" xmlns:a16="http://schemas.microsoft.com/office/drawing/2014/main" val="20001"/>
                    </a:ext>
                  </a:extLst>
                </a:gridCol>
                <a:gridCol w="1350986">
                  <a:extLst>
                    <a:ext uri="{9D8B030D-6E8A-4147-A177-3AD203B41FA5}">
                      <a16:colId xmlns="" xmlns:a16="http://schemas.microsoft.com/office/drawing/2014/main" val="20002"/>
                    </a:ext>
                  </a:extLst>
                </a:gridCol>
                <a:gridCol w="1330548">
                  <a:extLst>
                    <a:ext uri="{9D8B030D-6E8A-4147-A177-3AD203B41FA5}">
                      <a16:colId xmlns="" xmlns:a16="http://schemas.microsoft.com/office/drawing/2014/main" val="20003"/>
                    </a:ext>
                  </a:extLst>
                </a:gridCol>
                <a:gridCol w="1539020">
                  <a:extLst>
                    <a:ext uri="{9D8B030D-6E8A-4147-A177-3AD203B41FA5}">
                      <a16:colId xmlns="" xmlns:a16="http://schemas.microsoft.com/office/drawing/2014/main" val="20004"/>
                    </a:ext>
                  </a:extLst>
                </a:gridCol>
              </a:tblGrid>
              <a:tr h="361303">
                <a:tc>
                  <a:txBody>
                    <a:bodyPr/>
                    <a:lstStyle/>
                    <a:p>
                      <a:pPr indent="180340" algn="ctr">
                        <a:lnSpc>
                          <a:spcPct val="150000"/>
                        </a:lnSpc>
                        <a:spcBef>
                          <a:spcPts val="1200"/>
                        </a:spcBef>
                        <a:spcAft>
                          <a:spcPts val="0"/>
                        </a:spcAft>
                      </a:pPr>
                      <a:r>
                        <a:rPr lang="es-EC" sz="1300" dirty="0">
                          <a:effectLst/>
                        </a:rPr>
                        <a:t>DETALLE</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UNIDAD</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CANTIDAD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UNITARIO</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COSTO 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522209">
                <a:tc>
                  <a:txBody>
                    <a:bodyPr/>
                    <a:lstStyle/>
                    <a:p>
                      <a:pPr indent="180340" algn="ctr">
                        <a:lnSpc>
                          <a:spcPct val="150000"/>
                        </a:lnSpc>
                        <a:spcBef>
                          <a:spcPts val="1200"/>
                        </a:spcBef>
                        <a:spcAft>
                          <a:spcPts val="0"/>
                        </a:spcAft>
                      </a:pPr>
                      <a:r>
                        <a:rPr lang="es-EC" sz="1300" dirty="0">
                          <a:effectLst/>
                        </a:rPr>
                        <a:t>Contrato vendedor</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mes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36</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500,00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 $   18.000,00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522209">
                <a:tc gridSpan="4">
                  <a:txBody>
                    <a:bodyPr/>
                    <a:lstStyle/>
                    <a:p>
                      <a:pPr indent="180340" algn="ctr">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gn="ctr">
                        <a:lnSpc>
                          <a:spcPct val="150000"/>
                        </a:lnSpc>
                        <a:spcBef>
                          <a:spcPts val="1200"/>
                        </a:spcBef>
                        <a:spcAft>
                          <a:spcPts val="0"/>
                        </a:spcAft>
                      </a:pPr>
                      <a:r>
                        <a:rPr lang="es-EC" sz="1300" dirty="0">
                          <a:effectLst/>
                        </a:rPr>
                        <a:t> $   18.000,00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bl>
          </a:graphicData>
        </a:graphic>
      </p:graphicFrame>
      <p:sp>
        <p:nvSpPr>
          <p:cNvPr id="11" name="Rectángulo 10"/>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sp>
        <p:nvSpPr>
          <p:cNvPr id="14" name="Rectángulo 13"/>
          <p:cNvSpPr/>
          <p:nvPr/>
        </p:nvSpPr>
        <p:spPr>
          <a:xfrm>
            <a:off x="2095205" y="1149311"/>
            <a:ext cx="5780172"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DISEÑO, IMPUESTOS Y CONTRATO VENDEDOR</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937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1" name="Rectángulo 10"/>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sp>
        <p:nvSpPr>
          <p:cNvPr id="14" name="Rectángulo 13"/>
          <p:cNvSpPr/>
          <p:nvPr/>
        </p:nvSpPr>
        <p:spPr>
          <a:xfrm>
            <a:off x="2227332" y="1149311"/>
            <a:ext cx="5158335"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PAGO SERVICIOS BÁSICOS Y PUBLICIDAD</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360572758"/>
              </p:ext>
            </p:extLst>
          </p:nvPr>
        </p:nvGraphicFramePr>
        <p:xfrm>
          <a:off x="2659026" y="1893675"/>
          <a:ext cx="7290192" cy="1533525"/>
        </p:xfrm>
        <a:graphic>
          <a:graphicData uri="http://schemas.openxmlformats.org/drawingml/2006/table">
            <a:tbl>
              <a:tblPr firstRow="1" firstCol="1" bandRow="1">
                <a:tableStyleId>{46F890A9-2807-4EBB-B81D-B2AA78EC7F39}</a:tableStyleId>
              </a:tblPr>
              <a:tblGrid>
                <a:gridCol w="2724799">
                  <a:extLst>
                    <a:ext uri="{9D8B030D-6E8A-4147-A177-3AD203B41FA5}">
                      <a16:colId xmlns="" xmlns:a16="http://schemas.microsoft.com/office/drawing/2014/main" val="20000"/>
                    </a:ext>
                  </a:extLst>
                </a:gridCol>
                <a:gridCol w="920297">
                  <a:extLst>
                    <a:ext uri="{9D8B030D-6E8A-4147-A177-3AD203B41FA5}">
                      <a16:colId xmlns="" xmlns:a16="http://schemas.microsoft.com/office/drawing/2014/main" val="20001"/>
                    </a:ext>
                  </a:extLst>
                </a:gridCol>
                <a:gridCol w="1190972">
                  <a:extLst>
                    <a:ext uri="{9D8B030D-6E8A-4147-A177-3AD203B41FA5}">
                      <a16:colId xmlns="" xmlns:a16="http://schemas.microsoft.com/office/drawing/2014/main" val="20002"/>
                    </a:ext>
                  </a:extLst>
                </a:gridCol>
                <a:gridCol w="1263152">
                  <a:extLst>
                    <a:ext uri="{9D8B030D-6E8A-4147-A177-3AD203B41FA5}">
                      <a16:colId xmlns="" xmlns:a16="http://schemas.microsoft.com/office/drawing/2014/main" val="20003"/>
                    </a:ext>
                  </a:extLst>
                </a:gridCol>
                <a:gridCol w="1190972">
                  <a:extLst>
                    <a:ext uri="{9D8B030D-6E8A-4147-A177-3AD203B41FA5}">
                      <a16:colId xmlns="" xmlns:a16="http://schemas.microsoft.com/office/drawing/2014/main" val="20004"/>
                    </a:ext>
                  </a:extLst>
                </a:gridCol>
              </a:tblGrid>
              <a:tr h="438150">
                <a:tc>
                  <a:txBody>
                    <a:bodyPr/>
                    <a:lstStyle/>
                    <a:p>
                      <a:pPr algn="ctr" rtl="0" fontAlgn="ctr"/>
                      <a:r>
                        <a:rPr lang="es-EC" sz="1300" u="none" strike="noStrike" dirty="0">
                          <a:effectLst/>
                        </a:rPr>
                        <a:t>DETALLE</a:t>
                      </a:r>
                      <a:endParaRPr lang="es-EC" sz="13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UNIDAD</a:t>
                      </a:r>
                      <a:endParaRPr lang="es-EC" sz="13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 CANTIDAD </a:t>
                      </a:r>
                      <a:endParaRPr lang="es-EC" sz="13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COSTO UNITARIO</a:t>
                      </a:r>
                      <a:endParaRPr lang="es-EC" sz="13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COSTO TOTAL</a:t>
                      </a:r>
                      <a:endParaRPr lang="es-EC" sz="13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0"/>
                  </a:ext>
                </a:extLst>
              </a:tr>
              <a:tr h="219075">
                <a:tc>
                  <a:txBody>
                    <a:bodyPr/>
                    <a:lstStyle/>
                    <a:p>
                      <a:pPr algn="ctr" rtl="0" fontAlgn="ctr"/>
                      <a:r>
                        <a:rPr lang="es-EC" sz="1300" u="none" strike="noStrike">
                          <a:effectLst/>
                        </a:rPr>
                        <a:t>Agua</a:t>
                      </a:r>
                      <a:endParaRPr lang="es-EC" sz="13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mes</a:t>
                      </a:r>
                      <a:endParaRPr lang="es-EC"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36</a:t>
                      </a:r>
                      <a:endParaRPr lang="es-EC"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$ 40,00 </a:t>
                      </a:r>
                      <a:endParaRPr lang="es-EC" sz="13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$ 1.440,00 </a:t>
                      </a:r>
                      <a:endParaRPr lang="es-EC" sz="13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1"/>
                  </a:ext>
                </a:extLst>
              </a:tr>
              <a:tr h="219075">
                <a:tc>
                  <a:txBody>
                    <a:bodyPr/>
                    <a:lstStyle/>
                    <a:p>
                      <a:pPr algn="ctr" rtl="0" fontAlgn="ctr"/>
                      <a:r>
                        <a:rPr lang="es-EC" sz="1300" u="none" strike="noStrike">
                          <a:effectLst/>
                        </a:rPr>
                        <a:t>Luz</a:t>
                      </a:r>
                      <a:endParaRPr lang="es-EC" sz="13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mes</a:t>
                      </a:r>
                      <a:endParaRPr lang="es-EC" sz="13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36</a:t>
                      </a:r>
                      <a:endParaRPr lang="es-EC"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$ 80,00 </a:t>
                      </a:r>
                      <a:endParaRPr lang="es-EC"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$ 2.880,00 </a:t>
                      </a:r>
                      <a:endParaRPr lang="es-EC" sz="13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2"/>
                  </a:ext>
                </a:extLst>
              </a:tr>
              <a:tr h="219075">
                <a:tc>
                  <a:txBody>
                    <a:bodyPr/>
                    <a:lstStyle/>
                    <a:p>
                      <a:pPr algn="ctr" rtl="0" fontAlgn="ctr"/>
                      <a:r>
                        <a:rPr lang="es-EC" sz="1300" u="none" strike="noStrike">
                          <a:effectLst/>
                        </a:rPr>
                        <a:t>Teléfono</a:t>
                      </a:r>
                      <a:endParaRPr lang="es-EC" sz="13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mes</a:t>
                      </a:r>
                      <a:endParaRPr lang="es-EC" sz="13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36</a:t>
                      </a:r>
                      <a:endParaRPr lang="es-EC" sz="13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$ 70,00 </a:t>
                      </a:r>
                      <a:endParaRPr lang="es-EC"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$ 2.520,00 </a:t>
                      </a:r>
                      <a:endParaRPr lang="es-EC" sz="13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3"/>
                  </a:ext>
                </a:extLst>
              </a:tr>
              <a:tr h="219075">
                <a:tc>
                  <a:txBody>
                    <a:bodyPr/>
                    <a:lstStyle/>
                    <a:p>
                      <a:pPr algn="ctr" rtl="0" fontAlgn="ctr"/>
                      <a:r>
                        <a:rPr lang="es-EC" sz="1300" u="none" strike="noStrike">
                          <a:effectLst/>
                        </a:rPr>
                        <a:t>Internet</a:t>
                      </a:r>
                      <a:endParaRPr lang="es-EC" sz="13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mes</a:t>
                      </a:r>
                      <a:endParaRPr lang="es-EC" sz="13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36</a:t>
                      </a:r>
                      <a:endParaRPr lang="es-EC" sz="13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$ 25,00 </a:t>
                      </a:r>
                      <a:endParaRPr lang="es-EC"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$ 900,00 </a:t>
                      </a:r>
                      <a:endParaRPr lang="es-EC"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4"/>
                  </a:ext>
                </a:extLst>
              </a:tr>
              <a:tr h="219075">
                <a:tc gridSpan="4">
                  <a:txBody>
                    <a:bodyPr/>
                    <a:lstStyle/>
                    <a:p>
                      <a:pPr algn="ctr" rtl="0" fontAlgn="ctr"/>
                      <a:r>
                        <a:rPr lang="es-EC" sz="1300" u="none" strike="noStrike">
                          <a:effectLst/>
                        </a:rPr>
                        <a:t>TOTAL</a:t>
                      </a:r>
                      <a:endParaRPr lang="es-EC" sz="13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rtl="0" fontAlgn="ctr"/>
                      <a:r>
                        <a:rPr lang="es-EC" sz="1300" u="none" strike="noStrike" dirty="0">
                          <a:effectLst/>
                        </a:rPr>
                        <a:t>$ 7.740,00 </a:t>
                      </a:r>
                      <a:endParaRPr lang="es-EC"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5"/>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756225377"/>
              </p:ext>
            </p:extLst>
          </p:nvPr>
        </p:nvGraphicFramePr>
        <p:xfrm>
          <a:off x="2659026" y="3594483"/>
          <a:ext cx="7290192" cy="1971675"/>
        </p:xfrm>
        <a:graphic>
          <a:graphicData uri="http://schemas.openxmlformats.org/drawingml/2006/table">
            <a:tbl>
              <a:tblPr firstRow="1" firstCol="1" bandRow="1">
                <a:tableStyleId>{46F890A9-2807-4EBB-B81D-B2AA78EC7F39}</a:tableStyleId>
              </a:tblPr>
              <a:tblGrid>
                <a:gridCol w="2724799">
                  <a:extLst>
                    <a:ext uri="{9D8B030D-6E8A-4147-A177-3AD203B41FA5}">
                      <a16:colId xmlns="" xmlns:a16="http://schemas.microsoft.com/office/drawing/2014/main" val="20000"/>
                    </a:ext>
                  </a:extLst>
                </a:gridCol>
                <a:gridCol w="920297">
                  <a:extLst>
                    <a:ext uri="{9D8B030D-6E8A-4147-A177-3AD203B41FA5}">
                      <a16:colId xmlns="" xmlns:a16="http://schemas.microsoft.com/office/drawing/2014/main" val="20001"/>
                    </a:ext>
                  </a:extLst>
                </a:gridCol>
                <a:gridCol w="1190972">
                  <a:extLst>
                    <a:ext uri="{9D8B030D-6E8A-4147-A177-3AD203B41FA5}">
                      <a16:colId xmlns="" xmlns:a16="http://schemas.microsoft.com/office/drawing/2014/main" val="20002"/>
                    </a:ext>
                  </a:extLst>
                </a:gridCol>
                <a:gridCol w="1263152">
                  <a:extLst>
                    <a:ext uri="{9D8B030D-6E8A-4147-A177-3AD203B41FA5}">
                      <a16:colId xmlns="" xmlns:a16="http://schemas.microsoft.com/office/drawing/2014/main" val="20003"/>
                    </a:ext>
                  </a:extLst>
                </a:gridCol>
                <a:gridCol w="1190972">
                  <a:extLst>
                    <a:ext uri="{9D8B030D-6E8A-4147-A177-3AD203B41FA5}">
                      <a16:colId xmlns="" xmlns:a16="http://schemas.microsoft.com/office/drawing/2014/main" val="20004"/>
                    </a:ext>
                  </a:extLst>
                </a:gridCol>
              </a:tblGrid>
              <a:tr h="657225">
                <a:tc>
                  <a:txBody>
                    <a:bodyPr/>
                    <a:lstStyle/>
                    <a:p>
                      <a:pPr algn="ctr" rtl="0" fontAlgn="ctr"/>
                      <a:r>
                        <a:rPr lang="es-EC" sz="1300" u="none" strike="noStrike" dirty="0">
                          <a:effectLst/>
                        </a:rPr>
                        <a:t>DETALLE</a:t>
                      </a:r>
                      <a:endParaRPr lang="es-EC" sz="13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UNIDAD</a:t>
                      </a:r>
                      <a:endParaRPr lang="es-EC" sz="13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 CANTIDAD </a:t>
                      </a:r>
                      <a:endParaRPr lang="es-EC" sz="13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COSTO UNITARIO</a:t>
                      </a:r>
                      <a:endParaRPr lang="es-EC" sz="13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COSTO TOTAL</a:t>
                      </a:r>
                      <a:endParaRPr lang="es-EC" sz="13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0"/>
                  </a:ext>
                </a:extLst>
              </a:tr>
              <a:tr h="438150">
                <a:tc>
                  <a:txBody>
                    <a:bodyPr/>
                    <a:lstStyle/>
                    <a:p>
                      <a:pPr algn="ctr" rtl="0" fontAlgn="ctr"/>
                      <a:r>
                        <a:rPr lang="es-EC" sz="1300" u="none" strike="noStrike">
                          <a:effectLst/>
                        </a:rPr>
                        <a:t>Pancarta publicitaria</a:t>
                      </a:r>
                      <a:endParaRPr lang="es-EC" sz="13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m2</a:t>
                      </a:r>
                      <a:endParaRPr lang="es-EC" sz="13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4,5</a:t>
                      </a:r>
                      <a:endParaRPr lang="es-EC"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$ 15,00 </a:t>
                      </a:r>
                      <a:endParaRPr lang="es-EC"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$ 67,50 </a:t>
                      </a:r>
                      <a:endParaRPr lang="es-EC" sz="13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1"/>
                  </a:ext>
                </a:extLst>
              </a:tr>
              <a:tr h="438150">
                <a:tc>
                  <a:txBody>
                    <a:bodyPr/>
                    <a:lstStyle/>
                    <a:p>
                      <a:pPr algn="ctr" rtl="0" fontAlgn="ctr"/>
                      <a:r>
                        <a:rPr lang="es-EC" sz="1300" u="none" strike="noStrike">
                          <a:effectLst/>
                        </a:rPr>
                        <a:t>Material impreso (volantes y afiches)</a:t>
                      </a:r>
                      <a:endParaRPr lang="es-EC" sz="13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 u</a:t>
                      </a:r>
                      <a:endParaRPr lang="es-EC" sz="13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1.000</a:t>
                      </a:r>
                      <a:endParaRPr lang="es-EC" sz="13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$ 0,05 </a:t>
                      </a:r>
                      <a:endParaRPr lang="es-EC"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$ 50,00 </a:t>
                      </a:r>
                      <a:endParaRPr lang="es-EC" sz="13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2"/>
                  </a:ext>
                </a:extLst>
              </a:tr>
              <a:tr h="219075">
                <a:tc>
                  <a:txBody>
                    <a:bodyPr/>
                    <a:lstStyle/>
                    <a:p>
                      <a:pPr algn="ctr" rtl="0" fontAlgn="ctr"/>
                      <a:r>
                        <a:rPr lang="es-EC" sz="1300" u="none" strike="noStrike">
                          <a:effectLst/>
                        </a:rPr>
                        <a:t>Publicidad Internet</a:t>
                      </a:r>
                      <a:endParaRPr lang="es-EC" sz="13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u</a:t>
                      </a:r>
                      <a:endParaRPr lang="es-EC" sz="13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a:effectLst/>
                        </a:rPr>
                        <a:t>10</a:t>
                      </a:r>
                      <a:endParaRPr lang="es-EC" sz="13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$ 5,00 </a:t>
                      </a:r>
                      <a:endParaRPr lang="es-EC"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300" u="none" strike="noStrike" dirty="0">
                          <a:effectLst/>
                        </a:rPr>
                        <a:t>$ 50,00 </a:t>
                      </a:r>
                      <a:endParaRPr lang="es-EC"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3"/>
                  </a:ext>
                </a:extLst>
              </a:tr>
              <a:tr h="219075">
                <a:tc gridSpan="4">
                  <a:txBody>
                    <a:bodyPr/>
                    <a:lstStyle/>
                    <a:p>
                      <a:pPr algn="ctr" rtl="0" fontAlgn="ctr"/>
                      <a:r>
                        <a:rPr lang="es-EC" sz="1300" u="none" strike="noStrike">
                          <a:effectLst/>
                        </a:rPr>
                        <a:t>TOTAL</a:t>
                      </a:r>
                      <a:endParaRPr lang="es-EC" sz="13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rtl="0" fontAlgn="ctr"/>
                      <a:r>
                        <a:rPr lang="es-EC" sz="1300" u="none" strike="noStrike" dirty="0">
                          <a:effectLst/>
                        </a:rPr>
                        <a:t>$ 167,50 </a:t>
                      </a:r>
                      <a:endParaRPr lang="es-EC"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70276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88798840"/>
              </p:ext>
            </p:extLst>
          </p:nvPr>
        </p:nvGraphicFramePr>
        <p:xfrm>
          <a:off x="2598673" y="1179424"/>
          <a:ext cx="7534701" cy="13452309"/>
        </p:xfrm>
        <a:graphic>
          <a:graphicData uri="http://schemas.openxmlformats.org/drawingml/2006/table">
            <a:tbl>
              <a:tblPr firstRow="1" firstCol="1" bandRow="1">
                <a:tableStyleId>{46F890A9-2807-4EBB-B81D-B2AA78EC7F39}</a:tableStyleId>
              </a:tblPr>
              <a:tblGrid>
                <a:gridCol w="353450">
                  <a:extLst>
                    <a:ext uri="{9D8B030D-6E8A-4147-A177-3AD203B41FA5}">
                      <a16:colId xmlns="" xmlns:a16="http://schemas.microsoft.com/office/drawing/2014/main" val="20000"/>
                    </a:ext>
                  </a:extLst>
                </a:gridCol>
                <a:gridCol w="3534516">
                  <a:extLst>
                    <a:ext uri="{9D8B030D-6E8A-4147-A177-3AD203B41FA5}">
                      <a16:colId xmlns="" xmlns:a16="http://schemas.microsoft.com/office/drawing/2014/main" val="20001"/>
                    </a:ext>
                  </a:extLst>
                </a:gridCol>
                <a:gridCol w="1989931">
                  <a:extLst>
                    <a:ext uri="{9D8B030D-6E8A-4147-A177-3AD203B41FA5}">
                      <a16:colId xmlns="" xmlns:a16="http://schemas.microsoft.com/office/drawing/2014/main" val="20002"/>
                    </a:ext>
                  </a:extLst>
                </a:gridCol>
                <a:gridCol w="1656804">
                  <a:extLst>
                    <a:ext uri="{9D8B030D-6E8A-4147-A177-3AD203B41FA5}">
                      <a16:colId xmlns="" xmlns:a16="http://schemas.microsoft.com/office/drawing/2014/main" val="20003"/>
                    </a:ext>
                  </a:extLst>
                </a:gridCol>
              </a:tblGrid>
              <a:tr h="257735">
                <a:tc gridSpan="2">
                  <a:txBody>
                    <a:bodyPr/>
                    <a:lstStyle/>
                    <a:p>
                      <a:pPr indent="180340" algn="ctr">
                        <a:lnSpc>
                          <a:spcPct val="150000"/>
                        </a:lnSpc>
                        <a:spcBef>
                          <a:spcPts val="1200"/>
                        </a:spcBef>
                        <a:spcAft>
                          <a:spcPts val="0"/>
                        </a:spcAft>
                      </a:pPr>
                      <a:r>
                        <a:rPr lang="es-EC" sz="1100" dirty="0">
                          <a:effectLst/>
                        </a:rPr>
                        <a:t>GASTOS TÉCNICOS Y ADMINISTRATIVOS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1100" dirty="0">
                          <a:effectLst/>
                        </a:rPr>
                        <a:t>GASTO MENSUAL</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GASTO ANUAL</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00"/>
                  </a:ext>
                </a:extLst>
              </a:tr>
              <a:tr h="257735">
                <a:tc>
                  <a:txBody>
                    <a:bodyPr/>
                    <a:lstStyle/>
                    <a:p>
                      <a:pPr indent="180340" algn="r">
                        <a:lnSpc>
                          <a:spcPct val="150000"/>
                        </a:lnSpc>
                        <a:spcBef>
                          <a:spcPts val="1200"/>
                        </a:spcBef>
                        <a:spcAft>
                          <a:spcPts val="0"/>
                        </a:spcAft>
                      </a:pPr>
                      <a:r>
                        <a:rPr lang="es-EC" sz="700" dirty="0">
                          <a:effectLst/>
                        </a:rPr>
                        <a:t>1</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GERENTE GENERAL</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500,00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6.000,00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01"/>
                  </a:ext>
                </a:extLst>
              </a:tr>
              <a:tr h="257735">
                <a:tc>
                  <a:txBody>
                    <a:bodyPr/>
                    <a:lstStyle/>
                    <a:p>
                      <a:pPr indent="180340" algn="r">
                        <a:lnSpc>
                          <a:spcPct val="150000"/>
                        </a:lnSpc>
                        <a:spcBef>
                          <a:spcPts val="1200"/>
                        </a:spcBef>
                        <a:spcAft>
                          <a:spcPts val="0"/>
                        </a:spcAft>
                      </a:pPr>
                      <a:r>
                        <a:rPr lang="es-EC" sz="700" dirty="0">
                          <a:effectLst/>
                        </a:rPr>
                        <a:t>2</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SECRETARIA</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400,00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4.800,00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02"/>
                  </a:ext>
                </a:extLst>
              </a:tr>
              <a:tr h="257735">
                <a:tc>
                  <a:txBody>
                    <a:bodyPr/>
                    <a:lstStyle/>
                    <a:p>
                      <a:pPr indent="180340" algn="r">
                        <a:lnSpc>
                          <a:spcPct val="150000"/>
                        </a:lnSpc>
                        <a:spcBef>
                          <a:spcPts val="1200"/>
                        </a:spcBef>
                        <a:spcAft>
                          <a:spcPts val="0"/>
                        </a:spcAft>
                      </a:pPr>
                      <a:r>
                        <a:rPr lang="es-EC" sz="700" dirty="0">
                          <a:effectLst/>
                        </a:rPr>
                        <a:t>3</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ASESORÍA LEGAL</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35,00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420,00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03"/>
                  </a:ext>
                </a:extLst>
              </a:tr>
              <a:tr h="257735">
                <a:tc>
                  <a:txBody>
                    <a:bodyPr/>
                    <a:lstStyle/>
                    <a:p>
                      <a:pPr indent="180340" algn="r">
                        <a:lnSpc>
                          <a:spcPct val="150000"/>
                        </a:lnSpc>
                        <a:spcBef>
                          <a:spcPts val="1200"/>
                        </a:spcBef>
                        <a:spcAft>
                          <a:spcPts val="0"/>
                        </a:spcAft>
                      </a:pPr>
                      <a:r>
                        <a:rPr lang="es-EC" sz="700" dirty="0">
                          <a:effectLst/>
                        </a:rPr>
                        <a:t>4</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CONTADOR</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35,00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420,00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04"/>
                  </a:ext>
                </a:extLst>
              </a:tr>
              <a:tr h="257735">
                <a:tc>
                  <a:txBody>
                    <a:bodyPr/>
                    <a:lstStyle/>
                    <a:p>
                      <a:pPr indent="180340" algn="r">
                        <a:lnSpc>
                          <a:spcPct val="150000"/>
                        </a:lnSpc>
                        <a:spcBef>
                          <a:spcPts val="1200"/>
                        </a:spcBef>
                        <a:spcAft>
                          <a:spcPts val="0"/>
                        </a:spcAft>
                      </a:pPr>
                      <a:r>
                        <a:rPr lang="es-EC" sz="700" dirty="0">
                          <a:effectLst/>
                        </a:rPr>
                        <a:t>5</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BODEGUERO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400,00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4.800,00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05"/>
                  </a:ext>
                </a:extLst>
              </a:tr>
              <a:tr h="257735">
                <a:tc gridSpan="2">
                  <a:txBody>
                    <a:bodyPr/>
                    <a:lstStyle/>
                    <a:p>
                      <a:pPr indent="180340" algn="ctr">
                        <a:lnSpc>
                          <a:spcPct val="150000"/>
                        </a:lnSpc>
                        <a:spcBef>
                          <a:spcPts val="1200"/>
                        </a:spcBef>
                        <a:spcAft>
                          <a:spcPts val="0"/>
                        </a:spcAft>
                      </a:pPr>
                      <a:r>
                        <a:rPr lang="es-EC" sz="1100" dirty="0">
                          <a:effectLst/>
                        </a:rPr>
                        <a:t>ALQUILERES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1100" dirty="0">
                          <a:effectLst/>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06"/>
                  </a:ext>
                </a:extLst>
              </a:tr>
              <a:tr h="257735">
                <a:tc>
                  <a:txBody>
                    <a:bodyPr/>
                    <a:lstStyle/>
                    <a:p>
                      <a:pPr indent="180340" algn="r">
                        <a:lnSpc>
                          <a:spcPct val="150000"/>
                        </a:lnSpc>
                        <a:spcBef>
                          <a:spcPts val="1200"/>
                        </a:spcBef>
                        <a:spcAft>
                          <a:spcPts val="0"/>
                        </a:spcAft>
                      </a:pP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07"/>
                  </a:ext>
                </a:extLst>
              </a:tr>
              <a:tr h="257735">
                <a:tc>
                  <a:txBody>
                    <a:bodyPr/>
                    <a:lstStyle/>
                    <a:p>
                      <a:pPr indent="180340" algn="r">
                        <a:lnSpc>
                          <a:spcPct val="150000"/>
                        </a:lnSpc>
                        <a:spcBef>
                          <a:spcPts val="1200"/>
                        </a:spcBef>
                        <a:spcAft>
                          <a:spcPts val="0"/>
                        </a:spcAft>
                      </a:pPr>
                      <a:r>
                        <a:rPr lang="es-EC" sz="700" dirty="0">
                          <a:effectLst/>
                        </a:rPr>
                        <a:t>7</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OFICINAS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100,00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1.200,00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08"/>
                  </a:ext>
                </a:extLst>
              </a:tr>
              <a:tr h="257735">
                <a:tc gridSpan="2">
                  <a:txBody>
                    <a:bodyPr/>
                    <a:lstStyle/>
                    <a:p>
                      <a:pPr indent="180340" algn="ctr">
                        <a:lnSpc>
                          <a:spcPct val="150000"/>
                        </a:lnSpc>
                        <a:spcBef>
                          <a:spcPts val="1200"/>
                        </a:spcBef>
                        <a:spcAft>
                          <a:spcPts val="0"/>
                        </a:spcAft>
                      </a:pPr>
                      <a:r>
                        <a:rPr lang="es-EC" sz="1100" dirty="0">
                          <a:effectLst/>
                        </a:rPr>
                        <a:t>SERVICIOS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1100" dirty="0">
                          <a:effectLst/>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09"/>
                  </a:ext>
                </a:extLst>
              </a:tr>
              <a:tr h="257735">
                <a:tc>
                  <a:txBody>
                    <a:bodyPr/>
                    <a:lstStyle/>
                    <a:p>
                      <a:pPr indent="180340" algn="r">
                        <a:lnSpc>
                          <a:spcPct val="150000"/>
                        </a:lnSpc>
                        <a:spcBef>
                          <a:spcPts val="1200"/>
                        </a:spcBef>
                        <a:spcAft>
                          <a:spcPts val="0"/>
                        </a:spcAft>
                      </a:pPr>
                      <a:r>
                        <a:rPr lang="es-EC" sz="700" dirty="0">
                          <a:effectLst/>
                        </a:rPr>
                        <a:t>8</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LUZ OFICINA</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20,00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240,00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10"/>
                  </a:ext>
                </a:extLst>
              </a:tr>
              <a:tr h="257735">
                <a:tc>
                  <a:txBody>
                    <a:bodyPr/>
                    <a:lstStyle/>
                    <a:p>
                      <a:pPr indent="180340" algn="r">
                        <a:lnSpc>
                          <a:spcPct val="150000"/>
                        </a:lnSpc>
                        <a:spcBef>
                          <a:spcPts val="1200"/>
                        </a:spcBef>
                        <a:spcAft>
                          <a:spcPts val="0"/>
                        </a:spcAft>
                      </a:pPr>
                      <a:r>
                        <a:rPr lang="es-EC" sz="700" dirty="0">
                          <a:effectLst/>
                        </a:rPr>
                        <a:t>9</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TELÉFONO E INTERNET</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25,00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300,00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11"/>
                  </a:ext>
                </a:extLst>
              </a:tr>
              <a:tr h="257735">
                <a:tc gridSpan="2">
                  <a:txBody>
                    <a:bodyPr/>
                    <a:lstStyle/>
                    <a:p>
                      <a:pPr indent="180340" algn="ctr">
                        <a:lnSpc>
                          <a:spcPct val="150000"/>
                        </a:lnSpc>
                        <a:spcBef>
                          <a:spcPts val="1200"/>
                        </a:spcBef>
                        <a:spcAft>
                          <a:spcPts val="0"/>
                        </a:spcAft>
                      </a:pPr>
                      <a:r>
                        <a:rPr lang="es-EC" sz="1100" dirty="0">
                          <a:effectLst/>
                        </a:rPr>
                        <a:t>MANTENIMIENTOS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1100" dirty="0">
                          <a:effectLst/>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12"/>
                  </a:ext>
                </a:extLst>
              </a:tr>
              <a:tr h="257735">
                <a:tc>
                  <a:txBody>
                    <a:bodyPr/>
                    <a:lstStyle/>
                    <a:p>
                      <a:pPr indent="180340" algn="r">
                        <a:lnSpc>
                          <a:spcPct val="150000"/>
                        </a:lnSpc>
                        <a:spcBef>
                          <a:spcPts val="1200"/>
                        </a:spcBef>
                        <a:spcAft>
                          <a:spcPts val="0"/>
                        </a:spcAft>
                      </a:pPr>
                      <a:r>
                        <a:rPr lang="es-EC" sz="700" dirty="0">
                          <a:effectLst/>
                        </a:rPr>
                        <a:t>10</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EQUIPOS DE OFICINA</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20,00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240,00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13"/>
                  </a:ext>
                </a:extLst>
              </a:tr>
              <a:tr h="257735">
                <a:tc>
                  <a:txBody>
                    <a:bodyPr/>
                    <a:lstStyle/>
                    <a:p>
                      <a:pPr indent="180340" algn="r">
                        <a:lnSpc>
                          <a:spcPct val="150000"/>
                        </a:lnSpc>
                        <a:spcBef>
                          <a:spcPts val="1200"/>
                        </a:spcBef>
                        <a:spcAft>
                          <a:spcPts val="0"/>
                        </a:spcAft>
                      </a:pPr>
                      <a:r>
                        <a:rPr lang="es-EC" sz="700" dirty="0">
                          <a:effectLst/>
                        </a:rPr>
                        <a:t>11</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EQUIPO TRANSPORTE</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130,00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1.560,00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14"/>
                  </a:ext>
                </a:extLst>
              </a:tr>
              <a:tr h="257735">
                <a:tc>
                  <a:txBody>
                    <a:bodyPr/>
                    <a:lstStyle/>
                    <a:p>
                      <a:pPr indent="180340" algn="r">
                        <a:lnSpc>
                          <a:spcPct val="150000"/>
                        </a:lnSpc>
                        <a:spcBef>
                          <a:spcPts val="1200"/>
                        </a:spcBef>
                        <a:spcAft>
                          <a:spcPts val="0"/>
                        </a:spcAft>
                      </a:pPr>
                      <a:r>
                        <a:rPr lang="es-EC" sz="700" dirty="0">
                          <a:effectLst/>
                        </a:rPr>
                        <a:t>12</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EQUIPO CONSTRUCCIÓN</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30,00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360,00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15"/>
                  </a:ext>
                </a:extLst>
              </a:tr>
              <a:tr h="257735">
                <a:tc gridSpan="2">
                  <a:txBody>
                    <a:bodyPr/>
                    <a:lstStyle/>
                    <a:p>
                      <a:pPr indent="180340" algn="ctr">
                        <a:lnSpc>
                          <a:spcPct val="150000"/>
                        </a:lnSpc>
                        <a:spcBef>
                          <a:spcPts val="1200"/>
                        </a:spcBef>
                        <a:spcAft>
                          <a:spcPts val="0"/>
                        </a:spcAft>
                      </a:pPr>
                      <a:r>
                        <a:rPr lang="es-EC" sz="1100" dirty="0" smtClean="0">
                          <a:effectLst/>
                          <a:latin typeface="+mn-lt"/>
                          <a:ea typeface="+mn-ea"/>
                          <a:cs typeface="+mn-cs"/>
                        </a:rPr>
                        <a:t>AFILIACIONES</a:t>
                      </a: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smtClean="0">
                        <a:effectLst/>
                        <a:latin typeface="+mn-lt"/>
                        <a:ea typeface="+mn-ea"/>
                        <a:cs typeface="+mn-cs"/>
                      </a:endParaRPr>
                    </a:p>
                    <a:p>
                      <a:pPr indent="180340" algn="ctr">
                        <a:lnSpc>
                          <a:spcPct val="150000"/>
                        </a:lnSpc>
                        <a:spcBef>
                          <a:spcPts val="1200"/>
                        </a:spcBef>
                        <a:spcAft>
                          <a:spcPts val="0"/>
                        </a:spcAft>
                      </a:pP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1100" dirty="0">
                          <a:effectLst/>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16"/>
                  </a:ext>
                </a:extLst>
              </a:tr>
              <a:tr h="257735">
                <a:tc>
                  <a:txBody>
                    <a:bodyPr/>
                    <a:lstStyle/>
                    <a:p>
                      <a:pPr indent="180340" algn="r">
                        <a:lnSpc>
                          <a:spcPct val="150000"/>
                        </a:lnSpc>
                        <a:spcBef>
                          <a:spcPts val="1200"/>
                        </a:spcBef>
                        <a:spcAft>
                          <a:spcPts val="0"/>
                        </a:spcAft>
                      </a:pPr>
                      <a:r>
                        <a:rPr lang="es-EC" sz="700" dirty="0">
                          <a:effectLst/>
                        </a:rPr>
                        <a:t>13</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AFILIACIONES CÁMARA DE LA CONSTRUCCIÓN</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40,00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480,00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17"/>
                  </a:ext>
                </a:extLst>
              </a:tr>
              <a:tr h="257735">
                <a:tc>
                  <a:txBody>
                    <a:bodyPr/>
                    <a:lstStyle/>
                    <a:p>
                      <a:pPr indent="180340" algn="r">
                        <a:lnSpc>
                          <a:spcPct val="150000"/>
                        </a:lnSpc>
                        <a:spcBef>
                          <a:spcPts val="1200"/>
                        </a:spcBef>
                        <a:spcAft>
                          <a:spcPts val="0"/>
                        </a:spcAft>
                      </a:pPr>
                      <a:r>
                        <a:rPr lang="es-EC" sz="700" dirty="0">
                          <a:effectLst/>
                        </a:rPr>
                        <a:t>14</a:t>
                      </a: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AFILIACIONES COLEGIO DE INGENIEROS CIVILES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20,00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240,00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18"/>
                  </a:ext>
                </a:extLst>
              </a:tr>
              <a:tr h="257735">
                <a:tc gridSpan="2">
                  <a:txBody>
                    <a:bodyPr/>
                    <a:lstStyle/>
                    <a:p>
                      <a:pPr indent="180340" algn="ctr">
                        <a:lnSpc>
                          <a:spcPct val="150000"/>
                        </a:lnSpc>
                        <a:spcBef>
                          <a:spcPts val="1200"/>
                        </a:spcBef>
                        <a:spcAft>
                          <a:spcPts val="0"/>
                        </a:spcAft>
                      </a:pPr>
                      <a:r>
                        <a:rPr lang="es-EC" sz="1100" dirty="0">
                          <a:effectLst/>
                        </a:rPr>
                        <a:t>TOTAL</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1100" dirty="0">
                          <a:effectLst/>
                        </a:rPr>
                        <a:t> $               1.755,00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indent="180340" algn="ctr">
                        <a:lnSpc>
                          <a:spcPct val="150000"/>
                        </a:lnSpc>
                        <a:spcBef>
                          <a:spcPts val="1200"/>
                        </a:spcBef>
                        <a:spcAft>
                          <a:spcPts val="0"/>
                        </a:spcAft>
                      </a:pPr>
                      <a:r>
                        <a:rPr lang="es-EC" sz="1100" dirty="0">
                          <a:effectLst/>
                        </a:rPr>
                        <a:t> $      21.060,00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extLst>
                  <a:ext uri="{0D108BD9-81ED-4DB2-BD59-A6C34878D82A}">
                    <a16:rowId xmlns="" xmlns:a16="http://schemas.microsoft.com/office/drawing/2014/main" val="10019"/>
                  </a:ext>
                </a:extLst>
              </a:tr>
              <a:tr h="257735">
                <a:tc gridSpan="2">
                  <a:txBody>
                    <a:bodyPr/>
                    <a:lstStyle/>
                    <a:p>
                      <a:pPr indent="180340" algn="ctr">
                        <a:lnSpc>
                          <a:spcPct val="150000"/>
                        </a:lnSpc>
                        <a:spcBef>
                          <a:spcPts val="1200"/>
                        </a:spcBef>
                        <a:spcAft>
                          <a:spcPts val="0"/>
                        </a:spcAft>
                      </a:pPr>
                      <a:r>
                        <a:rPr lang="es-EC" sz="1100" dirty="0">
                          <a:effectLst/>
                        </a:rPr>
                        <a:t>TOTAL PROYECTO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1100" dirty="0">
                          <a:effectLst/>
                        </a:rPr>
                        <a:t> $            43.875,00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31337" marR="31337" marT="0" marB="0" anchor="b"/>
                </a:tc>
                <a:tc>
                  <a:txBody>
                    <a:bodyPr/>
                    <a:lstStyle/>
                    <a:p>
                      <a:pPr algn="ctr">
                        <a:lnSpc>
                          <a:spcPct val="107000"/>
                        </a:lnSpc>
                      </a:pPr>
                      <a:endParaRPr lang="es-EC" sz="1100" dirty="0">
                        <a:effectLst/>
                        <a:latin typeface="Calibri" panose="020F0502020204030204" pitchFamily="34" charset="0"/>
                      </a:endParaRPr>
                    </a:p>
                  </a:txBody>
                  <a:tcPr marL="31337" marR="31337" marT="0" marB="0" anchor="b"/>
                </a:tc>
                <a:extLst>
                  <a:ext uri="{0D108BD9-81ED-4DB2-BD59-A6C34878D82A}">
                    <a16:rowId xmlns="" xmlns:a16="http://schemas.microsoft.com/office/drawing/2014/main" val="10020"/>
                  </a:ext>
                </a:extLst>
              </a:tr>
            </a:tbl>
          </a:graphicData>
        </a:graphic>
      </p:graphicFrame>
      <p:sp>
        <p:nvSpPr>
          <p:cNvPr id="8" name="Rectángulo 7"/>
          <p:cNvSpPr/>
          <p:nvPr/>
        </p:nvSpPr>
        <p:spPr>
          <a:xfrm>
            <a:off x="2211779" y="387965"/>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sp>
        <p:nvSpPr>
          <p:cNvPr id="10" name="Rectángulo 9"/>
          <p:cNvSpPr/>
          <p:nvPr/>
        </p:nvSpPr>
        <p:spPr>
          <a:xfrm>
            <a:off x="2182737" y="639424"/>
            <a:ext cx="5213735"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GASTOS OFICINA DE LA CONSTRUCTORA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187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010376735"/>
              </p:ext>
            </p:extLst>
          </p:nvPr>
        </p:nvGraphicFramePr>
        <p:xfrm>
          <a:off x="3057100" y="1161706"/>
          <a:ext cx="7301552" cy="1485900"/>
        </p:xfrm>
        <a:graphic>
          <a:graphicData uri="http://schemas.openxmlformats.org/drawingml/2006/table">
            <a:tbl>
              <a:tblPr firstRow="1" firstCol="1" bandRow="1">
                <a:tableStyleId>{46F890A9-2807-4EBB-B81D-B2AA78EC7F39}</a:tableStyleId>
              </a:tblPr>
              <a:tblGrid>
                <a:gridCol w="3597121">
                  <a:extLst>
                    <a:ext uri="{9D8B030D-6E8A-4147-A177-3AD203B41FA5}">
                      <a16:colId xmlns="" xmlns:a16="http://schemas.microsoft.com/office/drawing/2014/main" val="20000"/>
                    </a:ext>
                  </a:extLst>
                </a:gridCol>
                <a:gridCol w="1703425">
                  <a:extLst>
                    <a:ext uri="{9D8B030D-6E8A-4147-A177-3AD203B41FA5}">
                      <a16:colId xmlns="" xmlns:a16="http://schemas.microsoft.com/office/drawing/2014/main" val="20001"/>
                    </a:ext>
                  </a:extLst>
                </a:gridCol>
                <a:gridCol w="2001006">
                  <a:extLst>
                    <a:ext uri="{9D8B030D-6E8A-4147-A177-3AD203B41FA5}">
                      <a16:colId xmlns="" xmlns:a16="http://schemas.microsoft.com/office/drawing/2014/main" val="20002"/>
                    </a:ext>
                  </a:extLst>
                </a:gridCol>
              </a:tblGrid>
              <a:tr h="242601">
                <a:tc>
                  <a:txBody>
                    <a:bodyPr/>
                    <a:lstStyle/>
                    <a:p>
                      <a:pPr indent="180340" algn="l">
                        <a:lnSpc>
                          <a:spcPct val="150000"/>
                        </a:lnSpc>
                        <a:spcBef>
                          <a:spcPts val="1200"/>
                        </a:spcBef>
                        <a:spcAft>
                          <a:spcPts val="0"/>
                        </a:spcAft>
                      </a:pPr>
                      <a:r>
                        <a:rPr lang="es-EC" sz="1300" dirty="0">
                          <a:effectLst/>
                        </a:rPr>
                        <a:t>GASTOS ADMINISTRATIVOS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Bef>
                          <a:spcPts val="1200"/>
                        </a:spcBef>
                        <a:spcAft>
                          <a:spcPts val="0"/>
                        </a:spcAft>
                      </a:pPr>
                      <a:r>
                        <a:rPr lang="es-EC" sz="1300" dirty="0">
                          <a:effectLst/>
                        </a:rPr>
                        <a:t>8,91%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 $       43.875,00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0"/>
                  </a:ext>
                </a:extLst>
              </a:tr>
              <a:tr h="242601">
                <a:tc>
                  <a:txBody>
                    <a:bodyPr/>
                    <a:lstStyle/>
                    <a:p>
                      <a:pPr indent="180340" algn="l">
                        <a:lnSpc>
                          <a:spcPct val="150000"/>
                        </a:lnSpc>
                        <a:spcBef>
                          <a:spcPts val="1200"/>
                        </a:spcBef>
                        <a:spcAft>
                          <a:spcPts val="0"/>
                        </a:spcAft>
                      </a:pPr>
                      <a:r>
                        <a:rPr lang="es-EC" sz="1300" dirty="0">
                          <a:effectLst/>
                        </a:rPr>
                        <a:t>IMPREVISTOS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Bef>
                          <a:spcPts val="1200"/>
                        </a:spcBef>
                        <a:spcAft>
                          <a:spcPts val="0"/>
                        </a:spcAft>
                      </a:pPr>
                      <a:r>
                        <a:rPr lang="es-EC" sz="1300" dirty="0">
                          <a:effectLst/>
                        </a:rPr>
                        <a:t>2,00%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 $          9.850,33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1"/>
                  </a:ext>
                </a:extLst>
              </a:tr>
              <a:tr h="242601">
                <a:tc>
                  <a:txBody>
                    <a:bodyPr/>
                    <a:lstStyle/>
                    <a:p>
                      <a:pPr indent="180340" algn="l">
                        <a:lnSpc>
                          <a:spcPct val="150000"/>
                        </a:lnSpc>
                        <a:spcBef>
                          <a:spcPts val="1200"/>
                        </a:spcBef>
                        <a:spcAft>
                          <a:spcPts val="0"/>
                        </a:spcAft>
                      </a:pPr>
                      <a:r>
                        <a:rPr lang="es-EC" sz="1300" dirty="0">
                          <a:effectLst/>
                        </a:rPr>
                        <a:t>UTILIDADES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Bef>
                          <a:spcPts val="1200"/>
                        </a:spcBef>
                        <a:spcAft>
                          <a:spcPts val="0"/>
                        </a:spcAft>
                      </a:pPr>
                      <a:r>
                        <a:rPr lang="es-EC" sz="1300" dirty="0">
                          <a:effectLst/>
                        </a:rPr>
                        <a:t>8,00%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 $       39.401,33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2"/>
                  </a:ext>
                </a:extLst>
              </a:tr>
              <a:tr h="242601">
                <a:tc>
                  <a:txBody>
                    <a:bodyPr/>
                    <a:lstStyle/>
                    <a:p>
                      <a:pPr indent="180340" algn="l">
                        <a:lnSpc>
                          <a:spcPct val="150000"/>
                        </a:lnSpc>
                        <a:spcBef>
                          <a:spcPts val="1200"/>
                        </a:spcBef>
                        <a:spcAft>
                          <a:spcPts val="0"/>
                        </a:spcAft>
                      </a:pPr>
                      <a:r>
                        <a:rPr lang="es-EC" sz="1300" dirty="0">
                          <a:effectLst/>
                        </a:rPr>
                        <a:t>DEPRECIACIONES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Bef>
                          <a:spcPts val="1200"/>
                        </a:spcBef>
                        <a:spcAft>
                          <a:spcPts val="0"/>
                        </a:spcAft>
                      </a:pPr>
                      <a:r>
                        <a:rPr lang="es-EC" sz="1300" dirty="0">
                          <a:effectLst/>
                        </a:rPr>
                        <a:t>1,50%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 $          7.387,75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3"/>
                  </a:ext>
                </a:extLst>
              </a:tr>
              <a:tr h="242601">
                <a:tc>
                  <a:txBody>
                    <a:bodyPr/>
                    <a:lstStyle/>
                    <a:p>
                      <a:pPr indent="180340" algn="l">
                        <a:lnSpc>
                          <a:spcPct val="150000"/>
                        </a:lnSpc>
                        <a:spcBef>
                          <a:spcPts val="1200"/>
                        </a:spcBef>
                        <a:spcAft>
                          <a:spcPts val="0"/>
                        </a:spcAft>
                      </a:pPr>
                      <a:r>
                        <a:rPr lang="es-EC" sz="1300" dirty="0">
                          <a:effectLst/>
                        </a:rPr>
                        <a:t>TOTAL</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50000"/>
                        </a:lnSpc>
                        <a:spcBef>
                          <a:spcPts val="1200"/>
                        </a:spcBef>
                        <a:spcAft>
                          <a:spcPts val="0"/>
                        </a:spcAft>
                      </a:pPr>
                      <a:r>
                        <a:rPr lang="es-EC" sz="1300" dirty="0">
                          <a:effectLst/>
                        </a:rPr>
                        <a:t>20,41%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 $     100.514,40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704654506"/>
              </p:ext>
            </p:extLst>
          </p:nvPr>
        </p:nvGraphicFramePr>
        <p:xfrm>
          <a:off x="3057100" y="2895672"/>
          <a:ext cx="7116703" cy="3341349"/>
        </p:xfrm>
        <a:graphic>
          <a:graphicData uri="http://schemas.openxmlformats.org/drawingml/2006/table">
            <a:tbl>
              <a:tblPr>
                <a:tableStyleId>{BC89EF96-8CEA-46FF-86C4-4CE0E7609802}</a:tableStyleId>
              </a:tblPr>
              <a:tblGrid>
                <a:gridCol w="4493882">
                  <a:extLst>
                    <a:ext uri="{9D8B030D-6E8A-4147-A177-3AD203B41FA5}">
                      <a16:colId xmlns="" xmlns:a16="http://schemas.microsoft.com/office/drawing/2014/main" val="20000"/>
                    </a:ext>
                  </a:extLst>
                </a:gridCol>
                <a:gridCol w="1219528">
                  <a:extLst>
                    <a:ext uri="{9D8B030D-6E8A-4147-A177-3AD203B41FA5}">
                      <a16:colId xmlns="" xmlns:a16="http://schemas.microsoft.com/office/drawing/2014/main" val="20001"/>
                    </a:ext>
                  </a:extLst>
                </a:gridCol>
                <a:gridCol w="1403293">
                  <a:extLst>
                    <a:ext uri="{9D8B030D-6E8A-4147-A177-3AD203B41FA5}">
                      <a16:colId xmlns="" xmlns:a16="http://schemas.microsoft.com/office/drawing/2014/main" val="20002"/>
                    </a:ext>
                  </a:extLst>
                </a:gridCol>
              </a:tblGrid>
              <a:tr h="268845">
                <a:tc gridSpan="3">
                  <a:txBody>
                    <a:bodyPr/>
                    <a:lstStyle/>
                    <a:p>
                      <a:pPr algn="ctr" fontAlgn="ctr"/>
                      <a:r>
                        <a:rPr lang="es-EC" sz="1300" b="1" u="none" strike="noStrike" dirty="0">
                          <a:effectLst/>
                        </a:rPr>
                        <a:t>CONJUNTO RESIDENCIAL ALEJANDRÍA</a:t>
                      </a:r>
                      <a:endParaRPr lang="es-EC" sz="13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256042">
                <a:tc gridSpan="3">
                  <a:txBody>
                    <a:bodyPr/>
                    <a:lstStyle/>
                    <a:p>
                      <a:pPr algn="ctr" fontAlgn="ctr"/>
                      <a:r>
                        <a:rPr lang="es-EC" sz="1300" b="1" u="none" strike="noStrike" dirty="0">
                          <a:effectLst/>
                        </a:rPr>
                        <a:t>UBICACIÓN: CALLE GABRIELA MISTRAL</a:t>
                      </a:r>
                      <a:endParaRPr lang="es-EC" sz="13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1"/>
                  </a:ext>
                </a:extLst>
              </a:tr>
              <a:tr h="256042">
                <a:tc gridSpan="3">
                  <a:txBody>
                    <a:bodyPr/>
                    <a:lstStyle/>
                    <a:p>
                      <a:pPr algn="ctr" fontAlgn="ctr"/>
                      <a:r>
                        <a:rPr lang="es-EC" sz="1300" b="1" u="none" strike="noStrike" dirty="0">
                          <a:effectLst/>
                        </a:rPr>
                        <a:t>CONSTRUCCIÓN  VIVIENDA TIPO</a:t>
                      </a:r>
                      <a:endParaRPr lang="es-EC" sz="13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2"/>
                  </a:ext>
                </a:extLst>
              </a:tr>
              <a:tr h="256042">
                <a:tc>
                  <a:txBody>
                    <a:bodyPr/>
                    <a:lstStyle/>
                    <a:p>
                      <a:pPr algn="ctr" fontAlgn="ctr"/>
                      <a:r>
                        <a:rPr lang="es-EC" sz="1300" u="none" strike="noStrike" dirty="0">
                          <a:effectLst/>
                        </a:rPr>
                        <a:t>DESCRIPCIÓN</a:t>
                      </a:r>
                      <a:endParaRPr lang="es-EC" sz="13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300" u="none" strike="noStrike" dirty="0">
                          <a:effectLst/>
                        </a:rPr>
                        <a:t> COSTO</a:t>
                      </a:r>
                      <a:r>
                        <a:rPr lang="es-EC" sz="1300" u="none" strike="noStrike" baseline="0" dirty="0">
                          <a:effectLst/>
                        </a:rPr>
                        <a:t> DIRECTO</a:t>
                      </a:r>
                      <a:endParaRPr lang="es-EC" sz="13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300" u="none" strike="noStrike" dirty="0">
                          <a:effectLst/>
                        </a:rPr>
                        <a:t> TOTAL </a:t>
                      </a:r>
                      <a:endParaRPr lang="es-EC" sz="13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3"/>
                  </a:ext>
                </a:extLst>
              </a:tr>
              <a:tr h="256042">
                <a:tc>
                  <a:txBody>
                    <a:bodyPr/>
                    <a:lstStyle/>
                    <a:p>
                      <a:pPr algn="ctr" fontAlgn="ctr"/>
                      <a:r>
                        <a:rPr lang="es-EC" sz="1300" u="none" strike="noStrike" dirty="0">
                          <a:effectLst/>
                        </a:rPr>
                        <a:t>OBRAS PRELIMINARES</a:t>
                      </a:r>
                      <a:endParaRPr lang="es-EC" sz="13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300" u="none" strike="noStrike" dirty="0">
                          <a:effectLst/>
                        </a:rPr>
                        <a:t> $    1.177,28 </a:t>
                      </a:r>
                      <a:endParaRPr lang="es-EC" sz="13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300" u="none" strike="noStrike" dirty="0">
                          <a:effectLst/>
                        </a:rPr>
                        <a:t> $    1.417,54 </a:t>
                      </a:r>
                      <a:endParaRPr lang="es-EC" sz="13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4"/>
                  </a:ext>
                </a:extLst>
              </a:tr>
              <a:tr h="256042">
                <a:tc>
                  <a:txBody>
                    <a:bodyPr/>
                    <a:lstStyle/>
                    <a:p>
                      <a:pPr algn="ctr" fontAlgn="ctr"/>
                      <a:r>
                        <a:rPr lang="es-EC" sz="1300" u="none" strike="noStrike" dirty="0">
                          <a:effectLst/>
                        </a:rPr>
                        <a:t>MOVIMIENTO DE TIERRAS</a:t>
                      </a:r>
                      <a:endParaRPr lang="es-EC" sz="13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300" u="none" strike="noStrike" dirty="0">
                          <a:effectLst/>
                        </a:rPr>
                        <a:t> $       282,16 </a:t>
                      </a:r>
                      <a:endParaRPr lang="es-EC" sz="13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300" u="none" strike="noStrike" dirty="0">
                          <a:effectLst/>
                        </a:rPr>
                        <a:t> $           339,75 </a:t>
                      </a:r>
                      <a:endParaRPr lang="es-EC" sz="13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5"/>
                  </a:ext>
                </a:extLst>
              </a:tr>
              <a:tr h="256042">
                <a:tc>
                  <a:txBody>
                    <a:bodyPr/>
                    <a:lstStyle/>
                    <a:p>
                      <a:pPr algn="ctr" fontAlgn="ctr"/>
                      <a:r>
                        <a:rPr lang="es-EC" sz="1300" u="none" strike="noStrike" dirty="0">
                          <a:effectLst/>
                        </a:rPr>
                        <a:t>ESTRUCTURA</a:t>
                      </a:r>
                      <a:endParaRPr lang="es-EC" sz="13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300" u="none" strike="noStrike" dirty="0">
                          <a:effectLst/>
                        </a:rPr>
                        <a:t> $  14.392,48 </a:t>
                      </a:r>
                      <a:endParaRPr lang="es-EC" sz="13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300" u="none" strike="noStrike" dirty="0">
                          <a:effectLst/>
                        </a:rPr>
                        <a:t> $      17.329,74 </a:t>
                      </a:r>
                      <a:endParaRPr lang="es-EC" sz="13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6"/>
                  </a:ext>
                </a:extLst>
              </a:tr>
              <a:tr h="256042">
                <a:tc>
                  <a:txBody>
                    <a:bodyPr/>
                    <a:lstStyle/>
                    <a:p>
                      <a:pPr algn="ctr" fontAlgn="b"/>
                      <a:r>
                        <a:rPr lang="es-EC" sz="1300" u="none" strike="noStrike" dirty="0">
                          <a:effectLst/>
                        </a:rPr>
                        <a:t>ALBAÑILERÍA</a:t>
                      </a:r>
                      <a:endParaRPr lang="es-EC" sz="13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300" u="none" strike="noStrike" dirty="0">
                          <a:effectLst/>
                        </a:rPr>
                        <a:t> $  15.708,38 </a:t>
                      </a:r>
                      <a:endParaRPr lang="es-EC" sz="13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ctr"/>
                      <a:r>
                        <a:rPr lang="es-EC" sz="1300" u="none" strike="noStrike" dirty="0">
                          <a:effectLst/>
                        </a:rPr>
                        <a:t> $      18.914,20 </a:t>
                      </a:r>
                      <a:endParaRPr lang="es-EC" sz="13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7"/>
                  </a:ext>
                </a:extLst>
              </a:tr>
              <a:tr h="256042">
                <a:tc>
                  <a:txBody>
                    <a:bodyPr/>
                    <a:lstStyle/>
                    <a:p>
                      <a:pPr algn="ctr" fontAlgn="b"/>
                      <a:r>
                        <a:rPr lang="es-EC" sz="1300" u="none" strike="noStrike" dirty="0">
                          <a:effectLst/>
                        </a:rPr>
                        <a:t>INSTALACIONES HIDROSANITARIAS</a:t>
                      </a:r>
                      <a:endParaRPr lang="es-EC" sz="13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300" u="none" strike="noStrike" dirty="0">
                          <a:effectLst/>
                        </a:rPr>
                        <a:t> $    4.236,10 </a:t>
                      </a:r>
                      <a:endParaRPr lang="es-EC" sz="13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ctr"/>
                      <a:r>
                        <a:rPr lang="es-EC" sz="1300" u="none" strike="noStrike" dirty="0">
                          <a:effectLst/>
                        </a:rPr>
                        <a:t> $        5.100,62 </a:t>
                      </a:r>
                      <a:endParaRPr lang="es-EC" sz="13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8"/>
                  </a:ext>
                </a:extLst>
              </a:tr>
              <a:tr h="256042">
                <a:tc>
                  <a:txBody>
                    <a:bodyPr/>
                    <a:lstStyle/>
                    <a:p>
                      <a:pPr algn="ctr" fontAlgn="ctr"/>
                      <a:r>
                        <a:rPr lang="es-EC" sz="1300" u="none" strike="noStrike" dirty="0">
                          <a:effectLst/>
                        </a:rPr>
                        <a:t>INSTALACIONES ELÉCTRICAS</a:t>
                      </a:r>
                      <a:endParaRPr lang="es-EC" sz="13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300" u="none" strike="noStrike" dirty="0">
                          <a:effectLst/>
                        </a:rPr>
                        <a:t> $    1.685,82 </a:t>
                      </a:r>
                      <a:endParaRPr lang="es-EC" sz="13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EC" sz="1300" u="none" strike="noStrike" dirty="0">
                          <a:effectLst/>
                        </a:rPr>
                        <a:t> $        2.029,87 </a:t>
                      </a:r>
                      <a:endParaRPr lang="es-EC" sz="13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09"/>
                  </a:ext>
                </a:extLst>
              </a:tr>
              <a:tr h="256042">
                <a:tc>
                  <a:txBody>
                    <a:bodyPr/>
                    <a:lstStyle/>
                    <a:p>
                      <a:pPr algn="ctr" fontAlgn="b"/>
                      <a:r>
                        <a:rPr lang="es-EC" sz="1300" u="none" strike="noStrike" dirty="0">
                          <a:effectLst/>
                        </a:rPr>
                        <a:t>ACABADOS</a:t>
                      </a:r>
                      <a:endParaRPr lang="es-EC" sz="13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300" u="none" strike="noStrike" dirty="0">
                          <a:effectLst/>
                        </a:rPr>
                        <a:t> $  30.386,09 </a:t>
                      </a:r>
                      <a:endParaRPr lang="es-EC" sz="13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ctr"/>
                      <a:r>
                        <a:rPr lang="es-EC" sz="1300" u="none" strike="noStrike" dirty="0">
                          <a:effectLst/>
                        </a:rPr>
                        <a:t> $  36.587,38 </a:t>
                      </a:r>
                      <a:endParaRPr lang="es-EC" sz="13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10"/>
                  </a:ext>
                </a:extLst>
              </a:tr>
              <a:tr h="256042">
                <a:tc>
                  <a:txBody>
                    <a:bodyPr/>
                    <a:lstStyle/>
                    <a:p>
                      <a:pPr algn="ctr" fontAlgn="b"/>
                      <a:r>
                        <a:rPr lang="es-EC" sz="1300" u="none" strike="noStrike" dirty="0">
                          <a:effectLst/>
                        </a:rPr>
                        <a:t>OBRAS EXTERIORES</a:t>
                      </a:r>
                      <a:endParaRPr lang="es-EC" sz="13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300" u="none" strike="noStrike" dirty="0">
                          <a:effectLst/>
                        </a:rPr>
                        <a:t> $    2.491,20 </a:t>
                      </a:r>
                      <a:endParaRPr lang="es-EC" sz="13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ctr"/>
                      <a:r>
                        <a:rPr lang="es-EC" sz="1300" u="none" strike="noStrike" dirty="0">
                          <a:effectLst/>
                        </a:rPr>
                        <a:t> $        2.999,62 </a:t>
                      </a:r>
                      <a:endParaRPr lang="es-EC" sz="13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10011"/>
                  </a:ext>
                </a:extLst>
              </a:tr>
              <a:tr h="256042">
                <a:tc>
                  <a:txBody>
                    <a:bodyPr/>
                    <a:lstStyle/>
                    <a:p>
                      <a:pPr algn="ctr" fontAlgn="b"/>
                      <a:r>
                        <a:rPr lang="es-EC" sz="1300" b="1" u="none" strike="noStrike" dirty="0">
                          <a:effectLst/>
                        </a:rPr>
                        <a:t>TOTAL</a:t>
                      </a:r>
                      <a:endParaRPr lang="es-EC"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300" b="1" u="none" strike="noStrike" dirty="0">
                          <a:effectLst/>
                        </a:rPr>
                        <a:t> $  70.359,51 </a:t>
                      </a:r>
                      <a:endParaRPr lang="es-EC" sz="13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EC" sz="1300" b="1" u="none" strike="noStrike" dirty="0">
                          <a:effectLst/>
                        </a:rPr>
                        <a:t> $      81.719,09 </a:t>
                      </a:r>
                      <a:endParaRPr lang="es-EC" sz="13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0012"/>
                  </a:ext>
                </a:extLst>
              </a:tr>
            </a:tbl>
          </a:graphicData>
        </a:graphic>
      </p:graphicFrame>
      <p:sp>
        <p:nvSpPr>
          <p:cNvPr id="8" name="Rectángulo 7"/>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spTree>
    <p:extLst>
      <p:ext uri="{BB962C8B-B14F-4D97-AF65-F5344CB8AC3E}">
        <p14:creationId xmlns:p14="http://schemas.microsoft.com/office/powerpoint/2010/main" val="1002479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003386246"/>
              </p:ext>
            </p:extLst>
          </p:nvPr>
        </p:nvGraphicFramePr>
        <p:xfrm>
          <a:off x="1636188" y="3903260"/>
          <a:ext cx="3780821" cy="2510812"/>
        </p:xfrm>
        <a:graphic>
          <a:graphicData uri="http://schemas.openxmlformats.org/drawingml/2006/table">
            <a:tbl>
              <a:tblPr firstRow="1" firstCol="1" bandRow="1">
                <a:tableStyleId>{46F890A9-2807-4EBB-B81D-B2AA78EC7F39}</a:tableStyleId>
              </a:tblPr>
              <a:tblGrid>
                <a:gridCol w="413738">
                  <a:extLst>
                    <a:ext uri="{9D8B030D-6E8A-4147-A177-3AD203B41FA5}">
                      <a16:colId xmlns="" xmlns:a16="http://schemas.microsoft.com/office/drawing/2014/main" val="20000"/>
                    </a:ext>
                  </a:extLst>
                </a:gridCol>
                <a:gridCol w="1606095">
                  <a:extLst>
                    <a:ext uri="{9D8B030D-6E8A-4147-A177-3AD203B41FA5}">
                      <a16:colId xmlns="" xmlns:a16="http://schemas.microsoft.com/office/drawing/2014/main" val="20001"/>
                    </a:ext>
                  </a:extLst>
                </a:gridCol>
                <a:gridCol w="1760988">
                  <a:extLst>
                    <a:ext uri="{9D8B030D-6E8A-4147-A177-3AD203B41FA5}">
                      <a16:colId xmlns="" xmlns:a16="http://schemas.microsoft.com/office/drawing/2014/main" val="20002"/>
                    </a:ext>
                  </a:extLst>
                </a:gridCol>
              </a:tblGrid>
              <a:tr h="274679">
                <a:tc>
                  <a:txBody>
                    <a:bodyPr/>
                    <a:lstStyle/>
                    <a:p>
                      <a:pPr indent="180340" algn="ctr">
                        <a:lnSpc>
                          <a:spcPct val="150000"/>
                        </a:lnSpc>
                        <a:spcBef>
                          <a:spcPts val="1200"/>
                        </a:spcBef>
                        <a:spcAft>
                          <a:spcPts val="0"/>
                        </a:spcAft>
                      </a:pPr>
                      <a:r>
                        <a:rPr lang="es-EC" sz="1300" dirty="0">
                          <a:effectLst/>
                        </a:rPr>
                        <a:t>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Entrada</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 $       5.000,00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0"/>
                  </a:ext>
                </a:extLst>
              </a:tr>
              <a:tr h="553408">
                <a:tc>
                  <a:txBody>
                    <a:bodyPr/>
                    <a:lstStyle/>
                    <a:p>
                      <a:pPr indent="180340" algn="ctr">
                        <a:lnSpc>
                          <a:spcPct val="150000"/>
                        </a:lnSpc>
                        <a:spcBef>
                          <a:spcPts val="1200"/>
                        </a:spcBef>
                        <a:spcAft>
                          <a:spcPts val="0"/>
                        </a:spcAft>
                      </a:pPr>
                      <a:r>
                        <a:rPr lang="es-EC" sz="1300" dirty="0">
                          <a:effectLst/>
                        </a:rPr>
                        <a:t>2</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Cuota 1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 $       7.333,33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1"/>
                  </a:ext>
                </a:extLst>
              </a:tr>
              <a:tr h="553408">
                <a:tc>
                  <a:txBody>
                    <a:bodyPr/>
                    <a:lstStyle/>
                    <a:p>
                      <a:pPr indent="180340" algn="ctr">
                        <a:lnSpc>
                          <a:spcPct val="150000"/>
                        </a:lnSpc>
                        <a:spcBef>
                          <a:spcPts val="1200"/>
                        </a:spcBef>
                        <a:spcAft>
                          <a:spcPts val="0"/>
                        </a:spcAft>
                      </a:pPr>
                      <a:r>
                        <a:rPr lang="es-EC" sz="1300" dirty="0">
                          <a:effectLst/>
                        </a:rPr>
                        <a:t>3</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Cuota 2</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 $       7.333,33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2"/>
                  </a:ext>
                </a:extLst>
              </a:tr>
              <a:tr h="553408">
                <a:tc>
                  <a:txBody>
                    <a:bodyPr/>
                    <a:lstStyle/>
                    <a:p>
                      <a:pPr indent="180340" algn="ctr">
                        <a:lnSpc>
                          <a:spcPct val="150000"/>
                        </a:lnSpc>
                        <a:spcBef>
                          <a:spcPts val="1200"/>
                        </a:spcBef>
                        <a:spcAft>
                          <a:spcPts val="0"/>
                        </a:spcAft>
                      </a:pPr>
                      <a:r>
                        <a:rPr lang="es-EC" sz="1300" dirty="0">
                          <a:effectLst/>
                        </a:rPr>
                        <a:t>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Cuota 3</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 $       7.333,33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3"/>
                  </a:ext>
                </a:extLst>
              </a:tr>
              <a:tr h="553408">
                <a:tc>
                  <a:txBody>
                    <a:bodyPr/>
                    <a:lstStyle/>
                    <a:p>
                      <a:pPr indent="180340" algn="ctr">
                        <a:lnSpc>
                          <a:spcPct val="150000"/>
                        </a:lnSpc>
                        <a:spcBef>
                          <a:spcPts val="1200"/>
                        </a:spcBef>
                        <a:spcAft>
                          <a:spcPts val="0"/>
                        </a:spcAft>
                      </a:pPr>
                      <a:r>
                        <a:rPr lang="es-EC" sz="1300" dirty="0">
                          <a:effectLst/>
                        </a:rPr>
                        <a:t>5</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Faltante</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300" dirty="0">
                          <a:effectLst/>
                        </a:rPr>
                        <a:t> $   108.000,00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4"/>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941480501"/>
              </p:ext>
            </p:extLst>
          </p:nvPr>
        </p:nvGraphicFramePr>
        <p:xfrm>
          <a:off x="5730999" y="3903260"/>
          <a:ext cx="5714470" cy="2488312"/>
        </p:xfrm>
        <a:graphic>
          <a:graphicData uri="http://schemas.openxmlformats.org/drawingml/2006/table">
            <a:tbl>
              <a:tblPr firstRow="1" firstCol="1" bandRow="1">
                <a:tableStyleId>{46F890A9-2807-4EBB-B81D-B2AA78EC7F39}</a:tableStyleId>
              </a:tblPr>
              <a:tblGrid>
                <a:gridCol w="796739">
                  <a:extLst>
                    <a:ext uri="{9D8B030D-6E8A-4147-A177-3AD203B41FA5}">
                      <a16:colId xmlns="" xmlns:a16="http://schemas.microsoft.com/office/drawing/2014/main" val="20000"/>
                    </a:ext>
                  </a:extLst>
                </a:gridCol>
                <a:gridCol w="513022">
                  <a:extLst>
                    <a:ext uri="{9D8B030D-6E8A-4147-A177-3AD203B41FA5}">
                      <a16:colId xmlns="" xmlns:a16="http://schemas.microsoft.com/office/drawing/2014/main" val="20001"/>
                    </a:ext>
                  </a:extLst>
                </a:gridCol>
                <a:gridCol w="745846">
                  <a:extLst>
                    <a:ext uri="{9D8B030D-6E8A-4147-A177-3AD203B41FA5}">
                      <a16:colId xmlns="" xmlns:a16="http://schemas.microsoft.com/office/drawing/2014/main" val="20002"/>
                    </a:ext>
                  </a:extLst>
                </a:gridCol>
                <a:gridCol w="802135">
                  <a:extLst>
                    <a:ext uri="{9D8B030D-6E8A-4147-A177-3AD203B41FA5}">
                      <a16:colId xmlns="" xmlns:a16="http://schemas.microsoft.com/office/drawing/2014/main" val="20003"/>
                    </a:ext>
                  </a:extLst>
                </a:gridCol>
                <a:gridCol w="675483">
                  <a:extLst>
                    <a:ext uri="{9D8B030D-6E8A-4147-A177-3AD203B41FA5}">
                      <a16:colId xmlns="" xmlns:a16="http://schemas.microsoft.com/office/drawing/2014/main" val="20004"/>
                    </a:ext>
                  </a:extLst>
                </a:gridCol>
                <a:gridCol w="745845">
                  <a:extLst>
                    <a:ext uri="{9D8B030D-6E8A-4147-A177-3AD203B41FA5}">
                      <a16:colId xmlns="" xmlns:a16="http://schemas.microsoft.com/office/drawing/2014/main" val="20005"/>
                    </a:ext>
                  </a:extLst>
                </a:gridCol>
                <a:gridCol w="717700">
                  <a:extLst>
                    <a:ext uri="{9D8B030D-6E8A-4147-A177-3AD203B41FA5}">
                      <a16:colId xmlns="" xmlns:a16="http://schemas.microsoft.com/office/drawing/2014/main" val="20006"/>
                    </a:ext>
                  </a:extLst>
                </a:gridCol>
                <a:gridCol w="717700">
                  <a:extLst>
                    <a:ext uri="{9D8B030D-6E8A-4147-A177-3AD203B41FA5}">
                      <a16:colId xmlns="" xmlns:a16="http://schemas.microsoft.com/office/drawing/2014/main" val="20007"/>
                    </a:ext>
                  </a:extLst>
                </a:gridCol>
              </a:tblGrid>
              <a:tr h="355804">
                <a:tc>
                  <a:txBody>
                    <a:bodyPr/>
                    <a:lstStyle/>
                    <a:p>
                      <a:pPr indent="180340" algn="ctr">
                        <a:lnSpc>
                          <a:spcPct val="150000"/>
                        </a:lnSpc>
                        <a:spcBef>
                          <a:spcPts val="1200"/>
                        </a:spcBef>
                        <a:spcAft>
                          <a:spcPts val="0"/>
                        </a:spcAft>
                      </a:pPr>
                      <a:r>
                        <a:rPr lang="es-EC" sz="1000" dirty="0">
                          <a:effectLst/>
                        </a:rPr>
                        <a:t>Mes/Casa</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7</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11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15</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19</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24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28</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32</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0"/>
                  </a:ext>
                </a:extLst>
              </a:tr>
              <a:tr h="304644">
                <a:tc>
                  <a:txBody>
                    <a:bodyPr/>
                    <a:lstStyle/>
                    <a:p>
                      <a:pPr indent="180340" algn="ctr">
                        <a:lnSpc>
                          <a:spcPct val="150000"/>
                        </a:lnSpc>
                        <a:spcBef>
                          <a:spcPts val="1200"/>
                        </a:spcBef>
                        <a:spcAft>
                          <a:spcPts val="0"/>
                        </a:spcAft>
                      </a:pPr>
                      <a:r>
                        <a:rPr lang="es-EC" sz="1300" dirty="0">
                          <a:effectLst/>
                        </a:rPr>
                        <a:t>Casa 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x</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1"/>
                  </a:ext>
                </a:extLst>
              </a:tr>
              <a:tr h="304644">
                <a:tc>
                  <a:txBody>
                    <a:bodyPr/>
                    <a:lstStyle/>
                    <a:p>
                      <a:pPr indent="180340" algn="ctr">
                        <a:lnSpc>
                          <a:spcPct val="150000"/>
                        </a:lnSpc>
                        <a:spcBef>
                          <a:spcPts val="1200"/>
                        </a:spcBef>
                        <a:spcAft>
                          <a:spcPts val="0"/>
                        </a:spcAft>
                      </a:pPr>
                      <a:r>
                        <a:rPr lang="es-EC" sz="1300" dirty="0">
                          <a:effectLst/>
                        </a:rPr>
                        <a:t>Casa 2</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x</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2"/>
                  </a:ext>
                </a:extLst>
              </a:tr>
              <a:tr h="304644">
                <a:tc>
                  <a:txBody>
                    <a:bodyPr/>
                    <a:lstStyle/>
                    <a:p>
                      <a:pPr indent="180340" algn="ctr">
                        <a:lnSpc>
                          <a:spcPct val="150000"/>
                        </a:lnSpc>
                        <a:spcBef>
                          <a:spcPts val="1200"/>
                        </a:spcBef>
                        <a:spcAft>
                          <a:spcPts val="0"/>
                        </a:spcAft>
                      </a:pPr>
                      <a:r>
                        <a:rPr lang="es-EC" sz="1300" dirty="0">
                          <a:effectLst/>
                        </a:rPr>
                        <a:t>Casa 3</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x</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3"/>
                  </a:ext>
                </a:extLst>
              </a:tr>
              <a:tr h="304644">
                <a:tc>
                  <a:txBody>
                    <a:bodyPr/>
                    <a:lstStyle/>
                    <a:p>
                      <a:pPr indent="180340" algn="ctr">
                        <a:lnSpc>
                          <a:spcPct val="150000"/>
                        </a:lnSpc>
                        <a:spcBef>
                          <a:spcPts val="1200"/>
                        </a:spcBef>
                        <a:spcAft>
                          <a:spcPts val="0"/>
                        </a:spcAft>
                      </a:pPr>
                      <a:r>
                        <a:rPr lang="es-EC" sz="1300" dirty="0">
                          <a:effectLst/>
                        </a:rPr>
                        <a:t>Casa 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x</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4"/>
                  </a:ext>
                </a:extLst>
              </a:tr>
              <a:tr h="304644">
                <a:tc>
                  <a:txBody>
                    <a:bodyPr/>
                    <a:lstStyle/>
                    <a:p>
                      <a:pPr indent="180340" algn="ctr">
                        <a:lnSpc>
                          <a:spcPct val="150000"/>
                        </a:lnSpc>
                        <a:spcBef>
                          <a:spcPts val="1200"/>
                        </a:spcBef>
                        <a:spcAft>
                          <a:spcPts val="0"/>
                        </a:spcAft>
                      </a:pPr>
                      <a:r>
                        <a:rPr lang="es-EC" sz="1300" dirty="0">
                          <a:effectLst/>
                        </a:rPr>
                        <a:t>Casa 5</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x</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5"/>
                  </a:ext>
                </a:extLst>
              </a:tr>
              <a:tr h="304644">
                <a:tc>
                  <a:txBody>
                    <a:bodyPr/>
                    <a:lstStyle/>
                    <a:p>
                      <a:pPr indent="180340" algn="ctr">
                        <a:lnSpc>
                          <a:spcPct val="150000"/>
                        </a:lnSpc>
                        <a:spcBef>
                          <a:spcPts val="1200"/>
                        </a:spcBef>
                        <a:spcAft>
                          <a:spcPts val="0"/>
                        </a:spcAft>
                      </a:pPr>
                      <a:r>
                        <a:rPr lang="es-EC" sz="1300" dirty="0">
                          <a:effectLst/>
                        </a:rPr>
                        <a:t>Casa 6</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x</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6"/>
                  </a:ext>
                </a:extLst>
              </a:tr>
              <a:tr h="304644">
                <a:tc>
                  <a:txBody>
                    <a:bodyPr/>
                    <a:lstStyle/>
                    <a:p>
                      <a:pPr indent="180340" algn="ctr">
                        <a:lnSpc>
                          <a:spcPct val="150000"/>
                        </a:lnSpc>
                        <a:spcBef>
                          <a:spcPts val="1200"/>
                        </a:spcBef>
                        <a:spcAft>
                          <a:spcPts val="0"/>
                        </a:spcAft>
                      </a:pPr>
                      <a:r>
                        <a:rPr lang="es-EC" sz="1300" dirty="0">
                          <a:effectLst/>
                        </a:rPr>
                        <a:t>Casa 7</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300" dirty="0">
                          <a:effectLst/>
                        </a:rPr>
                        <a:t>x</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007"/>
                  </a:ext>
                </a:extLst>
              </a:tr>
            </a:tbl>
          </a:graphicData>
        </a:graphic>
      </p:graphicFrame>
      <p:sp>
        <p:nvSpPr>
          <p:cNvPr id="11" name="Rectángulo 10"/>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graphicFrame>
        <p:nvGraphicFramePr>
          <p:cNvPr id="3" name="Tabla 2"/>
          <p:cNvGraphicFramePr>
            <a:graphicFrameLocks noGrp="1"/>
          </p:cNvGraphicFramePr>
          <p:nvPr>
            <p:extLst>
              <p:ext uri="{D42A27DB-BD31-4B8C-83A1-F6EECF244321}">
                <p14:modId xmlns:p14="http://schemas.microsoft.com/office/powerpoint/2010/main" val="1625991965"/>
              </p:ext>
            </p:extLst>
          </p:nvPr>
        </p:nvGraphicFramePr>
        <p:xfrm>
          <a:off x="2388359" y="2033646"/>
          <a:ext cx="7745015" cy="1552575"/>
        </p:xfrm>
        <a:graphic>
          <a:graphicData uri="http://schemas.openxmlformats.org/drawingml/2006/table">
            <a:tbl>
              <a:tblPr firstRow="1" firstCol="1" bandRow="1">
                <a:tableStyleId>{46F890A9-2807-4EBB-B81D-B2AA78EC7F39}</a:tableStyleId>
              </a:tblPr>
              <a:tblGrid>
                <a:gridCol w="4566348">
                  <a:extLst>
                    <a:ext uri="{9D8B030D-6E8A-4147-A177-3AD203B41FA5}">
                      <a16:colId xmlns="" xmlns:a16="http://schemas.microsoft.com/office/drawing/2014/main" val="20000"/>
                    </a:ext>
                  </a:extLst>
                </a:gridCol>
                <a:gridCol w="1538065">
                  <a:extLst>
                    <a:ext uri="{9D8B030D-6E8A-4147-A177-3AD203B41FA5}">
                      <a16:colId xmlns="" xmlns:a16="http://schemas.microsoft.com/office/drawing/2014/main" val="20001"/>
                    </a:ext>
                  </a:extLst>
                </a:gridCol>
                <a:gridCol w="1640602">
                  <a:extLst>
                    <a:ext uri="{9D8B030D-6E8A-4147-A177-3AD203B41FA5}">
                      <a16:colId xmlns="" xmlns:a16="http://schemas.microsoft.com/office/drawing/2014/main" val="20002"/>
                    </a:ext>
                  </a:extLst>
                </a:gridCol>
              </a:tblGrid>
              <a:tr h="219075">
                <a:tc gridSpan="3">
                  <a:txBody>
                    <a:bodyPr/>
                    <a:lstStyle/>
                    <a:p>
                      <a:pPr algn="ctr" rtl="0" fontAlgn="ctr"/>
                      <a:r>
                        <a:rPr lang="es-EC" sz="1400" u="sng" strike="noStrike" dirty="0">
                          <a:effectLst/>
                        </a:rPr>
                        <a:t>MODALIDAD DE COBRANZAS</a:t>
                      </a:r>
                      <a:endParaRPr lang="es-EC" sz="1400" b="1" i="0" u="sng"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438150">
                <a:tc>
                  <a:txBody>
                    <a:bodyPr/>
                    <a:lstStyle/>
                    <a:p>
                      <a:pPr algn="ctr" rtl="0" fontAlgn="ctr"/>
                      <a:r>
                        <a:rPr lang="es-EC" sz="1400" u="none" strike="noStrike" dirty="0">
                          <a:effectLst/>
                        </a:rPr>
                        <a:t>N° Meses en los que se efectuará la venta</a:t>
                      </a:r>
                      <a:endParaRPr lang="es-EC"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30 meses</a:t>
                      </a:r>
                      <a:endParaRPr lang="es-EC"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1"/>
                  </a:ext>
                </a:extLst>
              </a:tr>
              <a:tr h="219075">
                <a:tc>
                  <a:txBody>
                    <a:bodyPr/>
                    <a:lstStyle/>
                    <a:p>
                      <a:pPr algn="ctr" rtl="0" fontAlgn="ctr"/>
                      <a:r>
                        <a:rPr lang="es-EC" sz="1400" u="none" strike="noStrike">
                          <a:effectLst/>
                        </a:rPr>
                        <a:t>Inicio de ventas</a:t>
                      </a:r>
                      <a:endParaRPr lang="es-EC"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mes 7</a:t>
                      </a:r>
                      <a:endParaRPr lang="es-EC"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2"/>
                  </a:ext>
                </a:extLst>
              </a:tr>
              <a:tr h="219075">
                <a:tc>
                  <a:txBody>
                    <a:bodyPr/>
                    <a:lstStyle/>
                    <a:p>
                      <a:pPr algn="ctr" rtl="0"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 pago</a:t>
                      </a:r>
                      <a:endParaRPr lang="es-EC"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N° cuotas</a:t>
                      </a:r>
                      <a:endParaRPr lang="es-EC"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3"/>
                  </a:ext>
                </a:extLst>
              </a:tr>
              <a:tr h="219075">
                <a:tc>
                  <a:txBody>
                    <a:bodyPr/>
                    <a:lstStyle/>
                    <a:p>
                      <a:pPr algn="ctr" rtl="0" fontAlgn="ctr"/>
                      <a:r>
                        <a:rPr lang="es-EC" sz="1400" u="none" strike="noStrike">
                          <a:effectLst/>
                        </a:rPr>
                        <a:t>Entrada</a:t>
                      </a:r>
                      <a:endParaRPr lang="es-EC"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20%</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4 meses</a:t>
                      </a:r>
                      <a:endParaRPr lang="es-EC"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4"/>
                  </a:ext>
                </a:extLst>
              </a:tr>
              <a:tr h="219075">
                <a:tc>
                  <a:txBody>
                    <a:bodyPr/>
                    <a:lstStyle/>
                    <a:p>
                      <a:pPr algn="ctr" rtl="0" fontAlgn="ctr"/>
                      <a:r>
                        <a:rPr lang="es-EC" sz="1400" u="none" strike="noStrike">
                          <a:effectLst/>
                        </a:rPr>
                        <a:t>Saldo</a:t>
                      </a:r>
                      <a:endParaRPr lang="es-EC"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80%</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1 mes</a:t>
                      </a:r>
                      <a:endParaRPr lang="es-EC"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5"/>
                  </a:ext>
                </a:extLst>
              </a:tr>
            </a:tbl>
          </a:graphicData>
        </a:graphic>
      </p:graphicFrame>
      <p:sp>
        <p:nvSpPr>
          <p:cNvPr id="14" name="Rectángulo 13"/>
          <p:cNvSpPr/>
          <p:nvPr/>
        </p:nvSpPr>
        <p:spPr>
          <a:xfrm>
            <a:off x="2227332" y="1150073"/>
            <a:ext cx="5311454"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MODALIDAD DE PAGO Y MESES DE VENTA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996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8" name="Rectángulo 7"/>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graphicFrame>
        <p:nvGraphicFramePr>
          <p:cNvPr id="4" name="Tabla 3"/>
          <p:cNvGraphicFramePr>
            <a:graphicFrameLocks noGrp="1"/>
          </p:cNvGraphicFramePr>
          <p:nvPr>
            <p:extLst>
              <p:ext uri="{D42A27DB-BD31-4B8C-83A1-F6EECF244321}">
                <p14:modId xmlns:p14="http://schemas.microsoft.com/office/powerpoint/2010/main" val="745115450"/>
              </p:ext>
            </p:extLst>
          </p:nvPr>
        </p:nvGraphicFramePr>
        <p:xfrm>
          <a:off x="2447024" y="3238429"/>
          <a:ext cx="8293763" cy="2619375"/>
        </p:xfrm>
        <a:graphic>
          <a:graphicData uri="http://schemas.openxmlformats.org/drawingml/2006/table">
            <a:tbl>
              <a:tblPr firstRow="1" firstCol="1" bandRow="1">
                <a:tableStyleId>{46F890A9-2807-4EBB-B81D-B2AA78EC7F39}</a:tableStyleId>
              </a:tblPr>
              <a:tblGrid>
                <a:gridCol w="1221917">
                  <a:extLst>
                    <a:ext uri="{9D8B030D-6E8A-4147-A177-3AD203B41FA5}">
                      <a16:colId xmlns="" xmlns:a16="http://schemas.microsoft.com/office/drawing/2014/main" val="20000"/>
                    </a:ext>
                  </a:extLst>
                </a:gridCol>
                <a:gridCol w="1812511">
                  <a:extLst>
                    <a:ext uri="{9D8B030D-6E8A-4147-A177-3AD203B41FA5}">
                      <a16:colId xmlns="" xmlns:a16="http://schemas.microsoft.com/office/drawing/2014/main" val="20001"/>
                    </a:ext>
                  </a:extLst>
                </a:gridCol>
                <a:gridCol w="1634313">
                  <a:extLst>
                    <a:ext uri="{9D8B030D-6E8A-4147-A177-3AD203B41FA5}">
                      <a16:colId xmlns="" xmlns:a16="http://schemas.microsoft.com/office/drawing/2014/main" val="20002"/>
                    </a:ext>
                  </a:extLst>
                </a:gridCol>
                <a:gridCol w="1812511">
                  <a:extLst>
                    <a:ext uri="{9D8B030D-6E8A-4147-A177-3AD203B41FA5}">
                      <a16:colId xmlns="" xmlns:a16="http://schemas.microsoft.com/office/drawing/2014/main" val="20003"/>
                    </a:ext>
                  </a:extLst>
                </a:gridCol>
                <a:gridCol w="1812511">
                  <a:extLst>
                    <a:ext uri="{9D8B030D-6E8A-4147-A177-3AD203B41FA5}">
                      <a16:colId xmlns="" xmlns:a16="http://schemas.microsoft.com/office/drawing/2014/main" val="20004"/>
                    </a:ext>
                  </a:extLst>
                </a:gridCol>
              </a:tblGrid>
              <a:tr h="476250">
                <a:tc>
                  <a:txBody>
                    <a:bodyPr/>
                    <a:lstStyle/>
                    <a:p>
                      <a:pPr algn="ctr" rtl="0" fontAlgn="ctr"/>
                      <a:r>
                        <a:rPr lang="es-EC" sz="1400" u="none" strike="noStrike" dirty="0">
                          <a:effectLst/>
                        </a:rPr>
                        <a:t>PERÍODO</a:t>
                      </a:r>
                      <a:endParaRPr lang="es-EC"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CAPITAL INICIAL</a:t>
                      </a:r>
                      <a:endParaRPr lang="es-EC" sz="14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INTERÉS</a:t>
                      </a:r>
                      <a:endParaRPr lang="es-EC"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PAGO CAPITAL</a:t>
                      </a:r>
                      <a:endParaRPr lang="es-EC" sz="14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CUOTA</a:t>
                      </a:r>
                      <a:endParaRPr lang="es-EC" sz="14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0"/>
                  </a:ext>
                </a:extLst>
              </a:tr>
              <a:tr h="238125">
                <a:tc>
                  <a:txBody>
                    <a:bodyPr/>
                    <a:lstStyle/>
                    <a:p>
                      <a:pPr algn="ctr" rtl="0" fontAlgn="ctr"/>
                      <a:r>
                        <a:rPr lang="es-EC" sz="1400" u="none" strike="noStrike">
                          <a:effectLst/>
                        </a:rPr>
                        <a:t>0</a:t>
                      </a:r>
                      <a:endParaRPr lang="es-EC"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$ 250.000,00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1"/>
                  </a:ext>
                </a:extLst>
              </a:tr>
              <a:tr h="476250">
                <a:tc>
                  <a:txBody>
                    <a:bodyPr/>
                    <a:lstStyle/>
                    <a:p>
                      <a:pPr algn="ctr" rtl="0" fontAlgn="ctr"/>
                      <a:r>
                        <a:rPr lang="es-EC" sz="1400" u="none" strike="noStrike">
                          <a:effectLst/>
                        </a:rPr>
                        <a:t>1</a:t>
                      </a:r>
                      <a:endParaRPr lang="es-EC"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$ 13.750,00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              -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$ 13.750,00 </a:t>
                      </a:r>
                      <a:endParaRPr lang="es-EC"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2"/>
                  </a:ext>
                </a:extLst>
              </a:tr>
              <a:tr h="476250">
                <a:tc>
                  <a:txBody>
                    <a:bodyPr/>
                    <a:lstStyle/>
                    <a:p>
                      <a:pPr algn="ctr" rtl="0" fontAlgn="ctr"/>
                      <a:r>
                        <a:rPr lang="es-EC" sz="1400" u="none" strike="noStrike">
                          <a:effectLst/>
                        </a:rPr>
                        <a:t>2</a:t>
                      </a:r>
                      <a:endParaRPr lang="es-EC"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$ 13.750,00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              -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$ 13.750,00 </a:t>
                      </a:r>
                      <a:endParaRPr lang="es-EC"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3"/>
                  </a:ext>
                </a:extLst>
              </a:tr>
              <a:tr h="476250">
                <a:tc>
                  <a:txBody>
                    <a:bodyPr/>
                    <a:lstStyle/>
                    <a:p>
                      <a:pPr algn="ctr" rtl="0" fontAlgn="ctr"/>
                      <a:r>
                        <a:rPr lang="es-EC" sz="1400" u="none" strike="noStrike">
                          <a:effectLst/>
                        </a:rPr>
                        <a:t>3</a:t>
                      </a:r>
                      <a:endParaRPr lang="es-EC"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$ 13.750,00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              -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$ 13.750,00 </a:t>
                      </a:r>
                      <a:endParaRPr lang="es-EC"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4"/>
                  </a:ext>
                </a:extLst>
              </a:tr>
              <a:tr h="238125">
                <a:tc>
                  <a:txBody>
                    <a:bodyPr/>
                    <a:lstStyle/>
                    <a:p>
                      <a:pPr algn="ctr" rtl="0" fontAlgn="ctr"/>
                      <a:r>
                        <a:rPr lang="es-EC" sz="1400" u="none" strike="noStrike">
                          <a:effectLst/>
                        </a:rPr>
                        <a:t>4</a:t>
                      </a:r>
                      <a:endParaRPr lang="es-EC"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$ 13.750,00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$ 250.000,00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$ 263.750,00 </a:t>
                      </a:r>
                      <a:endParaRPr lang="es-EC"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5"/>
                  </a:ext>
                </a:extLst>
              </a:tr>
              <a:tr h="238125">
                <a:tc gridSpan="2">
                  <a:txBody>
                    <a:bodyPr/>
                    <a:lstStyle/>
                    <a:p>
                      <a:pPr algn="ctr" rtl="0" fontAlgn="ctr"/>
                      <a:r>
                        <a:rPr lang="es-EC" sz="1400" u="none" strike="noStrike">
                          <a:effectLst/>
                        </a:rPr>
                        <a:t>TOTAL</a:t>
                      </a:r>
                      <a:endParaRPr lang="es-EC"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EC"/>
                    </a:p>
                  </a:txBody>
                  <a:tcPr/>
                </a:tc>
                <a:tc>
                  <a:txBody>
                    <a:bodyPr/>
                    <a:lstStyle/>
                    <a:p>
                      <a:pPr algn="ctr" rtl="0" fontAlgn="ctr"/>
                      <a:r>
                        <a:rPr lang="es-EC" sz="1400" u="none" strike="noStrike">
                          <a:effectLst/>
                        </a:rPr>
                        <a:t>$ 55.000,00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$ 250.000,00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$ 305.000,00 </a:t>
                      </a:r>
                      <a:endParaRPr lang="es-EC"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6"/>
                  </a:ext>
                </a:extLst>
              </a:tr>
            </a:tbl>
          </a:graphicData>
        </a:graphic>
      </p:graphicFrame>
      <p:sp>
        <p:nvSpPr>
          <p:cNvPr id="10" name="Rectángulo 9"/>
          <p:cNvSpPr/>
          <p:nvPr/>
        </p:nvSpPr>
        <p:spPr>
          <a:xfrm>
            <a:off x="2299859" y="1150073"/>
            <a:ext cx="5166414"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FINANCIAMIENTO Y PAGO DE INTERESES</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807805974"/>
              </p:ext>
            </p:extLst>
          </p:nvPr>
        </p:nvGraphicFramePr>
        <p:xfrm>
          <a:off x="3884873" y="1814575"/>
          <a:ext cx="5559377" cy="952500"/>
        </p:xfrm>
        <a:graphic>
          <a:graphicData uri="http://schemas.openxmlformats.org/drawingml/2006/table">
            <a:tbl>
              <a:tblPr firstRow="1" firstCol="1" bandRow="1">
                <a:tableStyleId>{46F890A9-2807-4EBB-B81D-B2AA78EC7F39}</a:tableStyleId>
              </a:tblPr>
              <a:tblGrid>
                <a:gridCol w="2621976">
                  <a:extLst>
                    <a:ext uri="{9D8B030D-6E8A-4147-A177-3AD203B41FA5}">
                      <a16:colId xmlns="" xmlns:a16="http://schemas.microsoft.com/office/drawing/2014/main" val="20000"/>
                    </a:ext>
                  </a:extLst>
                </a:gridCol>
                <a:gridCol w="1754555">
                  <a:extLst>
                    <a:ext uri="{9D8B030D-6E8A-4147-A177-3AD203B41FA5}">
                      <a16:colId xmlns="" xmlns:a16="http://schemas.microsoft.com/office/drawing/2014/main" val="20001"/>
                    </a:ext>
                  </a:extLst>
                </a:gridCol>
                <a:gridCol w="1182846">
                  <a:extLst>
                    <a:ext uri="{9D8B030D-6E8A-4147-A177-3AD203B41FA5}">
                      <a16:colId xmlns="" xmlns:a16="http://schemas.microsoft.com/office/drawing/2014/main" val="20002"/>
                    </a:ext>
                  </a:extLst>
                </a:gridCol>
              </a:tblGrid>
              <a:tr h="476250">
                <a:tc>
                  <a:txBody>
                    <a:bodyPr/>
                    <a:lstStyle/>
                    <a:p>
                      <a:pPr algn="ctr" rtl="0" fontAlgn="ctr"/>
                      <a:r>
                        <a:rPr lang="es-EC" sz="1400" u="none" strike="noStrike" dirty="0">
                          <a:effectLst/>
                        </a:rPr>
                        <a:t>Inversión Máxima promotor</a:t>
                      </a:r>
                      <a:endParaRPr lang="es-EC"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$ 327.499,07 </a:t>
                      </a:r>
                      <a:endParaRPr lang="es-EC"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43,46%</a:t>
                      </a:r>
                      <a:endParaRPr lang="es-EC" sz="14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0"/>
                  </a:ext>
                </a:extLst>
              </a:tr>
              <a:tr h="476250">
                <a:tc>
                  <a:txBody>
                    <a:bodyPr/>
                    <a:lstStyle/>
                    <a:p>
                      <a:pPr algn="ctr" rtl="0" fontAlgn="ctr"/>
                      <a:r>
                        <a:rPr lang="es-EC" sz="1400" u="none" strike="noStrike">
                          <a:effectLst/>
                        </a:rPr>
                        <a:t>Financiamiento Bancario</a:t>
                      </a:r>
                      <a:endParaRPr lang="es-EC"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$ 250.000,00 </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33,18%</a:t>
                      </a:r>
                      <a:endParaRPr lang="es-EC"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289170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6" name="Gráfico 5"/>
          <p:cNvGraphicFramePr/>
          <p:nvPr>
            <p:extLst>
              <p:ext uri="{D42A27DB-BD31-4B8C-83A1-F6EECF244321}">
                <p14:modId xmlns:p14="http://schemas.microsoft.com/office/powerpoint/2010/main" val="2335768425"/>
              </p:ext>
            </p:extLst>
          </p:nvPr>
        </p:nvGraphicFramePr>
        <p:xfrm>
          <a:off x="2999603" y="2936982"/>
          <a:ext cx="7488612" cy="363030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2999603" y="1285006"/>
            <a:ext cx="7488612" cy="1429622"/>
          </a:xfrm>
          <a:prstGeom prst="rect">
            <a:avLst/>
          </a:prstGeom>
        </p:spPr>
        <p:txBody>
          <a:bodyPr wrap="square">
            <a:spAutoFit/>
          </a:bodyPr>
          <a:lstStyle/>
          <a:p>
            <a:pPr algn="just">
              <a:lnSpc>
                <a:spcPct val="150000"/>
              </a:lnSpc>
            </a:pPr>
            <a:r>
              <a:rPr lang="es-EC" sz="2000" dirty="0">
                <a:ea typeface="Calibri" panose="020F0502020204030204" pitchFamily="34" charset="0"/>
              </a:rPr>
              <a:t>El Flujo de Caja permite determinar la cobertura de todas las necesidades de efectivo a lo largo de los meses de vida útil del proyecto. </a:t>
            </a:r>
            <a:endParaRPr lang="es-EC" sz="2000" dirty="0"/>
          </a:p>
        </p:txBody>
      </p:sp>
      <p:sp>
        <p:nvSpPr>
          <p:cNvPr id="8" name="Rectángulo 7"/>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spTree>
    <p:extLst>
      <p:ext uri="{BB962C8B-B14F-4D97-AF65-F5344CB8AC3E}">
        <p14:creationId xmlns:p14="http://schemas.microsoft.com/office/powerpoint/2010/main" val="583159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6" name="Gráfico 5"/>
          <p:cNvGraphicFramePr/>
          <p:nvPr>
            <p:extLst>
              <p:ext uri="{D42A27DB-BD31-4B8C-83A1-F6EECF244321}">
                <p14:modId xmlns:p14="http://schemas.microsoft.com/office/powerpoint/2010/main" val="2500205829"/>
              </p:ext>
            </p:extLst>
          </p:nvPr>
        </p:nvGraphicFramePr>
        <p:xfrm>
          <a:off x="2227332" y="2953939"/>
          <a:ext cx="8614817" cy="358333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2415655" y="1062652"/>
            <a:ext cx="8120418" cy="1891287"/>
          </a:xfrm>
          <a:prstGeom prst="rect">
            <a:avLst/>
          </a:prstGeom>
        </p:spPr>
        <p:txBody>
          <a:bodyPr wrap="square">
            <a:spAutoFit/>
          </a:bodyPr>
          <a:lstStyle/>
          <a:p>
            <a:pPr algn="just">
              <a:lnSpc>
                <a:spcPct val="150000"/>
              </a:lnSpc>
            </a:pPr>
            <a:r>
              <a:rPr lang="es-EC" sz="2000" dirty="0">
                <a:ea typeface="Calibri" panose="020F0502020204030204" pitchFamily="34" charset="0"/>
                <a:cs typeface="Times New Roman" panose="02020603050405020304" pitchFamily="18" charset="0"/>
              </a:rPr>
              <a:t>La inversión de $327.499,07 dólares americanos, se presentan estos saldos negativos ya que no existe fuente de financiación y el capital se recupera solo a través de la venta de las casas. Al mes 36 existe una utilidad de $193.442,90 dólares americanos.</a:t>
            </a:r>
            <a:endParaRPr lang="es-EC" sz="2000" dirty="0"/>
          </a:p>
        </p:txBody>
      </p:sp>
      <p:sp>
        <p:nvSpPr>
          <p:cNvPr id="8" name="Rectángulo 7"/>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spTree>
    <p:extLst>
      <p:ext uri="{BB962C8B-B14F-4D97-AF65-F5344CB8AC3E}">
        <p14:creationId xmlns:p14="http://schemas.microsoft.com/office/powerpoint/2010/main" val="2921234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6" name="Gráfico 5"/>
          <p:cNvGraphicFramePr/>
          <p:nvPr>
            <p:extLst>
              <p:ext uri="{D42A27DB-BD31-4B8C-83A1-F6EECF244321}">
                <p14:modId xmlns:p14="http://schemas.microsoft.com/office/powerpoint/2010/main" val="379094706"/>
              </p:ext>
            </p:extLst>
          </p:nvPr>
        </p:nvGraphicFramePr>
        <p:xfrm>
          <a:off x="2409509" y="1502865"/>
          <a:ext cx="8181154" cy="4201899"/>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spTree>
    <p:extLst>
      <p:ext uri="{BB962C8B-B14F-4D97-AF65-F5344CB8AC3E}">
        <p14:creationId xmlns:p14="http://schemas.microsoft.com/office/powerpoint/2010/main" val="4075418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2286799" y="586128"/>
            <a:ext cx="2158458"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OBJETIVOS</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p:cNvSpPr/>
          <p:nvPr/>
        </p:nvSpPr>
        <p:spPr>
          <a:xfrm>
            <a:off x="1422033" y="1603687"/>
            <a:ext cx="9903533" cy="5801831"/>
          </a:xfrm>
          <a:prstGeom prst="rect">
            <a:avLst/>
          </a:prstGeom>
        </p:spPr>
        <p:txBody>
          <a:bodyPr wrap="square">
            <a:spAutoFit/>
          </a:bodyPr>
          <a:lstStyle/>
          <a:p>
            <a:pPr algn="just">
              <a:lnSpc>
                <a:spcPct val="150000"/>
              </a:lnSpc>
              <a:spcBef>
                <a:spcPts val="1200"/>
              </a:spcBef>
              <a:spcAft>
                <a:spcPts val="1200"/>
              </a:spcAft>
            </a:pPr>
            <a:r>
              <a:rPr lang="es-EC" sz="2100" b="1" dirty="0">
                <a:solidFill>
                  <a:schemeClr val="accent5">
                    <a:lumMod val="50000"/>
                  </a:schemeClr>
                </a:solidFill>
                <a:ea typeface="Times New Roman" panose="02020603050405020304" pitchFamily="18" charset="0"/>
                <a:cs typeface="Times New Roman" panose="02020603050405020304" pitchFamily="18" charset="0"/>
              </a:rPr>
              <a:t>Objetivo General</a:t>
            </a:r>
          </a:p>
          <a:p>
            <a:pPr>
              <a:lnSpc>
                <a:spcPct val="150000"/>
              </a:lnSpc>
              <a:spcBef>
                <a:spcPts val="1200"/>
              </a:spcBef>
              <a:spcAft>
                <a:spcPts val="1200"/>
              </a:spcAft>
            </a:pPr>
            <a:r>
              <a:rPr lang="es-EC" sz="2100" dirty="0">
                <a:ea typeface="Calibri" panose="020F0502020204030204" pitchFamily="34" charset="0"/>
                <a:cs typeface="Arial" panose="020B0604020202020204" pitchFamily="34" charset="0"/>
              </a:rPr>
              <a:t>Analizar la factibilidad económica, de construcción y desarrollar el manual de control de obra del Conjunto Residencial “Alejandría” en la ciudad de Latacunga.</a:t>
            </a:r>
          </a:p>
          <a:p>
            <a:pPr>
              <a:lnSpc>
                <a:spcPct val="150000"/>
              </a:lnSpc>
              <a:spcBef>
                <a:spcPts val="1200"/>
              </a:spcBef>
              <a:spcAft>
                <a:spcPts val="1200"/>
              </a:spcAft>
            </a:pPr>
            <a:r>
              <a:rPr lang="es-EC" sz="2100" b="1" dirty="0">
                <a:solidFill>
                  <a:schemeClr val="accent5">
                    <a:lumMod val="50000"/>
                  </a:schemeClr>
                </a:solidFill>
                <a:ea typeface="Times New Roman" panose="02020603050405020304" pitchFamily="18" charset="0"/>
                <a:cs typeface="Times New Roman" panose="02020603050405020304" pitchFamily="18" charset="0"/>
              </a:rPr>
              <a:t>Objetivos Específicos</a:t>
            </a:r>
          </a:p>
          <a:p>
            <a:pPr marL="171450" lvl="0" indent="-171450" algn="just">
              <a:lnSpc>
                <a:spcPct val="150000"/>
              </a:lnSpc>
              <a:spcBef>
                <a:spcPts val="1200"/>
              </a:spcBef>
              <a:spcAft>
                <a:spcPts val="800"/>
              </a:spcAft>
              <a:buFont typeface="Arial" panose="020B0604020202020204" pitchFamily="34" charset="0"/>
              <a:buChar char="•"/>
            </a:pPr>
            <a:r>
              <a:rPr lang="es-EC" sz="2100" dirty="0">
                <a:ea typeface="Calibri" panose="020F0502020204030204" pitchFamily="34" charset="0"/>
                <a:cs typeface="Arial" panose="020B0604020202020204" pitchFamily="34" charset="0"/>
              </a:rPr>
              <a:t>Formular mediante un estudio de factibilidad la viabilidad técnica, administrativa y financiera para la construcción del Conjunto Residencial “Alejandría”.</a:t>
            </a:r>
            <a:endParaRPr lang="es-EC" sz="2100" dirty="0">
              <a:ea typeface="Calibri" panose="020F0502020204030204" pitchFamily="34" charset="0"/>
              <a:cs typeface="Times New Roman" panose="02020603050405020304" pitchFamily="18" charset="0"/>
            </a:endParaRPr>
          </a:p>
          <a:p>
            <a:pPr marL="171450" lvl="0" indent="-171450" algn="just">
              <a:lnSpc>
                <a:spcPct val="150000"/>
              </a:lnSpc>
              <a:spcAft>
                <a:spcPts val="800"/>
              </a:spcAft>
              <a:buFont typeface="Arial" panose="020B0604020202020204" pitchFamily="34" charset="0"/>
              <a:buChar char="•"/>
            </a:pPr>
            <a:r>
              <a:rPr lang="es-EC" sz="2100" dirty="0">
                <a:ea typeface="Calibri" panose="020F0502020204030204" pitchFamily="34" charset="0"/>
                <a:cs typeface="Arial" panose="020B0604020202020204" pitchFamily="34" charset="0"/>
              </a:rPr>
              <a:t>Diseñar el modelo administrativo de control de obra adecuado para las etapas constructivas del proyecto</a:t>
            </a:r>
            <a:endParaRPr lang="es-EC" sz="2100" dirty="0">
              <a:ea typeface="Calibri" panose="020F0502020204030204" pitchFamily="34" charset="0"/>
              <a:cs typeface="Times New Roman" panose="02020603050405020304" pitchFamily="18" charset="0"/>
            </a:endParaRPr>
          </a:p>
          <a:p>
            <a:pPr lvl="2">
              <a:lnSpc>
                <a:spcPct val="150000"/>
              </a:lnSpc>
              <a:spcBef>
                <a:spcPts val="1200"/>
              </a:spcBef>
              <a:spcAft>
                <a:spcPts val="1200"/>
              </a:spcAft>
            </a:pPr>
            <a:endParaRPr lang="es-EC" sz="2100" dirty="0">
              <a:effectLst/>
              <a:ea typeface="Calibri" panose="020F0502020204030204" pitchFamily="34" charset="0"/>
              <a:cs typeface="Times New Roman" panose="02020603050405020304" pitchFamily="18" charset="0"/>
            </a:endParaRPr>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Tree>
    <p:extLst>
      <p:ext uri="{BB962C8B-B14F-4D97-AF65-F5344CB8AC3E}">
        <p14:creationId xmlns:p14="http://schemas.microsoft.com/office/powerpoint/2010/main" val="3433463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6" name="Gráfico 5"/>
          <p:cNvGraphicFramePr/>
          <p:nvPr>
            <p:extLst>
              <p:ext uri="{D42A27DB-BD31-4B8C-83A1-F6EECF244321}">
                <p14:modId xmlns:p14="http://schemas.microsoft.com/office/powerpoint/2010/main" val="1950490896"/>
              </p:ext>
            </p:extLst>
          </p:nvPr>
        </p:nvGraphicFramePr>
        <p:xfrm>
          <a:off x="2059722" y="3101268"/>
          <a:ext cx="9116704" cy="359978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1937982" y="1285795"/>
            <a:ext cx="9116704" cy="1891287"/>
          </a:xfrm>
          <a:prstGeom prst="rect">
            <a:avLst/>
          </a:prstGeom>
        </p:spPr>
        <p:txBody>
          <a:bodyPr wrap="square">
            <a:spAutoFit/>
          </a:bodyPr>
          <a:lstStyle/>
          <a:p>
            <a:pPr algn="just">
              <a:lnSpc>
                <a:spcPct val="150000"/>
              </a:lnSpc>
            </a:pPr>
            <a:r>
              <a:rPr lang="es-EC" sz="2000" dirty="0">
                <a:ea typeface="Calibri" panose="020F0502020204030204" pitchFamily="34" charset="0"/>
                <a:cs typeface="Times New Roman" panose="02020603050405020304" pitchFamily="18" charset="0"/>
              </a:rPr>
              <a:t>La inversión máxima es de $327.499,07 dólares americanos, en el mes 11 existe un considerable ingreso que representa los $250.000 dólares americanos del apalancamiento financiero que se realizará y al 80% de la venta de la primera casa. La utilidad del proyecto es de $138.442,90 dólares americanos.</a:t>
            </a:r>
            <a:endParaRPr lang="es-EC" sz="2000" dirty="0"/>
          </a:p>
        </p:txBody>
      </p:sp>
      <p:sp>
        <p:nvSpPr>
          <p:cNvPr id="8" name="Rectángulo 7"/>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spTree>
    <p:extLst>
      <p:ext uri="{BB962C8B-B14F-4D97-AF65-F5344CB8AC3E}">
        <p14:creationId xmlns:p14="http://schemas.microsoft.com/office/powerpoint/2010/main" val="282538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058740529"/>
              </p:ext>
            </p:extLst>
          </p:nvPr>
        </p:nvGraphicFramePr>
        <p:xfrm>
          <a:off x="2353636" y="4948588"/>
          <a:ext cx="3187527" cy="960120"/>
        </p:xfrm>
        <a:graphic>
          <a:graphicData uri="http://schemas.openxmlformats.org/drawingml/2006/table">
            <a:tbl>
              <a:tblPr firstRow="1" firstCol="1" bandRow="1">
                <a:tableStyleId>{46F890A9-2807-4EBB-B81D-B2AA78EC7F39}</a:tableStyleId>
              </a:tblPr>
              <a:tblGrid>
                <a:gridCol w="1388128">
                  <a:extLst>
                    <a:ext uri="{9D8B030D-6E8A-4147-A177-3AD203B41FA5}">
                      <a16:colId xmlns="" xmlns:a16="http://schemas.microsoft.com/office/drawing/2014/main" val="20000"/>
                    </a:ext>
                  </a:extLst>
                </a:gridCol>
                <a:gridCol w="1799399">
                  <a:extLst>
                    <a:ext uri="{9D8B030D-6E8A-4147-A177-3AD203B41FA5}">
                      <a16:colId xmlns="" xmlns:a16="http://schemas.microsoft.com/office/drawing/2014/main" val="20001"/>
                    </a:ext>
                  </a:extLst>
                </a:gridCol>
              </a:tblGrid>
              <a:tr h="170815">
                <a:tc gridSpan="2">
                  <a:txBody>
                    <a:bodyPr/>
                    <a:lstStyle/>
                    <a:p>
                      <a:pPr indent="180340" algn="ctr">
                        <a:lnSpc>
                          <a:spcPct val="150000"/>
                        </a:lnSpc>
                        <a:spcBef>
                          <a:spcPts val="1200"/>
                        </a:spcBef>
                        <a:spcAft>
                          <a:spcPts val="0"/>
                        </a:spcAft>
                      </a:pPr>
                      <a:r>
                        <a:rPr lang="es-EC" sz="1400" u="sng" dirty="0">
                          <a:effectLst/>
                        </a:rPr>
                        <a:t>CÁLCULO VAN SIN FINANCIAMIENTO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 xmlns:a16="http://schemas.microsoft.com/office/drawing/2014/main" val="10000"/>
                  </a:ext>
                </a:extLst>
              </a:tr>
              <a:tr h="162560">
                <a:tc>
                  <a:txBody>
                    <a:bodyPr/>
                    <a:lstStyle/>
                    <a:p>
                      <a:pPr indent="180340" algn="ctr">
                        <a:lnSpc>
                          <a:spcPct val="150000"/>
                        </a:lnSpc>
                        <a:spcBef>
                          <a:spcPts val="1200"/>
                        </a:spcBef>
                        <a:spcAft>
                          <a:spcPts val="0"/>
                        </a:spcAft>
                      </a:pPr>
                      <a:r>
                        <a:rPr lang="es-EC" sz="1400" dirty="0">
                          <a:effectLst/>
                        </a:rPr>
                        <a:t>Tasa de Desc</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Van=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162560">
                <a:tc>
                  <a:txBody>
                    <a:bodyPr/>
                    <a:lstStyle/>
                    <a:p>
                      <a:pPr indent="180340" algn="ctr">
                        <a:lnSpc>
                          <a:spcPct val="150000"/>
                        </a:lnSpc>
                        <a:spcBef>
                          <a:spcPts val="1200"/>
                        </a:spcBef>
                        <a:spcAft>
                          <a:spcPts val="0"/>
                        </a:spcAft>
                      </a:pPr>
                      <a:r>
                        <a:rPr lang="es-EC" sz="1400" dirty="0">
                          <a:effectLst/>
                        </a:rPr>
                        <a:t>15%</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 $           61.176,39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967729144"/>
              </p:ext>
            </p:extLst>
          </p:nvPr>
        </p:nvGraphicFramePr>
        <p:xfrm>
          <a:off x="7077548" y="4948588"/>
          <a:ext cx="3218067" cy="960120"/>
        </p:xfrm>
        <a:graphic>
          <a:graphicData uri="http://schemas.openxmlformats.org/drawingml/2006/table">
            <a:tbl>
              <a:tblPr firstRow="1" firstCol="1" bandRow="1">
                <a:tableStyleId>{46F890A9-2807-4EBB-B81D-B2AA78EC7F39}</a:tableStyleId>
              </a:tblPr>
              <a:tblGrid>
                <a:gridCol w="1400659">
                  <a:extLst>
                    <a:ext uri="{9D8B030D-6E8A-4147-A177-3AD203B41FA5}">
                      <a16:colId xmlns="" xmlns:a16="http://schemas.microsoft.com/office/drawing/2014/main" val="20000"/>
                    </a:ext>
                  </a:extLst>
                </a:gridCol>
                <a:gridCol w="1817408">
                  <a:extLst>
                    <a:ext uri="{9D8B030D-6E8A-4147-A177-3AD203B41FA5}">
                      <a16:colId xmlns="" xmlns:a16="http://schemas.microsoft.com/office/drawing/2014/main" val="20001"/>
                    </a:ext>
                  </a:extLst>
                </a:gridCol>
              </a:tblGrid>
              <a:tr h="168275">
                <a:tc gridSpan="2">
                  <a:txBody>
                    <a:bodyPr/>
                    <a:lstStyle/>
                    <a:p>
                      <a:pPr indent="180340" algn="ctr">
                        <a:lnSpc>
                          <a:spcPct val="150000"/>
                        </a:lnSpc>
                        <a:spcBef>
                          <a:spcPts val="1200"/>
                        </a:spcBef>
                        <a:spcAft>
                          <a:spcPts val="0"/>
                        </a:spcAft>
                      </a:pPr>
                      <a:r>
                        <a:rPr lang="es-EC" sz="1400" u="sng" dirty="0">
                          <a:effectLst/>
                        </a:rPr>
                        <a:t>CÁLCULO VAN CON FINANCIAMIENTO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 xmlns:a16="http://schemas.microsoft.com/office/drawing/2014/main" val="10000"/>
                  </a:ext>
                </a:extLst>
              </a:tr>
              <a:tr h="160020">
                <a:tc>
                  <a:txBody>
                    <a:bodyPr/>
                    <a:lstStyle/>
                    <a:p>
                      <a:pPr indent="180340" algn="ctr">
                        <a:lnSpc>
                          <a:spcPct val="150000"/>
                        </a:lnSpc>
                        <a:spcBef>
                          <a:spcPts val="1200"/>
                        </a:spcBef>
                        <a:spcAft>
                          <a:spcPts val="0"/>
                        </a:spcAft>
                      </a:pPr>
                      <a:r>
                        <a:rPr lang="es-EC" sz="1400" dirty="0">
                          <a:effectLst/>
                        </a:rPr>
                        <a:t>Tasa de Desc</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Van=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160020">
                <a:tc>
                  <a:txBody>
                    <a:bodyPr/>
                    <a:lstStyle/>
                    <a:p>
                      <a:pPr indent="180340" algn="ctr">
                        <a:lnSpc>
                          <a:spcPct val="150000"/>
                        </a:lnSpc>
                        <a:spcBef>
                          <a:spcPts val="1200"/>
                        </a:spcBef>
                        <a:spcAft>
                          <a:spcPts val="0"/>
                        </a:spcAft>
                      </a:pPr>
                      <a:r>
                        <a:rPr lang="es-EC" sz="1400" dirty="0">
                          <a:effectLst/>
                        </a:rPr>
                        <a:t>15%</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400" dirty="0">
                          <a:effectLst/>
                        </a:rPr>
                        <a:t> $           77.437,78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bl>
          </a:graphicData>
        </a:graphic>
      </p:graphicFrame>
      <p:sp>
        <p:nvSpPr>
          <p:cNvPr id="10" name="Rectángulo 9"/>
          <p:cNvSpPr/>
          <p:nvPr/>
        </p:nvSpPr>
        <p:spPr>
          <a:xfrm>
            <a:off x="2227332" y="647154"/>
            <a:ext cx="3461397" cy="461665"/>
          </a:xfrm>
          <a:prstGeom prst="rect">
            <a:avLst/>
          </a:prstGeom>
        </p:spPr>
        <p:txBody>
          <a:bodyPr wrap="none">
            <a:spAutoFit/>
          </a:bodyPr>
          <a:lstStyle/>
          <a:p>
            <a:pPr lvl="1"/>
            <a:r>
              <a:rPr lang="es-EC" sz="2400" b="1" dirty="0">
                <a:solidFill>
                  <a:schemeClr val="accent5">
                    <a:lumMod val="75000"/>
                  </a:schemeClr>
                </a:solidFill>
              </a:rPr>
              <a:t>ANÁLISIS FINANCIERO</a:t>
            </a:r>
          </a:p>
        </p:txBody>
      </p:sp>
      <p:sp>
        <p:nvSpPr>
          <p:cNvPr id="5" name="Rectángulo 4"/>
          <p:cNvSpPr/>
          <p:nvPr/>
        </p:nvSpPr>
        <p:spPr>
          <a:xfrm>
            <a:off x="2203984" y="1111435"/>
            <a:ext cx="2859116" cy="416011"/>
          </a:xfrm>
          <a:prstGeom prst="rect">
            <a:avLst/>
          </a:prstGeom>
        </p:spPr>
        <p:txBody>
          <a:bodyPr wrap="none">
            <a:spAutoFit/>
          </a:bodyPr>
          <a:lstStyle/>
          <a:p>
            <a:pPr lvl="1" algn="just">
              <a:lnSpc>
                <a:spcPct val="150000"/>
              </a:lnSpc>
              <a:spcBef>
                <a:spcPts val="1200"/>
              </a:spcBef>
              <a:spcAft>
                <a:spcPts val="1200"/>
              </a:spcAft>
            </a:pPr>
            <a:r>
              <a:rPr lang="es-EC"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TASA DE DESCUENTO</a:t>
            </a:r>
            <a:endPar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1948355" y="1700117"/>
            <a:ext cx="8843479" cy="2465996"/>
          </a:xfrm>
          <a:prstGeom prst="rect">
            <a:avLst/>
          </a:prstGeom>
        </p:spPr>
        <p:txBody>
          <a:bodyPr wrap="square">
            <a:spAutoFit/>
          </a:bodyPr>
          <a:lstStyle/>
          <a:p>
            <a:pPr indent="180340" algn="just">
              <a:lnSpc>
                <a:spcPct val="150000"/>
              </a:lnSpc>
              <a:spcBef>
                <a:spcPts val="1200"/>
              </a:spcBef>
              <a:spcAft>
                <a:spcPts val="1200"/>
              </a:spcAft>
            </a:pPr>
            <a:r>
              <a:rPr lang="es-EC" sz="2100" dirty="0">
                <a:solidFill>
                  <a:srgbClr val="000000"/>
                </a:solidFill>
                <a:ea typeface="Calibri" panose="020F0502020204030204" pitchFamily="34" charset="0"/>
                <a:cs typeface="Arial" panose="020B0604020202020204" pitchFamily="34" charset="0"/>
              </a:rPr>
              <a:t>Para obtener la tasa de descuento del proyecto se consideró invertir el mismo capital en una entidad financiera a plazo fijo, éstas brindan hasta el 10% de interés anual. Entonces la tasa de descuento del proyecto deberá ser mayor a la que ofrecen otras inversiones y se optó por tomar el 15%, que es un valor medio en el ámbito de los proyectos inmobiliarios.</a:t>
            </a:r>
            <a:endParaRPr lang="es-EC" sz="2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5311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3" name="Rectángulo 2"/>
          <p:cNvSpPr/>
          <p:nvPr/>
        </p:nvSpPr>
        <p:spPr>
          <a:xfrm>
            <a:off x="2614224" y="1389630"/>
            <a:ext cx="7662539" cy="1429622"/>
          </a:xfrm>
          <a:prstGeom prst="rect">
            <a:avLst/>
          </a:prstGeom>
        </p:spPr>
        <p:txBody>
          <a:bodyPr wrap="square">
            <a:spAutoFit/>
          </a:bodyPr>
          <a:lstStyle/>
          <a:p>
            <a:pPr algn="just">
              <a:lnSpc>
                <a:spcPct val="150000"/>
              </a:lnSpc>
            </a:pPr>
            <a:r>
              <a:rPr lang="es-EC" sz="2000" dirty="0">
                <a:ea typeface="Calibri" panose="020F0502020204030204" pitchFamily="34" charset="0"/>
                <a:cs typeface="Times New Roman" panose="02020603050405020304" pitchFamily="18" charset="0"/>
              </a:rPr>
              <a:t>El análisis de sensibilidad es la interpretación dada a la incertidumbre en lo que respecta a la posibilidad de implantar un proyecto, debido a que no se conocen las condiciones que se espera en el futuro. </a:t>
            </a:r>
            <a:endParaRPr lang="es-EC" sz="2000" dirty="0"/>
          </a:p>
        </p:txBody>
      </p:sp>
      <p:sp>
        <p:nvSpPr>
          <p:cNvPr id="4" name="Rectángulo 3"/>
          <p:cNvSpPr/>
          <p:nvPr/>
        </p:nvSpPr>
        <p:spPr>
          <a:xfrm>
            <a:off x="2334645" y="2819252"/>
            <a:ext cx="3064172" cy="506292"/>
          </a:xfrm>
          <a:prstGeom prst="rect">
            <a:avLst/>
          </a:prstGeom>
        </p:spPr>
        <p:txBody>
          <a:bodyPr wrap="none">
            <a:spAutoFit/>
          </a:bodyPr>
          <a:lstStyle/>
          <a:p>
            <a:pPr indent="180340" algn="just">
              <a:lnSpc>
                <a:spcPct val="150000"/>
              </a:lnSpc>
              <a:spcBef>
                <a:spcPts val="1200"/>
              </a:spcBef>
              <a:spcAft>
                <a:spcPts val="1200"/>
              </a:spcAft>
            </a:pPr>
            <a:r>
              <a:rPr lang="es-EC" sz="2000" b="1" dirty="0">
                <a:ea typeface="Calibri" panose="020F0502020204030204" pitchFamily="34" charset="0"/>
                <a:cs typeface="Arial" panose="020B0604020202020204" pitchFamily="34" charset="0"/>
              </a:rPr>
              <a:t>INCREMENTO DE COSTOS</a:t>
            </a:r>
            <a:endParaRPr lang="es-EC" sz="2000" dirty="0">
              <a:effectLst/>
              <a:ea typeface="Calibri" panose="020F0502020204030204" pitchFamily="34" charset="0"/>
              <a:cs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2907117484"/>
              </p:ext>
            </p:extLst>
          </p:nvPr>
        </p:nvGraphicFramePr>
        <p:xfrm>
          <a:off x="2991699" y="3420797"/>
          <a:ext cx="6907587" cy="287993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p:cNvSpPr/>
          <p:nvPr/>
        </p:nvSpPr>
        <p:spPr>
          <a:xfrm>
            <a:off x="2227332" y="647154"/>
            <a:ext cx="4047070" cy="461665"/>
          </a:xfrm>
          <a:prstGeom prst="rect">
            <a:avLst/>
          </a:prstGeom>
        </p:spPr>
        <p:txBody>
          <a:bodyPr wrap="none">
            <a:spAutoFit/>
          </a:bodyPr>
          <a:lstStyle/>
          <a:p>
            <a:pPr lvl="1"/>
            <a:r>
              <a:rPr lang="es-EC" sz="2400" b="1" dirty="0">
                <a:solidFill>
                  <a:schemeClr val="accent5">
                    <a:lumMod val="75000"/>
                  </a:schemeClr>
                </a:solidFill>
              </a:rPr>
              <a:t>ANÁLISIS DE SENSIBILIDAD</a:t>
            </a:r>
          </a:p>
        </p:txBody>
      </p:sp>
    </p:spTree>
    <p:extLst>
      <p:ext uri="{BB962C8B-B14F-4D97-AF65-F5344CB8AC3E}">
        <p14:creationId xmlns:p14="http://schemas.microsoft.com/office/powerpoint/2010/main" val="3287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p:cNvSpPr/>
          <p:nvPr/>
        </p:nvSpPr>
        <p:spPr>
          <a:xfrm>
            <a:off x="3325799" y="1559313"/>
            <a:ext cx="6096000" cy="967957"/>
          </a:xfrm>
          <a:prstGeom prst="rect">
            <a:avLst/>
          </a:prstGeom>
        </p:spPr>
        <p:txBody>
          <a:bodyPr>
            <a:spAutoFit/>
          </a:bodyPr>
          <a:lstStyle/>
          <a:p>
            <a:pPr marL="342900" lvl="0" indent="-342900" algn="just">
              <a:lnSpc>
                <a:spcPct val="150000"/>
              </a:lnSpc>
              <a:spcBef>
                <a:spcPts val="1200"/>
              </a:spcBef>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Sin financiamiento: y= -653.278x + 63.021</a:t>
            </a:r>
          </a:p>
          <a:p>
            <a:pPr marL="342900" lvl="0" indent="-342900" algn="just">
              <a:lnSpc>
                <a:spcPct val="150000"/>
              </a:lnSpc>
              <a:spcAft>
                <a:spcPts val="120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Con financiamiento: y= -653.278x + 79.282</a:t>
            </a:r>
            <a:endParaRPr lang="es-EC" sz="2000" dirty="0">
              <a:effectLst/>
              <a:ea typeface="Calibri" panose="020F0502020204030204" pitchFamily="34" charset="0"/>
              <a:cs typeface="Times New Roman" panose="02020603050405020304" pitchFamily="18" charset="0"/>
            </a:endParaRPr>
          </a:p>
        </p:txBody>
      </p:sp>
      <p:sp>
        <p:nvSpPr>
          <p:cNvPr id="4" name="Rectángulo 3"/>
          <p:cNvSpPr/>
          <p:nvPr/>
        </p:nvSpPr>
        <p:spPr>
          <a:xfrm>
            <a:off x="2056558" y="2979304"/>
            <a:ext cx="8634483" cy="2215991"/>
          </a:xfrm>
          <a:prstGeom prst="rect">
            <a:avLst/>
          </a:prstGeom>
        </p:spPr>
        <p:txBody>
          <a:bodyPr wrap="square">
            <a:spAutoFit/>
          </a:bodyPr>
          <a:lstStyle/>
          <a:p>
            <a:pPr algn="just">
              <a:lnSpc>
                <a:spcPct val="150000"/>
              </a:lnSpc>
            </a:pPr>
            <a:r>
              <a:rPr lang="es-EC" sz="2000" dirty="0">
                <a:ea typeface="Calibri" panose="020F0502020204030204" pitchFamily="34" charset="0"/>
                <a:cs typeface="Times New Roman" panose="02020603050405020304" pitchFamily="18" charset="0"/>
              </a:rPr>
              <a:t>Sin financiamiento: el valor exacto </a:t>
            </a:r>
            <a:r>
              <a:rPr lang="es-EC" sz="2000" dirty="0" smtClean="0">
                <a:ea typeface="Calibri" panose="020F0502020204030204" pitchFamily="34" charset="0"/>
                <a:cs typeface="Times New Roman" panose="02020603050405020304" pitchFamily="18" charset="0"/>
              </a:rPr>
              <a:t>de la variación </a:t>
            </a:r>
            <a:r>
              <a:rPr lang="es-EC" sz="2000" dirty="0">
                <a:ea typeface="Calibri" panose="020F0502020204030204" pitchFamily="34" charset="0"/>
                <a:cs typeface="Times New Roman" panose="02020603050405020304" pitchFamily="18" charset="0"/>
              </a:rPr>
              <a:t>en </a:t>
            </a:r>
            <a:r>
              <a:rPr lang="es-EC" sz="2000" dirty="0" smtClean="0">
                <a:ea typeface="Calibri" panose="020F0502020204030204" pitchFamily="34" charset="0"/>
                <a:cs typeface="Times New Roman" panose="02020603050405020304" pitchFamily="18" charset="0"/>
              </a:rPr>
              <a:t>costos </a:t>
            </a:r>
            <a:r>
              <a:rPr lang="es-EC" sz="2000" dirty="0">
                <a:ea typeface="Calibri" panose="020F0502020204030204" pitchFamily="34" charset="0"/>
                <a:cs typeface="Times New Roman" panose="02020603050405020304" pitchFamily="18" charset="0"/>
              </a:rPr>
              <a:t>que soportaría el proyecto </a:t>
            </a:r>
            <a:r>
              <a:rPr lang="es-EC" sz="2000" dirty="0" smtClean="0">
                <a:ea typeface="Calibri" panose="020F0502020204030204" pitchFamily="34" charset="0"/>
                <a:cs typeface="Times New Roman" panose="02020603050405020304" pitchFamily="18" charset="0"/>
              </a:rPr>
              <a:t> </a:t>
            </a:r>
            <a:r>
              <a:rPr lang="es-EC" sz="2000" dirty="0">
                <a:ea typeface="Calibri" panose="020F0502020204030204" pitchFamily="34" charset="0"/>
                <a:cs typeface="Times New Roman" panose="02020603050405020304" pitchFamily="18" charset="0"/>
              </a:rPr>
              <a:t>es igual a 9,65%.</a:t>
            </a:r>
          </a:p>
          <a:p>
            <a:pPr algn="just">
              <a:lnSpc>
                <a:spcPct val="150000"/>
              </a:lnSpc>
            </a:pPr>
            <a:r>
              <a:rPr lang="es-EC" sz="2000" dirty="0">
                <a:ea typeface="Calibri" panose="020F0502020204030204" pitchFamily="34" charset="0"/>
                <a:cs typeface="Times New Roman" panose="02020603050405020304" pitchFamily="18" charset="0"/>
              </a:rPr>
              <a:t>Con financiamiento: el valor exacto </a:t>
            </a:r>
            <a:r>
              <a:rPr lang="es-EC" sz="2000" dirty="0" smtClean="0">
                <a:ea typeface="Calibri" panose="020F0502020204030204" pitchFamily="34" charset="0"/>
                <a:cs typeface="Times New Roman" panose="02020603050405020304" pitchFamily="18" charset="0"/>
              </a:rPr>
              <a:t>de la variación </a:t>
            </a:r>
            <a:r>
              <a:rPr lang="es-EC" sz="2000" dirty="0">
                <a:ea typeface="Calibri" panose="020F0502020204030204" pitchFamily="34" charset="0"/>
                <a:cs typeface="Times New Roman" panose="02020603050405020304" pitchFamily="18" charset="0"/>
              </a:rPr>
              <a:t>en </a:t>
            </a:r>
            <a:r>
              <a:rPr lang="es-EC" sz="2000" dirty="0" smtClean="0">
                <a:ea typeface="Calibri" panose="020F0502020204030204" pitchFamily="34" charset="0"/>
                <a:cs typeface="Times New Roman" panose="02020603050405020304" pitchFamily="18" charset="0"/>
              </a:rPr>
              <a:t>costos </a:t>
            </a:r>
            <a:r>
              <a:rPr lang="es-EC" sz="2000" dirty="0">
                <a:ea typeface="Calibri" panose="020F0502020204030204" pitchFamily="34" charset="0"/>
                <a:cs typeface="Times New Roman" panose="02020603050405020304" pitchFamily="18" charset="0"/>
              </a:rPr>
              <a:t>que soportaría el </a:t>
            </a:r>
            <a:r>
              <a:rPr lang="es-EC" sz="2000" dirty="0" smtClean="0">
                <a:ea typeface="Calibri" panose="020F0502020204030204" pitchFamily="34" charset="0"/>
                <a:cs typeface="Times New Roman" panose="02020603050405020304" pitchFamily="18" charset="0"/>
              </a:rPr>
              <a:t>proyecto </a:t>
            </a:r>
            <a:r>
              <a:rPr lang="es-EC" sz="2000" dirty="0">
                <a:ea typeface="Calibri" panose="020F0502020204030204" pitchFamily="34" charset="0"/>
                <a:cs typeface="Times New Roman" panose="02020603050405020304" pitchFamily="18" charset="0"/>
              </a:rPr>
              <a:t>es igual a 12,14%.</a:t>
            </a:r>
          </a:p>
          <a:p>
            <a:endParaRPr lang="es-EC" dirty="0"/>
          </a:p>
        </p:txBody>
      </p:sp>
      <p:sp>
        <p:nvSpPr>
          <p:cNvPr id="10" name="Rectángulo 9"/>
          <p:cNvSpPr/>
          <p:nvPr/>
        </p:nvSpPr>
        <p:spPr>
          <a:xfrm>
            <a:off x="2227332" y="647154"/>
            <a:ext cx="4047070" cy="461665"/>
          </a:xfrm>
          <a:prstGeom prst="rect">
            <a:avLst/>
          </a:prstGeom>
        </p:spPr>
        <p:txBody>
          <a:bodyPr wrap="none">
            <a:spAutoFit/>
          </a:bodyPr>
          <a:lstStyle/>
          <a:p>
            <a:pPr lvl="1"/>
            <a:r>
              <a:rPr lang="es-EC" sz="2400" b="1" dirty="0">
                <a:solidFill>
                  <a:schemeClr val="accent5">
                    <a:lumMod val="75000"/>
                  </a:schemeClr>
                </a:solidFill>
              </a:rPr>
              <a:t>ANÁLISIS DE SENSIBILIDAD</a:t>
            </a:r>
          </a:p>
        </p:txBody>
      </p:sp>
    </p:spTree>
    <p:extLst>
      <p:ext uri="{BB962C8B-B14F-4D97-AF65-F5344CB8AC3E}">
        <p14:creationId xmlns:p14="http://schemas.microsoft.com/office/powerpoint/2010/main" val="3803982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p:cNvSpPr/>
          <p:nvPr/>
        </p:nvSpPr>
        <p:spPr>
          <a:xfrm>
            <a:off x="2320709" y="1400176"/>
            <a:ext cx="2439322" cy="369332"/>
          </a:xfrm>
          <a:prstGeom prst="rect">
            <a:avLst/>
          </a:prstGeom>
        </p:spPr>
        <p:txBody>
          <a:bodyPr wrap="none">
            <a:spAutoFit/>
          </a:bodyPr>
          <a:lstStyle/>
          <a:p>
            <a:r>
              <a:rPr lang="es-EC" b="1" dirty="0">
                <a:ea typeface="Calibri" panose="020F0502020204030204" pitchFamily="34" charset="0"/>
                <a:cs typeface="Times New Roman" panose="02020603050405020304" pitchFamily="18" charset="0"/>
              </a:rPr>
              <a:t>VARIACIÓN DE PRECIOS</a:t>
            </a:r>
            <a:endParaRPr lang="es-EC" dirty="0"/>
          </a:p>
        </p:txBody>
      </p:sp>
      <p:graphicFrame>
        <p:nvGraphicFramePr>
          <p:cNvPr id="7" name="Gráfico 6"/>
          <p:cNvGraphicFramePr/>
          <p:nvPr>
            <p:extLst>
              <p:ext uri="{D42A27DB-BD31-4B8C-83A1-F6EECF244321}">
                <p14:modId xmlns:p14="http://schemas.microsoft.com/office/powerpoint/2010/main" val="4068313855"/>
              </p:ext>
            </p:extLst>
          </p:nvPr>
        </p:nvGraphicFramePr>
        <p:xfrm>
          <a:off x="2272566" y="2042107"/>
          <a:ext cx="8154324" cy="3935612"/>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ángulo 9"/>
          <p:cNvSpPr/>
          <p:nvPr/>
        </p:nvSpPr>
        <p:spPr>
          <a:xfrm>
            <a:off x="2227332" y="647154"/>
            <a:ext cx="4047070" cy="461665"/>
          </a:xfrm>
          <a:prstGeom prst="rect">
            <a:avLst/>
          </a:prstGeom>
        </p:spPr>
        <p:txBody>
          <a:bodyPr wrap="none">
            <a:spAutoFit/>
          </a:bodyPr>
          <a:lstStyle/>
          <a:p>
            <a:pPr lvl="1"/>
            <a:r>
              <a:rPr lang="es-EC" sz="2400" b="1" dirty="0">
                <a:solidFill>
                  <a:schemeClr val="accent5">
                    <a:lumMod val="75000"/>
                  </a:schemeClr>
                </a:solidFill>
              </a:rPr>
              <a:t>ANÁLISIS DE SENSIBILIDAD</a:t>
            </a:r>
          </a:p>
        </p:txBody>
      </p:sp>
    </p:spTree>
    <p:extLst>
      <p:ext uri="{BB962C8B-B14F-4D97-AF65-F5344CB8AC3E}">
        <p14:creationId xmlns:p14="http://schemas.microsoft.com/office/powerpoint/2010/main" val="2290330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p:cNvSpPr/>
          <p:nvPr/>
        </p:nvSpPr>
        <p:spPr>
          <a:xfrm>
            <a:off x="3586313" y="1695791"/>
            <a:ext cx="6096000" cy="967957"/>
          </a:xfrm>
          <a:prstGeom prst="rect">
            <a:avLst/>
          </a:prstGeom>
        </p:spPr>
        <p:txBody>
          <a:bodyPr>
            <a:spAutoFit/>
          </a:bodyPr>
          <a:lstStyle/>
          <a:p>
            <a:pPr marL="342900" lvl="0" indent="-342900" algn="just">
              <a:lnSpc>
                <a:spcPct val="150000"/>
              </a:lnSpc>
              <a:spcBef>
                <a:spcPts val="1200"/>
              </a:spcBef>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Sin financiamiento: y= 716.299x + 63.021</a:t>
            </a:r>
          </a:p>
          <a:p>
            <a:pPr marL="342900" lvl="0" indent="-342900" algn="just">
              <a:lnSpc>
                <a:spcPct val="150000"/>
              </a:lnSpc>
              <a:spcAft>
                <a:spcPts val="120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Con financiamiento: y= 716.299x + 79.282</a:t>
            </a:r>
            <a:endParaRPr lang="es-EC" sz="2000" dirty="0">
              <a:effectLst/>
              <a:ea typeface="Calibri" panose="020F0502020204030204" pitchFamily="34" charset="0"/>
              <a:cs typeface="Times New Roman" panose="02020603050405020304" pitchFamily="18" charset="0"/>
            </a:endParaRPr>
          </a:p>
        </p:txBody>
      </p:sp>
      <p:sp>
        <p:nvSpPr>
          <p:cNvPr id="5" name="Rectángulo 4"/>
          <p:cNvSpPr/>
          <p:nvPr/>
        </p:nvSpPr>
        <p:spPr>
          <a:xfrm>
            <a:off x="2333766" y="3104034"/>
            <a:ext cx="7799607" cy="2708434"/>
          </a:xfrm>
          <a:prstGeom prst="rect">
            <a:avLst/>
          </a:prstGeom>
        </p:spPr>
        <p:txBody>
          <a:bodyPr wrap="square">
            <a:spAutoFit/>
          </a:bodyPr>
          <a:lstStyle/>
          <a:p>
            <a:pPr algn="just">
              <a:lnSpc>
                <a:spcPct val="150000"/>
              </a:lnSpc>
            </a:pPr>
            <a:r>
              <a:rPr lang="es-EC" sz="2000" dirty="0">
                <a:ea typeface="Calibri" panose="020F0502020204030204" pitchFamily="34" charset="0"/>
                <a:cs typeface="Times New Roman" panose="02020603050405020304" pitchFamily="18" charset="0"/>
              </a:rPr>
              <a:t>Sin financiamiento: el valor exacto </a:t>
            </a:r>
            <a:r>
              <a:rPr lang="es-EC" sz="2000" dirty="0" smtClean="0">
                <a:ea typeface="Calibri" panose="020F0502020204030204" pitchFamily="34" charset="0"/>
                <a:cs typeface="Times New Roman" panose="02020603050405020304" pitchFamily="18" charset="0"/>
              </a:rPr>
              <a:t>de la variación </a:t>
            </a:r>
            <a:r>
              <a:rPr lang="es-EC" sz="2000" dirty="0">
                <a:ea typeface="Calibri" panose="020F0502020204030204" pitchFamily="34" charset="0"/>
                <a:cs typeface="Times New Roman" panose="02020603050405020304" pitchFamily="18" charset="0"/>
              </a:rPr>
              <a:t>de </a:t>
            </a:r>
            <a:r>
              <a:rPr lang="es-EC" sz="2000" dirty="0" smtClean="0">
                <a:ea typeface="Calibri" panose="020F0502020204030204" pitchFamily="34" charset="0"/>
                <a:cs typeface="Times New Roman" panose="02020603050405020304" pitchFamily="18" charset="0"/>
              </a:rPr>
              <a:t>precios </a:t>
            </a:r>
            <a:r>
              <a:rPr lang="es-EC" sz="2000" dirty="0">
                <a:ea typeface="Calibri" panose="020F0502020204030204" pitchFamily="34" charset="0"/>
                <a:cs typeface="Times New Roman" panose="02020603050405020304" pitchFamily="18" charset="0"/>
              </a:rPr>
              <a:t>que soportaría el proyecto que es igual a -8,80%.</a:t>
            </a:r>
          </a:p>
          <a:p>
            <a:pPr algn="just">
              <a:lnSpc>
                <a:spcPct val="150000"/>
              </a:lnSpc>
            </a:pPr>
            <a:endParaRPr lang="es-EC" sz="2000" dirty="0">
              <a:ea typeface="Calibri" panose="020F0502020204030204" pitchFamily="34" charset="0"/>
              <a:cs typeface="Times New Roman" panose="02020603050405020304" pitchFamily="18" charset="0"/>
            </a:endParaRPr>
          </a:p>
          <a:p>
            <a:pPr algn="just">
              <a:lnSpc>
                <a:spcPct val="150000"/>
              </a:lnSpc>
            </a:pPr>
            <a:r>
              <a:rPr lang="es-EC" sz="2000" dirty="0">
                <a:ea typeface="Calibri" panose="020F0502020204030204" pitchFamily="34" charset="0"/>
                <a:cs typeface="Times New Roman" panose="02020603050405020304" pitchFamily="18" charset="0"/>
              </a:rPr>
              <a:t>Con financiamiento: el valor exacto </a:t>
            </a:r>
            <a:r>
              <a:rPr lang="es-EC" sz="2000" dirty="0" smtClean="0">
                <a:ea typeface="Calibri" panose="020F0502020204030204" pitchFamily="34" charset="0"/>
                <a:cs typeface="Times New Roman" panose="02020603050405020304" pitchFamily="18" charset="0"/>
              </a:rPr>
              <a:t>de la variación </a:t>
            </a:r>
            <a:r>
              <a:rPr lang="es-EC" sz="2000" dirty="0">
                <a:ea typeface="Calibri" panose="020F0502020204030204" pitchFamily="34" charset="0"/>
                <a:cs typeface="Times New Roman" panose="02020603050405020304" pitchFamily="18" charset="0"/>
              </a:rPr>
              <a:t>de </a:t>
            </a:r>
            <a:r>
              <a:rPr lang="es-EC" sz="2000" dirty="0" smtClean="0">
                <a:ea typeface="Calibri" panose="020F0502020204030204" pitchFamily="34" charset="0"/>
                <a:cs typeface="Times New Roman" panose="02020603050405020304" pitchFamily="18" charset="0"/>
              </a:rPr>
              <a:t>precios </a:t>
            </a:r>
            <a:r>
              <a:rPr lang="es-EC" sz="2000" dirty="0">
                <a:ea typeface="Calibri" panose="020F0502020204030204" pitchFamily="34" charset="0"/>
                <a:cs typeface="Times New Roman" panose="02020603050405020304" pitchFamily="18" charset="0"/>
              </a:rPr>
              <a:t>que soportaría el proyecto que es igual a -11,07%.</a:t>
            </a:r>
          </a:p>
          <a:p>
            <a:endParaRPr lang="es-EC" sz="2000" dirty="0"/>
          </a:p>
        </p:txBody>
      </p:sp>
      <p:sp>
        <p:nvSpPr>
          <p:cNvPr id="10" name="Rectángulo 9"/>
          <p:cNvSpPr/>
          <p:nvPr/>
        </p:nvSpPr>
        <p:spPr>
          <a:xfrm>
            <a:off x="2227332" y="647154"/>
            <a:ext cx="4047070" cy="461665"/>
          </a:xfrm>
          <a:prstGeom prst="rect">
            <a:avLst/>
          </a:prstGeom>
        </p:spPr>
        <p:txBody>
          <a:bodyPr wrap="none">
            <a:spAutoFit/>
          </a:bodyPr>
          <a:lstStyle/>
          <a:p>
            <a:pPr lvl="1"/>
            <a:r>
              <a:rPr lang="es-EC" sz="2400" b="1" dirty="0">
                <a:solidFill>
                  <a:schemeClr val="accent5">
                    <a:lumMod val="75000"/>
                  </a:schemeClr>
                </a:solidFill>
              </a:rPr>
              <a:t>ANÁLISIS DE SENSIBILIDAD</a:t>
            </a:r>
          </a:p>
        </p:txBody>
      </p:sp>
    </p:spTree>
    <p:extLst>
      <p:ext uri="{BB962C8B-B14F-4D97-AF65-F5344CB8AC3E}">
        <p14:creationId xmlns:p14="http://schemas.microsoft.com/office/powerpoint/2010/main" val="7038624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0" name="Rectángulo 9"/>
          <p:cNvSpPr/>
          <p:nvPr/>
        </p:nvSpPr>
        <p:spPr>
          <a:xfrm>
            <a:off x="2227332" y="647154"/>
            <a:ext cx="4047070" cy="461665"/>
          </a:xfrm>
          <a:prstGeom prst="rect">
            <a:avLst/>
          </a:prstGeom>
        </p:spPr>
        <p:txBody>
          <a:bodyPr wrap="none">
            <a:spAutoFit/>
          </a:bodyPr>
          <a:lstStyle/>
          <a:p>
            <a:pPr lvl="1"/>
            <a:r>
              <a:rPr lang="es-EC" sz="2400" b="1" dirty="0">
                <a:solidFill>
                  <a:schemeClr val="accent5">
                    <a:lumMod val="75000"/>
                  </a:schemeClr>
                </a:solidFill>
              </a:rPr>
              <a:t>ANÁLISIS DE SENSIBILIDAD</a:t>
            </a:r>
          </a:p>
        </p:txBody>
      </p:sp>
      <p:graphicFrame>
        <p:nvGraphicFramePr>
          <p:cNvPr id="5" name="Tabla 4"/>
          <p:cNvGraphicFramePr>
            <a:graphicFrameLocks noGrp="1"/>
          </p:cNvGraphicFramePr>
          <p:nvPr>
            <p:extLst>
              <p:ext uri="{D42A27DB-BD31-4B8C-83A1-F6EECF244321}">
                <p14:modId xmlns:p14="http://schemas.microsoft.com/office/powerpoint/2010/main" val="2282661615"/>
              </p:ext>
            </p:extLst>
          </p:nvPr>
        </p:nvGraphicFramePr>
        <p:xfrm>
          <a:off x="1146411" y="1583144"/>
          <a:ext cx="10207390" cy="4667531"/>
        </p:xfrm>
        <a:graphic>
          <a:graphicData uri="http://schemas.openxmlformats.org/drawingml/2006/table">
            <a:tbl>
              <a:tblPr/>
              <a:tblGrid>
                <a:gridCol w="377054">
                  <a:extLst>
                    <a:ext uri="{9D8B030D-6E8A-4147-A177-3AD203B41FA5}">
                      <a16:colId xmlns="" xmlns:a16="http://schemas.microsoft.com/office/drawing/2014/main" val="20000"/>
                    </a:ext>
                  </a:extLst>
                </a:gridCol>
                <a:gridCol w="1077297">
                  <a:extLst>
                    <a:ext uri="{9D8B030D-6E8A-4147-A177-3AD203B41FA5}">
                      <a16:colId xmlns="" xmlns:a16="http://schemas.microsoft.com/office/drawing/2014/main" val="20001"/>
                    </a:ext>
                  </a:extLst>
                </a:gridCol>
                <a:gridCol w="879793">
                  <a:extLst>
                    <a:ext uri="{9D8B030D-6E8A-4147-A177-3AD203B41FA5}">
                      <a16:colId xmlns="" xmlns:a16="http://schemas.microsoft.com/office/drawing/2014/main" val="20002"/>
                    </a:ext>
                  </a:extLst>
                </a:gridCol>
                <a:gridCol w="870815">
                  <a:extLst>
                    <a:ext uri="{9D8B030D-6E8A-4147-A177-3AD203B41FA5}">
                      <a16:colId xmlns="" xmlns:a16="http://schemas.microsoft.com/office/drawing/2014/main" val="20003"/>
                    </a:ext>
                  </a:extLst>
                </a:gridCol>
                <a:gridCol w="870815">
                  <a:extLst>
                    <a:ext uri="{9D8B030D-6E8A-4147-A177-3AD203B41FA5}">
                      <a16:colId xmlns="" xmlns:a16="http://schemas.microsoft.com/office/drawing/2014/main" val="20004"/>
                    </a:ext>
                  </a:extLst>
                </a:gridCol>
                <a:gridCol w="825928">
                  <a:extLst>
                    <a:ext uri="{9D8B030D-6E8A-4147-A177-3AD203B41FA5}">
                      <a16:colId xmlns="" xmlns:a16="http://schemas.microsoft.com/office/drawing/2014/main" val="20005"/>
                    </a:ext>
                  </a:extLst>
                </a:gridCol>
                <a:gridCol w="879793">
                  <a:extLst>
                    <a:ext uri="{9D8B030D-6E8A-4147-A177-3AD203B41FA5}">
                      <a16:colId xmlns="" xmlns:a16="http://schemas.microsoft.com/office/drawing/2014/main" val="20006"/>
                    </a:ext>
                  </a:extLst>
                </a:gridCol>
                <a:gridCol w="870815">
                  <a:extLst>
                    <a:ext uri="{9D8B030D-6E8A-4147-A177-3AD203B41FA5}">
                      <a16:colId xmlns="" xmlns:a16="http://schemas.microsoft.com/office/drawing/2014/main" val="20007"/>
                    </a:ext>
                  </a:extLst>
                </a:gridCol>
                <a:gridCol w="834905">
                  <a:extLst>
                    <a:ext uri="{9D8B030D-6E8A-4147-A177-3AD203B41FA5}">
                      <a16:colId xmlns="" xmlns:a16="http://schemas.microsoft.com/office/drawing/2014/main" val="20008"/>
                    </a:ext>
                  </a:extLst>
                </a:gridCol>
                <a:gridCol w="942635">
                  <a:extLst>
                    <a:ext uri="{9D8B030D-6E8A-4147-A177-3AD203B41FA5}">
                      <a16:colId xmlns="" xmlns:a16="http://schemas.microsoft.com/office/drawing/2014/main" val="20009"/>
                    </a:ext>
                  </a:extLst>
                </a:gridCol>
                <a:gridCol w="861838">
                  <a:extLst>
                    <a:ext uri="{9D8B030D-6E8A-4147-A177-3AD203B41FA5}">
                      <a16:colId xmlns="" xmlns:a16="http://schemas.microsoft.com/office/drawing/2014/main" val="20010"/>
                    </a:ext>
                  </a:extLst>
                </a:gridCol>
                <a:gridCol w="915702">
                  <a:extLst>
                    <a:ext uri="{9D8B030D-6E8A-4147-A177-3AD203B41FA5}">
                      <a16:colId xmlns="" xmlns:a16="http://schemas.microsoft.com/office/drawing/2014/main" val="20011"/>
                    </a:ext>
                  </a:extLst>
                </a:gridCol>
              </a:tblGrid>
              <a:tr h="258589">
                <a:tc gridSpan="2">
                  <a:txBody>
                    <a:bodyPr/>
                    <a:lstStyle/>
                    <a:p>
                      <a:pPr algn="ctr" fontAlgn="b"/>
                      <a:r>
                        <a:rPr lang="es-EC" sz="1300" b="0" i="0" u="none" strike="noStrike" dirty="0">
                          <a:solidFill>
                            <a:srgbClr val="000000"/>
                          </a:solidFill>
                          <a:effectLst/>
                          <a:latin typeface="Calibri" panose="020F0502020204030204" pitchFamily="34" charset="0"/>
                        </a:rPr>
                        <a:t> </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gridSpan="10">
                  <a:txBody>
                    <a:bodyPr/>
                    <a:lstStyle/>
                    <a:p>
                      <a:pPr algn="ctr" fontAlgn="b"/>
                      <a:r>
                        <a:rPr lang="es-EC" sz="1300" b="1" i="0" u="none" strike="noStrike">
                          <a:solidFill>
                            <a:srgbClr val="000000"/>
                          </a:solidFill>
                          <a:effectLst/>
                          <a:latin typeface="Calibri" panose="020F0502020204030204" pitchFamily="34" charset="0"/>
                        </a:rPr>
                        <a:t>Variación Precios</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271518">
                <a:tc rowSpan="17">
                  <a:txBody>
                    <a:bodyPr/>
                    <a:lstStyle/>
                    <a:p>
                      <a:pPr algn="ctr" fontAlgn="ctr"/>
                      <a:r>
                        <a:rPr lang="es-EC" sz="1300" b="1" i="0" u="none" strike="noStrike">
                          <a:solidFill>
                            <a:srgbClr val="000000"/>
                          </a:solidFill>
                          <a:effectLst/>
                          <a:latin typeface="Calibri" panose="020F0502020204030204" pitchFamily="34" charset="0"/>
                        </a:rPr>
                        <a:t>Variación Costos</a:t>
                      </a:r>
                    </a:p>
                  </a:txBody>
                  <a:tcPr marL="9213" marR="9213" marT="921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61.176,39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es-EC" sz="13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58589">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61.176,39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54.031,30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46.886,22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39.741,13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32.596,04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25.450,96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18.305,87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11.160,79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4.015,70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-3.129,38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2"/>
                  </a:ext>
                </a:extLst>
              </a:tr>
              <a:tr h="258589">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54.643,06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47.497,98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40.352,89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33.207,81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26.062,72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18.917,64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11.772,55</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4.627,47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-2.517,62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-9.662,71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3"/>
                  </a:ext>
                </a:extLst>
              </a:tr>
              <a:tr h="258589">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48.109,74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40.964,66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33.819,57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26.674,49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19.529,40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12.384,32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5.239,23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-1.905,86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-9.050,94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-16.196,03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4"/>
                  </a:ext>
                </a:extLst>
              </a:tr>
              <a:tr h="258589">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41.576,42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34.431,34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27.286,25</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20.141,16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12.996,08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5.850,99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-1.294,09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-8.439,18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-15.584,26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-22.729,35</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5"/>
                  </a:ext>
                </a:extLst>
              </a:tr>
              <a:tr h="258589">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35.043,10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27.898,01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20.752,93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13.607,84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6.462,76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-682,33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-7.827,41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-14.972,50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-22.117,58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-29.262,67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6"/>
                  </a:ext>
                </a:extLst>
              </a:tr>
              <a:tr h="258589">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28.509,78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21.364,69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14.219,61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7.074,52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-70,56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-7.215,65</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-14.360,74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-21.505,82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-28.650,91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-35.795,99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7"/>
                  </a:ext>
                </a:extLst>
              </a:tr>
              <a:tr h="258589">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21.976,46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14.831,37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7.686,29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541,20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-6.603,89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dirty="0">
                          <a:solidFill>
                            <a:srgbClr val="000000"/>
                          </a:solidFill>
                          <a:effectLst/>
                          <a:latin typeface="Calibri" panose="020F0502020204030204" pitchFamily="34" charset="0"/>
                        </a:rPr>
                        <a:t>-13.748,97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-20.894,06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-28.039,14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-35.184,23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-42.329,31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8"/>
                  </a:ext>
                </a:extLst>
              </a:tr>
              <a:tr h="258589">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15.443,13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8.298,05</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1.152,96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-5.992,12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-13.137,21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dirty="0">
                          <a:solidFill>
                            <a:srgbClr val="000000"/>
                          </a:solidFill>
                          <a:effectLst/>
                          <a:latin typeface="Calibri" panose="020F0502020204030204" pitchFamily="34" charset="0"/>
                        </a:rPr>
                        <a:t>-20.282,29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-27.427,38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-34.572,46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-41.717,55</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-48.862,64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9"/>
                  </a:ext>
                </a:extLst>
              </a:tr>
              <a:tr h="258589">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8.909,81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1.764,73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-5.380,36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-12.525,44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-19.670,53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-26.815,61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dirty="0">
                          <a:solidFill>
                            <a:srgbClr val="000000"/>
                          </a:solidFill>
                          <a:effectLst/>
                          <a:latin typeface="Calibri" panose="020F0502020204030204" pitchFamily="34" charset="0"/>
                        </a:rPr>
                        <a:t>-33.960,70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-41.105,79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-48.250,87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-55.395,96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0"/>
                  </a:ext>
                </a:extLst>
              </a:tr>
              <a:tr h="258589">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2.376,49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-4.768,59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-11.913,68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-19.058,77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-26.203,85</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-33.348,94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dirty="0">
                          <a:solidFill>
                            <a:srgbClr val="000000"/>
                          </a:solidFill>
                          <a:effectLst/>
                          <a:latin typeface="Calibri" panose="020F0502020204030204" pitchFamily="34" charset="0"/>
                        </a:rPr>
                        <a:t>-40.494,02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-47.639,11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-54.784,19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-61.929,28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1"/>
                  </a:ext>
                </a:extLst>
              </a:tr>
              <a:tr h="258589">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-4.156,83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-11.301,92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-18.447,00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-25.592,09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-32.737,17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-39.882,26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-47.027,34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dirty="0">
                          <a:solidFill>
                            <a:srgbClr val="000000"/>
                          </a:solidFill>
                          <a:effectLst/>
                          <a:latin typeface="Calibri" panose="020F0502020204030204" pitchFamily="34" charset="0"/>
                        </a:rPr>
                        <a:t>-54.172,43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-61.317,51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-68.462,60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2"/>
                  </a:ext>
                </a:extLst>
              </a:tr>
              <a:tr h="258589">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-10.690,15</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-17.835,24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-24.980,32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-32.125,41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-39.270,49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-46.415,58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-53.560,67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dirty="0">
                          <a:solidFill>
                            <a:srgbClr val="000000"/>
                          </a:solidFill>
                          <a:effectLst/>
                          <a:latin typeface="Calibri" panose="020F0502020204030204" pitchFamily="34" charset="0"/>
                        </a:rPr>
                        <a:t>-60.705,75</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-67.850,84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-74.995,92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3"/>
                  </a:ext>
                </a:extLst>
              </a:tr>
              <a:tr h="258589">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-17.223,47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-24.368,56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-31.513,64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-38.658,73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-45.803,82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-52.948,90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-60.093,99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-67.239,07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dirty="0">
                          <a:solidFill>
                            <a:srgbClr val="000000"/>
                          </a:solidFill>
                          <a:effectLst/>
                          <a:latin typeface="Calibri" panose="020F0502020204030204" pitchFamily="34" charset="0"/>
                        </a:rPr>
                        <a:t>-74.384,16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-81.529,24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4"/>
                  </a:ext>
                </a:extLst>
              </a:tr>
              <a:tr h="258589">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-23.756,80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-30.901,88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-38.046,97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-45.192,05</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-52.337,14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-59.482,22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-66.627,31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-73.772,39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dirty="0">
                          <a:solidFill>
                            <a:srgbClr val="000000"/>
                          </a:solidFill>
                          <a:effectLst/>
                          <a:latin typeface="Calibri" panose="020F0502020204030204" pitchFamily="34" charset="0"/>
                        </a:rPr>
                        <a:t>-80.917,48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dirty="0">
                          <a:solidFill>
                            <a:srgbClr val="000000"/>
                          </a:solidFill>
                          <a:effectLst/>
                          <a:latin typeface="Calibri" panose="020F0502020204030204" pitchFamily="34" charset="0"/>
                        </a:rPr>
                        <a:t>-88.062,56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5"/>
                  </a:ext>
                </a:extLst>
              </a:tr>
              <a:tr h="258589">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-30.290,12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-37.435,20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-44.580,29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-51.725,37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-58.870,46</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-66.015,54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-73.160,63</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-80.305,72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-87.450,80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dirty="0">
                          <a:solidFill>
                            <a:srgbClr val="000000"/>
                          </a:solidFill>
                          <a:effectLst/>
                          <a:latin typeface="Calibri" panose="020F0502020204030204" pitchFamily="34" charset="0"/>
                        </a:rPr>
                        <a:t>-94.595,89</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6"/>
                  </a:ext>
                </a:extLst>
              </a:tr>
              <a:tr h="258589">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a:solidFill>
                            <a:srgbClr val="000000"/>
                          </a:solidFill>
                          <a:effectLst/>
                          <a:latin typeface="Calibri" panose="020F0502020204030204" pitchFamily="34" charset="0"/>
                        </a:rPr>
                        <a:t>-36.823,44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-43.968,52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-51.113,61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-58.258,70</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-65.403,78</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-72.548,87</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-79.693,95</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-86.839,04</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a:solidFill>
                            <a:srgbClr val="000000"/>
                          </a:solidFill>
                          <a:effectLst/>
                          <a:latin typeface="Calibri" panose="020F0502020204030204" pitchFamily="34" charset="0"/>
                        </a:rPr>
                        <a:t>-93.984,12</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300" b="0" i="0" u="none" strike="noStrike" dirty="0">
                          <a:solidFill>
                            <a:srgbClr val="000000"/>
                          </a:solidFill>
                          <a:effectLst/>
                          <a:latin typeface="Calibri" panose="020F0502020204030204" pitchFamily="34" charset="0"/>
                        </a:rPr>
                        <a:t>-101.129,21</a:t>
                      </a:r>
                    </a:p>
                  </a:txBody>
                  <a:tcPr marL="9213" marR="9213" marT="92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7"/>
                  </a:ext>
                </a:extLst>
              </a:tr>
            </a:tbl>
          </a:graphicData>
        </a:graphic>
      </p:graphicFrame>
      <p:sp>
        <p:nvSpPr>
          <p:cNvPr id="14" name="Rectángulo 13"/>
          <p:cNvSpPr/>
          <p:nvPr/>
        </p:nvSpPr>
        <p:spPr>
          <a:xfrm>
            <a:off x="2669841" y="1117055"/>
            <a:ext cx="2283189" cy="369332"/>
          </a:xfrm>
          <a:prstGeom prst="rect">
            <a:avLst/>
          </a:prstGeom>
        </p:spPr>
        <p:txBody>
          <a:bodyPr wrap="none">
            <a:spAutoFit/>
          </a:bodyPr>
          <a:lstStyle/>
          <a:p>
            <a:r>
              <a:rPr lang="es-EC" b="1" dirty="0">
                <a:cs typeface="Times New Roman" panose="02020603050405020304" pitchFamily="18" charset="0"/>
              </a:rPr>
              <a:t>SIN FINANCIAMIENTO</a:t>
            </a:r>
            <a:endParaRPr lang="es-EC" dirty="0"/>
          </a:p>
        </p:txBody>
      </p:sp>
    </p:spTree>
    <p:extLst>
      <p:ext uri="{BB962C8B-B14F-4D97-AF65-F5344CB8AC3E}">
        <p14:creationId xmlns:p14="http://schemas.microsoft.com/office/powerpoint/2010/main" val="325325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7" name="Rectángulo 6"/>
          <p:cNvSpPr/>
          <p:nvPr/>
        </p:nvSpPr>
        <p:spPr>
          <a:xfrm>
            <a:off x="2227332" y="647154"/>
            <a:ext cx="4047070" cy="461665"/>
          </a:xfrm>
          <a:prstGeom prst="rect">
            <a:avLst/>
          </a:prstGeom>
        </p:spPr>
        <p:txBody>
          <a:bodyPr wrap="none">
            <a:spAutoFit/>
          </a:bodyPr>
          <a:lstStyle/>
          <a:p>
            <a:pPr lvl="1"/>
            <a:r>
              <a:rPr lang="es-EC" sz="2400" b="1" dirty="0">
                <a:solidFill>
                  <a:schemeClr val="accent5">
                    <a:lumMod val="75000"/>
                  </a:schemeClr>
                </a:solidFill>
              </a:rPr>
              <a:t>ANÁLISIS DE SENSIBILIDAD</a:t>
            </a:r>
          </a:p>
        </p:txBody>
      </p:sp>
      <p:graphicFrame>
        <p:nvGraphicFramePr>
          <p:cNvPr id="4" name="Tabla 3"/>
          <p:cNvGraphicFramePr>
            <a:graphicFrameLocks noGrp="1"/>
          </p:cNvGraphicFramePr>
          <p:nvPr>
            <p:extLst>
              <p:ext uri="{D42A27DB-BD31-4B8C-83A1-F6EECF244321}">
                <p14:modId xmlns:p14="http://schemas.microsoft.com/office/powerpoint/2010/main" val="2116467312"/>
              </p:ext>
            </p:extLst>
          </p:nvPr>
        </p:nvGraphicFramePr>
        <p:xfrm>
          <a:off x="1173705" y="1514904"/>
          <a:ext cx="10180096" cy="4653883"/>
        </p:xfrm>
        <a:graphic>
          <a:graphicData uri="http://schemas.openxmlformats.org/drawingml/2006/table">
            <a:tbl>
              <a:tblPr/>
              <a:tblGrid>
                <a:gridCol w="349157">
                  <a:extLst>
                    <a:ext uri="{9D8B030D-6E8A-4147-A177-3AD203B41FA5}">
                      <a16:colId xmlns="" xmlns:a16="http://schemas.microsoft.com/office/drawing/2014/main" val="20000"/>
                    </a:ext>
                  </a:extLst>
                </a:gridCol>
                <a:gridCol w="982003">
                  <a:extLst>
                    <a:ext uri="{9D8B030D-6E8A-4147-A177-3AD203B41FA5}">
                      <a16:colId xmlns="" xmlns:a16="http://schemas.microsoft.com/office/drawing/2014/main" val="20001"/>
                    </a:ext>
                  </a:extLst>
                </a:gridCol>
                <a:gridCol w="807425">
                  <a:extLst>
                    <a:ext uri="{9D8B030D-6E8A-4147-A177-3AD203B41FA5}">
                      <a16:colId xmlns="" xmlns:a16="http://schemas.microsoft.com/office/drawing/2014/main" val="20002"/>
                    </a:ext>
                  </a:extLst>
                </a:gridCol>
                <a:gridCol w="796513">
                  <a:extLst>
                    <a:ext uri="{9D8B030D-6E8A-4147-A177-3AD203B41FA5}">
                      <a16:colId xmlns="" xmlns:a16="http://schemas.microsoft.com/office/drawing/2014/main" val="20003"/>
                    </a:ext>
                  </a:extLst>
                </a:gridCol>
                <a:gridCol w="796513">
                  <a:extLst>
                    <a:ext uri="{9D8B030D-6E8A-4147-A177-3AD203B41FA5}">
                      <a16:colId xmlns="" xmlns:a16="http://schemas.microsoft.com/office/drawing/2014/main" val="20004"/>
                    </a:ext>
                  </a:extLst>
                </a:gridCol>
                <a:gridCol w="752869">
                  <a:extLst>
                    <a:ext uri="{9D8B030D-6E8A-4147-A177-3AD203B41FA5}">
                      <a16:colId xmlns="" xmlns:a16="http://schemas.microsoft.com/office/drawing/2014/main" val="20005"/>
                    </a:ext>
                  </a:extLst>
                </a:gridCol>
                <a:gridCol w="807425">
                  <a:extLst>
                    <a:ext uri="{9D8B030D-6E8A-4147-A177-3AD203B41FA5}">
                      <a16:colId xmlns="" xmlns:a16="http://schemas.microsoft.com/office/drawing/2014/main" val="20006"/>
                    </a:ext>
                  </a:extLst>
                </a:gridCol>
                <a:gridCol w="796513">
                  <a:extLst>
                    <a:ext uri="{9D8B030D-6E8A-4147-A177-3AD203B41FA5}">
                      <a16:colId xmlns="" xmlns:a16="http://schemas.microsoft.com/office/drawing/2014/main" val="20007"/>
                    </a:ext>
                  </a:extLst>
                </a:gridCol>
                <a:gridCol w="763780">
                  <a:extLst>
                    <a:ext uri="{9D8B030D-6E8A-4147-A177-3AD203B41FA5}">
                      <a16:colId xmlns="" xmlns:a16="http://schemas.microsoft.com/office/drawing/2014/main" val="20008"/>
                    </a:ext>
                  </a:extLst>
                </a:gridCol>
                <a:gridCol w="861980">
                  <a:extLst>
                    <a:ext uri="{9D8B030D-6E8A-4147-A177-3AD203B41FA5}">
                      <a16:colId xmlns="" xmlns:a16="http://schemas.microsoft.com/office/drawing/2014/main" val="20009"/>
                    </a:ext>
                  </a:extLst>
                </a:gridCol>
                <a:gridCol w="785602">
                  <a:extLst>
                    <a:ext uri="{9D8B030D-6E8A-4147-A177-3AD203B41FA5}">
                      <a16:colId xmlns="" xmlns:a16="http://schemas.microsoft.com/office/drawing/2014/main" val="20010"/>
                    </a:ext>
                  </a:extLst>
                </a:gridCol>
                <a:gridCol w="840158">
                  <a:extLst>
                    <a:ext uri="{9D8B030D-6E8A-4147-A177-3AD203B41FA5}">
                      <a16:colId xmlns="" xmlns:a16="http://schemas.microsoft.com/office/drawing/2014/main" val="20011"/>
                    </a:ext>
                  </a:extLst>
                </a:gridCol>
                <a:gridCol w="840158">
                  <a:extLst>
                    <a:ext uri="{9D8B030D-6E8A-4147-A177-3AD203B41FA5}">
                      <a16:colId xmlns="" xmlns:a16="http://schemas.microsoft.com/office/drawing/2014/main" val="20012"/>
                    </a:ext>
                  </a:extLst>
                </a:gridCol>
              </a:tblGrid>
              <a:tr h="286603">
                <a:tc rowSpan="17">
                  <a:txBody>
                    <a:bodyPr/>
                    <a:lstStyle/>
                    <a:p>
                      <a:pPr algn="ctr" fontAlgn="ctr"/>
                      <a:r>
                        <a:rPr lang="es-EC" sz="1200" b="1" i="0" u="none" strike="noStrike" dirty="0">
                          <a:solidFill>
                            <a:srgbClr val="000000"/>
                          </a:solidFill>
                          <a:effectLst/>
                          <a:latin typeface="Calibri" panose="020F0502020204030204" pitchFamily="34" charset="0"/>
                        </a:rPr>
                        <a:t>Variación Costos</a:t>
                      </a:r>
                    </a:p>
                  </a:txBody>
                  <a:tcPr marL="8453" marR="8453" marT="84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77.437,78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es-EC" sz="13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72955">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77.437,78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70.292,69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63.147,61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56.002,52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48.857,44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41.712,35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34.567,27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27.422,18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20.277,09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13.132,01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5.986,92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72955">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70.904,46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63.759,37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56.614,29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49.469,20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42.324,11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35.179,03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28.033,94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20.888,86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13.743,77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6.598,69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-546,40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2"/>
                  </a:ext>
                </a:extLst>
              </a:tr>
              <a:tr h="272955">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64.371,14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57.226,05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50.080,96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42.935,88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35.790,79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28.645,71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21.500,62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14.355,54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7.210,45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65,37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-7.079,72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3"/>
                  </a:ext>
                </a:extLst>
              </a:tr>
              <a:tr h="272955">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57.837,81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50.692,73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43.547,64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36.402,56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29.257,47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22.112,39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14.967,30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7.822,22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677,13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-6.467,96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-13.613,04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4"/>
                  </a:ext>
                </a:extLst>
              </a:tr>
              <a:tr h="272955">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51.304,49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44.159,41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37.014,32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29.869,24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22.724,15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15.579,06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8.433,98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1.288,89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-5.856,19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-13.001,28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-20.146,36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5"/>
                  </a:ext>
                </a:extLst>
              </a:tr>
              <a:tr h="272955">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44.771,17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37.626,08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30.481,00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23.335,91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16.190,83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9.045,74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1.900,66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-5.244,43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-12.389,51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-19.534,60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-26.679,68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6"/>
                  </a:ext>
                </a:extLst>
              </a:tr>
              <a:tr h="272955">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38.237,85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31.092,76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23.947,68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16.802,59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9.657,51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2.512,42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-4.632,66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-11.777,75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-18.922,84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-26.067,92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-33.213,01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7"/>
                  </a:ext>
                </a:extLst>
              </a:tr>
              <a:tr h="272955">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31.704,53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24.559,44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17.414,36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10.269,27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3.124,19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-4.020,90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-11.165,99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-18.311,07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-25.456,16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-32.601,24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-39.746,33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8"/>
                  </a:ext>
                </a:extLst>
              </a:tr>
              <a:tr h="272955">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25.171,21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18.026,12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10.881,03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3.735,95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-3.409,14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-10.554,22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-17.699,31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-24.844,39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-31.989,48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-39.134,56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-46.279,65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9"/>
                  </a:ext>
                </a:extLst>
              </a:tr>
              <a:tr h="272955">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18.637,88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11.492,80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4.347,71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-2.797,37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dirty="0">
                          <a:solidFill>
                            <a:srgbClr val="000000"/>
                          </a:solidFill>
                          <a:effectLst/>
                          <a:latin typeface="Calibri" panose="020F0502020204030204" pitchFamily="34" charset="0"/>
                        </a:rPr>
                        <a:t>-9.942,46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dirty="0">
                          <a:solidFill>
                            <a:srgbClr val="000000"/>
                          </a:solidFill>
                          <a:effectLst/>
                          <a:latin typeface="Calibri" panose="020F0502020204030204" pitchFamily="34" charset="0"/>
                        </a:rPr>
                        <a:t>-17.087,54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-24.232,63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-31.377,71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-38.522,80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-45.667,89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-52.812,97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0"/>
                  </a:ext>
                </a:extLst>
              </a:tr>
              <a:tr h="272955">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12.104,56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4.959,48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-2.185,61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-9.330,69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-16.475,78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dirty="0">
                          <a:solidFill>
                            <a:srgbClr val="000000"/>
                          </a:solidFill>
                          <a:effectLst/>
                          <a:latin typeface="Calibri" panose="020F0502020204030204" pitchFamily="34" charset="0"/>
                        </a:rPr>
                        <a:t>-23.620,87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-30.765,95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-37.911,04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-45.056,12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-52.201,21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-59.346,29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1"/>
                  </a:ext>
                </a:extLst>
              </a:tr>
              <a:tr h="272955">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5.571,24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-1.573,85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-8.718,93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-15.864,02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-23.009,10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-30.154,19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dirty="0">
                          <a:solidFill>
                            <a:srgbClr val="000000"/>
                          </a:solidFill>
                          <a:effectLst/>
                          <a:latin typeface="Calibri" panose="020F0502020204030204" pitchFamily="34" charset="0"/>
                        </a:rPr>
                        <a:t>-37.299,27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-44.444,36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-51.589,44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-58.734,53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-65.879,61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2"/>
                  </a:ext>
                </a:extLst>
              </a:tr>
              <a:tr h="272955">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-962,08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-8.107,17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-15.252,25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-22.397,34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-29.542,42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-36.687,51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-43.832,59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dirty="0">
                          <a:solidFill>
                            <a:srgbClr val="000000"/>
                          </a:solidFill>
                          <a:effectLst/>
                          <a:latin typeface="Calibri" panose="020F0502020204030204" pitchFamily="34" charset="0"/>
                        </a:rPr>
                        <a:t>-50.977,68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dirty="0">
                          <a:solidFill>
                            <a:srgbClr val="000000"/>
                          </a:solidFill>
                          <a:effectLst/>
                          <a:latin typeface="Calibri" panose="020F0502020204030204" pitchFamily="34" charset="0"/>
                        </a:rPr>
                        <a:t>-58.122,77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-65.267,85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-72.412,94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3"/>
                  </a:ext>
                </a:extLst>
              </a:tr>
              <a:tr h="272955">
                <a:tc vMerge="1">
                  <a:txBody>
                    <a:bodyPr/>
                    <a:lstStyle/>
                    <a:p>
                      <a:endParaRPr lang="es-EC"/>
                    </a:p>
                  </a:txBody>
                  <a:tcPr/>
                </a:tc>
                <a:tc>
                  <a:txBody>
                    <a:bodyPr/>
                    <a:lstStyle/>
                    <a:p>
                      <a:pPr algn="ctr" fontAlgn="b"/>
                      <a:r>
                        <a:rPr lang="es-EC" sz="13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-7.495,40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-14.640,49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-21.785,57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-28.930,66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-36.075,74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-43.220,83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-50.365,92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-57.511,00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dirty="0">
                          <a:solidFill>
                            <a:srgbClr val="000000"/>
                          </a:solidFill>
                          <a:effectLst/>
                          <a:latin typeface="Calibri" panose="020F0502020204030204" pitchFamily="34" charset="0"/>
                        </a:rPr>
                        <a:t>-64.656,09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-71.801,17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-78.946,26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4"/>
                  </a:ext>
                </a:extLst>
              </a:tr>
              <a:tr h="272955">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-14.028,72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-21.173,81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-28.318,90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-35.463,98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-42.609,07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-49.754,15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-56.899,24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-64.044,32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-71.189,41</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dirty="0">
                          <a:solidFill>
                            <a:srgbClr val="000000"/>
                          </a:solidFill>
                          <a:effectLst/>
                          <a:latin typeface="Calibri" panose="020F0502020204030204" pitchFamily="34" charset="0"/>
                        </a:rPr>
                        <a:t>-78.334,49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-85.479,58</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5"/>
                  </a:ext>
                </a:extLst>
              </a:tr>
              <a:tr h="272955">
                <a:tc vMerge="1">
                  <a:txBody>
                    <a:bodyPr/>
                    <a:lstStyle/>
                    <a:p>
                      <a:endParaRPr lang="es-EC"/>
                    </a:p>
                  </a:txBody>
                  <a:tcPr/>
                </a:tc>
                <a:tc>
                  <a:txBody>
                    <a:bodyPr/>
                    <a:lstStyle/>
                    <a:p>
                      <a:pPr algn="ctr" fontAlgn="b"/>
                      <a:r>
                        <a:rPr lang="es-EC" sz="13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-20.562,05</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-27.707,13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-34.852,22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-41.997,30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-49.142,39</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-56.287,47</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-63.432,56</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-70.577,64</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a:solidFill>
                            <a:srgbClr val="000000"/>
                          </a:solidFill>
                          <a:effectLst/>
                          <a:latin typeface="Calibri" panose="020F0502020204030204" pitchFamily="34" charset="0"/>
                        </a:rPr>
                        <a:t>-77.722,73</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dirty="0">
                          <a:solidFill>
                            <a:srgbClr val="000000"/>
                          </a:solidFill>
                          <a:effectLst/>
                          <a:latin typeface="Calibri" panose="020F0502020204030204" pitchFamily="34" charset="0"/>
                        </a:rPr>
                        <a:t>-84.867,82</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es-EC" sz="1200" b="0" i="0" u="none" strike="noStrike" dirty="0">
                          <a:solidFill>
                            <a:srgbClr val="000000"/>
                          </a:solidFill>
                          <a:effectLst/>
                          <a:latin typeface="Calibri" panose="020F0502020204030204" pitchFamily="34" charset="0"/>
                        </a:rPr>
                        <a:t>-92.012,90</a:t>
                      </a:r>
                    </a:p>
                  </a:txBody>
                  <a:tcPr marL="8453" marR="8453" marT="84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16"/>
                  </a:ext>
                </a:extLst>
              </a:tr>
            </a:tbl>
          </a:graphicData>
        </a:graphic>
      </p:graphicFrame>
      <p:sp>
        <p:nvSpPr>
          <p:cNvPr id="14" name="Rectángulo 13"/>
          <p:cNvSpPr/>
          <p:nvPr/>
        </p:nvSpPr>
        <p:spPr>
          <a:xfrm>
            <a:off x="2669841" y="1117055"/>
            <a:ext cx="2388924" cy="369332"/>
          </a:xfrm>
          <a:prstGeom prst="rect">
            <a:avLst/>
          </a:prstGeom>
        </p:spPr>
        <p:txBody>
          <a:bodyPr wrap="none">
            <a:spAutoFit/>
          </a:bodyPr>
          <a:lstStyle/>
          <a:p>
            <a:r>
              <a:rPr lang="es-EC" b="1" dirty="0">
                <a:cs typeface="Times New Roman" panose="02020603050405020304" pitchFamily="18" charset="0"/>
              </a:rPr>
              <a:t>CON FINANCIAMIENTO</a:t>
            </a:r>
            <a:endParaRPr lang="es-EC" dirty="0"/>
          </a:p>
        </p:txBody>
      </p:sp>
    </p:spTree>
    <p:extLst>
      <p:ext uri="{BB962C8B-B14F-4D97-AF65-F5344CB8AC3E}">
        <p14:creationId xmlns:p14="http://schemas.microsoft.com/office/powerpoint/2010/main" val="31146740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0E0A3DF8-D4B5-44BA-9777-24EA9B3E1BFD}"/>
              </a:ext>
            </a:extLst>
          </p:cNvPr>
          <p:cNvSpPr/>
          <p:nvPr/>
        </p:nvSpPr>
        <p:spPr>
          <a:xfrm>
            <a:off x="2814505" y="641881"/>
            <a:ext cx="5951566" cy="461665"/>
          </a:xfrm>
          <a:prstGeom prst="rect">
            <a:avLst/>
          </a:prstGeom>
        </p:spPr>
        <p:txBody>
          <a:bodyPr wrap="none">
            <a:spAutoFit/>
          </a:bodyPr>
          <a:lstStyle/>
          <a:p>
            <a:r>
              <a:rPr lang="es-EC" sz="2400" b="1" dirty="0">
                <a:solidFill>
                  <a:schemeClr val="accent5">
                    <a:lumMod val="75000"/>
                  </a:schemeClr>
                </a:solidFill>
                <a:ea typeface="Calibri" panose="020F0502020204030204" pitchFamily="34" charset="0"/>
                <a:cs typeface="Times New Roman" panose="02020603050405020304" pitchFamily="18" charset="0"/>
              </a:rPr>
              <a:t>DISEÑO DEL MANUAL DE CONTROL DE OBRA </a:t>
            </a:r>
            <a:endParaRPr lang="es-EC" sz="2400" b="1" dirty="0">
              <a:solidFill>
                <a:schemeClr val="accent5">
                  <a:lumMod val="75000"/>
                </a:schemeClr>
              </a:solidFill>
            </a:endParaRPr>
          </a:p>
        </p:txBody>
      </p:sp>
      <p:sp>
        <p:nvSpPr>
          <p:cNvPr id="3" name="Rectángulo 2">
            <a:extLst>
              <a:ext uri="{FF2B5EF4-FFF2-40B4-BE49-F238E27FC236}">
                <a16:creationId xmlns="" xmlns:a16="http://schemas.microsoft.com/office/drawing/2014/main" id="{68280E5A-16C6-4416-87CC-C93B009AB401}"/>
              </a:ext>
            </a:extLst>
          </p:cNvPr>
          <p:cNvSpPr/>
          <p:nvPr/>
        </p:nvSpPr>
        <p:spPr>
          <a:xfrm>
            <a:off x="1289957" y="1706237"/>
            <a:ext cx="10155150" cy="5278368"/>
          </a:xfrm>
          <a:prstGeom prst="rect">
            <a:avLst/>
          </a:prstGeom>
        </p:spPr>
        <p:txBody>
          <a:bodyPr wrap="square">
            <a:spAutoFit/>
          </a:bodyPr>
          <a:lstStyle/>
          <a:p>
            <a:pPr algn="just">
              <a:lnSpc>
                <a:spcPct val="150000"/>
              </a:lnSpc>
              <a:spcBef>
                <a:spcPts val="1200"/>
              </a:spcBef>
              <a:spcAft>
                <a:spcPts val="1200"/>
              </a:spcAft>
            </a:pPr>
            <a:r>
              <a:rPr lang="es-EC" sz="2100" b="1" dirty="0">
                <a:solidFill>
                  <a:srgbClr val="000000"/>
                </a:solidFill>
                <a:ea typeface="Times New Roman" panose="02020603050405020304" pitchFamily="18" charset="0"/>
                <a:cs typeface="Times New Roman" panose="02020603050405020304" pitchFamily="18" charset="0"/>
              </a:rPr>
              <a:t>Objetivo General</a:t>
            </a:r>
          </a:p>
          <a:p>
            <a:pPr indent="180340" algn="just">
              <a:lnSpc>
                <a:spcPct val="150000"/>
              </a:lnSpc>
              <a:spcBef>
                <a:spcPts val="1200"/>
              </a:spcBef>
              <a:spcAft>
                <a:spcPts val="1200"/>
              </a:spcAft>
            </a:pPr>
            <a:r>
              <a:rPr lang="es-EC" sz="2000" dirty="0">
                <a:ea typeface="Calibri" panose="020F0502020204030204" pitchFamily="34" charset="0"/>
                <a:cs typeface="Times New Roman" panose="02020603050405020304" pitchFamily="18" charset="0"/>
              </a:rPr>
              <a:t>Controlar los procesos de construcción del proyecto Conjunto Residencial Alejandría para alcanzar los objetivos de calidad, costos y tiempo.</a:t>
            </a:r>
          </a:p>
          <a:p>
            <a:pPr indent="180340" algn="just">
              <a:lnSpc>
                <a:spcPct val="150000"/>
              </a:lnSpc>
              <a:spcBef>
                <a:spcPts val="1200"/>
              </a:spcBef>
              <a:spcAft>
                <a:spcPts val="1200"/>
              </a:spcAft>
            </a:pPr>
            <a:r>
              <a:rPr lang="es-EC" sz="2100" b="1" dirty="0"/>
              <a:t>Objetivos trabajo de campo </a:t>
            </a:r>
          </a:p>
          <a:p>
            <a:pPr marL="285750" lvl="0" indent="-285750" fontAlgn="auto">
              <a:lnSpc>
                <a:spcPct val="150000"/>
              </a:lnSpc>
              <a:buFont typeface="Arial" panose="020B0604020202020204" pitchFamily="34" charset="0"/>
              <a:buChar char="•"/>
            </a:pPr>
            <a:r>
              <a:rPr lang="es-EC" sz="2000" dirty="0"/>
              <a:t>Verificar que en obra se cumpla con los requerimientos de diseño.</a:t>
            </a:r>
          </a:p>
          <a:p>
            <a:pPr marL="285750" lvl="0" indent="-285750" fontAlgn="auto">
              <a:lnSpc>
                <a:spcPct val="150000"/>
              </a:lnSpc>
              <a:buFont typeface="Arial" panose="020B0604020202020204" pitchFamily="34" charset="0"/>
              <a:buChar char="•"/>
            </a:pPr>
            <a:r>
              <a:rPr lang="es-EC" sz="2000" dirty="0"/>
              <a:t>Controlar el cumplimiento de las actividades programadas diariamente.</a:t>
            </a:r>
          </a:p>
          <a:p>
            <a:pPr marL="285750" lvl="0" indent="-285750" fontAlgn="auto">
              <a:lnSpc>
                <a:spcPct val="150000"/>
              </a:lnSpc>
              <a:buFont typeface="Arial" panose="020B0604020202020204" pitchFamily="34" charset="0"/>
              <a:buChar char="•"/>
            </a:pPr>
            <a:r>
              <a:rPr lang="es-EC" sz="2000" dirty="0"/>
              <a:t>Establecer el manejo adecuado de recepción y acopio en materiales del proyecto.</a:t>
            </a:r>
          </a:p>
          <a:p>
            <a:pPr marL="285750" lvl="0" indent="-285750" fontAlgn="auto">
              <a:lnSpc>
                <a:spcPct val="150000"/>
              </a:lnSpc>
              <a:buFont typeface="Arial" panose="020B0604020202020204" pitchFamily="34" charset="0"/>
              <a:buChar char="•"/>
            </a:pPr>
            <a:r>
              <a:rPr lang="es-EC" sz="2000" dirty="0"/>
              <a:t>Revisar el uso del equipo de seguridad en toda la obra.  </a:t>
            </a:r>
          </a:p>
          <a:p>
            <a:pPr lvl="0" fontAlgn="auto"/>
            <a:endParaRPr lang="es-EC" sz="1600" dirty="0"/>
          </a:p>
          <a:p>
            <a:pPr indent="180340" algn="just">
              <a:lnSpc>
                <a:spcPct val="150000"/>
              </a:lnSpc>
              <a:spcBef>
                <a:spcPts val="1200"/>
              </a:spcBef>
              <a:spcAft>
                <a:spcPts val="1200"/>
              </a:spcAft>
            </a:pPr>
            <a:endParaRPr lang="es-EC"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74542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A2977D63-DF68-43A7-BE76-D9444C7FB859}"/>
              </a:ext>
            </a:extLst>
          </p:cNvPr>
          <p:cNvSpPr/>
          <p:nvPr/>
        </p:nvSpPr>
        <p:spPr>
          <a:xfrm>
            <a:off x="1260290" y="1623221"/>
            <a:ext cx="9941109" cy="3323987"/>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sz="2000" dirty="0">
                <a:latin typeface="Calibri  "/>
                <a:ea typeface="Calibri" panose="020F0502020204030204" pitchFamily="34" charset="0"/>
                <a:cs typeface="Times New Roman" panose="02020603050405020304" pitchFamily="18" charset="0"/>
              </a:rPr>
              <a:t>Identificar toda la documentación necesaria con respecto a normas, manuales y especificaciones que se empleen para el proyecto del Conjunto Residencial Alejandría.</a:t>
            </a:r>
          </a:p>
          <a:p>
            <a:pPr marL="342900" lvl="0" indent="-342900" algn="just">
              <a:lnSpc>
                <a:spcPct val="150000"/>
              </a:lnSpc>
              <a:spcAft>
                <a:spcPts val="0"/>
              </a:spcAft>
              <a:buFont typeface="Symbol" panose="05050102010706020507" pitchFamily="18" charset="2"/>
              <a:buChar char=""/>
            </a:pPr>
            <a:r>
              <a:rPr lang="es-EC" sz="2000" dirty="0">
                <a:latin typeface="Calibri  "/>
                <a:ea typeface="Calibri" panose="020F0502020204030204" pitchFamily="34" charset="0"/>
                <a:cs typeface="Times New Roman" panose="02020603050405020304" pitchFamily="18" charset="0"/>
              </a:rPr>
              <a:t>Identificar personal administrativo, técnico, mano de obra y de seguridad en áreas de trabajo.</a:t>
            </a:r>
          </a:p>
          <a:p>
            <a:pPr marL="342900" lvl="0" indent="-342900" algn="just">
              <a:lnSpc>
                <a:spcPct val="150000"/>
              </a:lnSpc>
              <a:spcAft>
                <a:spcPts val="0"/>
              </a:spcAft>
              <a:buFont typeface="Symbol" panose="05050102010706020507" pitchFamily="18" charset="2"/>
              <a:buChar char=""/>
            </a:pPr>
            <a:r>
              <a:rPr lang="es-EC" sz="2000" dirty="0">
                <a:latin typeface="Calibri  "/>
                <a:ea typeface="Calibri" panose="020F0502020204030204" pitchFamily="34" charset="0"/>
                <a:cs typeface="Times New Roman" panose="02020603050405020304" pitchFamily="18" charset="0"/>
              </a:rPr>
              <a:t>Determinar los proveedores que abastecen de materiales u otros suministros al proyecto y el procedimiento de compra.</a:t>
            </a:r>
          </a:p>
          <a:p>
            <a:pPr marL="342900" lvl="0" indent="-342900" algn="just">
              <a:lnSpc>
                <a:spcPct val="150000"/>
              </a:lnSpc>
              <a:spcAft>
                <a:spcPts val="0"/>
              </a:spcAft>
              <a:buFont typeface="Symbol" panose="05050102010706020507" pitchFamily="18" charset="2"/>
              <a:buChar char=""/>
            </a:pPr>
            <a:r>
              <a:rPr lang="es-EC" sz="2000" dirty="0">
                <a:latin typeface="Calibri  "/>
                <a:ea typeface="Calibri" panose="020F0502020204030204" pitchFamily="34" charset="0"/>
                <a:cs typeface="Times New Roman" panose="02020603050405020304" pitchFamily="18" charset="0"/>
              </a:rPr>
              <a:t>Controlar el avance del proyecto de acuerdo al cronograma establecido. </a:t>
            </a:r>
            <a:endParaRPr lang="es-EC" sz="2000" dirty="0">
              <a:effectLst/>
              <a:latin typeface="Calibri  "/>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 xmlns:a16="http://schemas.microsoft.com/office/drawing/2014/main" id="{4623C96F-9569-4B1B-9903-47F2DCD13CD1}"/>
              </a:ext>
            </a:extLst>
          </p:cNvPr>
          <p:cNvSpPr/>
          <p:nvPr/>
        </p:nvSpPr>
        <p:spPr>
          <a:xfrm>
            <a:off x="2581079" y="526464"/>
            <a:ext cx="3731471"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latin typeface="Calibri  "/>
                <a:ea typeface="Times New Roman" panose="02020603050405020304" pitchFamily="18" charset="0"/>
                <a:cs typeface="Times New Roman" panose="02020603050405020304" pitchFamily="18" charset="0"/>
              </a:rPr>
              <a:t>Objetivos trabajo de oficina</a:t>
            </a:r>
          </a:p>
        </p:txBody>
      </p:sp>
    </p:spTree>
    <p:extLst>
      <p:ext uri="{BB962C8B-B14F-4D97-AF65-F5344CB8AC3E}">
        <p14:creationId xmlns:p14="http://schemas.microsoft.com/office/powerpoint/2010/main" val="78657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2286799" y="586128"/>
            <a:ext cx="2158458"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METAS</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p:cNvSpPr/>
          <p:nvPr/>
        </p:nvSpPr>
        <p:spPr>
          <a:xfrm>
            <a:off x="1422033" y="1603687"/>
            <a:ext cx="9903533" cy="4968027"/>
          </a:xfrm>
          <a:prstGeom prst="rect">
            <a:avLst/>
          </a:prstGeom>
        </p:spPr>
        <p:txBody>
          <a:bodyPr wrap="square">
            <a:spAutoFit/>
          </a:bodyPr>
          <a:lstStyle/>
          <a:p>
            <a:pPr marL="342900" indent="-342900" algn="just">
              <a:lnSpc>
                <a:spcPct val="150000"/>
              </a:lnSpc>
              <a:spcBef>
                <a:spcPts val="1200"/>
              </a:spcBef>
              <a:spcAft>
                <a:spcPts val="1200"/>
              </a:spcAft>
              <a:buFont typeface="Arial" panose="020B0604020202020204" pitchFamily="34" charset="0"/>
              <a:buChar char="•"/>
            </a:pPr>
            <a:r>
              <a:rPr lang="es-EC" sz="2100" dirty="0">
                <a:ea typeface="Times New Roman" panose="02020603050405020304" pitchFamily="18" charset="0"/>
                <a:cs typeface="Times New Roman" panose="02020603050405020304" pitchFamily="18" charset="0"/>
              </a:rPr>
              <a:t>Evaluación de la oferta y demanda del mercado que servirá de base para el estudio arquitectónico, estructural, eléctrico, financiero y de sensibilidad del proyecto</a:t>
            </a:r>
            <a:r>
              <a:rPr lang="es-EC" sz="2100" dirty="0">
                <a:ea typeface="Calibri" panose="020F0502020204030204" pitchFamily="34" charset="0"/>
                <a:cs typeface="Arial" panose="020B0604020202020204" pitchFamily="34" charset="0"/>
              </a:rPr>
              <a:t> mediante un estudio de factibilidad la viabilidad técnica, administrativa y financiera para la construcción del Conjunto Residencial “Alejandría”.</a:t>
            </a:r>
            <a:endParaRPr lang="es-EC" sz="2100" dirty="0">
              <a:ea typeface="Calibri" panose="020F0502020204030204" pitchFamily="34" charset="0"/>
              <a:cs typeface="Times New Roman" panose="02020603050405020304" pitchFamily="18" charset="0"/>
            </a:endParaRPr>
          </a:p>
          <a:p>
            <a:pPr marL="171450" lvl="0" indent="-171450" algn="just">
              <a:lnSpc>
                <a:spcPct val="150000"/>
              </a:lnSpc>
              <a:spcAft>
                <a:spcPts val="800"/>
              </a:spcAft>
              <a:buFont typeface="Arial" panose="020B0604020202020204" pitchFamily="34" charset="0"/>
              <a:buChar char="•"/>
            </a:pPr>
            <a:r>
              <a:rPr lang="es-EC" sz="2100" dirty="0">
                <a:ea typeface="Calibri" panose="020F0502020204030204" pitchFamily="34" charset="0"/>
                <a:cs typeface="Arial" panose="020B0604020202020204" pitchFamily="34" charset="0"/>
              </a:rPr>
              <a:t>Estructuración del modelo de manejo del talento humano y perfil del personal a contratar.</a:t>
            </a:r>
          </a:p>
          <a:p>
            <a:pPr marL="171450" lvl="0" indent="-171450" algn="just">
              <a:lnSpc>
                <a:spcPct val="150000"/>
              </a:lnSpc>
              <a:spcAft>
                <a:spcPts val="800"/>
              </a:spcAft>
              <a:buFont typeface="Arial" panose="020B0604020202020204" pitchFamily="34" charset="0"/>
              <a:buChar char="•"/>
            </a:pPr>
            <a:r>
              <a:rPr lang="es-EC" sz="2100" dirty="0">
                <a:ea typeface="Calibri" panose="020F0502020204030204" pitchFamily="34" charset="0"/>
                <a:cs typeface="Arial" panose="020B0604020202020204" pitchFamily="34" charset="0"/>
              </a:rPr>
              <a:t>Creación de la guía de control de materiales, calidad y determinación de procesos de medición, pagos y recepción de obras.</a:t>
            </a:r>
            <a:endParaRPr lang="es-EC" sz="2100" dirty="0">
              <a:ea typeface="Calibri" panose="020F0502020204030204" pitchFamily="34" charset="0"/>
              <a:cs typeface="Times New Roman" panose="02020603050405020304" pitchFamily="18" charset="0"/>
            </a:endParaRPr>
          </a:p>
          <a:p>
            <a:pPr lvl="2">
              <a:lnSpc>
                <a:spcPct val="150000"/>
              </a:lnSpc>
              <a:spcBef>
                <a:spcPts val="1200"/>
              </a:spcBef>
              <a:spcAft>
                <a:spcPts val="1200"/>
              </a:spcAft>
            </a:pPr>
            <a:endParaRPr lang="es-EC" sz="2100" dirty="0">
              <a:effectLst/>
              <a:ea typeface="Calibri" panose="020F0502020204030204" pitchFamily="34" charset="0"/>
              <a:cs typeface="Times New Roman" panose="02020603050405020304" pitchFamily="18" charset="0"/>
            </a:endParaRPr>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Tree>
    <p:extLst>
      <p:ext uri="{BB962C8B-B14F-4D97-AF65-F5344CB8AC3E}">
        <p14:creationId xmlns:p14="http://schemas.microsoft.com/office/powerpoint/2010/main" val="1131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94BB0388-91C6-4F2B-8109-4FCCBCC9FDAE}"/>
              </a:ext>
            </a:extLst>
          </p:cNvPr>
          <p:cNvSpPr/>
          <p:nvPr/>
        </p:nvSpPr>
        <p:spPr>
          <a:xfrm>
            <a:off x="2391865" y="664964"/>
            <a:ext cx="2532809"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DOCUMENTOS</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 xmlns:a16="http://schemas.microsoft.com/office/drawing/2014/main" id="{4F2F6CC8-F0D6-4350-90AE-417E38EA86C7}"/>
              </a:ext>
            </a:extLst>
          </p:cNvPr>
          <p:cNvSpPr/>
          <p:nvPr/>
        </p:nvSpPr>
        <p:spPr>
          <a:xfrm>
            <a:off x="1407192" y="1636264"/>
            <a:ext cx="9933215" cy="1429622"/>
          </a:xfrm>
          <a:prstGeom prst="rect">
            <a:avLst/>
          </a:prstGeom>
        </p:spPr>
        <p:txBody>
          <a:bodyPr wrap="square">
            <a:spAutoFit/>
          </a:bodyPr>
          <a:lstStyle/>
          <a:p>
            <a:pPr>
              <a:lnSpc>
                <a:spcPct val="150000"/>
              </a:lnSpc>
            </a:pPr>
            <a:r>
              <a:rPr lang="es-EC" sz="2000" dirty="0">
                <a:ea typeface="Calibri" panose="020F0502020204030204" pitchFamily="34" charset="0"/>
                <a:cs typeface="Times New Roman" panose="02020603050405020304" pitchFamily="18" charset="0"/>
              </a:rPr>
              <a:t>Es importante para el óptimo resultado de la ejecución del proyecto de construcción </a:t>
            </a:r>
            <a:r>
              <a:rPr lang="es-EC" sz="2000" dirty="0"/>
              <a:t>implementar y emplear una documentación completa en su contenido y ordenada en su presentación.</a:t>
            </a:r>
          </a:p>
        </p:txBody>
      </p:sp>
      <p:graphicFrame>
        <p:nvGraphicFramePr>
          <p:cNvPr id="10" name="Diagrama 9">
            <a:extLst>
              <a:ext uri="{FF2B5EF4-FFF2-40B4-BE49-F238E27FC236}">
                <a16:creationId xmlns="" xmlns:a16="http://schemas.microsoft.com/office/drawing/2014/main" id="{C3FA8A87-41E7-4B9F-A144-B3465F8ABFCA}"/>
              </a:ext>
            </a:extLst>
          </p:cNvPr>
          <p:cNvGraphicFramePr/>
          <p:nvPr>
            <p:extLst>
              <p:ext uri="{D42A27DB-BD31-4B8C-83A1-F6EECF244321}">
                <p14:modId xmlns:p14="http://schemas.microsoft.com/office/powerpoint/2010/main" val="3932143158"/>
              </p:ext>
            </p:extLst>
          </p:nvPr>
        </p:nvGraphicFramePr>
        <p:xfrm>
          <a:off x="3280500" y="2797360"/>
          <a:ext cx="6186598" cy="3227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08289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ontratos">
            <a:extLst>
              <a:ext uri="{FF2B5EF4-FFF2-40B4-BE49-F238E27FC236}">
                <a16:creationId xmlns="" xmlns:a16="http://schemas.microsoft.com/office/drawing/2014/main" id="{133D90DF-EF06-4043-A7C8-86DF5AF33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650" y="664964"/>
            <a:ext cx="9072892" cy="60269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94BB0388-91C6-4F2B-8109-4FCCBCC9FDAE}"/>
              </a:ext>
            </a:extLst>
          </p:cNvPr>
          <p:cNvSpPr/>
          <p:nvPr/>
        </p:nvSpPr>
        <p:spPr>
          <a:xfrm>
            <a:off x="2556497" y="664964"/>
            <a:ext cx="2203552"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CONTRATOS</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graphicFrame>
        <p:nvGraphicFramePr>
          <p:cNvPr id="4" name="Diagrama 3">
            <a:extLst>
              <a:ext uri="{FF2B5EF4-FFF2-40B4-BE49-F238E27FC236}">
                <a16:creationId xmlns="" xmlns:a16="http://schemas.microsoft.com/office/drawing/2014/main" id="{30EC099B-0775-41EA-A6D2-AB2735CB1B9F}"/>
              </a:ext>
            </a:extLst>
          </p:cNvPr>
          <p:cNvGraphicFramePr/>
          <p:nvPr>
            <p:extLst>
              <p:ext uri="{D42A27DB-BD31-4B8C-83A1-F6EECF244321}">
                <p14:modId xmlns:p14="http://schemas.microsoft.com/office/powerpoint/2010/main" val="1698815935"/>
              </p:ext>
            </p:extLst>
          </p:nvPr>
        </p:nvGraphicFramePr>
        <p:xfrm>
          <a:off x="2309799" y="30963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15563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94BB0388-91C6-4F2B-8109-4FCCBCC9FDAE}"/>
              </a:ext>
            </a:extLst>
          </p:cNvPr>
          <p:cNvSpPr/>
          <p:nvPr/>
        </p:nvSpPr>
        <p:spPr>
          <a:xfrm>
            <a:off x="2217232" y="422299"/>
            <a:ext cx="8418369"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TIPOS DE CONTRATO PARA EL PERSONAL</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 xmlns:a16="http://schemas.microsoft.com/office/drawing/2014/main" id="{CF743012-0519-4509-B79B-F4CC2E6E34E3}"/>
              </a:ext>
            </a:extLst>
          </p:cNvPr>
          <p:cNvGraphicFramePr>
            <a:graphicFrameLocks noGrp="1"/>
          </p:cNvGraphicFramePr>
          <p:nvPr>
            <p:extLst>
              <p:ext uri="{D42A27DB-BD31-4B8C-83A1-F6EECF244321}">
                <p14:modId xmlns:p14="http://schemas.microsoft.com/office/powerpoint/2010/main" val="1467558940"/>
              </p:ext>
            </p:extLst>
          </p:nvPr>
        </p:nvGraphicFramePr>
        <p:xfrm>
          <a:off x="1159327" y="1903444"/>
          <a:ext cx="5410255" cy="4676892"/>
        </p:xfrm>
        <a:graphic>
          <a:graphicData uri="http://schemas.openxmlformats.org/drawingml/2006/table">
            <a:tbl>
              <a:tblPr firstRow="1" firstCol="1" bandRow="1">
                <a:tableStyleId>{46F890A9-2807-4EBB-B81D-B2AA78EC7F39}</a:tableStyleId>
              </a:tblPr>
              <a:tblGrid>
                <a:gridCol w="2774553">
                  <a:extLst>
                    <a:ext uri="{9D8B030D-6E8A-4147-A177-3AD203B41FA5}">
                      <a16:colId xmlns="" xmlns:a16="http://schemas.microsoft.com/office/drawing/2014/main" val="2108810317"/>
                    </a:ext>
                  </a:extLst>
                </a:gridCol>
                <a:gridCol w="2635702">
                  <a:extLst>
                    <a:ext uri="{9D8B030D-6E8A-4147-A177-3AD203B41FA5}">
                      <a16:colId xmlns="" xmlns:a16="http://schemas.microsoft.com/office/drawing/2014/main" val="1829540690"/>
                    </a:ext>
                  </a:extLst>
                </a:gridCol>
              </a:tblGrid>
              <a:tr h="509646">
                <a:tc>
                  <a:txBody>
                    <a:bodyPr/>
                    <a:lstStyle/>
                    <a:p>
                      <a:pPr indent="180340" algn="ctr">
                        <a:lnSpc>
                          <a:spcPct val="150000"/>
                        </a:lnSpc>
                        <a:spcBef>
                          <a:spcPts val="1200"/>
                        </a:spcBef>
                        <a:spcAft>
                          <a:spcPts val="0"/>
                        </a:spcAft>
                      </a:pPr>
                      <a:r>
                        <a:rPr lang="es-EC" sz="1600" dirty="0">
                          <a:effectLst/>
                        </a:rPr>
                        <a:t>Personal a Contratar</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600" dirty="0">
                          <a:effectLst/>
                        </a:rPr>
                        <a:t>Tipo de Contrato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372111917"/>
                  </a:ext>
                </a:extLst>
              </a:tr>
              <a:tr h="359008">
                <a:tc gridSpan="2">
                  <a:txBody>
                    <a:bodyPr/>
                    <a:lstStyle/>
                    <a:p>
                      <a:pPr indent="180340" algn="ctr">
                        <a:lnSpc>
                          <a:spcPct val="150000"/>
                        </a:lnSpc>
                        <a:spcBef>
                          <a:spcPts val="1200"/>
                        </a:spcBef>
                        <a:spcAft>
                          <a:spcPts val="0"/>
                        </a:spcAft>
                      </a:pPr>
                      <a:r>
                        <a:rPr lang="es-EC" sz="1600" dirty="0">
                          <a:effectLst/>
                        </a:rPr>
                        <a:t>Mano de Obra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 xmlns:a16="http://schemas.microsoft.com/office/drawing/2014/main" val="3265845237"/>
                  </a:ext>
                </a:extLst>
              </a:tr>
              <a:tr h="359008">
                <a:tc>
                  <a:txBody>
                    <a:bodyPr/>
                    <a:lstStyle/>
                    <a:p>
                      <a:pPr indent="180340" algn="ctr">
                        <a:lnSpc>
                          <a:spcPct val="150000"/>
                        </a:lnSpc>
                        <a:spcBef>
                          <a:spcPts val="1200"/>
                        </a:spcBef>
                        <a:spcAft>
                          <a:spcPts val="0"/>
                        </a:spcAft>
                      </a:pPr>
                      <a:r>
                        <a:rPr lang="es-EC" sz="1600" dirty="0">
                          <a:effectLst/>
                        </a:rPr>
                        <a:t>Maestro Mayor</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600" dirty="0">
                          <a:effectLst/>
                        </a:rPr>
                        <a:t>Por obra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887135049"/>
                  </a:ext>
                </a:extLst>
              </a:tr>
              <a:tr h="359008">
                <a:tc>
                  <a:txBody>
                    <a:bodyPr/>
                    <a:lstStyle/>
                    <a:p>
                      <a:pPr indent="180340" algn="ctr">
                        <a:lnSpc>
                          <a:spcPct val="150000"/>
                        </a:lnSpc>
                        <a:spcBef>
                          <a:spcPts val="1200"/>
                        </a:spcBef>
                        <a:spcAft>
                          <a:spcPts val="0"/>
                        </a:spcAft>
                      </a:pPr>
                      <a:r>
                        <a:rPr lang="es-EC" sz="1600" dirty="0">
                          <a:effectLst/>
                        </a:rPr>
                        <a:t>Albañil</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600" dirty="0">
                          <a:effectLst/>
                        </a:rPr>
                        <a:t>Por obra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994604197"/>
                  </a:ext>
                </a:extLst>
              </a:tr>
              <a:tr h="359008">
                <a:tc>
                  <a:txBody>
                    <a:bodyPr/>
                    <a:lstStyle/>
                    <a:p>
                      <a:pPr indent="180340" algn="ctr">
                        <a:lnSpc>
                          <a:spcPct val="150000"/>
                        </a:lnSpc>
                        <a:spcBef>
                          <a:spcPts val="1200"/>
                        </a:spcBef>
                        <a:spcAft>
                          <a:spcPts val="0"/>
                        </a:spcAft>
                      </a:pPr>
                      <a:r>
                        <a:rPr lang="es-EC" sz="1600" dirty="0">
                          <a:effectLst/>
                        </a:rPr>
                        <a:t>Peón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600" dirty="0">
                          <a:effectLst/>
                        </a:rPr>
                        <a:t>Por obra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027780051"/>
                  </a:ext>
                </a:extLst>
              </a:tr>
              <a:tr h="359008">
                <a:tc>
                  <a:txBody>
                    <a:bodyPr/>
                    <a:lstStyle/>
                    <a:p>
                      <a:pPr indent="180340" algn="ctr">
                        <a:lnSpc>
                          <a:spcPct val="150000"/>
                        </a:lnSpc>
                        <a:spcBef>
                          <a:spcPts val="1200"/>
                        </a:spcBef>
                        <a:spcAft>
                          <a:spcPts val="0"/>
                        </a:spcAft>
                      </a:pPr>
                      <a:r>
                        <a:rPr lang="es-EC" sz="1600" dirty="0">
                          <a:effectLst/>
                        </a:rPr>
                        <a:t>Carpintero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600" dirty="0">
                          <a:effectLst/>
                        </a:rPr>
                        <a:t>Por obra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968680294"/>
                  </a:ext>
                </a:extLst>
              </a:tr>
              <a:tr h="359008">
                <a:tc>
                  <a:txBody>
                    <a:bodyPr/>
                    <a:lstStyle/>
                    <a:p>
                      <a:pPr indent="180340" algn="ctr">
                        <a:lnSpc>
                          <a:spcPct val="150000"/>
                        </a:lnSpc>
                        <a:spcBef>
                          <a:spcPts val="1200"/>
                        </a:spcBef>
                        <a:spcAft>
                          <a:spcPts val="0"/>
                        </a:spcAft>
                      </a:pPr>
                      <a:r>
                        <a:rPr lang="es-EC" sz="1600" dirty="0">
                          <a:effectLst/>
                        </a:rPr>
                        <a:t>Electricista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600" dirty="0">
                          <a:effectLst/>
                        </a:rPr>
                        <a:t>Por obra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394399047"/>
                  </a:ext>
                </a:extLst>
              </a:tr>
              <a:tr h="359008">
                <a:tc>
                  <a:txBody>
                    <a:bodyPr/>
                    <a:lstStyle/>
                    <a:p>
                      <a:pPr indent="180340" algn="ctr">
                        <a:lnSpc>
                          <a:spcPct val="150000"/>
                        </a:lnSpc>
                        <a:spcBef>
                          <a:spcPts val="1200"/>
                        </a:spcBef>
                        <a:spcAft>
                          <a:spcPts val="0"/>
                        </a:spcAft>
                      </a:pPr>
                      <a:r>
                        <a:rPr lang="es-EC" sz="1600" dirty="0">
                          <a:effectLst/>
                        </a:rPr>
                        <a:t>Cerrajero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600" dirty="0">
                          <a:effectLst/>
                        </a:rPr>
                        <a:t>Por obra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825853508"/>
                  </a:ext>
                </a:extLst>
              </a:tr>
              <a:tr h="359008">
                <a:tc>
                  <a:txBody>
                    <a:bodyPr/>
                    <a:lstStyle/>
                    <a:p>
                      <a:pPr indent="180340" algn="ctr">
                        <a:lnSpc>
                          <a:spcPct val="150000"/>
                        </a:lnSpc>
                        <a:spcBef>
                          <a:spcPts val="1200"/>
                        </a:spcBef>
                        <a:spcAft>
                          <a:spcPts val="0"/>
                        </a:spcAft>
                      </a:pPr>
                      <a:r>
                        <a:rPr lang="es-EC" sz="1600" dirty="0">
                          <a:effectLst/>
                        </a:rPr>
                        <a:t>Vidriero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600" dirty="0">
                          <a:effectLst/>
                        </a:rPr>
                        <a:t>Por obra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154906295"/>
                  </a:ext>
                </a:extLst>
              </a:tr>
              <a:tr h="359008">
                <a:tc gridSpan="2">
                  <a:txBody>
                    <a:bodyPr/>
                    <a:lstStyle/>
                    <a:p>
                      <a:pPr indent="180340" algn="ctr">
                        <a:lnSpc>
                          <a:spcPct val="150000"/>
                        </a:lnSpc>
                        <a:spcBef>
                          <a:spcPts val="1200"/>
                        </a:spcBef>
                        <a:spcAft>
                          <a:spcPts val="0"/>
                        </a:spcAft>
                      </a:pPr>
                      <a:r>
                        <a:rPr lang="es-EC" sz="1600" dirty="0">
                          <a:effectLst/>
                        </a:rPr>
                        <a:t>Personal Técnico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 xmlns:a16="http://schemas.microsoft.com/office/drawing/2014/main" val="1547262000"/>
                  </a:ext>
                </a:extLst>
              </a:tr>
              <a:tr h="509646">
                <a:tc>
                  <a:txBody>
                    <a:bodyPr/>
                    <a:lstStyle/>
                    <a:p>
                      <a:pPr indent="180340" algn="ctr">
                        <a:lnSpc>
                          <a:spcPct val="150000"/>
                        </a:lnSpc>
                        <a:spcBef>
                          <a:spcPts val="1200"/>
                        </a:spcBef>
                        <a:spcAft>
                          <a:spcPts val="0"/>
                        </a:spcAft>
                      </a:pPr>
                      <a:r>
                        <a:rPr lang="es-EC" sz="1600" dirty="0">
                          <a:effectLst/>
                        </a:rPr>
                        <a:t>Residente de Obra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600" dirty="0">
                          <a:effectLst/>
                        </a:rPr>
                        <a:t>Por tarea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050699622"/>
                  </a:ext>
                </a:extLst>
              </a:tr>
              <a:tr h="359008">
                <a:tc>
                  <a:txBody>
                    <a:bodyPr/>
                    <a:lstStyle/>
                    <a:p>
                      <a:pPr indent="180340" algn="ctr">
                        <a:lnSpc>
                          <a:spcPct val="150000"/>
                        </a:lnSpc>
                        <a:spcBef>
                          <a:spcPts val="1200"/>
                        </a:spcBef>
                        <a:spcAft>
                          <a:spcPts val="0"/>
                        </a:spcAft>
                      </a:pPr>
                      <a:r>
                        <a:rPr lang="es-EC" sz="1600" dirty="0">
                          <a:effectLst/>
                        </a:rPr>
                        <a:t>Fiscalizador</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600" dirty="0">
                          <a:effectLst/>
                        </a:rPr>
                        <a:t>Por tarea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018525074"/>
                  </a:ext>
                </a:extLst>
              </a:tr>
            </a:tbl>
          </a:graphicData>
        </a:graphic>
      </p:graphicFrame>
      <p:sp>
        <p:nvSpPr>
          <p:cNvPr id="3" name="Rectángulo 2">
            <a:extLst>
              <a:ext uri="{FF2B5EF4-FFF2-40B4-BE49-F238E27FC236}">
                <a16:creationId xmlns="" xmlns:a16="http://schemas.microsoft.com/office/drawing/2014/main" id="{D10958E6-05A8-4678-9958-AB5C2750678A}"/>
              </a:ext>
            </a:extLst>
          </p:cNvPr>
          <p:cNvSpPr/>
          <p:nvPr/>
        </p:nvSpPr>
        <p:spPr>
          <a:xfrm>
            <a:off x="6813310" y="949303"/>
            <a:ext cx="6096000" cy="5842625"/>
          </a:xfrm>
          <a:prstGeom prst="rect">
            <a:avLst/>
          </a:prstGeom>
        </p:spPr>
        <p:txBody>
          <a:bodyPr>
            <a:spAutoFit/>
          </a:bodyPr>
          <a:lstStyle/>
          <a:p>
            <a:pPr lvl="0" algn="ctr">
              <a:lnSpc>
                <a:spcPct val="150000"/>
              </a:lnSpc>
              <a:spcBef>
                <a:spcPts val="1200"/>
              </a:spcBef>
              <a:spcAft>
                <a:spcPts val="800"/>
              </a:spcAft>
            </a:pPr>
            <a:r>
              <a:rPr lang="es-EC" sz="2000" b="1" dirty="0">
                <a:ea typeface="Calibri" panose="020F0502020204030204" pitchFamily="34" charset="0"/>
                <a:cs typeface="Times New Roman" panose="02020603050405020304" pitchFamily="18" charset="0"/>
              </a:rPr>
              <a:t>Cláusulas mano de obra</a:t>
            </a:r>
          </a:p>
          <a:p>
            <a:pPr marL="342900" lvl="0" indent="-342900" algn="just">
              <a:lnSpc>
                <a:spcPct val="150000"/>
              </a:lnSpc>
              <a:spcBef>
                <a:spcPts val="1200"/>
              </a:spcBef>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Labor u oficio del trabajador.</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Duración</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Remuneración</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Bonos y sobresueldos</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Jornada de trabajo</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Jornada extraordinaria</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Beneficios o asignaciones al trabajador</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Derechos y obligaciones del trabajador</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Constancia de ingreso al servicio del trabajador.</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Firmas de los comparecientes</a:t>
            </a:r>
          </a:p>
        </p:txBody>
      </p:sp>
    </p:spTree>
    <p:extLst>
      <p:ext uri="{BB962C8B-B14F-4D97-AF65-F5344CB8AC3E}">
        <p14:creationId xmlns:p14="http://schemas.microsoft.com/office/powerpoint/2010/main" val="7114702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94BB0388-91C6-4F2B-8109-4FCCBCC9FDAE}"/>
              </a:ext>
            </a:extLst>
          </p:cNvPr>
          <p:cNvSpPr/>
          <p:nvPr/>
        </p:nvSpPr>
        <p:spPr>
          <a:xfrm>
            <a:off x="2059722" y="586128"/>
            <a:ext cx="7224707"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TIPOS DE CONTRATO PARA EL PERSONAL</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 xmlns:a16="http://schemas.microsoft.com/office/drawing/2014/main" id="{E7860BBA-2E3C-4B53-BBF2-BE4F45210310}"/>
              </a:ext>
            </a:extLst>
          </p:cNvPr>
          <p:cNvSpPr/>
          <p:nvPr/>
        </p:nvSpPr>
        <p:spPr>
          <a:xfrm>
            <a:off x="1785292" y="1666128"/>
            <a:ext cx="3803745" cy="4334520"/>
          </a:xfrm>
          <a:prstGeom prst="rect">
            <a:avLst/>
          </a:prstGeom>
        </p:spPr>
        <p:txBody>
          <a:bodyPr wrap="square">
            <a:spAutoFit/>
          </a:bodyPr>
          <a:lstStyle/>
          <a:p>
            <a:pPr lvl="0" algn="just">
              <a:lnSpc>
                <a:spcPct val="150000"/>
              </a:lnSpc>
              <a:spcBef>
                <a:spcPts val="1200"/>
              </a:spcBef>
              <a:spcAft>
                <a:spcPts val="800"/>
              </a:spcAft>
            </a:pPr>
            <a:r>
              <a:rPr lang="es-EC" sz="2000" b="1" dirty="0">
                <a:ea typeface="Calibri" panose="020F0502020204030204" pitchFamily="34" charset="0"/>
                <a:cs typeface="Times New Roman" panose="02020603050405020304" pitchFamily="18" charset="0"/>
              </a:rPr>
              <a:t>Cláusulas para personal técnico</a:t>
            </a:r>
          </a:p>
          <a:p>
            <a:pPr marL="342900" lvl="0" indent="-342900" algn="just">
              <a:lnSpc>
                <a:spcPct val="150000"/>
              </a:lnSpc>
              <a:spcBef>
                <a:spcPts val="1200"/>
              </a:spcBef>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Objeto del contrato</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Documentos del contrato</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Plazos de ejecución</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Certificaciones</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Supervisión de los trabajos</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Recepción de la obra</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Responsabilidades</a:t>
            </a:r>
          </a:p>
        </p:txBody>
      </p:sp>
      <p:sp>
        <p:nvSpPr>
          <p:cNvPr id="5" name="Rectángulo 4">
            <a:extLst>
              <a:ext uri="{FF2B5EF4-FFF2-40B4-BE49-F238E27FC236}">
                <a16:creationId xmlns="" xmlns:a16="http://schemas.microsoft.com/office/drawing/2014/main" id="{B9C1A24E-5E0D-4785-A3FF-02598AEC3268}"/>
              </a:ext>
            </a:extLst>
          </p:cNvPr>
          <p:cNvSpPr/>
          <p:nvPr/>
        </p:nvSpPr>
        <p:spPr>
          <a:xfrm>
            <a:off x="5142841" y="2396148"/>
            <a:ext cx="6096000" cy="2062103"/>
          </a:xfrm>
          <a:prstGeom prst="rect">
            <a:avLst/>
          </a:prstGeom>
        </p:spPr>
        <p:txBody>
          <a:bodyPr>
            <a:spAutoFit/>
          </a:bodyPr>
          <a:lstStyle/>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Suspensión o paralización de la obra</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Rescisión o suspensión del contrato</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Procedimiento de rescisión de contrato</a:t>
            </a:r>
          </a:p>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Competencia </a:t>
            </a:r>
          </a:p>
        </p:txBody>
      </p:sp>
    </p:spTree>
    <p:extLst>
      <p:ext uri="{BB962C8B-B14F-4D97-AF65-F5344CB8AC3E}">
        <p14:creationId xmlns:p14="http://schemas.microsoft.com/office/powerpoint/2010/main" val="41422063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94BB0388-91C6-4F2B-8109-4FCCBCC9FDAE}"/>
              </a:ext>
            </a:extLst>
          </p:cNvPr>
          <p:cNvSpPr/>
          <p:nvPr/>
        </p:nvSpPr>
        <p:spPr>
          <a:xfrm>
            <a:off x="2197272" y="586128"/>
            <a:ext cx="7224707" cy="527004"/>
          </a:xfrm>
          <a:prstGeom prst="rect">
            <a:avLst/>
          </a:prstGeom>
        </p:spPr>
        <p:txBody>
          <a:bodyPr wrap="square">
            <a:spAutoFit/>
          </a:bodyPr>
          <a:lstStyle/>
          <a:p>
            <a:pPr lvl="1" algn="just">
              <a:lnSpc>
                <a:spcPct val="150000"/>
              </a:lnSpc>
              <a:spcBef>
                <a:spcPts val="1200"/>
              </a:spcBef>
              <a:spcAft>
                <a:spcPts val="1200"/>
              </a:spcAft>
            </a:pPr>
            <a:r>
              <a:rPr lang="es-EC" sz="2100" b="1" dirty="0">
                <a:solidFill>
                  <a:schemeClr val="accent5">
                    <a:lumMod val="75000"/>
                  </a:schemeClr>
                </a:solidFill>
                <a:ea typeface="Times New Roman" panose="02020603050405020304" pitchFamily="18" charset="0"/>
                <a:cs typeface="Times New Roman" panose="02020603050405020304" pitchFamily="18" charset="0"/>
              </a:rPr>
              <a:t>CONTRATO PARA PROVEEDORES</a:t>
            </a:r>
            <a:endParaRPr lang="es-EC" sz="21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 xmlns:a16="http://schemas.microsoft.com/office/drawing/2014/main" id="{E7860BBA-2E3C-4B53-BBF2-BE4F45210310}"/>
              </a:ext>
            </a:extLst>
          </p:cNvPr>
          <p:cNvSpPr/>
          <p:nvPr/>
        </p:nvSpPr>
        <p:spPr>
          <a:xfrm>
            <a:off x="1505219" y="1618230"/>
            <a:ext cx="3687267" cy="4396075"/>
          </a:xfrm>
          <a:prstGeom prst="rect">
            <a:avLst/>
          </a:prstGeom>
        </p:spPr>
        <p:txBody>
          <a:bodyPr wrap="square">
            <a:spAutoFit/>
          </a:bodyPr>
          <a:lstStyle/>
          <a:p>
            <a:pPr lvl="0" algn="just">
              <a:lnSpc>
                <a:spcPct val="150000"/>
              </a:lnSpc>
              <a:spcBef>
                <a:spcPts val="1200"/>
              </a:spcBef>
              <a:spcAft>
                <a:spcPts val="800"/>
              </a:spcAft>
            </a:pPr>
            <a:r>
              <a:rPr lang="es-EC" sz="2000" b="1" dirty="0">
                <a:ea typeface="Calibri" panose="020F0502020204030204" pitchFamily="34" charset="0"/>
                <a:cs typeface="Times New Roman" panose="02020603050405020304" pitchFamily="18" charset="0"/>
              </a:rPr>
              <a:t>Cláusulas</a:t>
            </a:r>
          </a:p>
          <a:p>
            <a:pPr marL="285750" lvl="0" indent="-285750">
              <a:lnSpc>
                <a:spcPct val="150000"/>
              </a:lnSpc>
              <a:buFont typeface="Arial" panose="020B0604020202020204" pitchFamily="34" charset="0"/>
              <a:buChar char="•"/>
            </a:pPr>
            <a:r>
              <a:rPr lang="es-EC" dirty="0"/>
              <a:t>Objeto. </a:t>
            </a:r>
          </a:p>
          <a:p>
            <a:pPr marL="285750" lvl="0" indent="-285750">
              <a:lnSpc>
                <a:spcPct val="150000"/>
              </a:lnSpc>
              <a:buFont typeface="Arial" panose="020B0604020202020204" pitchFamily="34" charset="0"/>
              <a:buChar char="•"/>
            </a:pPr>
            <a:r>
              <a:rPr lang="es-EC" dirty="0"/>
              <a:t>Precios y pago.</a:t>
            </a:r>
          </a:p>
          <a:p>
            <a:pPr marL="285750" lvl="0" indent="-285750">
              <a:lnSpc>
                <a:spcPct val="150000"/>
              </a:lnSpc>
              <a:buFont typeface="Arial" panose="020B0604020202020204" pitchFamily="34" charset="0"/>
              <a:buChar char="•"/>
            </a:pPr>
            <a:r>
              <a:rPr lang="es-EC" dirty="0"/>
              <a:t>Entrega de material. </a:t>
            </a:r>
          </a:p>
          <a:p>
            <a:pPr marL="285750" lvl="0" indent="-285750">
              <a:lnSpc>
                <a:spcPct val="150000"/>
              </a:lnSpc>
              <a:buFont typeface="Arial" panose="020B0604020202020204" pitchFamily="34" charset="0"/>
              <a:buChar char="•"/>
            </a:pPr>
            <a:r>
              <a:rPr lang="es-EC" dirty="0"/>
              <a:t>Multas.</a:t>
            </a:r>
          </a:p>
          <a:p>
            <a:pPr marL="285750" lvl="0" indent="-285750">
              <a:lnSpc>
                <a:spcPct val="150000"/>
              </a:lnSpc>
              <a:buFont typeface="Arial" panose="020B0604020202020204" pitchFamily="34" charset="0"/>
              <a:buChar char="•"/>
            </a:pPr>
            <a:r>
              <a:rPr lang="es-EC" dirty="0"/>
              <a:t>Calidad del material.</a:t>
            </a:r>
          </a:p>
          <a:p>
            <a:pPr marL="285750" lvl="0" indent="-285750">
              <a:lnSpc>
                <a:spcPct val="150000"/>
              </a:lnSpc>
              <a:buFont typeface="Arial" panose="020B0604020202020204" pitchFamily="34" charset="0"/>
              <a:buChar char="•"/>
            </a:pPr>
            <a:r>
              <a:rPr lang="es-EC" dirty="0"/>
              <a:t>Caducidad de materiales.</a:t>
            </a:r>
          </a:p>
          <a:p>
            <a:pPr marL="285750" lvl="0" indent="-285750">
              <a:lnSpc>
                <a:spcPct val="150000"/>
              </a:lnSpc>
              <a:buFont typeface="Arial" panose="020B0604020202020204" pitchFamily="34" charset="0"/>
              <a:buChar char="•"/>
            </a:pPr>
            <a:r>
              <a:rPr lang="es-EC" dirty="0"/>
              <a:t>Vigencia. </a:t>
            </a:r>
          </a:p>
          <a:p>
            <a:pPr marL="285750" lvl="0" indent="-285750">
              <a:lnSpc>
                <a:spcPct val="150000"/>
              </a:lnSpc>
              <a:buFont typeface="Arial" panose="020B0604020202020204" pitchFamily="34" charset="0"/>
              <a:buChar char="•"/>
            </a:pPr>
            <a:r>
              <a:rPr lang="es-EC" dirty="0"/>
              <a:t>Rescisión.</a:t>
            </a:r>
          </a:p>
          <a:p>
            <a:pPr marL="285750" lvl="0" indent="-285750">
              <a:lnSpc>
                <a:spcPct val="150000"/>
              </a:lnSpc>
              <a:buFont typeface="Arial" panose="020B0604020202020204" pitchFamily="34" charset="0"/>
              <a:buChar char="•"/>
            </a:pPr>
            <a:r>
              <a:rPr lang="es-EC" dirty="0"/>
              <a:t>Caso fortuito o fuerza mayor.  </a:t>
            </a:r>
          </a:p>
        </p:txBody>
      </p:sp>
      <p:sp>
        <p:nvSpPr>
          <p:cNvPr id="4" name="Rectángulo 3">
            <a:extLst>
              <a:ext uri="{FF2B5EF4-FFF2-40B4-BE49-F238E27FC236}">
                <a16:creationId xmlns="" xmlns:a16="http://schemas.microsoft.com/office/drawing/2014/main" id="{0E7063AD-FBEA-45C9-9125-37FE3FF43442}"/>
              </a:ext>
            </a:extLst>
          </p:cNvPr>
          <p:cNvSpPr/>
          <p:nvPr/>
        </p:nvSpPr>
        <p:spPr>
          <a:xfrm>
            <a:off x="5414447" y="2223523"/>
            <a:ext cx="6096000" cy="3000821"/>
          </a:xfrm>
          <a:prstGeom prst="rect">
            <a:avLst/>
          </a:prstGeom>
        </p:spPr>
        <p:txBody>
          <a:bodyPr>
            <a:spAutoFit/>
          </a:bodyPr>
          <a:lstStyle/>
          <a:p>
            <a:pPr marL="285750" lvl="0" indent="-285750">
              <a:lnSpc>
                <a:spcPct val="150000"/>
              </a:lnSpc>
              <a:buFont typeface="Arial" panose="020B0604020202020204" pitchFamily="34" charset="0"/>
              <a:buChar char="•"/>
            </a:pPr>
            <a:r>
              <a:rPr lang="es-EC" dirty="0"/>
              <a:t>Garante.</a:t>
            </a:r>
          </a:p>
          <a:p>
            <a:pPr marL="285750" lvl="0" indent="-285750">
              <a:lnSpc>
                <a:spcPct val="150000"/>
              </a:lnSpc>
              <a:buFont typeface="Arial" panose="020B0604020202020204" pitchFamily="34" charset="0"/>
              <a:buChar char="•"/>
            </a:pPr>
            <a:r>
              <a:rPr lang="es-EC" dirty="0"/>
              <a:t>Responsabilidades laborales.</a:t>
            </a:r>
          </a:p>
          <a:p>
            <a:pPr marL="285750" lvl="0" indent="-285750">
              <a:lnSpc>
                <a:spcPct val="150000"/>
              </a:lnSpc>
              <a:buFont typeface="Arial" panose="020B0604020202020204" pitchFamily="34" charset="0"/>
              <a:buChar char="•"/>
            </a:pPr>
            <a:r>
              <a:rPr lang="es-EC" dirty="0"/>
              <a:t> Impuestos.</a:t>
            </a:r>
          </a:p>
          <a:p>
            <a:pPr marL="285750" lvl="0" indent="-285750">
              <a:lnSpc>
                <a:spcPct val="150000"/>
              </a:lnSpc>
              <a:buFont typeface="Arial" panose="020B0604020202020204" pitchFamily="34" charset="0"/>
              <a:buChar char="•"/>
            </a:pPr>
            <a:r>
              <a:rPr lang="es-EC" dirty="0"/>
              <a:t>Cesión, </a:t>
            </a:r>
            <a:r>
              <a:rPr lang="es-EC" dirty="0" smtClean="0"/>
              <a:t>acuerdo </a:t>
            </a:r>
            <a:r>
              <a:rPr lang="es-EC" dirty="0"/>
              <a:t>t</a:t>
            </a:r>
            <a:r>
              <a:rPr lang="es-EC" dirty="0" smtClean="0"/>
              <a:t>otal </a:t>
            </a:r>
            <a:r>
              <a:rPr lang="es-EC" dirty="0"/>
              <a:t>y </a:t>
            </a:r>
            <a:r>
              <a:rPr lang="es-EC" dirty="0" smtClean="0"/>
              <a:t>modificaciones </a:t>
            </a:r>
            <a:r>
              <a:rPr lang="es-EC" dirty="0"/>
              <a:t>al </a:t>
            </a:r>
            <a:r>
              <a:rPr lang="es-EC" dirty="0" smtClean="0"/>
              <a:t>contrato</a:t>
            </a:r>
            <a:r>
              <a:rPr lang="es-EC" dirty="0"/>
              <a:t>. </a:t>
            </a:r>
          </a:p>
          <a:p>
            <a:pPr marL="285750" lvl="0" indent="-285750">
              <a:lnSpc>
                <a:spcPct val="150000"/>
              </a:lnSpc>
              <a:buFont typeface="Arial" panose="020B0604020202020204" pitchFamily="34" charset="0"/>
              <a:buChar char="•"/>
            </a:pPr>
            <a:r>
              <a:rPr lang="es-EC" dirty="0"/>
              <a:t>Domicilios. </a:t>
            </a:r>
          </a:p>
          <a:p>
            <a:pPr marL="285750" lvl="0" indent="-285750">
              <a:lnSpc>
                <a:spcPct val="150000"/>
              </a:lnSpc>
              <a:buFont typeface="Arial" panose="020B0604020202020204" pitchFamily="34" charset="0"/>
              <a:buChar char="•"/>
            </a:pPr>
            <a:r>
              <a:rPr lang="es-EC" dirty="0"/>
              <a:t>Divisibilidad. </a:t>
            </a:r>
          </a:p>
          <a:p>
            <a:pPr marL="285750" lvl="0" indent="-285750">
              <a:lnSpc>
                <a:spcPct val="150000"/>
              </a:lnSpc>
              <a:buFont typeface="Arial" panose="020B0604020202020204" pitchFamily="34" charset="0"/>
              <a:buChar char="•"/>
            </a:pPr>
            <a:r>
              <a:rPr lang="es-EC" dirty="0"/>
              <a:t>Leyes aplicables y jurisdicción. </a:t>
            </a:r>
          </a:p>
        </p:txBody>
      </p:sp>
    </p:spTree>
    <p:extLst>
      <p:ext uri="{BB962C8B-B14F-4D97-AF65-F5344CB8AC3E}">
        <p14:creationId xmlns:p14="http://schemas.microsoft.com/office/powerpoint/2010/main" val="28400696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94BB0388-91C6-4F2B-8109-4FCCBCC9FDAE}"/>
              </a:ext>
            </a:extLst>
          </p:cNvPr>
          <p:cNvSpPr/>
          <p:nvPr/>
        </p:nvSpPr>
        <p:spPr>
          <a:xfrm>
            <a:off x="2019441" y="674295"/>
            <a:ext cx="2632644"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LIBRO DE OBRA</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 xmlns:a16="http://schemas.microsoft.com/office/drawing/2014/main" id="{E78B9EF1-C8AC-47A1-90D0-D7CB4DFA0CE8}"/>
              </a:ext>
            </a:extLst>
          </p:cNvPr>
          <p:cNvGraphicFramePr/>
          <p:nvPr>
            <p:extLst>
              <p:ext uri="{D42A27DB-BD31-4B8C-83A1-F6EECF244321}">
                <p14:modId xmlns:p14="http://schemas.microsoft.com/office/powerpoint/2010/main" val="2478667978"/>
              </p:ext>
            </p:extLst>
          </p:nvPr>
        </p:nvGraphicFramePr>
        <p:xfrm>
          <a:off x="1199243" y="2323322"/>
          <a:ext cx="4567075" cy="35515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a 2">
            <a:extLst>
              <a:ext uri="{FF2B5EF4-FFF2-40B4-BE49-F238E27FC236}">
                <a16:creationId xmlns="" xmlns:a16="http://schemas.microsoft.com/office/drawing/2014/main" id="{3D4797D6-5ADE-4070-93D1-E51BB4820632}"/>
              </a:ext>
            </a:extLst>
          </p:cNvPr>
          <p:cNvGraphicFramePr>
            <a:graphicFrameLocks noGrp="1"/>
          </p:cNvGraphicFramePr>
          <p:nvPr>
            <p:extLst>
              <p:ext uri="{D42A27DB-BD31-4B8C-83A1-F6EECF244321}">
                <p14:modId xmlns:p14="http://schemas.microsoft.com/office/powerpoint/2010/main" val="477177411"/>
              </p:ext>
            </p:extLst>
          </p:nvPr>
        </p:nvGraphicFramePr>
        <p:xfrm>
          <a:off x="5766318" y="89536"/>
          <a:ext cx="5409770" cy="6617970"/>
        </p:xfrm>
        <a:graphic>
          <a:graphicData uri="http://schemas.openxmlformats.org/drawingml/2006/table">
            <a:tbl>
              <a:tblPr firstRow="1" firstCol="1" bandRow="1">
                <a:tableStyleId>{46F890A9-2807-4EBB-B81D-B2AA78EC7F39}</a:tableStyleId>
              </a:tblPr>
              <a:tblGrid>
                <a:gridCol w="1476868">
                  <a:extLst>
                    <a:ext uri="{9D8B030D-6E8A-4147-A177-3AD203B41FA5}">
                      <a16:colId xmlns="" xmlns:a16="http://schemas.microsoft.com/office/drawing/2014/main" val="3082090201"/>
                    </a:ext>
                  </a:extLst>
                </a:gridCol>
                <a:gridCol w="741139">
                  <a:extLst>
                    <a:ext uri="{9D8B030D-6E8A-4147-A177-3AD203B41FA5}">
                      <a16:colId xmlns="" xmlns:a16="http://schemas.microsoft.com/office/drawing/2014/main" val="2876449773"/>
                    </a:ext>
                  </a:extLst>
                </a:gridCol>
                <a:gridCol w="581009">
                  <a:extLst>
                    <a:ext uri="{9D8B030D-6E8A-4147-A177-3AD203B41FA5}">
                      <a16:colId xmlns="" xmlns:a16="http://schemas.microsoft.com/office/drawing/2014/main" val="2189887861"/>
                    </a:ext>
                  </a:extLst>
                </a:gridCol>
                <a:gridCol w="985660">
                  <a:extLst>
                    <a:ext uri="{9D8B030D-6E8A-4147-A177-3AD203B41FA5}">
                      <a16:colId xmlns="" xmlns:a16="http://schemas.microsoft.com/office/drawing/2014/main" val="3032064383"/>
                    </a:ext>
                  </a:extLst>
                </a:gridCol>
                <a:gridCol w="179604">
                  <a:extLst>
                    <a:ext uri="{9D8B030D-6E8A-4147-A177-3AD203B41FA5}">
                      <a16:colId xmlns="" xmlns:a16="http://schemas.microsoft.com/office/drawing/2014/main" val="1676499840"/>
                    </a:ext>
                  </a:extLst>
                </a:gridCol>
                <a:gridCol w="794154">
                  <a:extLst>
                    <a:ext uri="{9D8B030D-6E8A-4147-A177-3AD203B41FA5}">
                      <a16:colId xmlns="" xmlns:a16="http://schemas.microsoft.com/office/drawing/2014/main" val="4140528132"/>
                    </a:ext>
                  </a:extLst>
                </a:gridCol>
                <a:gridCol w="651336">
                  <a:extLst>
                    <a:ext uri="{9D8B030D-6E8A-4147-A177-3AD203B41FA5}">
                      <a16:colId xmlns="" xmlns:a16="http://schemas.microsoft.com/office/drawing/2014/main" val="1982420539"/>
                    </a:ext>
                  </a:extLst>
                </a:gridCol>
              </a:tblGrid>
              <a:tr h="104360">
                <a:tc gridSpan="7">
                  <a:txBody>
                    <a:bodyPr/>
                    <a:lstStyle/>
                    <a:p>
                      <a:pPr indent="180340" algn="ctr">
                        <a:lnSpc>
                          <a:spcPct val="150000"/>
                        </a:lnSpc>
                        <a:spcBef>
                          <a:spcPts val="1200"/>
                        </a:spcBef>
                        <a:spcAft>
                          <a:spcPts val="0"/>
                        </a:spcAft>
                      </a:pPr>
                      <a:r>
                        <a:rPr lang="es-EC" sz="1050" dirty="0">
                          <a:effectLst/>
                        </a:rPr>
                        <a:t>CONJUNTO RESIDENCIAL ALEJANDRÍA</a:t>
                      </a:r>
                      <a:endParaRPr lang="es-EC" sz="105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076954871"/>
                  </a:ext>
                </a:extLst>
              </a:tr>
              <a:tr h="177499">
                <a:tc gridSpan="7">
                  <a:txBody>
                    <a:bodyPr/>
                    <a:lstStyle/>
                    <a:p>
                      <a:pPr indent="180340" algn="ctr">
                        <a:lnSpc>
                          <a:spcPct val="150000"/>
                        </a:lnSpc>
                        <a:spcBef>
                          <a:spcPts val="1200"/>
                        </a:spcBef>
                        <a:spcAft>
                          <a:spcPts val="0"/>
                        </a:spcAft>
                      </a:pPr>
                      <a:r>
                        <a:rPr lang="es-EC" sz="900" dirty="0">
                          <a:effectLst/>
                        </a:rPr>
                        <a:t>LIBRO DE OBRA DIARIO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605040281"/>
                  </a:ext>
                </a:extLst>
              </a:tr>
              <a:tr h="177499">
                <a:tc>
                  <a:txBody>
                    <a:bodyPr/>
                    <a:lstStyle/>
                    <a:p>
                      <a:pPr indent="180340" algn="l">
                        <a:lnSpc>
                          <a:spcPct val="150000"/>
                        </a:lnSpc>
                        <a:spcBef>
                          <a:spcPts val="1200"/>
                        </a:spcBef>
                        <a:spcAft>
                          <a:spcPts val="0"/>
                        </a:spcAft>
                      </a:pPr>
                      <a:r>
                        <a:rPr lang="es-EC" sz="900">
                          <a:effectLst/>
                        </a:rPr>
                        <a:t>ESTADO DEL TIEMPO</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MAÑANA</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dirty="0">
                          <a:effectLst/>
                        </a:rPr>
                        <a:t> </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TARDE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NOCHE</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2284040485"/>
                  </a:ext>
                </a:extLst>
              </a:tr>
              <a:tr h="177499">
                <a:tc>
                  <a:txBody>
                    <a:bodyPr/>
                    <a:lstStyle/>
                    <a:p>
                      <a:pPr indent="180340" algn="l">
                        <a:lnSpc>
                          <a:spcPct val="150000"/>
                        </a:lnSpc>
                        <a:spcBef>
                          <a:spcPts val="1200"/>
                        </a:spcBef>
                        <a:spcAft>
                          <a:spcPts val="0"/>
                        </a:spcAft>
                      </a:pPr>
                      <a:r>
                        <a:rPr lang="es-EC" sz="900">
                          <a:effectLst/>
                        </a:rPr>
                        <a:t>FECHA DE REPORTE:</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6">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781550944"/>
                  </a:ext>
                </a:extLst>
              </a:tr>
              <a:tr h="354997">
                <a:tc gridSpan="7">
                  <a:txBody>
                    <a:bodyPr/>
                    <a:lstStyle/>
                    <a:p>
                      <a:pPr indent="180340" algn="l">
                        <a:lnSpc>
                          <a:spcPct val="150000"/>
                        </a:lnSpc>
                        <a:spcBef>
                          <a:spcPts val="1200"/>
                        </a:spcBef>
                        <a:spcAft>
                          <a:spcPts val="0"/>
                        </a:spcAft>
                      </a:pPr>
                      <a:r>
                        <a:rPr lang="es-EC" sz="900">
                          <a:effectLst/>
                        </a:rPr>
                        <a:t>ESPACIO PARA EL CONTRATISTA</a:t>
                      </a:r>
                      <a:br>
                        <a:rPr lang="es-EC" sz="900">
                          <a:effectLst/>
                        </a:rPr>
                      </a:br>
                      <a:r>
                        <a:rPr lang="es-EC" sz="900">
                          <a:effectLst/>
                        </a:rPr>
                        <a:t>TRABAJOS REALIZADOS:</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427587255"/>
                  </a:ext>
                </a:extLst>
              </a:tr>
              <a:tr h="177499">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2374990714"/>
                  </a:ext>
                </a:extLst>
              </a:tr>
              <a:tr h="177499">
                <a:tc gridSpan="7">
                  <a:txBody>
                    <a:bodyPr/>
                    <a:lstStyle/>
                    <a:p>
                      <a:pPr indent="180340" algn="l">
                        <a:lnSpc>
                          <a:spcPct val="150000"/>
                        </a:lnSpc>
                        <a:spcBef>
                          <a:spcPts val="1200"/>
                        </a:spcBef>
                        <a:spcAft>
                          <a:spcPts val="0"/>
                        </a:spcAft>
                      </a:pPr>
                      <a:r>
                        <a:rPr lang="es-EC" sz="900" dirty="0">
                          <a:effectLst/>
                        </a:rPr>
                        <a:t>NOTAS: (novedades, consultas, sugerencias)</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441500062"/>
                  </a:ext>
                </a:extLst>
              </a:tr>
              <a:tr h="177499">
                <a:tc>
                  <a:txBody>
                    <a:bodyPr/>
                    <a:lstStyle/>
                    <a:p>
                      <a:pPr indent="180340" algn="l">
                        <a:lnSpc>
                          <a:spcPct val="150000"/>
                        </a:lnSpc>
                        <a:spcBef>
                          <a:spcPts val="1200"/>
                        </a:spcBef>
                        <a:spcAft>
                          <a:spcPts val="0"/>
                        </a:spcAft>
                      </a:pPr>
                      <a:r>
                        <a:rPr lang="es-EC" sz="900" dirty="0">
                          <a:effectLst/>
                        </a:rPr>
                        <a:t> </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417544915"/>
                  </a:ext>
                </a:extLst>
              </a:tr>
              <a:tr h="177499">
                <a:tc gridSpan="7">
                  <a:txBody>
                    <a:bodyPr/>
                    <a:lstStyle/>
                    <a:p>
                      <a:pPr indent="180340" algn="ctr">
                        <a:lnSpc>
                          <a:spcPct val="150000"/>
                        </a:lnSpc>
                        <a:spcBef>
                          <a:spcPts val="1200"/>
                        </a:spcBef>
                        <a:spcAft>
                          <a:spcPts val="0"/>
                        </a:spcAft>
                      </a:pPr>
                      <a:r>
                        <a:rPr lang="es-EC" sz="900">
                          <a:effectLst/>
                        </a:rPr>
                        <a:t>EQUIPO Y PERSONAL MÍNIMO</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007974082"/>
                  </a:ext>
                </a:extLst>
              </a:tr>
              <a:tr h="177499">
                <a:tc gridSpan="3">
                  <a:txBody>
                    <a:bodyPr/>
                    <a:lstStyle/>
                    <a:p>
                      <a:pPr indent="180340" algn="ctr">
                        <a:lnSpc>
                          <a:spcPct val="150000"/>
                        </a:lnSpc>
                        <a:spcBef>
                          <a:spcPts val="1200"/>
                        </a:spcBef>
                        <a:spcAft>
                          <a:spcPts val="0"/>
                        </a:spcAft>
                      </a:pPr>
                      <a:r>
                        <a:rPr lang="es-EC" sz="900">
                          <a:effectLst/>
                        </a:rPr>
                        <a:t>EQUIPO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tc gridSpan="4">
                  <a:txBody>
                    <a:bodyPr/>
                    <a:lstStyle/>
                    <a:p>
                      <a:pPr indent="180340" algn="ctr">
                        <a:lnSpc>
                          <a:spcPct val="150000"/>
                        </a:lnSpc>
                        <a:spcBef>
                          <a:spcPts val="1200"/>
                        </a:spcBef>
                        <a:spcAft>
                          <a:spcPts val="0"/>
                        </a:spcAft>
                      </a:pPr>
                      <a:r>
                        <a:rPr lang="es-EC" sz="900">
                          <a:effectLst/>
                        </a:rPr>
                        <a:t>PERSONAL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352377280"/>
                  </a:ext>
                </a:extLst>
              </a:tr>
              <a:tr h="177499">
                <a:tc>
                  <a:txBody>
                    <a:bodyPr/>
                    <a:lstStyle/>
                    <a:p>
                      <a:pPr indent="180340" algn="ctr">
                        <a:lnSpc>
                          <a:spcPct val="150000"/>
                        </a:lnSpc>
                        <a:spcBef>
                          <a:spcPts val="1200"/>
                        </a:spcBef>
                        <a:spcAft>
                          <a:spcPts val="0"/>
                        </a:spcAft>
                      </a:pPr>
                      <a:r>
                        <a:rPr lang="es-EC" sz="900">
                          <a:effectLst/>
                        </a:rPr>
                        <a:t>EQUIPO</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Requerido</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En obra</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2">
                  <a:txBody>
                    <a:bodyPr/>
                    <a:lstStyle/>
                    <a:p>
                      <a:pPr indent="180340" algn="ctr">
                        <a:lnSpc>
                          <a:spcPct val="150000"/>
                        </a:lnSpc>
                        <a:spcBef>
                          <a:spcPts val="1200"/>
                        </a:spcBef>
                        <a:spcAft>
                          <a:spcPts val="0"/>
                        </a:spcAft>
                      </a:pPr>
                      <a:r>
                        <a:rPr lang="es-EC" sz="900">
                          <a:effectLst/>
                        </a:rPr>
                        <a:t>PERSONAL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900">
                          <a:effectLst/>
                        </a:rPr>
                        <a:t>Requerido</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En obra</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248629119"/>
                  </a:ext>
                </a:extLst>
              </a:tr>
              <a:tr h="177499">
                <a:tc>
                  <a:txBody>
                    <a:bodyPr/>
                    <a:lstStyle/>
                    <a:p>
                      <a:pPr indent="180340" algn="l">
                        <a:lnSpc>
                          <a:spcPct val="150000"/>
                        </a:lnSpc>
                        <a:spcBef>
                          <a:spcPts val="1200"/>
                        </a:spcBef>
                        <a:spcAft>
                          <a:spcPts val="0"/>
                        </a:spcAft>
                      </a:pPr>
                      <a:r>
                        <a:rPr lang="es-EC" sz="900">
                          <a:effectLst/>
                        </a:rPr>
                        <a:t>MÁQUINA</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N°</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N°</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2">
                  <a:txBody>
                    <a:bodyPr/>
                    <a:lstStyle/>
                    <a:p>
                      <a:pPr indent="180340" algn="ctr">
                        <a:lnSpc>
                          <a:spcPct val="150000"/>
                        </a:lnSpc>
                        <a:spcBef>
                          <a:spcPts val="1200"/>
                        </a:spcBef>
                        <a:spcAft>
                          <a:spcPts val="0"/>
                        </a:spcAft>
                      </a:pPr>
                      <a:r>
                        <a:rPr lang="es-EC" sz="900">
                          <a:effectLst/>
                        </a:rPr>
                        <a:t>CARGO</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indent="180340" algn="l">
                        <a:lnSpc>
                          <a:spcPct val="150000"/>
                        </a:lnSpc>
                        <a:spcBef>
                          <a:spcPts val="1200"/>
                        </a:spcBef>
                        <a:spcAft>
                          <a:spcPts val="0"/>
                        </a:spcAft>
                      </a:pPr>
                      <a:r>
                        <a:rPr lang="es-EC" sz="900">
                          <a:effectLst/>
                        </a:rPr>
                        <a:t>N°</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N°</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1379233014"/>
                  </a:ext>
                </a:extLst>
              </a:tr>
              <a:tr h="177499">
                <a:tc>
                  <a:txBody>
                    <a:bodyPr/>
                    <a:lstStyle/>
                    <a:p>
                      <a:pPr indent="180340" algn="l">
                        <a:lnSpc>
                          <a:spcPct val="150000"/>
                        </a:lnSpc>
                        <a:spcBef>
                          <a:spcPts val="1200"/>
                        </a:spcBef>
                        <a:spcAft>
                          <a:spcPts val="0"/>
                        </a:spcAft>
                      </a:pPr>
                      <a:r>
                        <a:rPr lang="es-EC" sz="900">
                          <a:effectLst/>
                        </a:rPr>
                        <a:t>Concretera</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1</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2">
                  <a:txBody>
                    <a:bodyPr/>
                    <a:lstStyle/>
                    <a:p>
                      <a:pPr indent="180340" algn="l">
                        <a:lnSpc>
                          <a:spcPct val="150000"/>
                        </a:lnSpc>
                        <a:spcBef>
                          <a:spcPts val="1200"/>
                        </a:spcBef>
                        <a:spcAft>
                          <a:spcPts val="0"/>
                        </a:spcAft>
                      </a:pPr>
                      <a:r>
                        <a:rPr lang="es-EC" sz="900">
                          <a:effectLst/>
                        </a:rPr>
                        <a:t>Maestro Mayor</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900">
                          <a:effectLst/>
                        </a:rPr>
                        <a:t>1</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extLst>
                  <a:ext uri="{0D108BD9-81ED-4DB2-BD59-A6C34878D82A}">
                    <a16:rowId xmlns="" xmlns:a16="http://schemas.microsoft.com/office/drawing/2014/main" val="504735592"/>
                  </a:ext>
                </a:extLst>
              </a:tr>
              <a:tr h="177499">
                <a:tc>
                  <a:txBody>
                    <a:bodyPr/>
                    <a:lstStyle/>
                    <a:p>
                      <a:pPr indent="180340" algn="l">
                        <a:lnSpc>
                          <a:spcPct val="150000"/>
                        </a:lnSpc>
                        <a:spcBef>
                          <a:spcPts val="1200"/>
                        </a:spcBef>
                        <a:spcAft>
                          <a:spcPts val="0"/>
                        </a:spcAft>
                      </a:pPr>
                      <a:r>
                        <a:rPr lang="es-EC" sz="900">
                          <a:effectLst/>
                        </a:rPr>
                        <a:t>Vibrador</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1</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2">
                  <a:txBody>
                    <a:bodyPr/>
                    <a:lstStyle/>
                    <a:p>
                      <a:pPr indent="180340" algn="l">
                        <a:lnSpc>
                          <a:spcPct val="150000"/>
                        </a:lnSpc>
                        <a:spcBef>
                          <a:spcPts val="1200"/>
                        </a:spcBef>
                        <a:spcAft>
                          <a:spcPts val="0"/>
                        </a:spcAft>
                      </a:pPr>
                      <a:r>
                        <a:rPr lang="es-EC" sz="900">
                          <a:effectLst/>
                        </a:rPr>
                        <a:t>Albañil</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900">
                          <a:effectLst/>
                        </a:rPr>
                        <a:t>3</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extLst>
                  <a:ext uri="{0D108BD9-81ED-4DB2-BD59-A6C34878D82A}">
                    <a16:rowId xmlns="" xmlns:a16="http://schemas.microsoft.com/office/drawing/2014/main" val="2126362114"/>
                  </a:ext>
                </a:extLst>
              </a:tr>
              <a:tr h="177499">
                <a:tc>
                  <a:txBody>
                    <a:bodyPr/>
                    <a:lstStyle/>
                    <a:p>
                      <a:pPr indent="180340" algn="l">
                        <a:lnSpc>
                          <a:spcPct val="150000"/>
                        </a:lnSpc>
                        <a:spcBef>
                          <a:spcPts val="1200"/>
                        </a:spcBef>
                        <a:spcAft>
                          <a:spcPts val="0"/>
                        </a:spcAft>
                      </a:pPr>
                      <a:r>
                        <a:rPr lang="es-EC" sz="900">
                          <a:effectLst/>
                        </a:rPr>
                        <a:t>Andamios (Pares)</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10</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2">
                  <a:txBody>
                    <a:bodyPr/>
                    <a:lstStyle/>
                    <a:p>
                      <a:pPr indent="180340" algn="l">
                        <a:lnSpc>
                          <a:spcPct val="150000"/>
                        </a:lnSpc>
                        <a:spcBef>
                          <a:spcPts val="1200"/>
                        </a:spcBef>
                        <a:spcAft>
                          <a:spcPts val="0"/>
                        </a:spcAft>
                      </a:pPr>
                      <a:r>
                        <a:rPr lang="es-EC" sz="900">
                          <a:effectLst/>
                        </a:rPr>
                        <a:t>Peón</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900">
                          <a:effectLst/>
                        </a:rPr>
                        <a:t>3</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extLst>
                  <a:ext uri="{0D108BD9-81ED-4DB2-BD59-A6C34878D82A}">
                    <a16:rowId xmlns="" xmlns:a16="http://schemas.microsoft.com/office/drawing/2014/main" val="450602884"/>
                  </a:ext>
                </a:extLst>
              </a:tr>
              <a:tr h="177499">
                <a:tc>
                  <a:txBody>
                    <a:bodyPr/>
                    <a:lstStyle/>
                    <a:p>
                      <a:pPr indent="180340" algn="l">
                        <a:lnSpc>
                          <a:spcPct val="150000"/>
                        </a:lnSpc>
                        <a:spcBef>
                          <a:spcPts val="1200"/>
                        </a:spcBef>
                        <a:spcAft>
                          <a:spcPts val="0"/>
                        </a:spcAft>
                      </a:pPr>
                      <a:r>
                        <a:rPr lang="es-EC" sz="900">
                          <a:effectLst/>
                        </a:rPr>
                        <a:t>Palas</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7</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2">
                  <a:txBody>
                    <a:bodyPr/>
                    <a:lstStyle/>
                    <a:p>
                      <a:pPr indent="180340" algn="l">
                        <a:lnSpc>
                          <a:spcPct val="150000"/>
                        </a:lnSpc>
                        <a:spcBef>
                          <a:spcPts val="1200"/>
                        </a:spcBef>
                        <a:spcAft>
                          <a:spcPts val="0"/>
                        </a:spcAft>
                      </a:pPr>
                      <a:r>
                        <a:rPr lang="es-EC" sz="900">
                          <a:effectLst/>
                        </a:rPr>
                        <a:t>Residente de obra</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indent="180340" algn="ctr">
                        <a:lnSpc>
                          <a:spcPct val="150000"/>
                        </a:lnSpc>
                        <a:spcBef>
                          <a:spcPts val="1200"/>
                        </a:spcBef>
                        <a:spcAft>
                          <a:spcPts val="0"/>
                        </a:spcAft>
                      </a:pPr>
                      <a:r>
                        <a:rPr lang="es-EC" sz="900">
                          <a:effectLst/>
                        </a:rPr>
                        <a:t>1</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extLst>
                  <a:ext uri="{0D108BD9-81ED-4DB2-BD59-A6C34878D82A}">
                    <a16:rowId xmlns="" xmlns:a16="http://schemas.microsoft.com/office/drawing/2014/main" val="1351270314"/>
                  </a:ext>
                </a:extLst>
              </a:tr>
              <a:tr h="177499">
                <a:tc>
                  <a:txBody>
                    <a:bodyPr/>
                    <a:lstStyle/>
                    <a:p>
                      <a:pPr indent="180340" algn="l">
                        <a:lnSpc>
                          <a:spcPct val="150000"/>
                        </a:lnSpc>
                        <a:spcBef>
                          <a:spcPts val="1200"/>
                        </a:spcBef>
                        <a:spcAft>
                          <a:spcPts val="0"/>
                        </a:spcAft>
                      </a:pPr>
                      <a:r>
                        <a:rPr lang="es-EC" sz="900">
                          <a:effectLst/>
                        </a:rPr>
                        <a:t>Picos</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7</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2">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1351309904"/>
                  </a:ext>
                </a:extLst>
              </a:tr>
              <a:tr h="177499">
                <a:tc>
                  <a:txBody>
                    <a:bodyPr/>
                    <a:lstStyle/>
                    <a:p>
                      <a:pPr indent="180340" algn="l">
                        <a:lnSpc>
                          <a:spcPct val="150000"/>
                        </a:lnSpc>
                        <a:spcBef>
                          <a:spcPts val="1200"/>
                        </a:spcBef>
                        <a:spcAft>
                          <a:spcPts val="0"/>
                        </a:spcAft>
                      </a:pPr>
                      <a:r>
                        <a:rPr lang="es-EC" sz="900">
                          <a:effectLst/>
                        </a:rPr>
                        <a:t>Carretillas</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4</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2">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1103420769"/>
                  </a:ext>
                </a:extLst>
              </a:tr>
              <a:tr h="177499">
                <a:tc>
                  <a:txBody>
                    <a:bodyPr/>
                    <a:lstStyle/>
                    <a:p>
                      <a:pPr indent="180340" algn="l">
                        <a:lnSpc>
                          <a:spcPct val="150000"/>
                        </a:lnSpc>
                        <a:spcBef>
                          <a:spcPts val="1200"/>
                        </a:spcBef>
                        <a:spcAft>
                          <a:spcPts val="0"/>
                        </a:spcAft>
                      </a:pPr>
                      <a:r>
                        <a:rPr lang="es-EC" sz="900">
                          <a:effectLst/>
                        </a:rPr>
                        <a:t>Amoladora</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2</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2">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574487268"/>
                  </a:ext>
                </a:extLst>
              </a:tr>
              <a:tr h="177499">
                <a:tc>
                  <a:txBody>
                    <a:bodyPr/>
                    <a:lstStyle/>
                    <a:p>
                      <a:pPr indent="180340" algn="l">
                        <a:lnSpc>
                          <a:spcPct val="150000"/>
                        </a:lnSpc>
                        <a:spcBef>
                          <a:spcPts val="1200"/>
                        </a:spcBef>
                        <a:spcAft>
                          <a:spcPts val="0"/>
                        </a:spcAft>
                      </a:pPr>
                      <a:r>
                        <a:rPr lang="es-EC" sz="900">
                          <a:effectLst/>
                        </a:rPr>
                        <a:t>Taladro</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2</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2">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669670505"/>
                  </a:ext>
                </a:extLst>
              </a:tr>
              <a:tr h="177499">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gridSpan="2">
                  <a:txBody>
                    <a:bodyPr/>
                    <a:lstStyle/>
                    <a:p>
                      <a:pPr>
                        <a:lnSpc>
                          <a:spcPct val="107000"/>
                        </a:lnSpc>
                      </a:pPr>
                      <a:endParaRPr lang="es-EC" sz="900">
                        <a:effectLst/>
                        <a:latin typeface="Calibri" panose="020F0502020204030204" pitchFamily="34" charset="0"/>
                      </a:endParaRPr>
                    </a:p>
                  </a:txBody>
                  <a:tcPr marL="22867" marR="22867" marT="0" marB="0" anchor="b"/>
                </a:tc>
                <a:tc hMerge="1">
                  <a:txBody>
                    <a:bodyPr/>
                    <a:lstStyle/>
                    <a:p>
                      <a:endParaRPr lang="es-EC"/>
                    </a:p>
                  </a:txBody>
                  <a:tcPr/>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ctr">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10019274"/>
                  </a:ext>
                </a:extLst>
              </a:tr>
              <a:tr h="354997">
                <a:tc gridSpan="7">
                  <a:txBody>
                    <a:bodyPr/>
                    <a:lstStyle/>
                    <a:p>
                      <a:pPr indent="180340" algn="l">
                        <a:lnSpc>
                          <a:spcPct val="150000"/>
                        </a:lnSpc>
                        <a:spcBef>
                          <a:spcPts val="1200"/>
                        </a:spcBef>
                        <a:spcAft>
                          <a:spcPts val="0"/>
                        </a:spcAft>
                      </a:pPr>
                      <a:r>
                        <a:rPr lang="es-EC" sz="900">
                          <a:effectLst/>
                        </a:rPr>
                        <a:t>ESPACIO PARA FISCALIZACIÓN</a:t>
                      </a:r>
                      <a:br>
                        <a:rPr lang="es-EC" sz="900">
                          <a:effectLst/>
                        </a:rPr>
                      </a:br>
                      <a:r>
                        <a:rPr lang="es-EC" sz="900">
                          <a:effectLst/>
                        </a:rPr>
                        <a:t>INSTRUCCIONES: (trámites, procedimiento de trabajo,  aclaración de especificaciones, etc.)</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623346835"/>
                  </a:ext>
                </a:extLst>
              </a:tr>
              <a:tr h="177499">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a:lnSpc>
                          <a:spcPct val="107000"/>
                        </a:lnSpc>
                      </a:pPr>
                      <a:endParaRPr lang="es-EC" sz="900" dirty="0">
                        <a:effectLst/>
                        <a:latin typeface="Calibri" panose="020F0502020204030204" pitchFamily="34"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1175931961"/>
                  </a:ext>
                </a:extLst>
              </a:tr>
              <a:tr h="177499">
                <a:tc gridSpan="7">
                  <a:txBody>
                    <a:bodyPr/>
                    <a:lstStyle/>
                    <a:p>
                      <a:pPr indent="180340" algn="l">
                        <a:lnSpc>
                          <a:spcPct val="150000"/>
                        </a:lnSpc>
                        <a:spcBef>
                          <a:spcPts val="1200"/>
                        </a:spcBef>
                        <a:spcAft>
                          <a:spcPts val="0"/>
                        </a:spcAft>
                      </a:pPr>
                      <a:r>
                        <a:rPr lang="es-EC" sz="900" dirty="0">
                          <a:effectLst/>
                        </a:rPr>
                        <a:t>AUTORIZACIONES: (trabajos específicos puntuales o fuera de contrato)</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374176603"/>
                  </a:ext>
                </a:extLst>
              </a:tr>
              <a:tr h="177499">
                <a:tc>
                  <a:txBody>
                    <a:bodyPr/>
                    <a:lstStyle/>
                    <a:p>
                      <a:pPr indent="180340" algn="l">
                        <a:lnSpc>
                          <a:spcPct val="150000"/>
                        </a:lnSpc>
                        <a:spcBef>
                          <a:spcPts val="1200"/>
                        </a:spcBef>
                        <a:spcAft>
                          <a:spcPts val="0"/>
                        </a:spcAft>
                      </a:pPr>
                      <a:r>
                        <a:rPr lang="es-EC" sz="900" dirty="0">
                          <a:effectLst/>
                        </a:rPr>
                        <a:t> </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a:effectLst/>
                        </a:rPr>
                        <a:t> </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indent="180340" algn="l">
                        <a:lnSpc>
                          <a:spcPct val="150000"/>
                        </a:lnSpc>
                        <a:spcBef>
                          <a:spcPts val="1200"/>
                        </a:spcBef>
                        <a:spcAft>
                          <a:spcPts val="0"/>
                        </a:spcAft>
                      </a:pPr>
                      <a:r>
                        <a:rPr lang="es-EC" sz="900" dirty="0">
                          <a:effectLst/>
                        </a:rPr>
                        <a:t> </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3178105271"/>
                  </a:ext>
                </a:extLst>
              </a:tr>
              <a:tr h="177499">
                <a:tc gridSpan="7">
                  <a:txBody>
                    <a:bodyPr/>
                    <a:lstStyle/>
                    <a:p>
                      <a:pPr indent="180340" algn="l">
                        <a:lnSpc>
                          <a:spcPct val="150000"/>
                        </a:lnSpc>
                        <a:spcBef>
                          <a:spcPts val="1200"/>
                        </a:spcBef>
                        <a:spcAft>
                          <a:spcPts val="0"/>
                        </a:spcAft>
                      </a:pPr>
                      <a:r>
                        <a:rPr lang="es-EC" sz="900">
                          <a:effectLst/>
                        </a:rPr>
                        <a:t>OBSERVACIONES: (problemas presentados sobre trabajos ejecutados)</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476139931"/>
                  </a:ext>
                </a:extLst>
              </a:tr>
              <a:tr h="177499">
                <a:tc>
                  <a:txBody>
                    <a:bodyPr/>
                    <a:lstStyle/>
                    <a:p>
                      <a:pPr indent="180340" algn="l">
                        <a:lnSpc>
                          <a:spcPct val="150000"/>
                        </a:lnSpc>
                        <a:spcBef>
                          <a:spcPts val="1200"/>
                        </a:spcBef>
                        <a:spcAft>
                          <a:spcPts val="0"/>
                        </a:spcAft>
                      </a:pPr>
                      <a:r>
                        <a:rPr lang="es-EC" sz="900" dirty="0">
                          <a:effectLst/>
                        </a:rPr>
                        <a:t> </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indent="180340" algn="l">
                        <a:lnSpc>
                          <a:spcPct val="150000"/>
                        </a:lnSpc>
                        <a:spcBef>
                          <a:spcPts val="1200"/>
                        </a:spcBef>
                        <a:spcAft>
                          <a:spcPts val="0"/>
                        </a:spcAft>
                      </a:pPr>
                      <a:r>
                        <a:rPr lang="es-EC" sz="900" dirty="0">
                          <a:effectLst/>
                        </a:rPr>
                        <a:t> </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extLst>
                  <a:ext uri="{0D108BD9-81ED-4DB2-BD59-A6C34878D82A}">
                    <a16:rowId xmlns="" xmlns:a16="http://schemas.microsoft.com/office/drawing/2014/main" val="3681451160"/>
                  </a:ext>
                </a:extLst>
              </a:tr>
              <a:tr h="177499">
                <a:tc gridSpan="2">
                  <a:txBody>
                    <a:bodyPr/>
                    <a:lstStyle/>
                    <a:p>
                      <a:pPr indent="180340" algn="ctr">
                        <a:lnSpc>
                          <a:spcPct val="150000"/>
                        </a:lnSpc>
                        <a:spcBef>
                          <a:spcPts val="1200"/>
                        </a:spcBef>
                        <a:spcAft>
                          <a:spcPts val="0"/>
                        </a:spcAft>
                      </a:pPr>
                      <a:r>
                        <a:rPr lang="es-EC" sz="900" dirty="0">
                          <a:effectLst/>
                        </a:rPr>
                        <a:t>_______________________</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tc gridSpan="3">
                  <a:txBody>
                    <a:bodyPr/>
                    <a:lstStyle/>
                    <a:p>
                      <a:pPr indent="180340" algn="ctr">
                        <a:lnSpc>
                          <a:spcPct val="150000"/>
                        </a:lnSpc>
                        <a:spcBef>
                          <a:spcPts val="1200"/>
                        </a:spcBef>
                        <a:spcAft>
                          <a:spcPts val="0"/>
                        </a:spcAft>
                      </a:pPr>
                      <a:r>
                        <a:rPr lang="es-EC" sz="900">
                          <a:effectLst/>
                        </a:rPr>
                        <a:t>_____________________</a:t>
                      </a:r>
                      <a:endParaRPr lang="es-EC" sz="90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4201083147"/>
                  </a:ext>
                </a:extLst>
              </a:tr>
              <a:tr h="177499">
                <a:tc gridSpan="2">
                  <a:txBody>
                    <a:bodyPr/>
                    <a:lstStyle/>
                    <a:p>
                      <a:pPr indent="180340" algn="ctr">
                        <a:lnSpc>
                          <a:spcPct val="150000"/>
                        </a:lnSpc>
                        <a:spcBef>
                          <a:spcPts val="1200"/>
                        </a:spcBef>
                        <a:spcAft>
                          <a:spcPts val="0"/>
                        </a:spcAft>
                      </a:pPr>
                      <a:r>
                        <a:rPr lang="es-EC" sz="900" dirty="0">
                          <a:effectLst/>
                        </a:rPr>
                        <a:t>CONTRATISTA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a:txBody>
                    <a:bodyPr/>
                    <a:lstStyle/>
                    <a:p>
                      <a:pPr>
                        <a:lnSpc>
                          <a:spcPct val="107000"/>
                        </a:lnSpc>
                      </a:pPr>
                      <a:endParaRPr lang="es-EC" sz="900">
                        <a:effectLst/>
                        <a:latin typeface="Calibri" panose="020F0502020204030204" pitchFamily="34" charset="0"/>
                      </a:endParaRPr>
                    </a:p>
                  </a:txBody>
                  <a:tcPr marL="22867" marR="22867" marT="0" marB="0" anchor="b"/>
                </a:tc>
                <a:tc>
                  <a:txBody>
                    <a:bodyPr/>
                    <a:lstStyle/>
                    <a:p>
                      <a:pPr>
                        <a:lnSpc>
                          <a:spcPct val="107000"/>
                        </a:lnSpc>
                      </a:pPr>
                      <a:endParaRPr lang="es-EC" sz="900">
                        <a:effectLst/>
                        <a:latin typeface="Calibri" panose="020F0502020204030204" pitchFamily="34" charset="0"/>
                      </a:endParaRPr>
                    </a:p>
                  </a:txBody>
                  <a:tcPr marL="22867" marR="22867" marT="0" marB="0" anchor="b"/>
                </a:tc>
                <a:tc gridSpan="3">
                  <a:txBody>
                    <a:bodyPr/>
                    <a:lstStyle/>
                    <a:p>
                      <a:pPr indent="180340" algn="ctr">
                        <a:lnSpc>
                          <a:spcPct val="150000"/>
                        </a:lnSpc>
                        <a:spcBef>
                          <a:spcPts val="1200"/>
                        </a:spcBef>
                        <a:spcAft>
                          <a:spcPts val="0"/>
                        </a:spcAft>
                      </a:pPr>
                      <a:r>
                        <a:rPr lang="es-EC" sz="900" dirty="0">
                          <a:effectLst/>
                        </a:rPr>
                        <a:t>FISCALIZADOR</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txBody>
                  <a:tcPr marL="22867" marR="22867" marT="0" marB="0" anchor="b"/>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581646572"/>
                  </a:ext>
                </a:extLst>
              </a:tr>
            </a:tbl>
          </a:graphicData>
        </a:graphic>
      </p:graphicFrame>
    </p:spTree>
    <p:extLst>
      <p:ext uri="{BB962C8B-B14F-4D97-AF65-F5344CB8AC3E}">
        <p14:creationId xmlns:p14="http://schemas.microsoft.com/office/powerpoint/2010/main" val="4163109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94BB0388-91C6-4F2B-8109-4FCCBCC9FDAE}"/>
              </a:ext>
            </a:extLst>
          </p:cNvPr>
          <p:cNvSpPr/>
          <p:nvPr/>
        </p:nvSpPr>
        <p:spPr>
          <a:xfrm>
            <a:off x="2006054" y="618311"/>
            <a:ext cx="4599272"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PLANILLA DE AVANCE DE OBRA</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graphicFrame>
        <p:nvGraphicFramePr>
          <p:cNvPr id="4" name="Diagrama 3">
            <a:extLst>
              <a:ext uri="{FF2B5EF4-FFF2-40B4-BE49-F238E27FC236}">
                <a16:creationId xmlns="" xmlns:a16="http://schemas.microsoft.com/office/drawing/2014/main" id="{E54D05FD-DE1A-4A98-A64C-66B7B2A440F4}"/>
              </a:ext>
            </a:extLst>
          </p:cNvPr>
          <p:cNvGraphicFramePr/>
          <p:nvPr>
            <p:extLst>
              <p:ext uri="{D42A27DB-BD31-4B8C-83A1-F6EECF244321}">
                <p14:modId xmlns:p14="http://schemas.microsoft.com/office/powerpoint/2010/main" val="2427199280"/>
              </p:ext>
            </p:extLst>
          </p:nvPr>
        </p:nvGraphicFramePr>
        <p:xfrm>
          <a:off x="1182915" y="1600478"/>
          <a:ext cx="4044365" cy="4979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a 10">
            <a:extLst>
              <a:ext uri="{FF2B5EF4-FFF2-40B4-BE49-F238E27FC236}">
                <a16:creationId xmlns="" xmlns:a16="http://schemas.microsoft.com/office/drawing/2014/main" id="{4BCD8ECE-546D-40CD-A908-47551B9A6566}"/>
              </a:ext>
            </a:extLst>
          </p:cNvPr>
          <p:cNvGraphicFramePr/>
          <p:nvPr>
            <p:extLst>
              <p:ext uri="{D42A27DB-BD31-4B8C-83A1-F6EECF244321}">
                <p14:modId xmlns:p14="http://schemas.microsoft.com/office/powerpoint/2010/main" val="436904128"/>
              </p:ext>
            </p:extLst>
          </p:nvPr>
        </p:nvGraphicFramePr>
        <p:xfrm>
          <a:off x="5227280" y="1389630"/>
          <a:ext cx="5655809" cy="49413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067473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94BB0388-91C6-4F2B-8109-4FCCBCC9FDAE}"/>
              </a:ext>
            </a:extLst>
          </p:cNvPr>
          <p:cNvSpPr/>
          <p:nvPr/>
        </p:nvSpPr>
        <p:spPr>
          <a:xfrm>
            <a:off x="1816451" y="655633"/>
            <a:ext cx="4599272"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PLANILLA DE AVANCE DE OBRA</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 xmlns:a16="http://schemas.microsoft.com/office/drawing/2014/main" id="{4F2F6CC8-F0D6-4350-90AE-417E38EA86C7}"/>
              </a:ext>
            </a:extLst>
          </p:cNvPr>
          <p:cNvSpPr/>
          <p:nvPr/>
        </p:nvSpPr>
        <p:spPr>
          <a:xfrm>
            <a:off x="1407192" y="1484491"/>
            <a:ext cx="9933215" cy="400110"/>
          </a:xfrm>
          <a:prstGeom prst="rect">
            <a:avLst/>
          </a:prstGeom>
        </p:spPr>
        <p:txBody>
          <a:bodyPr wrap="square">
            <a:spAutoFit/>
          </a:bodyPr>
          <a:lstStyle/>
          <a:p>
            <a:r>
              <a:rPr lang="es-EC" sz="2000" dirty="0">
                <a:ea typeface="Calibri" panose="020F0502020204030204" pitchFamily="34" charset="0"/>
                <a:cs typeface="Times New Roman" panose="02020603050405020304" pitchFamily="18" charset="0"/>
              </a:rPr>
              <a:t>Pago de planillas</a:t>
            </a:r>
            <a:endParaRPr lang="es-EC" sz="2000" dirty="0"/>
          </a:p>
        </p:txBody>
      </p:sp>
      <p:graphicFrame>
        <p:nvGraphicFramePr>
          <p:cNvPr id="4" name="Tabla 3">
            <a:extLst>
              <a:ext uri="{FF2B5EF4-FFF2-40B4-BE49-F238E27FC236}">
                <a16:creationId xmlns="" xmlns:a16="http://schemas.microsoft.com/office/drawing/2014/main" id="{06932950-16FD-4CC9-8A4A-0090F21AD74E}"/>
              </a:ext>
            </a:extLst>
          </p:cNvPr>
          <p:cNvGraphicFramePr>
            <a:graphicFrameLocks noGrp="1"/>
          </p:cNvGraphicFramePr>
          <p:nvPr>
            <p:extLst>
              <p:ext uri="{D42A27DB-BD31-4B8C-83A1-F6EECF244321}">
                <p14:modId xmlns:p14="http://schemas.microsoft.com/office/powerpoint/2010/main" val="3693294033"/>
              </p:ext>
            </p:extLst>
          </p:nvPr>
        </p:nvGraphicFramePr>
        <p:xfrm>
          <a:off x="1104899" y="1979462"/>
          <a:ext cx="10453954" cy="4572000"/>
        </p:xfrm>
        <a:graphic>
          <a:graphicData uri="http://schemas.openxmlformats.org/drawingml/2006/table">
            <a:tbl>
              <a:tblPr firstRow="1" firstCol="1" bandRow="1">
                <a:tableStyleId>{46F890A9-2807-4EBB-B81D-B2AA78EC7F39}</a:tableStyleId>
              </a:tblPr>
              <a:tblGrid>
                <a:gridCol w="2602368">
                  <a:extLst>
                    <a:ext uri="{9D8B030D-6E8A-4147-A177-3AD203B41FA5}">
                      <a16:colId xmlns="" xmlns:a16="http://schemas.microsoft.com/office/drawing/2014/main" val="2210578349"/>
                    </a:ext>
                  </a:extLst>
                </a:gridCol>
                <a:gridCol w="69850">
                  <a:extLst>
                    <a:ext uri="{9D8B030D-6E8A-4147-A177-3AD203B41FA5}">
                      <a16:colId xmlns="" xmlns:a16="http://schemas.microsoft.com/office/drawing/2014/main" val="1263144520"/>
                    </a:ext>
                  </a:extLst>
                </a:gridCol>
                <a:gridCol w="356667">
                  <a:extLst>
                    <a:ext uri="{9D8B030D-6E8A-4147-A177-3AD203B41FA5}">
                      <a16:colId xmlns="" xmlns:a16="http://schemas.microsoft.com/office/drawing/2014/main" val="3031139511"/>
                    </a:ext>
                  </a:extLst>
                </a:gridCol>
                <a:gridCol w="242367">
                  <a:extLst>
                    <a:ext uri="{9D8B030D-6E8A-4147-A177-3AD203B41FA5}">
                      <a16:colId xmlns="" xmlns:a16="http://schemas.microsoft.com/office/drawing/2014/main" val="4104274348"/>
                    </a:ext>
                  </a:extLst>
                </a:gridCol>
                <a:gridCol w="242367">
                  <a:extLst>
                    <a:ext uri="{9D8B030D-6E8A-4147-A177-3AD203B41FA5}">
                      <a16:colId xmlns="" xmlns:a16="http://schemas.microsoft.com/office/drawing/2014/main" val="2091603862"/>
                    </a:ext>
                  </a:extLst>
                </a:gridCol>
                <a:gridCol w="242367">
                  <a:extLst>
                    <a:ext uri="{9D8B030D-6E8A-4147-A177-3AD203B41FA5}">
                      <a16:colId xmlns="" xmlns:a16="http://schemas.microsoft.com/office/drawing/2014/main" val="1450716610"/>
                    </a:ext>
                  </a:extLst>
                </a:gridCol>
                <a:gridCol w="242367">
                  <a:extLst>
                    <a:ext uri="{9D8B030D-6E8A-4147-A177-3AD203B41FA5}">
                      <a16:colId xmlns="" xmlns:a16="http://schemas.microsoft.com/office/drawing/2014/main" val="1780708535"/>
                    </a:ext>
                  </a:extLst>
                </a:gridCol>
                <a:gridCol w="242367">
                  <a:extLst>
                    <a:ext uri="{9D8B030D-6E8A-4147-A177-3AD203B41FA5}">
                      <a16:colId xmlns="" xmlns:a16="http://schemas.microsoft.com/office/drawing/2014/main" val="1168130020"/>
                    </a:ext>
                  </a:extLst>
                </a:gridCol>
                <a:gridCol w="242367">
                  <a:extLst>
                    <a:ext uri="{9D8B030D-6E8A-4147-A177-3AD203B41FA5}">
                      <a16:colId xmlns="" xmlns:a16="http://schemas.microsoft.com/office/drawing/2014/main" val="1004994098"/>
                    </a:ext>
                  </a:extLst>
                </a:gridCol>
                <a:gridCol w="242367">
                  <a:extLst>
                    <a:ext uri="{9D8B030D-6E8A-4147-A177-3AD203B41FA5}">
                      <a16:colId xmlns="" xmlns:a16="http://schemas.microsoft.com/office/drawing/2014/main" val="1828833339"/>
                    </a:ext>
                  </a:extLst>
                </a:gridCol>
                <a:gridCol w="273177">
                  <a:extLst>
                    <a:ext uri="{9D8B030D-6E8A-4147-A177-3AD203B41FA5}">
                      <a16:colId xmlns="" xmlns:a16="http://schemas.microsoft.com/office/drawing/2014/main" val="3452207714"/>
                    </a:ext>
                  </a:extLst>
                </a:gridCol>
                <a:gridCol w="273177">
                  <a:extLst>
                    <a:ext uri="{9D8B030D-6E8A-4147-A177-3AD203B41FA5}">
                      <a16:colId xmlns="" xmlns:a16="http://schemas.microsoft.com/office/drawing/2014/main" val="3556598612"/>
                    </a:ext>
                  </a:extLst>
                </a:gridCol>
                <a:gridCol w="273177">
                  <a:extLst>
                    <a:ext uri="{9D8B030D-6E8A-4147-A177-3AD203B41FA5}">
                      <a16:colId xmlns="" xmlns:a16="http://schemas.microsoft.com/office/drawing/2014/main" val="1828828378"/>
                    </a:ext>
                  </a:extLst>
                </a:gridCol>
                <a:gridCol w="273177">
                  <a:extLst>
                    <a:ext uri="{9D8B030D-6E8A-4147-A177-3AD203B41FA5}">
                      <a16:colId xmlns="" xmlns:a16="http://schemas.microsoft.com/office/drawing/2014/main" val="2455560020"/>
                    </a:ext>
                  </a:extLst>
                </a:gridCol>
                <a:gridCol w="273177">
                  <a:extLst>
                    <a:ext uri="{9D8B030D-6E8A-4147-A177-3AD203B41FA5}">
                      <a16:colId xmlns="" xmlns:a16="http://schemas.microsoft.com/office/drawing/2014/main" val="4182256333"/>
                    </a:ext>
                  </a:extLst>
                </a:gridCol>
                <a:gridCol w="273177">
                  <a:extLst>
                    <a:ext uri="{9D8B030D-6E8A-4147-A177-3AD203B41FA5}">
                      <a16:colId xmlns="" xmlns:a16="http://schemas.microsoft.com/office/drawing/2014/main" val="2190128123"/>
                    </a:ext>
                  </a:extLst>
                </a:gridCol>
                <a:gridCol w="273177">
                  <a:extLst>
                    <a:ext uri="{9D8B030D-6E8A-4147-A177-3AD203B41FA5}">
                      <a16:colId xmlns="" xmlns:a16="http://schemas.microsoft.com/office/drawing/2014/main" val="2656464396"/>
                    </a:ext>
                  </a:extLst>
                </a:gridCol>
                <a:gridCol w="273177">
                  <a:extLst>
                    <a:ext uri="{9D8B030D-6E8A-4147-A177-3AD203B41FA5}">
                      <a16:colId xmlns="" xmlns:a16="http://schemas.microsoft.com/office/drawing/2014/main" val="3260973823"/>
                    </a:ext>
                  </a:extLst>
                </a:gridCol>
                <a:gridCol w="273177">
                  <a:extLst>
                    <a:ext uri="{9D8B030D-6E8A-4147-A177-3AD203B41FA5}">
                      <a16:colId xmlns="" xmlns:a16="http://schemas.microsoft.com/office/drawing/2014/main" val="2749979655"/>
                    </a:ext>
                  </a:extLst>
                </a:gridCol>
                <a:gridCol w="273177">
                  <a:extLst>
                    <a:ext uri="{9D8B030D-6E8A-4147-A177-3AD203B41FA5}">
                      <a16:colId xmlns="" xmlns:a16="http://schemas.microsoft.com/office/drawing/2014/main" val="2458196844"/>
                    </a:ext>
                  </a:extLst>
                </a:gridCol>
                <a:gridCol w="273177">
                  <a:extLst>
                    <a:ext uri="{9D8B030D-6E8A-4147-A177-3AD203B41FA5}">
                      <a16:colId xmlns="" xmlns:a16="http://schemas.microsoft.com/office/drawing/2014/main" val="4073550804"/>
                    </a:ext>
                  </a:extLst>
                </a:gridCol>
                <a:gridCol w="273177">
                  <a:extLst>
                    <a:ext uri="{9D8B030D-6E8A-4147-A177-3AD203B41FA5}">
                      <a16:colId xmlns="" xmlns:a16="http://schemas.microsoft.com/office/drawing/2014/main" val="3750380608"/>
                    </a:ext>
                  </a:extLst>
                </a:gridCol>
                <a:gridCol w="273177">
                  <a:extLst>
                    <a:ext uri="{9D8B030D-6E8A-4147-A177-3AD203B41FA5}">
                      <a16:colId xmlns="" xmlns:a16="http://schemas.microsoft.com/office/drawing/2014/main" val="1011093669"/>
                    </a:ext>
                  </a:extLst>
                </a:gridCol>
                <a:gridCol w="273177">
                  <a:extLst>
                    <a:ext uri="{9D8B030D-6E8A-4147-A177-3AD203B41FA5}">
                      <a16:colId xmlns="" xmlns:a16="http://schemas.microsoft.com/office/drawing/2014/main" val="2181759901"/>
                    </a:ext>
                  </a:extLst>
                </a:gridCol>
                <a:gridCol w="273177">
                  <a:extLst>
                    <a:ext uri="{9D8B030D-6E8A-4147-A177-3AD203B41FA5}">
                      <a16:colId xmlns="" xmlns:a16="http://schemas.microsoft.com/office/drawing/2014/main" val="1672859277"/>
                    </a:ext>
                  </a:extLst>
                </a:gridCol>
                <a:gridCol w="273177">
                  <a:extLst>
                    <a:ext uri="{9D8B030D-6E8A-4147-A177-3AD203B41FA5}">
                      <a16:colId xmlns="" xmlns:a16="http://schemas.microsoft.com/office/drawing/2014/main" val="311724542"/>
                    </a:ext>
                  </a:extLst>
                </a:gridCol>
                <a:gridCol w="273177">
                  <a:extLst>
                    <a:ext uri="{9D8B030D-6E8A-4147-A177-3AD203B41FA5}">
                      <a16:colId xmlns="" xmlns:a16="http://schemas.microsoft.com/office/drawing/2014/main" val="1945023334"/>
                    </a:ext>
                  </a:extLst>
                </a:gridCol>
                <a:gridCol w="273177">
                  <a:extLst>
                    <a:ext uri="{9D8B030D-6E8A-4147-A177-3AD203B41FA5}">
                      <a16:colId xmlns="" xmlns:a16="http://schemas.microsoft.com/office/drawing/2014/main" val="2607657250"/>
                    </a:ext>
                  </a:extLst>
                </a:gridCol>
                <a:gridCol w="273177">
                  <a:extLst>
                    <a:ext uri="{9D8B030D-6E8A-4147-A177-3AD203B41FA5}">
                      <a16:colId xmlns="" xmlns:a16="http://schemas.microsoft.com/office/drawing/2014/main" val="539343098"/>
                    </a:ext>
                  </a:extLst>
                </a:gridCol>
                <a:gridCol w="273177">
                  <a:extLst>
                    <a:ext uri="{9D8B030D-6E8A-4147-A177-3AD203B41FA5}">
                      <a16:colId xmlns="" xmlns:a16="http://schemas.microsoft.com/office/drawing/2014/main" val="999268223"/>
                    </a:ext>
                  </a:extLst>
                </a:gridCol>
                <a:gridCol w="264960">
                  <a:extLst>
                    <a:ext uri="{9D8B030D-6E8A-4147-A177-3AD203B41FA5}">
                      <a16:colId xmlns="" xmlns:a16="http://schemas.microsoft.com/office/drawing/2014/main" val="1340329222"/>
                    </a:ext>
                  </a:extLst>
                </a:gridCol>
              </a:tblGrid>
              <a:tr h="161925">
                <a:tc gridSpan="31">
                  <a:txBody>
                    <a:bodyPr/>
                    <a:lstStyle/>
                    <a:p>
                      <a:pPr indent="180340" algn="ctr">
                        <a:lnSpc>
                          <a:spcPct val="150000"/>
                        </a:lnSpc>
                        <a:spcBef>
                          <a:spcPts val="1200"/>
                        </a:spcBef>
                        <a:spcAft>
                          <a:spcPts val="0"/>
                        </a:spcAft>
                      </a:pPr>
                      <a:r>
                        <a:rPr lang="es-EC" sz="1200" dirty="0">
                          <a:effectLst/>
                        </a:rPr>
                        <a:t>Pago de planillas</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733232320"/>
                  </a:ext>
                </a:extLst>
              </a:tr>
              <a:tr h="161925">
                <a:tc gridSpan="2">
                  <a:txBody>
                    <a:bodyPr/>
                    <a:lstStyle/>
                    <a:p>
                      <a:pPr indent="180340" algn="l">
                        <a:lnSpc>
                          <a:spcPct val="150000"/>
                        </a:lnSpc>
                        <a:spcBef>
                          <a:spcPts val="1200"/>
                        </a:spcBef>
                        <a:spcAft>
                          <a:spcPts val="0"/>
                        </a:spcAft>
                      </a:pPr>
                      <a:r>
                        <a:rPr lang="es-EC" sz="1400" dirty="0">
                          <a:effectLst/>
                        </a:rPr>
                        <a:t>Tarea/Día del mes</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indent="180340" algn="ctr">
                        <a:lnSpc>
                          <a:spcPct val="150000"/>
                        </a:lnSpc>
                        <a:spcBef>
                          <a:spcPts val="1200"/>
                        </a:spcBef>
                        <a:spcAft>
                          <a:spcPts val="0"/>
                        </a:spcAft>
                      </a:pPr>
                      <a:r>
                        <a:rPr lang="es-EC" sz="1000">
                          <a:effectLst/>
                        </a:rPr>
                        <a:t>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5</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6</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7</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8</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9</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10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11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12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13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14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15</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16</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17</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18</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19</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20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21</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22</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23</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24</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25</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26</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27</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28</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29</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000">
                          <a:effectLst/>
                        </a:rPr>
                        <a:t>30</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767637748"/>
                  </a:ext>
                </a:extLst>
              </a:tr>
              <a:tr h="161925">
                <a:tc gridSpan="2">
                  <a:txBody>
                    <a:bodyPr/>
                    <a:lstStyle/>
                    <a:p>
                      <a:pPr indent="180340" algn="l">
                        <a:lnSpc>
                          <a:spcPct val="150000"/>
                        </a:lnSpc>
                        <a:spcBef>
                          <a:spcPts val="1200"/>
                        </a:spcBef>
                        <a:spcAft>
                          <a:spcPts val="0"/>
                        </a:spcAft>
                      </a:pPr>
                      <a:r>
                        <a:rPr lang="es-EC" sz="1400">
                          <a:effectLst/>
                        </a:rPr>
                        <a:t>Ingreso planilla</a:t>
                      </a:r>
                      <a:endParaRPr lang="es-EC" sz="2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81991980"/>
                  </a:ext>
                </a:extLst>
              </a:tr>
              <a:tr h="161925">
                <a:tc gridSpan="2">
                  <a:txBody>
                    <a:bodyPr/>
                    <a:lstStyle/>
                    <a:p>
                      <a:pPr indent="180340" algn="l">
                        <a:lnSpc>
                          <a:spcPct val="150000"/>
                        </a:lnSpc>
                        <a:spcBef>
                          <a:spcPts val="1200"/>
                        </a:spcBef>
                        <a:spcAft>
                          <a:spcPts val="0"/>
                        </a:spcAft>
                      </a:pPr>
                      <a:r>
                        <a:rPr lang="es-EC" sz="1400" dirty="0">
                          <a:effectLst/>
                        </a:rPr>
                        <a:t>Revisión planilla por fiscalizador </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311652979"/>
                  </a:ext>
                </a:extLst>
              </a:tr>
              <a:tr h="161925">
                <a:tc gridSpan="2">
                  <a:txBody>
                    <a:bodyPr/>
                    <a:lstStyle/>
                    <a:p>
                      <a:pPr indent="180340" algn="l">
                        <a:lnSpc>
                          <a:spcPct val="150000"/>
                        </a:lnSpc>
                        <a:spcBef>
                          <a:spcPts val="1200"/>
                        </a:spcBef>
                        <a:spcAft>
                          <a:spcPts val="0"/>
                        </a:spcAft>
                      </a:pPr>
                      <a:r>
                        <a:rPr lang="es-EC" sz="1400" dirty="0">
                          <a:effectLst/>
                        </a:rPr>
                        <a:t>Devolución por inconsistencias</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978866535"/>
                  </a:ext>
                </a:extLst>
              </a:tr>
              <a:tr h="161925">
                <a:tc gridSpan="2">
                  <a:txBody>
                    <a:bodyPr/>
                    <a:lstStyle/>
                    <a:p>
                      <a:pPr indent="180340" algn="l">
                        <a:lnSpc>
                          <a:spcPct val="150000"/>
                        </a:lnSpc>
                        <a:spcBef>
                          <a:spcPts val="1200"/>
                        </a:spcBef>
                        <a:spcAft>
                          <a:spcPts val="0"/>
                        </a:spcAft>
                      </a:pPr>
                      <a:r>
                        <a:rPr lang="es-EC" sz="1400" dirty="0">
                          <a:effectLst/>
                        </a:rPr>
                        <a:t>Revisión planilla por administrador</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659338459"/>
                  </a:ext>
                </a:extLst>
              </a:tr>
              <a:tr h="161925">
                <a:tc gridSpan="2">
                  <a:txBody>
                    <a:bodyPr/>
                    <a:lstStyle/>
                    <a:p>
                      <a:pPr indent="180340" algn="l">
                        <a:lnSpc>
                          <a:spcPct val="150000"/>
                        </a:lnSpc>
                        <a:spcBef>
                          <a:spcPts val="1200"/>
                        </a:spcBef>
                        <a:spcAft>
                          <a:spcPts val="0"/>
                        </a:spcAft>
                      </a:pPr>
                      <a:r>
                        <a:rPr lang="es-EC" sz="1400" dirty="0">
                          <a:effectLst/>
                        </a:rPr>
                        <a:t>Revisión planilla por financiero</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4062786831"/>
                  </a:ext>
                </a:extLst>
              </a:tr>
              <a:tr h="161925">
                <a:tc gridSpan="2">
                  <a:txBody>
                    <a:bodyPr/>
                    <a:lstStyle/>
                    <a:p>
                      <a:pPr indent="180340" algn="l">
                        <a:lnSpc>
                          <a:spcPct val="150000"/>
                        </a:lnSpc>
                        <a:spcBef>
                          <a:spcPts val="1200"/>
                        </a:spcBef>
                        <a:spcAft>
                          <a:spcPts val="0"/>
                        </a:spcAft>
                      </a:pPr>
                      <a:r>
                        <a:rPr lang="es-EC" sz="1400" dirty="0">
                          <a:effectLst/>
                        </a:rPr>
                        <a:t>Reingreso de planillas </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3383572786"/>
                  </a:ext>
                </a:extLst>
              </a:tr>
              <a:tr h="161925">
                <a:tc gridSpan="2">
                  <a:txBody>
                    <a:bodyPr/>
                    <a:lstStyle/>
                    <a:p>
                      <a:pPr indent="180340" algn="l">
                        <a:lnSpc>
                          <a:spcPct val="150000"/>
                        </a:lnSpc>
                        <a:spcBef>
                          <a:spcPts val="1200"/>
                        </a:spcBef>
                        <a:spcAft>
                          <a:spcPts val="0"/>
                        </a:spcAft>
                      </a:pPr>
                      <a:r>
                        <a:rPr lang="es-EC" sz="1400" dirty="0">
                          <a:effectLst/>
                        </a:rPr>
                        <a:t>Revisión planilla por fiscalizador </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734509732"/>
                  </a:ext>
                </a:extLst>
              </a:tr>
              <a:tr h="161925">
                <a:tc gridSpan="2">
                  <a:txBody>
                    <a:bodyPr/>
                    <a:lstStyle/>
                    <a:p>
                      <a:pPr indent="180340" algn="l">
                        <a:lnSpc>
                          <a:spcPct val="150000"/>
                        </a:lnSpc>
                        <a:spcBef>
                          <a:spcPts val="1200"/>
                        </a:spcBef>
                        <a:spcAft>
                          <a:spcPts val="0"/>
                        </a:spcAft>
                      </a:pPr>
                      <a:r>
                        <a:rPr lang="es-EC" sz="1400" dirty="0">
                          <a:effectLst/>
                        </a:rPr>
                        <a:t>Revisión planilla por administrador</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576048430"/>
                  </a:ext>
                </a:extLst>
              </a:tr>
              <a:tr h="161925">
                <a:tc gridSpan="2">
                  <a:txBody>
                    <a:bodyPr/>
                    <a:lstStyle/>
                    <a:p>
                      <a:pPr indent="180340" algn="l">
                        <a:lnSpc>
                          <a:spcPct val="150000"/>
                        </a:lnSpc>
                        <a:spcBef>
                          <a:spcPts val="1200"/>
                        </a:spcBef>
                        <a:spcAft>
                          <a:spcPts val="0"/>
                        </a:spcAft>
                      </a:pPr>
                      <a:r>
                        <a:rPr lang="es-EC" sz="1400" dirty="0">
                          <a:effectLst/>
                        </a:rPr>
                        <a:t>Revisión planilla por financiero</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090787200"/>
                  </a:ext>
                </a:extLst>
              </a:tr>
              <a:tr h="161925">
                <a:tc gridSpan="2">
                  <a:txBody>
                    <a:bodyPr/>
                    <a:lstStyle/>
                    <a:p>
                      <a:pPr indent="180340" algn="l">
                        <a:lnSpc>
                          <a:spcPct val="150000"/>
                        </a:lnSpc>
                        <a:spcBef>
                          <a:spcPts val="1200"/>
                        </a:spcBef>
                        <a:spcAft>
                          <a:spcPts val="0"/>
                        </a:spcAft>
                      </a:pPr>
                      <a:r>
                        <a:rPr lang="es-EC" sz="1400" dirty="0">
                          <a:effectLst/>
                        </a:rPr>
                        <a:t>Pago de planillas</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dirty="0">
                          <a:effectLst/>
                        </a:rPr>
                        <a:t>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x</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a:effectLst/>
                        </a:rPr>
                        <a:t>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EC" sz="1200" dirty="0">
                          <a:effectLst/>
                        </a:rPr>
                        <a:t>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394238849"/>
                  </a:ext>
                </a:extLst>
              </a:tr>
            </a:tbl>
          </a:graphicData>
        </a:graphic>
      </p:graphicFrame>
    </p:spTree>
    <p:extLst>
      <p:ext uri="{BB962C8B-B14F-4D97-AF65-F5344CB8AC3E}">
        <p14:creationId xmlns:p14="http://schemas.microsoft.com/office/powerpoint/2010/main" val="22277286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E5591CCE-BD17-42A6-858B-05F2442AB737}"/>
              </a:ext>
            </a:extLst>
          </p:cNvPr>
          <p:cNvPicPr>
            <a:picLocks noChangeAspect="1"/>
          </p:cNvPicPr>
          <p:nvPr/>
        </p:nvPicPr>
        <p:blipFill>
          <a:blip r:embed="rId3"/>
          <a:stretch>
            <a:fillRect/>
          </a:stretch>
        </p:blipFill>
        <p:spPr>
          <a:xfrm>
            <a:off x="8048348" y="1938424"/>
            <a:ext cx="3396759" cy="3642440"/>
          </a:xfrm>
          <a:prstGeom prst="rect">
            <a:avLst/>
          </a:prstGeom>
        </p:spPr>
      </p:pic>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6300B3B8-A122-4541-B541-15D566CEADD8}"/>
              </a:ext>
            </a:extLst>
          </p:cNvPr>
          <p:cNvSpPr/>
          <p:nvPr/>
        </p:nvSpPr>
        <p:spPr>
          <a:xfrm>
            <a:off x="2137131" y="555094"/>
            <a:ext cx="7239995"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EQUIPO BÁSICO PARA LA OBRA PERSONAL TÉCNICO</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 xmlns:a16="http://schemas.microsoft.com/office/drawing/2014/main" id="{A8B946F7-4A5F-425C-B9E8-1CA2AC977BB2}"/>
              </a:ext>
            </a:extLst>
          </p:cNvPr>
          <p:cNvSpPr/>
          <p:nvPr/>
        </p:nvSpPr>
        <p:spPr>
          <a:xfrm>
            <a:off x="1302493" y="1938424"/>
            <a:ext cx="3185532" cy="3170099"/>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Casco </a:t>
            </a:r>
          </a:p>
          <a:p>
            <a:pPr marL="342900" lvl="0" indent="-342900" algn="just">
              <a:lnSpc>
                <a:spcPct val="150000"/>
              </a:lnSpc>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Gafas de seguridad</a:t>
            </a:r>
          </a:p>
          <a:p>
            <a:pPr marL="342900" lvl="0" indent="-342900" algn="just">
              <a:lnSpc>
                <a:spcPct val="150000"/>
              </a:lnSpc>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Tapones para los oídos</a:t>
            </a:r>
          </a:p>
          <a:p>
            <a:pPr marL="342900" lvl="0" indent="-342900" algn="just">
              <a:lnSpc>
                <a:spcPct val="150000"/>
              </a:lnSpc>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Calzado son punta de acero</a:t>
            </a:r>
          </a:p>
          <a:p>
            <a:pPr marL="342900" lvl="0" indent="-342900" algn="just">
              <a:lnSpc>
                <a:spcPct val="150000"/>
              </a:lnSpc>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Flexómetro</a:t>
            </a:r>
          </a:p>
          <a:p>
            <a:r>
              <a:rPr lang="es-EC" sz="2000" dirty="0">
                <a:ea typeface="Calibri" panose="020F0502020204030204" pitchFamily="34" charset="0"/>
                <a:cs typeface="Times New Roman" panose="02020603050405020304" pitchFamily="18" charset="0"/>
              </a:rPr>
              <a:t>Cinta métrica (50 m,</a:t>
            </a:r>
            <a:endParaRPr lang="es-EC" sz="2000" dirty="0"/>
          </a:p>
        </p:txBody>
      </p:sp>
      <p:sp>
        <p:nvSpPr>
          <p:cNvPr id="4" name="Rectángulo 3">
            <a:extLst>
              <a:ext uri="{FF2B5EF4-FFF2-40B4-BE49-F238E27FC236}">
                <a16:creationId xmlns="" xmlns:a16="http://schemas.microsoft.com/office/drawing/2014/main" id="{548B4FEF-CB46-42EB-A54D-0898A839F18A}"/>
              </a:ext>
            </a:extLst>
          </p:cNvPr>
          <p:cNvSpPr/>
          <p:nvPr/>
        </p:nvSpPr>
        <p:spPr>
          <a:xfrm>
            <a:off x="4613455" y="1938424"/>
            <a:ext cx="3048000" cy="3323987"/>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Clinómetro de mano</a:t>
            </a:r>
          </a:p>
          <a:p>
            <a:pPr marL="342900" lvl="0" indent="-342900" algn="just">
              <a:lnSpc>
                <a:spcPct val="150000"/>
              </a:lnSpc>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Calculadora de bolsillo</a:t>
            </a:r>
          </a:p>
          <a:p>
            <a:pPr marL="342900" lvl="0" indent="-342900" algn="just">
              <a:lnSpc>
                <a:spcPct val="150000"/>
              </a:lnSpc>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Brújula de mano</a:t>
            </a:r>
          </a:p>
          <a:p>
            <a:pPr marL="342900" lvl="0" indent="-342900" algn="just">
              <a:lnSpc>
                <a:spcPct val="150000"/>
              </a:lnSpc>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Libreta de apuntes</a:t>
            </a:r>
          </a:p>
          <a:p>
            <a:pPr marL="342900" lvl="0" indent="-342900" algn="just">
              <a:lnSpc>
                <a:spcPct val="150000"/>
              </a:lnSpc>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Manual de control de obra</a:t>
            </a:r>
          </a:p>
          <a:p>
            <a:pPr marL="342900" lvl="0" indent="-342900" algn="just">
              <a:lnSpc>
                <a:spcPct val="150000"/>
              </a:lnSpc>
              <a:spcAft>
                <a:spcPts val="0"/>
              </a:spcAft>
              <a:buFont typeface="Symbol" panose="05050102010706020507" pitchFamily="18" charset="2"/>
              <a:buChar char=""/>
            </a:pPr>
            <a:r>
              <a:rPr lang="es-EC" sz="2000" dirty="0">
                <a:ea typeface="Calibri" panose="020F0502020204030204" pitchFamily="34" charset="0"/>
                <a:cs typeface="Times New Roman" panose="02020603050405020304" pitchFamily="18" charset="0"/>
              </a:rPr>
              <a:t>Cámara fotográfica</a:t>
            </a:r>
          </a:p>
        </p:txBody>
      </p:sp>
    </p:spTree>
    <p:extLst>
      <p:ext uri="{BB962C8B-B14F-4D97-AF65-F5344CB8AC3E}">
        <p14:creationId xmlns:p14="http://schemas.microsoft.com/office/powerpoint/2010/main" val="33979175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E5591CCE-BD17-42A6-858B-05F2442AB737}"/>
              </a:ext>
            </a:extLst>
          </p:cNvPr>
          <p:cNvPicPr>
            <a:picLocks noChangeAspect="1"/>
          </p:cNvPicPr>
          <p:nvPr/>
        </p:nvPicPr>
        <p:blipFill>
          <a:blip r:embed="rId3"/>
          <a:stretch>
            <a:fillRect/>
          </a:stretch>
        </p:blipFill>
        <p:spPr>
          <a:xfrm>
            <a:off x="8048348" y="1938424"/>
            <a:ext cx="3396759" cy="3642440"/>
          </a:xfrm>
          <a:prstGeom prst="rect">
            <a:avLst/>
          </a:prstGeom>
        </p:spPr>
      </p:pic>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6300B3B8-A122-4541-B541-15D566CEADD8}"/>
              </a:ext>
            </a:extLst>
          </p:cNvPr>
          <p:cNvSpPr/>
          <p:nvPr/>
        </p:nvSpPr>
        <p:spPr>
          <a:xfrm>
            <a:off x="2018836" y="526464"/>
            <a:ext cx="5957015" cy="646331"/>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EQUIPO DE PROTECCIÓN PERSONAL (EPP)</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 xmlns:a16="http://schemas.microsoft.com/office/drawing/2014/main" id="{A8B946F7-4A5F-425C-B9E8-1CA2AC977BB2}"/>
              </a:ext>
            </a:extLst>
          </p:cNvPr>
          <p:cNvSpPr/>
          <p:nvPr/>
        </p:nvSpPr>
        <p:spPr>
          <a:xfrm>
            <a:off x="2502314" y="2342287"/>
            <a:ext cx="3185532" cy="3435492"/>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sz="2100" dirty="0">
                <a:ea typeface="Calibri" panose="020F0502020204030204" pitchFamily="34" charset="0"/>
                <a:cs typeface="Times New Roman" panose="02020603050405020304" pitchFamily="18" charset="0"/>
              </a:rPr>
              <a:t>Casco. </a:t>
            </a:r>
          </a:p>
          <a:p>
            <a:pPr marL="342900" lvl="0" indent="-342900" algn="just">
              <a:lnSpc>
                <a:spcPct val="150000"/>
              </a:lnSpc>
              <a:spcAft>
                <a:spcPts val="0"/>
              </a:spcAft>
              <a:buFont typeface="Symbol" panose="05050102010706020507" pitchFamily="18" charset="2"/>
              <a:buChar char=""/>
            </a:pPr>
            <a:r>
              <a:rPr lang="es-EC" sz="2100" dirty="0">
                <a:ea typeface="Calibri" panose="020F0502020204030204" pitchFamily="34" charset="0"/>
                <a:cs typeface="Times New Roman" panose="02020603050405020304" pitchFamily="18" charset="0"/>
              </a:rPr>
              <a:t>Gafas de seguridad.</a:t>
            </a:r>
          </a:p>
          <a:p>
            <a:pPr marL="342900" lvl="0" indent="-342900" algn="just">
              <a:lnSpc>
                <a:spcPct val="150000"/>
              </a:lnSpc>
              <a:spcAft>
                <a:spcPts val="0"/>
              </a:spcAft>
              <a:buFont typeface="Symbol" panose="05050102010706020507" pitchFamily="18" charset="2"/>
              <a:buChar char=""/>
            </a:pPr>
            <a:r>
              <a:rPr lang="es-EC" sz="2100" dirty="0">
                <a:ea typeface="Calibri" panose="020F0502020204030204" pitchFamily="34" charset="0"/>
                <a:cs typeface="Times New Roman" panose="02020603050405020304" pitchFamily="18" charset="0"/>
              </a:rPr>
              <a:t>Tapones para los oídos.</a:t>
            </a:r>
          </a:p>
          <a:p>
            <a:pPr marL="342900" lvl="0" indent="-342900" algn="just">
              <a:lnSpc>
                <a:spcPct val="150000"/>
              </a:lnSpc>
              <a:spcAft>
                <a:spcPts val="0"/>
              </a:spcAft>
              <a:buFont typeface="Symbol" panose="05050102010706020507" pitchFamily="18" charset="2"/>
              <a:buChar char=""/>
            </a:pPr>
            <a:r>
              <a:rPr lang="es-EC" sz="2100" dirty="0">
                <a:ea typeface="Calibri" panose="020F0502020204030204" pitchFamily="34" charset="0"/>
                <a:cs typeface="Times New Roman" panose="02020603050405020304" pitchFamily="18" charset="0"/>
              </a:rPr>
              <a:t>Guantes.</a:t>
            </a:r>
          </a:p>
          <a:p>
            <a:pPr marL="342900" lvl="0" indent="-342900" algn="just">
              <a:lnSpc>
                <a:spcPct val="150000"/>
              </a:lnSpc>
              <a:spcAft>
                <a:spcPts val="0"/>
              </a:spcAft>
              <a:buFont typeface="Symbol" panose="05050102010706020507" pitchFamily="18" charset="2"/>
              <a:buChar char=""/>
            </a:pPr>
            <a:r>
              <a:rPr lang="es-EC" sz="2100" dirty="0">
                <a:ea typeface="Calibri" panose="020F0502020204030204" pitchFamily="34" charset="0"/>
                <a:cs typeface="Times New Roman" panose="02020603050405020304" pitchFamily="18" charset="0"/>
              </a:rPr>
              <a:t>Calzado son punta de acero.</a:t>
            </a:r>
          </a:p>
          <a:p>
            <a:pPr marL="342900" lvl="0" indent="-342900" algn="just">
              <a:lnSpc>
                <a:spcPct val="150000"/>
              </a:lnSpc>
              <a:spcAft>
                <a:spcPts val="0"/>
              </a:spcAft>
              <a:buFont typeface="Symbol" panose="05050102010706020507" pitchFamily="18" charset="2"/>
              <a:buChar char=""/>
            </a:pPr>
            <a:endParaRPr lang="es-EC" sz="2100" dirty="0"/>
          </a:p>
        </p:txBody>
      </p:sp>
    </p:spTree>
    <p:extLst>
      <p:ext uri="{BB962C8B-B14F-4D97-AF65-F5344CB8AC3E}">
        <p14:creationId xmlns:p14="http://schemas.microsoft.com/office/powerpoint/2010/main" val="1360115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2409739" y="586128"/>
            <a:ext cx="303056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accent5">
                    <a:lumMod val="75000"/>
                  </a:schemeClr>
                </a:solidFill>
                <a:effectLst/>
                <a:ea typeface="Times New Roman" panose="02020603050405020304" pitchFamily="18" charset="0"/>
                <a:cs typeface="Times New Roman" panose="02020603050405020304" pitchFamily="18" charset="0"/>
              </a:rPr>
              <a:t>MARCO TEÓRICO</a:t>
            </a:r>
          </a:p>
        </p:txBody>
      </p:sp>
      <p:sp>
        <p:nvSpPr>
          <p:cNvPr id="3" name="Rectángulo 2"/>
          <p:cNvSpPr/>
          <p:nvPr/>
        </p:nvSpPr>
        <p:spPr>
          <a:xfrm>
            <a:off x="1429748" y="1588215"/>
            <a:ext cx="9114316" cy="5266185"/>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100" dirty="0"/>
              <a:t>En la investigación o el estudio de mercado se analiza la oferta la demanda del producto o servicio que se va a brindar y el proceso de comercialización del mismo.</a:t>
            </a:r>
          </a:p>
          <a:p>
            <a:pPr marL="1257300" lvl="2" indent="-342900" algn="just">
              <a:lnSpc>
                <a:spcPct val="150000"/>
              </a:lnSpc>
              <a:spcBef>
                <a:spcPts val="1200"/>
              </a:spcBef>
              <a:spcAft>
                <a:spcPts val="1200"/>
              </a:spcAft>
              <a:buFont typeface="Arial" panose="020B0604020202020204" pitchFamily="34" charset="0"/>
              <a:buChar char="•"/>
            </a:pPr>
            <a:r>
              <a:rPr lang="es-EC" sz="2100" dirty="0"/>
              <a:t>El mercado es el lugar físico o virtual en el que están presentes las fuerzas de la oferta y la demanda con el objetivo de intercambiar bienes a un determinado precio.</a:t>
            </a:r>
          </a:p>
          <a:p>
            <a:pPr marL="1257300" lvl="2" indent="-342900" algn="just">
              <a:lnSpc>
                <a:spcPct val="150000"/>
              </a:lnSpc>
              <a:spcBef>
                <a:spcPts val="1200"/>
              </a:spcBef>
              <a:spcAft>
                <a:spcPts val="1200"/>
              </a:spcAft>
              <a:buFont typeface="Arial" panose="020B0604020202020204" pitchFamily="34" charset="0"/>
              <a:buChar char="•"/>
            </a:pPr>
            <a:r>
              <a:rPr lang="es-EC" sz="2100" dirty="0"/>
              <a:t>Los Manuales son los instrumentos que establecen normas y que están escritas de manera breve, clara, descriptiva y explícita. </a:t>
            </a:r>
          </a:p>
          <a:p>
            <a:pPr lvl="2">
              <a:lnSpc>
                <a:spcPct val="150000"/>
              </a:lnSpc>
              <a:spcBef>
                <a:spcPts val="1200"/>
              </a:spcBef>
              <a:spcAft>
                <a:spcPts val="1200"/>
              </a:spcAft>
            </a:pPr>
            <a:endParaRPr lang="es-EC" dirty="0">
              <a:effectLst/>
              <a:ea typeface="Calibri" panose="020F0502020204030204" pitchFamily="34" charset="0"/>
              <a:cs typeface="Times New Roman" panose="02020603050405020304" pitchFamily="18" charset="0"/>
            </a:endParaRPr>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Tree>
    <p:extLst>
      <p:ext uri="{BB962C8B-B14F-4D97-AF65-F5344CB8AC3E}">
        <p14:creationId xmlns:p14="http://schemas.microsoft.com/office/powerpoint/2010/main" val="3171080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sultado de imagen para kiwy ecuador">
            <a:extLst>
              <a:ext uri="{FF2B5EF4-FFF2-40B4-BE49-F238E27FC236}">
                <a16:creationId xmlns="" xmlns:a16="http://schemas.microsoft.com/office/drawing/2014/main" id="{15A750BF-FD77-41A6-B991-91086EAB8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675" y="419099"/>
            <a:ext cx="4923611" cy="278674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5" name="Rectángulo 4">
            <a:extLst>
              <a:ext uri="{FF2B5EF4-FFF2-40B4-BE49-F238E27FC236}">
                <a16:creationId xmlns="" xmlns:a16="http://schemas.microsoft.com/office/drawing/2014/main" id="{8DDC1BC9-AB14-404C-8EB1-314CD1E07A1F}"/>
              </a:ext>
            </a:extLst>
          </p:cNvPr>
          <p:cNvSpPr/>
          <p:nvPr/>
        </p:nvSpPr>
        <p:spPr>
          <a:xfrm>
            <a:off x="2195746" y="706946"/>
            <a:ext cx="4178053"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PROVEEDORES</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graphicFrame>
        <p:nvGraphicFramePr>
          <p:cNvPr id="6" name="Diagrama 5">
            <a:extLst>
              <a:ext uri="{FF2B5EF4-FFF2-40B4-BE49-F238E27FC236}">
                <a16:creationId xmlns="" xmlns:a16="http://schemas.microsoft.com/office/drawing/2014/main" id="{A649341A-464A-4C34-907B-76FE03F43775}"/>
              </a:ext>
            </a:extLst>
          </p:cNvPr>
          <p:cNvGraphicFramePr/>
          <p:nvPr>
            <p:extLst>
              <p:ext uri="{D42A27DB-BD31-4B8C-83A1-F6EECF244321}">
                <p14:modId xmlns:p14="http://schemas.microsoft.com/office/powerpoint/2010/main" val="2910845030"/>
              </p:ext>
            </p:extLst>
          </p:nvPr>
        </p:nvGraphicFramePr>
        <p:xfrm>
          <a:off x="1978218" y="2444620"/>
          <a:ext cx="8614229" cy="4260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600506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335912E4-4655-4505-9BFE-E9F472572CD9}"/>
              </a:ext>
            </a:extLst>
          </p:cNvPr>
          <p:cNvSpPr/>
          <p:nvPr/>
        </p:nvSpPr>
        <p:spPr>
          <a:xfrm>
            <a:off x="2059722" y="555094"/>
            <a:ext cx="8081443"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ORGANIZACIÓN DE UN SISTEMA DE CONTROL DE CALIDAD</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 xmlns:a16="http://schemas.microsoft.com/office/drawing/2014/main" id="{BA392B33-8253-4AD3-B76D-E0E48BD128BA}"/>
              </a:ext>
            </a:extLst>
          </p:cNvPr>
          <p:cNvSpPr txBox="1"/>
          <p:nvPr/>
        </p:nvSpPr>
        <p:spPr>
          <a:xfrm>
            <a:off x="1929093" y="1604775"/>
            <a:ext cx="9290957" cy="400110"/>
          </a:xfrm>
          <a:prstGeom prst="rect">
            <a:avLst/>
          </a:prstGeom>
          <a:noFill/>
        </p:spPr>
        <p:txBody>
          <a:bodyPr wrap="square" rtlCol="0">
            <a:spAutoFit/>
          </a:bodyPr>
          <a:lstStyle/>
          <a:p>
            <a:r>
              <a:rPr lang="es-EC" sz="2000" dirty="0"/>
              <a:t>Primera reunión para organización del control de la obra</a:t>
            </a:r>
          </a:p>
        </p:txBody>
      </p:sp>
      <p:sp>
        <p:nvSpPr>
          <p:cNvPr id="4" name="CuadroTexto 3">
            <a:extLst>
              <a:ext uri="{FF2B5EF4-FFF2-40B4-BE49-F238E27FC236}">
                <a16:creationId xmlns="" xmlns:a16="http://schemas.microsoft.com/office/drawing/2014/main" id="{9489543A-C688-47EB-99B9-7C51BA2323AD}"/>
              </a:ext>
            </a:extLst>
          </p:cNvPr>
          <p:cNvSpPr txBox="1"/>
          <p:nvPr/>
        </p:nvSpPr>
        <p:spPr>
          <a:xfrm>
            <a:off x="1700057" y="2771192"/>
            <a:ext cx="2386751" cy="2554545"/>
          </a:xfrm>
          <a:prstGeom prst="rect">
            <a:avLst/>
          </a:prstGeom>
          <a:noFill/>
        </p:spPr>
        <p:txBody>
          <a:bodyPr wrap="square" rtlCol="0">
            <a:spAutoFit/>
          </a:bodyPr>
          <a:lstStyle/>
          <a:p>
            <a:r>
              <a:rPr lang="es-EC" sz="2000" b="1" dirty="0"/>
              <a:t>Participantes:</a:t>
            </a:r>
          </a:p>
          <a:p>
            <a:pPr marL="285750" indent="-285750">
              <a:buFont typeface="Arial" panose="020B0604020202020204" pitchFamily="34" charset="0"/>
              <a:buChar char="•"/>
            </a:pPr>
            <a:r>
              <a:rPr lang="es-EC" sz="2000" dirty="0"/>
              <a:t>Inversionista</a:t>
            </a:r>
          </a:p>
          <a:p>
            <a:pPr marL="285750" indent="-285750" algn="just">
              <a:buFont typeface="Arial" panose="020B0604020202020204" pitchFamily="34" charset="0"/>
              <a:buChar char="•"/>
            </a:pPr>
            <a:r>
              <a:rPr lang="es-EC" sz="2000" dirty="0"/>
              <a:t>Administrador del proyecto</a:t>
            </a:r>
          </a:p>
          <a:p>
            <a:pPr marL="285750" indent="-285750">
              <a:buFont typeface="Arial" panose="020B0604020202020204" pitchFamily="34" charset="0"/>
              <a:buChar char="•"/>
            </a:pPr>
            <a:r>
              <a:rPr lang="es-EC" sz="2000" dirty="0"/>
              <a:t>Diseñador</a:t>
            </a:r>
          </a:p>
          <a:p>
            <a:pPr marL="285750" indent="-285750">
              <a:buFont typeface="Arial" panose="020B0604020202020204" pitchFamily="34" charset="0"/>
              <a:buChar char="•"/>
            </a:pPr>
            <a:r>
              <a:rPr lang="es-EC" sz="2000" dirty="0"/>
              <a:t>Contratista</a:t>
            </a:r>
          </a:p>
          <a:p>
            <a:pPr marL="285750" indent="-285750">
              <a:buFont typeface="Arial" panose="020B0604020202020204" pitchFamily="34" charset="0"/>
              <a:buChar char="•"/>
            </a:pPr>
            <a:r>
              <a:rPr lang="es-EC" sz="2000" dirty="0"/>
              <a:t>Fiscalizador</a:t>
            </a:r>
          </a:p>
          <a:p>
            <a:endParaRPr lang="es-EC" sz="2000" dirty="0"/>
          </a:p>
        </p:txBody>
      </p:sp>
      <p:sp>
        <p:nvSpPr>
          <p:cNvPr id="7" name="CuadroTexto 6">
            <a:extLst>
              <a:ext uri="{FF2B5EF4-FFF2-40B4-BE49-F238E27FC236}">
                <a16:creationId xmlns="" xmlns:a16="http://schemas.microsoft.com/office/drawing/2014/main" id="{94A4D0AF-CE05-4513-92B0-12069722DF12}"/>
              </a:ext>
            </a:extLst>
          </p:cNvPr>
          <p:cNvSpPr txBox="1"/>
          <p:nvPr/>
        </p:nvSpPr>
        <p:spPr>
          <a:xfrm>
            <a:off x="5320007" y="2157718"/>
            <a:ext cx="6270171" cy="3970318"/>
          </a:xfrm>
          <a:prstGeom prst="rect">
            <a:avLst/>
          </a:prstGeom>
          <a:noFill/>
        </p:spPr>
        <p:txBody>
          <a:bodyPr wrap="square" rtlCol="0">
            <a:spAutoFit/>
          </a:bodyPr>
          <a:lstStyle/>
          <a:p>
            <a:r>
              <a:rPr lang="es-EC" b="1" dirty="0"/>
              <a:t>Temas más importantes a tratar:</a:t>
            </a:r>
          </a:p>
          <a:p>
            <a:endParaRPr lang="es-EC" b="1" dirty="0"/>
          </a:p>
          <a:p>
            <a:pPr marL="285750" indent="-285750">
              <a:buFont typeface="Arial" panose="020B0604020202020204" pitchFamily="34" charset="0"/>
              <a:buChar char="•"/>
            </a:pPr>
            <a:r>
              <a:rPr lang="es-EC" dirty="0"/>
              <a:t>Introducción de todo el personal clave. </a:t>
            </a:r>
          </a:p>
          <a:p>
            <a:pPr marL="285750" indent="-285750">
              <a:buFont typeface="Arial" panose="020B0604020202020204" pitchFamily="34" charset="0"/>
              <a:buChar char="•"/>
            </a:pPr>
            <a:r>
              <a:rPr lang="es-EC" dirty="0"/>
              <a:t>Determinar responsabilidades.</a:t>
            </a:r>
          </a:p>
          <a:p>
            <a:pPr marL="285750" indent="-285750">
              <a:buFont typeface="Arial" panose="020B0604020202020204" pitchFamily="34" charset="0"/>
              <a:buChar char="•"/>
            </a:pPr>
            <a:r>
              <a:rPr lang="es-EC" dirty="0"/>
              <a:t>Permisos.</a:t>
            </a:r>
          </a:p>
          <a:p>
            <a:pPr marL="285750" indent="-285750">
              <a:buFont typeface="Arial" panose="020B0604020202020204" pitchFamily="34" charset="0"/>
              <a:buChar char="•"/>
            </a:pPr>
            <a:r>
              <a:rPr lang="es-EC" dirty="0"/>
              <a:t>Minutas de las reuniones (Quien prepara y firman).</a:t>
            </a:r>
          </a:p>
          <a:p>
            <a:pPr marL="285750" indent="-285750" algn="just">
              <a:buFont typeface="Arial" panose="020B0604020202020204" pitchFamily="34" charset="0"/>
              <a:buChar char="•"/>
            </a:pPr>
            <a:r>
              <a:rPr lang="es-EC" dirty="0"/>
              <a:t>Procedimiento de correspondencia. Copias necesarias de documentos.</a:t>
            </a:r>
          </a:p>
          <a:p>
            <a:pPr marL="285750" indent="-285750">
              <a:buFont typeface="Arial" panose="020B0604020202020204" pitchFamily="34" charset="0"/>
              <a:buChar char="•"/>
            </a:pPr>
            <a:r>
              <a:rPr lang="es-EC" dirty="0"/>
              <a:t>Planos, especificaciones y otros documentos de contrato</a:t>
            </a:r>
          </a:p>
          <a:p>
            <a:pPr marL="285750" indent="-285750">
              <a:buFont typeface="Arial" panose="020B0604020202020204" pitchFamily="34" charset="0"/>
              <a:buChar char="•"/>
            </a:pPr>
            <a:r>
              <a:rPr lang="es-EC" dirty="0"/>
              <a:t>Cronograma de la obra.</a:t>
            </a:r>
          </a:p>
          <a:p>
            <a:pPr marL="285750" indent="-285750">
              <a:buFont typeface="Arial" panose="020B0604020202020204" pitchFamily="34" charset="0"/>
              <a:buChar char="•"/>
            </a:pPr>
            <a:r>
              <a:rPr lang="es-EC" dirty="0"/>
              <a:t>Certificaciones de pago (Procedimiento y responsabilidades).</a:t>
            </a:r>
          </a:p>
          <a:p>
            <a:pPr marL="285750" indent="-285750">
              <a:buFont typeface="Arial" panose="020B0604020202020204" pitchFamily="34" charset="0"/>
              <a:buChar char="•"/>
            </a:pPr>
            <a:r>
              <a:rPr lang="es-EC" dirty="0"/>
              <a:t>Ordenes de cambio (Procedimiento y responsabilidades).</a:t>
            </a:r>
          </a:p>
          <a:p>
            <a:pPr marL="285750" indent="-285750">
              <a:buFont typeface="Arial" panose="020B0604020202020204" pitchFamily="34" charset="0"/>
              <a:buChar char="•"/>
            </a:pPr>
            <a:r>
              <a:rPr lang="es-EC" dirty="0"/>
              <a:t>Extensiones de tiempo y atrasos.</a:t>
            </a:r>
          </a:p>
          <a:p>
            <a:pPr marL="285750" indent="-285750">
              <a:buFont typeface="Arial" panose="020B0604020202020204" pitchFamily="34" charset="0"/>
              <a:buChar char="•"/>
            </a:pPr>
            <a:r>
              <a:rPr lang="es-EC" dirty="0"/>
              <a:t>Manual de Seguridad al Contratista.</a:t>
            </a:r>
          </a:p>
        </p:txBody>
      </p:sp>
    </p:spTree>
    <p:extLst>
      <p:ext uri="{BB962C8B-B14F-4D97-AF65-F5344CB8AC3E}">
        <p14:creationId xmlns:p14="http://schemas.microsoft.com/office/powerpoint/2010/main" val="35795985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335912E4-4655-4505-9BFE-E9F472572CD9}"/>
              </a:ext>
            </a:extLst>
          </p:cNvPr>
          <p:cNvSpPr/>
          <p:nvPr/>
        </p:nvSpPr>
        <p:spPr>
          <a:xfrm>
            <a:off x="2059722" y="555094"/>
            <a:ext cx="8081443"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ORGANIZACIÓN DE UN SISTEMA DE CONTROL DE CALIDAD</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 xmlns:a16="http://schemas.microsoft.com/office/drawing/2014/main" id="{BA392B33-8253-4AD3-B76D-E0E48BD128BA}"/>
              </a:ext>
            </a:extLst>
          </p:cNvPr>
          <p:cNvSpPr txBox="1"/>
          <p:nvPr/>
        </p:nvSpPr>
        <p:spPr>
          <a:xfrm>
            <a:off x="2059722" y="1559639"/>
            <a:ext cx="9290957" cy="707886"/>
          </a:xfrm>
          <a:prstGeom prst="rect">
            <a:avLst/>
          </a:prstGeom>
          <a:noFill/>
        </p:spPr>
        <p:txBody>
          <a:bodyPr wrap="square" rtlCol="0">
            <a:spAutoFit/>
          </a:bodyPr>
          <a:lstStyle/>
          <a:p>
            <a:r>
              <a:rPr lang="es-EC" sz="2000" dirty="0"/>
              <a:t>Se realizarán reuniones para evaluar el proceso constructivo y financiero quincenalmente.</a:t>
            </a:r>
          </a:p>
        </p:txBody>
      </p:sp>
      <p:sp>
        <p:nvSpPr>
          <p:cNvPr id="4" name="CuadroTexto 3">
            <a:extLst>
              <a:ext uri="{FF2B5EF4-FFF2-40B4-BE49-F238E27FC236}">
                <a16:creationId xmlns="" xmlns:a16="http://schemas.microsoft.com/office/drawing/2014/main" id="{9489543A-C688-47EB-99B9-7C51BA2323AD}"/>
              </a:ext>
            </a:extLst>
          </p:cNvPr>
          <p:cNvSpPr txBox="1"/>
          <p:nvPr/>
        </p:nvSpPr>
        <p:spPr>
          <a:xfrm>
            <a:off x="1845128" y="3265714"/>
            <a:ext cx="2465615" cy="1938992"/>
          </a:xfrm>
          <a:prstGeom prst="rect">
            <a:avLst/>
          </a:prstGeom>
          <a:noFill/>
        </p:spPr>
        <p:txBody>
          <a:bodyPr wrap="square" rtlCol="0">
            <a:spAutoFit/>
          </a:bodyPr>
          <a:lstStyle/>
          <a:p>
            <a:r>
              <a:rPr lang="es-EC" sz="2000" b="1" dirty="0"/>
              <a:t>Participantes:</a:t>
            </a:r>
          </a:p>
          <a:p>
            <a:pPr marL="285750" indent="-285750" algn="just">
              <a:buFont typeface="Arial" panose="020B0604020202020204" pitchFamily="34" charset="0"/>
              <a:buChar char="•"/>
            </a:pPr>
            <a:r>
              <a:rPr lang="es-EC" sz="2000" dirty="0"/>
              <a:t>Administrador del proyecto</a:t>
            </a:r>
          </a:p>
          <a:p>
            <a:pPr marL="285750" indent="-285750">
              <a:buFont typeface="Arial" panose="020B0604020202020204" pitchFamily="34" charset="0"/>
              <a:buChar char="•"/>
            </a:pPr>
            <a:r>
              <a:rPr lang="es-EC" sz="2000" dirty="0"/>
              <a:t>Contratista</a:t>
            </a:r>
          </a:p>
          <a:p>
            <a:pPr marL="285750" indent="-285750">
              <a:buFont typeface="Arial" panose="020B0604020202020204" pitchFamily="34" charset="0"/>
              <a:buChar char="•"/>
            </a:pPr>
            <a:r>
              <a:rPr lang="es-EC" sz="2000" dirty="0"/>
              <a:t>Fiscalizador</a:t>
            </a:r>
          </a:p>
          <a:p>
            <a:endParaRPr lang="es-EC" sz="2000" dirty="0"/>
          </a:p>
        </p:txBody>
      </p:sp>
      <p:sp>
        <p:nvSpPr>
          <p:cNvPr id="7" name="CuadroTexto 6">
            <a:extLst>
              <a:ext uri="{FF2B5EF4-FFF2-40B4-BE49-F238E27FC236}">
                <a16:creationId xmlns="" xmlns:a16="http://schemas.microsoft.com/office/drawing/2014/main" id="{94A4D0AF-CE05-4513-92B0-12069722DF12}"/>
              </a:ext>
            </a:extLst>
          </p:cNvPr>
          <p:cNvSpPr txBox="1"/>
          <p:nvPr/>
        </p:nvSpPr>
        <p:spPr>
          <a:xfrm>
            <a:off x="5320007" y="2157718"/>
            <a:ext cx="6270171" cy="3170099"/>
          </a:xfrm>
          <a:prstGeom prst="rect">
            <a:avLst/>
          </a:prstGeom>
          <a:noFill/>
        </p:spPr>
        <p:txBody>
          <a:bodyPr wrap="square" rtlCol="0">
            <a:spAutoFit/>
          </a:bodyPr>
          <a:lstStyle/>
          <a:p>
            <a:r>
              <a:rPr lang="es-EC" sz="2000" b="1" dirty="0"/>
              <a:t>Temas más importantes a tratar:</a:t>
            </a:r>
          </a:p>
          <a:p>
            <a:endParaRPr lang="es-EC" sz="2000" b="1" dirty="0"/>
          </a:p>
          <a:p>
            <a:pPr marL="285750" indent="-285750">
              <a:buFont typeface="Arial" panose="020B0604020202020204" pitchFamily="34" charset="0"/>
              <a:buChar char="•"/>
            </a:pPr>
            <a:r>
              <a:rPr lang="es-EC" sz="2000" dirty="0"/>
              <a:t>Minutas de las reuniones.</a:t>
            </a:r>
          </a:p>
          <a:p>
            <a:pPr marL="285750" indent="-285750">
              <a:buFont typeface="Arial" panose="020B0604020202020204" pitchFamily="34" charset="0"/>
              <a:buChar char="•"/>
            </a:pPr>
            <a:r>
              <a:rPr lang="es-EC" sz="2000" dirty="0"/>
              <a:t>Planos, especificaciones y otros documentos de contrato</a:t>
            </a:r>
          </a:p>
          <a:p>
            <a:pPr marL="285750" indent="-285750">
              <a:buFont typeface="Arial" panose="020B0604020202020204" pitchFamily="34" charset="0"/>
              <a:buChar char="•"/>
            </a:pPr>
            <a:r>
              <a:rPr lang="es-EC" sz="2000" dirty="0"/>
              <a:t>Cronograma de la obra.</a:t>
            </a:r>
          </a:p>
          <a:p>
            <a:pPr marL="285750" indent="-285750">
              <a:buFont typeface="Arial" panose="020B0604020202020204" pitchFamily="34" charset="0"/>
              <a:buChar char="•"/>
            </a:pPr>
            <a:r>
              <a:rPr lang="es-EC" sz="2000" dirty="0"/>
              <a:t>Certificaciones de pago.</a:t>
            </a:r>
          </a:p>
          <a:p>
            <a:pPr marL="285750" indent="-285750">
              <a:buFont typeface="Arial" panose="020B0604020202020204" pitchFamily="34" charset="0"/>
              <a:buChar char="•"/>
            </a:pPr>
            <a:r>
              <a:rPr lang="es-EC" sz="2000" dirty="0"/>
              <a:t>Ordenes de cambio.</a:t>
            </a:r>
          </a:p>
          <a:p>
            <a:pPr marL="285750" indent="-285750">
              <a:buFont typeface="Arial" panose="020B0604020202020204" pitchFamily="34" charset="0"/>
              <a:buChar char="•"/>
            </a:pPr>
            <a:r>
              <a:rPr lang="es-EC" sz="2000" dirty="0"/>
              <a:t>Extensiones de tiempo y atrasos.</a:t>
            </a:r>
          </a:p>
          <a:p>
            <a:pPr marL="285750" indent="-285750">
              <a:buFont typeface="Arial" panose="020B0604020202020204" pitchFamily="34" charset="0"/>
              <a:buChar char="•"/>
            </a:pPr>
            <a:r>
              <a:rPr lang="es-EC" sz="2000" dirty="0"/>
              <a:t>Seguridad de la obra.</a:t>
            </a:r>
          </a:p>
        </p:txBody>
      </p:sp>
    </p:spTree>
    <p:extLst>
      <p:ext uri="{BB962C8B-B14F-4D97-AF65-F5344CB8AC3E}">
        <p14:creationId xmlns:p14="http://schemas.microsoft.com/office/powerpoint/2010/main" val="2844768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2" name="Tabla 1">
            <a:extLst>
              <a:ext uri="{FF2B5EF4-FFF2-40B4-BE49-F238E27FC236}">
                <a16:creationId xmlns="" xmlns:a16="http://schemas.microsoft.com/office/drawing/2014/main" id="{AF8C4F53-ADBB-4595-A7BA-1FB92306B1BA}"/>
              </a:ext>
            </a:extLst>
          </p:cNvPr>
          <p:cNvGraphicFramePr>
            <a:graphicFrameLocks noGrp="1"/>
          </p:cNvGraphicFramePr>
          <p:nvPr>
            <p:extLst>
              <p:ext uri="{D42A27DB-BD31-4B8C-83A1-F6EECF244321}">
                <p14:modId xmlns:p14="http://schemas.microsoft.com/office/powerpoint/2010/main" val="1201319540"/>
              </p:ext>
            </p:extLst>
          </p:nvPr>
        </p:nvGraphicFramePr>
        <p:xfrm>
          <a:off x="1121768" y="1711740"/>
          <a:ext cx="6479453" cy="4611102"/>
        </p:xfrm>
        <a:graphic>
          <a:graphicData uri="http://schemas.openxmlformats.org/drawingml/2006/table">
            <a:tbl>
              <a:tblPr firstRow="1" firstCol="1" bandRow="1">
                <a:tableStyleId>{46F890A9-2807-4EBB-B81D-B2AA78EC7F39}</a:tableStyleId>
              </a:tblPr>
              <a:tblGrid>
                <a:gridCol w="3769432">
                  <a:extLst>
                    <a:ext uri="{9D8B030D-6E8A-4147-A177-3AD203B41FA5}">
                      <a16:colId xmlns="" xmlns:a16="http://schemas.microsoft.com/office/drawing/2014/main" val="1181637239"/>
                    </a:ext>
                  </a:extLst>
                </a:gridCol>
                <a:gridCol w="2710021">
                  <a:extLst>
                    <a:ext uri="{9D8B030D-6E8A-4147-A177-3AD203B41FA5}">
                      <a16:colId xmlns="" xmlns:a16="http://schemas.microsoft.com/office/drawing/2014/main" val="3249103189"/>
                    </a:ext>
                  </a:extLst>
                </a:gridCol>
              </a:tblGrid>
              <a:tr h="348763">
                <a:tc>
                  <a:txBody>
                    <a:bodyPr/>
                    <a:lstStyle/>
                    <a:p>
                      <a:pPr indent="180340" algn="l">
                        <a:lnSpc>
                          <a:spcPct val="150000"/>
                        </a:lnSpc>
                        <a:spcBef>
                          <a:spcPts val="1200"/>
                        </a:spcBef>
                        <a:spcAft>
                          <a:spcPts val="0"/>
                        </a:spcAft>
                      </a:pPr>
                      <a:r>
                        <a:rPr lang="es-EC" sz="1800" dirty="0">
                          <a:effectLst/>
                        </a:rPr>
                        <a:t>Materiales de Construcción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50000"/>
                        </a:lnSpc>
                        <a:spcBef>
                          <a:spcPts val="1200"/>
                        </a:spcBef>
                        <a:spcAft>
                          <a:spcPts val="0"/>
                        </a:spcAft>
                      </a:pPr>
                      <a:r>
                        <a:rPr lang="es-EC" sz="1800">
                          <a:effectLst/>
                        </a:rPr>
                        <a:t>Norma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891283661"/>
                  </a:ext>
                </a:extLst>
              </a:tr>
              <a:tr h="579834">
                <a:tc>
                  <a:txBody>
                    <a:bodyPr/>
                    <a:lstStyle/>
                    <a:p>
                      <a:pPr indent="180340" algn="ctr">
                        <a:lnSpc>
                          <a:spcPct val="150000"/>
                        </a:lnSpc>
                        <a:spcBef>
                          <a:spcPts val="1200"/>
                        </a:spcBef>
                        <a:spcAft>
                          <a:spcPts val="0"/>
                        </a:spcAft>
                      </a:pPr>
                      <a:r>
                        <a:rPr lang="es-EC" sz="1800" dirty="0">
                          <a:effectLst/>
                        </a:rPr>
                        <a:t>Agregado Grueso</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150000"/>
                        </a:lnSpc>
                        <a:spcBef>
                          <a:spcPts val="1200"/>
                        </a:spcBef>
                        <a:spcAft>
                          <a:spcPts val="0"/>
                        </a:spcAft>
                      </a:pPr>
                      <a:r>
                        <a:rPr lang="es-EC" sz="1800">
                          <a:effectLst/>
                        </a:rPr>
                        <a:t>ASTM C33/C33M - 16e1</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196448099"/>
                  </a:ext>
                </a:extLst>
              </a:tr>
              <a:tr h="579834">
                <a:tc>
                  <a:txBody>
                    <a:bodyPr/>
                    <a:lstStyle/>
                    <a:p>
                      <a:pPr indent="180340" algn="ctr">
                        <a:lnSpc>
                          <a:spcPct val="150000"/>
                        </a:lnSpc>
                        <a:spcBef>
                          <a:spcPts val="1200"/>
                        </a:spcBef>
                        <a:spcAft>
                          <a:spcPts val="0"/>
                        </a:spcAft>
                      </a:pPr>
                      <a:r>
                        <a:rPr lang="es-EC" sz="1800" dirty="0">
                          <a:effectLst/>
                        </a:rPr>
                        <a:t>Agregado Fino</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150000"/>
                        </a:lnSpc>
                        <a:spcBef>
                          <a:spcPts val="1200"/>
                        </a:spcBef>
                        <a:spcAft>
                          <a:spcPts val="0"/>
                        </a:spcAft>
                      </a:pPr>
                      <a:r>
                        <a:rPr lang="es-EC" sz="1800">
                          <a:effectLst/>
                        </a:rPr>
                        <a:t>ASTM C33/C33M - 16e1</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974157882"/>
                  </a:ext>
                </a:extLst>
              </a:tr>
              <a:tr h="348763">
                <a:tc>
                  <a:txBody>
                    <a:bodyPr/>
                    <a:lstStyle/>
                    <a:p>
                      <a:pPr indent="180340" algn="ctr">
                        <a:lnSpc>
                          <a:spcPct val="150000"/>
                        </a:lnSpc>
                        <a:spcBef>
                          <a:spcPts val="1200"/>
                        </a:spcBef>
                        <a:spcAft>
                          <a:spcPts val="0"/>
                        </a:spcAft>
                      </a:pPr>
                      <a:r>
                        <a:rPr lang="es-EC" sz="1800" dirty="0">
                          <a:effectLst/>
                        </a:rPr>
                        <a:t>Cemento Portland</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150000"/>
                        </a:lnSpc>
                        <a:spcBef>
                          <a:spcPts val="1200"/>
                        </a:spcBef>
                        <a:spcAft>
                          <a:spcPts val="0"/>
                        </a:spcAft>
                      </a:pPr>
                      <a:r>
                        <a:rPr lang="es-EC" sz="1800" dirty="0">
                          <a:effectLst/>
                        </a:rPr>
                        <a:t>ASTM C150/C150M</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3548846265"/>
                  </a:ext>
                </a:extLst>
              </a:tr>
              <a:tr h="1805514">
                <a:tc>
                  <a:txBody>
                    <a:bodyPr/>
                    <a:lstStyle/>
                    <a:p>
                      <a:pPr indent="180340" algn="ctr">
                        <a:lnSpc>
                          <a:spcPct val="150000"/>
                        </a:lnSpc>
                        <a:spcBef>
                          <a:spcPts val="1200"/>
                        </a:spcBef>
                        <a:spcAft>
                          <a:spcPts val="0"/>
                        </a:spcAft>
                      </a:pPr>
                      <a:r>
                        <a:rPr lang="es-EC" sz="1800" dirty="0">
                          <a:effectLst/>
                        </a:rPr>
                        <a:t>Hormigón</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150000"/>
                        </a:lnSpc>
                        <a:spcBef>
                          <a:spcPts val="1200"/>
                        </a:spcBef>
                        <a:spcAft>
                          <a:spcPts val="0"/>
                        </a:spcAft>
                      </a:pPr>
                      <a:r>
                        <a:rPr lang="en-US" sz="1800" dirty="0">
                          <a:effectLst/>
                        </a:rPr>
                        <a:t>ASTM C 172/172M- C1064/1064M - C143/143M - C138/C138M - C231/C231M - C31/C31M</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496777424"/>
                  </a:ext>
                </a:extLst>
              </a:tr>
              <a:tr h="348763">
                <a:tc>
                  <a:txBody>
                    <a:bodyPr/>
                    <a:lstStyle/>
                    <a:p>
                      <a:pPr indent="180340" algn="ctr">
                        <a:lnSpc>
                          <a:spcPct val="150000"/>
                        </a:lnSpc>
                        <a:spcBef>
                          <a:spcPts val="1200"/>
                        </a:spcBef>
                        <a:spcAft>
                          <a:spcPts val="0"/>
                        </a:spcAft>
                      </a:pPr>
                      <a:r>
                        <a:rPr lang="es-EC" sz="1800">
                          <a:effectLst/>
                        </a:rPr>
                        <a:t>Acero de Refuerzo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150000"/>
                        </a:lnSpc>
                        <a:spcBef>
                          <a:spcPts val="1200"/>
                        </a:spcBef>
                        <a:spcAft>
                          <a:spcPts val="0"/>
                        </a:spcAft>
                      </a:pPr>
                      <a:r>
                        <a:rPr lang="es-EC" sz="1800">
                          <a:effectLst/>
                        </a:rPr>
                        <a:t>ASTM A615/A615M</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29670767"/>
                  </a:ext>
                </a:extLst>
              </a:tr>
              <a:tr h="348763">
                <a:tc>
                  <a:txBody>
                    <a:bodyPr/>
                    <a:lstStyle/>
                    <a:p>
                      <a:pPr indent="180340" algn="ctr">
                        <a:lnSpc>
                          <a:spcPct val="150000"/>
                        </a:lnSpc>
                        <a:spcBef>
                          <a:spcPts val="1200"/>
                        </a:spcBef>
                        <a:spcAft>
                          <a:spcPts val="0"/>
                        </a:spcAft>
                      </a:pPr>
                      <a:r>
                        <a:rPr lang="es-EC" sz="1800">
                          <a:effectLst/>
                        </a:rPr>
                        <a:t>Bloques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l">
                        <a:lnSpc>
                          <a:spcPct val="150000"/>
                        </a:lnSpc>
                        <a:spcBef>
                          <a:spcPts val="1200"/>
                        </a:spcBef>
                        <a:spcAft>
                          <a:spcPts val="0"/>
                        </a:spcAft>
                      </a:pPr>
                      <a:r>
                        <a:rPr lang="es-EC" sz="1800" dirty="0">
                          <a:effectLst/>
                        </a:rPr>
                        <a:t>ASTM  C140</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1261745588"/>
                  </a:ext>
                </a:extLst>
              </a:tr>
            </a:tbl>
          </a:graphicData>
        </a:graphic>
      </p:graphicFrame>
      <p:sp>
        <p:nvSpPr>
          <p:cNvPr id="3" name="CuadroTexto 2">
            <a:extLst>
              <a:ext uri="{FF2B5EF4-FFF2-40B4-BE49-F238E27FC236}">
                <a16:creationId xmlns="" xmlns:a16="http://schemas.microsoft.com/office/drawing/2014/main" id="{2AC0E5C9-73D5-4371-98BB-6ACDA6616D89}"/>
              </a:ext>
            </a:extLst>
          </p:cNvPr>
          <p:cNvSpPr txBox="1"/>
          <p:nvPr/>
        </p:nvSpPr>
        <p:spPr>
          <a:xfrm>
            <a:off x="2505651" y="641881"/>
            <a:ext cx="7736297" cy="415498"/>
          </a:xfrm>
          <a:prstGeom prst="rect">
            <a:avLst/>
          </a:prstGeom>
          <a:noFill/>
        </p:spPr>
        <p:txBody>
          <a:bodyPr wrap="square" rtlCol="0">
            <a:spAutoFit/>
          </a:bodyPr>
          <a:lstStyle/>
          <a:p>
            <a:r>
              <a:rPr lang="es-EC" sz="2100" b="1" dirty="0">
                <a:solidFill>
                  <a:schemeClr val="accent5">
                    <a:lumMod val="75000"/>
                  </a:schemeClr>
                </a:solidFill>
              </a:rPr>
              <a:t>CONTROL DE CALIDAD DE MATERIALES Y MANO DE OBRA</a:t>
            </a:r>
          </a:p>
        </p:txBody>
      </p:sp>
      <p:sp>
        <p:nvSpPr>
          <p:cNvPr id="4" name="CuadroTexto 3">
            <a:extLst>
              <a:ext uri="{FF2B5EF4-FFF2-40B4-BE49-F238E27FC236}">
                <a16:creationId xmlns="" xmlns:a16="http://schemas.microsoft.com/office/drawing/2014/main" id="{B86D4EA7-5DD1-4711-A0BB-4800438EE76D}"/>
              </a:ext>
            </a:extLst>
          </p:cNvPr>
          <p:cNvSpPr txBox="1"/>
          <p:nvPr/>
        </p:nvSpPr>
        <p:spPr>
          <a:xfrm>
            <a:off x="7879646" y="2271946"/>
            <a:ext cx="3673928" cy="2814617"/>
          </a:xfrm>
          <a:prstGeom prst="rect">
            <a:avLst/>
          </a:prstGeom>
          <a:noFill/>
        </p:spPr>
        <p:txBody>
          <a:bodyPr wrap="square" rtlCol="0">
            <a:spAutoFit/>
          </a:bodyPr>
          <a:lstStyle/>
          <a:p>
            <a:pPr algn="just">
              <a:lnSpc>
                <a:spcPct val="150000"/>
              </a:lnSpc>
            </a:pPr>
            <a:r>
              <a:rPr lang="es-EC" sz="2000" dirty="0"/>
              <a:t>Para la mano de obra habrá un nivel jerárquico de acuerdo a su experiencia y especialidades y todos estarán bajo la supervisión del residente de obra o contratista.</a:t>
            </a:r>
          </a:p>
        </p:txBody>
      </p:sp>
    </p:spTree>
    <p:extLst>
      <p:ext uri="{BB962C8B-B14F-4D97-AF65-F5344CB8AC3E}">
        <p14:creationId xmlns:p14="http://schemas.microsoft.com/office/powerpoint/2010/main" val="7820886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8B97978B-7B3E-4D94-8F20-F7A101834EF4}"/>
              </a:ext>
            </a:extLst>
          </p:cNvPr>
          <p:cNvSpPr/>
          <p:nvPr/>
        </p:nvSpPr>
        <p:spPr>
          <a:xfrm>
            <a:off x="2288392" y="640463"/>
            <a:ext cx="4167231"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FISCALIZACIÓN DE LA OBRA</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 xmlns:a16="http://schemas.microsoft.com/office/drawing/2014/main" id="{5F790907-EAD0-446F-98BE-5CBD68B9FA2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05676" y="1713211"/>
            <a:ext cx="4686300" cy="4261758"/>
          </a:xfrm>
          <a:prstGeom prst="rect">
            <a:avLst/>
          </a:prstGeom>
          <a:noFill/>
          <a:ln>
            <a:noFill/>
          </a:ln>
        </p:spPr>
      </p:pic>
      <p:sp>
        <p:nvSpPr>
          <p:cNvPr id="3" name="Rectángulo 2">
            <a:extLst>
              <a:ext uri="{FF2B5EF4-FFF2-40B4-BE49-F238E27FC236}">
                <a16:creationId xmlns="" xmlns:a16="http://schemas.microsoft.com/office/drawing/2014/main" id="{E8042371-EFD4-4FBD-AC4C-438E7FF0DB75}"/>
              </a:ext>
            </a:extLst>
          </p:cNvPr>
          <p:cNvSpPr/>
          <p:nvPr/>
        </p:nvSpPr>
        <p:spPr>
          <a:xfrm>
            <a:off x="277800" y="5995370"/>
            <a:ext cx="6096000" cy="438582"/>
          </a:xfrm>
          <a:prstGeom prst="rect">
            <a:avLst/>
          </a:prstGeom>
        </p:spPr>
        <p:txBody>
          <a:bodyPr>
            <a:spAutoFit/>
          </a:bodyPr>
          <a:lstStyle/>
          <a:p>
            <a:pPr algn="ctr">
              <a:spcAft>
                <a:spcPts val="0"/>
              </a:spcAft>
            </a:pPr>
            <a:r>
              <a:rPr lang="es-EC" sz="1050" dirty="0">
                <a:solidFill>
                  <a:srgbClr val="000000"/>
                </a:solidFill>
                <a:latin typeface="Arial" panose="020B0604020202020204" pitchFamily="34" charset="0"/>
                <a:ea typeface="Calibri" panose="020F0502020204030204" pitchFamily="34" charset="0"/>
                <a:cs typeface="Arial" panose="020B0604020202020204" pitchFamily="34" charset="0"/>
              </a:rPr>
              <a:t>Diagrama de funciones de la Fiscalización.</a:t>
            </a:r>
            <a:endPar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Fuente: </a:t>
            </a:r>
            <a:r>
              <a:rPr lang="es-EC" sz="12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Velasteguí</a:t>
            </a:r>
            <a:r>
              <a:rPr lang="es-EC"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L., Frías. A.</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Diagrama 4">
            <a:extLst>
              <a:ext uri="{FF2B5EF4-FFF2-40B4-BE49-F238E27FC236}">
                <a16:creationId xmlns="" xmlns:a16="http://schemas.microsoft.com/office/drawing/2014/main" id="{AEC0928A-C5AF-4852-9F51-5897502FD743}"/>
              </a:ext>
            </a:extLst>
          </p:cNvPr>
          <p:cNvGraphicFramePr/>
          <p:nvPr>
            <p:extLst>
              <p:ext uri="{D42A27DB-BD31-4B8C-83A1-F6EECF244321}">
                <p14:modId xmlns:p14="http://schemas.microsoft.com/office/powerpoint/2010/main" val="2784207209"/>
              </p:ext>
            </p:extLst>
          </p:nvPr>
        </p:nvGraphicFramePr>
        <p:xfrm>
          <a:off x="6291976" y="1543511"/>
          <a:ext cx="5402627" cy="41625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012912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29681C34-2BA1-40F7-9350-CF8E141B2748}"/>
              </a:ext>
            </a:extLst>
          </p:cNvPr>
          <p:cNvSpPr/>
          <p:nvPr/>
        </p:nvSpPr>
        <p:spPr>
          <a:xfrm>
            <a:off x="1715291" y="586128"/>
            <a:ext cx="3989938" cy="527004"/>
          </a:xfrm>
          <a:prstGeom prst="rect">
            <a:avLst/>
          </a:prstGeom>
        </p:spPr>
        <p:txBody>
          <a:bodyPr wrap="none">
            <a:spAutoFit/>
          </a:bodyPr>
          <a:lstStyle/>
          <a:p>
            <a:pPr lvl="2" algn="just">
              <a:lnSpc>
                <a:spcPct val="150000"/>
              </a:lnSpc>
              <a:spcBef>
                <a:spcPts val="1200"/>
              </a:spcBef>
              <a:spcAft>
                <a:spcPts val="1200"/>
              </a:spcAft>
            </a:pPr>
            <a:r>
              <a:rPr lang="es-EC" sz="2100" b="1" dirty="0">
                <a:solidFill>
                  <a:schemeClr val="accent5">
                    <a:lumMod val="75000"/>
                  </a:schemeClr>
                </a:solidFill>
                <a:ea typeface="Times New Roman" panose="02020603050405020304" pitchFamily="18" charset="0"/>
                <a:cs typeface="Times New Roman" panose="02020603050405020304" pitchFamily="18" charset="0"/>
              </a:rPr>
              <a:t>PERFIL DEL FISCALIZADOR</a:t>
            </a:r>
            <a:endParaRPr lang="es-EC" sz="21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graphicFrame>
        <p:nvGraphicFramePr>
          <p:cNvPr id="4" name="Diagrama 3">
            <a:extLst>
              <a:ext uri="{FF2B5EF4-FFF2-40B4-BE49-F238E27FC236}">
                <a16:creationId xmlns="" xmlns:a16="http://schemas.microsoft.com/office/drawing/2014/main" id="{9227ECD8-35F2-4503-82A5-4C72678424B9}"/>
              </a:ext>
            </a:extLst>
          </p:cNvPr>
          <p:cNvGraphicFramePr/>
          <p:nvPr>
            <p:extLst>
              <p:ext uri="{D42A27DB-BD31-4B8C-83A1-F6EECF244321}">
                <p14:modId xmlns:p14="http://schemas.microsoft.com/office/powerpoint/2010/main" val="903506560"/>
              </p:ext>
            </p:extLst>
          </p:nvPr>
        </p:nvGraphicFramePr>
        <p:xfrm>
          <a:off x="1505220" y="1779814"/>
          <a:ext cx="4410081" cy="4653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a:extLst>
              <a:ext uri="{FF2B5EF4-FFF2-40B4-BE49-F238E27FC236}">
                <a16:creationId xmlns="" xmlns:a16="http://schemas.microsoft.com/office/drawing/2014/main" id="{003E6F20-64F9-4122-84B6-C4A06D0CEA97}"/>
              </a:ext>
            </a:extLst>
          </p:cNvPr>
          <p:cNvSpPr/>
          <p:nvPr/>
        </p:nvSpPr>
        <p:spPr>
          <a:xfrm>
            <a:off x="6102902" y="1779814"/>
            <a:ext cx="5342205" cy="3785652"/>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sz="2000" dirty="0">
                <a:ea typeface="Calibri" panose="020F0502020204030204" pitchFamily="34" charset="0"/>
                <a:cs typeface="Arial" panose="020B0604020202020204" pitchFamily="34" charset="0"/>
              </a:rPr>
              <a:t>Verificación de la correcta realización de los rubros estipulados en el presupuesto, cronograma y especificaciones técnicas.</a:t>
            </a:r>
          </a:p>
          <a:p>
            <a:pPr marL="342900" lvl="0" indent="-342900" algn="just">
              <a:lnSpc>
                <a:spcPct val="150000"/>
              </a:lnSpc>
              <a:spcAft>
                <a:spcPts val="0"/>
              </a:spcAft>
              <a:buFont typeface="Symbol" panose="05050102010706020507" pitchFamily="18" charset="2"/>
              <a:buChar char=""/>
            </a:pPr>
            <a:r>
              <a:rPr lang="es-EC" sz="2000" dirty="0">
                <a:ea typeface="Calibri" panose="020F0502020204030204" pitchFamily="34" charset="0"/>
                <a:cs typeface="Arial" panose="020B0604020202020204" pitchFamily="34" charset="0"/>
              </a:rPr>
              <a:t>Medición y pagos de cantidades de obra ejecutada.</a:t>
            </a:r>
          </a:p>
          <a:p>
            <a:pPr marL="342900" lvl="0" indent="-342900" algn="just">
              <a:lnSpc>
                <a:spcPct val="150000"/>
              </a:lnSpc>
              <a:spcAft>
                <a:spcPts val="0"/>
              </a:spcAft>
              <a:buFont typeface="Symbol" panose="05050102010706020507" pitchFamily="18" charset="2"/>
              <a:buChar char=""/>
            </a:pPr>
            <a:r>
              <a:rPr lang="es-EC" sz="2000" dirty="0">
                <a:ea typeface="Calibri" panose="020F0502020204030204" pitchFamily="34" charset="0"/>
                <a:cs typeface="Arial" panose="020B0604020202020204" pitchFamily="34" charset="0"/>
              </a:rPr>
              <a:t>Aprobar cambios en el proyecto de ser necesarios.</a:t>
            </a:r>
          </a:p>
          <a:p>
            <a:pPr marL="342900" lvl="0" indent="-342900" algn="just">
              <a:lnSpc>
                <a:spcPct val="150000"/>
              </a:lnSpc>
              <a:spcAft>
                <a:spcPts val="1200"/>
              </a:spcAft>
              <a:buFont typeface="Symbol" panose="05050102010706020507" pitchFamily="18" charset="2"/>
              <a:buChar char=""/>
            </a:pPr>
            <a:r>
              <a:rPr lang="es-EC" sz="2000" dirty="0">
                <a:ea typeface="Calibri" panose="020F0502020204030204" pitchFamily="34" charset="0"/>
                <a:cs typeface="Arial" panose="020B0604020202020204" pitchFamily="34" charset="0"/>
              </a:rPr>
              <a:t>Documentar el proceso y avance de la obra.</a:t>
            </a:r>
          </a:p>
        </p:txBody>
      </p:sp>
    </p:spTree>
    <p:extLst>
      <p:ext uri="{BB962C8B-B14F-4D97-AF65-F5344CB8AC3E}">
        <p14:creationId xmlns:p14="http://schemas.microsoft.com/office/powerpoint/2010/main" val="33243373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33674085-E121-4E69-818A-939EF0094BD7}"/>
              </a:ext>
            </a:extLst>
          </p:cNvPr>
          <p:cNvSpPr/>
          <p:nvPr/>
        </p:nvSpPr>
        <p:spPr>
          <a:xfrm>
            <a:off x="1492147" y="616987"/>
            <a:ext cx="6333272" cy="589072"/>
          </a:xfrm>
          <a:prstGeom prst="rect">
            <a:avLst/>
          </a:prstGeom>
        </p:spPr>
        <p:txBody>
          <a:bodyPr wrap="none">
            <a:spAutoFit/>
          </a:bodyPr>
          <a:lstStyle/>
          <a:p>
            <a:pPr lvl="2"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SELECCIÓN Y FORMACIÓN DE PERSONAL </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graphicFrame>
        <p:nvGraphicFramePr>
          <p:cNvPr id="3" name="Diagrama 2">
            <a:extLst>
              <a:ext uri="{FF2B5EF4-FFF2-40B4-BE49-F238E27FC236}">
                <a16:creationId xmlns="" xmlns:a16="http://schemas.microsoft.com/office/drawing/2014/main" id="{94AFCF34-7154-48F2-BCC5-36321EF7E495}"/>
              </a:ext>
            </a:extLst>
          </p:cNvPr>
          <p:cNvGraphicFramePr/>
          <p:nvPr>
            <p:extLst>
              <p:ext uri="{D42A27DB-BD31-4B8C-83A1-F6EECF244321}">
                <p14:modId xmlns:p14="http://schemas.microsoft.com/office/powerpoint/2010/main" val="3298368997"/>
              </p:ext>
            </p:extLst>
          </p:nvPr>
        </p:nvGraphicFramePr>
        <p:xfrm>
          <a:off x="915599" y="1294490"/>
          <a:ext cx="8128000" cy="3068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3">
            <a:extLst>
              <a:ext uri="{FF2B5EF4-FFF2-40B4-BE49-F238E27FC236}">
                <a16:creationId xmlns="" xmlns:a16="http://schemas.microsoft.com/office/drawing/2014/main" id="{B36A1AA9-44B0-4535-BDB9-64AF74B5B74F}"/>
              </a:ext>
            </a:extLst>
          </p:cNvPr>
          <p:cNvSpPr/>
          <p:nvPr/>
        </p:nvSpPr>
        <p:spPr>
          <a:xfrm>
            <a:off x="1873999" y="4366432"/>
            <a:ext cx="1812471" cy="12736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a:t>Personal Técnico</a:t>
            </a:r>
          </a:p>
        </p:txBody>
      </p:sp>
      <p:sp>
        <p:nvSpPr>
          <p:cNvPr id="10" name="Rectángulo 9">
            <a:extLst>
              <a:ext uri="{FF2B5EF4-FFF2-40B4-BE49-F238E27FC236}">
                <a16:creationId xmlns="" xmlns:a16="http://schemas.microsoft.com/office/drawing/2014/main" id="{A2797CE1-0AF5-4465-ACB3-00BA0C30AEC7}"/>
              </a:ext>
            </a:extLst>
          </p:cNvPr>
          <p:cNvSpPr/>
          <p:nvPr/>
        </p:nvSpPr>
        <p:spPr>
          <a:xfrm>
            <a:off x="4174435" y="4363052"/>
            <a:ext cx="1812471" cy="12736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a:t>Personal Administrativo</a:t>
            </a:r>
          </a:p>
        </p:txBody>
      </p:sp>
      <p:sp>
        <p:nvSpPr>
          <p:cNvPr id="11" name="Rectángulo 10">
            <a:extLst>
              <a:ext uri="{FF2B5EF4-FFF2-40B4-BE49-F238E27FC236}">
                <a16:creationId xmlns="" xmlns:a16="http://schemas.microsoft.com/office/drawing/2014/main" id="{1AC5FA74-FA5D-47CC-9A59-20B94EFCD80C}"/>
              </a:ext>
            </a:extLst>
          </p:cNvPr>
          <p:cNvSpPr/>
          <p:nvPr/>
        </p:nvSpPr>
        <p:spPr>
          <a:xfrm>
            <a:off x="6524739" y="4335098"/>
            <a:ext cx="1812471" cy="12736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a:t>Personal de Apoyo</a:t>
            </a:r>
          </a:p>
        </p:txBody>
      </p:sp>
      <p:cxnSp>
        <p:nvCxnSpPr>
          <p:cNvPr id="6" name="Conector recto de flecha 5">
            <a:extLst>
              <a:ext uri="{FF2B5EF4-FFF2-40B4-BE49-F238E27FC236}">
                <a16:creationId xmlns="" xmlns:a16="http://schemas.microsoft.com/office/drawing/2014/main" id="{692AFE34-643E-48C0-BD2F-33CE26CE1176}"/>
              </a:ext>
            </a:extLst>
          </p:cNvPr>
          <p:cNvCxnSpPr>
            <a:cxnSpLocks/>
            <a:stCxn id="3" idx="3"/>
          </p:cNvCxnSpPr>
          <p:nvPr/>
        </p:nvCxnSpPr>
        <p:spPr>
          <a:xfrm flipV="1">
            <a:off x="9043599" y="2248679"/>
            <a:ext cx="856181" cy="580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 xmlns:a16="http://schemas.microsoft.com/office/drawing/2014/main" id="{C27351B8-E8A6-45B2-829C-9FD8FE1A40B1}"/>
              </a:ext>
            </a:extLst>
          </p:cNvPr>
          <p:cNvSpPr txBox="1"/>
          <p:nvPr/>
        </p:nvSpPr>
        <p:spPr>
          <a:xfrm>
            <a:off x="9899780" y="2024743"/>
            <a:ext cx="2183363" cy="1477328"/>
          </a:xfrm>
          <a:prstGeom prst="rect">
            <a:avLst/>
          </a:prstGeom>
          <a:noFill/>
        </p:spPr>
        <p:txBody>
          <a:bodyPr wrap="square" rtlCol="0">
            <a:spAutoFit/>
          </a:bodyPr>
          <a:lstStyle/>
          <a:p>
            <a:r>
              <a:rPr lang="es-EC" dirty="0"/>
              <a:t>Seguridad</a:t>
            </a:r>
          </a:p>
          <a:p>
            <a:r>
              <a:rPr lang="es-EC" dirty="0"/>
              <a:t>Riesgos</a:t>
            </a:r>
          </a:p>
          <a:p>
            <a:r>
              <a:rPr lang="es-EC" dirty="0"/>
              <a:t>Función a ejecutar</a:t>
            </a:r>
          </a:p>
          <a:p>
            <a:r>
              <a:rPr lang="es-EC" dirty="0"/>
              <a:t>Previsiones</a:t>
            </a:r>
          </a:p>
          <a:p>
            <a:r>
              <a:rPr lang="es-EC" dirty="0"/>
              <a:t>Sanciones</a:t>
            </a:r>
          </a:p>
        </p:txBody>
      </p:sp>
      <p:cxnSp>
        <p:nvCxnSpPr>
          <p:cNvPr id="15" name="Conector recto de flecha 14">
            <a:extLst>
              <a:ext uri="{FF2B5EF4-FFF2-40B4-BE49-F238E27FC236}">
                <a16:creationId xmlns="" xmlns:a16="http://schemas.microsoft.com/office/drawing/2014/main" id="{8C0C921E-3F5A-4C56-869A-3AEA4701F503}"/>
              </a:ext>
            </a:extLst>
          </p:cNvPr>
          <p:cNvCxnSpPr>
            <a:cxnSpLocks/>
            <a:stCxn id="3" idx="3"/>
          </p:cNvCxnSpPr>
          <p:nvPr/>
        </p:nvCxnSpPr>
        <p:spPr>
          <a:xfrm flipV="1">
            <a:off x="9043599" y="2460215"/>
            <a:ext cx="885722" cy="368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 xmlns:a16="http://schemas.microsoft.com/office/drawing/2014/main" id="{77786213-968B-4DBD-A73F-C7623F3F66E1}"/>
              </a:ext>
            </a:extLst>
          </p:cNvPr>
          <p:cNvCxnSpPr>
            <a:cxnSpLocks/>
            <a:stCxn id="3" idx="3"/>
          </p:cNvCxnSpPr>
          <p:nvPr/>
        </p:nvCxnSpPr>
        <p:spPr>
          <a:xfrm flipV="1">
            <a:off x="9043599" y="2763409"/>
            <a:ext cx="834698" cy="6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 xmlns:a16="http://schemas.microsoft.com/office/drawing/2014/main" id="{B9AFB051-5571-400F-8FA5-EE9356F94438}"/>
              </a:ext>
            </a:extLst>
          </p:cNvPr>
          <p:cNvCxnSpPr>
            <a:cxnSpLocks/>
            <a:stCxn id="3" idx="3"/>
          </p:cNvCxnSpPr>
          <p:nvPr/>
        </p:nvCxnSpPr>
        <p:spPr>
          <a:xfrm>
            <a:off x="9043599" y="2828771"/>
            <a:ext cx="818890" cy="211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 xmlns:a16="http://schemas.microsoft.com/office/drawing/2014/main" id="{BC140BBF-75C7-478F-A57A-7031E64E6247}"/>
              </a:ext>
            </a:extLst>
          </p:cNvPr>
          <p:cNvCxnSpPr>
            <a:cxnSpLocks/>
            <a:stCxn id="3" idx="3"/>
          </p:cNvCxnSpPr>
          <p:nvPr/>
        </p:nvCxnSpPr>
        <p:spPr>
          <a:xfrm>
            <a:off x="9043599" y="2828771"/>
            <a:ext cx="818890" cy="496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588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8E65365F-F6E5-4457-A404-4D7297C74565}"/>
              </a:ext>
            </a:extLst>
          </p:cNvPr>
          <p:cNvSpPr/>
          <p:nvPr/>
        </p:nvSpPr>
        <p:spPr>
          <a:xfrm>
            <a:off x="2227332" y="555094"/>
            <a:ext cx="5218223"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SEGURIDAD EN ÁREAS DE TRABAJO </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 xmlns:a16="http://schemas.microsoft.com/office/drawing/2014/main" id="{A3C6C96E-0658-41B5-B5DB-080BFFE0D963}"/>
              </a:ext>
            </a:extLst>
          </p:cNvPr>
          <p:cNvSpPr/>
          <p:nvPr/>
        </p:nvSpPr>
        <p:spPr>
          <a:xfrm>
            <a:off x="3203846" y="1389630"/>
            <a:ext cx="6275500" cy="369332"/>
          </a:xfrm>
          <a:prstGeom prst="rect">
            <a:avLst/>
          </a:prstGeom>
        </p:spPr>
        <p:txBody>
          <a:bodyPr wrap="none">
            <a:spAutoFit/>
          </a:bodyPr>
          <a:lstStyle/>
          <a:p>
            <a:r>
              <a:rPr lang="es-EC" b="1" dirty="0">
                <a:ea typeface="Arial" panose="020B0604020202020204" pitchFamily="34" charset="0"/>
              </a:rPr>
              <a:t>REGLAMENTO DEL SEGURO GENERAL DE RIESGOS DEL TRABAJO</a:t>
            </a:r>
            <a:endParaRPr lang="es-EC" b="1" dirty="0"/>
          </a:p>
        </p:txBody>
      </p:sp>
      <p:pic>
        <p:nvPicPr>
          <p:cNvPr id="4" name="Imagen 3">
            <a:extLst>
              <a:ext uri="{FF2B5EF4-FFF2-40B4-BE49-F238E27FC236}">
                <a16:creationId xmlns="" xmlns:a16="http://schemas.microsoft.com/office/drawing/2014/main" id="{911EC629-2D04-4F48-BAA3-D18010F340AA}"/>
              </a:ext>
            </a:extLst>
          </p:cNvPr>
          <p:cNvPicPr>
            <a:picLocks noChangeAspect="1"/>
          </p:cNvPicPr>
          <p:nvPr/>
        </p:nvPicPr>
        <p:blipFill>
          <a:blip r:embed="rId4"/>
          <a:stretch>
            <a:fillRect/>
          </a:stretch>
        </p:blipFill>
        <p:spPr>
          <a:xfrm>
            <a:off x="1862683" y="2338218"/>
            <a:ext cx="2718272" cy="3784995"/>
          </a:xfrm>
          <a:prstGeom prst="rect">
            <a:avLst/>
          </a:prstGeom>
        </p:spPr>
      </p:pic>
      <p:graphicFrame>
        <p:nvGraphicFramePr>
          <p:cNvPr id="10" name="Diagrama 9">
            <a:extLst>
              <a:ext uri="{FF2B5EF4-FFF2-40B4-BE49-F238E27FC236}">
                <a16:creationId xmlns="" xmlns:a16="http://schemas.microsoft.com/office/drawing/2014/main" id="{E9FA2C74-F38A-49C1-A095-BFA1D51114CD}"/>
              </a:ext>
            </a:extLst>
          </p:cNvPr>
          <p:cNvGraphicFramePr/>
          <p:nvPr>
            <p:extLst>
              <p:ext uri="{D42A27DB-BD31-4B8C-83A1-F6EECF244321}">
                <p14:modId xmlns:p14="http://schemas.microsoft.com/office/powerpoint/2010/main" val="4273551807"/>
              </p:ext>
            </p:extLst>
          </p:nvPr>
        </p:nvGraphicFramePr>
        <p:xfrm>
          <a:off x="5723293" y="1995097"/>
          <a:ext cx="4410081" cy="46536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350461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8E65365F-F6E5-4457-A404-4D7297C74565}"/>
              </a:ext>
            </a:extLst>
          </p:cNvPr>
          <p:cNvSpPr/>
          <p:nvPr/>
        </p:nvSpPr>
        <p:spPr>
          <a:xfrm>
            <a:off x="2120203" y="427004"/>
            <a:ext cx="5218223" cy="589072"/>
          </a:xfrm>
          <a:prstGeom prst="rect">
            <a:avLst/>
          </a:prstGeom>
        </p:spPr>
        <p:txBody>
          <a:bodyPr wrap="none">
            <a:spAutoFit/>
          </a:bodyPr>
          <a:lstStyle/>
          <a:p>
            <a:pPr lvl="1" algn="ctr">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SEGURIDAD EN ÁREAS DE TRABAJO </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 xmlns:a16="http://schemas.microsoft.com/office/drawing/2014/main" id="{A3C6C96E-0658-41B5-B5DB-080BFFE0D963}"/>
              </a:ext>
            </a:extLst>
          </p:cNvPr>
          <p:cNvSpPr/>
          <p:nvPr/>
        </p:nvSpPr>
        <p:spPr>
          <a:xfrm>
            <a:off x="2614225" y="1358779"/>
            <a:ext cx="6275500" cy="369332"/>
          </a:xfrm>
          <a:prstGeom prst="rect">
            <a:avLst/>
          </a:prstGeom>
        </p:spPr>
        <p:txBody>
          <a:bodyPr wrap="none">
            <a:spAutoFit/>
          </a:bodyPr>
          <a:lstStyle/>
          <a:p>
            <a:pPr algn="ctr"/>
            <a:r>
              <a:rPr lang="es-EC" b="1" dirty="0" smtClean="0">
                <a:ea typeface="Arial" panose="020B0604020202020204" pitchFamily="34" charset="0"/>
              </a:rPr>
              <a:t>REGLAMENTO DEL SEGURO GENERAL DE RIESGOS DEL TRABAJO</a:t>
            </a:r>
            <a:endParaRPr lang="es-EC" b="1" dirty="0"/>
          </a:p>
        </p:txBody>
      </p:sp>
      <p:graphicFrame>
        <p:nvGraphicFramePr>
          <p:cNvPr id="7" name="Tabla 6">
            <a:extLst>
              <a:ext uri="{FF2B5EF4-FFF2-40B4-BE49-F238E27FC236}">
                <a16:creationId xmlns="" xmlns:a16="http://schemas.microsoft.com/office/drawing/2014/main" id="{B210E764-A627-4DB0-ABAE-BE7081A9729B}"/>
              </a:ext>
            </a:extLst>
          </p:cNvPr>
          <p:cNvGraphicFramePr>
            <a:graphicFrameLocks noGrp="1"/>
          </p:cNvGraphicFramePr>
          <p:nvPr>
            <p:extLst>
              <p:ext uri="{D42A27DB-BD31-4B8C-83A1-F6EECF244321}">
                <p14:modId xmlns:p14="http://schemas.microsoft.com/office/powerpoint/2010/main" val="2405234924"/>
              </p:ext>
            </p:extLst>
          </p:nvPr>
        </p:nvGraphicFramePr>
        <p:xfrm>
          <a:off x="1505220" y="1916999"/>
          <a:ext cx="9229735" cy="4663440"/>
        </p:xfrm>
        <a:graphic>
          <a:graphicData uri="http://schemas.openxmlformats.org/drawingml/2006/table">
            <a:tbl>
              <a:tblPr firstRow="1" firstCol="1" bandRow="1"/>
              <a:tblGrid>
                <a:gridCol w="398225">
                  <a:extLst>
                    <a:ext uri="{9D8B030D-6E8A-4147-A177-3AD203B41FA5}">
                      <a16:colId xmlns="" xmlns:a16="http://schemas.microsoft.com/office/drawing/2014/main" val="114227871"/>
                    </a:ext>
                  </a:extLst>
                </a:gridCol>
                <a:gridCol w="597159">
                  <a:extLst>
                    <a:ext uri="{9D8B030D-6E8A-4147-A177-3AD203B41FA5}">
                      <a16:colId xmlns="" xmlns:a16="http://schemas.microsoft.com/office/drawing/2014/main" val="28883994"/>
                    </a:ext>
                  </a:extLst>
                </a:gridCol>
                <a:gridCol w="1464906">
                  <a:extLst>
                    <a:ext uri="{9D8B030D-6E8A-4147-A177-3AD203B41FA5}">
                      <a16:colId xmlns="" xmlns:a16="http://schemas.microsoft.com/office/drawing/2014/main" val="2619493600"/>
                    </a:ext>
                  </a:extLst>
                </a:gridCol>
                <a:gridCol w="1364191">
                  <a:extLst>
                    <a:ext uri="{9D8B030D-6E8A-4147-A177-3AD203B41FA5}">
                      <a16:colId xmlns="" xmlns:a16="http://schemas.microsoft.com/office/drawing/2014/main" val="4197224828"/>
                    </a:ext>
                  </a:extLst>
                </a:gridCol>
                <a:gridCol w="139051">
                  <a:extLst>
                    <a:ext uri="{9D8B030D-6E8A-4147-A177-3AD203B41FA5}">
                      <a16:colId xmlns="" xmlns:a16="http://schemas.microsoft.com/office/drawing/2014/main" val="2695257626"/>
                    </a:ext>
                  </a:extLst>
                </a:gridCol>
                <a:gridCol w="139051">
                  <a:extLst>
                    <a:ext uri="{9D8B030D-6E8A-4147-A177-3AD203B41FA5}">
                      <a16:colId xmlns="" xmlns:a16="http://schemas.microsoft.com/office/drawing/2014/main" val="3056919519"/>
                    </a:ext>
                  </a:extLst>
                </a:gridCol>
                <a:gridCol w="139051">
                  <a:extLst>
                    <a:ext uri="{9D8B030D-6E8A-4147-A177-3AD203B41FA5}">
                      <a16:colId xmlns="" xmlns:a16="http://schemas.microsoft.com/office/drawing/2014/main" val="3612269958"/>
                    </a:ext>
                  </a:extLst>
                </a:gridCol>
                <a:gridCol w="139051">
                  <a:extLst>
                    <a:ext uri="{9D8B030D-6E8A-4147-A177-3AD203B41FA5}">
                      <a16:colId xmlns="" xmlns:a16="http://schemas.microsoft.com/office/drawing/2014/main" val="2412160601"/>
                    </a:ext>
                  </a:extLst>
                </a:gridCol>
                <a:gridCol w="139051">
                  <a:extLst>
                    <a:ext uri="{9D8B030D-6E8A-4147-A177-3AD203B41FA5}">
                      <a16:colId xmlns="" xmlns:a16="http://schemas.microsoft.com/office/drawing/2014/main" val="4213674421"/>
                    </a:ext>
                  </a:extLst>
                </a:gridCol>
                <a:gridCol w="139051">
                  <a:extLst>
                    <a:ext uri="{9D8B030D-6E8A-4147-A177-3AD203B41FA5}">
                      <a16:colId xmlns="" xmlns:a16="http://schemas.microsoft.com/office/drawing/2014/main" val="2796354459"/>
                    </a:ext>
                  </a:extLst>
                </a:gridCol>
                <a:gridCol w="139051">
                  <a:extLst>
                    <a:ext uri="{9D8B030D-6E8A-4147-A177-3AD203B41FA5}">
                      <a16:colId xmlns="" xmlns:a16="http://schemas.microsoft.com/office/drawing/2014/main" val="2168524933"/>
                    </a:ext>
                  </a:extLst>
                </a:gridCol>
                <a:gridCol w="139051">
                  <a:extLst>
                    <a:ext uri="{9D8B030D-6E8A-4147-A177-3AD203B41FA5}">
                      <a16:colId xmlns="" xmlns:a16="http://schemas.microsoft.com/office/drawing/2014/main" val="1074404818"/>
                    </a:ext>
                  </a:extLst>
                </a:gridCol>
                <a:gridCol w="139051">
                  <a:extLst>
                    <a:ext uri="{9D8B030D-6E8A-4147-A177-3AD203B41FA5}">
                      <a16:colId xmlns="" xmlns:a16="http://schemas.microsoft.com/office/drawing/2014/main" val="2318840764"/>
                    </a:ext>
                  </a:extLst>
                </a:gridCol>
                <a:gridCol w="162792">
                  <a:extLst>
                    <a:ext uri="{9D8B030D-6E8A-4147-A177-3AD203B41FA5}">
                      <a16:colId xmlns="" xmlns:a16="http://schemas.microsoft.com/office/drawing/2014/main" val="1296592948"/>
                    </a:ext>
                  </a:extLst>
                </a:gridCol>
                <a:gridCol w="162792">
                  <a:extLst>
                    <a:ext uri="{9D8B030D-6E8A-4147-A177-3AD203B41FA5}">
                      <a16:colId xmlns="" xmlns:a16="http://schemas.microsoft.com/office/drawing/2014/main" val="1730507601"/>
                    </a:ext>
                  </a:extLst>
                </a:gridCol>
                <a:gridCol w="139051">
                  <a:extLst>
                    <a:ext uri="{9D8B030D-6E8A-4147-A177-3AD203B41FA5}">
                      <a16:colId xmlns="" xmlns:a16="http://schemas.microsoft.com/office/drawing/2014/main" val="4099000715"/>
                    </a:ext>
                  </a:extLst>
                </a:gridCol>
                <a:gridCol w="139051">
                  <a:extLst>
                    <a:ext uri="{9D8B030D-6E8A-4147-A177-3AD203B41FA5}">
                      <a16:colId xmlns="" xmlns:a16="http://schemas.microsoft.com/office/drawing/2014/main" val="3534205884"/>
                    </a:ext>
                  </a:extLst>
                </a:gridCol>
                <a:gridCol w="162792">
                  <a:extLst>
                    <a:ext uri="{9D8B030D-6E8A-4147-A177-3AD203B41FA5}">
                      <a16:colId xmlns="" xmlns:a16="http://schemas.microsoft.com/office/drawing/2014/main" val="503910307"/>
                    </a:ext>
                  </a:extLst>
                </a:gridCol>
                <a:gridCol w="162792">
                  <a:extLst>
                    <a:ext uri="{9D8B030D-6E8A-4147-A177-3AD203B41FA5}">
                      <a16:colId xmlns="" xmlns:a16="http://schemas.microsoft.com/office/drawing/2014/main" val="727400959"/>
                    </a:ext>
                  </a:extLst>
                </a:gridCol>
                <a:gridCol w="139051">
                  <a:extLst>
                    <a:ext uri="{9D8B030D-6E8A-4147-A177-3AD203B41FA5}">
                      <a16:colId xmlns="" xmlns:a16="http://schemas.microsoft.com/office/drawing/2014/main" val="267782317"/>
                    </a:ext>
                  </a:extLst>
                </a:gridCol>
                <a:gridCol w="139051">
                  <a:extLst>
                    <a:ext uri="{9D8B030D-6E8A-4147-A177-3AD203B41FA5}">
                      <a16:colId xmlns="" xmlns:a16="http://schemas.microsoft.com/office/drawing/2014/main" val="3615183666"/>
                    </a:ext>
                  </a:extLst>
                </a:gridCol>
                <a:gridCol w="162792">
                  <a:extLst>
                    <a:ext uri="{9D8B030D-6E8A-4147-A177-3AD203B41FA5}">
                      <a16:colId xmlns="" xmlns:a16="http://schemas.microsoft.com/office/drawing/2014/main" val="3783535387"/>
                    </a:ext>
                  </a:extLst>
                </a:gridCol>
                <a:gridCol w="162792">
                  <a:extLst>
                    <a:ext uri="{9D8B030D-6E8A-4147-A177-3AD203B41FA5}">
                      <a16:colId xmlns="" xmlns:a16="http://schemas.microsoft.com/office/drawing/2014/main" val="1716895051"/>
                    </a:ext>
                  </a:extLst>
                </a:gridCol>
                <a:gridCol w="139051">
                  <a:extLst>
                    <a:ext uri="{9D8B030D-6E8A-4147-A177-3AD203B41FA5}">
                      <a16:colId xmlns="" xmlns:a16="http://schemas.microsoft.com/office/drawing/2014/main" val="1936171406"/>
                    </a:ext>
                  </a:extLst>
                </a:gridCol>
                <a:gridCol w="139051">
                  <a:extLst>
                    <a:ext uri="{9D8B030D-6E8A-4147-A177-3AD203B41FA5}">
                      <a16:colId xmlns="" xmlns:a16="http://schemas.microsoft.com/office/drawing/2014/main" val="821128006"/>
                    </a:ext>
                  </a:extLst>
                </a:gridCol>
                <a:gridCol w="162792">
                  <a:extLst>
                    <a:ext uri="{9D8B030D-6E8A-4147-A177-3AD203B41FA5}">
                      <a16:colId xmlns="" xmlns:a16="http://schemas.microsoft.com/office/drawing/2014/main" val="1949631485"/>
                    </a:ext>
                  </a:extLst>
                </a:gridCol>
                <a:gridCol w="162792">
                  <a:extLst>
                    <a:ext uri="{9D8B030D-6E8A-4147-A177-3AD203B41FA5}">
                      <a16:colId xmlns="" xmlns:a16="http://schemas.microsoft.com/office/drawing/2014/main" val="4278329220"/>
                    </a:ext>
                  </a:extLst>
                </a:gridCol>
                <a:gridCol w="139051">
                  <a:extLst>
                    <a:ext uri="{9D8B030D-6E8A-4147-A177-3AD203B41FA5}">
                      <a16:colId xmlns="" xmlns:a16="http://schemas.microsoft.com/office/drawing/2014/main" val="1381423370"/>
                    </a:ext>
                  </a:extLst>
                </a:gridCol>
                <a:gridCol w="139051">
                  <a:extLst>
                    <a:ext uri="{9D8B030D-6E8A-4147-A177-3AD203B41FA5}">
                      <a16:colId xmlns="" xmlns:a16="http://schemas.microsoft.com/office/drawing/2014/main" val="3055868313"/>
                    </a:ext>
                  </a:extLst>
                </a:gridCol>
                <a:gridCol w="139051">
                  <a:extLst>
                    <a:ext uri="{9D8B030D-6E8A-4147-A177-3AD203B41FA5}">
                      <a16:colId xmlns="" xmlns:a16="http://schemas.microsoft.com/office/drawing/2014/main" val="4105087257"/>
                    </a:ext>
                  </a:extLst>
                </a:gridCol>
                <a:gridCol w="133964">
                  <a:extLst>
                    <a:ext uri="{9D8B030D-6E8A-4147-A177-3AD203B41FA5}">
                      <a16:colId xmlns="" xmlns:a16="http://schemas.microsoft.com/office/drawing/2014/main" val="3778432922"/>
                    </a:ext>
                  </a:extLst>
                </a:gridCol>
                <a:gridCol w="112772">
                  <a:extLst>
                    <a:ext uri="{9D8B030D-6E8A-4147-A177-3AD203B41FA5}">
                      <a16:colId xmlns="" xmlns:a16="http://schemas.microsoft.com/office/drawing/2014/main" val="4195270253"/>
                    </a:ext>
                  </a:extLst>
                </a:gridCol>
                <a:gridCol w="112772">
                  <a:extLst>
                    <a:ext uri="{9D8B030D-6E8A-4147-A177-3AD203B41FA5}">
                      <a16:colId xmlns="" xmlns:a16="http://schemas.microsoft.com/office/drawing/2014/main" val="2492855052"/>
                    </a:ext>
                  </a:extLst>
                </a:gridCol>
                <a:gridCol w="112772">
                  <a:extLst>
                    <a:ext uri="{9D8B030D-6E8A-4147-A177-3AD203B41FA5}">
                      <a16:colId xmlns="" xmlns:a16="http://schemas.microsoft.com/office/drawing/2014/main" val="1175216705"/>
                    </a:ext>
                  </a:extLst>
                </a:gridCol>
                <a:gridCol w="112772">
                  <a:extLst>
                    <a:ext uri="{9D8B030D-6E8A-4147-A177-3AD203B41FA5}">
                      <a16:colId xmlns="" xmlns:a16="http://schemas.microsoft.com/office/drawing/2014/main" val="2488801835"/>
                    </a:ext>
                  </a:extLst>
                </a:gridCol>
                <a:gridCol w="112772">
                  <a:extLst>
                    <a:ext uri="{9D8B030D-6E8A-4147-A177-3AD203B41FA5}">
                      <a16:colId xmlns="" xmlns:a16="http://schemas.microsoft.com/office/drawing/2014/main" val="3328306762"/>
                    </a:ext>
                  </a:extLst>
                </a:gridCol>
                <a:gridCol w="112772">
                  <a:extLst>
                    <a:ext uri="{9D8B030D-6E8A-4147-A177-3AD203B41FA5}">
                      <a16:colId xmlns="" xmlns:a16="http://schemas.microsoft.com/office/drawing/2014/main" val="1394753020"/>
                    </a:ext>
                  </a:extLst>
                </a:gridCol>
                <a:gridCol w="112772">
                  <a:extLst>
                    <a:ext uri="{9D8B030D-6E8A-4147-A177-3AD203B41FA5}">
                      <a16:colId xmlns="" xmlns:a16="http://schemas.microsoft.com/office/drawing/2014/main" val="1725414075"/>
                    </a:ext>
                  </a:extLst>
                </a:gridCol>
                <a:gridCol w="112772">
                  <a:extLst>
                    <a:ext uri="{9D8B030D-6E8A-4147-A177-3AD203B41FA5}">
                      <a16:colId xmlns="" xmlns:a16="http://schemas.microsoft.com/office/drawing/2014/main" val="1129021896"/>
                    </a:ext>
                  </a:extLst>
                </a:gridCol>
                <a:gridCol w="112772">
                  <a:extLst>
                    <a:ext uri="{9D8B030D-6E8A-4147-A177-3AD203B41FA5}">
                      <a16:colId xmlns="" xmlns:a16="http://schemas.microsoft.com/office/drawing/2014/main" val="3001998687"/>
                    </a:ext>
                  </a:extLst>
                </a:gridCol>
                <a:gridCol w="112772">
                  <a:extLst>
                    <a:ext uri="{9D8B030D-6E8A-4147-A177-3AD203B41FA5}">
                      <a16:colId xmlns="" xmlns:a16="http://schemas.microsoft.com/office/drawing/2014/main" val="3463101783"/>
                    </a:ext>
                  </a:extLst>
                </a:gridCol>
                <a:gridCol w="112772">
                  <a:extLst>
                    <a:ext uri="{9D8B030D-6E8A-4147-A177-3AD203B41FA5}">
                      <a16:colId xmlns="" xmlns:a16="http://schemas.microsoft.com/office/drawing/2014/main" val="3078341395"/>
                    </a:ext>
                  </a:extLst>
                </a:gridCol>
                <a:gridCol w="112772">
                  <a:extLst>
                    <a:ext uri="{9D8B030D-6E8A-4147-A177-3AD203B41FA5}">
                      <a16:colId xmlns="" xmlns:a16="http://schemas.microsoft.com/office/drawing/2014/main" val="1210550919"/>
                    </a:ext>
                  </a:extLst>
                </a:gridCol>
                <a:gridCol w="112772">
                  <a:extLst>
                    <a:ext uri="{9D8B030D-6E8A-4147-A177-3AD203B41FA5}">
                      <a16:colId xmlns="" xmlns:a16="http://schemas.microsoft.com/office/drawing/2014/main" val="3285351505"/>
                    </a:ext>
                  </a:extLst>
                </a:gridCol>
              </a:tblGrid>
              <a:tr h="187224">
                <a:tc rowSpan="2">
                  <a:txBody>
                    <a:bodyPr/>
                    <a:lstStyle/>
                    <a:p>
                      <a:pPr indent="180340" algn="ctr">
                        <a:lnSpc>
                          <a:spcPct val="150000"/>
                        </a:lnSpc>
                        <a:spcBef>
                          <a:spcPts val="1200"/>
                        </a:spcBef>
                        <a:spcAft>
                          <a:spcPts val="0"/>
                        </a:spcAft>
                      </a:pPr>
                      <a:r>
                        <a:rPr lang="es-EC" sz="1200" b="1" dirty="0">
                          <a:solidFill>
                            <a:srgbClr val="000000"/>
                          </a:solidFill>
                          <a:effectLst/>
                          <a:latin typeface="+mn-lt"/>
                          <a:ea typeface="Times New Roman" panose="02020603050405020304" pitchFamily="18" charset="0"/>
                          <a:cs typeface="Arial" panose="020B0604020202020204" pitchFamily="34" charset="0"/>
                        </a:rPr>
                        <a:t># ART.</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0340" algn="ctr">
                        <a:lnSpc>
                          <a:spcPct val="150000"/>
                        </a:lnSpc>
                        <a:spcBef>
                          <a:spcPts val="1200"/>
                        </a:spcBef>
                        <a:spcAft>
                          <a:spcPts val="0"/>
                        </a:spcAft>
                      </a:pPr>
                      <a:r>
                        <a:rPr lang="es-EC" sz="1200" b="1" dirty="0" err="1">
                          <a:solidFill>
                            <a:srgbClr val="000000"/>
                          </a:solidFill>
                          <a:effectLst/>
                          <a:latin typeface="+mn-lt"/>
                          <a:ea typeface="Times New Roman" panose="02020603050405020304" pitchFamily="18" charset="0"/>
                          <a:cs typeface="Arial" panose="020B0604020202020204" pitchFamily="34" charset="0"/>
                        </a:rPr>
                        <a:t>Núm</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0340" algn="ctr">
                        <a:lnSpc>
                          <a:spcPct val="150000"/>
                        </a:lnSpc>
                        <a:spcBef>
                          <a:spcPts val="1200"/>
                        </a:spcBef>
                        <a:spcAft>
                          <a:spcPts val="0"/>
                        </a:spcAft>
                      </a:pPr>
                      <a:r>
                        <a:rPr lang="es-EC" sz="1200" b="1" dirty="0">
                          <a:solidFill>
                            <a:srgbClr val="000000"/>
                          </a:solidFill>
                          <a:effectLst/>
                          <a:latin typeface="+mn-lt"/>
                          <a:ea typeface="Times New Roman" panose="02020603050405020304" pitchFamily="18" charset="0"/>
                          <a:cs typeface="Arial" panose="020B0604020202020204" pitchFamily="34" charset="0"/>
                        </a:rPr>
                        <a:t>Acciones que se van a realizar en obra</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0340" algn="ctr">
                        <a:lnSpc>
                          <a:spcPct val="150000"/>
                        </a:lnSpc>
                        <a:spcBef>
                          <a:spcPts val="1200"/>
                        </a:spcBef>
                        <a:spcAft>
                          <a:spcPts val="0"/>
                        </a:spcAft>
                      </a:pPr>
                      <a:r>
                        <a:rPr lang="es-EC" sz="1200" b="1" dirty="0">
                          <a:solidFill>
                            <a:srgbClr val="000000"/>
                          </a:solidFill>
                          <a:effectLst/>
                          <a:latin typeface="+mn-lt"/>
                          <a:ea typeface="Times New Roman" panose="02020603050405020304" pitchFamily="18" charset="0"/>
                          <a:cs typeface="Arial" panose="020B0604020202020204" pitchFamily="34" charset="0"/>
                        </a:rPr>
                        <a:t>Evidencia</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0">
                  <a:txBody>
                    <a:bodyPr/>
                    <a:lstStyle/>
                    <a:p>
                      <a:pPr indent="180340" algn="ctr">
                        <a:lnSpc>
                          <a:spcPct val="150000"/>
                        </a:lnSpc>
                        <a:spcBef>
                          <a:spcPts val="1200"/>
                        </a:spcBef>
                        <a:spcAft>
                          <a:spcPts val="0"/>
                        </a:spcAft>
                      </a:pPr>
                      <a:r>
                        <a:rPr lang="es-EC" sz="1200" b="1" dirty="0">
                          <a:solidFill>
                            <a:srgbClr val="000000"/>
                          </a:solidFill>
                          <a:effectLst/>
                          <a:latin typeface="+mn-lt"/>
                          <a:ea typeface="Times New Roman" panose="02020603050405020304" pitchFamily="18" charset="0"/>
                          <a:cs typeface="Arial" panose="020B0604020202020204" pitchFamily="34" charset="0"/>
                        </a:rPr>
                        <a:t>Meses</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383079793"/>
                  </a:ext>
                </a:extLst>
              </a:tr>
              <a:tr h="269603">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1</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2</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3</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4</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5</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6</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7</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8</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9</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10</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11</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12</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13</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14</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15</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16</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17</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18</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19</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indent="180340" algn="ctr">
                        <a:lnSpc>
                          <a:spcPct val="150000"/>
                        </a:lnSpc>
                        <a:spcBef>
                          <a:spcPts val="1200"/>
                        </a:spcBef>
                        <a:spcAft>
                          <a:spcPts val="0"/>
                        </a:spcAft>
                      </a:pPr>
                      <a:r>
                        <a:rPr lang="es-EC" sz="600" b="1" dirty="0">
                          <a:solidFill>
                            <a:srgbClr val="000000"/>
                          </a:solidFill>
                          <a:effectLst/>
                          <a:latin typeface="+mn-lt"/>
                          <a:ea typeface="Times New Roman" panose="02020603050405020304" pitchFamily="18" charset="0"/>
                          <a:cs typeface="Arial" panose="020B0604020202020204" pitchFamily="34" charset="0"/>
                        </a:rPr>
                        <a:t>20</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 xmlns:a16="http://schemas.microsoft.com/office/drawing/2014/main" val="3896570638"/>
                  </a:ext>
                </a:extLst>
              </a:tr>
              <a:tr h="617841">
                <a:tc rowSpan="3">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3</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1000" dirty="0">
                          <a:solidFill>
                            <a:srgbClr val="000000"/>
                          </a:solidFill>
                          <a:effectLst/>
                          <a:latin typeface="+mn-lt"/>
                          <a:ea typeface="Times New Roman" panose="02020603050405020304" pitchFamily="18" charset="0"/>
                          <a:cs typeface="Arial" panose="020B0604020202020204" pitchFamily="34" charset="0"/>
                        </a:rPr>
                        <a:t>a </a:t>
                      </a:r>
                      <a:endParaRPr lang="es-EC" sz="10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1000" dirty="0">
                          <a:solidFill>
                            <a:srgbClr val="000000"/>
                          </a:solidFill>
                          <a:effectLst/>
                          <a:latin typeface="+mn-lt"/>
                          <a:ea typeface="Times New Roman" panose="02020603050405020304" pitchFamily="18" charset="0"/>
                          <a:cs typeface="Arial" panose="020B0604020202020204" pitchFamily="34" charset="0"/>
                        </a:rPr>
                        <a:t>Realizar una reunión con todo el personal de la obra y presentar la política de la empresa.</a:t>
                      </a:r>
                      <a:endParaRPr lang="es-EC" sz="10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1000" dirty="0">
                          <a:solidFill>
                            <a:srgbClr val="000000"/>
                          </a:solidFill>
                          <a:effectLst/>
                          <a:latin typeface="+mn-lt"/>
                          <a:ea typeface="Times New Roman" panose="02020603050405020304" pitchFamily="18" charset="0"/>
                          <a:cs typeface="Arial" panose="020B0604020202020204" pitchFamily="34" charset="0"/>
                        </a:rPr>
                        <a:t>Acta de reunión</a:t>
                      </a:r>
                      <a:endParaRPr lang="es-EC" sz="10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05535323"/>
                  </a:ext>
                </a:extLst>
              </a:tr>
              <a:tr h="823788">
                <a:tc vMerge="1">
                  <a:txBody>
                    <a:bodyPr/>
                    <a:lstStyle/>
                    <a:p>
                      <a:endParaRPr lang="es-EC"/>
                    </a:p>
                  </a:txBody>
                  <a:tcPr/>
                </a:tc>
                <a:tc>
                  <a:txBody>
                    <a:bodyPr/>
                    <a:lstStyle/>
                    <a:p>
                      <a:pPr indent="180340" algn="ctr">
                        <a:lnSpc>
                          <a:spcPct val="150000"/>
                        </a:lnSpc>
                        <a:spcBef>
                          <a:spcPts val="1200"/>
                        </a:spcBef>
                        <a:spcAft>
                          <a:spcPts val="0"/>
                        </a:spcAft>
                      </a:pPr>
                      <a:r>
                        <a:rPr lang="es-EC" sz="1000">
                          <a:solidFill>
                            <a:srgbClr val="000000"/>
                          </a:solidFill>
                          <a:effectLst/>
                          <a:latin typeface="+mn-lt"/>
                          <a:ea typeface="Times New Roman" panose="02020603050405020304" pitchFamily="18" charset="0"/>
                          <a:cs typeface="Arial" panose="020B0604020202020204" pitchFamily="34" charset="0"/>
                        </a:rPr>
                        <a:t>b </a:t>
                      </a:r>
                      <a:endParaRPr lang="es-EC" sz="10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1000" dirty="0">
                          <a:solidFill>
                            <a:srgbClr val="000000"/>
                          </a:solidFill>
                          <a:effectLst/>
                          <a:latin typeface="+mn-lt"/>
                          <a:ea typeface="Times New Roman" panose="02020603050405020304" pitchFamily="18" charset="0"/>
                          <a:cs typeface="Arial" panose="020B0604020202020204" pitchFamily="34" charset="0"/>
                        </a:rPr>
                        <a:t>En el cronograma de obra identificar las etapas constructivas más riesgosas y recordar a los trabajadores su capacitación.</a:t>
                      </a:r>
                      <a:endParaRPr lang="es-EC" sz="10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1000" dirty="0">
                          <a:solidFill>
                            <a:srgbClr val="000000"/>
                          </a:solidFill>
                          <a:effectLst/>
                          <a:latin typeface="+mn-lt"/>
                          <a:ea typeface="Times New Roman" panose="02020603050405020304" pitchFamily="18" charset="0"/>
                          <a:cs typeface="Arial" panose="020B0604020202020204" pitchFamily="34" charset="0"/>
                        </a:rPr>
                        <a:t>Informe mensual del encargado sobre identificación de riesgos en obra</a:t>
                      </a:r>
                      <a:endParaRPr lang="es-EC" sz="10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dirty="0">
                          <a:solidFill>
                            <a:srgbClr val="000000"/>
                          </a:solidFill>
                          <a:effectLst/>
                          <a:latin typeface="+mn-lt"/>
                          <a:ea typeface="Times New Roman" panose="02020603050405020304" pitchFamily="18" charset="0"/>
                          <a:cs typeface="Arial" panose="020B0604020202020204" pitchFamily="34" charset="0"/>
                        </a:rPr>
                        <a:t> </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6328095"/>
                  </a:ext>
                </a:extLst>
              </a:tr>
              <a:tr h="1235682">
                <a:tc vMerge="1">
                  <a:txBody>
                    <a:bodyPr/>
                    <a:lstStyle/>
                    <a:p>
                      <a:endParaRPr lang="es-EC"/>
                    </a:p>
                  </a:txBody>
                  <a:tcPr/>
                </a:tc>
                <a:tc>
                  <a:txBody>
                    <a:bodyPr/>
                    <a:lstStyle/>
                    <a:p>
                      <a:pPr indent="180340" algn="ctr">
                        <a:lnSpc>
                          <a:spcPct val="150000"/>
                        </a:lnSpc>
                        <a:spcBef>
                          <a:spcPts val="1200"/>
                        </a:spcBef>
                        <a:spcAft>
                          <a:spcPts val="0"/>
                        </a:spcAft>
                      </a:pPr>
                      <a:r>
                        <a:rPr lang="es-EC" sz="1000">
                          <a:solidFill>
                            <a:srgbClr val="000000"/>
                          </a:solidFill>
                          <a:effectLst/>
                          <a:latin typeface="+mn-lt"/>
                          <a:ea typeface="Times New Roman" panose="02020603050405020304" pitchFamily="18" charset="0"/>
                          <a:cs typeface="Arial" panose="020B0604020202020204" pitchFamily="34" charset="0"/>
                        </a:rPr>
                        <a:t>c </a:t>
                      </a:r>
                      <a:endParaRPr lang="es-EC" sz="10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1000">
                          <a:solidFill>
                            <a:srgbClr val="000000"/>
                          </a:solidFill>
                          <a:effectLst/>
                          <a:latin typeface="+mn-lt"/>
                          <a:ea typeface="Times New Roman" panose="02020603050405020304" pitchFamily="18" charset="0"/>
                          <a:cs typeface="Arial" panose="020B0604020202020204" pitchFamily="34" charset="0"/>
                        </a:rPr>
                        <a:t>Estar presente en obra y supervisar que en obra los trabajadores cumplan con el uso del equipo de seguridad y sigan las normas de prevención de seguridad impartidas antes de empezar la obra.</a:t>
                      </a:r>
                      <a:endParaRPr lang="es-EC" sz="10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1000" dirty="0">
                          <a:solidFill>
                            <a:srgbClr val="000000"/>
                          </a:solidFill>
                          <a:effectLst/>
                          <a:latin typeface="+mn-lt"/>
                          <a:ea typeface="Times New Roman" panose="02020603050405020304" pitchFamily="18" charset="0"/>
                          <a:cs typeface="Arial" panose="020B0604020202020204" pitchFamily="34" charset="0"/>
                        </a:rPr>
                        <a:t>Listado de asistencia de personal con equipo de seguridad (quien no trae equipo de seguridad no trabaja ese día)</a:t>
                      </a:r>
                      <a:endParaRPr lang="es-EC" sz="10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Bef>
                          <a:spcPts val="1200"/>
                        </a:spcBef>
                        <a:spcAft>
                          <a:spcPts val="0"/>
                        </a:spcAft>
                      </a:pPr>
                      <a:r>
                        <a:rPr lang="es-EC" sz="600">
                          <a:solidFill>
                            <a:srgbClr val="000000"/>
                          </a:solidFill>
                          <a:effectLst/>
                          <a:latin typeface="+mn-lt"/>
                          <a:ea typeface="Times New Roman" panose="02020603050405020304" pitchFamily="18" charset="0"/>
                          <a:cs typeface="Arial" panose="020B0604020202020204" pitchFamily="34" charset="0"/>
                        </a:rPr>
                        <a:t> </a:t>
                      </a:r>
                      <a:endParaRPr lang="es-EC" sz="120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180340" algn="ctr">
                        <a:lnSpc>
                          <a:spcPct val="150000"/>
                        </a:lnSpc>
                        <a:spcBef>
                          <a:spcPts val="1200"/>
                        </a:spcBef>
                        <a:spcAft>
                          <a:spcPts val="0"/>
                        </a:spcAft>
                      </a:pPr>
                      <a:r>
                        <a:rPr lang="es-EC" sz="600" dirty="0">
                          <a:solidFill>
                            <a:srgbClr val="000000"/>
                          </a:solidFill>
                          <a:effectLst/>
                          <a:latin typeface="+mn-lt"/>
                          <a:ea typeface="Times New Roman" panose="02020603050405020304" pitchFamily="18" charset="0"/>
                          <a:cs typeface="Arial" panose="020B0604020202020204" pitchFamily="34" charset="0"/>
                        </a:rPr>
                        <a:t> </a:t>
                      </a:r>
                      <a:endParaRPr lang="es-EC" sz="1200" dirty="0">
                        <a:effectLst/>
                        <a:latin typeface="+mn-lt"/>
                        <a:ea typeface="Calibri" panose="020F0502020204030204" pitchFamily="34" charset="0"/>
                        <a:cs typeface="Times New Roman" panose="02020603050405020304" pitchFamily="18" charset="0"/>
                      </a:endParaRPr>
                    </a:p>
                  </a:txBody>
                  <a:tcPr marL="43686" marR="43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81167374"/>
                  </a:ext>
                </a:extLst>
              </a:tr>
            </a:tbl>
          </a:graphicData>
        </a:graphic>
      </p:graphicFrame>
    </p:spTree>
    <p:extLst>
      <p:ext uri="{BB962C8B-B14F-4D97-AF65-F5344CB8AC3E}">
        <p14:creationId xmlns:p14="http://schemas.microsoft.com/office/powerpoint/2010/main" val="32314883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8E65365F-F6E5-4457-A404-4D7297C74565}"/>
              </a:ext>
            </a:extLst>
          </p:cNvPr>
          <p:cNvSpPr/>
          <p:nvPr/>
        </p:nvSpPr>
        <p:spPr>
          <a:xfrm>
            <a:off x="2219841" y="510930"/>
            <a:ext cx="5218223"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SEGURIDAD EN ÁREAS DE TRABAJO </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 xmlns:a16="http://schemas.microsoft.com/office/drawing/2014/main" id="{A3C6C96E-0658-41B5-B5DB-080BFFE0D963}"/>
              </a:ext>
            </a:extLst>
          </p:cNvPr>
          <p:cNvSpPr/>
          <p:nvPr/>
        </p:nvSpPr>
        <p:spPr>
          <a:xfrm>
            <a:off x="2674559" y="1349778"/>
            <a:ext cx="3589316" cy="369332"/>
          </a:xfrm>
          <a:prstGeom prst="rect">
            <a:avLst/>
          </a:prstGeom>
        </p:spPr>
        <p:txBody>
          <a:bodyPr wrap="none">
            <a:spAutoFit/>
          </a:bodyPr>
          <a:lstStyle/>
          <a:p>
            <a:r>
              <a:rPr lang="es-EC" b="1" dirty="0" smtClean="0">
                <a:ea typeface="Arial" panose="020B0604020202020204" pitchFamily="34" charset="0"/>
              </a:rPr>
              <a:t>EN CASO DE EXISTIR UN ACCIDENTE</a:t>
            </a:r>
            <a:endParaRPr lang="es-EC" b="1" dirty="0"/>
          </a:p>
        </p:txBody>
      </p:sp>
      <p:pic>
        <p:nvPicPr>
          <p:cNvPr id="4" name="Imagen 3">
            <a:extLst>
              <a:ext uri="{FF2B5EF4-FFF2-40B4-BE49-F238E27FC236}">
                <a16:creationId xmlns="" xmlns:a16="http://schemas.microsoft.com/office/drawing/2014/main" id="{911EC629-2D04-4F48-BAA3-D18010F340AA}"/>
              </a:ext>
            </a:extLst>
          </p:cNvPr>
          <p:cNvPicPr>
            <a:picLocks noChangeAspect="1"/>
          </p:cNvPicPr>
          <p:nvPr/>
        </p:nvPicPr>
        <p:blipFill>
          <a:blip r:embed="rId4"/>
          <a:stretch>
            <a:fillRect/>
          </a:stretch>
        </p:blipFill>
        <p:spPr>
          <a:xfrm>
            <a:off x="1862683" y="2338218"/>
            <a:ext cx="2718272" cy="3784995"/>
          </a:xfrm>
          <a:prstGeom prst="rect">
            <a:avLst/>
          </a:prstGeom>
        </p:spPr>
      </p:pic>
      <p:graphicFrame>
        <p:nvGraphicFramePr>
          <p:cNvPr id="10" name="Diagrama 9">
            <a:extLst>
              <a:ext uri="{FF2B5EF4-FFF2-40B4-BE49-F238E27FC236}">
                <a16:creationId xmlns="" xmlns:a16="http://schemas.microsoft.com/office/drawing/2014/main" id="{E9FA2C74-F38A-49C1-A095-BFA1D51114CD}"/>
              </a:ext>
            </a:extLst>
          </p:cNvPr>
          <p:cNvGraphicFramePr/>
          <p:nvPr>
            <p:extLst>
              <p:ext uri="{D42A27DB-BD31-4B8C-83A1-F6EECF244321}">
                <p14:modId xmlns:p14="http://schemas.microsoft.com/office/powerpoint/2010/main" val="506938670"/>
              </p:ext>
            </p:extLst>
          </p:nvPr>
        </p:nvGraphicFramePr>
        <p:xfrm>
          <a:off x="6356280" y="2292318"/>
          <a:ext cx="3620728" cy="38308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87869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pic>
        <p:nvPicPr>
          <p:cNvPr id="7" name="0 Imagen"/>
          <p:cNvPicPr/>
          <p:nvPr/>
        </p:nvPicPr>
        <p:blipFill>
          <a:blip r:embed="rId4">
            <a:extLst>
              <a:ext uri="{28A0092B-C50C-407E-A947-70E740481C1C}">
                <a14:useLocalDpi xmlns:a14="http://schemas.microsoft.com/office/drawing/2010/main" val="0"/>
              </a:ext>
            </a:extLst>
          </a:blip>
          <a:stretch>
            <a:fillRect/>
          </a:stretch>
        </p:blipFill>
        <p:spPr>
          <a:xfrm>
            <a:off x="2860193" y="1790196"/>
            <a:ext cx="6570409" cy="1367218"/>
          </a:xfrm>
          <a:prstGeom prst="rect">
            <a:avLst/>
          </a:prstGeom>
        </p:spPr>
      </p:pic>
      <p:sp>
        <p:nvSpPr>
          <p:cNvPr id="8" name="Rectángulo 7"/>
          <p:cNvSpPr/>
          <p:nvPr/>
        </p:nvSpPr>
        <p:spPr>
          <a:xfrm>
            <a:off x="1928466" y="1157128"/>
            <a:ext cx="9903533" cy="527004"/>
          </a:xfrm>
          <a:prstGeom prst="rect">
            <a:avLst/>
          </a:prstGeom>
        </p:spPr>
        <p:txBody>
          <a:bodyPr wrap="square">
            <a:spAutoFit/>
          </a:bodyPr>
          <a:lstStyle/>
          <a:p>
            <a:pPr lvl="2">
              <a:lnSpc>
                <a:spcPct val="150000"/>
              </a:lnSpc>
              <a:spcBef>
                <a:spcPts val="1200"/>
              </a:spcBef>
              <a:spcAft>
                <a:spcPts val="1200"/>
              </a:spcAft>
            </a:pPr>
            <a:r>
              <a:rPr lang="es-EC" sz="2100" dirty="0"/>
              <a:t>CICLO DE VIDA DEL PROYECTO</a:t>
            </a:r>
          </a:p>
        </p:txBody>
      </p:sp>
      <p:sp>
        <p:nvSpPr>
          <p:cNvPr id="10" name="Rectángulo 9"/>
          <p:cNvSpPr/>
          <p:nvPr/>
        </p:nvSpPr>
        <p:spPr>
          <a:xfrm>
            <a:off x="1928465" y="3323107"/>
            <a:ext cx="9903533" cy="527004"/>
          </a:xfrm>
          <a:prstGeom prst="rect">
            <a:avLst/>
          </a:prstGeom>
        </p:spPr>
        <p:txBody>
          <a:bodyPr wrap="square">
            <a:spAutoFit/>
          </a:bodyPr>
          <a:lstStyle/>
          <a:p>
            <a:pPr lvl="2">
              <a:lnSpc>
                <a:spcPct val="150000"/>
              </a:lnSpc>
              <a:spcBef>
                <a:spcPts val="1200"/>
              </a:spcBef>
              <a:spcAft>
                <a:spcPts val="1200"/>
              </a:spcAft>
            </a:pPr>
            <a:r>
              <a:rPr lang="es-EC" sz="2100" dirty="0"/>
              <a:t>MANEJO DE PROYECTOS</a:t>
            </a:r>
          </a:p>
        </p:txBody>
      </p:sp>
      <p:pic>
        <p:nvPicPr>
          <p:cNvPr id="11" name="0 Imagen"/>
          <p:cNvPicPr/>
          <p:nvPr/>
        </p:nvPicPr>
        <p:blipFill>
          <a:blip r:embed="rId5">
            <a:extLst>
              <a:ext uri="{28A0092B-C50C-407E-A947-70E740481C1C}">
                <a14:useLocalDpi xmlns:a14="http://schemas.microsoft.com/office/drawing/2010/main" val="0"/>
              </a:ext>
            </a:extLst>
          </a:blip>
          <a:stretch>
            <a:fillRect/>
          </a:stretch>
        </p:blipFill>
        <p:spPr>
          <a:xfrm>
            <a:off x="3029803" y="4118816"/>
            <a:ext cx="6400799" cy="1853037"/>
          </a:xfrm>
          <a:prstGeom prst="rect">
            <a:avLst/>
          </a:prstGeom>
        </p:spPr>
      </p:pic>
      <p:sp>
        <p:nvSpPr>
          <p:cNvPr id="14" name="Rectángulo 13"/>
          <p:cNvSpPr/>
          <p:nvPr/>
        </p:nvSpPr>
        <p:spPr>
          <a:xfrm>
            <a:off x="2409739" y="586128"/>
            <a:ext cx="303056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accent5">
                    <a:lumMod val="75000"/>
                  </a:schemeClr>
                </a:solidFill>
                <a:effectLst/>
                <a:ea typeface="Times New Roman" panose="02020603050405020304" pitchFamily="18" charset="0"/>
                <a:cs typeface="Times New Roman" panose="02020603050405020304" pitchFamily="18" charset="0"/>
              </a:rPr>
              <a:t>MARCO TEÓRICO</a:t>
            </a:r>
          </a:p>
        </p:txBody>
      </p:sp>
    </p:spTree>
    <p:extLst>
      <p:ext uri="{BB962C8B-B14F-4D97-AF65-F5344CB8AC3E}">
        <p14:creationId xmlns:p14="http://schemas.microsoft.com/office/powerpoint/2010/main" val="30428940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53C59E37-25DA-41B7-9D2F-57D4B0E366A3}"/>
              </a:ext>
            </a:extLst>
          </p:cNvPr>
          <p:cNvSpPr/>
          <p:nvPr/>
        </p:nvSpPr>
        <p:spPr>
          <a:xfrm>
            <a:off x="2199549" y="536854"/>
            <a:ext cx="6074996" cy="589072"/>
          </a:xfrm>
          <a:prstGeom prst="rect">
            <a:avLst/>
          </a:prstGeom>
        </p:spPr>
        <p:txBody>
          <a:bodyPr wrap="none">
            <a:spAutoFit/>
          </a:bodyPr>
          <a:lstStyle/>
          <a:p>
            <a:pPr lvl="1" algn="just">
              <a:lnSpc>
                <a:spcPct val="150000"/>
              </a:lnSpc>
              <a:spcBef>
                <a:spcPts val="1200"/>
              </a:spcBef>
              <a:spcAft>
                <a:spcPts val="1200"/>
              </a:spcAft>
            </a:pPr>
            <a:r>
              <a:rPr lang="es-EC" sz="2400" b="1" dirty="0">
                <a:solidFill>
                  <a:schemeClr val="accent5">
                    <a:lumMod val="75000"/>
                  </a:schemeClr>
                </a:solidFill>
                <a:ea typeface="Times New Roman" panose="02020603050405020304" pitchFamily="18" charset="0"/>
                <a:cs typeface="Times New Roman" panose="02020603050405020304" pitchFamily="18" charset="0"/>
              </a:rPr>
              <a:t>MANUAL GENERAL DE CONTROL DE OBRA </a:t>
            </a:r>
            <a:endParaRPr lang="es-EC" sz="2400" b="1" dirty="0">
              <a:solidFill>
                <a:schemeClr val="accent5">
                  <a:lumMod val="75000"/>
                </a:schemeClr>
              </a:solidFill>
              <a:effectLst/>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 xmlns:a16="http://schemas.microsoft.com/office/drawing/2014/main" id="{AC4FA3B7-A3DD-4D1A-A274-A844A4C5768E}"/>
              </a:ext>
            </a:extLst>
          </p:cNvPr>
          <p:cNvSpPr/>
          <p:nvPr/>
        </p:nvSpPr>
        <p:spPr>
          <a:xfrm>
            <a:off x="1151142" y="1740502"/>
            <a:ext cx="2918812" cy="507831"/>
          </a:xfrm>
          <a:prstGeom prst="rect">
            <a:avLst/>
          </a:prstGeom>
        </p:spPr>
        <p:txBody>
          <a:bodyPr wrap="none">
            <a:spAutoFit/>
          </a:bodyPr>
          <a:lstStyle/>
          <a:p>
            <a:pPr lvl="2" algn="just">
              <a:lnSpc>
                <a:spcPct val="150000"/>
              </a:lnSpc>
              <a:spcBef>
                <a:spcPts val="1200"/>
              </a:spcBef>
              <a:spcAft>
                <a:spcPts val="1200"/>
              </a:spcAft>
            </a:pPr>
            <a:r>
              <a:rPr lang="es-EC" b="1" dirty="0">
                <a:ea typeface="Times New Roman" panose="02020603050405020304" pitchFamily="18" charset="0"/>
                <a:cs typeface="Times New Roman" panose="02020603050405020304" pitchFamily="18" charset="0"/>
              </a:rPr>
              <a:t>Obras preliminares</a:t>
            </a:r>
            <a:endParaRPr lang="es-EC" b="1" dirty="0">
              <a:effectLst/>
              <a:ea typeface="Times New Roman" panose="02020603050405020304" pitchFamily="18" charset="0"/>
              <a:cs typeface="Times New Roman" panose="02020603050405020304" pitchFamily="18" charset="0"/>
            </a:endParaRPr>
          </a:p>
        </p:txBody>
      </p:sp>
      <p:sp>
        <p:nvSpPr>
          <p:cNvPr id="8" name="Rectángulo 7">
            <a:extLst>
              <a:ext uri="{FF2B5EF4-FFF2-40B4-BE49-F238E27FC236}">
                <a16:creationId xmlns="" xmlns:a16="http://schemas.microsoft.com/office/drawing/2014/main" id="{F87D82F1-4927-4BDF-8932-D763270947F0}"/>
              </a:ext>
            </a:extLst>
          </p:cNvPr>
          <p:cNvSpPr/>
          <p:nvPr/>
        </p:nvSpPr>
        <p:spPr>
          <a:xfrm>
            <a:off x="762599" y="2241738"/>
            <a:ext cx="3754554" cy="553998"/>
          </a:xfrm>
          <a:prstGeom prst="rect">
            <a:avLst/>
          </a:prstGeom>
        </p:spPr>
        <p:txBody>
          <a:bodyPr wrap="none">
            <a:spAutoFit/>
          </a:bodyPr>
          <a:lstStyle/>
          <a:p>
            <a:pPr lvl="2" algn="just">
              <a:lnSpc>
                <a:spcPct val="150000"/>
              </a:lnSpc>
              <a:spcBef>
                <a:spcPts val="1200"/>
              </a:spcBef>
              <a:spcAft>
                <a:spcPts val="1200"/>
              </a:spcAft>
            </a:pPr>
            <a:r>
              <a:rPr lang="es-EC" b="1" dirty="0">
                <a:cs typeface="Times New Roman" panose="02020603050405020304" pitchFamily="18" charset="0"/>
              </a:rPr>
              <a:t>Movimiento de tierras</a:t>
            </a:r>
          </a:p>
        </p:txBody>
      </p:sp>
      <p:sp>
        <p:nvSpPr>
          <p:cNvPr id="10" name="Rectángulo 9">
            <a:extLst>
              <a:ext uri="{FF2B5EF4-FFF2-40B4-BE49-F238E27FC236}">
                <a16:creationId xmlns="" xmlns:a16="http://schemas.microsoft.com/office/drawing/2014/main" id="{4AE64C1A-F968-4C7A-AE07-5E75B610600D}"/>
              </a:ext>
            </a:extLst>
          </p:cNvPr>
          <p:cNvSpPr/>
          <p:nvPr/>
        </p:nvSpPr>
        <p:spPr>
          <a:xfrm>
            <a:off x="877390" y="2761007"/>
            <a:ext cx="2084610" cy="464871"/>
          </a:xfrm>
          <a:prstGeom prst="rect">
            <a:avLst/>
          </a:prstGeom>
        </p:spPr>
        <p:txBody>
          <a:bodyPr wrap="none">
            <a:spAutoFit/>
          </a:bodyPr>
          <a:lstStyle/>
          <a:p>
            <a:pPr lvl="2" algn="just">
              <a:lnSpc>
                <a:spcPct val="150000"/>
              </a:lnSpc>
              <a:spcBef>
                <a:spcPts val="1200"/>
              </a:spcBef>
              <a:spcAft>
                <a:spcPts val="1200"/>
              </a:spcAft>
            </a:pPr>
            <a:r>
              <a:rPr lang="es-EC" b="1" dirty="0">
                <a:cs typeface="Times New Roman" panose="02020603050405020304" pitchFamily="18" charset="0"/>
              </a:rPr>
              <a:t>Estructura</a:t>
            </a:r>
          </a:p>
        </p:txBody>
      </p:sp>
      <p:sp>
        <p:nvSpPr>
          <p:cNvPr id="11" name="Rectángulo 10">
            <a:extLst>
              <a:ext uri="{FF2B5EF4-FFF2-40B4-BE49-F238E27FC236}">
                <a16:creationId xmlns="" xmlns:a16="http://schemas.microsoft.com/office/drawing/2014/main" id="{1D26A7CA-47D3-46A1-9079-039543EC6C7D}"/>
              </a:ext>
            </a:extLst>
          </p:cNvPr>
          <p:cNvSpPr/>
          <p:nvPr/>
        </p:nvSpPr>
        <p:spPr>
          <a:xfrm>
            <a:off x="687844" y="3262670"/>
            <a:ext cx="2743756" cy="464871"/>
          </a:xfrm>
          <a:prstGeom prst="rect">
            <a:avLst/>
          </a:prstGeom>
        </p:spPr>
        <p:txBody>
          <a:bodyPr wrap="square">
            <a:spAutoFit/>
          </a:bodyPr>
          <a:lstStyle/>
          <a:p>
            <a:pPr lvl="2" algn="just">
              <a:lnSpc>
                <a:spcPct val="150000"/>
              </a:lnSpc>
              <a:spcBef>
                <a:spcPts val="1200"/>
              </a:spcBef>
              <a:spcAft>
                <a:spcPts val="1200"/>
              </a:spcAft>
            </a:pPr>
            <a:r>
              <a:rPr lang="es-EC" b="1" dirty="0">
                <a:cs typeface="Times New Roman" panose="02020603050405020304" pitchFamily="18" charset="0"/>
              </a:rPr>
              <a:t>Albañilería</a:t>
            </a:r>
          </a:p>
        </p:txBody>
      </p:sp>
      <p:sp>
        <p:nvSpPr>
          <p:cNvPr id="14" name="Rectángulo 13">
            <a:extLst>
              <a:ext uri="{FF2B5EF4-FFF2-40B4-BE49-F238E27FC236}">
                <a16:creationId xmlns="" xmlns:a16="http://schemas.microsoft.com/office/drawing/2014/main" id="{2AF3AA22-020F-4BAA-A6CE-3B175CD21148}"/>
              </a:ext>
            </a:extLst>
          </p:cNvPr>
          <p:cNvSpPr/>
          <p:nvPr/>
        </p:nvSpPr>
        <p:spPr>
          <a:xfrm>
            <a:off x="730177" y="3789204"/>
            <a:ext cx="5193042" cy="498983"/>
          </a:xfrm>
          <a:prstGeom prst="rect">
            <a:avLst/>
          </a:prstGeom>
        </p:spPr>
        <p:txBody>
          <a:bodyPr wrap="square">
            <a:spAutoFit/>
          </a:bodyPr>
          <a:lstStyle/>
          <a:p>
            <a:pPr lvl="2" algn="just">
              <a:lnSpc>
                <a:spcPct val="150000"/>
              </a:lnSpc>
              <a:spcBef>
                <a:spcPts val="1200"/>
              </a:spcBef>
              <a:spcAft>
                <a:spcPts val="1200"/>
              </a:spcAft>
            </a:pPr>
            <a:r>
              <a:rPr lang="es-EC" b="1" dirty="0">
                <a:cs typeface="Times New Roman" panose="02020603050405020304" pitchFamily="18" charset="0"/>
              </a:rPr>
              <a:t>Instalaciones</a:t>
            </a:r>
            <a:r>
              <a:rPr lang="es-EC" sz="2000" b="1" dirty="0">
                <a:latin typeface="Arial" panose="020B0604020202020204" pitchFamily="34" charset="0"/>
                <a:ea typeface="Times New Roman" panose="02020603050405020304" pitchFamily="18" charset="0"/>
                <a:cs typeface="Times New Roman" panose="02020603050405020304" pitchFamily="18" charset="0"/>
              </a:rPr>
              <a:t> </a:t>
            </a:r>
            <a:r>
              <a:rPr lang="es-EC" b="1" dirty="0">
                <a:cs typeface="Times New Roman" panose="02020603050405020304" pitchFamily="18" charset="0"/>
              </a:rPr>
              <a:t>hidrosanitarias</a:t>
            </a:r>
          </a:p>
        </p:txBody>
      </p:sp>
      <p:sp>
        <p:nvSpPr>
          <p:cNvPr id="15" name="Rectángulo 14">
            <a:extLst>
              <a:ext uri="{FF2B5EF4-FFF2-40B4-BE49-F238E27FC236}">
                <a16:creationId xmlns="" xmlns:a16="http://schemas.microsoft.com/office/drawing/2014/main" id="{1EAF23C6-83C7-4BC3-BA40-C3F6AC5C2D03}"/>
              </a:ext>
            </a:extLst>
          </p:cNvPr>
          <p:cNvSpPr/>
          <p:nvPr/>
        </p:nvSpPr>
        <p:spPr>
          <a:xfrm>
            <a:off x="924195" y="4392897"/>
            <a:ext cx="5193042" cy="498983"/>
          </a:xfrm>
          <a:prstGeom prst="rect">
            <a:avLst/>
          </a:prstGeom>
        </p:spPr>
        <p:txBody>
          <a:bodyPr wrap="square">
            <a:spAutoFit/>
          </a:bodyPr>
          <a:lstStyle/>
          <a:p>
            <a:pPr lvl="2" algn="just">
              <a:lnSpc>
                <a:spcPct val="150000"/>
              </a:lnSpc>
              <a:spcBef>
                <a:spcPts val="1200"/>
              </a:spcBef>
              <a:spcAft>
                <a:spcPts val="1200"/>
              </a:spcAft>
            </a:pPr>
            <a:r>
              <a:rPr lang="es-EC" b="1" dirty="0">
                <a:cs typeface="Times New Roman" panose="02020603050405020304" pitchFamily="18" charset="0"/>
              </a:rPr>
              <a:t>Instalaciones</a:t>
            </a:r>
            <a:r>
              <a:rPr lang="es-EC" sz="2000" b="1" dirty="0">
                <a:latin typeface="Arial" panose="020B0604020202020204" pitchFamily="34" charset="0"/>
                <a:ea typeface="Times New Roman" panose="02020603050405020304" pitchFamily="18" charset="0"/>
                <a:cs typeface="Times New Roman" panose="02020603050405020304" pitchFamily="18" charset="0"/>
              </a:rPr>
              <a:t> </a:t>
            </a:r>
            <a:r>
              <a:rPr lang="es-EC" b="1" dirty="0">
                <a:cs typeface="Times New Roman" panose="02020603050405020304" pitchFamily="18" charset="0"/>
              </a:rPr>
              <a:t>eléctricas</a:t>
            </a:r>
          </a:p>
        </p:txBody>
      </p:sp>
      <p:sp>
        <p:nvSpPr>
          <p:cNvPr id="17" name="Rectángulo 16">
            <a:extLst>
              <a:ext uri="{FF2B5EF4-FFF2-40B4-BE49-F238E27FC236}">
                <a16:creationId xmlns="" xmlns:a16="http://schemas.microsoft.com/office/drawing/2014/main" id="{E4D1E3FC-9A3D-4D91-8193-93D25C74E0A5}"/>
              </a:ext>
            </a:extLst>
          </p:cNvPr>
          <p:cNvSpPr/>
          <p:nvPr/>
        </p:nvSpPr>
        <p:spPr>
          <a:xfrm>
            <a:off x="1328029" y="4905917"/>
            <a:ext cx="5193042" cy="464871"/>
          </a:xfrm>
          <a:prstGeom prst="rect">
            <a:avLst/>
          </a:prstGeom>
        </p:spPr>
        <p:txBody>
          <a:bodyPr wrap="square">
            <a:spAutoFit/>
          </a:bodyPr>
          <a:lstStyle/>
          <a:p>
            <a:pPr lvl="2" algn="just">
              <a:lnSpc>
                <a:spcPct val="150000"/>
              </a:lnSpc>
              <a:spcBef>
                <a:spcPts val="1200"/>
              </a:spcBef>
              <a:spcAft>
                <a:spcPts val="1200"/>
              </a:spcAft>
            </a:pPr>
            <a:r>
              <a:rPr lang="es-EC" b="1" dirty="0">
                <a:cs typeface="Times New Roman" panose="02020603050405020304" pitchFamily="18" charset="0"/>
              </a:rPr>
              <a:t>Acabados</a:t>
            </a:r>
          </a:p>
        </p:txBody>
      </p:sp>
      <p:sp>
        <p:nvSpPr>
          <p:cNvPr id="18" name="Rectángulo 17">
            <a:extLst>
              <a:ext uri="{FF2B5EF4-FFF2-40B4-BE49-F238E27FC236}">
                <a16:creationId xmlns="" xmlns:a16="http://schemas.microsoft.com/office/drawing/2014/main" id="{88BA3B4A-7A30-4429-89ED-12A782114261}"/>
              </a:ext>
            </a:extLst>
          </p:cNvPr>
          <p:cNvSpPr/>
          <p:nvPr/>
        </p:nvSpPr>
        <p:spPr>
          <a:xfrm>
            <a:off x="1449667" y="5414812"/>
            <a:ext cx="5193042" cy="498983"/>
          </a:xfrm>
          <a:prstGeom prst="rect">
            <a:avLst/>
          </a:prstGeom>
        </p:spPr>
        <p:txBody>
          <a:bodyPr wrap="square">
            <a:spAutoFit/>
          </a:bodyPr>
          <a:lstStyle/>
          <a:p>
            <a:pPr lvl="2" algn="just">
              <a:lnSpc>
                <a:spcPct val="150000"/>
              </a:lnSpc>
              <a:spcBef>
                <a:spcPts val="1200"/>
              </a:spcBef>
              <a:spcAft>
                <a:spcPts val="1200"/>
              </a:spcAft>
            </a:pPr>
            <a:r>
              <a:rPr lang="es-EC" b="1" dirty="0">
                <a:cs typeface="Times New Roman" panose="02020603050405020304" pitchFamily="18" charset="0"/>
              </a:rPr>
              <a:t>Obras</a:t>
            </a:r>
            <a:r>
              <a:rPr lang="es-EC" sz="2000" b="1" dirty="0">
                <a:latin typeface="Arial" panose="020B0604020202020204" pitchFamily="34" charset="0"/>
                <a:ea typeface="Times New Roman" panose="02020603050405020304" pitchFamily="18" charset="0"/>
                <a:cs typeface="Times New Roman" panose="02020603050405020304" pitchFamily="18" charset="0"/>
              </a:rPr>
              <a:t> </a:t>
            </a:r>
            <a:r>
              <a:rPr lang="es-EC" b="1" dirty="0">
                <a:cs typeface="Times New Roman" panose="02020603050405020304" pitchFamily="18" charset="0"/>
              </a:rPr>
              <a:t>Exteriores</a:t>
            </a:r>
          </a:p>
        </p:txBody>
      </p:sp>
      <p:sp>
        <p:nvSpPr>
          <p:cNvPr id="4" name="CuadroTexto 3">
            <a:extLst>
              <a:ext uri="{FF2B5EF4-FFF2-40B4-BE49-F238E27FC236}">
                <a16:creationId xmlns="" xmlns:a16="http://schemas.microsoft.com/office/drawing/2014/main" id="{FFBAA39E-63CB-4781-B8E2-6AFFD78BB0CA}"/>
              </a:ext>
            </a:extLst>
          </p:cNvPr>
          <p:cNvSpPr txBox="1"/>
          <p:nvPr/>
        </p:nvSpPr>
        <p:spPr>
          <a:xfrm>
            <a:off x="7808007" y="3004374"/>
            <a:ext cx="4229100" cy="1200329"/>
          </a:xfrm>
          <a:prstGeom prst="rect">
            <a:avLst/>
          </a:prstGeom>
          <a:noFill/>
        </p:spPr>
        <p:txBody>
          <a:bodyPr wrap="square" rtlCol="0">
            <a:spAutoFit/>
          </a:bodyPr>
          <a:lstStyle/>
          <a:p>
            <a:pPr marL="285750" indent="-285750">
              <a:buFont typeface="Arial" panose="020B0604020202020204" pitchFamily="34" charset="0"/>
              <a:buChar char="•"/>
            </a:pPr>
            <a:r>
              <a:rPr lang="es-EC" dirty="0"/>
              <a:t>Concepto</a:t>
            </a:r>
          </a:p>
          <a:p>
            <a:pPr marL="285750" indent="-285750">
              <a:buFont typeface="Arial" panose="020B0604020202020204" pitchFamily="34" charset="0"/>
              <a:buChar char="•"/>
            </a:pPr>
            <a:r>
              <a:rPr lang="es-EC" dirty="0"/>
              <a:t>Especificación técnica</a:t>
            </a:r>
          </a:p>
          <a:p>
            <a:pPr marL="285750" indent="-285750">
              <a:buFont typeface="Arial" panose="020B0604020202020204" pitchFamily="34" charset="0"/>
              <a:buChar char="•"/>
            </a:pPr>
            <a:r>
              <a:rPr lang="es-EC" dirty="0"/>
              <a:t>Control de calidad</a:t>
            </a:r>
          </a:p>
          <a:p>
            <a:pPr marL="285750" indent="-285750">
              <a:buFont typeface="Arial" panose="020B0604020202020204" pitchFamily="34" charset="0"/>
              <a:buChar char="•"/>
            </a:pPr>
            <a:r>
              <a:rPr lang="es-EC" dirty="0"/>
              <a:t>Medición y pago</a:t>
            </a:r>
          </a:p>
        </p:txBody>
      </p:sp>
      <p:cxnSp>
        <p:nvCxnSpPr>
          <p:cNvPr id="6" name="Conector recto de flecha 5">
            <a:extLst>
              <a:ext uri="{FF2B5EF4-FFF2-40B4-BE49-F238E27FC236}">
                <a16:creationId xmlns="" xmlns:a16="http://schemas.microsoft.com/office/drawing/2014/main" id="{C3D185AC-D9F7-4041-A60F-A7798C7E295F}"/>
              </a:ext>
            </a:extLst>
          </p:cNvPr>
          <p:cNvCxnSpPr>
            <a:cxnSpLocks/>
          </p:cNvCxnSpPr>
          <p:nvPr/>
        </p:nvCxnSpPr>
        <p:spPr>
          <a:xfrm>
            <a:off x="4146349" y="1994418"/>
            <a:ext cx="3055748" cy="991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 xmlns:a16="http://schemas.microsoft.com/office/drawing/2014/main" id="{BAB38ED3-C4E9-4179-A940-F3E8E06065A5}"/>
              </a:ext>
            </a:extLst>
          </p:cNvPr>
          <p:cNvCxnSpPr>
            <a:cxnSpLocks/>
            <a:stCxn id="8" idx="3"/>
          </p:cNvCxnSpPr>
          <p:nvPr/>
        </p:nvCxnSpPr>
        <p:spPr>
          <a:xfrm>
            <a:off x="4259614" y="2495654"/>
            <a:ext cx="2875972" cy="673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 xmlns:a16="http://schemas.microsoft.com/office/drawing/2014/main" id="{DA9BCD5D-2D81-4C44-AACC-55BA545D5A0A}"/>
              </a:ext>
            </a:extLst>
          </p:cNvPr>
          <p:cNvCxnSpPr>
            <a:cxnSpLocks/>
          </p:cNvCxnSpPr>
          <p:nvPr/>
        </p:nvCxnSpPr>
        <p:spPr>
          <a:xfrm>
            <a:off x="2800387" y="3528654"/>
            <a:ext cx="4283087" cy="49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 xmlns:a16="http://schemas.microsoft.com/office/drawing/2014/main" id="{13DC67F0-1A94-4BC8-89D3-C67556879702}"/>
              </a:ext>
            </a:extLst>
          </p:cNvPr>
          <p:cNvCxnSpPr>
            <a:cxnSpLocks/>
          </p:cNvCxnSpPr>
          <p:nvPr/>
        </p:nvCxnSpPr>
        <p:spPr>
          <a:xfrm flipV="1">
            <a:off x="4552699" y="3873486"/>
            <a:ext cx="2530775" cy="24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 xmlns:a16="http://schemas.microsoft.com/office/drawing/2014/main" id="{F6461AC3-0952-423D-92BF-A7C4E06D72FE}"/>
              </a:ext>
            </a:extLst>
          </p:cNvPr>
          <p:cNvCxnSpPr>
            <a:cxnSpLocks/>
          </p:cNvCxnSpPr>
          <p:nvPr/>
        </p:nvCxnSpPr>
        <p:spPr>
          <a:xfrm flipV="1">
            <a:off x="4305498" y="4098238"/>
            <a:ext cx="2830088" cy="607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 xmlns:a16="http://schemas.microsoft.com/office/drawing/2014/main" id="{2B53E7C0-F812-4804-A98B-E3A1B426CB9F}"/>
              </a:ext>
            </a:extLst>
          </p:cNvPr>
          <p:cNvCxnSpPr>
            <a:cxnSpLocks/>
          </p:cNvCxnSpPr>
          <p:nvPr/>
        </p:nvCxnSpPr>
        <p:spPr>
          <a:xfrm flipV="1">
            <a:off x="3395108" y="4313690"/>
            <a:ext cx="3806989" cy="830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 xmlns:a16="http://schemas.microsoft.com/office/drawing/2014/main" id="{25053A7E-B80B-443F-91FA-84EB8F264084}"/>
              </a:ext>
            </a:extLst>
          </p:cNvPr>
          <p:cNvCxnSpPr>
            <a:cxnSpLocks/>
          </p:cNvCxnSpPr>
          <p:nvPr/>
        </p:nvCxnSpPr>
        <p:spPr>
          <a:xfrm flipV="1">
            <a:off x="4100199" y="4554734"/>
            <a:ext cx="3188382" cy="1159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 xmlns:a16="http://schemas.microsoft.com/office/drawing/2014/main" id="{E6605BA0-47A3-4A6E-A62D-FE6AAE3EA8AA}"/>
              </a:ext>
            </a:extLst>
          </p:cNvPr>
          <p:cNvCxnSpPr>
            <a:cxnSpLocks/>
            <a:stCxn id="10" idx="3"/>
          </p:cNvCxnSpPr>
          <p:nvPr/>
        </p:nvCxnSpPr>
        <p:spPr>
          <a:xfrm>
            <a:off x="2962000" y="2993443"/>
            <a:ext cx="4121474" cy="385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0712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92B9D51D-756F-4626-B214-A61175390992}"/>
              </a:ext>
            </a:extLst>
          </p:cNvPr>
          <p:cNvSpPr/>
          <p:nvPr/>
        </p:nvSpPr>
        <p:spPr>
          <a:xfrm>
            <a:off x="2614225" y="641881"/>
            <a:ext cx="5953233" cy="461665"/>
          </a:xfrm>
          <a:prstGeom prst="rect">
            <a:avLst/>
          </a:prstGeom>
        </p:spPr>
        <p:txBody>
          <a:bodyPr wrap="none">
            <a:spAutoFit/>
          </a:bodyPr>
          <a:lstStyle/>
          <a:p>
            <a:r>
              <a:rPr lang="es-EC" sz="2400" b="1" dirty="0">
                <a:solidFill>
                  <a:schemeClr val="accent5">
                    <a:lumMod val="75000"/>
                  </a:schemeClr>
                </a:solidFill>
                <a:ea typeface="Times New Roman" panose="02020603050405020304" pitchFamily="18" charset="0"/>
                <a:cs typeface="Times New Roman" panose="02020603050405020304" pitchFamily="18" charset="0"/>
              </a:rPr>
              <a:t>REPROGRAMACIÓN Y CONTROL DE CAMBIOS</a:t>
            </a:r>
            <a:endParaRPr lang="es-EC" sz="2400" b="1" dirty="0">
              <a:solidFill>
                <a:schemeClr val="accent5">
                  <a:lumMod val="75000"/>
                </a:schemeClr>
              </a:solidFill>
            </a:endParaRPr>
          </a:p>
        </p:txBody>
      </p:sp>
      <p:graphicFrame>
        <p:nvGraphicFramePr>
          <p:cNvPr id="3" name="Diagrama 2">
            <a:extLst>
              <a:ext uri="{FF2B5EF4-FFF2-40B4-BE49-F238E27FC236}">
                <a16:creationId xmlns="" xmlns:a16="http://schemas.microsoft.com/office/drawing/2014/main" id="{04A8700C-7750-48C2-A9DC-8B5C9C1D7837}"/>
              </a:ext>
            </a:extLst>
          </p:cNvPr>
          <p:cNvGraphicFramePr/>
          <p:nvPr>
            <p:extLst>
              <p:ext uri="{D42A27DB-BD31-4B8C-83A1-F6EECF244321}">
                <p14:modId xmlns:p14="http://schemas.microsoft.com/office/powerpoint/2010/main" val="1064535766"/>
              </p:ext>
            </p:extLst>
          </p:nvPr>
        </p:nvGraphicFramePr>
        <p:xfrm>
          <a:off x="1591210" y="1558212"/>
          <a:ext cx="9118124" cy="4371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08787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92B9D51D-756F-4626-B214-A61175390992}"/>
              </a:ext>
            </a:extLst>
          </p:cNvPr>
          <p:cNvSpPr/>
          <p:nvPr/>
        </p:nvSpPr>
        <p:spPr>
          <a:xfrm>
            <a:off x="2743272" y="641881"/>
            <a:ext cx="2174057" cy="461665"/>
          </a:xfrm>
          <a:prstGeom prst="rect">
            <a:avLst/>
          </a:prstGeom>
        </p:spPr>
        <p:txBody>
          <a:bodyPr wrap="none">
            <a:spAutoFit/>
          </a:bodyPr>
          <a:lstStyle/>
          <a:p>
            <a:r>
              <a:rPr lang="es-EC" sz="2400" b="1" dirty="0">
                <a:solidFill>
                  <a:schemeClr val="accent5">
                    <a:lumMod val="75000"/>
                  </a:schemeClr>
                </a:solidFill>
                <a:ea typeface="Times New Roman" panose="02020603050405020304" pitchFamily="18" charset="0"/>
                <a:cs typeface="Times New Roman" panose="02020603050405020304" pitchFamily="18" charset="0"/>
              </a:rPr>
              <a:t>CONCLUSIONES</a:t>
            </a:r>
            <a:endParaRPr lang="es-EC" sz="2400" b="1" dirty="0">
              <a:solidFill>
                <a:schemeClr val="accent5">
                  <a:lumMod val="75000"/>
                </a:schemeClr>
              </a:solidFill>
            </a:endParaRPr>
          </a:p>
        </p:txBody>
      </p:sp>
      <p:sp>
        <p:nvSpPr>
          <p:cNvPr id="4" name="Rectángulo 3">
            <a:extLst>
              <a:ext uri="{FF2B5EF4-FFF2-40B4-BE49-F238E27FC236}">
                <a16:creationId xmlns="" xmlns:a16="http://schemas.microsoft.com/office/drawing/2014/main" id="{98F661E9-0E35-4090-A9FD-9430D2A0E7A4}"/>
              </a:ext>
            </a:extLst>
          </p:cNvPr>
          <p:cNvSpPr/>
          <p:nvPr/>
        </p:nvSpPr>
        <p:spPr>
          <a:xfrm>
            <a:off x="996490" y="1389630"/>
            <a:ext cx="10532229" cy="5081519"/>
          </a:xfrm>
          <a:prstGeom prst="rect">
            <a:avLst/>
          </a:prstGeom>
        </p:spPr>
        <p:txBody>
          <a:bodyPr wrap="square">
            <a:spAutoFit/>
          </a:bodyPr>
          <a:lstStyle/>
          <a:p>
            <a:pPr marL="285750" indent="-285750" algn="just">
              <a:lnSpc>
                <a:spcPct val="150000"/>
              </a:lnSpc>
              <a:spcBef>
                <a:spcPts val="1200"/>
              </a:spcBef>
              <a:spcAft>
                <a:spcPts val="1200"/>
              </a:spcAft>
              <a:buFont typeface="Arial" panose="020B0604020202020204" pitchFamily="34" charset="0"/>
              <a:buChar char="•"/>
            </a:pPr>
            <a:r>
              <a:rPr lang="es-EC" sz="2000" dirty="0">
                <a:solidFill>
                  <a:srgbClr val="000000"/>
                </a:solidFill>
                <a:ea typeface="Calibri" panose="020F0502020204030204" pitchFamily="34" charset="0"/>
                <a:cs typeface="Times New Roman" panose="02020603050405020304" pitchFamily="18" charset="0"/>
              </a:rPr>
              <a:t>Se ha podido determinar la importancia que tiene para el cantón Latacunga la construcción de un proyecto inmobiliario, considerando que de acuerdo a datos oficiales se ha constituido en un eje importante de desarrollo </a:t>
            </a:r>
            <a:r>
              <a:rPr lang="es-EC" sz="2000" dirty="0" smtClean="0">
                <a:solidFill>
                  <a:srgbClr val="000000"/>
                </a:solidFill>
                <a:ea typeface="Calibri" panose="020F0502020204030204" pitchFamily="34" charset="0"/>
                <a:cs typeface="Times New Roman" panose="02020603050405020304" pitchFamily="18" charset="0"/>
              </a:rPr>
              <a:t>urbano.</a:t>
            </a:r>
          </a:p>
          <a:p>
            <a:pPr marL="285750" indent="-285750" algn="just">
              <a:lnSpc>
                <a:spcPct val="150000"/>
              </a:lnSpc>
              <a:spcBef>
                <a:spcPts val="1200"/>
              </a:spcBef>
              <a:spcAft>
                <a:spcPts val="1200"/>
              </a:spcAft>
              <a:buFont typeface="Arial" panose="020B0604020202020204" pitchFamily="34" charset="0"/>
              <a:buChar char="•"/>
            </a:pPr>
            <a:r>
              <a:rPr lang="es-EC" sz="2000" dirty="0">
                <a:solidFill>
                  <a:srgbClr val="000000"/>
                </a:solidFill>
                <a:ea typeface="Calibri" panose="020F0502020204030204" pitchFamily="34" charset="0"/>
                <a:cs typeface="Times New Roman" panose="02020603050405020304" pitchFamily="18" charset="0"/>
              </a:rPr>
              <a:t>El estudio de factibilidad del proyecto determinó que se requiere de una inversión de 753.567,47, con un 66.82% de financiamiento por parte de los inversionistas y el 33,18% a través del financiamiento otorgado por una entidad financiera. </a:t>
            </a:r>
            <a:endParaRPr lang="es-EC" sz="2000" dirty="0" smtClean="0">
              <a:solidFill>
                <a:srgbClr val="000000"/>
              </a:solidFill>
              <a:ea typeface="Calibri" panose="020F0502020204030204" pitchFamily="34" charset="0"/>
              <a:cs typeface="Times New Roman" panose="02020603050405020304" pitchFamily="18" charset="0"/>
            </a:endParaRPr>
          </a:p>
          <a:p>
            <a:pPr marL="285750" indent="-285750" algn="just">
              <a:lnSpc>
                <a:spcPct val="150000"/>
              </a:lnSpc>
              <a:spcBef>
                <a:spcPts val="1200"/>
              </a:spcBef>
              <a:spcAft>
                <a:spcPts val="1200"/>
              </a:spcAft>
              <a:buFont typeface="Arial" panose="020B0604020202020204" pitchFamily="34" charset="0"/>
              <a:buChar char="•"/>
            </a:pPr>
            <a:r>
              <a:rPr lang="es-EC" sz="2000" dirty="0" smtClean="0">
                <a:solidFill>
                  <a:srgbClr val="000000"/>
                </a:solidFill>
                <a:ea typeface="Calibri" panose="020F0502020204030204" pitchFamily="34" charset="0"/>
                <a:cs typeface="Times New Roman" panose="02020603050405020304" pitchFamily="18" charset="0"/>
              </a:rPr>
              <a:t>La </a:t>
            </a:r>
            <a:r>
              <a:rPr lang="es-EC" sz="2000" dirty="0">
                <a:solidFill>
                  <a:srgbClr val="000000"/>
                </a:solidFill>
                <a:ea typeface="Calibri" panose="020F0502020204030204" pitchFamily="34" charset="0"/>
                <a:cs typeface="Times New Roman" panose="02020603050405020304" pitchFamily="18" charset="0"/>
              </a:rPr>
              <a:t>evaluación financiera del proyecto estimó un VAN positivo de </a:t>
            </a:r>
            <a:r>
              <a:rPr lang="es-EC" sz="2000" dirty="0" smtClean="0">
                <a:solidFill>
                  <a:srgbClr val="000000"/>
                </a:solidFill>
                <a:ea typeface="Calibri" panose="020F0502020204030204" pitchFamily="34" charset="0"/>
                <a:cs typeface="Times New Roman" panose="02020603050405020304" pitchFamily="18" charset="0"/>
              </a:rPr>
              <a:t>77.491,87 </a:t>
            </a:r>
            <a:r>
              <a:rPr lang="es-EC" sz="2000" dirty="0">
                <a:solidFill>
                  <a:srgbClr val="000000"/>
                </a:solidFill>
                <a:ea typeface="Calibri" panose="020F0502020204030204" pitchFamily="34" charset="0"/>
                <a:cs typeface="Times New Roman" panose="02020603050405020304" pitchFamily="18" charset="0"/>
              </a:rPr>
              <a:t>dólares, lo que muestra que el proyecto es </a:t>
            </a:r>
            <a:r>
              <a:rPr lang="es-EC" sz="2000" dirty="0" smtClean="0">
                <a:solidFill>
                  <a:srgbClr val="000000"/>
                </a:solidFill>
                <a:ea typeface="Calibri" panose="020F0502020204030204" pitchFamily="34" charset="0"/>
                <a:cs typeface="Times New Roman" panose="02020603050405020304" pitchFamily="18" charset="0"/>
              </a:rPr>
              <a:t>ejecutable y financieramente rentable.</a:t>
            </a:r>
            <a:endParaRPr lang="es-EC" sz="2000" dirty="0">
              <a:ea typeface="Calibri" panose="020F0502020204030204" pitchFamily="34" charset="0"/>
              <a:cs typeface="Times New Roman" panose="02020603050405020304" pitchFamily="18" charset="0"/>
            </a:endParaRPr>
          </a:p>
          <a:p>
            <a:pPr marL="285750" indent="-285750" algn="just">
              <a:lnSpc>
                <a:spcPct val="150000"/>
              </a:lnSpc>
              <a:spcBef>
                <a:spcPts val="1200"/>
              </a:spcBef>
              <a:spcAft>
                <a:spcPts val="1200"/>
              </a:spcAft>
              <a:buFont typeface="Arial" panose="020B0604020202020204" pitchFamily="34" charset="0"/>
              <a:buChar char="•"/>
            </a:pPr>
            <a:endParaRPr lang="es-EC"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0526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6" name="Rectángulo 5">
            <a:extLst>
              <a:ext uri="{FF2B5EF4-FFF2-40B4-BE49-F238E27FC236}">
                <a16:creationId xmlns="" xmlns:a16="http://schemas.microsoft.com/office/drawing/2014/main" id="{E3FA566A-B7FC-4757-BED3-D6B77C92E2D3}"/>
              </a:ext>
            </a:extLst>
          </p:cNvPr>
          <p:cNvSpPr/>
          <p:nvPr/>
        </p:nvSpPr>
        <p:spPr>
          <a:xfrm>
            <a:off x="1099521" y="1565152"/>
            <a:ext cx="10589004" cy="4708981"/>
          </a:xfrm>
          <a:prstGeom prst="rect">
            <a:avLst/>
          </a:prstGeom>
        </p:spPr>
        <p:txBody>
          <a:bodyPr wrap="square">
            <a:spAutoFit/>
          </a:bodyPr>
          <a:lstStyle/>
          <a:p>
            <a:pPr marL="285750" indent="-285750" algn="just">
              <a:lnSpc>
                <a:spcPct val="150000"/>
              </a:lnSpc>
              <a:spcBef>
                <a:spcPts val="1200"/>
              </a:spcBef>
              <a:spcAft>
                <a:spcPts val="1200"/>
              </a:spcAft>
              <a:buFont typeface="Arial" panose="020B0604020202020204" pitchFamily="34" charset="0"/>
              <a:buChar char="•"/>
            </a:pPr>
            <a:r>
              <a:rPr lang="es-EC" sz="2000" dirty="0" smtClean="0">
                <a:ea typeface="Calibri" panose="020F0502020204030204" pitchFamily="34" charset="0"/>
                <a:cs typeface="Times New Roman" panose="02020603050405020304" pitchFamily="18" charset="0"/>
              </a:rPr>
              <a:t>La comparación del VAN con financiamiento y VAN sin financiamiento nos indica que más rentable la ejecución del proyecto con un apalancamiento bancario.</a:t>
            </a:r>
          </a:p>
          <a:p>
            <a:pPr marL="285750" indent="-285750" algn="just">
              <a:lnSpc>
                <a:spcPct val="150000"/>
              </a:lnSpc>
              <a:spcBef>
                <a:spcPts val="1200"/>
              </a:spcBef>
              <a:spcAft>
                <a:spcPts val="1200"/>
              </a:spcAft>
              <a:buFont typeface="Arial" panose="020B0604020202020204" pitchFamily="34" charset="0"/>
              <a:buChar char="•"/>
            </a:pPr>
            <a:r>
              <a:rPr lang="es-EC" sz="2000" dirty="0" smtClean="0">
                <a:ea typeface="Calibri" panose="020F0502020204030204" pitchFamily="34" charset="0"/>
                <a:cs typeface="Times New Roman" panose="02020603050405020304" pitchFamily="18" charset="0"/>
              </a:rPr>
              <a:t>En el análisis de sensibilidad por variación de costos el proyecto soporta un incremento del 12,14 %.</a:t>
            </a:r>
          </a:p>
          <a:p>
            <a:pPr marL="285750" indent="-285750" algn="just">
              <a:lnSpc>
                <a:spcPct val="150000"/>
              </a:lnSpc>
              <a:spcBef>
                <a:spcPts val="1200"/>
              </a:spcBef>
              <a:spcAft>
                <a:spcPts val="1200"/>
              </a:spcAft>
              <a:buFont typeface="Arial" panose="020B0604020202020204" pitchFamily="34" charset="0"/>
              <a:buChar char="•"/>
            </a:pPr>
            <a:r>
              <a:rPr lang="es-EC" sz="2000" dirty="0">
                <a:ea typeface="Calibri" panose="020F0502020204030204" pitchFamily="34" charset="0"/>
                <a:cs typeface="Times New Roman" panose="02020603050405020304" pitchFamily="18" charset="0"/>
              </a:rPr>
              <a:t>En el análisis de sensibilidad por variación de </a:t>
            </a:r>
            <a:r>
              <a:rPr lang="es-EC" sz="2000" dirty="0" smtClean="0">
                <a:ea typeface="Calibri" panose="020F0502020204030204" pitchFamily="34" charset="0"/>
                <a:cs typeface="Times New Roman" panose="02020603050405020304" pitchFamily="18" charset="0"/>
              </a:rPr>
              <a:t>precios de venta </a:t>
            </a:r>
            <a:r>
              <a:rPr lang="es-EC" sz="2000" dirty="0">
                <a:ea typeface="Calibri" panose="020F0502020204030204" pitchFamily="34" charset="0"/>
                <a:cs typeface="Times New Roman" panose="02020603050405020304" pitchFamily="18" charset="0"/>
              </a:rPr>
              <a:t>el proyecto soporta un </a:t>
            </a:r>
            <a:r>
              <a:rPr lang="es-EC" sz="2000" dirty="0" smtClean="0">
                <a:ea typeface="Calibri" panose="020F0502020204030204" pitchFamily="34" charset="0"/>
                <a:cs typeface="Times New Roman" panose="02020603050405020304" pitchFamily="18" charset="0"/>
              </a:rPr>
              <a:t>decremento del 11,07 %.</a:t>
            </a:r>
            <a:endParaRPr lang="es-EC" sz="2000" dirty="0">
              <a:ea typeface="Calibri" panose="020F0502020204030204" pitchFamily="34" charset="0"/>
              <a:cs typeface="Times New Roman" panose="02020603050405020304" pitchFamily="18" charset="0"/>
            </a:endParaRPr>
          </a:p>
          <a:p>
            <a:pPr marL="285750" indent="-285750" algn="just">
              <a:lnSpc>
                <a:spcPct val="150000"/>
              </a:lnSpc>
              <a:spcBef>
                <a:spcPts val="1200"/>
              </a:spcBef>
              <a:spcAft>
                <a:spcPts val="1200"/>
              </a:spcAft>
              <a:buFont typeface="Arial" panose="020B0604020202020204" pitchFamily="34" charset="0"/>
              <a:buChar char="•"/>
            </a:pPr>
            <a:r>
              <a:rPr lang="es-EC" sz="2000" dirty="0" smtClean="0">
                <a:ea typeface="Calibri" panose="020F0502020204030204" pitchFamily="34" charset="0"/>
                <a:cs typeface="Times New Roman" panose="02020603050405020304" pitchFamily="18" charset="0"/>
              </a:rPr>
              <a:t>A </a:t>
            </a:r>
            <a:r>
              <a:rPr lang="es-EC" sz="2000" dirty="0">
                <a:ea typeface="Calibri" panose="020F0502020204030204" pitchFamily="34" charset="0"/>
                <a:cs typeface="Times New Roman" panose="02020603050405020304" pitchFamily="18" charset="0"/>
              </a:rPr>
              <a:t>partir del análisis de </a:t>
            </a:r>
            <a:r>
              <a:rPr lang="es-EC" sz="2000" dirty="0" smtClean="0">
                <a:ea typeface="Calibri" panose="020F0502020204030204" pitchFamily="34" charset="0"/>
                <a:cs typeface="Times New Roman" panose="02020603050405020304" pitchFamily="18" charset="0"/>
              </a:rPr>
              <a:t>sensibilidad combinado, </a:t>
            </a:r>
            <a:r>
              <a:rPr lang="es-EC" sz="2000" dirty="0">
                <a:ea typeface="Calibri" panose="020F0502020204030204" pitchFamily="34" charset="0"/>
                <a:cs typeface="Times New Roman" panose="02020603050405020304" pitchFamily="18" charset="0"/>
              </a:rPr>
              <a:t>se puedo observar que el proyecto es sensible al incremento de costos en un 8% y a la disminución de los ingresos en un 3</a:t>
            </a:r>
            <a:r>
              <a:rPr lang="es-EC" sz="2000" dirty="0" smtClean="0">
                <a:ea typeface="Calibri" panose="020F0502020204030204" pitchFamily="34" charset="0"/>
                <a:cs typeface="Times New Roman" panose="02020603050405020304" pitchFamily="18" charset="0"/>
              </a:rPr>
              <a:t>%.</a:t>
            </a:r>
            <a:endParaRPr lang="es-EC" sz="2000" dirty="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 xmlns:a16="http://schemas.microsoft.com/office/drawing/2014/main" id="{5FFD98C2-CB25-47E7-B81E-7FF17D3A3260}"/>
              </a:ext>
            </a:extLst>
          </p:cNvPr>
          <p:cNvSpPr/>
          <p:nvPr/>
        </p:nvSpPr>
        <p:spPr>
          <a:xfrm>
            <a:off x="2757700" y="641881"/>
            <a:ext cx="2174057" cy="461665"/>
          </a:xfrm>
          <a:prstGeom prst="rect">
            <a:avLst/>
          </a:prstGeom>
        </p:spPr>
        <p:txBody>
          <a:bodyPr wrap="none">
            <a:spAutoFit/>
          </a:bodyPr>
          <a:lstStyle/>
          <a:p>
            <a:r>
              <a:rPr lang="es-EC" sz="2400" b="1" dirty="0">
                <a:solidFill>
                  <a:schemeClr val="accent5">
                    <a:lumMod val="75000"/>
                  </a:schemeClr>
                </a:solidFill>
                <a:ea typeface="Times New Roman" panose="02020603050405020304" pitchFamily="18" charset="0"/>
                <a:cs typeface="Times New Roman" panose="02020603050405020304" pitchFamily="18" charset="0"/>
              </a:rPr>
              <a:t>CONCLUSIONES</a:t>
            </a:r>
            <a:endParaRPr lang="es-EC" sz="2400" b="1" dirty="0">
              <a:solidFill>
                <a:schemeClr val="accent5">
                  <a:lumMod val="75000"/>
                </a:schemeClr>
              </a:solidFill>
            </a:endParaRPr>
          </a:p>
        </p:txBody>
      </p:sp>
    </p:spTree>
    <p:extLst>
      <p:ext uri="{BB962C8B-B14F-4D97-AF65-F5344CB8AC3E}">
        <p14:creationId xmlns:p14="http://schemas.microsoft.com/office/powerpoint/2010/main" val="25038599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3" name="Rectángulo 2">
            <a:extLst>
              <a:ext uri="{FF2B5EF4-FFF2-40B4-BE49-F238E27FC236}">
                <a16:creationId xmlns="" xmlns:a16="http://schemas.microsoft.com/office/drawing/2014/main" id="{C1F00A53-E947-4764-9C1E-72520A16F9DE}"/>
              </a:ext>
            </a:extLst>
          </p:cNvPr>
          <p:cNvSpPr/>
          <p:nvPr/>
        </p:nvSpPr>
        <p:spPr>
          <a:xfrm>
            <a:off x="963595" y="1719040"/>
            <a:ext cx="10433516" cy="1981248"/>
          </a:xfrm>
          <a:prstGeom prst="rect">
            <a:avLst/>
          </a:prstGeom>
        </p:spPr>
        <p:txBody>
          <a:bodyPr wrap="square">
            <a:spAutoFit/>
          </a:bodyPr>
          <a:lstStyle/>
          <a:p>
            <a:pPr marL="285750" indent="-285750" algn="just">
              <a:lnSpc>
                <a:spcPct val="150000"/>
              </a:lnSpc>
              <a:spcBef>
                <a:spcPts val="1200"/>
              </a:spcBef>
              <a:spcAft>
                <a:spcPts val="1200"/>
              </a:spcAft>
              <a:buFont typeface="Arial" panose="020B0604020202020204" pitchFamily="34" charset="0"/>
              <a:buChar char="•"/>
            </a:pPr>
            <a:r>
              <a:rPr lang="es-EC" sz="2100" dirty="0" smtClean="0">
                <a:ea typeface="Calibri" panose="020F0502020204030204" pitchFamily="34" charset="0"/>
                <a:cs typeface="Times New Roman" panose="02020603050405020304" pitchFamily="18" charset="0"/>
              </a:rPr>
              <a:t>El manual permitirá </a:t>
            </a:r>
            <a:r>
              <a:rPr lang="es-EC" sz="2100" dirty="0">
                <a:ea typeface="Calibri" panose="020F0502020204030204" pitchFamily="34" charset="0"/>
                <a:cs typeface="Times New Roman" panose="02020603050405020304" pitchFamily="18" charset="0"/>
              </a:rPr>
              <a:t>sistematizar, planificar, desarrollar las herramientas adecuadas y procedimientos que permitan al fiscalizador y a la empresa constructora organizar su trabajo, a la vez que cumplir con los objetivos de control financiero y de calidad de las obras </a:t>
            </a:r>
            <a:r>
              <a:rPr lang="es-EC" sz="2100" dirty="0" smtClean="0">
                <a:ea typeface="Calibri" panose="020F0502020204030204" pitchFamily="34" charset="0"/>
                <a:cs typeface="Times New Roman" panose="02020603050405020304" pitchFamily="18" charset="0"/>
              </a:rPr>
              <a:t>del Conjunto </a:t>
            </a:r>
            <a:r>
              <a:rPr lang="es-EC" sz="2100" dirty="0">
                <a:ea typeface="Calibri" panose="020F0502020204030204" pitchFamily="34" charset="0"/>
                <a:cs typeface="Times New Roman" panose="02020603050405020304" pitchFamily="18" charset="0"/>
              </a:rPr>
              <a:t>Residencial Alejandría en la ciudad de Latacunga.</a:t>
            </a:r>
          </a:p>
        </p:txBody>
      </p:sp>
      <p:sp>
        <p:nvSpPr>
          <p:cNvPr id="8" name="Rectángulo 7">
            <a:extLst>
              <a:ext uri="{FF2B5EF4-FFF2-40B4-BE49-F238E27FC236}">
                <a16:creationId xmlns="" xmlns:a16="http://schemas.microsoft.com/office/drawing/2014/main" id="{F17C56A9-B42A-4DEF-8A30-F64FA47FAEC2}"/>
              </a:ext>
            </a:extLst>
          </p:cNvPr>
          <p:cNvSpPr/>
          <p:nvPr/>
        </p:nvSpPr>
        <p:spPr>
          <a:xfrm>
            <a:off x="2614225" y="641881"/>
            <a:ext cx="2174057" cy="461665"/>
          </a:xfrm>
          <a:prstGeom prst="rect">
            <a:avLst/>
          </a:prstGeom>
        </p:spPr>
        <p:txBody>
          <a:bodyPr wrap="none">
            <a:spAutoFit/>
          </a:bodyPr>
          <a:lstStyle/>
          <a:p>
            <a:r>
              <a:rPr lang="es-EC" sz="2400" b="1" dirty="0">
                <a:solidFill>
                  <a:schemeClr val="accent5">
                    <a:lumMod val="75000"/>
                  </a:schemeClr>
                </a:solidFill>
                <a:ea typeface="Times New Roman" panose="02020603050405020304" pitchFamily="18" charset="0"/>
                <a:cs typeface="Times New Roman" panose="02020603050405020304" pitchFamily="18" charset="0"/>
              </a:rPr>
              <a:t>CONCLUSIONES</a:t>
            </a:r>
            <a:endParaRPr lang="es-EC" sz="2400" b="1" dirty="0">
              <a:solidFill>
                <a:schemeClr val="accent5">
                  <a:lumMod val="75000"/>
                </a:schemeClr>
              </a:solidFill>
            </a:endParaRPr>
          </a:p>
        </p:txBody>
      </p:sp>
    </p:spTree>
    <p:extLst>
      <p:ext uri="{BB962C8B-B14F-4D97-AF65-F5344CB8AC3E}">
        <p14:creationId xmlns:p14="http://schemas.microsoft.com/office/powerpoint/2010/main" val="9081831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 xmlns:a16="http://schemas.microsoft.com/office/drawing/2014/main" id="{92B9D51D-756F-4626-B214-A61175390992}"/>
              </a:ext>
            </a:extLst>
          </p:cNvPr>
          <p:cNvSpPr/>
          <p:nvPr/>
        </p:nvSpPr>
        <p:spPr>
          <a:xfrm>
            <a:off x="2649796" y="641881"/>
            <a:ext cx="2813847" cy="461665"/>
          </a:xfrm>
          <a:prstGeom prst="rect">
            <a:avLst/>
          </a:prstGeom>
        </p:spPr>
        <p:txBody>
          <a:bodyPr wrap="none">
            <a:spAutoFit/>
          </a:bodyPr>
          <a:lstStyle/>
          <a:p>
            <a:r>
              <a:rPr lang="es-EC" sz="2400" b="1" dirty="0">
                <a:solidFill>
                  <a:schemeClr val="accent5">
                    <a:lumMod val="75000"/>
                  </a:schemeClr>
                </a:solidFill>
                <a:ea typeface="Times New Roman" panose="02020603050405020304" pitchFamily="18" charset="0"/>
                <a:cs typeface="Times New Roman" panose="02020603050405020304" pitchFamily="18" charset="0"/>
              </a:rPr>
              <a:t>RECOMENDACIONES</a:t>
            </a:r>
            <a:endParaRPr lang="es-EC" sz="2400" b="1" dirty="0">
              <a:solidFill>
                <a:schemeClr val="accent5">
                  <a:lumMod val="75000"/>
                </a:schemeClr>
              </a:solidFill>
            </a:endParaRPr>
          </a:p>
        </p:txBody>
      </p:sp>
      <p:sp>
        <p:nvSpPr>
          <p:cNvPr id="4" name="Rectángulo 3">
            <a:extLst>
              <a:ext uri="{FF2B5EF4-FFF2-40B4-BE49-F238E27FC236}">
                <a16:creationId xmlns="" xmlns:a16="http://schemas.microsoft.com/office/drawing/2014/main" id="{A57A6454-80EE-4667-8D2E-589F470DE127}"/>
              </a:ext>
            </a:extLst>
          </p:cNvPr>
          <p:cNvSpPr/>
          <p:nvPr/>
        </p:nvSpPr>
        <p:spPr>
          <a:xfrm>
            <a:off x="1116220" y="1683544"/>
            <a:ext cx="10515158" cy="3170099"/>
          </a:xfrm>
          <a:prstGeom prst="rect">
            <a:avLst/>
          </a:prstGeom>
        </p:spPr>
        <p:txBody>
          <a:bodyPr wrap="square">
            <a:spAutoFit/>
          </a:bodyPr>
          <a:lstStyle/>
          <a:p>
            <a:pPr marL="285750" indent="-285750" algn="just">
              <a:lnSpc>
                <a:spcPct val="150000"/>
              </a:lnSpc>
              <a:spcBef>
                <a:spcPts val="1200"/>
              </a:spcBef>
              <a:spcAft>
                <a:spcPts val="1200"/>
              </a:spcAft>
              <a:buFont typeface="Arial" panose="020B0604020202020204" pitchFamily="34" charset="0"/>
              <a:buChar char="•"/>
            </a:pPr>
            <a:r>
              <a:rPr lang="es-EC" sz="2000" dirty="0">
                <a:solidFill>
                  <a:srgbClr val="000000"/>
                </a:solidFill>
                <a:ea typeface="Calibri" panose="020F0502020204030204" pitchFamily="34" charset="0"/>
                <a:cs typeface="Times New Roman" panose="02020603050405020304" pitchFamily="18" charset="0"/>
              </a:rPr>
              <a:t>Es necesario realizar estudios permanentes para establecer la situación del mercado inmobiliario, puesto que esto permitirá mejorar los proyectos y volverlos más competitivos en el mercado en que </a:t>
            </a:r>
            <a:r>
              <a:rPr lang="es-EC" sz="2000" dirty="0" smtClean="0">
                <a:solidFill>
                  <a:srgbClr val="000000"/>
                </a:solidFill>
                <a:ea typeface="Calibri" panose="020F0502020204030204" pitchFamily="34" charset="0"/>
                <a:cs typeface="Times New Roman" panose="02020603050405020304" pitchFamily="18" charset="0"/>
              </a:rPr>
              <a:t>desenvuelven.</a:t>
            </a:r>
          </a:p>
          <a:p>
            <a:pPr marL="285750" indent="-285750" algn="just">
              <a:lnSpc>
                <a:spcPct val="150000"/>
              </a:lnSpc>
              <a:spcBef>
                <a:spcPts val="1200"/>
              </a:spcBef>
              <a:spcAft>
                <a:spcPts val="1200"/>
              </a:spcAft>
              <a:buFont typeface="Arial" panose="020B0604020202020204" pitchFamily="34" charset="0"/>
              <a:buChar char="•"/>
            </a:pPr>
            <a:r>
              <a:rPr lang="es-EC" sz="2000" dirty="0" smtClean="0"/>
              <a:t>Se </a:t>
            </a:r>
            <a:r>
              <a:rPr lang="es-EC" sz="2000" dirty="0"/>
              <a:t>requiere que se considere las estrategias establecidas en la presente propuesta para volver al proyecto más eficiente y competitivo, en donde se debe poner especial énfasis el control de la obra por medio del manual </a:t>
            </a:r>
            <a:r>
              <a:rPr lang="es-EC" sz="2000" dirty="0" smtClean="0"/>
              <a:t>establecido. </a:t>
            </a:r>
            <a:endParaRPr lang="es-EC"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5357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3" name="Rectángulo 2">
            <a:extLst>
              <a:ext uri="{FF2B5EF4-FFF2-40B4-BE49-F238E27FC236}">
                <a16:creationId xmlns="" xmlns:a16="http://schemas.microsoft.com/office/drawing/2014/main" id="{9C15DD8D-ADE8-490D-B52A-35A38FA51E48}"/>
              </a:ext>
            </a:extLst>
          </p:cNvPr>
          <p:cNvSpPr/>
          <p:nvPr/>
        </p:nvSpPr>
        <p:spPr>
          <a:xfrm>
            <a:off x="1052659" y="1772901"/>
            <a:ext cx="10642281" cy="4708981"/>
          </a:xfrm>
          <a:prstGeom prst="rect">
            <a:avLst/>
          </a:prstGeom>
        </p:spPr>
        <p:txBody>
          <a:bodyPr wrap="square">
            <a:spAutoFit/>
          </a:bodyPr>
          <a:lstStyle/>
          <a:p>
            <a:pPr marL="285750" indent="-285750" algn="just">
              <a:lnSpc>
                <a:spcPct val="150000"/>
              </a:lnSpc>
              <a:spcBef>
                <a:spcPts val="1200"/>
              </a:spcBef>
              <a:spcAft>
                <a:spcPts val="1200"/>
              </a:spcAft>
              <a:buFont typeface="Arial" panose="020B0604020202020204" pitchFamily="34" charset="0"/>
              <a:buChar char="•"/>
            </a:pPr>
            <a:r>
              <a:rPr lang="es-EC" sz="2000" dirty="0">
                <a:solidFill>
                  <a:srgbClr val="000000"/>
                </a:solidFill>
                <a:ea typeface="Calibri" panose="020F0502020204030204" pitchFamily="34" charset="0"/>
                <a:cs typeface="Times New Roman" panose="02020603050405020304" pitchFamily="18" charset="0"/>
              </a:rPr>
              <a:t>Una vez realizado el análisis de factibilidad </a:t>
            </a:r>
            <a:r>
              <a:rPr lang="es-EC" sz="2000" dirty="0" smtClean="0">
                <a:solidFill>
                  <a:srgbClr val="000000"/>
                </a:solidFill>
                <a:ea typeface="Calibri" panose="020F0502020204030204" pitchFamily="34" charset="0"/>
                <a:cs typeface="Times New Roman" panose="02020603050405020304" pitchFamily="18" charset="0"/>
              </a:rPr>
              <a:t>del proyecto, </a:t>
            </a:r>
            <a:r>
              <a:rPr lang="es-EC" sz="2000" dirty="0">
                <a:solidFill>
                  <a:srgbClr val="000000"/>
                </a:solidFill>
                <a:ea typeface="Calibri" panose="020F0502020204030204" pitchFamily="34" charset="0"/>
                <a:cs typeface="Times New Roman" panose="02020603050405020304" pitchFamily="18" charset="0"/>
              </a:rPr>
              <a:t>se deben tomar todos los elementos estratégicos considerados en la propuesta que sirvan y aporten a la elaboración de las acciones para elevar el rendimiento del </a:t>
            </a:r>
            <a:r>
              <a:rPr lang="es-EC" sz="2000" dirty="0" smtClean="0">
                <a:solidFill>
                  <a:srgbClr val="000000"/>
                </a:solidFill>
                <a:ea typeface="Calibri" panose="020F0502020204030204" pitchFamily="34" charset="0"/>
                <a:cs typeface="Times New Roman" panose="02020603050405020304" pitchFamily="18" charset="0"/>
              </a:rPr>
              <a:t>proyecto.</a:t>
            </a:r>
          </a:p>
          <a:p>
            <a:pPr marL="285750" indent="-285750" algn="just">
              <a:lnSpc>
                <a:spcPct val="150000"/>
              </a:lnSpc>
              <a:spcBef>
                <a:spcPts val="1200"/>
              </a:spcBef>
              <a:spcAft>
                <a:spcPts val="1200"/>
              </a:spcAft>
              <a:buFont typeface="Arial" panose="020B0604020202020204" pitchFamily="34" charset="0"/>
              <a:buChar char="•"/>
            </a:pPr>
            <a:r>
              <a:rPr lang="es-EC" sz="2000" dirty="0" smtClean="0"/>
              <a:t>Se </a:t>
            </a:r>
            <a:r>
              <a:rPr lang="es-EC" sz="2000" dirty="0"/>
              <a:t>recomienda pedir una certificación de la calidad de </a:t>
            </a:r>
            <a:r>
              <a:rPr lang="es-EC" sz="2000" dirty="0" smtClean="0"/>
              <a:t>los materiales de construcción </a:t>
            </a:r>
            <a:r>
              <a:rPr lang="es-EC" sz="2000" dirty="0"/>
              <a:t>que se reciben en obra para garantizar la calidad </a:t>
            </a:r>
            <a:r>
              <a:rPr lang="es-EC" sz="2000" dirty="0" smtClean="0"/>
              <a:t>del producto a entregar.</a:t>
            </a:r>
          </a:p>
          <a:p>
            <a:pPr marL="285750" indent="-285750" algn="just">
              <a:lnSpc>
                <a:spcPct val="150000"/>
              </a:lnSpc>
              <a:spcBef>
                <a:spcPts val="1200"/>
              </a:spcBef>
              <a:spcAft>
                <a:spcPts val="1200"/>
              </a:spcAft>
              <a:buFont typeface="Arial" panose="020B0604020202020204" pitchFamily="34" charset="0"/>
              <a:buChar char="•"/>
            </a:pPr>
            <a:r>
              <a:rPr lang="es-EC" sz="2000" dirty="0"/>
              <a:t>Se debe tramitar los permisos de construcción de la obra con la mayor brevedad posible para cumplir con el cronograma establecido.</a:t>
            </a:r>
          </a:p>
          <a:p>
            <a:pPr marL="285750" indent="-285750" algn="just">
              <a:lnSpc>
                <a:spcPct val="150000"/>
              </a:lnSpc>
              <a:spcBef>
                <a:spcPts val="1200"/>
              </a:spcBef>
              <a:spcAft>
                <a:spcPts val="1200"/>
              </a:spcAft>
              <a:buFont typeface="Arial" panose="020B0604020202020204" pitchFamily="34" charset="0"/>
              <a:buChar char="•"/>
            </a:pPr>
            <a:endParaRPr lang="es-EC" sz="2000" dirty="0"/>
          </a:p>
        </p:txBody>
      </p:sp>
      <p:sp>
        <p:nvSpPr>
          <p:cNvPr id="8" name="Rectángulo 7">
            <a:extLst>
              <a:ext uri="{FF2B5EF4-FFF2-40B4-BE49-F238E27FC236}">
                <a16:creationId xmlns="" xmlns:a16="http://schemas.microsoft.com/office/drawing/2014/main" id="{671675B1-225A-487F-9D9A-9F78B7A6029E}"/>
              </a:ext>
            </a:extLst>
          </p:cNvPr>
          <p:cNvSpPr/>
          <p:nvPr/>
        </p:nvSpPr>
        <p:spPr>
          <a:xfrm>
            <a:off x="2614225" y="641881"/>
            <a:ext cx="2813847" cy="461665"/>
          </a:xfrm>
          <a:prstGeom prst="rect">
            <a:avLst/>
          </a:prstGeom>
        </p:spPr>
        <p:txBody>
          <a:bodyPr wrap="none">
            <a:spAutoFit/>
          </a:bodyPr>
          <a:lstStyle/>
          <a:p>
            <a:r>
              <a:rPr lang="es-EC" sz="2400" b="1" dirty="0">
                <a:solidFill>
                  <a:schemeClr val="accent5">
                    <a:lumMod val="75000"/>
                  </a:schemeClr>
                </a:solidFill>
                <a:ea typeface="Times New Roman" panose="02020603050405020304" pitchFamily="18" charset="0"/>
                <a:cs typeface="Times New Roman" panose="02020603050405020304" pitchFamily="18" charset="0"/>
              </a:rPr>
              <a:t>RECOMENDACIONES</a:t>
            </a:r>
            <a:endParaRPr lang="es-EC" sz="2400" b="1" dirty="0">
              <a:solidFill>
                <a:schemeClr val="accent5">
                  <a:lumMod val="75000"/>
                </a:schemeClr>
              </a:solidFill>
            </a:endParaRPr>
          </a:p>
        </p:txBody>
      </p:sp>
    </p:spTree>
    <p:extLst>
      <p:ext uri="{BB962C8B-B14F-4D97-AF65-F5344CB8AC3E}">
        <p14:creationId xmlns:p14="http://schemas.microsoft.com/office/powerpoint/2010/main" val="2898339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4" name="Rectángulo 3">
            <a:extLst>
              <a:ext uri="{FF2B5EF4-FFF2-40B4-BE49-F238E27FC236}">
                <a16:creationId xmlns="" xmlns:a16="http://schemas.microsoft.com/office/drawing/2014/main" id="{E11B7282-7F5A-42A1-9E34-D0DAC1579B25}"/>
              </a:ext>
            </a:extLst>
          </p:cNvPr>
          <p:cNvSpPr/>
          <p:nvPr/>
        </p:nvSpPr>
        <p:spPr>
          <a:xfrm>
            <a:off x="996492" y="1774701"/>
            <a:ext cx="10596794" cy="1429622"/>
          </a:xfrm>
          <a:prstGeom prst="rect">
            <a:avLst/>
          </a:prstGeom>
        </p:spPr>
        <p:txBody>
          <a:bodyPr wrap="square">
            <a:spAutoFit/>
          </a:bodyPr>
          <a:lstStyle/>
          <a:p>
            <a:pPr marL="285750" indent="-285750" algn="just">
              <a:lnSpc>
                <a:spcPct val="150000"/>
              </a:lnSpc>
              <a:spcBef>
                <a:spcPts val="1200"/>
              </a:spcBef>
              <a:spcAft>
                <a:spcPts val="1200"/>
              </a:spcAft>
              <a:buFont typeface="Arial" panose="020B0604020202020204" pitchFamily="34" charset="0"/>
              <a:buChar char="•"/>
            </a:pPr>
            <a:r>
              <a:rPr lang="es-EC" sz="2000" dirty="0" smtClean="0"/>
              <a:t>Se </a:t>
            </a:r>
            <a:r>
              <a:rPr lang="es-EC" sz="2000" dirty="0"/>
              <a:t>debe revisar constantemente las leyes, normativas y códigos, que rigen para la construcción de obras civiles, ya que están sujetos a variaciones y cambios que pueden involucrar problemas en el ámbito legal para la empresa constructora.</a:t>
            </a:r>
          </a:p>
        </p:txBody>
      </p:sp>
      <p:sp>
        <p:nvSpPr>
          <p:cNvPr id="8" name="Rectángulo 7">
            <a:extLst>
              <a:ext uri="{FF2B5EF4-FFF2-40B4-BE49-F238E27FC236}">
                <a16:creationId xmlns="" xmlns:a16="http://schemas.microsoft.com/office/drawing/2014/main" id="{D4D1508F-258A-4D19-AA19-20C6CA020565}"/>
              </a:ext>
            </a:extLst>
          </p:cNvPr>
          <p:cNvSpPr/>
          <p:nvPr/>
        </p:nvSpPr>
        <p:spPr>
          <a:xfrm>
            <a:off x="2706965" y="641881"/>
            <a:ext cx="2813847" cy="461665"/>
          </a:xfrm>
          <a:prstGeom prst="rect">
            <a:avLst/>
          </a:prstGeom>
        </p:spPr>
        <p:txBody>
          <a:bodyPr wrap="none">
            <a:spAutoFit/>
          </a:bodyPr>
          <a:lstStyle/>
          <a:p>
            <a:r>
              <a:rPr lang="es-EC" sz="2400" b="1" dirty="0">
                <a:solidFill>
                  <a:schemeClr val="accent5">
                    <a:lumMod val="75000"/>
                  </a:schemeClr>
                </a:solidFill>
                <a:ea typeface="Times New Roman" panose="02020603050405020304" pitchFamily="18" charset="0"/>
                <a:cs typeface="Times New Roman" panose="02020603050405020304" pitchFamily="18" charset="0"/>
              </a:rPr>
              <a:t>RECOMENDACIONES</a:t>
            </a:r>
            <a:endParaRPr lang="es-EC" sz="2400" b="1" dirty="0">
              <a:solidFill>
                <a:schemeClr val="accent5">
                  <a:lumMod val="75000"/>
                </a:schemeClr>
              </a:solidFill>
            </a:endParaRPr>
          </a:p>
        </p:txBody>
      </p:sp>
    </p:spTree>
    <p:extLst>
      <p:ext uri="{BB962C8B-B14F-4D97-AF65-F5344CB8AC3E}">
        <p14:creationId xmlns:p14="http://schemas.microsoft.com/office/powerpoint/2010/main" val="26521728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264353" y="2984288"/>
            <a:ext cx="9130351" cy="1169551"/>
          </a:xfrm>
          <a:prstGeom prst="rect">
            <a:avLst/>
          </a:prstGeom>
          <a:noFill/>
        </p:spPr>
        <p:txBody>
          <a:bodyPr wrap="square" lIns="91440" tIns="45720" rIns="91440" bIns="45720">
            <a:spAutoFit/>
          </a:bodyPr>
          <a:lstStyle/>
          <a:p>
            <a:pPr algn="ctr"/>
            <a:r>
              <a:rPr lang="es-ES" sz="7000" b="1" dirty="0">
                <a:ln w="9525">
                  <a:solidFill>
                    <a:schemeClr val="bg1"/>
                  </a:solidFill>
                  <a:prstDash val="solid"/>
                </a:ln>
                <a:effectLst>
                  <a:outerShdw blurRad="12700" dist="38100" dir="2700000" algn="tl" rotWithShape="0">
                    <a:schemeClr val="bg1">
                      <a:lumMod val="50000"/>
                    </a:schemeClr>
                  </a:outerShdw>
                </a:effectLst>
              </a:rPr>
              <a:t>GRACIAS</a:t>
            </a:r>
          </a:p>
        </p:txBody>
      </p:sp>
      <p:pic>
        <p:nvPicPr>
          <p:cNvPr id="10" name="Imagen 9" descr="D:\NOVENO\LOGO PRINCIPAL  ESPE.png">
            <a:extLst>
              <a:ext uri="{FF2B5EF4-FFF2-40B4-BE49-F238E27FC236}">
                <a16:creationId xmlns="" xmlns:a16="http://schemas.microsoft.com/office/drawing/2014/main" id="{D7E6BA04-BF3C-48AF-9EE4-C6A523ACDB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492" y="201877"/>
            <a:ext cx="4436110" cy="1085850"/>
          </a:xfrm>
          <a:prstGeom prst="rect">
            <a:avLst/>
          </a:prstGeom>
          <a:noFill/>
          <a:ln>
            <a:noFill/>
          </a:ln>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261" y="1828800"/>
            <a:ext cx="3710886" cy="3710886"/>
          </a:xfrm>
          <a:prstGeom prst="rect">
            <a:avLst/>
          </a:prstGeom>
        </p:spPr>
      </p:pic>
    </p:spTree>
    <p:extLst>
      <p:ext uri="{BB962C8B-B14F-4D97-AF65-F5344CB8AC3E}">
        <p14:creationId xmlns:p14="http://schemas.microsoft.com/office/powerpoint/2010/main" val="812242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pic>
        <p:nvPicPr>
          <p:cNvPr id="6" name="0 Imagen"/>
          <p:cNvPicPr/>
          <p:nvPr/>
        </p:nvPicPr>
        <p:blipFill>
          <a:blip r:embed="rId4">
            <a:extLst>
              <a:ext uri="{28A0092B-C50C-407E-A947-70E740481C1C}">
                <a14:useLocalDpi xmlns:a14="http://schemas.microsoft.com/office/drawing/2010/main" val="0"/>
              </a:ext>
            </a:extLst>
          </a:blip>
          <a:stretch>
            <a:fillRect/>
          </a:stretch>
        </p:blipFill>
        <p:spPr>
          <a:xfrm>
            <a:off x="3059195" y="1389630"/>
            <a:ext cx="6242317" cy="4964316"/>
          </a:xfrm>
          <a:prstGeom prst="rect">
            <a:avLst/>
          </a:prstGeom>
        </p:spPr>
      </p:pic>
      <p:sp>
        <p:nvSpPr>
          <p:cNvPr id="7" name="Rectángulo 6"/>
          <p:cNvSpPr/>
          <p:nvPr/>
        </p:nvSpPr>
        <p:spPr>
          <a:xfrm>
            <a:off x="2409739" y="586128"/>
            <a:ext cx="303056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accent5">
                    <a:lumMod val="75000"/>
                  </a:schemeClr>
                </a:solidFill>
                <a:effectLst/>
                <a:ea typeface="Times New Roman" panose="02020603050405020304" pitchFamily="18" charset="0"/>
                <a:cs typeface="Times New Roman" panose="02020603050405020304" pitchFamily="18" charset="0"/>
              </a:rPr>
              <a:t>MARCO TEÓRICO</a:t>
            </a:r>
          </a:p>
        </p:txBody>
      </p:sp>
    </p:spTree>
    <p:extLst>
      <p:ext uri="{BB962C8B-B14F-4D97-AF65-F5344CB8AC3E}">
        <p14:creationId xmlns:p14="http://schemas.microsoft.com/office/powerpoint/2010/main" val="2463362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p:cNvSpPr/>
          <p:nvPr/>
        </p:nvSpPr>
        <p:spPr>
          <a:xfrm>
            <a:off x="4448943" y="849630"/>
            <a:ext cx="184731" cy="369332"/>
          </a:xfrm>
          <a:prstGeom prst="rect">
            <a:avLst/>
          </a:prstGeom>
        </p:spPr>
        <p:txBody>
          <a:bodyPr wrap="none">
            <a:spAutoFit/>
          </a:bodyPr>
          <a:lstStyle/>
          <a:p>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2290314747"/>
              </p:ext>
            </p:extLst>
          </p:nvPr>
        </p:nvGraphicFramePr>
        <p:xfrm>
          <a:off x="2238230" y="1555848"/>
          <a:ext cx="8352436" cy="4152006"/>
        </p:xfrm>
        <a:graphic>
          <a:graphicData uri="http://schemas.openxmlformats.org/drawingml/2006/table">
            <a:tbl>
              <a:tblPr firstRow="1" firstCol="1" bandRow="1">
                <a:tableStyleId>{46F890A9-2807-4EBB-B81D-B2AA78EC7F39}</a:tableStyleId>
              </a:tblPr>
              <a:tblGrid>
                <a:gridCol w="2508591">
                  <a:extLst>
                    <a:ext uri="{9D8B030D-6E8A-4147-A177-3AD203B41FA5}">
                      <a16:colId xmlns="" xmlns:a16="http://schemas.microsoft.com/office/drawing/2014/main" val="20000"/>
                    </a:ext>
                  </a:extLst>
                </a:gridCol>
                <a:gridCol w="834835">
                  <a:extLst>
                    <a:ext uri="{9D8B030D-6E8A-4147-A177-3AD203B41FA5}">
                      <a16:colId xmlns="" xmlns:a16="http://schemas.microsoft.com/office/drawing/2014/main" val="20001"/>
                    </a:ext>
                  </a:extLst>
                </a:gridCol>
                <a:gridCol w="834835">
                  <a:extLst>
                    <a:ext uri="{9D8B030D-6E8A-4147-A177-3AD203B41FA5}">
                      <a16:colId xmlns="" xmlns:a16="http://schemas.microsoft.com/office/drawing/2014/main" val="20002"/>
                    </a:ext>
                  </a:extLst>
                </a:gridCol>
                <a:gridCol w="834835">
                  <a:extLst>
                    <a:ext uri="{9D8B030D-6E8A-4147-A177-3AD203B41FA5}">
                      <a16:colId xmlns="" xmlns:a16="http://schemas.microsoft.com/office/drawing/2014/main" val="20003"/>
                    </a:ext>
                  </a:extLst>
                </a:gridCol>
                <a:gridCol w="834835">
                  <a:extLst>
                    <a:ext uri="{9D8B030D-6E8A-4147-A177-3AD203B41FA5}">
                      <a16:colId xmlns="" xmlns:a16="http://schemas.microsoft.com/office/drawing/2014/main" val="20004"/>
                    </a:ext>
                  </a:extLst>
                </a:gridCol>
                <a:gridCol w="834835">
                  <a:extLst>
                    <a:ext uri="{9D8B030D-6E8A-4147-A177-3AD203B41FA5}">
                      <a16:colId xmlns="" xmlns:a16="http://schemas.microsoft.com/office/drawing/2014/main" val="20005"/>
                    </a:ext>
                  </a:extLst>
                </a:gridCol>
                <a:gridCol w="834835">
                  <a:extLst>
                    <a:ext uri="{9D8B030D-6E8A-4147-A177-3AD203B41FA5}">
                      <a16:colId xmlns="" xmlns:a16="http://schemas.microsoft.com/office/drawing/2014/main" val="20006"/>
                    </a:ext>
                  </a:extLst>
                </a:gridCol>
                <a:gridCol w="834835">
                  <a:extLst>
                    <a:ext uri="{9D8B030D-6E8A-4147-A177-3AD203B41FA5}">
                      <a16:colId xmlns="" xmlns:a16="http://schemas.microsoft.com/office/drawing/2014/main" val="20007"/>
                    </a:ext>
                  </a:extLst>
                </a:gridCol>
              </a:tblGrid>
              <a:tr h="491184">
                <a:tc>
                  <a:txBody>
                    <a:bodyPr/>
                    <a:lstStyle/>
                    <a:p>
                      <a:pPr indent="180340" algn="ctr">
                        <a:lnSpc>
                          <a:spcPct val="150000"/>
                        </a:lnSpc>
                        <a:spcBef>
                          <a:spcPts val="1200"/>
                        </a:spcBef>
                        <a:spcAft>
                          <a:spcPts val="0"/>
                        </a:spcAft>
                      </a:pPr>
                      <a:r>
                        <a:rPr lang="es-EC" sz="1300" dirty="0">
                          <a:effectLst/>
                        </a:rPr>
                        <a:t>INDICADORES/AÑOS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2010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2011</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2012</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2013</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2014</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2015</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2016</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491184">
                <a:tc>
                  <a:txBody>
                    <a:bodyPr/>
                    <a:lstStyle/>
                    <a:p>
                      <a:pPr indent="180340" algn="ctr">
                        <a:lnSpc>
                          <a:spcPct val="150000"/>
                        </a:lnSpc>
                        <a:spcBef>
                          <a:spcPts val="1200"/>
                        </a:spcBef>
                        <a:spcAft>
                          <a:spcPts val="0"/>
                        </a:spcAft>
                      </a:pPr>
                      <a:r>
                        <a:rPr lang="es-EC" sz="1300" dirty="0">
                          <a:effectLst/>
                        </a:rPr>
                        <a:t>Riesgo País (puntos)</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925,00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823,60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814,20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636,70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510,60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973,20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866,00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491184">
                <a:tc>
                  <a:txBody>
                    <a:bodyPr/>
                    <a:lstStyle/>
                    <a:p>
                      <a:pPr indent="180340" algn="ctr">
                        <a:lnSpc>
                          <a:spcPct val="150000"/>
                        </a:lnSpc>
                        <a:spcBef>
                          <a:spcPts val="1200"/>
                        </a:spcBef>
                        <a:spcAft>
                          <a:spcPts val="0"/>
                        </a:spcAft>
                      </a:pPr>
                      <a:r>
                        <a:rPr lang="es-EC" sz="1300" dirty="0">
                          <a:effectLst/>
                        </a:rPr>
                        <a:t>Tasa empleo adecuado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41,30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42,60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45,20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42,80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48,80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46,50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41,00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491184">
                <a:tc>
                  <a:txBody>
                    <a:bodyPr/>
                    <a:lstStyle/>
                    <a:p>
                      <a:pPr indent="180340" algn="ctr">
                        <a:lnSpc>
                          <a:spcPct val="150000"/>
                        </a:lnSpc>
                        <a:spcBef>
                          <a:spcPts val="1200"/>
                        </a:spcBef>
                        <a:spcAft>
                          <a:spcPts val="0"/>
                        </a:spcAft>
                      </a:pPr>
                      <a:r>
                        <a:rPr lang="es-EC" sz="1300" dirty="0">
                          <a:effectLst/>
                        </a:rPr>
                        <a:t>Tasa sub empleo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15,80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11,90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9,70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11,70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12,20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14,00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16,30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491184">
                <a:tc>
                  <a:txBody>
                    <a:bodyPr/>
                    <a:lstStyle/>
                    <a:p>
                      <a:pPr indent="180340" algn="ctr">
                        <a:lnSpc>
                          <a:spcPct val="150000"/>
                        </a:lnSpc>
                        <a:spcBef>
                          <a:spcPts val="1200"/>
                        </a:spcBef>
                        <a:spcAft>
                          <a:spcPts val="0"/>
                        </a:spcAft>
                      </a:pPr>
                      <a:r>
                        <a:rPr lang="es-EC" sz="1300" dirty="0">
                          <a:effectLst/>
                        </a:rPr>
                        <a:t>Tasa otro empleo no pleno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27,50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31,00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30,00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30,70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27,80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26,40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27,30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581025">
                <a:tc>
                  <a:txBody>
                    <a:bodyPr/>
                    <a:lstStyle/>
                    <a:p>
                      <a:pPr indent="180340" algn="ctr">
                        <a:lnSpc>
                          <a:spcPct val="150000"/>
                        </a:lnSpc>
                        <a:spcBef>
                          <a:spcPts val="1200"/>
                        </a:spcBef>
                        <a:spcAft>
                          <a:spcPts val="0"/>
                        </a:spcAft>
                      </a:pPr>
                      <a:r>
                        <a:rPr lang="es-EC" sz="1300" dirty="0">
                          <a:effectLst/>
                        </a:rPr>
                        <a:t>Tasa empleo no remunerado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7,90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8,50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9,60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9,60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6,30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7,70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9,70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491184">
                <a:tc>
                  <a:txBody>
                    <a:bodyPr/>
                    <a:lstStyle/>
                    <a:p>
                      <a:pPr indent="180340" algn="ctr">
                        <a:lnSpc>
                          <a:spcPct val="150000"/>
                        </a:lnSpc>
                        <a:spcBef>
                          <a:spcPts val="1200"/>
                        </a:spcBef>
                        <a:spcAft>
                          <a:spcPts val="0"/>
                        </a:spcAft>
                      </a:pPr>
                      <a:r>
                        <a:rPr lang="es-EC" sz="1300" dirty="0">
                          <a:effectLst/>
                        </a:rPr>
                        <a:t>Deuda pública PIB (%)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19,20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18,40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21,20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24,00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29,90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32,40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39,60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r h="623877">
                <a:tc>
                  <a:txBody>
                    <a:bodyPr/>
                    <a:lstStyle/>
                    <a:p>
                      <a:pPr indent="180340" algn="ctr">
                        <a:lnSpc>
                          <a:spcPct val="150000"/>
                        </a:lnSpc>
                        <a:spcBef>
                          <a:spcPts val="1200"/>
                        </a:spcBef>
                        <a:spcAft>
                          <a:spcPts val="0"/>
                        </a:spcAft>
                      </a:pPr>
                      <a:r>
                        <a:rPr lang="es-EC" sz="1300" dirty="0">
                          <a:effectLst/>
                        </a:rPr>
                        <a:t>Evolución PIB sector construcción (%)</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3,40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17,60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12,20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7,40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7,20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-1,70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EC" sz="1300" dirty="0">
                          <a:effectLst/>
                        </a:rPr>
                        <a:t>-10,30</a:t>
                      </a:r>
                      <a:endParaRPr lang="es-EC" sz="13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7"/>
                  </a:ext>
                </a:extLst>
              </a:tr>
            </a:tbl>
          </a:graphicData>
        </a:graphic>
      </p:graphicFrame>
      <p:sp>
        <p:nvSpPr>
          <p:cNvPr id="8" name="Rectángulo 7"/>
          <p:cNvSpPr/>
          <p:nvPr/>
        </p:nvSpPr>
        <p:spPr>
          <a:xfrm>
            <a:off x="2409739" y="586128"/>
            <a:ext cx="6891424" cy="646331"/>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accent5">
                    <a:lumMod val="75000"/>
                  </a:schemeClr>
                </a:solidFill>
                <a:effectLst/>
                <a:ea typeface="Times New Roman" panose="02020603050405020304" pitchFamily="18" charset="0"/>
                <a:cs typeface="Times New Roman" panose="02020603050405020304" pitchFamily="18" charset="0"/>
              </a:rPr>
              <a:t>INDICADORES ECONÓMICOS DEL ECUADOR</a:t>
            </a:r>
          </a:p>
        </p:txBody>
      </p:sp>
    </p:spTree>
    <p:extLst>
      <p:ext uri="{BB962C8B-B14F-4D97-AF65-F5344CB8AC3E}">
        <p14:creationId xmlns:p14="http://schemas.microsoft.com/office/powerpoint/2010/main" val="3155568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13058</TotalTime>
  <Words>5814</Words>
  <Application>Microsoft Office PowerPoint</Application>
  <PresentationFormat>Panorámica</PresentationFormat>
  <Paragraphs>2616</Paragraphs>
  <Slides>78</Slides>
  <Notes>78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78</vt:i4>
      </vt:variant>
    </vt:vector>
  </HeadingPairs>
  <TitlesOfParts>
    <vt:vector size="87" baseType="lpstr">
      <vt:lpstr>Arial</vt:lpstr>
      <vt:lpstr>Calibri</vt:lpstr>
      <vt:lpstr>Calibri  </vt:lpstr>
      <vt:lpstr>Calibri Light</vt:lpstr>
      <vt:lpstr>Cambria Math</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Gregory Pachacama</cp:lastModifiedBy>
  <cp:revision>226</cp:revision>
  <cp:lastPrinted>2017-08-04T00:38:23Z</cp:lastPrinted>
  <dcterms:created xsi:type="dcterms:W3CDTF">2017-08-02T08:44:01Z</dcterms:created>
  <dcterms:modified xsi:type="dcterms:W3CDTF">2017-09-05T19:44:36Z</dcterms:modified>
</cp:coreProperties>
</file>