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Lst>
  <p:notesMasterIdLst>
    <p:notesMasterId r:id="rId42"/>
  </p:notesMasterIdLst>
  <p:handoutMasterIdLst>
    <p:handoutMasterId r:id="rId43"/>
  </p:handoutMasterIdLst>
  <p:sldIdLst>
    <p:sldId id="263" r:id="rId2"/>
    <p:sldId id="344" r:id="rId3"/>
    <p:sldId id="285" r:id="rId4"/>
    <p:sldId id="287" r:id="rId5"/>
    <p:sldId id="360" r:id="rId6"/>
    <p:sldId id="359" r:id="rId7"/>
    <p:sldId id="288" r:id="rId8"/>
    <p:sldId id="290" r:id="rId9"/>
    <p:sldId id="291" r:id="rId10"/>
    <p:sldId id="303" r:id="rId11"/>
    <p:sldId id="296" r:id="rId12"/>
    <p:sldId id="299" r:id="rId13"/>
    <p:sldId id="300" r:id="rId14"/>
    <p:sldId id="302" r:id="rId15"/>
    <p:sldId id="305" r:id="rId16"/>
    <p:sldId id="304" r:id="rId17"/>
    <p:sldId id="306" r:id="rId18"/>
    <p:sldId id="307" r:id="rId19"/>
    <p:sldId id="308" r:id="rId20"/>
    <p:sldId id="309" r:id="rId21"/>
    <p:sldId id="310" r:id="rId22"/>
    <p:sldId id="311" r:id="rId23"/>
    <p:sldId id="312" r:id="rId24"/>
    <p:sldId id="316" r:id="rId25"/>
    <p:sldId id="324" r:id="rId26"/>
    <p:sldId id="326" r:id="rId27"/>
    <p:sldId id="327" r:id="rId28"/>
    <p:sldId id="328" r:id="rId29"/>
    <p:sldId id="330" r:id="rId30"/>
    <p:sldId id="338" r:id="rId31"/>
    <p:sldId id="341" r:id="rId32"/>
    <p:sldId id="345" r:id="rId33"/>
    <p:sldId id="347" r:id="rId34"/>
    <p:sldId id="349" r:id="rId35"/>
    <p:sldId id="351" r:id="rId36"/>
    <p:sldId id="356" r:id="rId37"/>
    <p:sldId id="358" r:id="rId38"/>
    <p:sldId id="333" r:id="rId39"/>
    <p:sldId id="354" r:id="rId40"/>
    <p:sldId id="343"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suario" initials="U"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00"/>
    <a:srgbClr val="916C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505E3EF-67EA-436B-97B2-0124C06EBD24}" styleName="Estilo medio 4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D03447BB-5D67-496B-8E87-E561075AD55C}" styleName="Estilo oscuro 1 - Énfasis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B344D84-9AFB-497E-A393-DC336BA19D2E}" styleName="Estilo medio 3 - Énfasis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Estilo claro 2 - Acento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Estilo claro 2 - Acento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Estilo claro 2 - Acento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9C7853C-536D-4A76-A0AE-DD22124D55A5}" styleName="Estilo temático 1 - Énfasis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1FECB4D8-DB02-4DC6-A0A2-4F2EBAE1DC90}" styleName="Estilo medio 1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A107856-5554-42FB-B03E-39F5DBC370BA}" styleName="Estilo medio 4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D27102A9-8310-4765-A935-A1911B00CA55}" styleName="Estilo claro 1 - Acento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54" autoAdjust="0"/>
    <p:restoredTop sz="94674"/>
  </p:normalViewPr>
  <p:slideViewPr>
    <p:cSldViewPr>
      <p:cViewPr>
        <p:scale>
          <a:sx n="70" d="100"/>
          <a:sy n="70" d="100"/>
        </p:scale>
        <p:origin x="-1422" y="-60"/>
      </p:cViewPr>
      <p:guideLst>
        <p:guide orient="horz" pos="2160"/>
        <p:guide pos="2880"/>
      </p:guideLst>
    </p:cSldViewPr>
  </p:slideViewPr>
  <p:notesTextViewPr>
    <p:cViewPr>
      <p:scale>
        <a:sx n="1" d="1"/>
        <a:sy n="1" d="1"/>
      </p:scale>
      <p:origin x="0" y="0"/>
    </p:cViewPr>
  </p:notesTextViewPr>
  <p:notesViewPr>
    <p:cSldViewPr>
      <p:cViewPr varScale="1">
        <p:scale>
          <a:sx n="87" d="100"/>
          <a:sy n="87" d="100"/>
        </p:scale>
        <p:origin x="-3774"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1" Type="http://schemas.openxmlformats.org/officeDocument/2006/relationships/oleObject" Target="Libro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Pc\Desktop\TEFY%20PE&#209;A\Copia%20de%20Encuesta%20Comunidad.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Pc\Desktop\TEFY%20PE&#209;A\Copia%20de%20Encuesta%20Comunidad.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24"/>
    </mc:Choice>
    <mc:Fallback>
      <c:style val="24"/>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5.9819857978743105E-2"/>
          <c:y val="3.059599280635485E-2"/>
          <c:w val="0.94018014202125688"/>
          <c:h val="0.7690126444283969"/>
        </c:manualLayout>
      </c:layout>
      <c:bar3DChart>
        <c:barDir val="col"/>
        <c:grouping val="clustered"/>
        <c:varyColors val="0"/>
        <c:ser>
          <c:idx val="0"/>
          <c:order val="0"/>
          <c:invertIfNegative val="0"/>
          <c:cat>
            <c:strRef>
              <c:f>Hoja1!$C$5:$C$12</c:f>
              <c:strCache>
                <c:ptCount val="8"/>
                <c:pt idx="0">
                  <c:v>Promociones</c:v>
                </c:pt>
                <c:pt idx="1">
                  <c:v>Actividades de los centros culturales</c:v>
                </c:pt>
                <c:pt idx="2">
                  <c:v>Horarios de atención </c:v>
                </c:pt>
                <c:pt idx="3">
                  <c:v>Galeria Fotográfica</c:v>
                </c:pt>
                <c:pt idx="4">
                  <c:v>Fechas culturales importantes</c:v>
                </c:pt>
                <c:pt idx="5">
                  <c:v>Contactos para reservas</c:v>
                </c:pt>
                <c:pt idx="6">
                  <c:v>Rutas de acceso</c:v>
                </c:pt>
                <c:pt idx="7">
                  <c:v>Paquetes turísticos</c:v>
                </c:pt>
              </c:strCache>
            </c:strRef>
          </c:cat>
          <c:val>
            <c:numRef>
              <c:f>Hoja1!$D$5:$D$12</c:f>
            </c:numRef>
          </c:val>
        </c:ser>
        <c:ser>
          <c:idx val="1"/>
          <c:order val="1"/>
          <c:spPr>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c:spPr>
          <c:invertIfNegative val="0"/>
          <c:dLbls>
            <c:dLbl>
              <c:idx val="1"/>
              <c:spPr/>
              <c:txPr>
                <a:bodyPr/>
                <a:lstStyle/>
                <a:p>
                  <a:pPr>
                    <a:defRPr sz="2800" b="1">
                      <a:solidFill>
                        <a:srgbClr val="0070C0"/>
                      </a:solidFill>
                    </a:defRPr>
                  </a:pPr>
                  <a:endParaRPr lang="es-EC"/>
                </a:p>
              </c:txPr>
              <c:showLegendKey val="0"/>
              <c:showVal val="1"/>
              <c:showCatName val="0"/>
              <c:showSerName val="0"/>
              <c:showPercent val="0"/>
              <c:showBubbleSize val="0"/>
            </c:dLbl>
            <c:dLbl>
              <c:idx val="3"/>
              <c:spPr/>
              <c:txPr>
                <a:bodyPr/>
                <a:lstStyle/>
                <a:p>
                  <a:pPr>
                    <a:defRPr sz="2400" b="1">
                      <a:solidFill>
                        <a:srgbClr val="0070C0"/>
                      </a:solidFill>
                    </a:defRPr>
                  </a:pPr>
                  <a:endParaRPr lang="es-EC"/>
                </a:p>
              </c:txPr>
              <c:showLegendKey val="0"/>
              <c:showVal val="1"/>
              <c:showCatName val="0"/>
              <c:showSerName val="0"/>
              <c:showPercent val="0"/>
              <c:showBubbleSize val="0"/>
            </c:dLbl>
            <c:dLbl>
              <c:idx val="4"/>
              <c:spPr/>
              <c:txPr>
                <a:bodyPr/>
                <a:lstStyle/>
                <a:p>
                  <a:pPr>
                    <a:defRPr sz="2400" b="1">
                      <a:solidFill>
                        <a:srgbClr val="0070C0"/>
                      </a:solidFill>
                    </a:defRPr>
                  </a:pPr>
                  <a:endParaRPr lang="es-EC"/>
                </a:p>
              </c:txPr>
              <c:showLegendKey val="0"/>
              <c:showVal val="1"/>
              <c:showCatName val="0"/>
              <c:showSerName val="0"/>
              <c:showPercent val="0"/>
              <c:showBubbleSize val="0"/>
            </c:dLbl>
            <c:showLegendKey val="0"/>
            <c:showVal val="1"/>
            <c:showCatName val="0"/>
            <c:showSerName val="0"/>
            <c:showPercent val="0"/>
            <c:showBubbleSize val="0"/>
            <c:showLeaderLines val="0"/>
          </c:dLbls>
          <c:cat>
            <c:strRef>
              <c:f>Hoja1!$C$5:$C$12</c:f>
              <c:strCache>
                <c:ptCount val="8"/>
                <c:pt idx="0">
                  <c:v>Promociones</c:v>
                </c:pt>
                <c:pt idx="1">
                  <c:v>Actividades de los centros culturales</c:v>
                </c:pt>
                <c:pt idx="2">
                  <c:v>Horarios de atención </c:v>
                </c:pt>
                <c:pt idx="3">
                  <c:v>Galeria Fotográfica</c:v>
                </c:pt>
                <c:pt idx="4">
                  <c:v>Fechas culturales importantes</c:v>
                </c:pt>
                <c:pt idx="5">
                  <c:v>Contactos para reservas</c:v>
                </c:pt>
                <c:pt idx="6">
                  <c:v>Rutas de acceso</c:v>
                </c:pt>
                <c:pt idx="7">
                  <c:v>Paquetes turísticos</c:v>
                </c:pt>
              </c:strCache>
            </c:strRef>
          </c:cat>
          <c:val>
            <c:numRef>
              <c:f>Hoja1!$E$5:$E$12</c:f>
              <c:numCache>
                <c:formatCode>0.00%</c:formatCode>
                <c:ptCount val="8"/>
                <c:pt idx="0">
                  <c:v>0.06</c:v>
                </c:pt>
                <c:pt idx="1">
                  <c:v>0.17050000000000001</c:v>
                </c:pt>
                <c:pt idx="2">
                  <c:v>9.1999999999999998E-2</c:v>
                </c:pt>
                <c:pt idx="3">
                  <c:v>0.20899999999999999</c:v>
                </c:pt>
                <c:pt idx="4">
                  <c:v>0.186</c:v>
                </c:pt>
                <c:pt idx="5">
                  <c:v>9.4E-2</c:v>
                </c:pt>
                <c:pt idx="6">
                  <c:v>0.1055</c:v>
                </c:pt>
                <c:pt idx="7">
                  <c:v>8.2500000000000004E-2</c:v>
                </c:pt>
              </c:numCache>
            </c:numRef>
          </c:val>
        </c:ser>
        <c:dLbls>
          <c:showLegendKey val="0"/>
          <c:showVal val="0"/>
          <c:showCatName val="0"/>
          <c:showSerName val="0"/>
          <c:showPercent val="0"/>
          <c:showBubbleSize val="0"/>
        </c:dLbls>
        <c:gapWidth val="150"/>
        <c:shape val="box"/>
        <c:axId val="174076416"/>
        <c:axId val="160859840"/>
        <c:axId val="0"/>
      </c:bar3DChart>
      <c:catAx>
        <c:axId val="174076416"/>
        <c:scaling>
          <c:orientation val="minMax"/>
        </c:scaling>
        <c:delete val="0"/>
        <c:axPos val="b"/>
        <c:majorTickMark val="out"/>
        <c:minorTickMark val="none"/>
        <c:tickLblPos val="nextTo"/>
        <c:txPr>
          <a:bodyPr/>
          <a:lstStyle/>
          <a:p>
            <a:pPr>
              <a:defRPr sz="1200" b="1">
                <a:solidFill>
                  <a:schemeClr val="bg2"/>
                </a:solidFill>
              </a:defRPr>
            </a:pPr>
            <a:endParaRPr lang="es-EC"/>
          </a:p>
        </c:txPr>
        <c:crossAx val="160859840"/>
        <c:crosses val="autoZero"/>
        <c:auto val="1"/>
        <c:lblAlgn val="ctr"/>
        <c:lblOffset val="100"/>
        <c:noMultiLvlLbl val="0"/>
      </c:catAx>
      <c:valAx>
        <c:axId val="160859840"/>
        <c:scaling>
          <c:orientation val="minMax"/>
        </c:scaling>
        <c:delete val="0"/>
        <c:axPos val="l"/>
        <c:numFmt formatCode="0.00%" sourceLinked="1"/>
        <c:majorTickMark val="out"/>
        <c:minorTickMark val="none"/>
        <c:tickLblPos val="nextTo"/>
        <c:crossAx val="174076416"/>
        <c:crosses val="autoZero"/>
        <c:crossBetween val="between"/>
      </c:valAx>
    </c:plotArea>
    <c:plotVisOnly val="1"/>
    <c:dispBlanksAs val="gap"/>
    <c:showDLblsOverMax val="0"/>
  </c:chart>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w="9525" cap="flat" cmpd="sng" algn="ctr">
      <a:solidFill>
        <a:schemeClr val="accent5">
          <a:shade val="95000"/>
          <a:satMod val="105000"/>
        </a:schemeClr>
      </a:solidFill>
      <a:prstDash val="solid"/>
    </a:ln>
    <a:effectLst>
      <a:outerShdw blurRad="40000" dist="23000" dir="5400000" rotWithShape="0">
        <a:srgbClr val="000000">
          <a:alpha val="35000"/>
        </a:srgbClr>
      </a:outerShdw>
    </a:effectLst>
  </c:spPr>
  <c:txPr>
    <a:bodyPr/>
    <a:lstStyle/>
    <a:p>
      <a:pPr>
        <a:defRPr>
          <a:solidFill>
            <a:schemeClr val="lt1"/>
          </a:solidFill>
          <a:latin typeface="+mn-lt"/>
          <a:ea typeface="+mn-ea"/>
          <a:cs typeface="+mn-cs"/>
        </a:defRPr>
      </a:pPr>
      <a:endParaRPr lang="es-EC"/>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24"/>
    </mc:Choice>
    <mc:Fallback>
      <c:style val="24"/>
    </mc:Fallback>
  </mc:AlternateContent>
  <c:chart>
    <c:title>
      <c:tx>
        <c:rich>
          <a:bodyPr rot="0" vert="horz"/>
          <a:lstStyle/>
          <a:p>
            <a:pPr>
              <a:defRPr/>
            </a:pPr>
            <a:r>
              <a:rPr lang="en-US"/>
              <a:t>INFLUENCIA DE ESTRATEGIAS DE COMUNICACIÓN EN VISITAS A LA COMUNIDAD</a:t>
            </a:r>
          </a:p>
        </c:rich>
      </c:tx>
      <c:overlay val="0"/>
    </c:title>
    <c:autoTitleDeleted val="0"/>
    <c:plotArea>
      <c:layout/>
      <c:barChart>
        <c:barDir val="col"/>
        <c:grouping val="clustered"/>
        <c:varyColors val="0"/>
        <c:ser>
          <c:idx val="0"/>
          <c:order val="0"/>
          <c:tx>
            <c:strRef>
              <c:f>Hoja2!$B$2</c:f>
              <c:strCache>
                <c:ptCount val="1"/>
                <c:pt idx="0">
                  <c:v>SI</c:v>
                </c:pt>
              </c:strCache>
            </c:strRef>
          </c:tx>
          <c:invertIfNegative val="0"/>
          <c:dLbls>
            <c:txPr>
              <a:bodyPr rot="0" vert="horz"/>
              <a:lstStyle/>
              <a:p>
                <a:pPr>
                  <a:defRPr/>
                </a:pPr>
                <a:endParaRPr lang="es-EC"/>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Hoja2!$A$3:$A$7</c:f>
              <c:strCache>
                <c:ptCount val="5"/>
                <c:pt idx="0">
                  <c:v>UNA VEZ A LA SEMANA</c:v>
                </c:pt>
                <c:pt idx="1">
                  <c:v>UNA VEZ AL MES</c:v>
                </c:pt>
                <c:pt idx="2">
                  <c:v>UNA VEZ AL AÑO</c:v>
                </c:pt>
                <c:pt idx="3">
                  <c:v>CUANDO EXISTE AGENDA </c:v>
                </c:pt>
                <c:pt idx="4">
                  <c:v>NUNCA</c:v>
                </c:pt>
              </c:strCache>
            </c:strRef>
          </c:cat>
          <c:val>
            <c:numRef>
              <c:f>Hoja2!$B$3:$B$7</c:f>
              <c:numCache>
                <c:formatCode>0.00%</c:formatCode>
                <c:ptCount val="5"/>
                <c:pt idx="0" formatCode="0%">
                  <c:v>0</c:v>
                </c:pt>
                <c:pt idx="1">
                  <c:v>8.8999999999999996E-2</c:v>
                </c:pt>
                <c:pt idx="2">
                  <c:v>0.154</c:v>
                </c:pt>
                <c:pt idx="3" formatCode="0%">
                  <c:v>0.1</c:v>
                </c:pt>
                <c:pt idx="4">
                  <c:v>0.65800000000000003</c:v>
                </c:pt>
              </c:numCache>
            </c:numRef>
          </c:val>
        </c:ser>
        <c:dLbls>
          <c:dLblPos val="inEnd"/>
          <c:showLegendKey val="0"/>
          <c:showVal val="1"/>
          <c:showCatName val="0"/>
          <c:showSerName val="0"/>
          <c:showPercent val="0"/>
          <c:showBubbleSize val="0"/>
        </c:dLbls>
        <c:gapWidth val="80"/>
        <c:overlap val="25"/>
        <c:axId val="174079488"/>
        <c:axId val="160864448"/>
      </c:barChart>
      <c:catAx>
        <c:axId val="174079488"/>
        <c:scaling>
          <c:orientation val="minMax"/>
        </c:scaling>
        <c:delete val="0"/>
        <c:axPos val="b"/>
        <c:numFmt formatCode="General" sourceLinked="1"/>
        <c:majorTickMark val="none"/>
        <c:minorTickMark val="none"/>
        <c:tickLblPos val="nextTo"/>
        <c:txPr>
          <a:bodyPr rot="-60000000" vert="horz"/>
          <a:lstStyle/>
          <a:p>
            <a:pPr>
              <a:defRPr/>
            </a:pPr>
            <a:endParaRPr lang="es-EC"/>
          </a:p>
        </c:txPr>
        <c:crossAx val="160864448"/>
        <c:crosses val="autoZero"/>
        <c:auto val="1"/>
        <c:lblAlgn val="ctr"/>
        <c:lblOffset val="100"/>
        <c:noMultiLvlLbl val="0"/>
      </c:catAx>
      <c:valAx>
        <c:axId val="160864448"/>
        <c:scaling>
          <c:orientation val="minMax"/>
        </c:scaling>
        <c:delete val="0"/>
        <c:axPos val="l"/>
        <c:numFmt formatCode="0%" sourceLinked="1"/>
        <c:majorTickMark val="none"/>
        <c:minorTickMark val="none"/>
        <c:tickLblPos val="nextTo"/>
        <c:txPr>
          <a:bodyPr rot="-60000000" vert="horz"/>
          <a:lstStyle/>
          <a:p>
            <a:pPr>
              <a:defRPr/>
            </a:pPr>
            <a:endParaRPr lang="es-EC"/>
          </a:p>
        </c:txPr>
        <c:crossAx val="174079488"/>
        <c:crosses val="autoZero"/>
        <c:crossBetween val="between"/>
      </c:valAx>
    </c:plotArea>
    <c:plotVisOnly val="1"/>
    <c:dispBlanksAs val="gap"/>
    <c:showDLblsOverMax val="0"/>
  </c:chart>
  <c:txPr>
    <a:bodyPr/>
    <a:lstStyle/>
    <a:p>
      <a:pPr>
        <a:defRPr sz="1800"/>
      </a:pPr>
      <a:endParaRPr lang="es-EC"/>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pPr>
            <a:r>
              <a:rPr lang="es-EC"/>
              <a:t>INFLUENCIA EN LA VISITA TURISTICA</a:t>
            </a:r>
          </a:p>
        </c:rich>
      </c:tx>
      <c:overlay val="0"/>
      <c:spPr>
        <a:noFill/>
        <a:ln>
          <a:noFill/>
        </a:ln>
        <a:effectLst/>
      </c:spPr>
    </c:title>
    <c:autoTitleDeleted val="0"/>
    <c:plotArea>
      <c:layout/>
      <c:barChart>
        <c:barDir val="col"/>
        <c:grouping val="clustered"/>
        <c:varyColors val="0"/>
        <c:ser>
          <c:idx val="0"/>
          <c:order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0"/>
                  <c:y val="2.3078885972586675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0"/>
                  <c:y val="2.3078885972586716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0"/>
                  <c:y val="-4.6988918051910182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5.0925337632079971E-17"/>
                  <c:y val="1.3502114319043367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3.917538377096825E-3"/>
                  <c:y val="-3.1480447184763782E-2"/>
                </c:manualLayout>
              </c:layout>
              <c:spPr>
                <a:solidFill>
                  <a:schemeClr val="accent2"/>
                </a:solidFill>
                <a:ln w="38100" cap="flat" cmpd="sng" algn="ctr">
                  <a:solidFill>
                    <a:schemeClr val="lt1"/>
                  </a:solidFill>
                  <a:prstDash val="solid"/>
                </a:ln>
                <a:effectLst>
                  <a:outerShdw blurRad="40000" dist="20000" dir="5400000" rotWithShape="0">
                    <a:srgbClr val="000000">
                      <a:alpha val="38000"/>
                    </a:srgbClr>
                  </a:outerShdw>
                </a:effectLst>
              </c:spPr>
              <c:txPr>
                <a:bodyPr rot="0" vert="horz"/>
                <a:lstStyle/>
                <a:p>
                  <a:pPr>
                    <a:defRPr sz="1800">
                      <a:solidFill>
                        <a:schemeClr val="lt1"/>
                      </a:solidFill>
                      <a:latin typeface="+mn-lt"/>
                      <a:ea typeface="+mn-ea"/>
                      <a:cs typeface="+mn-cs"/>
                    </a:defRPr>
                  </a:pPr>
                  <a:endParaRPr lang="es-EC"/>
                </a:p>
              </c:txPr>
              <c:dLblPos val="outEnd"/>
              <c:showLegendKey val="0"/>
              <c:showVal val="1"/>
              <c:showCatName val="0"/>
              <c:showSerName val="0"/>
              <c:showPercent val="0"/>
              <c:showBubbleSize val="0"/>
              <c:extLst>
                <c:ext xmlns:c15="http://schemas.microsoft.com/office/drawing/2012/chart" uri="{CE6537A1-D6FC-4f65-9D91-7224C49458BB}"/>
              </c:extLst>
            </c:dLbl>
            <c:dLbl>
              <c:idx val="5"/>
              <c:layout>
                <c:manualLayout>
                  <c:x val="0"/>
                  <c:y val="2.1974701079031787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6"/>
              <c:layout>
                <c:manualLayout>
                  <c:x val="0"/>
                  <c:y val="1.8449256342957045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7"/>
              <c:layout>
                <c:manualLayout>
                  <c:x val="-1.0185067526415994E-16"/>
                  <c:y val="2.3078885972586716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vert="horz"/>
              <a:lstStyle/>
              <a:p>
                <a:pPr>
                  <a:defRPr sz="1200"/>
                </a:pPr>
                <a:endParaRPr lang="es-EC"/>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Hoja1!$A$1:$A$8</c:f>
              <c:strCache>
                <c:ptCount val="8"/>
                <c:pt idx="0">
                  <c:v>PROMOCIONES</c:v>
                </c:pt>
                <c:pt idx="1">
                  <c:v>FECHAS CULTURAS IMPORTANTES</c:v>
                </c:pt>
                <c:pt idx="2">
                  <c:v>ACTIVIDADES DE CENTROS CULTURALES</c:v>
                </c:pt>
                <c:pt idx="3">
                  <c:v>HORARIO DE ATENCIÓN</c:v>
                </c:pt>
                <c:pt idx="4">
                  <c:v>GALERIA FOTOGRÁFICA</c:v>
                </c:pt>
                <c:pt idx="5">
                  <c:v>CONTACTOS PARA RESERVAS</c:v>
                </c:pt>
                <c:pt idx="6">
                  <c:v>RUTAS DE ACCESO</c:v>
                </c:pt>
                <c:pt idx="7">
                  <c:v>PAQUETES TURISTICOS</c:v>
                </c:pt>
              </c:strCache>
            </c:strRef>
          </c:cat>
          <c:val>
            <c:numRef>
              <c:f>Hoja1!$B$1:$B$8</c:f>
              <c:numCache>
                <c:formatCode>0.00%</c:formatCode>
                <c:ptCount val="8"/>
                <c:pt idx="0">
                  <c:v>0.14799999999999999</c:v>
                </c:pt>
                <c:pt idx="1">
                  <c:v>0.28799999999999998</c:v>
                </c:pt>
                <c:pt idx="2">
                  <c:v>0.44500000000000001</c:v>
                </c:pt>
                <c:pt idx="3">
                  <c:v>0.10199999999999999</c:v>
                </c:pt>
                <c:pt idx="4">
                  <c:v>0.499</c:v>
                </c:pt>
                <c:pt idx="5">
                  <c:v>9.4E-2</c:v>
                </c:pt>
                <c:pt idx="6">
                  <c:v>0.14799999999999999</c:v>
                </c:pt>
                <c:pt idx="7">
                  <c:v>0.23499999999999999</c:v>
                </c:pt>
              </c:numCache>
            </c:numRef>
          </c:val>
        </c:ser>
        <c:dLbls>
          <c:dLblPos val="inEnd"/>
          <c:showLegendKey val="0"/>
          <c:showVal val="1"/>
          <c:showCatName val="0"/>
          <c:showSerName val="0"/>
          <c:showPercent val="0"/>
          <c:showBubbleSize val="0"/>
        </c:dLbls>
        <c:gapWidth val="100"/>
        <c:overlap val="-24"/>
        <c:axId val="198246400"/>
        <c:axId val="198050944"/>
      </c:barChart>
      <c:catAx>
        <c:axId val="19824640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vert="horz"/>
          <a:lstStyle/>
          <a:p>
            <a:pPr>
              <a:defRPr sz="1100"/>
            </a:pPr>
            <a:endParaRPr lang="es-EC"/>
          </a:p>
        </c:txPr>
        <c:crossAx val="198050944"/>
        <c:crosses val="autoZero"/>
        <c:auto val="1"/>
        <c:lblAlgn val="ctr"/>
        <c:lblOffset val="100"/>
        <c:noMultiLvlLbl val="0"/>
      </c:catAx>
      <c:valAx>
        <c:axId val="198050944"/>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vert="horz"/>
          <a:lstStyle/>
          <a:p>
            <a:pPr>
              <a:defRPr/>
            </a:pPr>
            <a:endParaRPr lang="es-EC"/>
          </a:p>
        </c:txPr>
        <c:crossAx val="198246400"/>
        <c:crosses val="autoZero"/>
        <c:crossBetween val="between"/>
      </c:valAx>
      <c:spPr>
        <a:noFill/>
        <a:ln>
          <a:noFill/>
        </a:ln>
        <a:effectLst/>
      </c:spPr>
    </c:plotArea>
    <c:plotVisOnly val="1"/>
    <c:dispBlanksAs val="gap"/>
    <c:showDLblsOverMax val="0"/>
  </c:chart>
  <c:spPr>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c:spPr>
  <c:txPr>
    <a:bodyPr/>
    <a:lstStyle/>
    <a:p>
      <a:pPr>
        <a:defRPr>
          <a:solidFill>
            <a:schemeClr val="dk1"/>
          </a:solidFill>
          <a:latin typeface="+mn-lt"/>
          <a:ea typeface="+mn-ea"/>
          <a:cs typeface="+mn-cs"/>
        </a:defRPr>
      </a:pPr>
      <a:endParaRPr lang="es-EC"/>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D414B6-E947-4346-B0C4-84D48486DCEC}" type="doc">
      <dgm:prSet loTypeId="urn:microsoft.com/office/officeart/2005/8/layout/hList3" loCatId="list" qsTypeId="urn:microsoft.com/office/officeart/2005/8/quickstyle/simple5" qsCatId="simple" csTypeId="urn:microsoft.com/office/officeart/2005/8/colors/accent2_1" csCatId="accent2" phldr="1"/>
      <dgm:spPr/>
      <dgm:t>
        <a:bodyPr/>
        <a:lstStyle/>
        <a:p>
          <a:endParaRPr lang="es-EC"/>
        </a:p>
      </dgm:t>
    </dgm:pt>
    <dgm:pt modelId="{F0D38D37-9E58-45BD-A962-2E1C13CE309E}">
      <dgm:prSet phldrT="[Texto]" custT="1"/>
      <dgm:spPr/>
      <dgm:t>
        <a:bodyPr/>
        <a:lstStyle/>
        <a:p>
          <a:r>
            <a:rPr lang="es-EC" sz="3600" b="1" cap="none" spc="50" smtClean="0">
              <a:ln w="13500">
                <a:prstDash val="solid"/>
              </a:ln>
              <a:effectLst>
                <a:innerShdw blurRad="50900" dist="38500" dir="13500000">
                  <a:srgbClr val="000000">
                    <a:alpha val="60000"/>
                  </a:srgbClr>
                </a:innerShdw>
              </a:effectLst>
              <a:latin typeface="Bauhaus 93" panose="04030905020B02020C02" pitchFamily="82" charset="0"/>
            </a:rPr>
            <a:t>TEORIAS DE SOPORTE</a:t>
          </a:r>
          <a:endParaRPr lang="es-EC" sz="3600" b="1" cap="none" spc="50" dirty="0">
            <a:ln w="13500">
              <a:prstDash val="solid"/>
            </a:ln>
            <a:effectLst>
              <a:innerShdw blurRad="50900" dist="38500" dir="13500000">
                <a:srgbClr val="000000">
                  <a:alpha val="60000"/>
                </a:srgbClr>
              </a:innerShdw>
            </a:effectLst>
            <a:latin typeface="Bauhaus 93" panose="04030905020B02020C02" pitchFamily="82" charset="0"/>
          </a:endParaRPr>
        </a:p>
      </dgm:t>
    </dgm:pt>
    <dgm:pt modelId="{06E62759-ECD6-473B-B230-C93E0DEC8C7C}" type="parTrans" cxnId="{89A994F3-F007-4487-BDDC-16FBCDC556CB}">
      <dgm:prSet/>
      <dgm:spPr/>
      <dgm:t>
        <a:bodyPr/>
        <a:lstStyle/>
        <a:p>
          <a:endParaRPr lang="es-EC">
            <a:solidFill>
              <a:schemeClr val="tx1"/>
            </a:solidFill>
          </a:endParaRPr>
        </a:p>
      </dgm:t>
    </dgm:pt>
    <dgm:pt modelId="{4859ADFD-369C-4CCB-96ED-BEE1F780E16F}" type="sibTrans" cxnId="{89A994F3-F007-4487-BDDC-16FBCDC556CB}">
      <dgm:prSet/>
      <dgm:spPr/>
      <dgm:t>
        <a:bodyPr/>
        <a:lstStyle/>
        <a:p>
          <a:endParaRPr lang="es-EC">
            <a:solidFill>
              <a:schemeClr val="tx1"/>
            </a:solidFill>
          </a:endParaRPr>
        </a:p>
      </dgm:t>
    </dgm:pt>
    <dgm:pt modelId="{536A7801-1396-49F4-A7C3-8206F2DCF8CA}">
      <dgm:prSet phldrT="[Texto]" custT="1"/>
      <dgm:spPr/>
      <dgm:t>
        <a:bodyPr/>
        <a:lstStyle/>
        <a:p>
          <a:pPr algn="ctr"/>
          <a:endParaRPr lang="es-EC" sz="1500" b="1" dirty="0" smtClean="0"/>
        </a:p>
        <a:p>
          <a:pPr algn="ctr"/>
          <a:endParaRPr lang="es-EC" sz="1500" b="1" dirty="0" smtClean="0"/>
        </a:p>
        <a:p>
          <a:pPr algn="ctr"/>
          <a:r>
            <a:rPr lang="es-EC" sz="1500" b="1" dirty="0" smtClean="0"/>
            <a:t>TEORÍA DEL TURISMO</a:t>
          </a:r>
        </a:p>
        <a:p>
          <a:pPr algn="ctr"/>
          <a:r>
            <a:rPr lang="es-EC" sz="1500" dirty="0" smtClean="0"/>
            <a:t>Según Ascanio, </a:t>
          </a:r>
          <a:r>
            <a:rPr lang="es-MX" sz="1500" dirty="0" smtClean="0"/>
            <a:t>este modelo hace énfasis en el papel mediador de los servicios, así como también en las relaciones de comunicación entre las comunidades receptoras y de visitantes, y entre los recursos y las empresas. </a:t>
          </a:r>
          <a:endParaRPr lang="es-EC" sz="1500" dirty="0" smtClean="0"/>
        </a:p>
        <a:p>
          <a:pPr algn="ctr"/>
          <a:endParaRPr lang="es-EC" sz="1500" dirty="0" smtClean="0"/>
        </a:p>
        <a:p>
          <a:pPr algn="ctr"/>
          <a:r>
            <a:rPr lang="es-MX" sz="1500" dirty="0" smtClean="0"/>
            <a:t>Es fundamental el estudio de la imagen del producto turístico como elemento clave del sistema turístico. </a:t>
          </a:r>
          <a:endParaRPr lang="es-EC" sz="1500" dirty="0" smtClean="0"/>
        </a:p>
        <a:p>
          <a:pPr algn="ctr"/>
          <a:endParaRPr lang="es-EC" sz="1500" dirty="0" smtClean="0"/>
        </a:p>
        <a:p>
          <a:pPr algn="ctr"/>
          <a:endParaRPr lang="es-EC" sz="1500" dirty="0"/>
        </a:p>
      </dgm:t>
    </dgm:pt>
    <dgm:pt modelId="{22CAC977-1311-45DB-A630-223EF3D340E8}" type="parTrans" cxnId="{DA0150A2-47AD-4293-BE0D-5F2D90B06013}">
      <dgm:prSet/>
      <dgm:spPr/>
      <dgm:t>
        <a:bodyPr/>
        <a:lstStyle/>
        <a:p>
          <a:endParaRPr lang="es-EC">
            <a:solidFill>
              <a:schemeClr val="tx1"/>
            </a:solidFill>
          </a:endParaRPr>
        </a:p>
      </dgm:t>
    </dgm:pt>
    <dgm:pt modelId="{3C0CB72E-764A-41AD-BC52-B34325B293EC}" type="sibTrans" cxnId="{DA0150A2-47AD-4293-BE0D-5F2D90B06013}">
      <dgm:prSet/>
      <dgm:spPr/>
      <dgm:t>
        <a:bodyPr/>
        <a:lstStyle/>
        <a:p>
          <a:endParaRPr lang="es-EC">
            <a:solidFill>
              <a:schemeClr val="tx1"/>
            </a:solidFill>
          </a:endParaRPr>
        </a:p>
      </dgm:t>
    </dgm:pt>
    <dgm:pt modelId="{BD2C96A6-CA79-45F1-9A95-809B21A8CF13}">
      <dgm:prSet phldrT="[Texto]" custT="1"/>
      <dgm:spPr/>
      <dgm:t>
        <a:bodyPr/>
        <a:lstStyle/>
        <a:p>
          <a:pPr algn="ctr"/>
          <a:endParaRPr lang="es-EC" sz="1500" b="1" dirty="0" smtClean="0"/>
        </a:p>
        <a:p>
          <a:pPr algn="ctr"/>
          <a:endParaRPr lang="es-EC" sz="1500" b="1" dirty="0" smtClean="0"/>
        </a:p>
        <a:p>
          <a:pPr algn="ctr"/>
          <a:endParaRPr lang="es-EC" sz="1500" b="1" dirty="0" smtClean="0"/>
        </a:p>
        <a:p>
          <a:pPr algn="ctr"/>
          <a:endParaRPr lang="es-EC" sz="1500" b="1" dirty="0" smtClean="0"/>
        </a:p>
        <a:p>
          <a:pPr algn="ctr"/>
          <a:endParaRPr lang="es-EC" sz="1500" b="1" dirty="0" smtClean="0"/>
        </a:p>
        <a:p>
          <a:pPr algn="ctr"/>
          <a:r>
            <a:rPr lang="es-EC" sz="1500" b="1" dirty="0" smtClean="0"/>
            <a:t>TEORÍA DE LA DIFUSIÓN CULTURAL</a:t>
          </a:r>
        </a:p>
        <a:p>
          <a:pPr algn="ctr"/>
          <a:endParaRPr lang="es-EC" sz="1500" dirty="0" smtClean="0"/>
        </a:p>
        <a:p>
          <a:pPr algn="ctr"/>
          <a:r>
            <a:rPr lang="es-EC" sz="1500" dirty="0" smtClean="0"/>
            <a:t>Según Marzal,  se hace referencia al proceso por medio del cual se transmiten características de una cultura a otra, características como: </a:t>
          </a:r>
        </a:p>
        <a:p>
          <a:pPr algn="ctr"/>
          <a:r>
            <a:rPr lang="es-EC" sz="1500" dirty="0" smtClean="0"/>
            <a:t>una opinión, una innovación determinada, un producto nuevo, entre otros.</a:t>
          </a:r>
          <a:br>
            <a:rPr lang="es-EC" sz="1500" dirty="0" smtClean="0"/>
          </a:br>
          <a:endParaRPr lang="es-EC" sz="1500" dirty="0" smtClean="0"/>
        </a:p>
        <a:p>
          <a:pPr algn="ctr"/>
          <a:endParaRPr lang="es-EC" sz="1500" dirty="0" smtClean="0"/>
        </a:p>
        <a:p>
          <a:pPr algn="ctr"/>
          <a:endParaRPr lang="es-EC" sz="1500" dirty="0" smtClean="0"/>
        </a:p>
        <a:p>
          <a:pPr algn="ctr"/>
          <a:endParaRPr lang="es-EC" sz="1500" dirty="0" smtClean="0"/>
        </a:p>
        <a:p>
          <a:pPr algn="ctr"/>
          <a:endParaRPr lang="es-EC" sz="1500" dirty="0" smtClean="0"/>
        </a:p>
        <a:p>
          <a:pPr algn="ctr"/>
          <a:endParaRPr lang="es-EC" sz="1500" dirty="0" smtClean="0"/>
        </a:p>
        <a:p>
          <a:pPr algn="ctr"/>
          <a:endParaRPr lang="es-EC" sz="1500" dirty="0"/>
        </a:p>
      </dgm:t>
    </dgm:pt>
    <dgm:pt modelId="{1282290D-BB85-406E-B69F-64E91FCC66F2}" type="parTrans" cxnId="{0C497D1E-5A31-466C-9B8F-EF71C23408D8}">
      <dgm:prSet/>
      <dgm:spPr/>
      <dgm:t>
        <a:bodyPr/>
        <a:lstStyle/>
        <a:p>
          <a:endParaRPr lang="es-EC">
            <a:solidFill>
              <a:schemeClr val="tx1"/>
            </a:solidFill>
          </a:endParaRPr>
        </a:p>
      </dgm:t>
    </dgm:pt>
    <dgm:pt modelId="{0492B12F-431A-413E-8712-16BA6D4CE333}" type="sibTrans" cxnId="{0C497D1E-5A31-466C-9B8F-EF71C23408D8}">
      <dgm:prSet/>
      <dgm:spPr/>
      <dgm:t>
        <a:bodyPr/>
        <a:lstStyle/>
        <a:p>
          <a:endParaRPr lang="es-EC">
            <a:solidFill>
              <a:schemeClr val="tx1"/>
            </a:solidFill>
          </a:endParaRPr>
        </a:p>
      </dgm:t>
    </dgm:pt>
    <dgm:pt modelId="{275A927F-D760-4BEB-9A3C-03CF7A2EE6E5}">
      <dgm:prSet custT="1"/>
      <dgm:spPr/>
      <dgm:t>
        <a:bodyPr anchor="t"/>
        <a:lstStyle/>
        <a:p>
          <a:pPr algn="ctr"/>
          <a:r>
            <a:rPr lang="es-EC" sz="1500" b="1" dirty="0" smtClean="0"/>
            <a:t>TEORÍA COMPORTAMIENTO DEL CONSUMIDOR BASADA EN LA ECONOMÍA</a:t>
          </a:r>
        </a:p>
        <a:p>
          <a:pPr algn="ctr"/>
          <a:endParaRPr lang="es-MX" sz="1500" dirty="0" smtClean="0"/>
        </a:p>
        <a:p>
          <a:pPr algn="ctr"/>
          <a:r>
            <a:rPr lang="es-MX" sz="1500" dirty="0" smtClean="0"/>
            <a:t>Marshall menciona que  la teoría nos permitirá analizar de forma macroeconómica y microeconómica el comportamiento individual del consumidor, y cómo influye este comportamiento en  la economía general. </a:t>
          </a:r>
          <a:endParaRPr lang="es-EC" sz="1500" dirty="0"/>
        </a:p>
      </dgm:t>
    </dgm:pt>
    <dgm:pt modelId="{1E327B16-8731-482F-AD6C-79645C751B5D}" type="parTrans" cxnId="{68AC7DD6-6EBA-408E-8205-14402413BE0A}">
      <dgm:prSet/>
      <dgm:spPr/>
      <dgm:t>
        <a:bodyPr/>
        <a:lstStyle/>
        <a:p>
          <a:endParaRPr lang="es-EC">
            <a:solidFill>
              <a:schemeClr val="tx1"/>
            </a:solidFill>
          </a:endParaRPr>
        </a:p>
      </dgm:t>
    </dgm:pt>
    <dgm:pt modelId="{5C65B0F7-DFC5-4304-9CAF-535B96375311}" type="sibTrans" cxnId="{68AC7DD6-6EBA-408E-8205-14402413BE0A}">
      <dgm:prSet/>
      <dgm:spPr/>
      <dgm:t>
        <a:bodyPr/>
        <a:lstStyle/>
        <a:p>
          <a:endParaRPr lang="es-EC">
            <a:solidFill>
              <a:schemeClr val="tx1"/>
            </a:solidFill>
          </a:endParaRPr>
        </a:p>
      </dgm:t>
    </dgm:pt>
    <dgm:pt modelId="{504F6DD5-E0A1-4F31-95D8-638B0731ED76}">
      <dgm:prSet custT="1"/>
      <dgm:spPr/>
      <dgm:t>
        <a:bodyPr anchor="t"/>
        <a:lstStyle/>
        <a:p>
          <a:pPr algn="ctr"/>
          <a:r>
            <a:rPr lang="es-EC" sz="1500" b="1" dirty="0" smtClean="0"/>
            <a:t>TEORÍA DE LA COMUNICACIÓN</a:t>
          </a:r>
        </a:p>
        <a:p>
          <a:pPr algn="ctr"/>
          <a:endParaRPr lang="es-EC" sz="1500" dirty="0" smtClean="0"/>
        </a:p>
        <a:p>
          <a:pPr algn="ctr"/>
          <a:r>
            <a:rPr lang="es-EC" sz="1500" dirty="0" err="1" smtClean="0"/>
            <a:t>Laswell</a:t>
          </a:r>
          <a:r>
            <a:rPr lang="es-EC" sz="1500" dirty="0" smtClean="0"/>
            <a:t> menciona,  que </a:t>
          </a:r>
          <a:r>
            <a:rPr lang="es-ES" sz="1500" dirty="0" smtClean="0"/>
            <a:t>ésta teoría sostiene que los mensajes deben convencer a la audiencia. Se hace un perfil de las relaciones y mediaciones que se dan en la comunicación colectiva.</a:t>
          </a:r>
          <a:endParaRPr lang="es-EC" sz="1500" dirty="0" smtClean="0"/>
        </a:p>
        <a:p>
          <a:pPr algn="ctr"/>
          <a:endParaRPr lang="es-EC" sz="1500" dirty="0" smtClean="0"/>
        </a:p>
        <a:p>
          <a:pPr algn="ctr"/>
          <a:endParaRPr lang="es-EC" sz="1500" dirty="0" smtClean="0"/>
        </a:p>
        <a:p>
          <a:pPr algn="ctr"/>
          <a:endParaRPr lang="es-EC" sz="1500" dirty="0" smtClean="0"/>
        </a:p>
        <a:p>
          <a:pPr algn="ctr"/>
          <a:endParaRPr lang="es-EC" sz="1500" dirty="0" smtClean="0"/>
        </a:p>
        <a:p>
          <a:pPr algn="ctr"/>
          <a:endParaRPr lang="es-EC" sz="1500" dirty="0" smtClean="0"/>
        </a:p>
        <a:p>
          <a:pPr algn="ctr"/>
          <a:endParaRPr lang="es-EC" sz="1500" dirty="0" smtClean="0"/>
        </a:p>
        <a:p>
          <a:pPr algn="ctr"/>
          <a:endParaRPr lang="es-EC" sz="1500" dirty="0" smtClean="0"/>
        </a:p>
        <a:p>
          <a:pPr algn="ctr"/>
          <a:endParaRPr lang="es-EC" sz="1500" dirty="0" smtClean="0"/>
        </a:p>
        <a:p>
          <a:pPr algn="ctr"/>
          <a:endParaRPr lang="es-EC" sz="1500" dirty="0" smtClean="0"/>
        </a:p>
        <a:p>
          <a:pPr algn="ctr"/>
          <a:endParaRPr lang="es-EC" sz="1500" dirty="0" smtClean="0"/>
        </a:p>
      </dgm:t>
    </dgm:pt>
    <dgm:pt modelId="{73FCBB72-F1EA-4B33-BE03-FB2F0F3C6499}" type="parTrans" cxnId="{285B2983-0B15-45C5-95C0-D9C63CFF47ED}">
      <dgm:prSet/>
      <dgm:spPr/>
      <dgm:t>
        <a:bodyPr/>
        <a:lstStyle/>
        <a:p>
          <a:endParaRPr lang="es-EC">
            <a:solidFill>
              <a:schemeClr val="tx1"/>
            </a:solidFill>
          </a:endParaRPr>
        </a:p>
      </dgm:t>
    </dgm:pt>
    <dgm:pt modelId="{0671F44B-D5F8-4DF5-8AEB-B1AE37026994}" type="sibTrans" cxnId="{285B2983-0B15-45C5-95C0-D9C63CFF47ED}">
      <dgm:prSet/>
      <dgm:spPr/>
      <dgm:t>
        <a:bodyPr/>
        <a:lstStyle/>
        <a:p>
          <a:endParaRPr lang="es-EC">
            <a:solidFill>
              <a:schemeClr val="tx1"/>
            </a:solidFill>
          </a:endParaRPr>
        </a:p>
      </dgm:t>
    </dgm:pt>
    <dgm:pt modelId="{95DBCD1D-792C-4956-816D-F4D6A2024AF0}">
      <dgm:prSet phldrT="[Texto]" custT="1"/>
      <dgm:spPr/>
      <dgm:t>
        <a:bodyPr/>
        <a:lstStyle/>
        <a:p>
          <a:pPr algn="ctr"/>
          <a:endParaRPr lang="es-EC" sz="1500" b="1" dirty="0" smtClean="0"/>
        </a:p>
        <a:p>
          <a:pPr algn="ctr"/>
          <a:endParaRPr lang="es-EC" sz="1500" b="1" dirty="0" smtClean="0"/>
        </a:p>
        <a:p>
          <a:pPr algn="ctr"/>
          <a:endParaRPr lang="es-EC" sz="1500" b="1" dirty="0" smtClean="0"/>
        </a:p>
        <a:p>
          <a:pPr algn="ctr"/>
          <a:endParaRPr lang="es-EC" sz="1500" b="1" dirty="0" smtClean="0"/>
        </a:p>
        <a:p>
          <a:pPr algn="ctr"/>
          <a:endParaRPr lang="es-EC" sz="1500" b="1" dirty="0" smtClean="0"/>
        </a:p>
        <a:p>
          <a:pPr algn="ctr"/>
          <a:endParaRPr lang="es-EC" sz="1500" dirty="0" smtClean="0"/>
        </a:p>
        <a:p>
          <a:pPr algn="ctr"/>
          <a:endParaRPr lang="es-EC" sz="1500" dirty="0" smtClean="0"/>
        </a:p>
        <a:p>
          <a:pPr algn="ctr"/>
          <a:endParaRPr lang="es-EC" sz="1500" dirty="0" smtClean="0"/>
        </a:p>
        <a:p>
          <a:pPr algn="ctr"/>
          <a:endParaRPr lang="es-EC" sz="1500" dirty="0" smtClean="0"/>
        </a:p>
        <a:p>
          <a:pPr algn="ctr"/>
          <a:endParaRPr lang="es-EC" sz="1500" dirty="0" smtClean="0"/>
        </a:p>
        <a:p>
          <a:pPr algn="ctr"/>
          <a:endParaRPr lang="es-EC" sz="1500" dirty="0" smtClean="0"/>
        </a:p>
        <a:p>
          <a:pPr algn="ctr"/>
          <a:endParaRPr lang="es-EC" sz="1500" dirty="0" smtClean="0"/>
        </a:p>
        <a:p>
          <a:pPr algn="ctr"/>
          <a:endParaRPr lang="es-EC" sz="1500" dirty="0" smtClean="0"/>
        </a:p>
        <a:p>
          <a:pPr algn="ctr"/>
          <a:endParaRPr lang="es-EC" sz="1500" dirty="0" smtClean="0"/>
        </a:p>
        <a:p>
          <a:pPr algn="ctr"/>
          <a:endParaRPr lang="es-EC" sz="1500" dirty="0" smtClean="0"/>
        </a:p>
        <a:p>
          <a:pPr algn="ctr"/>
          <a:endParaRPr lang="es-EC" sz="1500" dirty="0" smtClean="0"/>
        </a:p>
        <a:p>
          <a:pPr algn="ctr"/>
          <a:endParaRPr lang="es-EC" sz="1500" dirty="0" smtClean="0"/>
        </a:p>
        <a:p>
          <a:pPr algn="ctr"/>
          <a:endParaRPr lang="es-EC" sz="1500" dirty="0" smtClean="0"/>
        </a:p>
        <a:p>
          <a:pPr algn="ctr"/>
          <a:endParaRPr lang="es-EC" sz="1500" dirty="0" smtClean="0"/>
        </a:p>
        <a:p>
          <a:pPr algn="ctr"/>
          <a:endParaRPr lang="es-EC" sz="1500" dirty="0" smtClean="0"/>
        </a:p>
        <a:p>
          <a:pPr algn="ctr"/>
          <a:endParaRPr lang="es-EC" sz="1500" dirty="0" smtClean="0"/>
        </a:p>
        <a:p>
          <a:pPr algn="ctr"/>
          <a:endParaRPr lang="es-EC" sz="1500" dirty="0" smtClean="0"/>
        </a:p>
        <a:p>
          <a:pPr algn="ctr"/>
          <a:endParaRPr lang="es-EC" sz="1500" dirty="0" smtClean="0"/>
        </a:p>
        <a:p>
          <a:pPr algn="ctr"/>
          <a:endParaRPr lang="es-EC" sz="1500" dirty="0" smtClean="0"/>
        </a:p>
        <a:p>
          <a:pPr algn="ctr"/>
          <a:endParaRPr lang="es-EC" sz="1500" dirty="0" smtClean="0"/>
        </a:p>
        <a:p>
          <a:pPr algn="ctr"/>
          <a:endParaRPr lang="es-EC" sz="1500" b="1" dirty="0" smtClean="0"/>
        </a:p>
        <a:p>
          <a:pPr algn="ctr"/>
          <a:endParaRPr lang="es-EC" sz="1500" b="1" dirty="0" smtClean="0"/>
        </a:p>
        <a:p>
          <a:pPr algn="ctr"/>
          <a:endParaRPr lang="es-EC" sz="1500" b="1" dirty="0" smtClean="0"/>
        </a:p>
        <a:p>
          <a:pPr algn="ctr"/>
          <a:r>
            <a:rPr lang="es-EC" sz="1500" b="1" dirty="0" smtClean="0"/>
            <a:t>TEORÍA DE LA COMPETITIVIDAD</a:t>
          </a:r>
        </a:p>
        <a:p>
          <a:pPr algn="ctr"/>
          <a:endParaRPr lang="es-EC" sz="1500" dirty="0" smtClean="0"/>
        </a:p>
        <a:p>
          <a:pPr algn="ctr"/>
          <a:r>
            <a:rPr lang="es-EC" sz="1500" dirty="0" err="1" smtClean="0"/>
            <a:t>Porter</a:t>
          </a:r>
          <a:r>
            <a:rPr lang="es-EC" sz="1500" dirty="0" smtClean="0"/>
            <a:t>, </a:t>
          </a:r>
          <a:r>
            <a:rPr lang="es-ES" sz="1500" dirty="0" smtClean="0"/>
            <a:t>señala que la ventaja competitiva llega a tomar acciones tanto ofensivas o defensivas, de tal manera que se pueda crear una posición defendible en una industria. </a:t>
          </a:r>
        </a:p>
        <a:p>
          <a:pPr algn="ctr"/>
          <a:r>
            <a:rPr lang="es-ES" sz="1500" dirty="0" smtClean="0"/>
            <a:t>La ventaja competitiva crece fundamentalmente en razón del valor que una empresa es apta de generar.  </a:t>
          </a:r>
          <a:endParaRPr lang="es-EC" sz="1500" dirty="0" smtClean="0"/>
        </a:p>
        <a:p>
          <a:pPr algn="ctr"/>
          <a:endParaRPr lang="es-EC" sz="1500" dirty="0" smtClean="0"/>
        </a:p>
        <a:p>
          <a:pPr algn="ctr"/>
          <a:endParaRPr lang="es-EC" sz="1500" dirty="0" smtClean="0"/>
        </a:p>
        <a:p>
          <a:pPr algn="ctr"/>
          <a:endParaRPr lang="es-EC" sz="1500" dirty="0" smtClean="0"/>
        </a:p>
        <a:p>
          <a:pPr algn="ctr"/>
          <a:endParaRPr lang="es-EC" sz="1500" dirty="0" smtClean="0"/>
        </a:p>
        <a:p>
          <a:pPr algn="ctr"/>
          <a:endParaRPr lang="es-EC" sz="1500" dirty="0" smtClean="0"/>
        </a:p>
        <a:p>
          <a:pPr algn="ctr"/>
          <a:endParaRPr lang="es-EC" sz="1500" dirty="0" smtClean="0"/>
        </a:p>
        <a:p>
          <a:pPr algn="ctr"/>
          <a:endParaRPr lang="es-EC" sz="1500" dirty="0" smtClean="0"/>
        </a:p>
        <a:p>
          <a:pPr algn="ctr"/>
          <a:endParaRPr lang="es-EC" sz="1500" dirty="0" smtClean="0"/>
        </a:p>
        <a:p>
          <a:pPr algn="ctr"/>
          <a:endParaRPr lang="es-EC" sz="1500" dirty="0" smtClean="0"/>
        </a:p>
        <a:p>
          <a:pPr algn="ctr"/>
          <a:endParaRPr lang="es-EC" sz="1500" dirty="0" smtClean="0"/>
        </a:p>
        <a:p>
          <a:pPr algn="ctr"/>
          <a:endParaRPr lang="es-EC" sz="1500" dirty="0" smtClean="0"/>
        </a:p>
        <a:p>
          <a:pPr algn="ctr"/>
          <a:endParaRPr lang="es-EC" sz="1500" dirty="0" smtClean="0"/>
        </a:p>
        <a:p>
          <a:pPr algn="ctr"/>
          <a:endParaRPr lang="es-EC" sz="1500" dirty="0" smtClean="0"/>
        </a:p>
        <a:p>
          <a:pPr algn="ctr"/>
          <a:endParaRPr lang="es-EC" sz="1500" dirty="0" smtClean="0"/>
        </a:p>
        <a:p>
          <a:pPr algn="ctr"/>
          <a:endParaRPr lang="es-EC" sz="1500" dirty="0" smtClean="0"/>
        </a:p>
        <a:p>
          <a:pPr algn="ctr"/>
          <a:endParaRPr lang="es-EC" sz="1500" dirty="0" smtClean="0"/>
        </a:p>
        <a:p>
          <a:pPr algn="ctr"/>
          <a:endParaRPr lang="es-EC" sz="1500" dirty="0" smtClean="0"/>
        </a:p>
        <a:p>
          <a:pPr algn="ctr"/>
          <a:endParaRPr lang="es-EC" sz="1500" dirty="0" smtClean="0"/>
        </a:p>
        <a:p>
          <a:pPr algn="ctr"/>
          <a:endParaRPr lang="es-EC" sz="1500" dirty="0" smtClean="0"/>
        </a:p>
        <a:p>
          <a:pPr algn="ctr"/>
          <a:endParaRPr lang="es-EC" sz="1500" dirty="0" smtClean="0"/>
        </a:p>
        <a:p>
          <a:pPr algn="ctr"/>
          <a:endParaRPr lang="es-EC" sz="1500" dirty="0" smtClean="0"/>
        </a:p>
        <a:p>
          <a:pPr algn="ctr"/>
          <a:endParaRPr lang="es-EC" sz="1500" dirty="0" smtClean="0"/>
        </a:p>
        <a:p>
          <a:pPr algn="ctr"/>
          <a:endParaRPr lang="es-EC" sz="1500" dirty="0" smtClean="0"/>
        </a:p>
        <a:p>
          <a:pPr algn="ctr"/>
          <a:endParaRPr lang="es-EC" sz="1500" dirty="0" smtClean="0"/>
        </a:p>
        <a:p>
          <a:pPr algn="ctr"/>
          <a:endParaRPr lang="es-EC" sz="1500" dirty="0" smtClean="0"/>
        </a:p>
        <a:p>
          <a:pPr algn="ctr"/>
          <a:endParaRPr lang="es-EC" sz="1500" dirty="0" smtClean="0"/>
        </a:p>
        <a:p>
          <a:pPr algn="ctr"/>
          <a:endParaRPr lang="es-EC" sz="1500" dirty="0" smtClean="0"/>
        </a:p>
        <a:p>
          <a:pPr algn="ctr"/>
          <a:endParaRPr lang="es-EC" sz="1500" dirty="0" smtClean="0"/>
        </a:p>
        <a:p>
          <a:pPr algn="ctr"/>
          <a:endParaRPr lang="es-EC" sz="1500" dirty="0" smtClean="0"/>
        </a:p>
        <a:p>
          <a:pPr algn="ctr"/>
          <a:endParaRPr lang="es-EC" sz="1500" dirty="0"/>
        </a:p>
      </dgm:t>
    </dgm:pt>
    <dgm:pt modelId="{CA4934D0-DF33-445B-A7EF-8A30CF6EF636}" type="sibTrans" cxnId="{DFAF48B6-8C73-4DB3-80B6-E9330CB6BF4D}">
      <dgm:prSet/>
      <dgm:spPr/>
      <dgm:t>
        <a:bodyPr/>
        <a:lstStyle/>
        <a:p>
          <a:endParaRPr lang="es-EC">
            <a:solidFill>
              <a:schemeClr val="tx1"/>
            </a:solidFill>
          </a:endParaRPr>
        </a:p>
      </dgm:t>
    </dgm:pt>
    <dgm:pt modelId="{4426D850-C0FD-4C61-A148-880B688C0CE5}" type="parTrans" cxnId="{DFAF48B6-8C73-4DB3-80B6-E9330CB6BF4D}">
      <dgm:prSet/>
      <dgm:spPr/>
      <dgm:t>
        <a:bodyPr/>
        <a:lstStyle/>
        <a:p>
          <a:endParaRPr lang="es-EC">
            <a:solidFill>
              <a:schemeClr val="tx1"/>
            </a:solidFill>
          </a:endParaRPr>
        </a:p>
      </dgm:t>
    </dgm:pt>
    <dgm:pt modelId="{41D186BC-6995-4373-86D4-85574849F5DF}" type="pres">
      <dgm:prSet presAssocID="{90D414B6-E947-4346-B0C4-84D48486DCEC}" presName="composite" presStyleCnt="0">
        <dgm:presLayoutVars>
          <dgm:chMax val="1"/>
          <dgm:dir/>
          <dgm:resizeHandles val="exact"/>
        </dgm:presLayoutVars>
      </dgm:prSet>
      <dgm:spPr/>
      <dgm:t>
        <a:bodyPr/>
        <a:lstStyle/>
        <a:p>
          <a:endParaRPr lang="es-EC"/>
        </a:p>
      </dgm:t>
    </dgm:pt>
    <dgm:pt modelId="{1C3AF5A0-D891-4895-A1B7-C1FC4DA6349D}" type="pres">
      <dgm:prSet presAssocID="{F0D38D37-9E58-45BD-A962-2E1C13CE309E}" presName="roof" presStyleLbl="dkBgShp" presStyleIdx="0" presStyleCnt="2" custScaleY="51219" custLinFactNeighborX="1569" custLinFactNeighborY="-93205"/>
      <dgm:spPr/>
      <dgm:t>
        <a:bodyPr/>
        <a:lstStyle/>
        <a:p>
          <a:endParaRPr lang="es-EC"/>
        </a:p>
      </dgm:t>
    </dgm:pt>
    <dgm:pt modelId="{2228C96D-7F75-4249-BD8F-1633E35A2049}" type="pres">
      <dgm:prSet presAssocID="{F0D38D37-9E58-45BD-A962-2E1C13CE309E}" presName="pillars" presStyleCnt="0"/>
      <dgm:spPr/>
    </dgm:pt>
    <dgm:pt modelId="{78F58D1B-4AB0-492E-8B1A-E14EAF3B13CC}" type="pres">
      <dgm:prSet presAssocID="{F0D38D37-9E58-45BD-A962-2E1C13CE309E}" presName="pillar1" presStyleLbl="node1" presStyleIdx="0" presStyleCnt="5" custScaleX="118629" custScaleY="131688">
        <dgm:presLayoutVars>
          <dgm:bulletEnabled val="1"/>
        </dgm:presLayoutVars>
      </dgm:prSet>
      <dgm:spPr/>
      <dgm:t>
        <a:bodyPr/>
        <a:lstStyle/>
        <a:p>
          <a:endParaRPr lang="es-EC"/>
        </a:p>
      </dgm:t>
    </dgm:pt>
    <dgm:pt modelId="{E7FCB759-F458-4572-A44A-D93F172CEBCD}" type="pres">
      <dgm:prSet presAssocID="{BD2C96A6-CA79-45F1-9A95-809B21A8CF13}" presName="pillarX" presStyleLbl="node1" presStyleIdx="1" presStyleCnt="5" custScaleY="131688">
        <dgm:presLayoutVars>
          <dgm:bulletEnabled val="1"/>
        </dgm:presLayoutVars>
      </dgm:prSet>
      <dgm:spPr/>
      <dgm:t>
        <a:bodyPr/>
        <a:lstStyle/>
        <a:p>
          <a:endParaRPr lang="es-EC"/>
        </a:p>
      </dgm:t>
    </dgm:pt>
    <dgm:pt modelId="{FC101180-C32A-48BC-BB17-AC7CCDAD4740}" type="pres">
      <dgm:prSet presAssocID="{275A927F-D760-4BEB-9A3C-03CF7A2EE6E5}" presName="pillarX" presStyleLbl="node1" presStyleIdx="2" presStyleCnt="5" custScaleX="133436" custScaleY="131688">
        <dgm:presLayoutVars>
          <dgm:bulletEnabled val="1"/>
        </dgm:presLayoutVars>
      </dgm:prSet>
      <dgm:spPr/>
      <dgm:t>
        <a:bodyPr/>
        <a:lstStyle/>
        <a:p>
          <a:endParaRPr lang="es-EC"/>
        </a:p>
      </dgm:t>
    </dgm:pt>
    <dgm:pt modelId="{015A82FC-0913-40AC-B64E-1266A7785E91}" type="pres">
      <dgm:prSet presAssocID="{504F6DD5-E0A1-4F31-95D8-638B0731ED76}" presName="pillarX" presStyleLbl="node1" presStyleIdx="3" presStyleCnt="5" custScaleX="124244" custScaleY="131688">
        <dgm:presLayoutVars>
          <dgm:bulletEnabled val="1"/>
        </dgm:presLayoutVars>
      </dgm:prSet>
      <dgm:spPr/>
      <dgm:t>
        <a:bodyPr/>
        <a:lstStyle/>
        <a:p>
          <a:endParaRPr lang="es-EC"/>
        </a:p>
      </dgm:t>
    </dgm:pt>
    <dgm:pt modelId="{83B24AAC-E732-4C3D-B432-423F167837AA}" type="pres">
      <dgm:prSet presAssocID="{95DBCD1D-792C-4956-816D-F4D6A2024AF0}" presName="pillarX" presStyleLbl="node1" presStyleIdx="4" presStyleCnt="5" custScaleX="116190" custScaleY="131688">
        <dgm:presLayoutVars>
          <dgm:bulletEnabled val="1"/>
        </dgm:presLayoutVars>
      </dgm:prSet>
      <dgm:spPr/>
      <dgm:t>
        <a:bodyPr/>
        <a:lstStyle/>
        <a:p>
          <a:endParaRPr lang="es-EC"/>
        </a:p>
      </dgm:t>
    </dgm:pt>
    <dgm:pt modelId="{6EEE9FC0-FBA0-4A90-8795-3BF79AB7AB2C}" type="pres">
      <dgm:prSet presAssocID="{F0D38D37-9E58-45BD-A962-2E1C13CE309E}" presName="base" presStyleLbl="dkBgShp" presStyleIdx="1" presStyleCnt="2" custScaleY="65986" custLinFactY="38720" custLinFactNeighborY="100000"/>
      <dgm:spPr/>
    </dgm:pt>
  </dgm:ptLst>
  <dgm:cxnLst>
    <dgm:cxn modelId="{89A994F3-F007-4487-BDDC-16FBCDC556CB}" srcId="{90D414B6-E947-4346-B0C4-84D48486DCEC}" destId="{F0D38D37-9E58-45BD-A962-2E1C13CE309E}" srcOrd="0" destOrd="0" parTransId="{06E62759-ECD6-473B-B230-C93E0DEC8C7C}" sibTransId="{4859ADFD-369C-4CCB-96ED-BEE1F780E16F}"/>
    <dgm:cxn modelId="{381C1780-425C-4942-85B7-9BAD085E4847}" type="presOf" srcId="{95DBCD1D-792C-4956-816D-F4D6A2024AF0}" destId="{83B24AAC-E732-4C3D-B432-423F167837AA}" srcOrd="0" destOrd="0" presId="urn:microsoft.com/office/officeart/2005/8/layout/hList3"/>
    <dgm:cxn modelId="{285B2983-0B15-45C5-95C0-D9C63CFF47ED}" srcId="{F0D38D37-9E58-45BD-A962-2E1C13CE309E}" destId="{504F6DD5-E0A1-4F31-95D8-638B0731ED76}" srcOrd="3" destOrd="0" parTransId="{73FCBB72-F1EA-4B33-BE03-FB2F0F3C6499}" sibTransId="{0671F44B-D5F8-4DF5-8AEB-B1AE37026994}"/>
    <dgm:cxn modelId="{67FBE649-3DE8-40F7-B5A6-EBC1E425A194}" type="presOf" srcId="{504F6DD5-E0A1-4F31-95D8-638B0731ED76}" destId="{015A82FC-0913-40AC-B64E-1266A7785E91}" srcOrd="0" destOrd="0" presId="urn:microsoft.com/office/officeart/2005/8/layout/hList3"/>
    <dgm:cxn modelId="{0C497D1E-5A31-466C-9B8F-EF71C23408D8}" srcId="{F0D38D37-9E58-45BD-A962-2E1C13CE309E}" destId="{BD2C96A6-CA79-45F1-9A95-809B21A8CF13}" srcOrd="1" destOrd="0" parTransId="{1282290D-BB85-406E-B69F-64E91FCC66F2}" sibTransId="{0492B12F-431A-413E-8712-16BA6D4CE333}"/>
    <dgm:cxn modelId="{93A60D2A-998E-4182-8AAB-187A86CF2634}" type="presOf" srcId="{BD2C96A6-CA79-45F1-9A95-809B21A8CF13}" destId="{E7FCB759-F458-4572-A44A-D93F172CEBCD}" srcOrd="0" destOrd="0" presId="urn:microsoft.com/office/officeart/2005/8/layout/hList3"/>
    <dgm:cxn modelId="{5EA97C2E-400C-4645-812E-DA39B6C7A48E}" type="presOf" srcId="{536A7801-1396-49F4-A7C3-8206F2DCF8CA}" destId="{78F58D1B-4AB0-492E-8B1A-E14EAF3B13CC}" srcOrd="0" destOrd="0" presId="urn:microsoft.com/office/officeart/2005/8/layout/hList3"/>
    <dgm:cxn modelId="{DA0150A2-47AD-4293-BE0D-5F2D90B06013}" srcId="{F0D38D37-9E58-45BD-A962-2E1C13CE309E}" destId="{536A7801-1396-49F4-A7C3-8206F2DCF8CA}" srcOrd="0" destOrd="0" parTransId="{22CAC977-1311-45DB-A630-223EF3D340E8}" sibTransId="{3C0CB72E-764A-41AD-BC52-B34325B293EC}"/>
    <dgm:cxn modelId="{DFAF48B6-8C73-4DB3-80B6-E9330CB6BF4D}" srcId="{F0D38D37-9E58-45BD-A962-2E1C13CE309E}" destId="{95DBCD1D-792C-4956-816D-F4D6A2024AF0}" srcOrd="4" destOrd="0" parTransId="{4426D850-C0FD-4C61-A148-880B688C0CE5}" sibTransId="{CA4934D0-DF33-445B-A7EF-8A30CF6EF636}"/>
    <dgm:cxn modelId="{9C20DD5C-B647-4C40-971D-2F0FCD02D643}" type="presOf" srcId="{F0D38D37-9E58-45BD-A962-2E1C13CE309E}" destId="{1C3AF5A0-D891-4895-A1B7-C1FC4DA6349D}" srcOrd="0" destOrd="0" presId="urn:microsoft.com/office/officeart/2005/8/layout/hList3"/>
    <dgm:cxn modelId="{68AC7DD6-6EBA-408E-8205-14402413BE0A}" srcId="{F0D38D37-9E58-45BD-A962-2E1C13CE309E}" destId="{275A927F-D760-4BEB-9A3C-03CF7A2EE6E5}" srcOrd="2" destOrd="0" parTransId="{1E327B16-8731-482F-AD6C-79645C751B5D}" sibTransId="{5C65B0F7-DFC5-4304-9CAF-535B96375311}"/>
    <dgm:cxn modelId="{105C7B57-D919-46B9-96E7-CDCB4377463D}" type="presOf" srcId="{90D414B6-E947-4346-B0C4-84D48486DCEC}" destId="{41D186BC-6995-4373-86D4-85574849F5DF}" srcOrd="0" destOrd="0" presId="urn:microsoft.com/office/officeart/2005/8/layout/hList3"/>
    <dgm:cxn modelId="{AE326134-52B4-487D-8CE9-294B46640493}" type="presOf" srcId="{275A927F-D760-4BEB-9A3C-03CF7A2EE6E5}" destId="{FC101180-C32A-48BC-BB17-AC7CCDAD4740}" srcOrd="0" destOrd="0" presId="urn:microsoft.com/office/officeart/2005/8/layout/hList3"/>
    <dgm:cxn modelId="{5BD413EB-D4EF-43C4-828D-6E34E553BB17}" type="presParOf" srcId="{41D186BC-6995-4373-86D4-85574849F5DF}" destId="{1C3AF5A0-D891-4895-A1B7-C1FC4DA6349D}" srcOrd="0" destOrd="0" presId="urn:microsoft.com/office/officeart/2005/8/layout/hList3"/>
    <dgm:cxn modelId="{D60FADA8-01F1-4E88-8A52-E05FA69900FA}" type="presParOf" srcId="{41D186BC-6995-4373-86D4-85574849F5DF}" destId="{2228C96D-7F75-4249-BD8F-1633E35A2049}" srcOrd="1" destOrd="0" presId="urn:microsoft.com/office/officeart/2005/8/layout/hList3"/>
    <dgm:cxn modelId="{B7946E35-3929-44D1-98BA-185F5A658EBD}" type="presParOf" srcId="{2228C96D-7F75-4249-BD8F-1633E35A2049}" destId="{78F58D1B-4AB0-492E-8B1A-E14EAF3B13CC}" srcOrd="0" destOrd="0" presId="urn:microsoft.com/office/officeart/2005/8/layout/hList3"/>
    <dgm:cxn modelId="{75874B9B-F8EC-42E0-9B9B-B7854148607B}" type="presParOf" srcId="{2228C96D-7F75-4249-BD8F-1633E35A2049}" destId="{E7FCB759-F458-4572-A44A-D93F172CEBCD}" srcOrd="1" destOrd="0" presId="urn:microsoft.com/office/officeart/2005/8/layout/hList3"/>
    <dgm:cxn modelId="{041FD15C-9E4F-403E-88AA-F40750B1D296}" type="presParOf" srcId="{2228C96D-7F75-4249-BD8F-1633E35A2049}" destId="{FC101180-C32A-48BC-BB17-AC7CCDAD4740}" srcOrd="2" destOrd="0" presId="urn:microsoft.com/office/officeart/2005/8/layout/hList3"/>
    <dgm:cxn modelId="{1F0B066A-6E29-4631-BC48-D8F0633937B9}" type="presParOf" srcId="{2228C96D-7F75-4249-BD8F-1633E35A2049}" destId="{015A82FC-0913-40AC-B64E-1266A7785E91}" srcOrd="3" destOrd="0" presId="urn:microsoft.com/office/officeart/2005/8/layout/hList3"/>
    <dgm:cxn modelId="{CC4F8816-EAB7-4E38-A091-5BB91AFA2EF6}" type="presParOf" srcId="{2228C96D-7F75-4249-BD8F-1633E35A2049}" destId="{83B24AAC-E732-4C3D-B432-423F167837AA}" srcOrd="4" destOrd="0" presId="urn:microsoft.com/office/officeart/2005/8/layout/hList3"/>
    <dgm:cxn modelId="{960B8167-42FB-4234-9C83-0024791B2AD1}" type="presParOf" srcId="{41D186BC-6995-4373-86D4-85574849F5DF}" destId="{6EEE9FC0-FBA0-4A90-8795-3BF79AB7AB2C}"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4D33051-531D-4934-8155-4437AA2EA2C8}" type="doc">
      <dgm:prSet loTypeId="urn:microsoft.com/office/officeart/2005/8/layout/hierarchy2" loCatId="hierarchy" qsTypeId="urn:microsoft.com/office/officeart/2005/8/quickstyle/simple3" qsCatId="simple" csTypeId="urn:microsoft.com/office/officeart/2005/8/colors/colorful5" csCatId="colorful" phldr="1"/>
      <dgm:spPr/>
      <dgm:t>
        <a:bodyPr/>
        <a:lstStyle/>
        <a:p>
          <a:endParaRPr lang="es-CO"/>
        </a:p>
      </dgm:t>
    </dgm:pt>
    <dgm:pt modelId="{5150C4DC-E362-4BF6-B4D6-F98609243545}">
      <dgm:prSet phldrT="[Texto]" custT="1"/>
      <dgm:spPr/>
      <dgm:t>
        <a:bodyPr/>
        <a:lstStyle/>
        <a:p>
          <a:r>
            <a:rPr lang="es-CO" sz="2400" b="1" dirty="0" smtClean="0"/>
            <a:t>Tipología de muestreo</a:t>
          </a:r>
          <a:endParaRPr lang="es-CO" sz="2400" b="1" dirty="0"/>
        </a:p>
      </dgm:t>
    </dgm:pt>
    <dgm:pt modelId="{2D1E6F6C-1E59-4FB2-8412-38EB797916E7}" type="parTrans" cxnId="{F27B1426-1BFA-429B-A221-41FD6B57FA1E}">
      <dgm:prSet/>
      <dgm:spPr/>
      <dgm:t>
        <a:bodyPr/>
        <a:lstStyle/>
        <a:p>
          <a:endParaRPr lang="es-CO"/>
        </a:p>
      </dgm:t>
    </dgm:pt>
    <dgm:pt modelId="{8F7F4883-C5FF-408C-B673-C8928B417DBC}" type="sibTrans" cxnId="{F27B1426-1BFA-429B-A221-41FD6B57FA1E}">
      <dgm:prSet/>
      <dgm:spPr/>
      <dgm:t>
        <a:bodyPr/>
        <a:lstStyle/>
        <a:p>
          <a:endParaRPr lang="es-CO"/>
        </a:p>
      </dgm:t>
    </dgm:pt>
    <dgm:pt modelId="{85712D06-6776-4E05-812B-D64A4618CDA5}">
      <dgm:prSet phldrT="[Texto]" custT="1"/>
      <dgm:spPr/>
      <dgm:t>
        <a:bodyPr/>
        <a:lstStyle/>
        <a:p>
          <a:r>
            <a:rPr lang="es-CO" sz="1600" b="1" dirty="0" smtClean="0"/>
            <a:t>Muestreo no probabilístico: </a:t>
          </a:r>
          <a:r>
            <a:rPr lang="es-EC" sz="1600" dirty="0" smtClean="0"/>
            <a:t>la razón fundamental es que no existe una base de datos de los turistas que visitan la comunidad objeto de estudio, por lo que la población no posee la misma probabilidad medible de ser seleccionados para la muestra.</a:t>
          </a:r>
          <a:r>
            <a:rPr lang="es-CO" sz="1600" b="1" dirty="0" smtClean="0"/>
            <a:t> </a:t>
          </a:r>
          <a:endParaRPr lang="es-CO" sz="1600" b="1" dirty="0"/>
        </a:p>
      </dgm:t>
    </dgm:pt>
    <dgm:pt modelId="{BEF8B824-6BE8-4BEF-BF9E-8F764ACE2FC8}" type="parTrans" cxnId="{F493031C-6D7A-4C4E-BD3D-2D60EA20804A}">
      <dgm:prSet/>
      <dgm:spPr/>
      <dgm:t>
        <a:bodyPr/>
        <a:lstStyle/>
        <a:p>
          <a:endParaRPr lang="es-CO"/>
        </a:p>
      </dgm:t>
    </dgm:pt>
    <dgm:pt modelId="{113AD5E4-FD2A-420F-894C-E795AE4F8844}" type="sibTrans" cxnId="{F493031C-6D7A-4C4E-BD3D-2D60EA20804A}">
      <dgm:prSet/>
      <dgm:spPr/>
      <dgm:t>
        <a:bodyPr/>
        <a:lstStyle/>
        <a:p>
          <a:endParaRPr lang="es-CO"/>
        </a:p>
      </dgm:t>
    </dgm:pt>
    <dgm:pt modelId="{B08ADF20-9059-4E2F-BF81-0F9663114583}" type="pres">
      <dgm:prSet presAssocID="{44D33051-531D-4934-8155-4437AA2EA2C8}" presName="diagram" presStyleCnt="0">
        <dgm:presLayoutVars>
          <dgm:chPref val="1"/>
          <dgm:dir/>
          <dgm:animOne val="branch"/>
          <dgm:animLvl val="lvl"/>
          <dgm:resizeHandles val="exact"/>
        </dgm:presLayoutVars>
      </dgm:prSet>
      <dgm:spPr/>
      <dgm:t>
        <a:bodyPr/>
        <a:lstStyle/>
        <a:p>
          <a:endParaRPr lang="es-CO"/>
        </a:p>
      </dgm:t>
    </dgm:pt>
    <dgm:pt modelId="{433195A6-11FA-4940-81AB-F6D099753B2E}" type="pres">
      <dgm:prSet presAssocID="{5150C4DC-E362-4BF6-B4D6-F98609243545}" presName="root1" presStyleCnt="0"/>
      <dgm:spPr/>
      <dgm:t>
        <a:bodyPr/>
        <a:lstStyle/>
        <a:p>
          <a:endParaRPr lang="es-EC"/>
        </a:p>
      </dgm:t>
    </dgm:pt>
    <dgm:pt modelId="{5C6199BA-4B5F-4C9C-BE37-7A32EDF3F5C3}" type="pres">
      <dgm:prSet presAssocID="{5150C4DC-E362-4BF6-B4D6-F98609243545}" presName="LevelOneTextNode" presStyleLbl="node0" presStyleIdx="0" presStyleCnt="1">
        <dgm:presLayoutVars>
          <dgm:chPref val="3"/>
        </dgm:presLayoutVars>
      </dgm:prSet>
      <dgm:spPr/>
      <dgm:t>
        <a:bodyPr/>
        <a:lstStyle/>
        <a:p>
          <a:endParaRPr lang="es-CO"/>
        </a:p>
      </dgm:t>
    </dgm:pt>
    <dgm:pt modelId="{38B74486-EE71-435B-92FD-17C8937A1E07}" type="pres">
      <dgm:prSet presAssocID="{5150C4DC-E362-4BF6-B4D6-F98609243545}" presName="level2hierChild" presStyleCnt="0"/>
      <dgm:spPr/>
      <dgm:t>
        <a:bodyPr/>
        <a:lstStyle/>
        <a:p>
          <a:endParaRPr lang="es-EC"/>
        </a:p>
      </dgm:t>
    </dgm:pt>
    <dgm:pt modelId="{70F0EB58-BB72-4C49-864A-91505971EC86}" type="pres">
      <dgm:prSet presAssocID="{BEF8B824-6BE8-4BEF-BF9E-8F764ACE2FC8}" presName="conn2-1" presStyleLbl="parChTrans1D2" presStyleIdx="0" presStyleCnt="1"/>
      <dgm:spPr/>
      <dgm:t>
        <a:bodyPr/>
        <a:lstStyle/>
        <a:p>
          <a:endParaRPr lang="es-CO"/>
        </a:p>
      </dgm:t>
    </dgm:pt>
    <dgm:pt modelId="{3B4DA091-870F-4190-B1D0-D048EAF4125F}" type="pres">
      <dgm:prSet presAssocID="{BEF8B824-6BE8-4BEF-BF9E-8F764ACE2FC8}" presName="connTx" presStyleLbl="parChTrans1D2" presStyleIdx="0" presStyleCnt="1"/>
      <dgm:spPr/>
      <dgm:t>
        <a:bodyPr/>
        <a:lstStyle/>
        <a:p>
          <a:endParaRPr lang="es-CO"/>
        </a:p>
      </dgm:t>
    </dgm:pt>
    <dgm:pt modelId="{20488A1B-B5F4-4C13-88CC-BBAB3293E1CC}" type="pres">
      <dgm:prSet presAssocID="{85712D06-6776-4E05-812B-D64A4618CDA5}" presName="root2" presStyleCnt="0"/>
      <dgm:spPr/>
      <dgm:t>
        <a:bodyPr/>
        <a:lstStyle/>
        <a:p>
          <a:endParaRPr lang="es-EC"/>
        </a:p>
      </dgm:t>
    </dgm:pt>
    <dgm:pt modelId="{59CF4162-DFEF-4148-95D9-3481DDE1464F}" type="pres">
      <dgm:prSet presAssocID="{85712D06-6776-4E05-812B-D64A4618CDA5}" presName="LevelTwoTextNode" presStyleLbl="node2" presStyleIdx="0" presStyleCnt="1" custScaleX="120018">
        <dgm:presLayoutVars>
          <dgm:chPref val="3"/>
        </dgm:presLayoutVars>
      </dgm:prSet>
      <dgm:spPr/>
      <dgm:t>
        <a:bodyPr/>
        <a:lstStyle/>
        <a:p>
          <a:endParaRPr lang="es-CO"/>
        </a:p>
      </dgm:t>
    </dgm:pt>
    <dgm:pt modelId="{739D55E2-BE76-4FBD-A91E-AB513B687B05}" type="pres">
      <dgm:prSet presAssocID="{85712D06-6776-4E05-812B-D64A4618CDA5}" presName="level3hierChild" presStyleCnt="0"/>
      <dgm:spPr/>
      <dgm:t>
        <a:bodyPr/>
        <a:lstStyle/>
        <a:p>
          <a:endParaRPr lang="es-EC"/>
        </a:p>
      </dgm:t>
    </dgm:pt>
  </dgm:ptLst>
  <dgm:cxnLst>
    <dgm:cxn modelId="{7A368D37-D576-4B2A-A340-61727183CF2A}" type="presOf" srcId="{44D33051-531D-4934-8155-4437AA2EA2C8}" destId="{B08ADF20-9059-4E2F-BF81-0F9663114583}" srcOrd="0" destOrd="0" presId="urn:microsoft.com/office/officeart/2005/8/layout/hierarchy2"/>
    <dgm:cxn modelId="{8A1FDEFD-F5E9-41C5-AE5A-F3902B72089E}" type="presOf" srcId="{BEF8B824-6BE8-4BEF-BF9E-8F764ACE2FC8}" destId="{70F0EB58-BB72-4C49-864A-91505971EC86}" srcOrd="0" destOrd="0" presId="urn:microsoft.com/office/officeart/2005/8/layout/hierarchy2"/>
    <dgm:cxn modelId="{F493031C-6D7A-4C4E-BD3D-2D60EA20804A}" srcId="{5150C4DC-E362-4BF6-B4D6-F98609243545}" destId="{85712D06-6776-4E05-812B-D64A4618CDA5}" srcOrd="0" destOrd="0" parTransId="{BEF8B824-6BE8-4BEF-BF9E-8F764ACE2FC8}" sibTransId="{113AD5E4-FD2A-420F-894C-E795AE4F8844}"/>
    <dgm:cxn modelId="{C0228DB7-01AB-4E28-8DC3-5C9C1A2F8139}" type="presOf" srcId="{85712D06-6776-4E05-812B-D64A4618CDA5}" destId="{59CF4162-DFEF-4148-95D9-3481DDE1464F}" srcOrd="0" destOrd="0" presId="urn:microsoft.com/office/officeart/2005/8/layout/hierarchy2"/>
    <dgm:cxn modelId="{F27B1426-1BFA-429B-A221-41FD6B57FA1E}" srcId="{44D33051-531D-4934-8155-4437AA2EA2C8}" destId="{5150C4DC-E362-4BF6-B4D6-F98609243545}" srcOrd="0" destOrd="0" parTransId="{2D1E6F6C-1E59-4FB2-8412-38EB797916E7}" sibTransId="{8F7F4883-C5FF-408C-B673-C8928B417DBC}"/>
    <dgm:cxn modelId="{F860B524-6C6F-4C45-9589-178D3B08C938}" type="presOf" srcId="{5150C4DC-E362-4BF6-B4D6-F98609243545}" destId="{5C6199BA-4B5F-4C9C-BE37-7A32EDF3F5C3}" srcOrd="0" destOrd="0" presId="urn:microsoft.com/office/officeart/2005/8/layout/hierarchy2"/>
    <dgm:cxn modelId="{9660B3F9-834D-443C-954A-B26FB8B89C80}" type="presOf" srcId="{BEF8B824-6BE8-4BEF-BF9E-8F764ACE2FC8}" destId="{3B4DA091-870F-4190-B1D0-D048EAF4125F}" srcOrd="1" destOrd="0" presId="urn:microsoft.com/office/officeart/2005/8/layout/hierarchy2"/>
    <dgm:cxn modelId="{3ADD805B-4CF2-4E4E-B463-635088917370}" type="presParOf" srcId="{B08ADF20-9059-4E2F-BF81-0F9663114583}" destId="{433195A6-11FA-4940-81AB-F6D099753B2E}" srcOrd="0" destOrd="0" presId="urn:microsoft.com/office/officeart/2005/8/layout/hierarchy2"/>
    <dgm:cxn modelId="{5E04D2A9-1FBC-4C49-BA25-2B1AF0A8E840}" type="presParOf" srcId="{433195A6-11FA-4940-81AB-F6D099753B2E}" destId="{5C6199BA-4B5F-4C9C-BE37-7A32EDF3F5C3}" srcOrd="0" destOrd="0" presId="urn:microsoft.com/office/officeart/2005/8/layout/hierarchy2"/>
    <dgm:cxn modelId="{20F972D9-C889-40A1-94BF-467897284B10}" type="presParOf" srcId="{433195A6-11FA-4940-81AB-F6D099753B2E}" destId="{38B74486-EE71-435B-92FD-17C8937A1E07}" srcOrd="1" destOrd="0" presId="urn:microsoft.com/office/officeart/2005/8/layout/hierarchy2"/>
    <dgm:cxn modelId="{98896D6B-4D68-4F68-AEF3-133B2351C823}" type="presParOf" srcId="{38B74486-EE71-435B-92FD-17C8937A1E07}" destId="{70F0EB58-BB72-4C49-864A-91505971EC86}" srcOrd="0" destOrd="0" presId="urn:microsoft.com/office/officeart/2005/8/layout/hierarchy2"/>
    <dgm:cxn modelId="{2DA18B56-A25B-4BFB-BD1B-4FA1A7B0DC32}" type="presParOf" srcId="{70F0EB58-BB72-4C49-864A-91505971EC86}" destId="{3B4DA091-870F-4190-B1D0-D048EAF4125F}" srcOrd="0" destOrd="0" presId="urn:microsoft.com/office/officeart/2005/8/layout/hierarchy2"/>
    <dgm:cxn modelId="{0BB81BDA-E684-4A51-9432-3CAFA3FB82A5}" type="presParOf" srcId="{38B74486-EE71-435B-92FD-17C8937A1E07}" destId="{20488A1B-B5F4-4C13-88CC-BBAB3293E1CC}" srcOrd="1" destOrd="0" presId="urn:microsoft.com/office/officeart/2005/8/layout/hierarchy2"/>
    <dgm:cxn modelId="{5986AD1B-D174-42BD-91D3-71F805350551}" type="presParOf" srcId="{20488A1B-B5F4-4C13-88CC-BBAB3293E1CC}" destId="{59CF4162-DFEF-4148-95D9-3481DDE1464F}" srcOrd="0" destOrd="0" presId="urn:microsoft.com/office/officeart/2005/8/layout/hierarchy2"/>
    <dgm:cxn modelId="{98EC2BFD-1747-45C1-8531-74CCD83B5805}" type="presParOf" srcId="{20488A1B-B5F4-4C13-88CC-BBAB3293E1CC}" destId="{739D55E2-BE76-4FBD-A91E-AB513B687B05}"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4D33051-531D-4934-8155-4437AA2EA2C8}" type="doc">
      <dgm:prSet loTypeId="urn:microsoft.com/office/officeart/2005/8/layout/hierarchy2" loCatId="hierarchy" qsTypeId="urn:microsoft.com/office/officeart/2005/8/quickstyle/simple3" qsCatId="simple" csTypeId="urn:microsoft.com/office/officeart/2005/8/colors/colorful4" csCatId="colorful" phldr="1"/>
      <dgm:spPr/>
      <dgm:t>
        <a:bodyPr/>
        <a:lstStyle/>
        <a:p>
          <a:endParaRPr lang="es-CO"/>
        </a:p>
      </dgm:t>
    </dgm:pt>
    <dgm:pt modelId="{5150C4DC-E362-4BF6-B4D6-F98609243545}">
      <dgm:prSet phldrT="[Texto]"/>
      <dgm:spPr/>
      <dgm:t>
        <a:bodyPr/>
        <a:lstStyle/>
        <a:p>
          <a:r>
            <a:rPr lang="es-ES" b="1" dirty="0" smtClean="0"/>
            <a:t>Enfoque de la investigación</a:t>
          </a:r>
          <a:endParaRPr lang="es-CO" b="1" dirty="0"/>
        </a:p>
      </dgm:t>
    </dgm:pt>
    <dgm:pt modelId="{2D1E6F6C-1E59-4FB2-8412-38EB797916E7}" type="parTrans" cxnId="{F27B1426-1BFA-429B-A221-41FD6B57FA1E}">
      <dgm:prSet/>
      <dgm:spPr/>
      <dgm:t>
        <a:bodyPr/>
        <a:lstStyle/>
        <a:p>
          <a:endParaRPr lang="es-CO"/>
        </a:p>
      </dgm:t>
    </dgm:pt>
    <dgm:pt modelId="{8F7F4883-C5FF-408C-B673-C8928B417DBC}" type="sibTrans" cxnId="{F27B1426-1BFA-429B-A221-41FD6B57FA1E}">
      <dgm:prSet/>
      <dgm:spPr/>
      <dgm:t>
        <a:bodyPr/>
        <a:lstStyle/>
        <a:p>
          <a:endParaRPr lang="es-CO"/>
        </a:p>
      </dgm:t>
    </dgm:pt>
    <dgm:pt modelId="{573D38C9-B120-4C0E-A8BB-FE8958EA530B}">
      <dgm:prSet phldrT="[Texto]"/>
      <dgm:spPr/>
      <dgm:t>
        <a:bodyPr/>
        <a:lstStyle/>
        <a:p>
          <a:r>
            <a:rPr lang="es-CO" b="1" dirty="0" smtClean="0"/>
            <a:t>Cuantitativo </a:t>
          </a:r>
        </a:p>
        <a:p>
          <a:r>
            <a:rPr lang="es-CO" dirty="0" smtClean="0"/>
            <a:t>Orden específico para llegar al objetivo de estudio.</a:t>
          </a:r>
          <a:endParaRPr lang="es-CO" dirty="0"/>
        </a:p>
      </dgm:t>
    </dgm:pt>
    <dgm:pt modelId="{FD919A8D-25D3-405A-BA6D-1637E9AF848A}" type="parTrans" cxnId="{066ABBC6-00A0-4FF5-971E-E6ADE7EF42BF}">
      <dgm:prSet/>
      <dgm:spPr/>
      <dgm:t>
        <a:bodyPr/>
        <a:lstStyle/>
        <a:p>
          <a:endParaRPr lang="es-CO"/>
        </a:p>
      </dgm:t>
    </dgm:pt>
    <dgm:pt modelId="{62BE497F-EE1B-4596-AECD-458D95797800}" type="sibTrans" cxnId="{066ABBC6-00A0-4FF5-971E-E6ADE7EF42BF}">
      <dgm:prSet/>
      <dgm:spPr/>
      <dgm:t>
        <a:bodyPr/>
        <a:lstStyle/>
        <a:p>
          <a:endParaRPr lang="es-CO"/>
        </a:p>
      </dgm:t>
    </dgm:pt>
    <dgm:pt modelId="{B08ADF20-9059-4E2F-BF81-0F9663114583}" type="pres">
      <dgm:prSet presAssocID="{44D33051-531D-4934-8155-4437AA2EA2C8}" presName="diagram" presStyleCnt="0">
        <dgm:presLayoutVars>
          <dgm:chPref val="1"/>
          <dgm:dir/>
          <dgm:animOne val="branch"/>
          <dgm:animLvl val="lvl"/>
          <dgm:resizeHandles val="exact"/>
        </dgm:presLayoutVars>
      </dgm:prSet>
      <dgm:spPr/>
      <dgm:t>
        <a:bodyPr/>
        <a:lstStyle/>
        <a:p>
          <a:endParaRPr lang="es-CO"/>
        </a:p>
      </dgm:t>
    </dgm:pt>
    <dgm:pt modelId="{433195A6-11FA-4940-81AB-F6D099753B2E}" type="pres">
      <dgm:prSet presAssocID="{5150C4DC-E362-4BF6-B4D6-F98609243545}" presName="root1" presStyleCnt="0"/>
      <dgm:spPr/>
      <dgm:t>
        <a:bodyPr/>
        <a:lstStyle/>
        <a:p>
          <a:endParaRPr lang="es-EC"/>
        </a:p>
      </dgm:t>
    </dgm:pt>
    <dgm:pt modelId="{5C6199BA-4B5F-4C9C-BE37-7A32EDF3F5C3}" type="pres">
      <dgm:prSet presAssocID="{5150C4DC-E362-4BF6-B4D6-F98609243545}" presName="LevelOneTextNode" presStyleLbl="node0" presStyleIdx="0" presStyleCnt="1">
        <dgm:presLayoutVars>
          <dgm:chPref val="3"/>
        </dgm:presLayoutVars>
      </dgm:prSet>
      <dgm:spPr/>
      <dgm:t>
        <a:bodyPr/>
        <a:lstStyle/>
        <a:p>
          <a:endParaRPr lang="es-CO"/>
        </a:p>
      </dgm:t>
    </dgm:pt>
    <dgm:pt modelId="{38B74486-EE71-435B-92FD-17C8937A1E07}" type="pres">
      <dgm:prSet presAssocID="{5150C4DC-E362-4BF6-B4D6-F98609243545}" presName="level2hierChild" presStyleCnt="0"/>
      <dgm:spPr/>
      <dgm:t>
        <a:bodyPr/>
        <a:lstStyle/>
        <a:p>
          <a:endParaRPr lang="es-EC"/>
        </a:p>
      </dgm:t>
    </dgm:pt>
    <dgm:pt modelId="{10055AC8-DE89-41DD-962B-BF38062C86D2}" type="pres">
      <dgm:prSet presAssocID="{FD919A8D-25D3-405A-BA6D-1637E9AF848A}" presName="conn2-1" presStyleLbl="parChTrans1D2" presStyleIdx="0" presStyleCnt="1"/>
      <dgm:spPr/>
      <dgm:t>
        <a:bodyPr/>
        <a:lstStyle/>
        <a:p>
          <a:endParaRPr lang="es-CO"/>
        </a:p>
      </dgm:t>
    </dgm:pt>
    <dgm:pt modelId="{48058093-097A-4049-8192-C37798CFA23B}" type="pres">
      <dgm:prSet presAssocID="{FD919A8D-25D3-405A-BA6D-1637E9AF848A}" presName="connTx" presStyleLbl="parChTrans1D2" presStyleIdx="0" presStyleCnt="1"/>
      <dgm:spPr/>
      <dgm:t>
        <a:bodyPr/>
        <a:lstStyle/>
        <a:p>
          <a:endParaRPr lang="es-CO"/>
        </a:p>
      </dgm:t>
    </dgm:pt>
    <dgm:pt modelId="{1F458623-E661-4DFF-8089-68CE41D1994B}" type="pres">
      <dgm:prSet presAssocID="{573D38C9-B120-4C0E-A8BB-FE8958EA530B}" presName="root2" presStyleCnt="0"/>
      <dgm:spPr/>
      <dgm:t>
        <a:bodyPr/>
        <a:lstStyle/>
        <a:p>
          <a:endParaRPr lang="es-EC"/>
        </a:p>
      </dgm:t>
    </dgm:pt>
    <dgm:pt modelId="{2AFABBF3-1071-4607-9950-34BCD4963BE1}" type="pres">
      <dgm:prSet presAssocID="{573D38C9-B120-4C0E-A8BB-FE8958EA530B}" presName="LevelTwoTextNode" presStyleLbl="node2" presStyleIdx="0" presStyleCnt="1" custScaleX="124021">
        <dgm:presLayoutVars>
          <dgm:chPref val="3"/>
        </dgm:presLayoutVars>
      </dgm:prSet>
      <dgm:spPr/>
      <dgm:t>
        <a:bodyPr/>
        <a:lstStyle/>
        <a:p>
          <a:endParaRPr lang="es-CO"/>
        </a:p>
      </dgm:t>
    </dgm:pt>
    <dgm:pt modelId="{9A22804A-C810-4179-BE89-3079F528F59E}" type="pres">
      <dgm:prSet presAssocID="{573D38C9-B120-4C0E-A8BB-FE8958EA530B}" presName="level3hierChild" presStyleCnt="0"/>
      <dgm:spPr/>
      <dgm:t>
        <a:bodyPr/>
        <a:lstStyle/>
        <a:p>
          <a:endParaRPr lang="es-EC"/>
        </a:p>
      </dgm:t>
    </dgm:pt>
  </dgm:ptLst>
  <dgm:cxnLst>
    <dgm:cxn modelId="{025DFC8E-9D1F-41FD-A030-35A84306221A}" type="presOf" srcId="{FD919A8D-25D3-405A-BA6D-1637E9AF848A}" destId="{10055AC8-DE89-41DD-962B-BF38062C86D2}" srcOrd="0" destOrd="0" presId="urn:microsoft.com/office/officeart/2005/8/layout/hierarchy2"/>
    <dgm:cxn modelId="{066ABBC6-00A0-4FF5-971E-E6ADE7EF42BF}" srcId="{5150C4DC-E362-4BF6-B4D6-F98609243545}" destId="{573D38C9-B120-4C0E-A8BB-FE8958EA530B}" srcOrd="0" destOrd="0" parTransId="{FD919A8D-25D3-405A-BA6D-1637E9AF848A}" sibTransId="{62BE497F-EE1B-4596-AECD-458D95797800}"/>
    <dgm:cxn modelId="{C525A15B-C6F4-418E-8A59-C382C76F8421}" type="presOf" srcId="{5150C4DC-E362-4BF6-B4D6-F98609243545}" destId="{5C6199BA-4B5F-4C9C-BE37-7A32EDF3F5C3}" srcOrd="0" destOrd="0" presId="urn:microsoft.com/office/officeart/2005/8/layout/hierarchy2"/>
    <dgm:cxn modelId="{4AD4AFAA-8AE4-4450-B970-51F34D373499}" type="presOf" srcId="{573D38C9-B120-4C0E-A8BB-FE8958EA530B}" destId="{2AFABBF3-1071-4607-9950-34BCD4963BE1}" srcOrd="0" destOrd="0" presId="urn:microsoft.com/office/officeart/2005/8/layout/hierarchy2"/>
    <dgm:cxn modelId="{F6235138-6214-401E-8776-6D869E356193}" type="presOf" srcId="{FD919A8D-25D3-405A-BA6D-1637E9AF848A}" destId="{48058093-097A-4049-8192-C37798CFA23B}" srcOrd="1" destOrd="0" presId="urn:microsoft.com/office/officeart/2005/8/layout/hierarchy2"/>
    <dgm:cxn modelId="{F27B1426-1BFA-429B-A221-41FD6B57FA1E}" srcId="{44D33051-531D-4934-8155-4437AA2EA2C8}" destId="{5150C4DC-E362-4BF6-B4D6-F98609243545}" srcOrd="0" destOrd="0" parTransId="{2D1E6F6C-1E59-4FB2-8412-38EB797916E7}" sibTransId="{8F7F4883-C5FF-408C-B673-C8928B417DBC}"/>
    <dgm:cxn modelId="{65CBA652-526C-4C3C-BD57-B3258C76DE6D}" type="presOf" srcId="{44D33051-531D-4934-8155-4437AA2EA2C8}" destId="{B08ADF20-9059-4E2F-BF81-0F9663114583}" srcOrd="0" destOrd="0" presId="urn:microsoft.com/office/officeart/2005/8/layout/hierarchy2"/>
    <dgm:cxn modelId="{B38961EA-065A-485D-9783-ABEB501F0D12}" type="presParOf" srcId="{B08ADF20-9059-4E2F-BF81-0F9663114583}" destId="{433195A6-11FA-4940-81AB-F6D099753B2E}" srcOrd="0" destOrd="0" presId="urn:microsoft.com/office/officeart/2005/8/layout/hierarchy2"/>
    <dgm:cxn modelId="{ACB6E3B8-3DA6-40DA-914B-BBF44A73DB96}" type="presParOf" srcId="{433195A6-11FA-4940-81AB-F6D099753B2E}" destId="{5C6199BA-4B5F-4C9C-BE37-7A32EDF3F5C3}" srcOrd="0" destOrd="0" presId="urn:microsoft.com/office/officeart/2005/8/layout/hierarchy2"/>
    <dgm:cxn modelId="{026F0F3F-A099-48E4-9B3B-B525C7FBB018}" type="presParOf" srcId="{433195A6-11FA-4940-81AB-F6D099753B2E}" destId="{38B74486-EE71-435B-92FD-17C8937A1E07}" srcOrd="1" destOrd="0" presId="urn:microsoft.com/office/officeart/2005/8/layout/hierarchy2"/>
    <dgm:cxn modelId="{2A5A945B-423C-4E78-9B98-D797DCF44E6E}" type="presParOf" srcId="{38B74486-EE71-435B-92FD-17C8937A1E07}" destId="{10055AC8-DE89-41DD-962B-BF38062C86D2}" srcOrd="0" destOrd="0" presId="urn:microsoft.com/office/officeart/2005/8/layout/hierarchy2"/>
    <dgm:cxn modelId="{564936AF-83FD-40B3-9FDA-F09C5EB49DFB}" type="presParOf" srcId="{10055AC8-DE89-41DD-962B-BF38062C86D2}" destId="{48058093-097A-4049-8192-C37798CFA23B}" srcOrd="0" destOrd="0" presId="urn:microsoft.com/office/officeart/2005/8/layout/hierarchy2"/>
    <dgm:cxn modelId="{87A8B331-CF2D-47AE-A9A4-EC7CC8EBC5BF}" type="presParOf" srcId="{38B74486-EE71-435B-92FD-17C8937A1E07}" destId="{1F458623-E661-4DFF-8089-68CE41D1994B}" srcOrd="1" destOrd="0" presId="urn:microsoft.com/office/officeart/2005/8/layout/hierarchy2"/>
    <dgm:cxn modelId="{24D461E2-C5B9-4FD1-9AFC-36A919D24C77}" type="presParOf" srcId="{1F458623-E661-4DFF-8089-68CE41D1994B}" destId="{2AFABBF3-1071-4607-9950-34BCD4963BE1}" srcOrd="0" destOrd="0" presId="urn:microsoft.com/office/officeart/2005/8/layout/hierarchy2"/>
    <dgm:cxn modelId="{579E3A7B-C871-4DA9-ABD6-76C66FFF678F}" type="presParOf" srcId="{1F458623-E661-4DFF-8089-68CE41D1994B}" destId="{9A22804A-C810-4179-BE89-3079F528F59E}" srcOrd="1" destOrd="0" presId="urn:microsoft.com/office/officeart/2005/8/layout/hierarchy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4D33051-531D-4934-8155-4437AA2EA2C8}" type="doc">
      <dgm:prSet loTypeId="urn:microsoft.com/office/officeart/2005/8/layout/hierarchy2" loCatId="hierarchy" qsTypeId="urn:microsoft.com/office/officeart/2005/8/quickstyle/simple3" qsCatId="simple" csTypeId="urn:microsoft.com/office/officeart/2005/8/colors/colorful3" csCatId="colorful" phldr="1"/>
      <dgm:spPr/>
      <dgm:t>
        <a:bodyPr/>
        <a:lstStyle/>
        <a:p>
          <a:endParaRPr lang="es-CO"/>
        </a:p>
      </dgm:t>
    </dgm:pt>
    <dgm:pt modelId="{5150C4DC-E362-4BF6-B4D6-F98609243545}">
      <dgm:prSet phldrT="[Texto]" custT="1"/>
      <dgm:spPr/>
      <dgm:t>
        <a:bodyPr/>
        <a:lstStyle/>
        <a:p>
          <a:r>
            <a:rPr lang="es-CO" sz="2400" b="1" dirty="0" smtClean="0"/>
            <a:t>Tipología de la investigación</a:t>
          </a:r>
          <a:endParaRPr lang="es-CO" sz="2400" b="1" dirty="0"/>
        </a:p>
      </dgm:t>
    </dgm:pt>
    <dgm:pt modelId="{2D1E6F6C-1E59-4FB2-8412-38EB797916E7}" type="parTrans" cxnId="{F27B1426-1BFA-429B-A221-41FD6B57FA1E}">
      <dgm:prSet/>
      <dgm:spPr/>
      <dgm:t>
        <a:bodyPr/>
        <a:lstStyle/>
        <a:p>
          <a:endParaRPr lang="es-CO"/>
        </a:p>
      </dgm:t>
    </dgm:pt>
    <dgm:pt modelId="{8F7F4883-C5FF-408C-B673-C8928B417DBC}" type="sibTrans" cxnId="{F27B1426-1BFA-429B-A221-41FD6B57FA1E}">
      <dgm:prSet/>
      <dgm:spPr/>
      <dgm:t>
        <a:bodyPr/>
        <a:lstStyle/>
        <a:p>
          <a:endParaRPr lang="es-CO"/>
        </a:p>
      </dgm:t>
    </dgm:pt>
    <dgm:pt modelId="{85712D06-6776-4E05-812B-D64A4618CDA5}">
      <dgm:prSet phldrT="[Texto]" custT="1"/>
      <dgm:spPr/>
      <dgm:t>
        <a:bodyPr/>
        <a:lstStyle/>
        <a:p>
          <a:r>
            <a:rPr lang="es-CO" sz="1800" b="1" dirty="0" smtClean="0"/>
            <a:t>Por el alcance Descriptivo</a:t>
          </a:r>
        </a:p>
        <a:p>
          <a:r>
            <a:rPr lang="es-CO" sz="1800" b="1" dirty="0" smtClean="0"/>
            <a:t> </a:t>
          </a:r>
          <a:r>
            <a:rPr lang="es-EC" sz="2000" b="0" dirty="0" smtClean="0"/>
            <a:t>utilizando la técnica de la encuesta</a:t>
          </a:r>
          <a:endParaRPr lang="es-CO" sz="1800" b="0" dirty="0"/>
        </a:p>
      </dgm:t>
    </dgm:pt>
    <dgm:pt modelId="{BEF8B824-6BE8-4BEF-BF9E-8F764ACE2FC8}" type="parTrans" cxnId="{F493031C-6D7A-4C4E-BD3D-2D60EA20804A}">
      <dgm:prSet/>
      <dgm:spPr/>
      <dgm:t>
        <a:bodyPr/>
        <a:lstStyle/>
        <a:p>
          <a:endParaRPr lang="es-CO"/>
        </a:p>
      </dgm:t>
    </dgm:pt>
    <dgm:pt modelId="{113AD5E4-FD2A-420F-894C-E795AE4F8844}" type="sibTrans" cxnId="{F493031C-6D7A-4C4E-BD3D-2D60EA20804A}">
      <dgm:prSet/>
      <dgm:spPr/>
      <dgm:t>
        <a:bodyPr/>
        <a:lstStyle/>
        <a:p>
          <a:endParaRPr lang="es-CO"/>
        </a:p>
      </dgm:t>
    </dgm:pt>
    <dgm:pt modelId="{B08ADF20-9059-4E2F-BF81-0F9663114583}" type="pres">
      <dgm:prSet presAssocID="{44D33051-531D-4934-8155-4437AA2EA2C8}" presName="diagram" presStyleCnt="0">
        <dgm:presLayoutVars>
          <dgm:chPref val="1"/>
          <dgm:dir/>
          <dgm:animOne val="branch"/>
          <dgm:animLvl val="lvl"/>
          <dgm:resizeHandles val="exact"/>
        </dgm:presLayoutVars>
      </dgm:prSet>
      <dgm:spPr/>
      <dgm:t>
        <a:bodyPr/>
        <a:lstStyle/>
        <a:p>
          <a:endParaRPr lang="es-CO"/>
        </a:p>
      </dgm:t>
    </dgm:pt>
    <dgm:pt modelId="{433195A6-11FA-4940-81AB-F6D099753B2E}" type="pres">
      <dgm:prSet presAssocID="{5150C4DC-E362-4BF6-B4D6-F98609243545}" presName="root1" presStyleCnt="0"/>
      <dgm:spPr/>
      <dgm:t>
        <a:bodyPr/>
        <a:lstStyle/>
        <a:p>
          <a:endParaRPr lang="es-EC"/>
        </a:p>
      </dgm:t>
    </dgm:pt>
    <dgm:pt modelId="{5C6199BA-4B5F-4C9C-BE37-7A32EDF3F5C3}" type="pres">
      <dgm:prSet presAssocID="{5150C4DC-E362-4BF6-B4D6-F98609243545}" presName="LevelOneTextNode" presStyleLbl="node0" presStyleIdx="0" presStyleCnt="1">
        <dgm:presLayoutVars>
          <dgm:chPref val="3"/>
        </dgm:presLayoutVars>
      </dgm:prSet>
      <dgm:spPr/>
      <dgm:t>
        <a:bodyPr/>
        <a:lstStyle/>
        <a:p>
          <a:endParaRPr lang="es-CO"/>
        </a:p>
      </dgm:t>
    </dgm:pt>
    <dgm:pt modelId="{38B74486-EE71-435B-92FD-17C8937A1E07}" type="pres">
      <dgm:prSet presAssocID="{5150C4DC-E362-4BF6-B4D6-F98609243545}" presName="level2hierChild" presStyleCnt="0"/>
      <dgm:spPr/>
      <dgm:t>
        <a:bodyPr/>
        <a:lstStyle/>
        <a:p>
          <a:endParaRPr lang="es-EC"/>
        </a:p>
      </dgm:t>
    </dgm:pt>
    <dgm:pt modelId="{70F0EB58-BB72-4C49-864A-91505971EC86}" type="pres">
      <dgm:prSet presAssocID="{BEF8B824-6BE8-4BEF-BF9E-8F764ACE2FC8}" presName="conn2-1" presStyleLbl="parChTrans1D2" presStyleIdx="0" presStyleCnt="1"/>
      <dgm:spPr/>
      <dgm:t>
        <a:bodyPr/>
        <a:lstStyle/>
        <a:p>
          <a:endParaRPr lang="es-CO"/>
        </a:p>
      </dgm:t>
    </dgm:pt>
    <dgm:pt modelId="{3B4DA091-870F-4190-B1D0-D048EAF4125F}" type="pres">
      <dgm:prSet presAssocID="{BEF8B824-6BE8-4BEF-BF9E-8F764ACE2FC8}" presName="connTx" presStyleLbl="parChTrans1D2" presStyleIdx="0" presStyleCnt="1"/>
      <dgm:spPr/>
      <dgm:t>
        <a:bodyPr/>
        <a:lstStyle/>
        <a:p>
          <a:endParaRPr lang="es-CO"/>
        </a:p>
      </dgm:t>
    </dgm:pt>
    <dgm:pt modelId="{20488A1B-B5F4-4C13-88CC-BBAB3293E1CC}" type="pres">
      <dgm:prSet presAssocID="{85712D06-6776-4E05-812B-D64A4618CDA5}" presName="root2" presStyleCnt="0"/>
      <dgm:spPr/>
      <dgm:t>
        <a:bodyPr/>
        <a:lstStyle/>
        <a:p>
          <a:endParaRPr lang="es-EC"/>
        </a:p>
      </dgm:t>
    </dgm:pt>
    <dgm:pt modelId="{59CF4162-DFEF-4148-95D9-3481DDE1464F}" type="pres">
      <dgm:prSet presAssocID="{85712D06-6776-4E05-812B-D64A4618CDA5}" presName="LevelTwoTextNode" presStyleLbl="node2" presStyleIdx="0" presStyleCnt="1" custScaleX="123688">
        <dgm:presLayoutVars>
          <dgm:chPref val="3"/>
        </dgm:presLayoutVars>
      </dgm:prSet>
      <dgm:spPr/>
      <dgm:t>
        <a:bodyPr/>
        <a:lstStyle/>
        <a:p>
          <a:endParaRPr lang="es-CO"/>
        </a:p>
      </dgm:t>
    </dgm:pt>
    <dgm:pt modelId="{739D55E2-BE76-4FBD-A91E-AB513B687B05}" type="pres">
      <dgm:prSet presAssocID="{85712D06-6776-4E05-812B-D64A4618CDA5}" presName="level3hierChild" presStyleCnt="0"/>
      <dgm:spPr/>
      <dgm:t>
        <a:bodyPr/>
        <a:lstStyle/>
        <a:p>
          <a:endParaRPr lang="es-EC"/>
        </a:p>
      </dgm:t>
    </dgm:pt>
  </dgm:ptLst>
  <dgm:cxnLst>
    <dgm:cxn modelId="{7ECB8080-B2D8-4467-B978-F5F8A7912E35}" type="presOf" srcId="{BEF8B824-6BE8-4BEF-BF9E-8F764ACE2FC8}" destId="{3B4DA091-870F-4190-B1D0-D048EAF4125F}" srcOrd="1" destOrd="0" presId="urn:microsoft.com/office/officeart/2005/8/layout/hierarchy2"/>
    <dgm:cxn modelId="{3299AF5B-C6D5-4E2F-8151-CF59429F541F}" type="presOf" srcId="{5150C4DC-E362-4BF6-B4D6-F98609243545}" destId="{5C6199BA-4B5F-4C9C-BE37-7A32EDF3F5C3}" srcOrd="0" destOrd="0" presId="urn:microsoft.com/office/officeart/2005/8/layout/hierarchy2"/>
    <dgm:cxn modelId="{94ED3B07-180A-46DC-8E5A-40F4E0915EE1}" type="presOf" srcId="{BEF8B824-6BE8-4BEF-BF9E-8F764ACE2FC8}" destId="{70F0EB58-BB72-4C49-864A-91505971EC86}" srcOrd="0" destOrd="0" presId="urn:microsoft.com/office/officeart/2005/8/layout/hierarchy2"/>
    <dgm:cxn modelId="{46E0D27C-C034-4F0B-AB3C-EFE3199B58DC}" type="presOf" srcId="{44D33051-531D-4934-8155-4437AA2EA2C8}" destId="{B08ADF20-9059-4E2F-BF81-0F9663114583}" srcOrd="0" destOrd="0" presId="urn:microsoft.com/office/officeart/2005/8/layout/hierarchy2"/>
    <dgm:cxn modelId="{F493031C-6D7A-4C4E-BD3D-2D60EA20804A}" srcId="{5150C4DC-E362-4BF6-B4D6-F98609243545}" destId="{85712D06-6776-4E05-812B-D64A4618CDA5}" srcOrd="0" destOrd="0" parTransId="{BEF8B824-6BE8-4BEF-BF9E-8F764ACE2FC8}" sibTransId="{113AD5E4-FD2A-420F-894C-E795AE4F8844}"/>
    <dgm:cxn modelId="{D40A3332-C3D9-4E05-A659-E67CBB86606E}" type="presOf" srcId="{85712D06-6776-4E05-812B-D64A4618CDA5}" destId="{59CF4162-DFEF-4148-95D9-3481DDE1464F}" srcOrd="0" destOrd="0" presId="urn:microsoft.com/office/officeart/2005/8/layout/hierarchy2"/>
    <dgm:cxn modelId="{F27B1426-1BFA-429B-A221-41FD6B57FA1E}" srcId="{44D33051-531D-4934-8155-4437AA2EA2C8}" destId="{5150C4DC-E362-4BF6-B4D6-F98609243545}" srcOrd="0" destOrd="0" parTransId="{2D1E6F6C-1E59-4FB2-8412-38EB797916E7}" sibTransId="{8F7F4883-C5FF-408C-B673-C8928B417DBC}"/>
    <dgm:cxn modelId="{2A34F847-17DF-44A9-BB26-ADBC98DEED95}" type="presParOf" srcId="{B08ADF20-9059-4E2F-BF81-0F9663114583}" destId="{433195A6-11FA-4940-81AB-F6D099753B2E}" srcOrd="0" destOrd="0" presId="urn:microsoft.com/office/officeart/2005/8/layout/hierarchy2"/>
    <dgm:cxn modelId="{754623E6-9B2D-44EB-8253-FE53D0225392}" type="presParOf" srcId="{433195A6-11FA-4940-81AB-F6D099753B2E}" destId="{5C6199BA-4B5F-4C9C-BE37-7A32EDF3F5C3}" srcOrd="0" destOrd="0" presId="urn:microsoft.com/office/officeart/2005/8/layout/hierarchy2"/>
    <dgm:cxn modelId="{DB5CF422-8FE2-45BA-B9AD-8F3E57FF8DF4}" type="presParOf" srcId="{433195A6-11FA-4940-81AB-F6D099753B2E}" destId="{38B74486-EE71-435B-92FD-17C8937A1E07}" srcOrd="1" destOrd="0" presId="urn:microsoft.com/office/officeart/2005/8/layout/hierarchy2"/>
    <dgm:cxn modelId="{985782D2-9635-4FC3-9275-E8255ED4FA97}" type="presParOf" srcId="{38B74486-EE71-435B-92FD-17C8937A1E07}" destId="{70F0EB58-BB72-4C49-864A-91505971EC86}" srcOrd="0" destOrd="0" presId="urn:microsoft.com/office/officeart/2005/8/layout/hierarchy2"/>
    <dgm:cxn modelId="{8F46880F-B6EC-4657-9CE2-8B894D51B2EC}" type="presParOf" srcId="{70F0EB58-BB72-4C49-864A-91505971EC86}" destId="{3B4DA091-870F-4190-B1D0-D048EAF4125F}" srcOrd="0" destOrd="0" presId="urn:microsoft.com/office/officeart/2005/8/layout/hierarchy2"/>
    <dgm:cxn modelId="{C3BA3133-EA2F-4A71-ADD6-89CB66F00491}" type="presParOf" srcId="{38B74486-EE71-435B-92FD-17C8937A1E07}" destId="{20488A1B-B5F4-4C13-88CC-BBAB3293E1CC}" srcOrd="1" destOrd="0" presId="urn:microsoft.com/office/officeart/2005/8/layout/hierarchy2"/>
    <dgm:cxn modelId="{BC395ED6-72B0-455D-AD6E-21F4C86E0E56}" type="presParOf" srcId="{20488A1B-B5F4-4C13-88CC-BBAB3293E1CC}" destId="{59CF4162-DFEF-4148-95D9-3481DDE1464F}" srcOrd="0" destOrd="0" presId="urn:microsoft.com/office/officeart/2005/8/layout/hierarchy2"/>
    <dgm:cxn modelId="{619BCC13-41F9-4E3D-8514-9DBB3C10ECA1}" type="presParOf" srcId="{20488A1B-B5F4-4C13-88CC-BBAB3293E1CC}" destId="{739D55E2-BE76-4FBD-A91E-AB513B687B05}" srcOrd="1" destOrd="0" presId="urn:microsoft.com/office/officeart/2005/8/layout/hierarchy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790F4E0-CE0B-4DB1-BA82-830E3703254F}" type="doc">
      <dgm:prSet loTypeId="urn:microsoft.com/office/officeart/2009/3/layout/RandomtoResultProcess" loCatId="process" qsTypeId="urn:microsoft.com/office/officeart/2005/8/quickstyle/3d7" qsCatId="3D" csTypeId="urn:microsoft.com/office/officeart/2005/8/colors/colorful5" csCatId="colorful" phldr="1"/>
      <dgm:spPr/>
      <dgm:t>
        <a:bodyPr/>
        <a:lstStyle/>
        <a:p>
          <a:endParaRPr lang="es-CO"/>
        </a:p>
      </dgm:t>
    </dgm:pt>
    <dgm:pt modelId="{7C0CEDFB-01FE-45FE-9B98-FE36912BEE76}">
      <dgm:prSet phldrT="[Texto]" custT="1"/>
      <dgm:spPr/>
      <dgm:t>
        <a:bodyPr/>
        <a:lstStyle/>
        <a:p>
          <a:r>
            <a:rPr lang="es-CO" sz="1800" b="1" dirty="0" smtClean="0"/>
            <a:t>Muestreo no probabilístico</a:t>
          </a:r>
        </a:p>
        <a:p>
          <a:r>
            <a:rPr lang="es-CO" sz="1800" dirty="0" smtClean="0"/>
            <a:t>Muestreo por conveniencia:</a:t>
          </a:r>
        </a:p>
        <a:p>
          <a:r>
            <a:rPr lang="es-CO" sz="1800" dirty="0" smtClean="0"/>
            <a:t>Población de estudio  fácil de reclutar.</a:t>
          </a:r>
        </a:p>
        <a:p>
          <a:r>
            <a:rPr lang="es-CO" sz="1400" dirty="0" smtClean="0"/>
            <a:t> </a:t>
          </a:r>
          <a:endParaRPr lang="es-CO" sz="1400" dirty="0"/>
        </a:p>
      </dgm:t>
    </dgm:pt>
    <dgm:pt modelId="{32ABFC64-243D-49C2-A798-8AE977C2C0E6}" type="parTrans" cxnId="{F99D24AB-2F02-4D67-BCA4-140E207EF33E}">
      <dgm:prSet/>
      <dgm:spPr/>
      <dgm:t>
        <a:bodyPr/>
        <a:lstStyle/>
        <a:p>
          <a:endParaRPr lang="es-CO" sz="1600"/>
        </a:p>
      </dgm:t>
    </dgm:pt>
    <dgm:pt modelId="{AA4C0673-ED7A-453C-A478-BAFD22383821}" type="sibTrans" cxnId="{F99D24AB-2F02-4D67-BCA4-140E207EF33E}">
      <dgm:prSet/>
      <dgm:spPr/>
      <dgm:t>
        <a:bodyPr/>
        <a:lstStyle/>
        <a:p>
          <a:endParaRPr lang="es-CO" sz="1600"/>
        </a:p>
      </dgm:t>
    </dgm:pt>
    <dgm:pt modelId="{0218854B-4940-49A9-B14D-52D49647EC0A}">
      <dgm:prSet phldrT="[Texto]" custT="1"/>
      <dgm:spPr/>
      <dgm:t>
        <a:bodyPr/>
        <a:lstStyle/>
        <a:p>
          <a:r>
            <a:rPr lang="es-CO" sz="1800" b="1" dirty="0" smtClean="0"/>
            <a:t>TÉCNICA DE MUESTREO </a:t>
          </a:r>
          <a:endParaRPr lang="es-CO" sz="1800" b="1" dirty="0"/>
        </a:p>
      </dgm:t>
    </dgm:pt>
    <dgm:pt modelId="{30EC9559-B401-42FF-938C-19A72E6D56A8}" type="sibTrans" cxnId="{FC57BC12-D2C9-4AD1-8CF6-061D8EF0C5E5}">
      <dgm:prSet/>
      <dgm:spPr/>
      <dgm:t>
        <a:bodyPr/>
        <a:lstStyle/>
        <a:p>
          <a:endParaRPr lang="es-CO" sz="1600"/>
        </a:p>
      </dgm:t>
    </dgm:pt>
    <dgm:pt modelId="{6C0D1515-5490-499E-AEF5-4BA15325CD21}" type="parTrans" cxnId="{FC57BC12-D2C9-4AD1-8CF6-061D8EF0C5E5}">
      <dgm:prSet/>
      <dgm:spPr/>
      <dgm:t>
        <a:bodyPr/>
        <a:lstStyle/>
        <a:p>
          <a:endParaRPr lang="es-CO" sz="1600"/>
        </a:p>
      </dgm:t>
    </dgm:pt>
    <dgm:pt modelId="{B3CD148A-BBFC-474F-95E5-FFC3B90D616C}" type="pres">
      <dgm:prSet presAssocID="{E790F4E0-CE0B-4DB1-BA82-830E3703254F}" presName="Name0" presStyleCnt="0">
        <dgm:presLayoutVars>
          <dgm:dir/>
          <dgm:animOne val="branch"/>
          <dgm:animLvl val="lvl"/>
        </dgm:presLayoutVars>
      </dgm:prSet>
      <dgm:spPr/>
      <dgm:t>
        <a:bodyPr/>
        <a:lstStyle/>
        <a:p>
          <a:endParaRPr lang="es-CO"/>
        </a:p>
      </dgm:t>
    </dgm:pt>
    <dgm:pt modelId="{93740ECE-45BE-40FA-A2E7-0EE9C7046769}" type="pres">
      <dgm:prSet presAssocID="{0218854B-4940-49A9-B14D-52D49647EC0A}" presName="chaos" presStyleCnt="0"/>
      <dgm:spPr/>
      <dgm:t>
        <a:bodyPr/>
        <a:lstStyle/>
        <a:p>
          <a:endParaRPr lang="es-EC"/>
        </a:p>
      </dgm:t>
    </dgm:pt>
    <dgm:pt modelId="{F075204C-D54C-446D-9478-309C13537548}" type="pres">
      <dgm:prSet presAssocID="{0218854B-4940-49A9-B14D-52D49647EC0A}" presName="parTx1" presStyleLbl="revTx" presStyleIdx="0" presStyleCnt="1"/>
      <dgm:spPr/>
      <dgm:t>
        <a:bodyPr/>
        <a:lstStyle/>
        <a:p>
          <a:endParaRPr lang="es-CO"/>
        </a:p>
      </dgm:t>
    </dgm:pt>
    <dgm:pt modelId="{BE9C3165-1F58-4844-880F-37D7BEA1B83A}" type="pres">
      <dgm:prSet presAssocID="{0218854B-4940-49A9-B14D-52D49647EC0A}" presName="c1" presStyleLbl="node1" presStyleIdx="0" presStyleCnt="19"/>
      <dgm:spPr/>
      <dgm:t>
        <a:bodyPr/>
        <a:lstStyle/>
        <a:p>
          <a:endParaRPr lang="es-EC"/>
        </a:p>
      </dgm:t>
    </dgm:pt>
    <dgm:pt modelId="{4FEDB5AA-1697-4911-9D56-655BA5398487}" type="pres">
      <dgm:prSet presAssocID="{0218854B-4940-49A9-B14D-52D49647EC0A}" presName="c2" presStyleLbl="node1" presStyleIdx="1" presStyleCnt="19"/>
      <dgm:spPr/>
      <dgm:t>
        <a:bodyPr/>
        <a:lstStyle/>
        <a:p>
          <a:endParaRPr lang="es-EC"/>
        </a:p>
      </dgm:t>
    </dgm:pt>
    <dgm:pt modelId="{3E1CA4D4-F2CF-4351-A0D0-55F20439099D}" type="pres">
      <dgm:prSet presAssocID="{0218854B-4940-49A9-B14D-52D49647EC0A}" presName="c3" presStyleLbl="node1" presStyleIdx="2" presStyleCnt="19"/>
      <dgm:spPr/>
      <dgm:t>
        <a:bodyPr/>
        <a:lstStyle/>
        <a:p>
          <a:endParaRPr lang="es-EC"/>
        </a:p>
      </dgm:t>
    </dgm:pt>
    <dgm:pt modelId="{E6507DC7-C0A1-4815-AFAA-359599F9DED1}" type="pres">
      <dgm:prSet presAssocID="{0218854B-4940-49A9-B14D-52D49647EC0A}" presName="c4" presStyleLbl="node1" presStyleIdx="3" presStyleCnt="19"/>
      <dgm:spPr/>
      <dgm:t>
        <a:bodyPr/>
        <a:lstStyle/>
        <a:p>
          <a:endParaRPr lang="es-EC"/>
        </a:p>
      </dgm:t>
    </dgm:pt>
    <dgm:pt modelId="{2D3F0E2A-7A3B-4F93-A604-02E786FF0A05}" type="pres">
      <dgm:prSet presAssocID="{0218854B-4940-49A9-B14D-52D49647EC0A}" presName="c5" presStyleLbl="node1" presStyleIdx="4" presStyleCnt="19"/>
      <dgm:spPr/>
      <dgm:t>
        <a:bodyPr/>
        <a:lstStyle/>
        <a:p>
          <a:endParaRPr lang="es-EC"/>
        </a:p>
      </dgm:t>
    </dgm:pt>
    <dgm:pt modelId="{4F00214B-D1F9-41D0-ACDA-31E4328E1CAE}" type="pres">
      <dgm:prSet presAssocID="{0218854B-4940-49A9-B14D-52D49647EC0A}" presName="c6" presStyleLbl="node1" presStyleIdx="5" presStyleCnt="19"/>
      <dgm:spPr/>
      <dgm:t>
        <a:bodyPr/>
        <a:lstStyle/>
        <a:p>
          <a:endParaRPr lang="es-EC"/>
        </a:p>
      </dgm:t>
    </dgm:pt>
    <dgm:pt modelId="{446C0DA2-E04E-46A7-A2C3-05CBE0C9839E}" type="pres">
      <dgm:prSet presAssocID="{0218854B-4940-49A9-B14D-52D49647EC0A}" presName="c7" presStyleLbl="node1" presStyleIdx="6" presStyleCnt="19"/>
      <dgm:spPr/>
      <dgm:t>
        <a:bodyPr/>
        <a:lstStyle/>
        <a:p>
          <a:endParaRPr lang="es-EC"/>
        </a:p>
      </dgm:t>
    </dgm:pt>
    <dgm:pt modelId="{1101C2AA-710C-4E5A-8E01-FE58E2BBF45A}" type="pres">
      <dgm:prSet presAssocID="{0218854B-4940-49A9-B14D-52D49647EC0A}" presName="c8" presStyleLbl="node1" presStyleIdx="7" presStyleCnt="19"/>
      <dgm:spPr/>
      <dgm:t>
        <a:bodyPr/>
        <a:lstStyle/>
        <a:p>
          <a:endParaRPr lang="es-EC"/>
        </a:p>
      </dgm:t>
    </dgm:pt>
    <dgm:pt modelId="{4AE13EF3-F31D-44BC-A4A6-EFCE3EECA8FA}" type="pres">
      <dgm:prSet presAssocID="{0218854B-4940-49A9-B14D-52D49647EC0A}" presName="c9" presStyleLbl="node1" presStyleIdx="8" presStyleCnt="19"/>
      <dgm:spPr/>
      <dgm:t>
        <a:bodyPr/>
        <a:lstStyle/>
        <a:p>
          <a:endParaRPr lang="es-EC"/>
        </a:p>
      </dgm:t>
    </dgm:pt>
    <dgm:pt modelId="{DA60E574-E571-4075-9F52-37BD03D1768C}" type="pres">
      <dgm:prSet presAssocID="{0218854B-4940-49A9-B14D-52D49647EC0A}" presName="c10" presStyleLbl="node1" presStyleIdx="9" presStyleCnt="19"/>
      <dgm:spPr/>
      <dgm:t>
        <a:bodyPr/>
        <a:lstStyle/>
        <a:p>
          <a:endParaRPr lang="es-EC"/>
        </a:p>
      </dgm:t>
    </dgm:pt>
    <dgm:pt modelId="{13BB9B5E-3C42-442C-9E78-06371550BC0B}" type="pres">
      <dgm:prSet presAssocID="{0218854B-4940-49A9-B14D-52D49647EC0A}" presName="c11" presStyleLbl="node1" presStyleIdx="10" presStyleCnt="19"/>
      <dgm:spPr/>
      <dgm:t>
        <a:bodyPr/>
        <a:lstStyle/>
        <a:p>
          <a:endParaRPr lang="es-EC"/>
        </a:p>
      </dgm:t>
    </dgm:pt>
    <dgm:pt modelId="{87D9FA07-BF01-4E7F-AEF1-E52028DFECB2}" type="pres">
      <dgm:prSet presAssocID="{0218854B-4940-49A9-B14D-52D49647EC0A}" presName="c12" presStyleLbl="node1" presStyleIdx="11" presStyleCnt="19"/>
      <dgm:spPr/>
      <dgm:t>
        <a:bodyPr/>
        <a:lstStyle/>
        <a:p>
          <a:endParaRPr lang="es-EC"/>
        </a:p>
      </dgm:t>
    </dgm:pt>
    <dgm:pt modelId="{DAC7EF5E-123A-4E15-BC9D-C72D411E9378}" type="pres">
      <dgm:prSet presAssocID="{0218854B-4940-49A9-B14D-52D49647EC0A}" presName="c13" presStyleLbl="node1" presStyleIdx="12" presStyleCnt="19"/>
      <dgm:spPr/>
      <dgm:t>
        <a:bodyPr/>
        <a:lstStyle/>
        <a:p>
          <a:endParaRPr lang="es-EC"/>
        </a:p>
      </dgm:t>
    </dgm:pt>
    <dgm:pt modelId="{F44EE67A-881A-4AD5-A0F2-7D526922B60D}" type="pres">
      <dgm:prSet presAssocID="{0218854B-4940-49A9-B14D-52D49647EC0A}" presName="c14" presStyleLbl="node1" presStyleIdx="13" presStyleCnt="19"/>
      <dgm:spPr/>
      <dgm:t>
        <a:bodyPr/>
        <a:lstStyle/>
        <a:p>
          <a:endParaRPr lang="es-EC"/>
        </a:p>
      </dgm:t>
    </dgm:pt>
    <dgm:pt modelId="{BA590C55-C786-4D7C-8B37-61AAF8A3601B}" type="pres">
      <dgm:prSet presAssocID="{0218854B-4940-49A9-B14D-52D49647EC0A}" presName="c15" presStyleLbl="node1" presStyleIdx="14" presStyleCnt="19"/>
      <dgm:spPr/>
      <dgm:t>
        <a:bodyPr/>
        <a:lstStyle/>
        <a:p>
          <a:endParaRPr lang="es-EC"/>
        </a:p>
      </dgm:t>
    </dgm:pt>
    <dgm:pt modelId="{9EB9310A-52EB-4057-AE8A-56F04869053E}" type="pres">
      <dgm:prSet presAssocID="{0218854B-4940-49A9-B14D-52D49647EC0A}" presName="c16" presStyleLbl="node1" presStyleIdx="15" presStyleCnt="19"/>
      <dgm:spPr/>
      <dgm:t>
        <a:bodyPr/>
        <a:lstStyle/>
        <a:p>
          <a:endParaRPr lang="es-EC"/>
        </a:p>
      </dgm:t>
    </dgm:pt>
    <dgm:pt modelId="{C2D1D48A-2F44-4FC8-B572-FA04BB329D9A}" type="pres">
      <dgm:prSet presAssocID="{0218854B-4940-49A9-B14D-52D49647EC0A}" presName="c17" presStyleLbl="node1" presStyleIdx="16" presStyleCnt="19"/>
      <dgm:spPr/>
      <dgm:t>
        <a:bodyPr/>
        <a:lstStyle/>
        <a:p>
          <a:endParaRPr lang="es-EC"/>
        </a:p>
      </dgm:t>
    </dgm:pt>
    <dgm:pt modelId="{4FF36D2C-48D8-40BF-855D-CAC88A01DB59}" type="pres">
      <dgm:prSet presAssocID="{0218854B-4940-49A9-B14D-52D49647EC0A}" presName="c18" presStyleLbl="node1" presStyleIdx="17" presStyleCnt="19"/>
      <dgm:spPr/>
      <dgm:t>
        <a:bodyPr/>
        <a:lstStyle/>
        <a:p>
          <a:endParaRPr lang="es-EC"/>
        </a:p>
      </dgm:t>
    </dgm:pt>
    <dgm:pt modelId="{71307DC8-5111-4C58-99BC-09C1DECF898C}" type="pres">
      <dgm:prSet presAssocID="{30EC9559-B401-42FF-938C-19A72E6D56A8}" presName="chevronComposite1" presStyleCnt="0"/>
      <dgm:spPr/>
      <dgm:t>
        <a:bodyPr/>
        <a:lstStyle/>
        <a:p>
          <a:endParaRPr lang="es-EC"/>
        </a:p>
      </dgm:t>
    </dgm:pt>
    <dgm:pt modelId="{DCB9F8C0-A025-4810-BA01-426F85C1ADFF}" type="pres">
      <dgm:prSet presAssocID="{30EC9559-B401-42FF-938C-19A72E6D56A8}" presName="chevron1" presStyleLbl="sibTrans2D1" presStyleIdx="0" presStyleCnt="2"/>
      <dgm:spPr/>
      <dgm:t>
        <a:bodyPr/>
        <a:lstStyle/>
        <a:p>
          <a:endParaRPr lang="es-EC"/>
        </a:p>
      </dgm:t>
    </dgm:pt>
    <dgm:pt modelId="{13EB31F1-6357-4CE4-A059-51CC375E4F94}" type="pres">
      <dgm:prSet presAssocID="{30EC9559-B401-42FF-938C-19A72E6D56A8}" presName="spChevron1" presStyleCnt="0"/>
      <dgm:spPr/>
      <dgm:t>
        <a:bodyPr/>
        <a:lstStyle/>
        <a:p>
          <a:endParaRPr lang="es-EC"/>
        </a:p>
      </dgm:t>
    </dgm:pt>
    <dgm:pt modelId="{568DBE4B-5F81-4D0C-BAC6-D64735FCA218}" type="pres">
      <dgm:prSet presAssocID="{30EC9559-B401-42FF-938C-19A72E6D56A8}" presName="overlap" presStyleCnt="0"/>
      <dgm:spPr/>
      <dgm:t>
        <a:bodyPr/>
        <a:lstStyle/>
        <a:p>
          <a:endParaRPr lang="es-EC"/>
        </a:p>
      </dgm:t>
    </dgm:pt>
    <dgm:pt modelId="{1ACBC674-8717-4D63-9866-CDD246370DAA}" type="pres">
      <dgm:prSet presAssocID="{30EC9559-B401-42FF-938C-19A72E6D56A8}" presName="chevronComposite2" presStyleCnt="0"/>
      <dgm:spPr/>
      <dgm:t>
        <a:bodyPr/>
        <a:lstStyle/>
        <a:p>
          <a:endParaRPr lang="es-EC"/>
        </a:p>
      </dgm:t>
    </dgm:pt>
    <dgm:pt modelId="{2E6ED91B-23A7-4532-A05F-B7DFA4378028}" type="pres">
      <dgm:prSet presAssocID="{30EC9559-B401-42FF-938C-19A72E6D56A8}" presName="chevron2" presStyleLbl="sibTrans2D1" presStyleIdx="1" presStyleCnt="2"/>
      <dgm:spPr/>
      <dgm:t>
        <a:bodyPr/>
        <a:lstStyle/>
        <a:p>
          <a:endParaRPr lang="es-EC"/>
        </a:p>
      </dgm:t>
    </dgm:pt>
    <dgm:pt modelId="{7E65A62D-3F65-467A-A331-B6F259EE1AC9}" type="pres">
      <dgm:prSet presAssocID="{30EC9559-B401-42FF-938C-19A72E6D56A8}" presName="spChevron2" presStyleCnt="0"/>
      <dgm:spPr/>
      <dgm:t>
        <a:bodyPr/>
        <a:lstStyle/>
        <a:p>
          <a:endParaRPr lang="es-EC"/>
        </a:p>
      </dgm:t>
    </dgm:pt>
    <dgm:pt modelId="{9D2D56CB-FC2D-4914-8465-A1D650655D14}" type="pres">
      <dgm:prSet presAssocID="{7C0CEDFB-01FE-45FE-9B98-FE36912BEE76}" presName="last" presStyleCnt="0"/>
      <dgm:spPr/>
      <dgm:t>
        <a:bodyPr/>
        <a:lstStyle/>
        <a:p>
          <a:endParaRPr lang="es-EC"/>
        </a:p>
      </dgm:t>
    </dgm:pt>
    <dgm:pt modelId="{1AFDF6DE-2623-41B5-8B53-BB03D738E9D1}" type="pres">
      <dgm:prSet presAssocID="{7C0CEDFB-01FE-45FE-9B98-FE36912BEE76}" presName="circleTx" presStyleLbl="node1" presStyleIdx="18" presStyleCnt="19" custLinFactNeighborX="595" custLinFactNeighborY="-706"/>
      <dgm:spPr/>
      <dgm:t>
        <a:bodyPr/>
        <a:lstStyle/>
        <a:p>
          <a:endParaRPr lang="es-CO"/>
        </a:p>
      </dgm:t>
    </dgm:pt>
    <dgm:pt modelId="{6439CF41-8DFC-41F4-A116-18A5324E5BFA}" type="pres">
      <dgm:prSet presAssocID="{7C0CEDFB-01FE-45FE-9B98-FE36912BEE76}" presName="spN" presStyleCnt="0"/>
      <dgm:spPr/>
      <dgm:t>
        <a:bodyPr/>
        <a:lstStyle/>
        <a:p>
          <a:endParaRPr lang="es-EC"/>
        </a:p>
      </dgm:t>
    </dgm:pt>
  </dgm:ptLst>
  <dgm:cxnLst>
    <dgm:cxn modelId="{F99D24AB-2F02-4D67-BCA4-140E207EF33E}" srcId="{E790F4E0-CE0B-4DB1-BA82-830E3703254F}" destId="{7C0CEDFB-01FE-45FE-9B98-FE36912BEE76}" srcOrd="1" destOrd="0" parTransId="{32ABFC64-243D-49C2-A798-8AE977C2C0E6}" sibTransId="{AA4C0673-ED7A-453C-A478-BAFD22383821}"/>
    <dgm:cxn modelId="{D4B8BA86-35D1-402D-A3A5-46D71C1F3717}" type="presOf" srcId="{E790F4E0-CE0B-4DB1-BA82-830E3703254F}" destId="{B3CD148A-BBFC-474F-95E5-FFC3B90D616C}" srcOrd="0" destOrd="0" presId="urn:microsoft.com/office/officeart/2009/3/layout/RandomtoResultProcess"/>
    <dgm:cxn modelId="{FC57BC12-D2C9-4AD1-8CF6-061D8EF0C5E5}" srcId="{E790F4E0-CE0B-4DB1-BA82-830E3703254F}" destId="{0218854B-4940-49A9-B14D-52D49647EC0A}" srcOrd="0" destOrd="0" parTransId="{6C0D1515-5490-499E-AEF5-4BA15325CD21}" sibTransId="{30EC9559-B401-42FF-938C-19A72E6D56A8}"/>
    <dgm:cxn modelId="{606D57E1-9663-4227-8878-89F05BBA2A52}" type="presOf" srcId="{0218854B-4940-49A9-B14D-52D49647EC0A}" destId="{F075204C-D54C-446D-9478-309C13537548}" srcOrd="0" destOrd="0" presId="urn:microsoft.com/office/officeart/2009/3/layout/RandomtoResultProcess"/>
    <dgm:cxn modelId="{2CD9BAD7-11E0-4AB6-80FC-DA25A6332C83}" type="presOf" srcId="{7C0CEDFB-01FE-45FE-9B98-FE36912BEE76}" destId="{1AFDF6DE-2623-41B5-8B53-BB03D738E9D1}" srcOrd="0" destOrd="0" presId="urn:microsoft.com/office/officeart/2009/3/layout/RandomtoResultProcess"/>
    <dgm:cxn modelId="{87F6400E-D434-48C5-97BD-099ED4BCEC70}" type="presParOf" srcId="{B3CD148A-BBFC-474F-95E5-FFC3B90D616C}" destId="{93740ECE-45BE-40FA-A2E7-0EE9C7046769}" srcOrd="0" destOrd="0" presId="urn:microsoft.com/office/officeart/2009/3/layout/RandomtoResultProcess"/>
    <dgm:cxn modelId="{6D2399EE-6A64-4B40-B3E6-9C1D2591766B}" type="presParOf" srcId="{93740ECE-45BE-40FA-A2E7-0EE9C7046769}" destId="{F075204C-D54C-446D-9478-309C13537548}" srcOrd="0" destOrd="0" presId="urn:microsoft.com/office/officeart/2009/3/layout/RandomtoResultProcess"/>
    <dgm:cxn modelId="{0091B020-8652-4D99-8F8F-A963A8EA8D29}" type="presParOf" srcId="{93740ECE-45BE-40FA-A2E7-0EE9C7046769}" destId="{BE9C3165-1F58-4844-880F-37D7BEA1B83A}" srcOrd="1" destOrd="0" presId="urn:microsoft.com/office/officeart/2009/3/layout/RandomtoResultProcess"/>
    <dgm:cxn modelId="{D7B90144-EFF4-433E-A340-16C643AC09D0}" type="presParOf" srcId="{93740ECE-45BE-40FA-A2E7-0EE9C7046769}" destId="{4FEDB5AA-1697-4911-9D56-655BA5398487}" srcOrd="2" destOrd="0" presId="urn:microsoft.com/office/officeart/2009/3/layout/RandomtoResultProcess"/>
    <dgm:cxn modelId="{884B074E-3A24-4C93-9F90-12374F79D082}" type="presParOf" srcId="{93740ECE-45BE-40FA-A2E7-0EE9C7046769}" destId="{3E1CA4D4-F2CF-4351-A0D0-55F20439099D}" srcOrd="3" destOrd="0" presId="urn:microsoft.com/office/officeart/2009/3/layout/RandomtoResultProcess"/>
    <dgm:cxn modelId="{1DF8459D-28EF-433D-9C48-C9171B5CA3F7}" type="presParOf" srcId="{93740ECE-45BE-40FA-A2E7-0EE9C7046769}" destId="{E6507DC7-C0A1-4815-AFAA-359599F9DED1}" srcOrd="4" destOrd="0" presId="urn:microsoft.com/office/officeart/2009/3/layout/RandomtoResultProcess"/>
    <dgm:cxn modelId="{908ADA6D-240A-4CBD-9077-F84583794D02}" type="presParOf" srcId="{93740ECE-45BE-40FA-A2E7-0EE9C7046769}" destId="{2D3F0E2A-7A3B-4F93-A604-02E786FF0A05}" srcOrd="5" destOrd="0" presId="urn:microsoft.com/office/officeart/2009/3/layout/RandomtoResultProcess"/>
    <dgm:cxn modelId="{57A4CF4D-5B82-4C0D-B384-E55A646B53EC}" type="presParOf" srcId="{93740ECE-45BE-40FA-A2E7-0EE9C7046769}" destId="{4F00214B-D1F9-41D0-ACDA-31E4328E1CAE}" srcOrd="6" destOrd="0" presId="urn:microsoft.com/office/officeart/2009/3/layout/RandomtoResultProcess"/>
    <dgm:cxn modelId="{9044E541-BF6D-41DD-85FC-E4748A8FFE49}" type="presParOf" srcId="{93740ECE-45BE-40FA-A2E7-0EE9C7046769}" destId="{446C0DA2-E04E-46A7-A2C3-05CBE0C9839E}" srcOrd="7" destOrd="0" presId="urn:microsoft.com/office/officeart/2009/3/layout/RandomtoResultProcess"/>
    <dgm:cxn modelId="{0F962DF3-D6AE-49AE-99E8-25684589416C}" type="presParOf" srcId="{93740ECE-45BE-40FA-A2E7-0EE9C7046769}" destId="{1101C2AA-710C-4E5A-8E01-FE58E2BBF45A}" srcOrd="8" destOrd="0" presId="urn:microsoft.com/office/officeart/2009/3/layout/RandomtoResultProcess"/>
    <dgm:cxn modelId="{01A5E771-10F8-4B4A-A7AC-0817476D3FDF}" type="presParOf" srcId="{93740ECE-45BE-40FA-A2E7-0EE9C7046769}" destId="{4AE13EF3-F31D-44BC-A4A6-EFCE3EECA8FA}" srcOrd="9" destOrd="0" presId="urn:microsoft.com/office/officeart/2009/3/layout/RandomtoResultProcess"/>
    <dgm:cxn modelId="{A1011D66-A191-4ED2-B3D3-57563D5F5CC0}" type="presParOf" srcId="{93740ECE-45BE-40FA-A2E7-0EE9C7046769}" destId="{DA60E574-E571-4075-9F52-37BD03D1768C}" srcOrd="10" destOrd="0" presId="urn:microsoft.com/office/officeart/2009/3/layout/RandomtoResultProcess"/>
    <dgm:cxn modelId="{E4238790-89B5-4394-891B-5E083E09516B}" type="presParOf" srcId="{93740ECE-45BE-40FA-A2E7-0EE9C7046769}" destId="{13BB9B5E-3C42-442C-9E78-06371550BC0B}" srcOrd="11" destOrd="0" presId="urn:microsoft.com/office/officeart/2009/3/layout/RandomtoResultProcess"/>
    <dgm:cxn modelId="{1DF43477-6D77-4808-9E45-E0D148CA13FF}" type="presParOf" srcId="{93740ECE-45BE-40FA-A2E7-0EE9C7046769}" destId="{87D9FA07-BF01-4E7F-AEF1-E52028DFECB2}" srcOrd="12" destOrd="0" presId="urn:microsoft.com/office/officeart/2009/3/layout/RandomtoResultProcess"/>
    <dgm:cxn modelId="{036F225C-484B-4D3F-B36D-A520E6806E7A}" type="presParOf" srcId="{93740ECE-45BE-40FA-A2E7-0EE9C7046769}" destId="{DAC7EF5E-123A-4E15-BC9D-C72D411E9378}" srcOrd="13" destOrd="0" presId="urn:microsoft.com/office/officeart/2009/3/layout/RandomtoResultProcess"/>
    <dgm:cxn modelId="{B3BF39A2-ABB9-4EF7-9C71-54B08FDAEE0A}" type="presParOf" srcId="{93740ECE-45BE-40FA-A2E7-0EE9C7046769}" destId="{F44EE67A-881A-4AD5-A0F2-7D526922B60D}" srcOrd="14" destOrd="0" presId="urn:microsoft.com/office/officeart/2009/3/layout/RandomtoResultProcess"/>
    <dgm:cxn modelId="{70A58F98-6067-4774-BE9C-9942FCF82D5D}" type="presParOf" srcId="{93740ECE-45BE-40FA-A2E7-0EE9C7046769}" destId="{BA590C55-C786-4D7C-8B37-61AAF8A3601B}" srcOrd="15" destOrd="0" presId="urn:microsoft.com/office/officeart/2009/3/layout/RandomtoResultProcess"/>
    <dgm:cxn modelId="{D516DC65-AF78-44D9-A507-2FFACD98F930}" type="presParOf" srcId="{93740ECE-45BE-40FA-A2E7-0EE9C7046769}" destId="{9EB9310A-52EB-4057-AE8A-56F04869053E}" srcOrd="16" destOrd="0" presId="urn:microsoft.com/office/officeart/2009/3/layout/RandomtoResultProcess"/>
    <dgm:cxn modelId="{8C2A3403-E66A-4DF3-9301-003814807703}" type="presParOf" srcId="{93740ECE-45BE-40FA-A2E7-0EE9C7046769}" destId="{C2D1D48A-2F44-4FC8-B572-FA04BB329D9A}" srcOrd="17" destOrd="0" presId="urn:microsoft.com/office/officeart/2009/3/layout/RandomtoResultProcess"/>
    <dgm:cxn modelId="{D7792F34-45FA-4747-AE7F-8B45E65B2E50}" type="presParOf" srcId="{93740ECE-45BE-40FA-A2E7-0EE9C7046769}" destId="{4FF36D2C-48D8-40BF-855D-CAC88A01DB59}" srcOrd="18" destOrd="0" presId="urn:microsoft.com/office/officeart/2009/3/layout/RandomtoResultProcess"/>
    <dgm:cxn modelId="{D833504C-7B50-4F96-B0AD-BAF599AFE099}" type="presParOf" srcId="{B3CD148A-BBFC-474F-95E5-FFC3B90D616C}" destId="{71307DC8-5111-4C58-99BC-09C1DECF898C}" srcOrd="1" destOrd="0" presId="urn:microsoft.com/office/officeart/2009/3/layout/RandomtoResultProcess"/>
    <dgm:cxn modelId="{2DFA113D-D0CD-4334-8703-F8AC32F95560}" type="presParOf" srcId="{71307DC8-5111-4C58-99BC-09C1DECF898C}" destId="{DCB9F8C0-A025-4810-BA01-426F85C1ADFF}" srcOrd="0" destOrd="0" presId="urn:microsoft.com/office/officeart/2009/3/layout/RandomtoResultProcess"/>
    <dgm:cxn modelId="{5CDD9710-5732-486C-B1A1-3C1739160C26}" type="presParOf" srcId="{71307DC8-5111-4C58-99BC-09C1DECF898C}" destId="{13EB31F1-6357-4CE4-A059-51CC375E4F94}" srcOrd="1" destOrd="0" presId="urn:microsoft.com/office/officeart/2009/3/layout/RandomtoResultProcess"/>
    <dgm:cxn modelId="{A0E0B843-2FB8-4639-91A1-B5DDB76F61E5}" type="presParOf" srcId="{B3CD148A-BBFC-474F-95E5-FFC3B90D616C}" destId="{568DBE4B-5F81-4D0C-BAC6-D64735FCA218}" srcOrd="2" destOrd="0" presId="urn:microsoft.com/office/officeart/2009/3/layout/RandomtoResultProcess"/>
    <dgm:cxn modelId="{D0BACADB-75B5-4110-9300-F7F51E2B077B}" type="presParOf" srcId="{B3CD148A-BBFC-474F-95E5-FFC3B90D616C}" destId="{1ACBC674-8717-4D63-9866-CDD246370DAA}" srcOrd="3" destOrd="0" presId="urn:microsoft.com/office/officeart/2009/3/layout/RandomtoResultProcess"/>
    <dgm:cxn modelId="{E1673EDA-4A60-43D4-933C-C91DD9B28880}" type="presParOf" srcId="{1ACBC674-8717-4D63-9866-CDD246370DAA}" destId="{2E6ED91B-23A7-4532-A05F-B7DFA4378028}" srcOrd="0" destOrd="0" presId="urn:microsoft.com/office/officeart/2009/3/layout/RandomtoResultProcess"/>
    <dgm:cxn modelId="{15EFAA26-CF8F-4149-AC56-30735D285027}" type="presParOf" srcId="{1ACBC674-8717-4D63-9866-CDD246370DAA}" destId="{7E65A62D-3F65-467A-A331-B6F259EE1AC9}" srcOrd="1" destOrd="0" presId="urn:microsoft.com/office/officeart/2009/3/layout/RandomtoResultProcess"/>
    <dgm:cxn modelId="{F2FF30F9-2F14-4FCB-BF0A-2D02DC811A25}" type="presParOf" srcId="{B3CD148A-BBFC-474F-95E5-FFC3B90D616C}" destId="{9D2D56CB-FC2D-4914-8465-A1D650655D14}" srcOrd="4" destOrd="0" presId="urn:microsoft.com/office/officeart/2009/3/layout/RandomtoResultProcess"/>
    <dgm:cxn modelId="{8F0B5155-A41A-45CD-941F-42EA24894CC3}" type="presParOf" srcId="{9D2D56CB-FC2D-4914-8465-A1D650655D14}" destId="{1AFDF6DE-2623-41B5-8B53-BB03D738E9D1}" srcOrd="0" destOrd="0" presId="urn:microsoft.com/office/officeart/2009/3/layout/RandomtoResultProcess"/>
    <dgm:cxn modelId="{FBE61CCE-21F4-4DEF-A78F-A6EAC8758BEE}" type="presParOf" srcId="{9D2D56CB-FC2D-4914-8465-A1D650655D14}" destId="{6439CF41-8DFC-41F4-A116-18A5324E5BFA}" srcOrd="1" destOrd="0" presId="urn:microsoft.com/office/officeart/2009/3/layout/RandomtoResult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F85DA18-6902-4B25-B0CF-1CF4ABF615FE}" type="doc">
      <dgm:prSet loTypeId="urn:microsoft.com/office/officeart/2005/8/layout/radial6" loCatId="cycle" qsTypeId="urn:microsoft.com/office/officeart/2005/8/quickstyle/3d1" qsCatId="3D" csTypeId="urn:microsoft.com/office/officeart/2005/8/colors/colorful5" csCatId="colorful" phldr="1"/>
      <dgm:spPr/>
      <dgm:t>
        <a:bodyPr/>
        <a:lstStyle/>
        <a:p>
          <a:endParaRPr lang="es-EC"/>
        </a:p>
      </dgm:t>
    </dgm:pt>
    <dgm:pt modelId="{5D070B7C-B6ED-448B-B559-A5D3266F3C95}">
      <dgm:prSet phldrT="[Texto]" custT="1"/>
      <dgm:spPr/>
      <dgm:t>
        <a:bodyPr/>
        <a:lstStyle/>
        <a:p>
          <a:r>
            <a:rPr lang="es-EC" sz="1600" dirty="0" smtClean="0"/>
            <a:t>PLAN COMUNICACIONAL INTEGRAL</a:t>
          </a:r>
          <a:endParaRPr lang="es-EC" sz="1600" dirty="0"/>
        </a:p>
      </dgm:t>
    </dgm:pt>
    <dgm:pt modelId="{E65B13E7-CD7A-450D-BA38-FF5E0A62D4C6}" type="parTrans" cxnId="{8E4D3B75-8285-4FCB-B055-BEDC051D938B}">
      <dgm:prSet/>
      <dgm:spPr/>
      <dgm:t>
        <a:bodyPr/>
        <a:lstStyle/>
        <a:p>
          <a:endParaRPr lang="es-EC"/>
        </a:p>
      </dgm:t>
    </dgm:pt>
    <dgm:pt modelId="{7454D8B9-ECEF-4F1F-8AE1-FBCFF98F4E8D}" type="sibTrans" cxnId="{8E4D3B75-8285-4FCB-B055-BEDC051D938B}">
      <dgm:prSet/>
      <dgm:spPr/>
      <dgm:t>
        <a:bodyPr/>
        <a:lstStyle/>
        <a:p>
          <a:endParaRPr lang="es-EC"/>
        </a:p>
      </dgm:t>
    </dgm:pt>
    <dgm:pt modelId="{A512A7E9-A17E-4653-8F61-77BE83C24360}">
      <dgm:prSet phldrT="[Texto]" custT="1"/>
      <dgm:spPr/>
      <dgm:t>
        <a:bodyPr/>
        <a:lstStyle/>
        <a:p>
          <a:r>
            <a:rPr lang="es-EC" sz="1600" dirty="0" smtClean="0"/>
            <a:t>VIDEO PROMOCIONAL</a:t>
          </a:r>
          <a:endParaRPr lang="es-EC" sz="1600" dirty="0"/>
        </a:p>
      </dgm:t>
    </dgm:pt>
    <dgm:pt modelId="{0D0F68DD-20E9-428C-B206-55095B8A86C2}" type="parTrans" cxnId="{39642118-FCE6-482A-B20F-CC68FBB75364}">
      <dgm:prSet/>
      <dgm:spPr/>
      <dgm:t>
        <a:bodyPr/>
        <a:lstStyle/>
        <a:p>
          <a:endParaRPr lang="es-EC"/>
        </a:p>
      </dgm:t>
    </dgm:pt>
    <dgm:pt modelId="{F6816C4D-A7F8-42FD-90EE-7A48C13ECE4B}" type="sibTrans" cxnId="{39642118-FCE6-482A-B20F-CC68FBB75364}">
      <dgm:prSet/>
      <dgm:spPr/>
      <dgm:t>
        <a:bodyPr/>
        <a:lstStyle/>
        <a:p>
          <a:endParaRPr lang="es-EC"/>
        </a:p>
      </dgm:t>
    </dgm:pt>
    <dgm:pt modelId="{0E2A68BA-873F-4F8B-9F22-909C9383D569}">
      <dgm:prSet phldrT="[Texto]" custT="1"/>
      <dgm:spPr/>
      <dgm:t>
        <a:bodyPr/>
        <a:lstStyle/>
        <a:p>
          <a:r>
            <a:rPr lang="es-EC" sz="1600" dirty="0" smtClean="0"/>
            <a:t>PAGINA WEB</a:t>
          </a:r>
          <a:endParaRPr lang="es-EC" sz="1600" dirty="0"/>
        </a:p>
      </dgm:t>
    </dgm:pt>
    <dgm:pt modelId="{7691218F-6C5E-4AD9-A627-EC9F434A6CD8}" type="parTrans" cxnId="{EC83E79D-7F13-47F1-8EC5-F20D45D75917}">
      <dgm:prSet/>
      <dgm:spPr/>
      <dgm:t>
        <a:bodyPr/>
        <a:lstStyle/>
        <a:p>
          <a:endParaRPr lang="es-EC"/>
        </a:p>
      </dgm:t>
    </dgm:pt>
    <dgm:pt modelId="{897B4B38-43EE-4864-A4ED-4B48F9C83873}" type="sibTrans" cxnId="{EC83E79D-7F13-47F1-8EC5-F20D45D75917}">
      <dgm:prSet/>
      <dgm:spPr/>
      <dgm:t>
        <a:bodyPr/>
        <a:lstStyle/>
        <a:p>
          <a:endParaRPr lang="es-EC"/>
        </a:p>
      </dgm:t>
    </dgm:pt>
    <dgm:pt modelId="{EDB1DB20-1474-4511-8F80-FC6D1F21DA9E}">
      <dgm:prSet phldrT="[Texto]" custT="1"/>
      <dgm:spPr/>
      <dgm:t>
        <a:bodyPr/>
        <a:lstStyle/>
        <a:p>
          <a:r>
            <a:rPr lang="es-EC" sz="1600" dirty="0" smtClean="0"/>
            <a:t>FAN PAGE </a:t>
          </a:r>
          <a:endParaRPr lang="es-EC" sz="1600" dirty="0"/>
        </a:p>
      </dgm:t>
    </dgm:pt>
    <dgm:pt modelId="{E07EF319-0A44-46AD-BB92-F6B44031071A}" type="parTrans" cxnId="{E9497E89-4BFF-4C9B-B40C-B472531D2878}">
      <dgm:prSet/>
      <dgm:spPr/>
      <dgm:t>
        <a:bodyPr/>
        <a:lstStyle/>
        <a:p>
          <a:endParaRPr lang="es-EC"/>
        </a:p>
      </dgm:t>
    </dgm:pt>
    <dgm:pt modelId="{80FC42B0-754C-41C6-8E8E-7E2AE1EACCA3}" type="sibTrans" cxnId="{E9497E89-4BFF-4C9B-B40C-B472531D2878}">
      <dgm:prSet/>
      <dgm:spPr/>
      <dgm:t>
        <a:bodyPr/>
        <a:lstStyle/>
        <a:p>
          <a:endParaRPr lang="es-EC"/>
        </a:p>
      </dgm:t>
    </dgm:pt>
    <dgm:pt modelId="{04AA1CE5-F0D0-4800-BEAB-6FD8C21509C8}">
      <dgm:prSet phldrT="[Texto]" custT="1"/>
      <dgm:spPr/>
      <dgm:t>
        <a:bodyPr/>
        <a:lstStyle/>
        <a:p>
          <a:r>
            <a:rPr lang="es-EC" sz="1600" dirty="0" smtClean="0"/>
            <a:t>MEDIOS ESCRITOS (FOLLETO PROMOCIONAL Y TRIPTICOS)</a:t>
          </a:r>
          <a:endParaRPr lang="es-EC" sz="1600" dirty="0"/>
        </a:p>
      </dgm:t>
    </dgm:pt>
    <dgm:pt modelId="{D05B6B3A-3DF4-4EBF-A43F-BE674EC1F6CC}" type="parTrans" cxnId="{7736B85F-00EF-4A83-BD2A-AEC063C94576}">
      <dgm:prSet/>
      <dgm:spPr/>
      <dgm:t>
        <a:bodyPr/>
        <a:lstStyle/>
        <a:p>
          <a:endParaRPr lang="es-EC"/>
        </a:p>
      </dgm:t>
    </dgm:pt>
    <dgm:pt modelId="{B160F970-4F79-49B6-AB98-6CB95853114F}" type="sibTrans" cxnId="{7736B85F-00EF-4A83-BD2A-AEC063C94576}">
      <dgm:prSet/>
      <dgm:spPr/>
      <dgm:t>
        <a:bodyPr/>
        <a:lstStyle/>
        <a:p>
          <a:endParaRPr lang="es-EC"/>
        </a:p>
      </dgm:t>
    </dgm:pt>
    <dgm:pt modelId="{1F9C5CDA-1972-4C14-B8DA-A10935942BCB}" type="pres">
      <dgm:prSet presAssocID="{0F85DA18-6902-4B25-B0CF-1CF4ABF615FE}" presName="Name0" presStyleCnt="0">
        <dgm:presLayoutVars>
          <dgm:chMax val="1"/>
          <dgm:dir/>
          <dgm:animLvl val="ctr"/>
          <dgm:resizeHandles val="exact"/>
        </dgm:presLayoutVars>
      </dgm:prSet>
      <dgm:spPr/>
      <dgm:t>
        <a:bodyPr/>
        <a:lstStyle/>
        <a:p>
          <a:endParaRPr lang="es-EC"/>
        </a:p>
      </dgm:t>
    </dgm:pt>
    <dgm:pt modelId="{559A93A2-5958-4707-8076-236CF286E982}" type="pres">
      <dgm:prSet presAssocID="{5D070B7C-B6ED-448B-B559-A5D3266F3C95}" presName="centerShape" presStyleLbl="node0" presStyleIdx="0" presStyleCnt="1" custScaleX="115017"/>
      <dgm:spPr/>
      <dgm:t>
        <a:bodyPr/>
        <a:lstStyle/>
        <a:p>
          <a:endParaRPr lang="es-EC"/>
        </a:p>
      </dgm:t>
    </dgm:pt>
    <dgm:pt modelId="{20AFF6C1-D0C5-4ACD-8C48-476BA292C516}" type="pres">
      <dgm:prSet presAssocID="{A512A7E9-A17E-4653-8F61-77BE83C24360}" presName="node" presStyleLbl="node1" presStyleIdx="0" presStyleCnt="4" custScaleX="130124" custScaleY="128789">
        <dgm:presLayoutVars>
          <dgm:bulletEnabled val="1"/>
        </dgm:presLayoutVars>
      </dgm:prSet>
      <dgm:spPr/>
      <dgm:t>
        <a:bodyPr/>
        <a:lstStyle/>
        <a:p>
          <a:endParaRPr lang="es-EC"/>
        </a:p>
      </dgm:t>
    </dgm:pt>
    <dgm:pt modelId="{7038CFA7-419F-4936-9928-104D7071E759}" type="pres">
      <dgm:prSet presAssocID="{A512A7E9-A17E-4653-8F61-77BE83C24360}" presName="dummy" presStyleCnt="0"/>
      <dgm:spPr/>
    </dgm:pt>
    <dgm:pt modelId="{5CA7354F-A53E-4678-BD89-AE3F9D72C82D}" type="pres">
      <dgm:prSet presAssocID="{F6816C4D-A7F8-42FD-90EE-7A48C13ECE4B}" presName="sibTrans" presStyleLbl="sibTrans2D1" presStyleIdx="0" presStyleCnt="4"/>
      <dgm:spPr/>
      <dgm:t>
        <a:bodyPr/>
        <a:lstStyle/>
        <a:p>
          <a:endParaRPr lang="es-EC"/>
        </a:p>
      </dgm:t>
    </dgm:pt>
    <dgm:pt modelId="{3BFC35B5-CB3D-46DB-9366-35B2492F6558}" type="pres">
      <dgm:prSet presAssocID="{0E2A68BA-873F-4F8B-9F22-909C9383D569}" presName="node" presStyleLbl="node1" presStyleIdx="1" presStyleCnt="4" custScaleX="130124" custScaleY="128789">
        <dgm:presLayoutVars>
          <dgm:bulletEnabled val="1"/>
        </dgm:presLayoutVars>
      </dgm:prSet>
      <dgm:spPr/>
      <dgm:t>
        <a:bodyPr/>
        <a:lstStyle/>
        <a:p>
          <a:endParaRPr lang="es-EC"/>
        </a:p>
      </dgm:t>
    </dgm:pt>
    <dgm:pt modelId="{080254A8-265A-475F-9AB3-994A2BAD9940}" type="pres">
      <dgm:prSet presAssocID="{0E2A68BA-873F-4F8B-9F22-909C9383D569}" presName="dummy" presStyleCnt="0"/>
      <dgm:spPr/>
    </dgm:pt>
    <dgm:pt modelId="{309E1D3F-7F72-4AF8-B06E-2067ADEEBF34}" type="pres">
      <dgm:prSet presAssocID="{897B4B38-43EE-4864-A4ED-4B48F9C83873}" presName="sibTrans" presStyleLbl="sibTrans2D1" presStyleIdx="1" presStyleCnt="4"/>
      <dgm:spPr/>
      <dgm:t>
        <a:bodyPr/>
        <a:lstStyle/>
        <a:p>
          <a:endParaRPr lang="es-EC"/>
        </a:p>
      </dgm:t>
    </dgm:pt>
    <dgm:pt modelId="{855553CD-8310-47FF-BC20-94B4BDADA512}" type="pres">
      <dgm:prSet presAssocID="{EDB1DB20-1474-4511-8F80-FC6D1F21DA9E}" presName="node" presStyleLbl="node1" presStyleIdx="2" presStyleCnt="4" custScaleX="130124" custScaleY="128789">
        <dgm:presLayoutVars>
          <dgm:bulletEnabled val="1"/>
        </dgm:presLayoutVars>
      </dgm:prSet>
      <dgm:spPr/>
      <dgm:t>
        <a:bodyPr/>
        <a:lstStyle/>
        <a:p>
          <a:endParaRPr lang="es-EC"/>
        </a:p>
      </dgm:t>
    </dgm:pt>
    <dgm:pt modelId="{8F2F3E13-466B-48B0-B635-6D16E69E06FB}" type="pres">
      <dgm:prSet presAssocID="{EDB1DB20-1474-4511-8F80-FC6D1F21DA9E}" presName="dummy" presStyleCnt="0"/>
      <dgm:spPr/>
    </dgm:pt>
    <dgm:pt modelId="{8EE32107-127D-4C96-8976-AAB3F54F9F92}" type="pres">
      <dgm:prSet presAssocID="{80FC42B0-754C-41C6-8E8E-7E2AE1EACCA3}" presName="sibTrans" presStyleLbl="sibTrans2D1" presStyleIdx="2" presStyleCnt="4"/>
      <dgm:spPr/>
      <dgm:t>
        <a:bodyPr/>
        <a:lstStyle/>
        <a:p>
          <a:endParaRPr lang="es-EC"/>
        </a:p>
      </dgm:t>
    </dgm:pt>
    <dgm:pt modelId="{11EA9E85-208B-4215-ABD0-A77130F5678B}" type="pres">
      <dgm:prSet presAssocID="{04AA1CE5-F0D0-4800-BEAB-6FD8C21509C8}" presName="node" presStyleLbl="node1" presStyleIdx="3" presStyleCnt="4" custScaleX="130124" custScaleY="128789">
        <dgm:presLayoutVars>
          <dgm:bulletEnabled val="1"/>
        </dgm:presLayoutVars>
      </dgm:prSet>
      <dgm:spPr/>
      <dgm:t>
        <a:bodyPr/>
        <a:lstStyle/>
        <a:p>
          <a:endParaRPr lang="es-EC"/>
        </a:p>
      </dgm:t>
    </dgm:pt>
    <dgm:pt modelId="{753D2630-B466-49C4-9D95-026720B9766C}" type="pres">
      <dgm:prSet presAssocID="{04AA1CE5-F0D0-4800-BEAB-6FD8C21509C8}" presName="dummy" presStyleCnt="0"/>
      <dgm:spPr/>
    </dgm:pt>
    <dgm:pt modelId="{6C732D3F-A183-4A1E-81DD-756D1B2A0B57}" type="pres">
      <dgm:prSet presAssocID="{B160F970-4F79-49B6-AB98-6CB95853114F}" presName="sibTrans" presStyleLbl="sibTrans2D1" presStyleIdx="3" presStyleCnt="4"/>
      <dgm:spPr/>
      <dgm:t>
        <a:bodyPr/>
        <a:lstStyle/>
        <a:p>
          <a:endParaRPr lang="es-EC"/>
        </a:p>
      </dgm:t>
    </dgm:pt>
  </dgm:ptLst>
  <dgm:cxnLst>
    <dgm:cxn modelId="{3E0B7C8F-E09A-4B05-B8F0-26F3AAB68AED}" type="presOf" srcId="{897B4B38-43EE-4864-A4ED-4B48F9C83873}" destId="{309E1D3F-7F72-4AF8-B06E-2067ADEEBF34}" srcOrd="0" destOrd="0" presId="urn:microsoft.com/office/officeart/2005/8/layout/radial6"/>
    <dgm:cxn modelId="{EC83E79D-7F13-47F1-8EC5-F20D45D75917}" srcId="{5D070B7C-B6ED-448B-B559-A5D3266F3C95}" destId="{0E2A68BA-873F-4F8B-9F22-909C9383D569}" srcOrd="1" destOrd="0" parTransId="{7691218F-6C5E-4AD9-A627-EC9F434A6CD8}" sibTransId="{897B4B38-43EE-4864-A4ED-4B48F9C83873}"/>
    <dgm:cxn modelId="{669589CA-8A20-4CB4-B069-A3BC9F47F826}" type="presOf" srcId="{04AA1CE5-F0D0-4800-BEAB-6FD8C21509C8}" destId="{11EA9E85-208B-4215-ABD0-A77130F5678B}" srcOrd="0" destOrd="0" presId="urn:microsoft.com/office/officeart/2005/8/layout/radial6"/>
    <dgm:cxn modelId="{7736B85F-00EF-4A83-BD2A-AEC063C94576}" srcId="{5D070B7C-B6ED-448B-B559-A5D3266F3C95}" destId="{04AA1CE5-F0D0-4800-BEAB-6FD8C21509C8}" srcOrd="3" destOrd="0" parTransId="{D05B6B3A-3DF4-4EBF-A43F-BE674EC1F6CC}" sibTransId="{B160F970-4F79-49B6-AB98-6CB95853114F}"/>
    <dgm:cxn modelId="{A1AC0DDB-DC1B-416A-9F05-4B058CA08D20}" type="presOf" srcId="{0F85DA18-6902-4B25-B0CF-1CF4ABF615FE}" destId="{1F9C5CDA-1972-4C14-B8DA-A10935942BCB}" srcOrd="0" destOrd="0" presId="urn:microsoft.com/office/officeart/2005/8/layout/radial6"/>
    <dgm:cxn modelId="{98DFDDBE-63E4-4F68-BCCB-B817992A67FE}" type="presOf" srcId="{F6816C4D-A7F8-42FD-90EE-7A48C13ECE4B}" destId="{5CA7354F-A53E-4678-BD89-AE3F9D72C82D}" srcOrd="0" destOrd="0" presId="urn:microsoft.com/office/officeart/2005/8/layout/radial6"/>
    <dgm:cxn modelId="{2A81118B-480A-4D17-AB98-969BC34C8D76}" type="presOf" srcId="{A512A7E9-A17E-4653-8F61-77BE83C24360}" destId="{20AFF6C1-D0C5-4ACD-8C48-476BA292C516}" srcOrd="0" destOrd="0" presId="urn:microsoft.com/office/officeart/2005/8/layout/radial6"/>
    <dgm:cxn modelId="{65EA35B3-8708-42BC-9C5F-9839830944D8}" type="presOf" srcId="{5D070B7C-B6ED-448B-B559-A5D3266F3C95}" destId="{559A93A2-5958-4707-8076-236CF286E982}" srcOrd="0" destOrd="0" presId="urn:microsoft.com/office/officeart/2005/8/layout/radial6"/>
    <dgm:cxn modelId="{A24DA133-40C0-4219-9363-D2D20BE5B5F8}" type="presOf" srcId="{B160F970-4F79-49B6-AB98-6CB95853114F}" destId="{6C732D3F-A183-4A1E-81DD-756D1B2A0B57}" srcOrd="0" destOrd="0" presId="urn:microsoft.com/office/officeart/2005/8/layout/radial6"/>
    <dgm:cxn modelId="{39642118-FCE6-482A-B20F-CC68FBB75364}" srcId="{5D070B7C-B6ED-448B-B559-A5D3266F3C95}" destId="{A512A7E9-A17E-4653-8F61-77BE83C24360}" srcOrd="0" destOrd="0" parTransId="{0D0F68DD-20E9-428C-B206-55095B8A86C2}" sibTransId="{F6816C4D-A7F8-42FD-90EE-7A48C13ECE4B}"/>
    <dgm:cxn modelId="{8E4D3B75-8285-4FCB-B055-BEDC051D938B}" srcId="{0F85DA18-6902-4B25-B0CF-1CF4ABF615FE}" destId="{5D070B7C-B6ED-448B-B559-A5D3266F3C95}" srcOrd="0" destOrd="0" parTransId="{E65B13E7-CD7A-450D-BA38-FF5E0A62D4C6}" sibTransId="{7454D8B9-ECEF-4F1F-8AE1-FBCFF98F4E8D}"/>
    <dgm:cxn modelId="{3462637D-D2EE-4212-B89D-1820A414A5AA}" type="presOf" srcId="{80FC42B0-754C-41C6-8E8E-7E2AE1EACCA3}" destId="{8EE32107-127D-4C96-8976-AAB3F54F9F92}" srcOrd="0" destOrd="0" presId="urn:microsoft.com/office/officeart/2005/8/layout/radial6"/>
    <dgm:cxn modelId="{E9497E89-4BFF-4C9B-B40C-B472531D2878}" srcId="{5D070B7C-B6ED-448B-B559-A5D3266F3C95}" destId="{EDB1DB20-1474-4511-8F80-FC6D1F21DA9E}" srcOrd="2" destOrd="0" parTransId="{E07EF319-0A44-46AD-BB92-F6B44031071A}" sibTransId="{80FC42B0-754C-41C6-8E8E-7E2AE1EACCA3}"/>
    <dgm:cxn modelId="{970E6EF4-7266-4971-BD62-03B8DF064349}" type="presOf" srcId="{0E2A68BA-873F-4F8B-9F22-909C9383D569}" destId="{3BFC35B5-CB3D-46DB-9366-35B2492F6558}" srcOrd="0" destOrd="0" presId="urn:microsoft.com/office/officeart/2005/8/layout/radial6"/>
    <dgm:cxn modelId="{82AC415E-BAA9-469E-8925-1074B22D4F2C}" type="presOf" srcId="{EDB1DB20-1474-4511-8F80-FC6D1F21DA9E}" destId="{855553CD-8310-47FF-BC20-94B4BDADA512}" srcOrd="0" destOrd="0" presId="urn:microsoft.com/office/officeart/2005/8/layout/radial6"/>
    <dgm:cxn modelId="{8F7FDCDB-5E3E-413B-92B6-0741209AC565}" type="presParOf" srcId="{1F9C5CDA-1972-4C14-B8DA-A10935942BCB}" destId="{559A93A2-5958-4707-8076-236CF286E982}" srcOrd="0" destOrd="0" presId="urn:microsoft.com/office/officeart/2005/8/layout/radial6"/>
    <dgm:cxn modelId="{5DCDBF1D-3B57-47E0-A40E-F07F5729BF2B}" type="presParOf" srcId="{1F9C5CDA-1972-4C14-B8DA-A10935942BCB}" destId="{20AFF6C1-D0C5-4ACD-8C48-476BA292C516}" srcOrd="1" destOrd="0" presId="urn:microsoft.com/office/officeart/2005/8/layout/radial6"/>
    <dgm:cxn modelId="{A1217816-D26E-44AB-977F-689C18527E93}" type="presParOf" srcId="{1F9C5CDA-1972-4C14-B8DA-A10935942BCB}" destId="{7038CFA7-419F-4936-9928-104D7071E759}" srcOrd="2" destOrd="0" presId="urn:microsoft.com/office/officeart/2005/8/layout/radial6"/>
    <dgm:cxn modelId="{8FF12F20-EA1D-40EB-BD57-D4AE9995D974}" type="presParOf" srcId="{1F9C5CDA-1972-4C14-B8DA-A10935942BCB}" destId="{5CA7354F-A53E-4678-BD89-AE3F9D72C82D}" srcOrd="3" destOrd="0" presId="urn:microsoft.com/office/officeart/2005/8/layout/radial6"/>
    <dgm:cxn modelId="{6D0D32DF-2EB8-49A2-8738-30E47A786116}" type="presParOf" srcId="{1F9C5CDA-1972-4C14-B8DA-A10935942BCB}" destId="{3BFC35B5-CB3D-46DB-9366-35B2492F6558}" srcOrd="4" destOrd="0" presId="urn:microsoft.com/office/officeart/2005/8/layout/radial6"/>
    <dgm:cxn modelId="{B9484BFB-940E-4370-8AF0-133919630CF2}" type="presParOf" srcId="{1F9C5CDA-1972-4C14-B8DA-A10935942BCB}" destId="{080254A8-265A-475F-9AB3-994A2BAD9940}" srcOrd="5" destOrd="0" presId="urn:microsoft.com/office/officeart/2005/8/layout/radial6"/>
    <dgm:cxn modelId="{D952AE15-0FAA-43DD-A7AE-66555F40320E}" type="presParOf" srcId="{1F9C5CDA-1972-4C14-B8DA-A10935942BCB}" destId="{309E1D3F-7F72-4AF8-B06E-2067ADEEBF34}" srcOrd="6" destOrd="0" presId="urn:microsoft.com/office/officeart/2005/8/layout/radial6"/>
    <dgm:cxn modelId="{030405BB-1A88-473E-BE5B-95368BC4959E}" type="presParOf" srcId="{1F9C5CDA-1972-4C14-B8DA-A10935942BCB}" destId="{855553CD-8310-47FF-BC20-94B4BDADA512}" srcOrd="7" destOrd="0" presId="urn:microsoft.com/office/officeart/2005/8/layout/radial6"/>
    <dgm:cxn modelId="{7B701CD5-AE11-4649-96EF-5D66D119DE91}" type="presParOf" srcId="{1F9C5CDA-1972-4C14-B8DA-A10935942BCB}" destId="{8F2F3E13-466B-48B0-B635-6D16E69E06FB}" srcOrd="8" destOrd="0" presId="urn:microsoft.com/office/officeart/2005/8/layout/radial6"/>
    <dgm:cxn modelId="{7CE93D02-9F52-4A65-BD3C-0A2D95D30F38}" type="presParOf" srcId="{1F9C5CDA-1972-4C14-B8DA-A10935942BCB}" destId="{8EE32107-127D-4C96-8976-AAB3F54F9F92}" srcOrd="9" destOrd="0" presId="urn:microsoft.com/office/officeart/2005/8/layout/radial6"/>
    <dgm:cxn modelId="{86AA2616-081F-44D2-A121-68CB673271E7}" type="presParOf" srcId="{1F9C5CDA-1972-4C14-B8DA-A10935942BCB}" destId="{11EA9E85-208B-4215-ABD0-A77130F5678B}" srcOrd="10" destOrd="0" presId="urn:microsoft.com/office/officeart/2005/8/layout/radial6"/>
    <dgm:cxn modelId="{DF47D3FC-806A-43C6-B6AD-C4B7D55DAC25}" type="presParOf" srcId="{1F9C5CDA-1972-4C14-B8DA-A10935942BCB}" destId="{753D2630-B466-49C4-9D95-026720B9766C}" srcOrd="11" destOrd="0" presId="urn:microsoft.com/office/officeart/2005/8/layout/radial6"/>
    <dgm:cxn modelId="{ED153435-F3C4-4226-A96C-363D8DFC0AC7}" type="presParOf" srcId="{1F9C5CDA-1972-4C14-B8DA-A10935942BCB}" destId="{6C732D3F-A183-4A1E-81DD-756D1B2A0B57}" srcOrd="12" destOrd="0" presId="urn:microsoft.com/office/officeart/2005/8/layout/radial6"/>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9AF85DA-596F-4EA8-8855-FC59AD5E5404}" type="doc">
      <dgm:prSet loTypeId="urn:microsoft.com/office/officeart/2008/layout/VerticalCurvedList" loCatId="list" qsTypeId="urn:microsoft.com/office/officeart/2005/8/quickstyle/simple3" qsCatId="simple" csTypeId="urn:microsoft.com/office/officeart/2005/8/colors/colorful5" csCatId="colorful" phldr="1"/>
      <dgm:spPr/>
      <dgm:t>
        <a:bodyPr/>
        <a:lstStyle/>
        <a:p>
          <a:endParaRPr lang="es-CO"/>
        </a:p>
      </dgm:t>
    </dgm:pt>
    <dgm:pt modelId="{434CDB7E-0B29-4C2A-BBAE-ED26D416EEAB}">
      <dgm:prSet/>
      <dgm:spPr/>
      <dgm:t>
        <a:bodyPr/>
        <a:lstStyle/>
        <a:p>
          <a:pPr algn="just"/>
          <a:r>
            <a:rPr lang="es-EC" dirty="0" smtClean="0"/>
            <a:t>El turismo comunitario realizado por la Comunidad Tsáchila Chiguilpe es importante fuente de ingresos por sus principales atractivos turísticos y el tema de la medicina ancestral de los denominados </a:t>
          </a:r>
          <a:r>
            <a:rPr lang="es-EC" dirty="0" err="1" smtClean="0"/>
            <a:t>ponés</a:t>
          </a:r>
          <a:r>
            <a:rPr lang="es-EC" dirty="0" smtClean="0"/>
            <a:t>.</a:t>
          </a:r>
          <a:endParaRPr lang="es-EC" dirty="0"/>
        </a:p>
      </dgm:t>
    </dgm:pt>
    <dgm:pt modelId="{BC603A76-B7DC-42C3-B188-17832A1A90DB}" type="parTrans" cxnId="{4220DDC9-1E96-4E08-A22F-C8752FD17BBC}">
      <dgm:prSet/>
      <dgm:spPr/>
      <dgm:t>
        <a:bodyPr/>
        <a:lstStyle/>
        <a:p>
          <a:endParaRPr lang="es-EC"/>
        </a:p>
      </dgm:t>
    </dgm:pt>
    <dgm:pt modelId="{A6EE4A65-C486-4299-980A-6B536B0CEB2A}" type="sibTrans" cxnId="{4220DDC9-1E96-4E08-A22F-C8752FD17BBC}">
      <dgm:prSet/>
      <dgm:spPr/>
      <dgm:t>
        <a:bodyPr/>
        <a:lstStyle/>
        <a:p>
          <a:endParaRPr lang="es-EC"/>
        </a:p>
      </dgm:t>
    </dgm:pt>
    <dgm:pt modelId="{776118A2-E858-46AA-ABC0-5153331F18BE}">
      <dgm:prSet/>
      <dgm:spPr/>
      <dgm:t>
        <a:bodyPr/>
        <a:lstStyle/>
        <a:p>
          <a:pPr algn="just"/>
          <a:r>
            <a:rPr lang="es-EC" dirty="0" smtClean="0"/>
            <a:t>La Comunidad Tsáchila Chiguilpe no cuenta con adecuadas estrategias de comunicación, para promocionar y atraer mayor número de turistas tanto nacionales como extranjeros.</a:t>
          </a:r>
          <a:endParaRPr lang="es-EC" dirty="0"/>
        </a:p>
      </dgm:t>
    </dgm:pt>
    <dgm:pt modelId="{570287B7-308A-4C2C-8F67-8266EB553233}" type="parTrans" cxnId="{4057E96A-1C53-4D35-A841-FB2683646F72}">
      <dgm:prSet/>
      <dgm:spPr/>
      <dgm:t>
        <a:bodyPr/>
        <a:lstStyle/>
        <a:p>
          <a:endParaRPr lang="es-EC"/>
        </a:p>
      </dgm:t>
    </dgm:pt>
    <dgm:pt modelId="{50D85327-6ADF-405A-8326-7ED64E749DAC}" type="sibTrans" cxnId="{4057E96A-1C53-4D35-A841-FB2683646F72}">
      <dgm:prSet/>
      <dgm:spPr/>
      <dgm:t>
        <a:bodyPr/>
        <a:lstStyle/>
        <a:p>
          <a:endParaRPr lang="es-EC"/>
        </a:p>
      </dgm:t>
    </dgm:pt>
    <dgm:pt modelId="{4F105495-0489-49A0-970C-74AFAD30F71F}">
      <dgm:prSet/>
      <dgm:spPr/>
      <dgm:t>
        <a:bodyPr/>
        <a:lstStyle/>
        <a:p>
          <a:pPr algn="just"/>
          <a:r>
            <a:rPr lang="es-EC" dirty="0" smtClean="0"/>
            <a:t>No existe un apoyo progresivo y constante por parte de las autoridades para fomentar el turismo en la Comuna Chiguilpe y demás comunidades Tsáchilas, a tal punto que los habitantes de la ciudad desconocen de los beneficios y de las actividades turísticas que ofrece la comunidad.</a:t>
          </a:r>
          <a:endParaRPr lang="es-EC" dirty="0"/>
        </a:p>
      </dgm:t>
    </dgm:pt>
    <dgm:pt modelId="{8F3DE044-62AE-4C30-ABDF-1E0A5682728C}" type="parTrans" cxnId="{FE56D86B-D927-47B3-A144-A40C3D64A6F1}">
      <dgm:prSet/>
      <dgm:spPr/>
      <dgm:t>
        <a:bodyPr/>
        <a:lstStyle/>
        <a:p>
          <a:endParaRPr lang="es-EC"/>
        </a:p>
      </dgm:t>
    </dgm:pt>
    <dgm:pt modelId="{2442D440-3A89-4439-B048-1ACE34473CEC}" type="sibTrans" cxnId="{FE56D86B-D927-47B3-A144-A40C3D64A6F1}">
      <dgm:prSet/>
      <dgm:spPr/>
      <dgm:t>
        <a:bodyPr/>
        <a:lstStyle/>
        <a:p>
          <a:endParaRPr lang="es-EC"/>
        </a:p>
      </dgm:t>
    </dgm:pt>
    <dgm:pt modelId="{AC27401E-1BD3-49FA-B9D3-AE31F32C0E44}" type="pres">
      <dgm:prSet presAssocID="{C9AF85DA-596F-4EA8-8855-FC59AD5E5404}" presName="Name0" presStyleCnt="0">
        <dgm:presLayoutVars>
          <dgm:chMax val="7"/>
          <dgm:chPref val="7"/>
          <dgm:dir/>
        </dgm:presLayoutVars>
      </dgm:prSet>
      <dgm:spPr/>
      <dgm:t>
        <a:bodyPr/>
        <a:lstStyle/>
        <a:p>
          <a:endParaRPr lang="es-CO"/>
        </a:p>
      </dgm:t>
    </dgm:pt>
    <dgm:pt modelId="{2809931B-5327-4E09-9536-E3AAEF95F0B7}" type="pres">
      <dgm:prSet presAssocID="{C9AF85DA-596F-4EA8-8855-FC59AD5E5404}" presName="Name1" presStyleCnt="0"/>
      <dgm:spPr/>
      <dgm:t>
        <a:bodyPr/>
        <a:lstStyle/>
        <a:p>
          <a:endParaRPr lang="es-EC"/>
        </a:p>
      </dgm:t>
    </dgm:pt>
    <dgm:pt modelId="{A055170F-FA0D-4EB3-87D3-2D3257B243C1}" type="pres">
      <dgm:prSet presAssocID="{C9AF85DA-596F-4EA8-8855-FC59AD5E5404}" presName="cycle" presStyleCnt="0"/>
      <dgm:spPr/>
      <dgm:t>
        <a:bodyPr/>
        <a:lstStyle/>
        <a:p>
          <a:endParaRPr lang="es-EC"/>
        </a:p>
      </dgm:t>
    </dgm:pt>
    <dgm:pt modelId="{939B8F1B-89B6-42B8-AA7D-30C00B9DE0A9}" type="pres">
      <dgm:prSet presAssocID="{C9AF85DA-596F-4EA8-8855-FC59AD5E5404}" presName="srcNode" presStyleLbl="node1" presStyleIdx="0" presStyleCnt="3"/>
      <dgm:spPr/>
      <dgm:t>
        <a:bodyPr/>
        <a:lstStyle/>
        <a:p>
          <a:endParaRPr lang="es-EC"/>
        </a:p>
      </dgm:t>
    </dgm:pt>
    <dgm:pt modelId="{ED50CB0B-1736-428A-A4CD-FB6E83BAAED0}" type="pres">
      <dgm:prSet presAssocID="{C9AF85DA-596F-4EA8-8855-FC59AD5E5404}" presName="conn" presStyleLbl="parChTrans1D2" presStyleIdx="0" presStyleCnt="1"/>
      <dgm:spPr/>
      <dgm:t>
        <a:bodyPr/>
        <a:lstStyle/>
        <a:p>
          <a:endParaRPr lang="es-CO"/>
        </a:p>
      </dgm:t>
    </dgm:pt>
    <dgm:pt modelId="{BE1BFD1E-0766-450F-BB53-C6BF85645C76}" type="pres">
      <dgm:prSet presAssocID="{C9AF85DA-596F-4EA8-8855-FC59AD5E5404}" presName="extraNode" presStyleLbl="node1" presStyleIdx="0" presStyleCnt="3"/>
      <dgm:spPr/>
      <dgm:t>
        <a:bodyPr/>
        <a:lstStyle/>
        <a:p>
          <a:endParaRPr lang="es-EC"/>
        </a:p>
      </dgm:t>
    </dgm:pt>
    <dgm:pt modelId="{BCC9D209-6BC8-4893-BFAE-AAC4FCB8567F}" type="pres">
      <dgm:prSet presAssocID="{C9AF85DA-596F-4EA8-8855-FC59AD5E5404}" presName="dstNode" presStyleLbl="node1" presStyleIdx="0" presStyleCnt="3"/>
      <dgm:spPr/>
      <dgm:t>
        <a:bodyPr/>
        <a:lstStyle/>
        <a:p>
          <a:endParaRPr lang="es-EC"/>
        </a:p>
      </dgm:t>
    </dgm:pt>
    <dgm:pt modelId="{8A2C44AC-B6D7-4817-9CC6-837B2C5D62F1}" type="pres">
      <dgm:prSet presAssocID="{434CDB7E-0B29-4C2A-BBAE-ED26D416EEAB}" presName="text_1" presStyleLbl="node1" presStyleIdx="0" presStyleCnt="3">
        <dgm:presLayoutVars>
          <dgm:bulletEnabled val="1"/>
        </dgm:presLayoutVars>
      </dgm:prSet>
      <dgm:spPr/>
      <dgm:t>
        <a:bodyPr/>
        <a:lstStyle/>
        <a:p>
          <a:endParaRPr lang="es-EC"/>
        </a:p>
      </dgm:t>
    </dgm:pt>
    <dgm:pt modelId="{255F0A4C-1EDE-4775-AB00-A63E0990675F}" type="pres">
      <dgm:prSet presAssocID="{434CDB7E-0B29-4C2A-BBAE-ED26D416EEAB}" presName="accent_1" presStyleCnt="0"/>
      <dgm:spPr/>
      <dgm:t>
        <a:bodyPr/>
        <a:lstStyle/>
        <a:p>
          <a:endParaRPr lang="es-EC"/>
        </a:p>
      </dgm:t>
    </dgm:pt>
    <dgm:pt modelId="{67C1401B-7ECF-4F84-AD67-8D2D76004B86}" type="pres">
      <dgm:prSet presAssocID="{434CDB7E-0B29-4C2A-BBAE-ED26D416EEAB}" presName="accentRepeatNode" presStyleLbl="solidFgAcc1" presStyleIdx="0" presStyleCnt="3"/>
      <dgm:spPr/>
      <dgm:t>
        <a:bodyPr/>
        <a:lstStyle/>
        <a:p>
          <a:endParaRPr lang="es-EC"/>
        </a:p>
      </dgm:t>
    </dgm:pt>
    <dgm:pt modelId="{BF49E2E8-483F-4A02-B7E3-A6772B14E06E}" type="pres">
      <dgm:prSet presAssocID="{776118A2-E858-46AA-ABC0-5153331F18BE}" presName="text_2" presStyleLbl="node1" presStyleIdx="1" presStyleCnt="3">
        <dgm:presLayoutVars>
          <dgm:bulletEnabled val="1"/>
        </dgm:presLayoutVars>
      </dgm:prSet>
      <dgm:spPr/>
      <dgm:t>
        <a:bodyPr/>
        <a:lstStyle/>
        <a:p>
          <a:endParaRPr lang="es-EC"/>
        </a:p>
      </dgm:t>
    </dgm:pt>
    <dgm:pt modelId="{7C9E18DB-6801-4AEC-897E-3DB402E26157}" type="pres">
      <dgm:prSet presAssocID="{776118A2-E858-46AA-ABC0-5153331F18BE}" presName="accent_2" presStyleCnt="0"/>
      <dgm:spPr/>
      <dgm:t>
        <a:bodyPr/>
        <a:lstStyle/>
        <a:p>
          <a:endParaRPr lang="es-EC"/>
        </a:p>
      </dgm:t>
    </dgm:pt>
    <dgm:pt modelId="{12EF67DD-B4E5-4064-8C06-2C13019F2B4B}" type="pres">
      <dgm:prSet presAssocID="{776118A2-E858-46AA-ABC0-5153331F18BE}" presName="accentRepeatNode" presStyleLbl="solidFgAcc1" presStyleIdx="1" presStyleCnt="3"/>
      <dgm:spPr/>
      <dgm:t>
        <a:bodyPr/>
        <a:lstStyle/>
        <a:p>
          <a:endParaRPr lang="es-EC"/>
        </a:p>
      </dgm:t>
    </dgm:pt>
    <dgm:pt modelId="{E6844AC2-BBC4-4DC6-B1FE-3725AA6DAE2A}" type="pres">
      <dgm:prSet presAssocID="{4F105495-0489-49A0-970C-74AFAD30F71F}" presName="text_3" presStyleLbl="node1" presStyleIdx="2" presStyleCnt="3">
        <dgm:presLayoutVars>
          <dgm:bulletEnabled val="1"/>
        </dgm:presLayoutVars>
      </dgm:prSet>
      <dgm:spPr/>
      <dgm:t>
        <a:bodyPr/>
        <a:lstStyle/>
        <a:p>
          <a:endParaRPr lang="es-EC"/>
        </a:p>
      </dgm:t>
    </dgm:pt>
    <dgm:pt modelId="{E1413B68-FD2C-4D28-BC9C-439E7476391D}" type="pres">
      <dgm:prSet presAssocID="{4F105495-0489-49A0-970C-74AFAD30F71F}" presName="accent_3" presStyleCnt="0"/>
      <dgm:spPr/>
      <dgm:t>
        <a:bodyPr/>
        <a:lstStyle/>
        <a:p>
          <a:endParaRPr lang="es-EC"/>
        </a:p>
      </dgm:t>
    </dgm:pt>
    <dgm:pt modelId="{DB831822-BAB5-46EE-A67D-6BE6C78DE9E1}" type="pres">
      <dgm:prSet presAssocID="{4F105495-0489-49A0-970C-74AFAD30F71F}" presName="accentRepeatNode" presStyleLbl="solidFgAcc1" presStyleIdx="2" presStyleCnt="3"/>
      <dgm:spPr/>
      <dgm:t>
        <a:bodyPr/>
        <a:lstStyle/>
        <a:p>
          <a:endParaRPr lang="es-EC"/>
        </a:p>
      </dgm:t>
    </dgm:pt>
  </dgm:ptLst>
  <dgm:cxnLst>
    <dgm:cxn modelId="{3A381DDB-E28A-4F78-B875-46C5CCF193A5}" type="presOf" srcId="{C9AF85DA-596F-4EA8-8855-FC59AD5E5404}" destId="{AC27401E-1BD3-49FA-B9D3-AE31F32C0E44}" srcOrd="0" destOrd="0" presId="urn:microsoft.com/office/officeart/2008/layout/VerticalCurvedList"/>
    <dgm:cxn modelId="{8C9EF4F7-4ED8-4262-84AA-236A64ACFE68}" type="presOf" srcId="{4F105495-0489-49A0-970C-74AFAD30F71F}" destId="{E6844AC2-BBC4-4DC6-B1FE-3725AA6DAE2A}" srcOrd="0" destOrd="0" presId="urn:microsoft.com/office/officeart/2008/layout/VerticalCurvedList"/>
    <dgm:cxn modelId="{FE56D86B-D927-47B3-A144-A40C3D64A6F1}" srcId="{C9AF85DA-596F-4EA8-8855-FC59AD5E5404}" destId="{4F105495-0489-49A0-970C-74AFAD30F71F}" srcOrd="2" destOrd="0" parTransId="{8F3DE044-62AE-4C30-ABDF-1E0A5682728C}" sibTransId="{2442D440-3A89-4439-B048-1ACE34473CEC}"/>
    <dgm:cxn modelId="{4057E96A-1C53-4D35-A841-FB2683646F72}" srcId="{C9AF85DA-596F-4EA8-8855-FC59AD5E5404}" destId="{776118A2-E858-46AA-ABC0-5153331F18BE}" srcOrd="1" destOrd="0" parTransId="{570287B7-308A-4C2C-8F67-8266EB553233}" sibTransId="{50D85327-6ADF-405A-8326-7ED64E749DAC}"/>
    <dgm:cxn modelId="{FCA31922-4ADC-47D3-BDDC-70636435836C}" type="presOf" srcId="{434CDB7E-0B29-4C2A-BBAE-ED26D416EEAB}" destId="{8A2C44AC-B6D7-4817-9CC6-837B2C5D62F1}" srcOrd="0" destOrd="0" presId="urn:microsoft.com/office/officeart/2008/layout/VerticalCurvedList"/>
    <dgm:cxn modelId="{4220DDC9-1E96-4E08-A22F-C8752FD17BBC}" srcId="{C9AF85DA-596F-4EA8-8855-FC59AD5E5404}" destId="{434CDB7E-0B29-4C2A-BBAE-ED26D416EEAB}" srcOrd="0" destOrd="0" parTransId="{BC603A76-B7DC-42C3-B188-17832A1A90DB}" sibTransId="{A6EE4A65-C486-4299-980A-6B536B0CEB2A}"/>
    <dgm:cxn modelId="{A0242DDB-0429-454B-8621-1760BDBC5F28}" type="presOf" srcId="{A6EE4A65-C486-4299-980A-6B536B0CEB2A}" destId="{ED50CB0B-1736-428A-A4CD-FB6E83BAAED0}" srcOrd="0" destOrd="0" presId="urn:microsoft.com/office/officeart/2008/layout/VerticalCurvedList"/>
    <dgm:cxn modelId="{EA9F556A-E419-4BAF-BFDF-DAE53503A0CD}" type="presOf" srcId="{776118A2-E858-46AA-ABC0-5153331F18BE}" destId="{BF49E2E8-483F-4A02-B7E3-A6772B14E06E}" srcOrd="0" destOrd="0" presId="urn:microsoft.com/office/officeart/2008/layout/VerticalCurvedList"/>
    <dgm:cxn modelId="{756DA8B5-770B-47AC-84A8-C37ADB19B006}" type="presParOf" srcId="{AC27401E-1BD3-49FA-B9D3-AE31F32C0E44}" destId="{2809931B-5327-4E09-9536-E3AAEF95F0B7}" srcOrd="0" destOrd="0" presId="urn:microsoft.com/office/officeart/2008/layout/VerticalCurvedList"/>
    <dgm:cxn modelId="{026E0F7A-E35C-4B1E-B84A-7CE1C45CC795}" type="presParOf" srcId="{2809931B-5327-4E09-9536-E3AAEF95F0B7}" destId="{A055170F-FA0D-4EB3-87D3-2D3257B243C1}" srcOrd="0" destOrd="0" presId="urn:microsoft.com/office/officeart/2008/layout/VerticalCurvedList"/>
    <dgm:cxn modelId="{A44F4F6D-82C2-4820-A072-B3E8DE71A425}" type="presParOf" srcId="{A055170F-FA0D-4EB3-87D3-2D3257B243C1}" destId="{939B8F1B-89B6-42B8-AA7D-30C00B9DE0A9}" srcOrd="0" destOrd="0" presId="urn:microsoft.com/office/officeart/2008/layout/VerticalCurvedList"/>
    <dgm:cxn modelId="{B3DDBA6F-9A28-4287-B811-9FEF464009C2}" type="presParOf" srcId="{A055170F-FA0D-4EB3-87D3-2D3257B243C1}" destId="{ED50CB0B-1736-428A-A4CD-FB6E83BAAED0}" srcOrd="1" destOrd="0" presId="urn:microsoft.com/office/officeart/2008/layout/VerticalCurvedList"/>
    <dgm:cxn modelId="{F2675726-78CF-4628-ADB0-453C6DBDD704}" type="presParOf" srcId="{A055170F-FA0D-4EB3-87D3-2D3257B243C1}" destId="{BE1BFD1E-0766-450F-BB53-C6BF85645C76}" srcOrd="2" destOrd="0" presId="urn:microsoft.com/office/officeart/2008/layout/VerticalCurvedList"/>
    <dgm:cxn modelId="{FDCB0D3D-ECBE-4D1D-BE64-3AD7522EFF8D}" type="presParOf" srcId="{A055170F-FA0D-4EB3-87D3-2D3257B243C1}" destId="{BCC9D209-6BC8-4893-BFAE-AAC4FCB8567F}" srcOrd="3" destOrd="0" presId="urn:microsoft.com/office/officeart/2008/layout/VerticalCurvedList"/>
    <dgm:cxn modelId="{1F371F86-2E8E-4A55-9078-CF18A60AE961}" type="presParOf" srcId="{2809931B-5327-4E09-9536-E3AAEF95F0B7}" destId="{8A2C44AC-B6D7-4817-9CC6-837B2C5D62F1}" srcOrd="1" destOrd="0" presId="urn:microsoft.com/office/officeart/2008/layout/VerticalCurvedList"/>
    <dgm:cxn modelId="{E90423BE-8F69-4BF2-86FE-53F0DDD1E0CC}" type="presParOf" srcId="{2809931B-5327-4E09-9536-E3AAEF95F0B7}" destId="{255F0A4C-1EDE-4775-AB00-A63E0990675F}" srcOrd="2" destOrd="0" presId="urn:microsoft.com/office/officeart/2008/layout/VerticalCurvedList"/>
    <dgm:cxn modelId="{F0AA2660-DD82-4BE8-94E1-4E5F706D93EF}" type="presParOf" srcId="{255F0A4C-1EDE-4775-AB00-A63E0990675F}" destId="{67C1401B-7ECF-4F84-AD67-8D2D76004B86}" srcOrd="0" destOrd="0" presId="urn:microsoft.com/office/officeart/2008/layout/VerticalCurvedList"/>
    <dgm:cxn modelId="{1E2FF7E9-D11D-44D3-A98A-3803E8AA904B}" type="presParOf" srcId="{2809931B-5327-4E09-9536-E3AAEF95F0B7}" destId="{BF49E2E8-483F-4A02-B7E3-A6772B14E06E}" srcOrd="3" destOrd="0" presId="urn:microsoft.com/office/officeart/2008/layout/VerticalCurvedList"/>
    <dgm:cxn modelId="{3052D9C4-1A72-4170-8E0E-8FB1252231C7}" type="presParOf" srcId="{2809931B-5327-4E09-9536-E3AAEF95F0B7}" destId="{7C9E18DB-6801-4AEC-897E-3DB402E26157}" srcOrd="4" destOrd="0" presId="urn:microsoft.com/office/officeart/2008/layout/VerticalCurvedList"/>
    <dgm:cxn modelId="{EAFACB4F-E523-43EC-8A85-C7ED73A6BDC2}" type="presParOf" srcId="{7C9E18DB-6801-4AEC-897E-3DB402E26157}" destId="{12EF67DD-B4E5-4064-8C06-2C13019F2B4B}" srcOrd="0" destOrd="0" presId="urn:microsoft.com/office/officeart/2008/layout/VerticalCurvedList"/>
    <dgm:cxn modelId="{B1341F43-97F9-4518-A77C-3DD50B25D24F}" type="presParOf" srcId="{2809931B-5327-4E09-9536-E3AAEF95F0B7}" destId="{E6844AC2-BBC4-4DC6-B1FE-3725AA6DAE2A}" srcOrd="5" destOrd="0" presId="urn:microsoft.com/office/officeart/2008/layout/VerticalCurvedList"/>
    <dgm:cxn modelId="{37EA847C-505F-4E89-B982-A7AE49BB58B0}" type="presParOf" srcId="{2809931B-5327-4E09-9536-E3AAEF95F0B7}" destId="{E1413B68-FD2C-4D28-BC9C-439E7476391D}" srcOrd="6" destOrd="0" presId="urn:microsoft.com/office/officeart/2008/layout/VerticalCurvedList"/>
    <dgm:cxn modelId="{1CA3AC4E-8A82-4270-856C-920E7A2E75E5}" type="presParOf" srcId="{E1413B68-FD2C-4D28-BC9C-439E7476391D}" destId="{DB831822-BAB5-46EE-A67D-6BE6C78DE9E1}"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9AF85DA-596F-4EA8-8855-FC59AD5E5404}" type="doc">
      <dgm:prSet loTypeId="urn:microsoft.com/office/officeart/2008/layout/VerticalCurvedList" loCatId="list" qsTypeId="urn:microsoft.com/office/officeart/2005/8/quickstyle/simple3" qsCatId="simple" csTypeId="urn:microsoft.com/office/officeart/2005/8/colors/colorful4" csCatId="colorful" phldr="1"/>
      <dgm:spPr/>
      <dgm:t>
        <a:bodyPr/>
        <a:lstStyle/>
        <a:p>
          <a:endParaRPr lang="es-CO"/>
        </a:p>
      </dgm:t>
    </dgm:pt>
    <dgm:pt modelId="{434CDB7E-0B29-4C2A-BBAE-ED26D416EEAB}">
      <dgm:prSet/>
      <dgm:spPr/>
      <dgm:t>
        <a:bodyPr/>
        <a:lstStyle/>
        <a:p>
          <a:pPr algn="just"/>
          <a:r>
            <a:rPr lang="es-EC" dirty="0" smtClean="0"/>
            <a:t>Es necesario que se promueva por parte de las autoridades locales así como el Ministerio de Turismo, campañas incentivando el turismo comunitario de esta zona del país, valorando la cultura y costumbres ancestrales, generando un sentimiento de apropiamiento y orgullo respecto de esas creencias y cultura en general.</a:t>
          </a:r>
          <a:endParaRPr lang="es-EC" dirty="0"/>
        </a:p>
      </dgm:t>
    </dgm:pt>
    <dgm:pt modelId="{BC603A76-B7DC-42C3-B188-17832A1A90DB}" type="parTrans" cxnId="{4220DDC9-1E96-4E08-A22F-C8752FD17BBC}">
      <dgm:prSet/>
      <dgm:spPr/>
      <dgm:t>
        <a:bodyPr/>
        <a:lstStyle/>
        <a:p>
          <a:endParaRPr lang="es-EC"/>
        </a:p>
      </dgm:t>
    </dgm:pt>
    <dgm:pt modelId="{A6EE4A65-C486-4299-980A-6B536B0CEB2A}" type="sibTrans" cxnId="{4220DDC9-1E96-4E08-A22F-C8752FD17BBC}">
      <dgm:prSet/>
      <dgm:spPr/>
      <dgm:t>
        <a:bodyPr/>
        <a:lstStyle/>
        <a:p>
          <a:endParaRPr lang="es-EC"/>
        </a:p>
      </dgm:t>
    </dgm:pt>
    <dgm:pt modelId="{D8F4E0DB-90B0-487B-8CD6-3194DF6B1678}">
      <dgm:prSet/>
      <dgm:spPr/>
      <dgm:t>
        <a:bodyPr/>
        <a:lstStyle/>
        <a:p>
          <a:r>
            <a:rPr lang="es-EC" smtClean="0"/>
            <a:t>Es fundamental que se capacite a las personas encargadas del turismo en los centros culturales para determinar estrategias de beneficio que  satisfagan las necesidades de los turistas, tanto nacionales como extranjeros.</a:t>
          </a:r>
          <a:endParaRPr lang="es-EC"/>
        </a:p>
      </dgm:t>
    </dgm:pt>
    <dgm:pt modelId="{6D642B7C-81CD-4D1B-8765-FE228247B59C}" type="parTrans" cxnId="{2B7B4B14-164D-457D-837F-5C8772C16D9D}">
      <dgm:prSet/>
      <dgm:spPr/>
      <dgm:t>
        <a:bodyPr/>
        <a:lstStyle/>
        <a:p>
          <a:endParaRPr lang="es-EC"/>
        </a:p>
      </dgm:t>
    </dgm:pt>
    <dgm:pt modelId="{234B9242-6256-4D2C-A143-CFE5B45681FF}" type="sibTrans" cxnId="{2B7B4B14-164D-457D-837F-5C8772C16D9D}">
      <dgm:prSet/>
      <dgm:spPr/>
      <dgm:t>
        <a:bodyPr/>
        <a:lstStyle/>
        <a:p>
          <a:endParaRPr lang="es-EC"/>
        </a:p>
      </dgm:t>
    </dgm:pt>
    <dgm:pt modelId="{EC98177D-CEE2-4CB1-8BE2-C2267FE8DB08}">
      <dgm:prSet/>
      <dgm:spPr/>
      <dgm:t>
        <a:bodyPr/>
        <a:lstStyle/>
        <a:p>
          <a:r>
            <a:rPr lang="es-EC" dirty="0" smtClean="0"/>
            <a:t>La Comunidad Chiguilpe debe  diseñar e implementar estrategias de comunicación y promoción adecuadas para incrementar las visitas turísticas a este lugar. </a:t>
          </a:r>
          <a:endParaRPr lang="es-EC" dirty="0"/>
        </a:p>
      </dgm:t>
    </dgm:pt>
    <dgm:pt modelId="{B65659B4-772D-4AF1-8D12-16BEDCFF298B}" type="parTrans" cxnId="{C82431B6-D2BB-4FC1-889F-921771AE19DC}">
      <dgm:prSet/>
      <dgm:spPr/>
      <dgm:t>
        <a:bodyPr/>
        <a:lstStyle/>
        <a:p>
          <a:endParaRPr lang="es-EC"/>
        </a:p>
      </dgm:t>
    </dgm:pt>
    <dgm:pt modelId="{B95F0560-7FE6-4710-BD80-EC18B7B32B10}" type="sibTrans" cxnId="{C82431B6-D2BB-4FC1-889F-921771AE19DC}">
      <dgm:prSet/>
      <dgm:spPr/>
      <dgm:t>
        <a:bodyPr/>
        <a:lstStyle/>
        <a:p>
          <a:endParaRPr lang="es-EC"/>
        </a:p>
      </dgm:t>
    </dgm:pt>
    <dgm:pt modelId="{AC27401E-1BD3-49FA-B9D3-AE31F32C0E44}" type="pres">
      <dgm:prSet presAssocID="{C9AF85DA-596F-4EA8-8855-FC59AD5E5404}" presName="Name0" presStyleCnt="0">
        <dgm:presLayoutVars>
          <dgm:chMax val="7"/>
          <dgm:chPref val="7"/>
          <dgm:dir/>
        </dgm:presLayoutVars>
      </dgm:prSet>
      <dgm:spPr/>
      <dgm:t>
        <a:bodyPr/>
        <a:lstStyle/>
        <a:p>
          <a:endParaRPr lang="es-CO"/>
        </a:p>
      </dgm:t>
    </dgm:pt>
    <dgm:pt modelId="{2809931B-5327-4E09-9536-E3AAEF95F0B7}" type="pres">
      <dgm:prSet presAssocID="{C9AF85DA-596F-4EA8-8855-FC59AD5E5404}" presName="Name1" presStyleCnt="0"/>
      <dgm:spPr/>
      <dgm:t>
        <a:bodyPr/>
        <a:lstStyle/>
        <a:p>
          <a:endParaRPr lang="es-EC"/>
        </a:p>
      </dgm:t>
    </dgm:pt>
    <dgm:pt modelId="{A055170F-FA0D-4EB3-87D3-2D3257B243C1}" type="pres">
      <dgm:prSet presAssocID="{C9AF85DA-596F-4EA8-8855-FC59AD5E5404}" presName="cycle" presStyleCnt="0"/>
      <dgm:spPr/>
      <dgm:t>
        <a:bodyPr/>
        <a:lstStyle/>
        <a:p>
          <a:endParaRPr lang="es-EC"/>
        </a:p>
      </dgm:t>
    </dgm:pt>
    <dgm:pt modelId="{939B8F1B-89B6-42B8-AA7D-30C00B9DE0A9}" type="pres">
      <dgm:prSet presAssocID="{C9AF85DA-596F-4EA8-8855-FC59AD5E5404}" presName="srcNode" presStyleLbl="node1" presStyleIdx="0" presStyleCnt="3"/>
      <dgm:spPr/>
      <dgm:t>
        <a:bodyPr/>
        <a:lstStyle/>
        <a:p>
          <a:endParaRPr lang="es-EC"/>
        </a:p>
      </dgm:t>
    </dgm:pt>
    <dgm:pt modelId="{ED50CB0B-1736-428A-A4CD-FB6E83BAAED0}" type="pres">
      <dgm:prSet presAssocID="{C9AF85DA-596F-4EA8-8855-FC59AD5E5404}" presName="conn" presStyleLbl="parChTrans1D2" presStyleIdx="0" presStyleCnt="1"/>
      <dgm:spPr/>
      <dgm:t>
        <a:bodyPr/>
        <a:lstStyle/>
        <a:p>
          <a:endParaRPr lang="es-CO"/>
        </a:p>
      </dgm:t>
    </dgm:pt>
    <dgm:pt modelId="{BE1BFD1E-0766-450F-BB53-C6BF85645C76}" type="pres">
      <dgm:prSet presAssocID="{C9AF85DA-596F-4EA8-8855-FC59AD5E5404}" presName="extraNode" presStyleLbl="node1" presStyleIdx="0" presStyleCnt="3"/>
      <dgm:spPr/>
      <dgm:t>
        <a:bodyPr/>
        <a:lstStyle/>
        <a:p>
          <a:endParaRPr lang="es-EC"/>
        </a:p>
      </dgm:t>
    </dgm:pt>
    <dgm:pt modelId="{BCC9D209-6BC8-4893-BFAE-AAC4FCB8567F}" type="pres">
      <dgm:prSet presAssocID="{C9AF85DA-596F-4EA8-8855-FC59AD5E5404}" presName="dstNode" presStyleLbl="node1" presStyleIdx="0" presStyleCnt="3"/>
      <dgm:spPr/>
      <dgm:t>
        <a:bodyPr/>
        <a:lstStyle/>
        <a:p>
          <a:endParaRPr lang="es-EC"/>
        </a:p>
      </dgm:t>
    </dgm:pt>
    <dgm:pt modelId="{8A2C44AC-B6D7-4817-9CC6-837B2C5D62F1}" type="pres">
      <dgm:prSet presAssocID="{434CDB7E-0B29-4C2A-BBAE-ED26D416EEAB}" presName="text_1" presStyleLbl="node1" presStyleIdx="0" presStyleCnt="3">
        <dgm:presLayoutVars>
          <dgm:bulletEnabled val="1"/>
        </dgm:presLayoutVars>
      </dgm:prSet>
      <dgm:spPr/>
      <dgm:t>
        <a:bodyPr/>
        <a:lstStyle/>
        <a:p>
          <a:endParaRPr lang="es-EC"/>
        </a:p>
      </dgm:t>
    </dgm:pt>
    <dgm:pt modelId="{255F0A4C-1EDE-4775-AB00-A63E0990675F}" type="pres">
      <dgm:prSet presAssocID="{434CDB7E-0B29-4C2A-BBAE-ED26D416EEAB}" presName="accent_1" presStyleCnt="0"/>
      <dgm:spPr/>
      <dgm:t>
        <a:bodyPr/>
        <a:lstStyle/>
        <a:p>
          <a:endParaRPr lang="es-EC"/>
        </a:p>
      </dgm:t>
    </dgm:pt>
    <dgm:pt modelId="{67C1401B-7ECF-4F84-AD67-8D2D76004B86}" type="pres">
      <dgm:prSet presAssocID="{434CDB7E-0B29-4C2A-BBAE-ED26D416EEAB}" presName="accentRepeatNode" presStyleLbl="solidFgAcc1" presStyleIdx="0" presStyleCnt="3"/>
      <dgm:spPr/>
      <dgm:t>
        <a:bodyPr/>
        <a:lstStyle/>
        <a:p>
          <a:endParaRPr lang="es-EC"/>
        </a:p>
      </dgm:t>
    </dgm:pt>
    <dgm:pt modelId="{C9AEF9C5-06D2-4A7C-B7BF-F508B9E2E745}" type="pres">
      <dgm:prSet presAssocID="{D8F4E0DB-90B0-487B-8CD6-3194DF6B1678}" presName="text_2" presStyleLbl="node1" presStyleIdx="1" presStyleCnt="3">
        <dgm:presLayoutVars>
          <dgm:bulletEnabled val="1"/>
        </dgm:presLayoutVars>
      </dgm:prSet>
      <dgm:spPr/>
      <dgm:t>
        <a:bodyPr/>
        <a:lstStyle/>
        <a:p>
          <a:endParaRPr lang="es-EC"/>
        </a:p>
      </dgm:t>
    </dgm:pt>
    <dgm:pt modelId="{C82AF1BE-919E-4F6F-9EDD-6F69F66062D1}" type="pres">
      <dgm:prSet presAssocID="{D8F4E0DB-90B0-487B-8CD6-3194DF6B1678}" presName="accent_2" presStyleCnt="0"/>
      <dgm:spPr/>
      <dgm:t>
        <a:bodyPr/>
        <a:lstStyle/>
        <a:p>
          <a:endParaRPr lang="es-EC"/>
        </a:p>
      </dgm:t>
    </dgm:pt>
    <dgm:pt modelId="{551B9A72-23ED-4F44-8939-AF889600CF65}" type="pres">
      <dgm:prSet presAssocID="{D8F4E0DB-90B0-487B-8CD6-3194DF6B1678}" presName="accentRepeatNode" presStyleLbl="solidFgAcc1" presStyleIdx="1" presStyleCnt="3"/>
      <dgm:spPr/>
      <dgm:t>
        <a:bodyPr/>
        <a:lstStyle/>
        <a:p>
          <a:endParaRPr lang="es-EC"/>
        </a:p>
      </dgm:t>
    </dgm:pt>
    <dgm:pt modelId="{E64F8A91-F22E-417F-8053-39F70705E8E5}" type="pres">
      <dgm:prSet presAssocID="{EC98177D-CEE2-4CB1-8BE2-C2267FE8DB08}" presName="text_3" presStyleLbl="node1" presStyleIdx="2" presStyleCnt="3">
        <dgm:presLayoutVars>
          <dgm:bulletEnabled val="1"/>
        </dgm:presLayoutVars>
      </dgm:prSet>
      <dgm:spPr/>
      <dgm:t>
        <a:bodyPr/>
        <a:lstStyle/>
        <a:p>
          <a:endParaRPr lang="es-EC"/>
        </a:p>
      </dgm:t>
    </dgm:pt>
    <dgm:pt modelId="{189594B6-7F07-4D66-8DF9-0DEF1E766D48}" type="pres">
      <dgm:prSet presAssocID="{EC98177D-CEE2-4CB1-8BE2-C2267FE8DB08}" presName="accent_3" presStyleCnt="0"/>
      <dgm:spPr/>
      <dgm:t>
        <a:bodyPr/>
        <a:lstStyle/>
        <a:p>
          <a:endParaRPr lang="es-EC"/>
        </a:p>
      </dgm:t>
    </dgm:pt>
    <dgm:pt modelId="{3FDD7630-B4A4-4074-BA22-C5AA2DABE8CD}" type="pres">
      <dgm:prSet presAssocID="{EC98177D-CEE2-4CB1-8BE2-C2267FE8DB08}" presName="accentRepeatNode" presStyleLbl="solidFgAcc1" presStyleIdx="2" presStyleCnt="3"/>
      <dgm:spPr/>
      <dgm:t>
        <a:bodyPr/>
        <a:lstStyle/>
        <a:p>
          <a:endParaRPr lang="es-EC"/>
        </a:p>
      </dgm:t>
    </dgm:pt>
  </dgm:ptLst>
  <dgm:cxnLst>
    <dgm:cxn modelId="{C82431B6-D2BB-4FC1-889F-921771AE19DC}" srcId="{C9AF85DA-596F-4EA8-8855-FC59AD5E5404}" destId="{EC98177D-CEE2-4CB1-8BE2-C2267FE8DB08}" srcOrd="2" destOrd="0" parTransId="{B65659B4-772D-4AF1-8D12-16BEDCFF298B}" sibTransId="{B95F0560-7FE6-4710-BD80-EC18B7B32B10}"/>
    <dgm:cxn modelId="{4220DDC9-1E96-4E08-A22F-C8752FD17BBC}" srcId="{C9AF85DA-596F-4EA8-8855-FC59AD5E5404}" destId="{434CDB7E-0B29-4C2A-BBAE-ED26D416EEAB}" srcOrd="0" destOrd="0" parTransId="{BC603A76-B7DC-42C3-B188-17832A1A90DB}" sibTransId="{A6EE4A65-C486-4299-980A-6B536B0CEB2A}"/>
    <dgm:cxn modelId="{47A199C1-39EC-4D72-AFA5-794A9AA024DC}" type="presOf" srcId="{434CDB7E-0B29-4C2A-BBAE-ED26D416EEAB}" destId="{8A2C44AC-B6D7-4817-9CC6-837B2C5D62F1}" srcOrd="0" destOrd="0" presId="urn:microsoft.com/office/officeart/2008/layout/VerticalCurvedList"/>
    <dgm:cxn modelId="{2B7B4B14-164D-457D-837F-5C8772C16D9D}" srcId="{C9AF85DA-596F-4EA8-8855-FC59AD5E5404}" destId="{D8F4E0DB-90B0-487B-8CD6-3194DF6B1678}" srcOrd="1" destOrd="0" parTransId="{6D642B7C-81CD-4D1B-8765-FE228247B59C}" sibTransId="{234B9242-6256-4D2C-A143-CFE5B45681FF}"/>
    <dgm:cxn modelId="{10441302-0CE1-4542-B628-4ECC1BC03EE0}" type="presOf" srcId="{D8F4E0DB-90B0-487B-8CD6-3194DF6B1678}" destId="{C9AEF9C5-06D2-4A7C-B7BF-F508B9E2E745}" srcOrd="0" destOrd="0" presId="urn:microsoft.com/office/officeart/2008/layout/VerticalCurvedList"/>
    <dgm:cxn modelId="{E4089437-D540-41F0-BDD4-84D81571437A}" type="presOf" srcId="{A6EE4A65-C486-4299-980A-6B536B0CEB2A}" destId="{ED50CB0B-1736-428A-A4CD-FB6E83BAAED0}" srcOrd="0" destOrd="0" presId="urn:microsoft.com/office/officeart/2008/layout/VerticalCurvedList"/>
    <dgm:cxn modelId="{59F6F3A0-C6BB-45BD-A2DC-C00C687781DB}" type="presOf" srcId="{C9AF85DA-596F-4EA8-8855-FC59AD5E5404}" destId="{AC27401E-1BD3-49FA-B9D3-AE31F32C0E44}" srcOrd="0" destOrd="0" presId="urn:microsoft.com/office/officeart/2008/layout/VerticalCurvedList"/>
    <dgm:cxn modelId="{E8E967DE-9C36-424D-9FCA-9F1531A5B675}" type="presOf" srcId="{EC98177D-CEE2-4CB1-8BE2-C2267FE8DB08}" destId="{E64F8A91-F22E-417F-8053-39F70705E8E5}" srcOrd="0" destOrd="0" presId="urn:microsoft.com/office/officeart/2008/layout/VerticalCurvedList"/>
    <dgm:cxn modelId="{6BD13537-7A7A-4B8A-95A7-0757BCAD095C}" type="presParOf" srcId="{AC27401E-1BD3-49FA-B9D3-AE31F32C0E44}" destId="{2809931B-5327-4E09-9536-E3AAEF95F0B7}" srcOrd="0" destOrd="0" presId="urn:microsoft.com/office/officeart/2008/layout/VerticalCurvedList"/>
    <dgm:cxn modelId="{18A75A88-1E77-43FD-A6D1-F7F047D87DD8}" type="presParOf" srcId="{2809931B-5327-4E09-9536-E3AAEF95F0B7}" destId="{A055170F-FA0D-4EB3-87D3-2D3257B243C1}" srcOrd="0" destOrd="0" presId="urn:microsoft.com/office/officeart/2008/layout/VerticalCurvedList"/>
    <dgm:cxn modelId="{1638B36E-DA99-4C1F-8240-9DD29F8A1604}" type="presParOf" srcId="{A055170F-FA0D-4EB3-87D3-2D3257B243C1}" destId="{939B8F1B-89B6-42B8-AA7D-30C00B9DE0A9}" srcOrd="0" destOrd="0" presId="urn:microsoft.com/office/officeart/2008/layout/VerticalCurvedList"/>
    <dgm:cxn modelId="{6C3A1835-620C-4F3B-928F-D2D523E007D7}" type="presParOf" srcId="{A055170F-FA0D-4EB3-87D3-2D3257B243C1}" destId="{ED50CB0B-1736-428A-A4CD-FB6E83BAAED0}" srcOrd="1" destOrd="0" presId="urn:microsoft.com/office/officeart/2008/layout/VerticalCurvedList"/>
    <dgm:cxn modelId="{E562C1AB-2B0D-405B-B516-9F3B71FF3636}" type="presParOf" srcId="{A055170F-FA0D-4EB3-87D3-2D3257B243C1}" destId="{BE1BFD1E-0766-450F-BB53-C6BF85645C76}" srcOrd="2" destOrd="0" presId="urn:microsoft.com/office/officeart/2008/layout/VerticalCurvedList"/>
    <dgm:cxn modelId="{003958AA-A237-4478-80A5-13BF3AE46A67}" type="presParOf" srcId="{A055170F-FA0D-4EB3-87D3-2D3257B243C1}" destId="{BCC9D209-6BC8-4893-BFAE-AAC4FCB8567F}" srcOrd="3" destOrd="0" presId="urn:microsoft.com/office/officeart/2008/layout/VerticalCurvedList"/>
    <dgm:cxn modelId="{9A13007C-DC92-4AE7-99D8-E8F070FBF847}" type="presParOf" srcId="{2809931B-5327-4E09-9536-E3AAEF95F0B7}" destId="{8A2C44AC-B6D7-4817-9CC6-837B2C5D62F1}" srcOrd="1" destOrd="0" presId="urn:microsoft.com/office/officeart/2008/layout/VerticalCurvedList"/>
    <dgm:cxn modelId="{3EE4671A-4F09-41FD-A71B-64678331506F}" type="presParOf" srcId="{2809931B-5327-4E09-9536-E3AAEF95F0B7}" destId="{255F0A4C-1EDE-4775-AB00-A63E0990675F}" srcOrd="2" destOrd="0" presId="urn:microsoft.com/office/officeart/2008/layout/VerticalCurvedList"/>
    <dgm:cxn modelId="{A809F30D-A34E-413B-B805-CE4256DBF372}" type="presParOf" srcId="{255F0A4C-1EDE-4775-AB00-A63E0990675F}" destId="{67C1401B-7ECF-4F84-AD67-8D2D76004B86}" srcOrd="0" destOrd="0" presId="urn:microsoft.com/office/officeart/2008/layout/VerticalCurvedList"/>
    <dgm:cxn modelId="{4A462448-6751-469B-AF6C-385769FC9DA5}" type="presParOf" srcId="{2809931B-5327-4E09-9536-E3AAEF95F0B7}" destId="{C9AEF9C5-06D2-4A7C-B7BF-F508B9E2E745}" srcOrd="3" destOrd="0" presId="urn:microsoft.com/office/officeart/2008/layout/VerticalCurvedList"/>
    <dgm:cxn modelId="{3A2D55FA-8198-48A7-8DF6-A40537081F2B}" type="presParOf" srcId="{2809931B-5327-4E09-9536-E3AAEF95F0B7}" destId="{C82AF1BE-919E-4F6F-9EDD-6F69F66062D1}" srcOrd="4" destOrd="0" presId="urn:microsoft.com/office/officeart/2008/layout/VerticalCurvedList"/>
    <dgm:cxn modelId="{CFE00BC3-C949-45A3-B3D2-D498B5CEEFD2}" type="presParOf" srcId="{C82AF1BE-919E-4F6F-9EDD-6F69F66062D1}" destId="{551B9A72-23ED-4F44-8939-AF889600CF65}" srcOrd="0" destOrd="0" presId="urn:microsoft.com/office/officeart/2008/layout/VerticalCurvedList"/>
    <dgm:cxn modelId="{A2516F3C-B7B3-4640-9AAC-33F7D08F3601}" type="presParOf" srcId="{2809931B-5327-4E09-9536-E3AAEF95F0B7}" destId="{E64F8A91-F22E-417F-8053-39F70705E8E5}" srcOrd="5" destOrd="0" presId="urn:microsoft.com/office/officeart/2008/layout/VerticalCurvedList"/>
    <dgm:cxn modelId="{018A2B95-32F5-4B28-B9B9-9B9BBF2E5062}" type="presParOf" srcId="{2809931B-5327-4E09-9536-E3AAEF95F0B7}" destId="{189594B6-7F07-4D66-8DF9-0DEF1E766D48}" srcOrd="6" destOrd="0" presId="urn:microsoft.com/office/officeart/2008/layout/VerticalCurvedList"/>
    <dgm:cxn modelId="{A779FB37-C9A6-4696-A2BC-06530B2AB343}" type="presParOf" srcId="{189594B6-7F07-4D66-8DF9-0DEF1E766D48}" destId="{3FDD7630-B4A4-4074-BA22-C5AA2DABE8CD}"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3AF5A0-D891-4895-A1B7-C1FC4DA6349D}">
      <dsp:nvSpPr>
        <dsp:cNvPr id="0" name=""/>
        <dsp:cNvSpPr/>
      </dsp:nvSpPr>
      <dsp:spPr>
        <a:xfrm>
          <a:off x="0" y="0"/>
          <a:ext cx="8856984" cy="929420"/>
        </a:xfrm>
        <a:prstGeom prst="rect">
          <a:avLst/>
        </a:prstGeom>
        <a:solidFill>
          <a:schemeClr val="accent2">
            <a:shade val="80000"/>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s-EC" sz="3600" b="1" kern="1200" cap="none" spc="50" smtClean="0">
              <a:ln w="13500">
                <a:prstDash val="solid"/>
              </a:ln>
              <a:effectLst>
                <a:innerShdw blurRad="50900" dist="38500" dir="13500000">
                  <a:srgbClr val="000000">
                    <a:alpha val="60000"/>
                  </a:srgbClr>
                </a:innerShdw>
              </a:effectLst>
              <a:latin typeface="Bauhaus 93" panose="04030905020B02020C02" pitchFamily="82" charset="0"/>
            </a:rPr>
            <a:t>TEORIAS DE SOPORTE</a:t>
          </a:r>
          <a:endParaRPr lang="es-EC" sz="3600" b="1" kern="1200" cap="none" spc="50" dirty="0">
            <a:ln w="13500">
              <a:prstDash val="solid"/>
            </a:ln>
            <a:effectLst>
              <a:innerShdw blurRad="50900" dist="38500" dir="13500000">
                <a:srgbClr val="000000">
                  <a:alpha val="60000"/>
                </a:srgbClr>
              </a:innerShdw>
            </a:effectLst>
            <a:latin typeface="Bauhaus 93" panose="04030905020B02020C02" pitchFamily="82" charset="0"/>
          </a:endParaRPr>
        </a:p>
      </dsp:txBody>
      <dsp:txXfrm>
        <a:off x="0" y="0"/>
        <a:ext cx="8856984" cy="929420"/>
      </dsp:txXfrm>
    </dsp:sp>
    <dsp:sp modelId="{78F58D1B-4AB0-492E-8B1A-E14EAF3B13CC}">
      <dsp:nvSpPr>
        <dsp:cNvPr id="0" name=""/>
        <dsp:cNvSpPr/>
      </dsp:nvSpPr>
      <dsp:spPr>
        <a:xfrm>
          <a:off x="1980" y="899367"/>
          <a:ext cx="1772535" cy="5018186"/>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endParaRPr lang="es-EC" sz="1500" b="1" kern="1200" dirty="0" smtClean="0"/>
        </a:p>
        <a:p>
          <a:pPr lvl="0" algn="ctr" defTabSz="666750">
            <a:lnSpc>
              <a:spcPct val="90000"/>
            </a:lnSpc>
            <a:spcBef>
              <a:spcPct val="0"/>
            </a:spcBef>
            <a:spcAft>
              <a:spcPct val="35000"/>
            </a:spcAft>
          </a:pPr>
          <a:endParaRPr lang="es-EC" sz="1500" b="1" kern="1200" dirty="0" smtClean="0"/>
        </a:p>
        <a:p>
          <a:pPr lvl="0" algn="ctr" defTabSz="666750">
            <a:lnSpc>
              <a:spcPct val="90000"/>
            </a:lnSpc>
            <a:spcBef>
              <a:spcPct val="0"/>
            </a:spcBef>
            <a:spcAft>
              <a:spcPct val="35000"/>
            </a:spcAft>
          </a:pPr>
          <a:r>
            <a:rPr lang="es-EC" sz="1500" b="1" kern="1200" dirty="0" smtClean="0"/>
            <a:t>TEORÍA DEL TURISMO</a:t>
          </a:r>
        </a:p>
        <a:p>
          <a:pPr lvl="0" algn="ctr" defTabSz="666750">
            <a:lnSpc>
              <a:spcPct val="90000"/>
            </a:lnSpc>
            <a:spcBef>
              <a:spcPct val="0"/>
            </a:spcBef>
            <a:spcAft>
              <a:spcPct val="35000"/>
            </a:spcAft>
          </a:pPr>
          <a:r>
            <a:rPr lang="es-EC" sz="1500" kern="1200" dirty="0" smtClean="0"/>
            <a:t>Según Ascanio, </a:t>
          </a:r>
          <a:r>
            <a:rPr lang="es-MX" sz="1500" kern="1200" dirty="0" smtClean="0"/>
            <a:t>este modelo hace énfasis en el papel mediador de los servicios, así como también en las relaciones de comunicación entre las comunidades receptoras y de visitantes, y entre los recursos y las empresas. </a:t>
          </a:r>
          <a:endParaRPr lang="es-EC" sz="1500" kern="1200" dirty="0" smtClean="0"/>
        </a:p>
        <a:p>
          <a:pPr lvl="0" algn="ctr" defTabSz="666750">
            <a:lnSpc>
              <a:spcPct val="90000"/>
            </a:lnSpc>
            <a:spcBef>
              <a:spcPct val="0"/>
            </a:spcBef>
            <a:spcAft>
              <a:spcPct val="35000"/>
            </a:spcAft>
          </a:pPr>
          <a:endParaRPr lang="es-EC" sz="1500" kern="1200" dirty="0" smtClean="0"/>
        </a:p>
        <a:p>
          <a:pPr lvl="0" algn="ctr" defTabSz="666750">
            <a:lnSpc>
              <a:spcPct val="90000"/>
            </a:lnSpc>
            <a:spcBef>
              <a:spcPct val="0"/>
            </a:spcBef>
            <a:spcAft>
              <a:spcPct val="35000"/>
            </a:spcAft>
          </a:pPr>
          <a:r>
            <a:rPr lang="es-MX" sz="1500" kern="1200" dirty="0" smtClean="0"/>
            <a:t>Es fundamental el estudio de la imagen del producto turístico como elemento clave del sistema turístico. </a:t>
          </a:r>
          <a:endParaRPr lang="es-EC" sz="1500" kern="1200" dirty="0" smtClean="0"/>
        </a:p>
        <a:p>
          <a:pPr lvl="0" algn="ctr" defTabSz="666750">
            <a:lnSpc>
              <a:spcPct val="90000"/>
            </a:lnSpc>
            <a:spcBef>
              <a:spcPct val="0"/>
            </a:spcBef>
            <a:spcAft>
              <a:spcPct val="35000"/>
            </a:spcAft>
          </a:pPr>
          <a:endParaRPr lang="es-EC" sz="1500" kern="1200" dirty="0" smtClean="0"/>
        </a:p>
        <a:p>
          <a:pPr lvl="0" algn="ctr" defTabSz="666750">
            <a:lnSpc>
              <a:spcPct val="90000"/>
            </a:lnSpc>
            <a:spcBef>
              <a:spcPct val="0"/>
            </a:spcBef>
            <a:spcAft>
              <a:spcPct val="35000"/>
            </a:spcAft>
          </a:pPr>
          <a:endParaRPr lang="es-EC" sz="1500" kern="1200" dirty="0"/>
        </a:p>
      </dsp:txBody>
      <dsp:txXfrm>
        <a:off x="1980" y="899367"/>
        <a:ext cx="1772535" cy="5018186"/>
      </dsp:txXfrm>
    </dsp:sp>
    <dsp:sp modelId="{E7FCB759-F458-4572-A44A-D93F172CEBCD}">
      <dsp:nvSpPr>
        <dsp:cNvPr id="0" name=""/>
        <dsp:cNvSpPr/>
      </dsp:nvSpPr>
      <dsp:spPr>
        <a:xfrm>
          <a:off x="1774515" y="899367"/>
          <a:ext cx="1494183" cy="5018186"/>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endParaRPr lang="es-EC" sz="1500" b="1" kern="1200" dirty="0" smtClean="0"/>
        </a:p>
        <a:p>
          <a:pPr lvl="0" algn="ctr" defTabSz="666750">
            <a:lnSpc>
              <a:spcPct val="90000"/>
            </a:lnSpc>
            <a:spcBef>
              <a:spcPct val="0"/>
            </a:spcBef>
            <a:spcAft>
              <a:spcPct val="35000"/>
            </a:spcAft>
          </a:pPr>
          <a:endParaRPr lang="es-EC" sz="1500" b="1" kern="1200" dirty="0" smtClean="0"/>
        </a:p>
        <a:p>
          <a:pPr lvl="0" algn="ctr" defTabSz="666750">
            <a:lnSpc>
              <a:spcPct val="90000"/>
            </a:lnSpc>
            <a:spcBef>
              <a:spcPct val="0"/>
            </a:spcBef>
            <a:spcAft>
              <a:spcPct val="35000"/>
            </a:spcAft>
          </a:pPr>
          <a:endParaRPr lang="es-EC" sz="1500" b="1" kern="1200" dirty="0" smtClean="0"/>
        </a:p>
        <a:p>
          <a:pPr lvl="0" algn="ctr" defTabSz="666750">
            <a:lnSpc>
              <a:spcPct val="90000"/>
            </a:lnSpc>
            <a:spcBef>
              <a:spcPct val="0"/>
            </a:spcBef>
            <a:spcAft>
              <a:spcPct val="35000"/>
            </a:spcAft>
          </a:pPr>
          <a:endParaRPr lang="es-EC" sz="1500" b="1" kern="1200" dirty="0" smtClean="0"/>
        </a:p>
        <a:p>
          <a:pPr lvl="0" algn="ctr" defTabSz="666750">
            <a:lnSpc>
              <a:spcPct val="90000"/>
            </a:lnSpc>
            <a:spcBef>
              <a:spcPct val="0"/>
            </a:spcBef>
            <a:spcAft>
              <a:spcPct val="35000"/>
            </a:spcAft>
          </a:pPr>
          <a:endParaRPr lang="es-EC" sz="1500" b="1" kern="1200" dirty="0" smtClean="0"/>
        </a:p>
        <a:p>
          <a:pPr lvl="0" algn="ctr" defTabSz="666750">
            <a:lnSpc>
              <a:spcPct val="90000"/>
            </a:lnSpc>
            <a:spcBef>
              <a:spcPct val="0"/>
            </a:spcBef>
            <a:spcAft>
              <a:spcPct val="35000"/>
            </a:spcAft>
          </a:pPr>
          <a:r>
            <a:rPr lang="es-EC" sz="1500" b="1" kern="1200" dirty="0" smtClean="0"/>
            <a:t>TEORÍA DE LA DIFUSIÓN CULTURAL</a:t>
          </a:r>
        </a:p>
        <a:p>
          <a:pPr lvl="0" algn="ctr" defTabSz="666750">
            <a:lnSpc>
              <a:spcPct val="90000"/>
            </a:lnSpc>
            <a:spcBef>
              <a:spcPct val="0"/>
            </a:spcBef>
            <a:spcAft>
              <a:spcPct val="35000"/>
            </a:spcAft>
          </a:pPr>
          <a:endParaRPr lang="es-EC" sz="1500" kern="1200" dirty="0" smtClean="0"/>
        </a:p>
        <a:p>
          <a:pPr lvl="0" algn="ctr" defTabSz="666750">
            <a:lnSpc>
              <a:spcPct val="90000"/>
            </a:lnSpc>
            <a:spcBef>
              <a:spcPct val="0"/>
            </a:spcBef>
            <a:spcAft>
              <a:spcPct val="35000"/>
            </a:spcAft>
          </a:pPr>
          <a:r>
            <a:rPr lang="es-EC" sz="1500" kern="1200" dirty="0" smtClean="0"/>
            <a:t>Según Marzal,  se hace referencia al proceso por medio del cual se transmiten características de una cultura a otra, características como: </a:t>
          </a:r>
        </a:p>
        <a:p>
          <a:pPr lvl="0" algn="ctr" defTabSz="666750">
            <a:lnSpc>
              <a:spcPct val="90000"/>
            </a:lnSpc>
            <a:spcBef>
              <a:spcPct val="0"/>
            </a:spcBef>
            <a:spcAft>
              <a:spcPct val="35000"/>
            </a:spcAft>
          </a:pPr>
          <a:r>
            <a:rPr lang="es-EC" sz="1500" kern="1200" dirty="0" smtClean="0"/>
            <a:t>una opinión, una innovación determinada, un producto nuevo, entre otros.</a:t>
          </a:r>
          <a:br>
            <a:rPr lang="es-EC" sz="1500" kern="1200" dirty="0" smtClean="0"/>
          </a:br>
          <a:endParaRPr lang="es-EC" sz="1500" kern="1200" dirty="0" smtClean="0"/>
        </a:p>
        <a:p>
          <a:pPr lvl="0" algn="ctr" defTabSz="666750">
            <a:lnSpc>
              <a:spcPct val="90000"/>
            </a:lnSpc>
            <a:spcBef>
              <a:spcPct val="0"/>
            </a:spcBef>
            <a:spcAft>
              <a:spcPct val="35000"/>
            </a:spcAft>
          </a:pPr>
          <a:endParaRPr lang="es-EC" sz="1500" kern="1200" dirty="0" smtClean="0"/>
        </a:p>
        <a:p>
          <a:pPr lvl="0" algn="ctr" defTabSz="666750">
            <a:lnSpc>
              <a:spcPct val="90000"/>
            </a:lnSpc>
            <a:spcBef>
              <a:spcPct val="0"/>
            </a:spcBef>
            <a:spcAft>
              <a:spcPct val="35000"/>
            </a:spcAft>
          </a:pPr>
          <a:endParaRPr lang="es-EC" sz="1500" kern="1200" dirty="0" smtClean="0"/>
        </a:p>
        <a:p>
          <a:pPr lvl="0" algn="ctr" defTabSz="666750">
            <a:lnSpc>
              <a:spcPct val="90000"/>
            </a:lnSpc>
            <a:spcBef>
              <a:spcPct val="0"/>
            </a:spcBef>
            <a:spcAft>
              <a:spcPct val="35000"/>
            </a:spcAft>
          </a:pPr>
          <a:endParaRPr lang="es-EC" sz="1500" kern="1200" dirty="0" smtClean="0"/>
        </a:p>
        <a:p>
          <a:pPr lvl="0" algn="ctr" defTabSz="666750">
            <a:lnSpc>
              <a:spcPct val="90000"/>
            </a:lnSpc>
            <a:spcBef>
              <a:spcPct val="0"/>
            </a:spcBef>
            <a:spcAft>
              <a:spcPct val="35000"/>
            </a:spcAft>
          </a:pPr>
          <a:endParaRPr lang="es-EC" sz="1500" kern="1200" dirty="0" smtClean="0"/>
        </a:p>
        <a:p>
          <a:pPr lvl="0" algn="ctr" defTabSz="666750">
            <a:lnSpc>
              <a:spcPct val="90000"/>
            </a:lnSpc>
            <a:spcBef>
              <a:spcPct val="0"/>
            </a:spcBef>
            <a:spcAft>
              <a:spcPct val="35000"/>
            </a:spcAft>
          </a:pPr>
          <a:endParaRPr lang="es-EC" sz="1500" kern="1200" dirty="0" smtClean="0"/>
        </a:p>
        <a:p>
          <a:pPr lvl="0" algn="ctr" defTabSz="666750">
            <a:lnSpc>
              <a:spcPct val="90000"/>
            </a:lnSpc>
            <a:spcBef>
              <a:spcPct val="0"/>
            </a:spcBef>
            <a:spcAft>
              <a:spcPct val="35000"/>
            </a:spcAft>
          </a:pPr>
          <a:endParaRPr lang="es-EC" sz="1500" kern="1200" dirty="0"/>
        </a:p>
      </dsp:txBody>
      <dsp:txXfrm>
        <a:off x="1774515" y="899367"/>
        <a:ext cx="1494183" cy="5018186"/>
      </dsp:txXfrm>
    </dsp:sp>
    <dsp:sp modelId="{FC101180-C32A-48BC-BB17-AC7CCDAD4740}">
      <dsp:nvSpPr>
        <dsp:cNvPr id="0" name=""/>
        <dsp:cNvSpPr/>
      </dsp:nvSpPr>
      <dsp:spPr>
        <a:xfrm>
          <a:off x="3268699" y="899367"/>
          <a:ext cx="1993778" cy="5018186"/>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t" anchorCtr="0">
          <a:noAutofit/>
        </a:bodyPr>
        <a:lstStyle/>
        <a:p>
          <a:pPr lvl="0" algn="ctr" defTabSz="666750">
            <a:lnSpc>
              <a:spcPct val="90000"/>
            </a:lnSpc>
            <a:spcBef>
              <a:spcPct val="0"/>
            </a:spcBef>
            <a:spcAft>
              <a:spcPct val="35000"/>
            </a:spcAft>
          </a:pPr>
          <a:r>
            <a:rPr lang="es-EC" sz="1500" b="1" kern="1200" dirty="0" smtClean="0"/>
            <a:t>TEORÍA COMPORTAMIENTO DEL CONSUMIDOR BASADA EN LA ECONOMÍA</a:t>
          </a:r>
        </a:p>
        <a:p>
          <a:pPr lvl="0" algn="ctr" defTabSz="666750">
            <a:lnSpc>
              <a:spcPct val="90000"/>
            </a:lnSpc>
            <a:spcBef>
              <a:spcPct val="0"/>
            </a:spcBef>
            <a:spcAft>
              <a:spcPct val="35000"/>
            </a:spcAft>
          </a:pPr>
          <a:endParaRPr lang="es-MX" sz="1500" kern="1200" dirty="0" smtClean="0"/>
        </a:p>
        <a:p>
          <a:pPr lvl="0" algn="ctr" defTabSz="666750">
            <a:lnSpc>
              <a:spcPct val="90000"/>
            </a:lnSpc>
            <a:spcBef>
              <a:spcPct val="0"/>
            </a:spcBef>
            <a:spcAft>
              <a:spcPct val="35000"/>
            </a:spcAft>
          </a:pPr>
          <a:r>
            <a:rPr lang="es-MX" sz="1500" kern="1200" dirty="0" smtClean="0"/>
            <a:t>Marshall menciona que  la teoría nos permitirá analizar de forma macroeconómica y microeconómica el comportamiento individual del consumidor, y cómo influye este comportamiento en  la economía general. </a:t>
          </a:r>
          <a:endParaRPr lang="es-EC" sz="1500" kern="1200" dirty="0"/>
        </a:p>
      </dsp:txBody>
      <dsp:txXfrm>
        <a:off x="3268699" y="899367"/>
        <a:ext cx="1993778" cy="5018186"/>
      </dsp:txXfrm>
    </dsp:sp>
    <dsp:sp modelId="{015A82FC-0913-40AC-B64E-1266A7785E91}">
      <dsp:nvSpPr>
        <dsp:cNvPr id="0" name=""/>
        <dsp:cNvSpPr/>
      </dsp:nvSpPr>
      <dsp:spPr>
        <a:xfrm>
          <a:off x="5262478" y="899367"/>
          <a:ext cx="1856433" cy="5018186"/>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t" anchorCtr="0">
          <a:noAutofit/>
        </a:bodyPr>
        <a:lstStyle/>
        <a:p>
          <a:pPr lvl="0" algn="ctr" defTabSz="666750">
            <a:lnSpc>
              <a:spcPct val="90000"/>
            </a:lnSpc>
            <a:spcBef>
              <a:spcPct val="0"/>
            </a:spcBef>
            <a:spcAft>
              <a:spcPct val="35000"/>
            </a:spcAft>
          </a:pPr>
          <a:r>
            <a:rPr lang="es-EC" sz="1500" b="1" kern="1200" dirty="0" smtClean="0"/>
            <a:t>TEORÍA DE LA COMUNICACIÓN</a:t>
          </a:r>
        </a:p>
        <a:p>
          <a:pPr lvl="0" algn="ctr" defTabSz="666750">
            <a:lnSpc>
              <a:spcPct val="90000"/>
            </a:lnSpc>
            <a:spcBef>
              <a:spcPct val="0"/>
            </a:spcBef>
            <a:spcAft>
              <a:spcPct val="35000"/>
            </a:spcAft>
          </a:pPr>
          <a:endParaRPr lang="es-EC" sz="1500" kern="1200" dirty="0" smtClean="0"/>
        </a:p>
        <a:p>
          <a:pPr lvl="0" algn="ctr" defTabSz="666750">
            <a:lnSpc>
              <a:spcPct val="90000"/>
            </a:lnSpc>
            <a:spcBef>
              <a:spcPct val="0"/>
            </a:spcBef>
            <a:spcAft>
              <a:spcPct val="35000"/>
            </a:spcAft>
          </a:pPr>
          <a:r>
            <a:rPr lang="es-EC" sz="1500" kern="1200" dirty="0" err="1" smtClean="0"/>
            <a:t>Laswell</a:t>
          </a:r>
          <a:r>
            <a:rPr lang="es-EC" sz="1500" kern="1200" dirty="0" smtClean="0"/>
            <a:t> menciona,  que </a:t>
          </a:r>
          <a:r>
            <a:rPr lang="es-ES" sz="1500" kern="1200" dirty="0" smtClean="0"/>
            <a:t>ésta teoría sostiene que los mensajes deben convencer a la audiencia. Se hace un perfil de las relaciones y mediaciones que se dan en la comunicación colectiva.</a:t>
          </a:r>
          <a:endParaRPr lang="es-EC" sz="1500" kern="1200" dirty="0" smtClean="0"/>
        </a:p>
        <a:p>
          <a:pPr lvl="0" algn="ctr" defTabSz="666750">
            <a:lnSpc>
              <a:spcPct val="90000"/>
            </a:lnSpc>
            <a:spcBef>
              <a:spcPct val="0"/>
            </a:spcBef>
            <a:spcAft>
              <a:spcPct val="35000"/>
            </a:spcAft>
          </a:pPr>
          <a:endParaRPr lang="es-EC" sz="1500" kern="1200" dirty="0" smtClean="0"/>
        </a:p>
        <a:p>
          <a:pPr lvl="0" algn="ctr" defTabSz="666750">
            <a:lnSpc>
              <a:spcPct val="90000"/>
            </a:lnSpc>
            <a:spcBef>
              <a:spcPct val="0"/>
            </a:spcBef>
            <a:spcAft>
              <a:spcPct val="35000"/>
            </a:spcAft>
          </a:pPr>
          <a:endParaRPr lang="es-EC" sz="1500" kern="1200" dirty="0" smtClean="0"/>
        </a:p>
        <a:p>
          <a:pPr lvl="0" algn="ctr" defTabSz="666750">
            <a:lnSpc>
              <a:spcPct val="90000"/>
            </a:lnSpc>
            <a:spcBef>
              <a:spcPct val="0"/>
            </a:spcBef>
            <a:spcAft>
              <a:spcPct val="35000"/>
            </a:spcAft>
          </a:pPr>
          <a:endParaRPr lang="es-EC" sz="1500" kern="1200" dirty="0" smtClean="0"/>
        </a:p>
        <a:p>
          <a:pPr lvl="0" algn="ctr" defTabSz="666750">
            <a:lnSpc>
              <a:spcPct val="90000"/>
            </a:lnSpc>
            <a:spcBef>
              <a:spcPct val="0"/>
            </a:spcBef>
            <a:spcAft>
              <a:spcPct val="35000"/>
            </a:spcAft>
          </a:pPr>
          <a:endParaRPr lang="es-EC" sz="1500" kern="1200" dirty="0" smtClean="0"/>
        </a:p>
        <a:p>
          <a:pPr lvl="0" algn="ctr" defTabSz="666750">
            <a:lnSpc>
              <a:spcPct val="90000"/>
            </a:lnSpc>
            <a:spcBef>
              <a:spcPct val="0"/>
            </a:spcBef>
            <a:spcAft>
              <a:spcPct val="35000"/>
            </a:spcAft>
          </a:pPr>
          <a:endParaRPr lang="es-EC" sz="1500" kern="1200" dirty="0" smtClean="0"/>
        </a:p>
        <a:p>
          <a:pPr lvl="0" algn="ctr" defTabSz="666750">
            <a:lnSpc>
              <a:spcPct val="90000"/>
            </a:lnSpc>
            <a:spcBef>
              <a:spcPct val="0"/>
            </a:spcBef>
            <a:spcAft>
              <a:spcPct val="35000"/>
            </a:spcAft>
          </a:pPr>
          <a:endParaRPr lang="es-EC" sz="1500" kern="1200" dirty="0" smtClean="0"/>
        </a:p>
        <a:p>
          <a:pPr lvl="0" algn="ctr" defTabSz="666750">
            <a:lnSpc>
              <a:spcPct val="90000"/>
            </a:lnSpc>
            <a:spcBef>
              <a:spcPct val="0"/>
            </a:spcBef>
            <a:spcAft>
              <a:spcPct val="35000"/>
            </a:spcAft>
          </a:pPr>
          <a:endParaRPr lang="es-EC" sz="1500" kern="1200" dirty="0" smtClean="0"/>
        </a:p>
        <a:p>
          <a:pPr lvl="0" algn="ctr" defTabSz="666750">
            <a:lnSpc>
              <a:spcPct val="90000"/>
            </a:lnSpc>
            <a:spcBef>
              <a:spcPct val="0"/>
            </a:spcBef>
            <a:spcAft>
              <a:spcPct val="35000"/>
            </a:spcAft>
          </a:pPr>
          <a:endParaRPr lang="es-EC" sz="1500" kern="1200" dirty="0" smtClean="0"/>
        </a:p>
        <a:p>
          <a:pPr lvl="0" algn="ctr" defTabSz="666750">
            <a:lnSpc>
              <a:spcPct val="90000"/>
            </a:lnSpc>
            <a:spcBef>
              <a:spcPct val="0"/>
            </a:spcBef>
            <a:spcAft>
              <a:spcPct val="35000"/>
            </a:spcAft>
          </a:pPr>
          <a:endParaRPr lang="es-EC" sz="1500" kern="1200" dirty="0" smtClean="0"/>
        </a:p>
        <a:p>
          <a:pPr lvl="0" algn="ctr" defTabSz="666750">
            <a:lnSpc>
              <a:spcPct val="90000"/>
            </a:lnSpc>
            <a:spcBef>
              <a:spcPct val="0"/>
            </a:spcBef>
            <a:spcAft>
              <a:spcPct val="35000"/>
            </a:spcAft>
          </a:pPr>
          <a:endParaRPr lang="es-EC" sz="1500" kern="1200" dirty="0" smtClean="0"/>
        </a:p>
      </dsp:txBody>
      <dsp:txXfrm>
        <a:off x="5262478" y="899367"/>
        <a:ext cx="1856433" cy="5018186"/>
      </dsp:txXfrm>
    </dsp:sp>
    <dsp:sp modelId="{83B24AAC-E732-4C3D-B432-423F167837AA}">
      <dsp:nvSpPr>
        <dsp:cNvPr id="0" name=""/>
        <dsp:cNvSpPr/>
      </dsp:nvSpPr>
      <dsp:spPr>
        <a:xfrm>
          <a:off x="7118911" y="899367"/>
          <a:ext cx="1736091" cy="5018186"/>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endParaRPr lang="es-EC" sz="1500" b="1" kern="1200" dirty="0" smtClean="0"/>
        </a:p>
        <a:p>
          <a:pPr lvl="0" algn="ctr" defTabSz="666750">
            <a:lnSpc>
              <a:spcPct val="90000"/>
            </a:lnSpc>
            <a:spcBef>
              <a:spcPct val="0"/>
            </a:spcBef>
            <a:spcAft>
              <a:spcPct val="35000"/>
            </a:spcAft>
          </a:pPr>
          <a:endParaRPr lang="es-EC" sz="1500" b="1" kern="1200" dirty="0" smtClean="0"/>
        </a:p>
        <a:p>
          <a:pPr lvl="0" algn="ctr" defTabSz="666750">
            <a:lnSpc>
              <a:spcPct val="90000"/>
            </a:lnSpc>
            <a:spcBef>
              <a:spcPct val="0"/>
            </a:spcBef>
            <a:spcAft>
              <a:spcPct val="35000"/>
            </a:spcAft>
          </a:pPr>
          <a:endParaRPr lang="es-EC" sz="1500" b="1" kern="1200" dirty="0" smtClean="0"/>
        </a:p>
        <a:p>
          <a:pPr lvl="0" algn="ctr" defTabSz="666750">
            <a:lnSpc>
              <a:spcPct val="90000"/>
            </a:lnSpc>
            <a:spcBef>
              <a:spcPct val="0"/>
            </a:spcBef>
            <a:spcAft>
              <a:spcPct val="35000"/>
            </a:spcAft>
          </a:pPr>
          <a:endParaRPr lang="es-EC" sz="1500" b="1" kern="1200" dirty="0" smtClean="0"/>
        </a:p>
        <a:p>
          <a:pPr lvl="0" algn="ctr" defTabSz="666750">
            <a:lnSpc>
              <a:spcPct val="90000"/>
            </a:lnSpc>
            <a:spcBef>
              <a:spcPct val="0"/>
            </a:spcBef>
            <a:spcAft>
              <a:spcPct val="35000"/>
            </a:spcAft>
          </a:pPr>
          <a:endParaRPr lang="es-EC" sz="1500" b="1" kern="1200" dirty="0" smtClean="0"/>
        </a:p>
        <a:p>
          <a:pPr lvl="0" algn="ctr" defTabSz="666750">
            <a:lnSpc>
              <a:spcPct val="90000"/>
            </a:lnSpc>
            <a:spcBef>
              <a:spcPct val="0"/>
            </a:spcBef>
            <a:spcAft>
              <a:spcPct val="35000"/>
            </a:spcAft>
          </a:pPr>
          <a:endParaRPr lang="es-EC" sz="1500" kern="1200" dirty="0" smtClean="0"/>
        </a:p>
        <a:p>
          <a:pPr lvl="0" algn="ctr" defTabSz="666750">
            <a:lnSpc>
              <a:spcPct val="90000"/>
            </a:lnSpc>
            <a:spcBef>
              <a:spcPct val="0"/>
            </a:spcBef>
            <a:spcAft>
              <a:spcPct val="35000"/>
            </a:spcAft>
          </a:pPr>
          <a:endParaRPr lang="es-EC" sz="1500" kern="1200" dirty="0" smtClean="0"/>
        </a:p>
        <a:p>
          <a:pPr lvl="0" algn="ctr" defTabSz="666750">
            <a:lnSpc>
              <a:spcPct val="90000"/>
            </a:lnSpc>
            <a:spcBef>
              <a:spcPct val="0"/>
            </a:spcBef>
            <a:spcAft>
              <a:spcPct val="35000"/>
            </a:spcAft>
          </a:pPr>
          <a:endParaRPr lang="es-EC" sz="1500" kern="1200" dirty="0" smtClean="0"/>
        </a:p>
        <a:p>
          <a:pPr lvl="0" algn="ctr" defTabSz="666750">
            <a:lnSpc>
              <a:spcPct val="90000"/>
            </a:lnSpc>
            <a:spcBef>
              <a:spcPct val="0"/>
            </a:spcBef>
            <a:spcAft>
              <a:spcPct val="35000"/>
            </a:spcAft>
          </a:pPr>
          <a:endParaRPr lang="es-EC" sz="1500" kern="1200" dirty="0" smtClean="0"/>
        </a:p>
        <a:p>
          <a:pPr lvl="0" algn="ctr" defTabSz="666750">
            <a:lnSpc>
              <a:spcPct val="90000"/>
            </a:lnSpc>
            <a:spcBef>
              <a:spcPct val="0"/>
            </a:spcBef>
            <a:spcAft>
              <a:spcPct val="35000"/>
            </a:spcAft>
          </a:pPr>
          <a:endParaRPr lang="es-EC" sz="1500" kern="1200" dirty="0" smtClean="0"/>
        </a:p>
        <a:p>
          <a:pPr lvl="0" algn="ctr" defTabSz="666750">
            <a:lnSpc>
              <a:spcPct val="90000"/>
            </a:lnSpc>
            <a:spcBef>
              <a:spcPct val="0"/>
            </a:spcBef>
            <a:spcAft>
              <a:spcPct val="35000"/>
            </a:spcAft>
          </a:pPr>
          <a:endParaRPr lang="es-EC" sz="1500" kern="1200" dirty="0" smtClean="0"/>
        </a:p>
        <a:p>
          <a:pPr lvl="0" algn="ctr" defTabSz="666750">
            <a:lnSpc>
              <a:spcPct val="90000"/>
            </a:lnSpc>
            <a:spcBef>
              <a:spcPct val="0"/>
            </a:spcBef>
            <a:spcAft>
              <a:spcPct val="35000"/>
            </a:spcAft>
          </a:pPr>
          <a:endParaRPr lang="es-EC" sz="1500" kern="1200" dirty="0" smtClean="0"/>
        </a:p>
        <a:p>
          <a:pPr lvl="0" algn="ctr" defTabSz="666750">
            <a:lnSpc>
              <a:spcPct val="90000"/>
            </a:lnSpc>
            <a:spcBef>
              <a:spcPct val="0"/>
            </a:spcBef>
            <a:spcAft>
              <a:spcPct val="35000"/>
            </a:spcAft>
          </a:pPr>
          <a:endParaRPr lang="es-EC" sz="1500" kern="1200" dirty="0" smtClean="0"/>
        </a:p>
        <a:p>
          <a:pPr lvl="0" algn="ctr" defTabSz="666750">
            <a:lnSpc>
              <a:spcPct val="90000"/>
            </a:lnSpc>
            <a:spcBef>
              <a:spcPct val="0"/>
            </a:spcBef>
            <a:spcAft>
              <a:spcPct val="35000"/>
            </a:spcAft>
          </a:pPr>
          <a:endParaRPr lang="es-EC" sz="1500" kern="1200" dirty="0" smtClean="0"/>
        </a:p>
        <a:p>
          <a:pPr lvl="0" algn="ctr" defTabSz="666750">
            <a:lnSpc>
              <a:spcPct val="90000"/>
            </a:lnSpc>
            <a:spcBef>
              <a:spcPct val="0"/>
            </a:spcBef>
            <a:spcAft>
              <a:spcPct val="35000"/>
            </a:spcAft>
          </a:pPr>
          <a:endParaRPr lang="es-EC" sz="1500" kern="1200" dirty="0" smtClean="0"/>
        </a:p>
        <a:p>
          <a:pPr lvl="0" algn="ctr" defTabSz="666750">
            <a:lnSpc>
              <a:spcPct val="90000"/>
            </a:lnSpc>
            <a:spcBef>
              <a:spcPct val="0"/>
            </a:spcBef>
            <a:spcAft>
              <a:spcPct val="35000"/>
            </a:spcAft>
          </a:pPr>
          <a:endParaRPr lang="es-EC" sz="1500" kern="1200" dirty="0" smtClean="0"/>
        </a:p>
        <a:p>
          <a:pPr lvl="0" algn="ctr" defTabSz="666750">
            <a:lnSpc>
              <a:spcPct val="90000"/>
            </a:lnSpc>
            <a:spcBef>
              <a:spcPct val="0"/>
            </a:spcBef>
            <a:spcAft>
              <a:spcPct val="35000"/>
            </a:spcAft>
          </a:pPr>
          <a:endParaRPr lang="es-EC" sz="1500" kern="1200" dirty="0" smtClean="0"/>
        </a:p>
        <a:p>
          <a:pPr lvl="0" algn="ctr" defTabSz="666750">
            <a:lnSpc>
              <a:spcPct val="90000"/>
            </a:lnSpc>
            <a:spcBef>
              <a:spcPct val="0"/>
            </a:spcBef>
            <a:spcAft>
              <a:spcPct val="35000"/>
            </a:spcAft>
          </a:pPr>
          <a:endParaRPr lang="es-EC" sz="1500" kern="1200" dirty="0" smtClean="0"/>
        </a:p>
        <a:p>
          <a:pPr lvl="0" algn="ctr" defTabSz="666750">
            <a:lnSpc>
              <a:spcPct val="90000"/>
            </a:lnSpc>
            <a:spcBef>
              <a:spcPct val="0"/>
            </a:spcBef>
            <a:spcAft>
              <a:spcPct val="35000"/>
            </a:spcAft>
          </a:pPr>
          <a:endParaRPr lang="es-EC" sz="1500" kern="1200" dirty="0" smtClean="0"/>
        </a:p>
        <a:p>
          <a:pPr lvl="0" algn="ctr" defTabSz="666750">
            <a:lnSpc>
              <a:spcPct val="90000"/>
            </a:lnSpc>
            <a:spcBef>
              <a:spcPct val="0"/>
            </a:spcBef>
            <a:spcAft>
              <a:spcPct val="35000"/>
            </a:spcAft>
          </a:pPr>
          <a:endParaRPr lang="es-EC" sz="1500" kern="1200" dirty="0" smtClean="0"/>
        </a:p>
        <a:p>
          <a:pPr lvl="0" algn="ctr" defTabSz="666750">
            <a:lnSpc>
              <a:spcPct val="90000"/>
            </a:lnSpc>
            <a:spcBef>
              <a:spcPct val="0"/>
            </a:spcBef>
            <a:spcAft>
              <a:spcPct val="35000"/>
            </a:spcAft>
          </a:pPr>
          <a:endParaRPr lang="es-EC" sz="1500" kern="1200" dirty="0" smtClean="0"/>
        </a:p>
        <a:p>
          <a:pPr lvl="0" algn="ctr" defTabSz="666750">
            <a:lnSpc>
              <a:spcPct val="90000"/>
            </a:lnSpc>
            <a:spcBef>
              <a:spcPct val="0"/>
            </a:spcBef>
            <a:spcAft>
              <a:spcPct val="35000"/>
            </a:spcAft>
          </a:pPr>
          <a:endParaRPr lang="es-EC" sz="1500" kern="1200" dirty="0" smtClean="0"/>
        </a:p>
        <a:p>
          <a:pPr lvl="0" algn="ctr" defTabSz="666750">
            <a:lnSpc>
              <a:spcPct val="90000"/>
            </a:lnSpc>
            <a:spcBef>
              <a:spcPct val="0"/>
            </a:spcBef>
            <a:spcAft>
              <a:spcPct val="35000"/>
            </a:spcAft>
          </a:pPr>
          <a:endParaRPr lang="es-EC" sz="1500" kern="1200" dirty="0" smtClean="0"/>
        </a:p>
        <a:p>
          <a:pPr lvl="0" algn="ctr" defTabSz="666750">
            <a:lnSpc>
              <a:spcPct val="90000"/>
            </a:lnSpc>
            <a:spcBef>
              <a:spcPct val="0"/>
            </a:spcBef>
            <a:spcAft>
              <a:spcPct val="35000"/>
            </a:spcAft>
          </a:pPr>
          <a:endParaRPr lang="es-EC" sz="1500" kern="1200" dirty="0" smtClean="0"/>
        </a:p>
        <a:p>
          <a:pPr lvl="0" algn="ctr" defTabSz="666750">
            <a:lnSpc>
              <a:spcPct val="90000"/>
            </a:lnSpc>
            <a:spcBef>
              <a:spcPct val="0"/>
            </a:spcBef>
            <a:spcAft>
              <a:spcPct val="35000"/>
            </a:spcAft>
          </a:pPr>
          <a:endParaRPr lang="es-EC" sz="1500" kern="1200" dirty="0" smtClean="0"/>
        </a:p>
        <a:p>
          <a:pPr lvl="0" algn="ctr" defTabSz="666750">
            <a:lnSpc>
              <a:spcPct val="90000"/>
            </a:lnSpc>
            <a:spcBef>
              <a:spcPct val="0"/>
            </a:spcBef>
            <a:spcAft>
              <a:spcPct val="35000"/>
            </a:spcAft>
          </a:pPr>
          <a:endParaRPr lang="es-EC" sz="1500" b="1" kern="1200" dirty="0" smtClean="0"/>
        </a:p>
        <a:p>
          <a:pPr lvl="0" algn="ctr" defTabSz="666750">
            <a:lnSpc>
              <a:spcPct val="90000"/>
            </a:lnSpc>
            <a:spcBef>
              <a:spcPct val="0"/>
            </a:spcBef>
            <a:spcAft>
              <a:spcPct val="35000"/>
            </a:spcAft>
          </a:pPr>
          <a:endParaRPr lang="es-EC" sz="1500" b="1" kern="1200" dirty="0" smtClean="0"/>
        </a:p>
        <a:p>
          <a:pPr lvl="0" algn="ctr" defTabSz="666750">
            <a:lnSpc>
              <a:spcPct val="90000"/>
            </a:lnSpc>
            <a:spcBef>
              <a:spcPct val="0"/>
            </a:spcBef>
            <a:spcAft>
              <a:spcPct val="35000"/>
            </a:spcAft>
          </a:pPr>
          <a:endParaRPr lang="es-EC" sz="1500" b="1" kern="1200" dirty="0" smtClean="0"/>
        </a:p>
        <a:p>
          <a:pPr lvl="0" algn="ctr" defTabSz="666750">
            <a:lnSpc>
              <a:spcPct val="90000"/>
            </a:lnSpc>
            <a:spcBef>
              <a:spcPct val="0"/>
            </a:spcBef>
            <a:spcAft>
              <a:spcPct val="35000"/>
            </a:spcAft>
          </a:pPr>
          <a:r>
            <a:rPr lang="es-EC" sz="1500" b="1" kern="1200" dirty="0" smtClean="0"/>
            <a:t>TEORÍA DE LA COMPETITIVIDAD</a:t>
          </a:r>
        </a:p>
        <a:p>
          <a:pPr lvl="0" algn="ctr" defTabSz="666750">
            <a:lnSpc>
              <a:spcPct val="90000"/>
            </a:lnSpc>
            <a:spcBef>
              <a:spcPct val="0"/>
            </a:spcBef>
            <a:spcAft>
              <a:spcPct val="35000"/>
            </a:spcAft>
          </a:pPr>
          <a:endParaRPr lang="es-EC" sz="1500" kern="1200" dirty="0" smtClean="0"/>
        </a:p>
        <a:p>
          <a:pPr lvl="0" algn="ctr" defTabSz="666750">
            <a:lnSpc>
              <a:spcPct val="90000"/>
            </a:lnSpc>
            <a:spcBef>
              <a:spcPct val="0"/>
            </a:spcBef>
            <a:spcAft>
              <a:spcPct val="35000"/>
            </a:spcAft>
          </a:pPr>
          <a:r>
            <a:rPr lang="es-EC" sz="1500" kern="1200" dirty="0" err="1" smtClean="0"/>
            <a:t>Porter</a:t>
          </a:r>
          <a:r>
            <a:rPr lang="es-EC" sz="1500" kern="1200" dirty="0" smtClean="0"/>
            <a:t>, </a:t>
          </a:r>
          <a:r>
            <a:rPr lang="es-ES" sz="1500" kern="1200" dirty="0" smtClean="0"/>
            <a:t>señala que la ventaja competitiva llega a tomar acciones tanto ofensivas o defensivas, de tal manera que se pueda crear una posición defendible en una industria. </a:t>
          </a:r>
        </a:p>
        <a:p>
          <a:pPr lvl="0" algn="ctr" defTabSz="666750">
            <a:lnSpc>
              <a:spcPct val="90000"/>
            </a:lnSpc>
            <a:spcBef>
              <a:spcPct val="0"/>
            </a:spcBef>
            <a:spcAft>
              <a:spcPct val="35000"/>
            </a:spcAft>
          </a:pPr>
          <a:r>
            <a:rPr lang="es-ES" sz="1500" kern="1200" dirty="0" smtClean="0"/>
            <a:t>La ventaja competitiva crece fundamentalmente en razón del valor que una empresa es apta de generar.  </a:t>
          </a:r>
          <a:endParaRPr lang="es-EC" sz="1500" kern="1200" dirty="0" smtClean="0"/>
        </a:p>
        <a:p>
          <a:pPr lvl="0" algn="ctr" defTabSz="666750">
            <a:lnSpc>
              <a:spcPct val="90000"/>
            </a:lnSpc>
            <a:spcBef>
              <a:spcPct val="0"/>
            </a:spcBef>
            <a:spcAft>
              <a:spcPct val="35000"/>
            </a:spcAft>
          </a:pPr>
          <a:endParaRPr lang="es-EC" sz="1500" kern="1200" dirty="0" smtClean="0"/>
        </a:p>
        <a:p>
          <a:pPr lvl="0" algn="ctr" defTabSz="666750">
            <a:lnSpc>
              <a:spcPct val="90000"/>
            </a:lnSpc>
            <a:spcBef>
              <a:spcPct val="0"/>
            </a:spcBef>
            <a:spcAft>
              <a:spcPct val="35000"/>
            </a:spcAft>
          </a:pPr>
          <a:endParaRPr lang="es-EC" sz="1500" kern="1200" dirty="0" smtClean="0"/>
        </a:p>
        <a:p>
          <a:pPr lvl="0" algn="ctr" defTabSz="666750">
            <a:lnSpc>
              <a:spcPct val="90000"/>
            </a:lnSpc>
            <a:spcBef>
              <a:spcPct val="0"/>
            </a:spcBef>
            <a:spcAft>
              <a:spcPct val="35000"/>
            </a:spcAft>
          </a:pPr>
          <a:endParaRPr lang="es-EC" sz="1500" kern="1200" dirty="0" smtClean="0"/>
        </a:p>
        <a:p>
          <a:pPr lvl="0" algn="ctr" defTabSz="666750">
            <a:lnSpc>
              <a:spcPct val="90000"/>
            </a:lnSpc>
            <a:spcBef>
              <a:spcPct val="0"/>
            </a:spcBef>
            <a:spcAft>
              <a:spcPct val="35000"/>
            </a:spcAft>
          </a:pPr>
          <a:endParaRPr lang="es-EC" sz="1500" kern="1200" dirty="0" smtClean="0"/>
        </a:p>
        <a:p>
          <a:pPr lvl="0" algn="ctr" defTabSz="666750">
            <a:lnSpc>
              <a:spcPct val="90000"/>
            </a:lnSpc>
            <a:spcBef>
              <a:spcPct val="0"/>
            </a:spcBef>
            <a:spcAft>
              <a:spcPct val="35000"/>
            </a:spcAft>
          </a:pPr>
          <a:endParaRPr lang="es-EC" sz="1500" kern="1200" dirty="0" smtClean="0"/>
        </a:p>
        <a:p>
          <a:pPr lvl="0" algn="ctr" defTabSz="666750">
            <a:lnSpc>
              <a:spcPct val="90000"/>
            </a:lnSpc>
            <a:spcBef>
              <a:spcPct val="0"/>
            </a:spcBef>
            <a:spcAft>
              <a:spcPct val="35000"/>
            </a:spcAft>
          </a:pPr>
          <a:endParaRPr lang="es-EC" sz="1500" kern="1200" dirty="0" smtClean="0"/>
        </a:p>
        <a:p>
          <a:pPr lvl="0" algn="ctr" defTabSz="666750">
            <a:lnSpc>
              <a:spcPct val="90000"/>
            </a:lnSpc>
            <a:spcBef>
              <a:spcPct val="0"/>
            </a:spcBef>
            <a:spcAft>
              <a:spcPct val="35000"/>
            </a:spcAft>
          </a:pPr>
          <a:endParaRPr lang="es-EC" sz="1500" kern="1200" dirty="0" smtClean="0"/>
        </a:p>
        <a:p>
          <a:pPr lvl="0" algn="ctr" defTabSz="666750">
            <a:lnSpc>
              <a:spcPct val="90000"/>
            </a:lnSpc>
            <a:spcBef>
              <a:spcPct val="0"/>
            </a:spcBef>
            <a:spcAft>
              <a:spcPct val="35000"/>
            </a:spcAft>
          </a:pPr>
          <a:endParaRPr lang="es-EC" sz="1500" kern="1200" dirty="0" smtClean="0"/>
        </a:p>
        <a:p>
          <a:pPr lvl="0" algn="ctr" defTabSz="666750">
            <a:lnSpc>
              <a:spcPct val="90000"/>
            </a:lnSpc>
            <a:spcBef>
              <a:spcPct val="0"/>
            </a:spcBef>
            <a:spcAft>
              <a:spcPct val="35000"/>
            </a:spcAft>
          </a:pPr>
          <a:endParaRPr lang="es-EC" sz="1500" kern="1200" dirty="0" smtClean="0"/>
        </a:p>
        <a:p>
          <a:pPr lvl="0" algn="ctr" defTabSz="666750">
            <a:lnSpc>
              <a:spcPct val="90000"/>
            </a:lnSpc>
            <a:spcBef>
              <a:spcPct val="0"/>
            </a:spcBef>
            <a:spcAft>
              <a:spcPct val="35000"/>
            </a:spcAft>
          </a:pPr>
          <a:endParaRPr lang="es-EC" sz="1500" kern="1200" dirty="0" smtClean="0"/>
        </a:p>
        <a:p>
          <a:pPr lvl="0" algn="ctr" defTabSz="666750">
            <a:lnSpc>
              <a:spcPct val="90000"/>
            </a:lnSpc>
            <a:spcBef>
              <a:spcPct val="0"/>
            </a:spcBef>
            <a:spcAft>
              <a:spcPct val="35000"/>
            </a:spcAft>
          </a:pPr>
          <a:endParaRPr lang="es-EC" sz="1500" kern="1200" dirty="0" smtClean="0"/>
        </a:p>
        <a:p>
          <a:pPr lvl="0" algn="ctr" defTabSz="666750">
            <a:lnSpc>
              <a:spcPct val="90000"/>
            </a:lnSpc>
            <a:spcBef>
              <a:spcPct val="0"/>
            </a:spcBef>
            <a:spcAft>
              <a:spcPct val="35000"/>
            </a:spcAft>
          </a:pPr>
          <a:endParaRPr lang="es-EC" sz="1500" kern="1200" dirty="0" smtClean="0"/>
        </a:p>
        <a:p>
          <a:pPr lvl="0" algn="ctr" defTabSz="666750">
            <a:lnSpc>
              <a:spcPct val="90000"/>
            </a:lnSpc>
            <a:spcBef>
              <a:spcPct val="0"/>
            </a:spcBef>
            <a:spcAft>
              <a:spcPct val="35000"/>
            </a:spcAft>
          </a:pPr>
          <a:endParaRPr lang="es-EC" sz="1500" kern="1200" dirty="0" smtClean="0"/>
        </a:p>
        <a:p>
          <a:pPr lvl="0" algn="ctr" defTabSz="666750">
            <a:lnSpc>
              <a:spcPct val="90000"/>
            </a:lnSpc>
            <a:spcBef>
              <a:spcPct val="0"/>
            </a:spcBef>
            <a:spcAft>
              <a:spcPct val="35000"/>
            </a:spcAft>
          </a:pPr>
          <a:endParaRPr lang="es-EC" sz="1500" kern="1200" dirty="0" smtClean="0"/>
        </a:p>
        <a:p>
          <a:pPr lvl="0" algn="ctr" defTabSz="666750">
            <a:lnSpc>
              <a:spcPct val="90000"/>
            </a:lnSpc>
            <a:spcBef>
              <a:spcPct val="0"/>
            </a:spcBef>
            <a:spcAft>
              <a:spcPct val="35000"/>
            </a:spcAft>
          </a:pPr>
          <a:endParaRPr lang="es-EC" sz="1500" kern="1200" dirty="0" smtClean="0"/>
        </a:p>
        <a:p>
          <a:pPr lvl="0" algn="ctr" defTabSz="666750">
            <a:lnSpc>
              <a:spcPct val="90000"/>
            </a:lnSpc>
            <a:spcBef>
              <a:spcPct val="0"/>
            </a:spcBef>
            <a:spcAft>
              <a:spcPct val="35000"/>
            </a:spcAft>
          </a:pPr>
          <a:endParaRPr lang="es-EC" sz="1500" kern="1200" dirty="0" smtClean="0"/>
        </a:p>
        <a:p>
          <a:pPr lvl="0" algn="ctr" defTabSz="666750">
            <a:lnSpc>
              <a:spcPct val="90000"/>
            </a:lnSpc>
            <a:spcBef>
              <a:spcPct val="0"/>
            </a:spcBef>
            <a:spcAft>
              <a:spcPct val="35000"/>
            </a:spcAft>
          </a:pPr>
          <a:endParaRPr lang="es-EC" sz="1500" kern="1200" dirty="0" smtClean="0"/>
        </a:p>
        <a:p>
          <a:pPr lvl="0" algn="ctr" defTabSz="666750">
            <a:lnSpc>
              <a:spcPct val="90000"/>
            </a:lnSpc>
            <a:spcBef>
              <a:spcPct val="0"/>
            </a:spcBef>
            <a:spcAft>
              <a:spcPct val="35000"/>
            </a:spcAft>
          </a:pPr>
          <a:endParaRPr lang="es-EC" sz="1500" kern="1200" dirty="0" smtClean="0"/>
        </a:p>
        <a:p>
          <a:pPr lvl="0" algn="ctr" defTabSz="666750">
            <a:lnSpc>
              <a:spcPct val="90000"/>
            </a:lnSpc>
            <a:spcBef>
              <a:spcPct val="0"/>
            </a:spcBef>
            <a:spcAft>
              <a:spcPct val="35000"/>
            </a:spcAft>
          </a:pPr>
          <a:endParaRPr lang="es-EC" sz="1500" kern="1200" dirty="0" smtClean="0"/>
        </a:p>
        <a:p>
          <a:pPr lvl="0" algn="ctr" defTabSz="666750">
            <a:lnSpc>
              <a:spcPct val="90000"/>
            </a:lnSpc>
            <a:spcBef>
              <a:spcPct val="0"/>
            </a:spcBef>
            <a:spcAft>
              <a:spcPct val="35000"/>
            </a:spcAft>
          </a:pPr>
          <a:endParaRPr lang="es-EC" sz="1500" kern="1200" dirty="0" smtClean="0"/>
        </a:p>
        <a:p>
          <a:pPr lvl="0" algn="ctr" defTabSz="666750">
            <a:lnSpc>
              <a:spcPct val="90000"/>
            </a:lnSpc>
            <a:spcBef>
              <a:spcPct val="0"/>
            </a:spcBef>
            <a:spcAft>
              <a:spcPct val="35000"/>
            </a:spcAft>
          </a:pPr>
          <a:endParaRPr lang="es-EC" sz="1500" kern="1200" dirty="0" smtClean="0"/>
        </a:p>
        <a:p>
          <a:pPr lvl="0" algn="ctr" defTabSz="666750">
            <a:lnSpc>
              <a:spcPct val="90000"/>
            </a:lnSpc>
            <a:spcBef>
              <a:spcPct val="0"/>
            </a:spcBef>
            <a:spcAft>
              <a:spcPct val="35000"/>
            </a:spcAft>
          </a:pPr>
          <a:endParaRPr lang="es-EC" sz="1500" kern="1200" dirty="0" smtClean="0"/>
        </a:p>
        <a:p>
          <a:pPr lvl="0" algn="ctr" defTabSz="666750">
            <a:lnSpc>
              <a:spcPct val="90000"/>
            </a:lnSpc>
            <a:spcBef>
              <a:spcPct val="0"/>
            </a:spcBef>
            <a:spcAft>
              <a:spcPct val="35000"/>
            </a:spcAft>
          </a:pPr>
          <a:endParaRPr lang="es-EC" sz="1500" kern="1200" dirty="0" smtClean="0"/>
        </a:p>
        <a:p>
          <a:pPr lvl="0" algn="ctr" defTabSz="666750">
            <a:lnSpc>
              <a:spcPct val="90000"/>
            </a:lnSpc>
            <a:spcBef>
              <a:spcPct val="0"/>
            </a:spcBef>
            <a:spcAft>
              <a:spcPct val="35000"/>
            </a:spcAft>
          </a:pPr>
          <a:endParaRPr lang="es-EC" sz="1500" kern="1200" dirty="0" smtClean="0"/>
        </a:p>
        <a:p>
          <a:pPr lvl="0" algn="ctr" defTabSz="666750">
            <a:lnSpc>
              <a:spcPct val="90000"/>
            </a:lnSpc>
            <a:spcBef>
              <a:spcPct val="0"/>
            </a:spcBef>
            <a:spcAft>
              <a:spcPct val="35000"/>
            </a:spcAft>
          </a:pPr>
          <a:endParaRPr lang="es-EC" sz="1500" kern="1200" dirty="0" smtClean="0"/>
        </a:p>
        <a:p>
          <a:pPr lvl="0" algn="ctr" defTabSz="666750">
            <a:lnSpc>
              <a:spcPct val="90000"/>
            </a:lnSpc>
            <a:spcBef>
              <a:spcPct val="0"/>
            </a:spcBef>
            <a:spcAft>
              <a:spcPct val="35000"/>
            </a:spcAft>
          </a:pPr>
          <a:endParaRPr lang="es-EC" sz="1500" kern="1200" dirty="0" smtClean="0"/>
        </a:p>
        <a:p>
          <a:pPr lvl="0" algn="ctr" defTabSz="666750">
            <a:lnSpc>
              <a:spcPct val="90000"/>
            </a:lnSpc>
            <a:spcBef>
              <a:spcPct val="0"/>
            </a:spcBef>
            <a:spcAft>
              <a:spcPct val="35000"/>
            </a:spcAft>
          </a:pPr>
          <a:endParaRPr lang="es-EC" sz="1500" kern="1200" dirty="0" smtClean="0"/>
        </a:p>
        <a:p>
          <a:pPr lvl="0" algn="ctr" defTabSz="666750">
            <a:lnSpc>
              <a:spcPct val="90000"/>
            </a:lnSpc>
            <a:spcBef>
              <a:spcPct val="0"/>
            </a:spcBef>
            <a:spcAft>
              <a:spcPct val="35000"/>
            </a:spcAft>
          </a:pPr>
          <a:endParaRPr lang="es-EC" sz="1500" kern="1200" dirty="0" smtClean="0"/>
        </a:p>
        <a:p>
          <a:pPr lvl="0" algn="ctr" defTabSz="666750">
            <a:lnSpc>
              <a:spcPct val="90000"/>
            </a:lnSpc>
            <a:spcBef>
              <a:spcPct val="0"/>
            </a:spcBef>
            <a:spcAft>
              <a:spcPct val="35000"/>
            </a:spcAft>
          </a:pPr>
          <a:endParaRPr lang="es-EC" sz="1500" kern="1200" dirty="0" smtClean="0"/>
        </a:p>
        <a:p>
          <a:pPr lvl="0" algn="ctr" defTabSz="666750">
            <a:lnSpc>
              <a:spcPct val="90000"/>
            </a:lnSpc>
            <a:spcBef>
              <a:spcPct val="0"/>
            </a:spcBef>
            <a:spcAft>
              <a:spcPct val="35000"/>
            </a:spcAft>
          </a:pPr>
          <a:endParaRPr lang="es-EC" sz="1500" kern="1200" dirty="0"/>
        </a:p>
      </dsp:txBody>
      <dsp:txXfrm>
        <a:off x="7118911" y="899367"/>
        <a:ext cx="1736091" cy="5018186"/>
      </dsp:txXfrm>
    </dsp:sp>
    <dsp:sp modelId="{6EEE9FC0-FBA0-4A90-8795-3BF79AB7AB2C}">
      <dsp:nvSpPr>
        <dsp:cNvPr id="0" name=""/>
        <dsp:cNvSpPr/>
      </dsp:nvSpPr>
      <dsp:spPr>
        <a:xfrm>
          <a:off x="0" y="5769282"/>
          <a:ext cx="8856984" cy="279389"/>
        </a:xfrm>
        <a:prstGeom prst="rect">
          <a:avLst/>
        </a:prstGeom>
        <a:solidFill>
          <a:schemeClr val="accent2">
            <a:shade val="80000"/>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6199BA-4B5F-4C9C-BE37-7A32EDF3F5C3}">
      <dsp:nvSpPr>
        <dsp:cNvPr id="0" name=""/>
        <dsp:cNvSpPr/>
      </dsp:nvSpPr>
      <dsp:spPr>
        <a:xfrm>
          <a:off x="333873" y="1508"/>
          <a:ext cx="3084037" cy="1542018"/>
        </a:xfrm>
        <a:prstGeom prst="roundRect">
          <a:avLst>
            <a:gd name="adj" fmla="val 10000"/>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CO" sz="2400" b="1" kern="1200" dirty="0" smtClean="0"/>
            <a:t>Tipología de muestreo</a:t>
          </a:r>
          <a:endParaRPr lang="es-CO" sz="2400" b="1" kern="1200" dirty="0"/>
        </a:p>
      </dsp:txBody>
      <dsp:txXfrm>
        <a:off x="379037" y="46672"/>
        <a:ext cx="2993709" cy="1451690"/>
      </dsp:txXfrm>
    </dsp:sp>
    <dsp:sp modelId="{70F0EB58-BB72-4C49-864A-91505971EC86}">
      <dsp:nvSpPr>
        <dsp:cNvPr id="0" name=""/>
        <dsp:cNvSpPr/>
      </dsp:nvSpPr>
      <dsp:spPr>
        <a:xfrm>
          <a:off x="3417911" y="682693"/>
          <a:ext cx="1233615" cy="179648"/>
        </a:xfrm>
        <a:custGeom>
          <a:avLst/>
          <a:gdLst/>
          <a:ahLst/>
          <a:cxnLst/>
          <a:rect l="0" t="0" r="0" b="0"/>
          <a:pathLst>
            <a:path>
              <a:moveTo>
                <a:pt x="0" y="89824"/>
              </a:moveTo>
              <a:lnTo>
                <a:pt x="1233615" y="89824"/>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CO" sz="500" kern="1200"/>
        </a:p>
      </dsp:txBody>
      <dsp:txXfrm>
        <a:off x="4003878" y="741677"/>
        <a:ext cx="61680" cy="61680"/>
      </dsp:txXfrm>
    </dsp:sp>
    <dsp:sp modelId="{59CF4162-DFEF-4148-95D9-3481DDE1464F}">
      <dsp:nvSpPr>
        <dsp:cNvPr id="0" name=""/>
        <dsp:cNvSpPr/>
      </dsp:nvSpPr>
      <dsp:spPr>
        <a:xfrm>
          <a:off x="4651526" y="1508"/>
          <a:ext cx="3701400" cy="1542018"/>
        </a:xfrm>
        <a:prstGeom prst="roundRect">
          <a:avLst>
            <a:gd name="adj" fmla="val 10000"/>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CO" sz="1600" b="1" kern="1200" dirty="0" smtClean="0"/>
            <a:t>Muestreo no probabilístico: </a:t>
          </a:r>
          <a:r>
            <a:rPr lang="es-EC" sz="1600" kern="1200" dirty="0" smtClean="0"/>
            <a:t>la razón fundamental es que no existe una base de datos de los turistas que visitan la comunidad objeto de estudio, por lo que la población no posee la misma probabilidad medible de ser seleccionados para la muestra.</a:t>
          </a:r>
          <a:r>
            <a:rPr lang="es-CO" sz="1600" b="1" kern="1200" dirty="0" smtClean="0"/>
            <a:t> </a:t>
          </a:r>
          <a:endParaRPr lang="es-CO" sz="1600" b="1" kern="1200" dirty="0"/>
        </a:p>
      </dsp:txBody>
      <dsp:txXfrm>
        <a:off x="4696690" y="46672"/>
        <a:ext cx="3611072" cy="14516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6199BA-4B5F-4C9C-BE37-7A32EDF3F5C3}">
      <dsp:nvSpPr>
        <dsp:cNvPr id="0" name=""/>
        <dsp:cNvSpPr/>
      </dsp:nvSpPr>
      <dsp:spPr>
        <a:xfrm>
          <a:off x="2801" y="650641"/>
          <a:ext cx="3079793" cy="1539896"/>
        </a:xfrm>
        <a:prstGeom prst="roundRect">
          <a:avLst>
            <a:gd name="adj" fmla="val 10000"/>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S" sz="2400" b="1" kern="1200" dirty="0" smtClean="0"/>
            <a:t>Enfoque de la investigación</a:t>
          </a:r>
          <a:endParaRPr lang="es-CO" sz="2400" b="1" kern="1200" dirty="0"/>
        </a:p>
      </dsp:txBody>
      <dsp:txXfrm>
        <a:off x="47903" y="695743"/>
        <a:ext cx="2989589" cy="1449692"/>
      </dsp:txXfrm>
    </dsp:sp>
    <dsp:sp modelId="{10055AC8-DE89-41DD-962B-BF38062C86D2}">
      <dsp:nvSpPr>
        <dsp:cNvPr id="0" name=""/>
        <dsp:cNvSpPr/>
      </dsp:nvSpPr>
      <dsp:spPr>
        <a:xfrm>
          <a:off x="3082594" y="1371810"/>
          <a:ext cx="1231917" cy="97558"/>
        </a:xfrm>
        <a:custGeom>
          <a:avLst/>
          <a:gdLst/>
          <a:ahLst/>
          <a:cxnLst/>
          <a:rect l="0" t="0" r="0" b="0"/>
          <a:pathLst>
            <a:path>
              <a:moveTo>
                <a:pt x="0" y="48779"/>
              </a:moveTo>
              <a:lnTo>
                <a:pt x="1231917" y="4877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CO" sz="500" kern="1200"/>
        </a:p>
      </dsp:txBody>
      <dsp:txXfrm>
        <a:off x="3667755" y="1389791"/>
        <a:ext cx="61595" cy="61595"/>
      </dsp:txXfrm>
    </dsp:sp>
    <dsp:sp modelId="{2AFABBF3-1071-4607-9950-34BCD4963BE1}">
      <dsp:nvSpPr>
        <dsp:cNvPr id="0" name=""/>
        <dsp:cNvSpPr/>
      </dsp:nvSpPr>
      <dsp:spPr>
        <a:xfrm>
          <a:off x="4314512" y="650641"/>
          <a:ext cx="3819590" cy="1539896"/>
        </a:xfrm>
        <a:prstGeom prst="roundRect">
          <a:avLst>
            <a:gd name="adj" fmla="val 10000"/>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CO" sz="2400" b="1" kern="1200" dirty="0" smtClean="0"/>
            <a:t>Cuantitativo </a:t>
          </a:r>
        </a:p>
        <a:p>
          <a:pPr lvl="0" algn="ctr" defTabSz="1066800">
            <a:lnSpc>
              <a:spcPct val="90000"/>
            </a:lnSpc>
            <a:spcBef>
              <a:spcPct val="0"/>
            </a:spcBef>
            <a:spcAft>
              <a:spcPct val="35000"/>
            </a:spcAft>
          </a:pPr>
          <a:r>
            <a:rPr lang="es-CO" sz="2400" kern="1200" dirty="0" smtClean="0"/>
            <a:t>Orden específico para llegar al objetivo de estudio.</a:t>
          </a:r>
          <a:endParaRPr lang="es-CO" sz="2400" kern="1200" dirty="0"/>
        </a:p>
      </dsp:txBody>
      <dsp:txXfrm>
        <a:off x="4359614" y="695743"/>
        <a:ext cx="3729386" cy="144969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6199BA-4B5F-4C9C-BE37-7A32EDF3F5C3}">
      <dsp:nvSpPr>
        <dsp:cNvPr id="0" name=""/>
        <dsp:cNvSpPr/>
      </dsp:nvSpPr>
      <dsp:spPr>
        <a:xfrm>
          <a:off x="138396" y="0"/>
          <a:ext cx="3090070" cy="1545035"/>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CO" sz="2400" b="1" kern="1200" dirty="0" smtClean="0"/>
            <a:t>Tipología de la investigación</a:t>
          </a:r>
          <a:endParaRPr lang="es-CO" sz="2400" b="1" kern="1200" dirty="0"/>
        </a:p>
      </dsp:txBody>
      <dsp:txXfrm>
        <a:off x="183649" y="45253"/>
        <a:ext cx="2999564" cy="1454529"/>
      </dsp:txXfrm>
    </dsp:sp>
    <dsp:sp modelId="{70F0EB58-BB72-4C49-864A-91505971EC86}">
      <dsp:nvSpPr>
        <dsp:cNvPr id="0" name=""/>
        <dsp:cNvSpPr/>
      </dsp:nvSpPr>
      <dsp:spPr>
        <a:xfrm>
          <a:off x="3228466" y="682517"/>
          <a:ext cx="1236028" cy="180000"/>
        </a:xfrm>
        <a:custGeom>
          <a:avLst/>
          <a:gdLst/>
          <a:ahLst/>
          <a:cxnLst/>
          <a:rect l="0" t="0" r="0" b="0"/>
          <a:pathLst>
            <a:path>
              <a:moveTo>
                <a:pt x="0" y="90000"/>
              </a:moveTo>
              <a:lnTo>
                <a:pt x="1236028" y="9000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CO" sz="500" kern="1200"/>
        </a:p>
      </dsp:txBody>
      <dsp:txXfrm>
        <a:off x="3815579" y="741616"/>
        <a:ext cx="61801" cy="61801"/>
      </dsp:txXfrm>
    </dsp:sp>
    <dsp:sp modelId="{59CF4162-DFEF-4148-95D9-3481DDE1464F}">
      <dsp:nvSpPr>
        <dsp:cNvPr id="0" name=""/>
        <dsp:cNvSpPr/>
      </dsp:nvSpPr>
      <dsp:spPr>
        <a:xfrm>
          <a:off x="4464494" y="0"/>
          <a:ext cx="3822045" cy="1545035"/>
        </a:xfrm>
        <a:prstGeom prst="roundRect">
          <a:avLst>
            <a:gd name="adj" fmla="val 10000"/>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CO" sz="1800" b="1" kern="1200" dirty="0" smtClean="0"/>
            <a:t>Por el alcance Descriptivo</a:t>
          </a:r>
        </a:p>
        <a:p>
          <a:pPr lvl="0" algn="ctr" defTabSz="800100">
            <a:lnSpc>
              <a:spcPct val="90000"/>
            </a:lnSpc>
            <a:spcBef>
              <a:spcPct val="0"/>
            </a:spcBef>
            <a:spcAft>
              <a:spcPct val="35000"/>
            </a:spcAft>
          </a:pPr>
          <a:r>
            <a:rPr lang="es-CO" sz="1800" b="1" kern="1200" dirty="0" smtClean="0"/>
            <a:t> </a:t>
          </a:r>
          <a:r>
            <a:rPr lang="es-EC" sz="2000" b="0" kern="1200" dirty="0" smtClean="0"/>
            <a:t>utilizando la técnica de la encuesta</a:t>
          </a:r>
          <a:endParaRPr lang="es-CO" sz="1800" b="0" kern="1200" dirty="0"/>
        </a:p>
      </dsp:txBody>
      <dsp:txXfrm>
        <a:off x="4509747" y="45253"/>
        <a:ext cx="3731539" cy="145452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75204C-D54C-446D-9478-309C13537548}">
      <dsp:nvSpPr>
        <dsp:cNvPr id="0" name=""/>
        <dsp:cNvSpPr/>
      </dsp:nvSpPr>
      <dsp:spPr>
        <a:xfrm>
          <a:off x="3643386" y="1122614"/>
          <a:ext cx="3066107" cy="1010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CO" sz="1800" b="1" kern="1200" dirty="0" smtClean="0"/>
            <a:t>TÉCNICA DE MUESTREO </a:t>
          </a:r>
          <a:endParaRPr lang="es-CO" sz="1800" b="1" kern="1200" dirty="0"/>
        </a:p>
      </dsp:txBody>
      <dsp:txXfrm>
        <a:off x="3643386" y="1122614"/>
        <a:ext cx="3066107" cy="1010421"/>
      </dsp:txXfrm>
    </dsp:sp>
    <dsp:sp modelId="{BE9C3165-1F58-4844-880F-37D7BEA1B83A}">
      <dsp:nvSpPr>
        <dsp:cNvPr id="0" name=""/>
        <dsp:cNvSpPr/>
      </dsp:nvSpPr>
      <dsp:spPr>
        <a:xfrm>
          <a:off x="3639902" y="815306"/>
          <a:ext cx="243894" cy="243894"/>
        </a:xfrm>
        <a:prstGeom prst="ellipse">
          <a:avLst/>
        </a:prstGeom>
        <a:solidFill>
          <a:schemeClr val="accent5">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4FEDB5AA-1697-4911-9D56-655BA5398487}">
      <dsp:nvSpPr>
        <dsp:cNvPr id="0" name=""/>
        <dsp:cNvSpPr/>
      </dsp:nvSpPr>
      <dsp:spPr>
        <a:xfrm>
          <a:off x="3810628" y="473853"/>
          <a:ext cx="243894" cy="243894"/>
        </a:xfrm>
        <a:prstGeom prst="ellipse">
          <a:avLst/>
        </a:prstGeom>
        <a:solidFill>
          <a:schemeClr val="accent5">
            <a:hueOff val="-551882"/>
            <a:satOff val="2212"/>
            <a:lumOff val="479"/>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3E1CA4D4-F2CF-4351-A0D0-55F20439099D}">
      <dsp:nvSpPr>
        <dsp:cNvPr id="0" name=""/>
        <dsp:cNvSpPr/>
      </dsp:nvSpPr>
      <dsp:spPr>
        <a:xfrm>
          <a:off x="4220372" y="542144"/>
          <a:ext cx="383263" cy="383263"/>
        </a:xfrm>
        <a:prstGeom prst="ellipse">
          <a:avLst/>
        </a:prstGeom>
        <a:solidFill>
          <a:schemeClr val="accent5">
            <a:hueOff val="-1103764"/>
            <a:satOff val="4423"/>
            <a:lumOff val="959"/>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E6507DC7-C0A1-4815-AFAA-359599F9DED1}">
      <dsp:nvSpPr>
        <dsp:cNvPr id="0" name=""/>
        <dsp:cNvSpPr/>
      </dsp:nvSpPr>
      <dsp:spPr>
        <a:xfrm>
          <a:off x="4561825" y="166546"/>
          <a:ext cx="243894" cy="243894"/>
        </a:xfrm>
        <a:prstGeom prst="ellipse">
          <a:avLst/>
        </a:prstGeom>
        <a:solidFill>
          <a:schemeClr val="accent5">
            <a:hueOff val="-1655646"/>
            <a:satOff val="6635"/>
            <a:lumOff val="1438"/>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2D3F0E2A-7A3B-4F93-A604-02E786FF0A05}">
      <dsp:nvSpPr>
        <dsp:cNvPr id="0" name=""/>
        <dsp:cNvSpPr/>
      </dsp:nvSpPr>
      <dsp:spPr>
        <a:xfrm>
          <a:off x="5005713" y="29964"/>
          <a:ext cx="243894" cy="243894"/>
        </a:xfrm>
        <a:prstGeom prst="ellipse">
          <a:avLst/>
        </a:prstGeom>
        <a:solidFill>
          <a:schemeClr val="accent5">
            <a:hueOff val="-2207528"/>
            <a:satOff val="8847"/>
            <a:lumOff val="1917"/>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4F00214B-D1F9-41D0-ACDA-31E4328E1CAE}">
      <dsp:nvSpPr>
        <dsp:cNvPr id="0" name=""/>
        <dsp:cNvSpPr/>
      </dsp:nvSpPr>
      <dsp:spPr>
        <a:xfrm>
          <a:off x="5552038" y="268981"/>
          <a:ext cx="243894" cy="243894"/>
        </a:xfrm>
        <a:prstGeom prst="ellipse">
          <a:avLst/>
        </a:prstGeom>
        <a:solidFill>
          <a:schemeClr val="accent5">
            <a:hueOff val="-2759410"/>
            <a:satOff val="11059"/>
            <a:lumOff val="2397"/>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446C0DA2-E04E-46A7-A2C3-05CBE0C9839E}">
      <dsp:nvSpPr>
        <dsp:cNvPr id="0" name=""/>
        <dsp:cNvSpPr/>
      </dsp:nvSpPr>
      <dsp:spPr>
        <a:xfrm>
          <a:off x="5893491" y="439708"/>
          <a:ext cx="383263" cy="383263"/>
        </a:xfrm>
        <a:prstGeom prst="ellipse">
          <a:avLst/>
        </a:prstGeom>
        <a:solidFill>
          <a:schemeClr val="accent5">
            <a:hueOff val="-3311292"/>
            <a:satOff val="13270"/>
            <a:lumOff val="2876"/>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1101C2AA-710C-4E5A-8E01-FE58E2BBF45A}">
      <dsp:nvSpPr>
        <dsp:cNvPr id="0" name=""/>
        <dsp:cNvSpPr/>
      </dsp:nvSpPr>
      <dsp:spPr>
        <a:xfrm>
          <a:off x="6371525" y="815306"/>
          <a:ext cx="243894" cy="243894"/>
        </a:xfrm>
        <a:prstGeom prst="ellipse">
          <a:avLst/>
        </a:prstGeom>
        <a:solidFill>
          <a:schemeClr val="accent5">
            <a:hueOff val="-3863174"/>
            <a:satOff val="15482"/>
            <a:lumOff val="3355"/>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4AE13EF3-F31D-44BC-A4A6-EFCE3EECA8FA}">
      <dsp:nvSpPr>
        <dsp:cNvPr id="0" name=""/>
        <dsp:cNvSpPr/>
      </dsp:nvSpPr>
      <dsp:spPr>
        <a:xfrm>
          <a:off x="6576396" y="1190904"/>
          <a:ext cx="243894" cy="243894"/>
        </a:xfrm>
        <a:prstGeom prst="ellipse">
          <a:avLst/>
        </a:prstGeom>
        <a:solidFill>
          <a:schemeClr val="accent5">
            <a:hueOff val="-4415056"/>
            <a:satOff val="17694"/>
            <a:lumOff val="3835"/>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DA60E574-E571-4075-9F52-37BD03D1768C}">
      <dsp:nvSpPr>
        <dsp:cNvPr id="0" name=""/>
        <dsp:cNvSpPr/>
      </dsp:nvSpPr>
      <dsp:spPr>
        <a:xfrm>
          <a:off x="4800842" y="473853"/>
          <a:ext cx="627158" cy="627158"/>
        </a:xfrm>
        <a:prstGeom prst="ellipse">
          <a:avLst/>
        </a:prstGeom>
        <a:solidFill>
          <a:schemeClr val="accent5">
            <a:hueOff val="-4966938"/>
            <a:satOff val="19906"/>
            <a:lumOff val="4314"/>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13BB9B5E-3C42-442C-9E78-06371550BC0B}">
      <dsp:nvSpPr>
        <dsp:cNvPr id="0" name=""/>
        <dsp:cNvSpPr/>
      </dsp:nvSpPr>
      <dsp:spPr>
        <a:xfrm>
          <a:off x="3469176" y="1771374"/>
          <a:ext cx="243894" cy="243894"/>
        </a:xfrm>
        <a:prstGeom prst="ellipse">
          <a:avLst/>
        </a:prstGeom>
        <a:solidFill>
          <a:schemeClr val="accent5">
            <a:hueOff val="-5518820"/>
            <a:satOff val="22117"/>
            <a:lumOff val="4793"/>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87D9FA07-BF01-4E7F-AEF1-E52028DFECB2}">
      <dsp:nvSpPr>
        <dsp:cNvPr id="0" name=""/>
        <dsp:cNvSpPr/>
      </dsp:nvSpPr>
      <dsp:spPr>
        <a:xfrm>
          <a:off x="3674047" y="2078681"/>
          <a:ext cx="383263" cy="383263"/>
        </a:xfrm>
        <a:prstGeom prst="ellipse">
          <a:avLst/>
        </a:prstGeom>
        <a:solidFill>
          <a:schemeClr val="accent5">
            <a:hueOff val="-6070702"/>
            <a:satOff val="24329"/>
            <a:lumOff val="5273"/>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DAC7EF5E-123A-4E15-BC9D-C72D411E9378}">
      <dsp:nvSpPr>
        <dsp:cNvPr id="0" name=""/>
        <dsp:cNvSpPr/>
      </dsp:nvSpPr>
      <dsp:spPr>
        <a:xfrm>
          <a:off x="4186227" y="2351844"/>
          <a:ext cx="557474" cy="557474"/>
        </a:xfrm>
        <a:prstGeom prst="ellipse">
          <a:avLst/>
        </a:prstGeom>
        <a:solidFill>
          <a:schemeClr val="accent5">
            <a:hueOff val="-6622584"/>
            <a:satOff val="26541"/>
            <a:lumOff val="5752"/>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F44EE67A-881A-4AD5-A0F2-7D526922B60D}">
      <dsp:nvSpPr>
        <dsp:cNvPr id="0" name=""/>
        <dsp:cNvSpPr/>
      </dsp:nvSpPr>
      <dsp:spPr>
        <a:xfrm>
          <a:off x="4903278" y="2795732"/>
          <a:ext cx="243894" cy="243894"/>
        </a:xfrm>
        <a:prstGeom prst="ellipse">
          <a:avLst/>
        </a:prstGeom>
        <a:solidFill>
          <a:schemeClr val="accent5">
            <a:hueOff val="-7174466"/>
            <a:satOff val="28752"/>
            <a:lumOff val="6231"/>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BA590C55-C786-4D7C-8B37-61AAF8A3601B}">
      <dsp:nvSpPr>
        <dsp:cNvPr id="0" name=""/>
        <dsp:cNvSpPr/>
      </dsp:nvSpPr>
      <dsp:spPr>
        <a:xfrm>
          <a:off x="5039859" y="2351844"/>
          <a:ext cx="383263" cy="383263"/>
        </a:xfrm>
        <a:prstGeom prst="ellipse">
          <a:avLst/>
        </a:prstGeom>
        <a:solidFill>
          <a:schemeClr val="accent5">
            <a:hueOff val="-7726349"/>
            <a:satOff val="30964"/>
            <a:lumOff val="6711"/>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9EB9310A-52EB-4057-AE8A-56F04869053E}">
      <dsp:nvSpPr>
        <dsp:cNvPr id="0" name=""/>
        <dsp:cNvSpPr/>
      </dsp:nvSpPr>
      <dsp:spPr>
        <a:xfrm>
          <a:off x="5381311" y="2829878"/>
          <a:ext cx="243894" cy="243894"/>
        </a:xfrm>
        <a:prstGeom prst="ellipse">
          <a:avLst/>
        </a:prstGeom>
        <a:solidFill>
          <a:schemeClr val="accent5">
            <a:hueOff val="-8278230"/>
            <a:satOff val="33176"/>
            <a:lumOff val="719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C2D1D48A-2F44-4FC8-B572-FA04BB329D9A}">
      <dsp:nvSpPr>
        <dsp:cNvPr id="0" name=""/>
        <dsp:cNvSpPr/>
      </dsp:nvSpPr>
      <dsp:spPr>
        <a:xfrm>
          <a:off x="5688619" y="2283553"/>
          <a:ext cx="557474" cy="557474"/>
        </a:xfrm>
        <a:prstGeom prst="ellipse">
          <a:avLst/>
        </a:prstGeom>
        <a:solidFill>
          <a:schemeClr val="accent5">
            <a:hueOff val="-8830112"/>
            <a:satOff val="35388"/>
            <a:lumOff val="7669"/>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4FF36D2C-48D8-40BF-855D-CAC88A01DB59}">
      <dsp:nvSpPr>
        <dsp:cNvPr id="0" name=""/>
        <dsp:cNvSpPr/>
      </dsp:nvSpPr>
      <dsp:spPr>
        <a:xfrm>
          <a:off x="6439815" y="2146972"/>
          <a:ext cx="383263" cy="383263"/>
        </a:xfrm>
        <a:prstGeom prst="ellipse">
          <a:avLst/>
        </a:prstGeom>
        <a:solidFill>
          <a:schemeClr val="accent5">
            <a:hueOff val="-9381994"/>
            <a:satOff val="37599"/>
            <a:lumOff val="8149"/>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DCB9F8C0-A025-4810-BA01-426F85C1ADFF}">
      <dsp:nvSpPr>
        <dsp:cNvPr id="0" name=""/>
        <dsp:cNvSpPr/>
      </dsp:nvSpPr>
      <dsp:spPr>
        <a:xfrm>
          <a:off x="6823079" y="541576"/>
          <a:ext cx="1125589" cy="2148874"/>
        </a:xfrm>
        <a:prstGeom prst="chevron">
          <a:avLst>
            <a:gd name="adj" fmla="val 62310"/>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p3d z="-110000">
          <a:bevelT w="40600" h="20600" prst="relaxedInset"/>
        </a:sp3d>
      </dsp:spPr>
      <dsp:style>
        <a:lnRef idx="0">
          <a:scrgbClr r="0" g="0" b="0"/>
        </a:lnRef>
        <a:fillRef idx="1">
          <a:scrgbClr r="0" g="0" b="0"/>
        </a:fillRef>
        <a:effectRef idx="2">
          <a:scrgbClr r="0" g="0" b="0"/>
        </a:effectRef>
        <a:fontRef idx="minor"/>
      </dsp:style>
    </dsp:sp>
    <dsp:sp modelId="{2E6ED91B-23A7-4532-A05F-B7DFA4378028}">
      <dsp:nvSpPr>
        <dsp:cNvPr id="0" name=""/>
        <dsp:cNvSpPr/>
      </dsp:nvSpPr>
      <dsp:spPr>
        <a:xfrm>
          <a:off x="7744016" y="541576"/>
          <a:ext cx="1125589" cy="2148874"/>
        </a:xfrm>
        <a:prstGeom prst="chevron">
          <a:avLst>
            <a:gd name="adj" fmla="val 62310"/>
          </a:avLst>
        </a:prstGeom>
        <a:solidFill>
          <a:schemeClr val="accent5">
            <a:hueOff val="-9933876"/>
            <a:satOff val="39811"/>
            <a:lumOff val="8628"/>
            <a:alphaOff val="0"/>
          </a:schemeClr>
        </a:solidFill>
        <a:ln>
          <a:noFill/>
        </a:ln>
        <a:effectLst>
          <a:outerShdw blurRad="40000" dist="23000" dir="5400000" rotWithShape="0">
            <a:srgbClr val="000000">
              <a:alpha val="35000"/>
            </a:srgbClr>
          </a:outerShdw>
        </a:effectLst>
        <a:sp3d z="-110000">
          <a:bevelT w="40600" h="20600" prst="relaxedInset"/>
        </a:sp3d>
      </dsp:spPr>
      <dsp:style>
        <a:lnRef idx="0">
          <a:scrgbClr r="0" g="0" b="0"/>
        </a:lnRef>
        <a:fillRef idx="1">
          <a:scrgbClr r="0" g="0" b="0"/>
        </a:fillRef>
        <a:effectRef idx="2">
          <a:scrgbClr r="0" g="0" b="0"/>
        </a:effectRef>
        <a:fontRef idx="minor"/>
      </dsp:style>
    </dsp:sp>
    <dsp:sp modelId="{1AFDF6DE-2623-41B5-8B53-BB03D738E9D1}">
      <dsp:nvSpPr>
        <dsp:cNvPr id="0" name=""/>
        <dsp:cNvSpPr/>
      </dsp:nvSpPr>
      <dsp:spPr>
        <a:xfrm>
          <a:off x="9007923" y="345567"/>
          <a:ext cx="2609322" cy="2609322"/>
        </a:xfrm>
        <a:prstGeom prst="ellipse">
          <a:avLst/>
        </a:prstGeom>
        <a:solidFill>
          <a:schemeClr val="accent5">
            <a:hueOff val="-9933876"/>
            <a:satOff val="39811"/>
            <a:lumOff val="8628"/>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es-CO" sz="1800" b="1" kern="1200" dirty="0" smtClean="0"/>
            <a:t>Muestreo no probabilístico</a:t>
          </a:r>
        </a:p>
        <a:p>
          <a:pPr lvl="0" algn="ctr" defTabSz="800100">
            <a:lnSpc>
              <a:spcPct val="90000"/>
            </a:lnSpc>
            <a:spcBef>
              <a:spcPct val="0"/>
            </a:spcBef>
            <a:spcAft>
              <a:spcPct val="35000"/>
            </a:spcAft>
          </a:pPr>
          <a:r>
            <a:rPr lang="es-CO" sz="1800" kern="1200" dirty="0" smtClean="0"/>
            <a:t>Muestreo por conveniencia:</a:t>
          </a:r>
        </a:p>
        <a:p>
          <a:pPr lvl="0" algn="ctr" defTabSz="800100">
            <a:lnSpc>
              <a:spcPct val="90000"/>
            </a:lnSpc>
            <a:spcBef>
              <a:spcPct val="0"/>
            </a:spcBef>
            <a:spcAft>
              <a:spcPct val="35000"/>
            </a:spcAft>
          </a:pPr>
          <a:r>
            <a:rPr lang="es-CO" sz="1800" kern="1200" dirty="0" smtClean="0"/>
            <a:t>Población de estudio  fácil de reclutar.</a:t>
          </a:r>
        </a:p>
        <a:p>
          <a:pPr lvl="0" algn="ctr" defTabSz="800100">
            <a:lnSpc>
              <a:spcPct val="90000"/>
            </a:lnSpc>
            <a:spcBef>
              <a:spcPct val="0"/>
            </a:spcBef>
            <a:spcAft>
              <a:spcPct val="35000"/>
            </a:spcAft>
          </a:pPr>
          <a:r>
            <a:rPr lang="es-CO" sz="1400" kern="1200" dirty="0" smtClean="0"/>
            <a:t> </a:t>
          </a:r>
          <a:endParaRPr lang="es-CO" sz="1400" kern="1200" dirty="0"/>
        </a:p>
      </dsp:txBody>
      <dsp:txXfrm>
        <a:off x="9390049" y="727693"/>
        <a:ext cx="1845070" cy="184507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732D3F-A183-4A1E-81DD-756D1B2A0B57}">
      <dsp:nvSpPr>
        <dsp:cNvPr id="0" name=""/>
        <dsp:cNvSpPr/>
      </dsp:nvSpPr>
      <dsp:spPr>
        <a:xfrm>
          <a:off x="1824973" y="672845"/>
          <a:ext cx="4486956" cy="4486956"/>
        </a:xfrm>
        <a:prstGeom prst="blockArc">
          <a:avLst>
            <a:gd name="adj1" fmla="val 10800000"/>
            <a:gd name="adj2" fmla="val 16200000"/>
            <a:gd name="adj3" fmla="val 4641"/>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8EE32107-127D-4C96-8976-AAB3F54F9F92}">
      <dsp:nvSpPr>
        <dsp:cNvPr id="0" name=""/>
        <dsp:cNvSpPr/>
      </dsp:nvSpPr>
      <dsp:spPr>
        <a:xfrm>
          <a:off x="1824973" y="672845"/>
          <a:ext cx="4486956" cy="4486956"/>
        </a:xfrm>
        <a:prstGeom prst="blockArc">
          <a:avLst>
            <a:gd name="adj1" fmla="val 5400000"/>
            <a:gd name="adj2" fmla="val 10800000"/>
            <a:gd name="adj3" fmla="val 4641"/>
          </a:avLst>
        </a:prstGeom>
        <a:gradFill rotWithShape="0">
          <a:gsLst>
            <a:gs pos="0">
              <a:schemeClr val="accent5">
                <a:hueOff val="-6622584"/>
                <a:satOff val="26541"/>
                <a:lumOff val="5752"/>
                <a:alphaOff val="0"/>
                <a:shade val="51000"/>
                <a:satMod val="130000"/>
              </a:schemeClr>
            </a:gs>
            <a:gs pos="80000">
              <a:schemeClr val="accent5">
                <a:hueOff val="-6622584"/>
                <a:satOff val="26541"/>
                <a:lumOff val="5752"/>
                <a:alphaOff val="0"/>
                <a:shade val="93000"/>
                <a:satMod val="130000"/>
              </a:schemeClr>
            </a:gs>
            <a:gs pos="100000">
              <a:schemeClr val="accent5">
                <a:hueOff val="-6622584"/>
                <a:satOff val="26541"/>
                <a:lumOff val="575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309E1D3F-7F72-4AF8-B06E-2067ADEEBF34}">
      <dsp:nvSpPr>
        <dsp:cNvPr id="0" name=""/>
        <dsp:cNvSpPr/>
      </dsp:nvSpPr>
      <dsp:spPr>
        <a:xfrm>
          <a:off x="1824973" y="672845"/>
          <a:ext cx="4486956" cy="4486956"/>
        </a:xfrm>
        <a:prstGeom prst="blockArc">
          <a:avLst>
            <a:gd name="adj1" fmla="val 0"/>
            <a:gd name="adj2" fmla="val 5400000"/>
            <a:gd name="adj3" fmla="val 4641"/>
          </a:avLst>
        </a:prstGeom>
        <a:gradFill rotWithShape="0">
          <a:gsLst>
            <a:gs pos="0">
              <a:schemeClr val="accent5">
                <a:hueOff val="-3311292"/>
                <a:satOff val="13270"/>
                <a:lumOff val="2876"/>
                <a:alphaOff val="0"/>
                <a:shade val="51000"/>
                <a:satMod val="130000"/>
              </a:schemeClr>
            </a:gs>
            <a:gs pos="80000">
              <a:schemeClr val="accent5">
                <a:hueOff val="-3311292"/>
                <a:satOff val="13270"/>
                <a:lumOff val="2876"/>
                <a:alphaOff val="0"/>
                <a:shade val="93000"/>
                <a:satMod val="130000"/>
              </a:schemeClr>
            </a:gs>
            <a:gs pos="100000">
              <a:schemeClr val="accent5">
                <a:hueOff val="-3311292"/>
                <a:satOff val="13270"/>
                <a:lumOff val="287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5CA7354F-A53E-4678-BD89-AE3F9D72C82D}">
      <dsp:nvSpPr>
        <dsp:cNvPr id="0" name=""/>
        <dsp:cNvSpPr/>
      </dsp:nvSpPr>
      <dsp:spPr>
        <a:xfrm>
          <a:off x="1824973" y="672845"/>
          <a:ext cx="4486956" cy="4486956"/>
        </a:xfrm>
        <a:prstGeom prst="blockArc">
          <a:avLst>
            <a:gd name="adj1" fmla="val 16200000"/>
            <a:gd name="adj2" fmla="val 0"/>
            <a:gd name="adj3" fmla="val 4641"/>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559A93A2-5958-4707-8076-236CF286E982}">
      <dsp:nvSpPr>
        <dsp:cNvPr id="0" name=""/>
        <dsp:cNvSpPr/>
      </dsp:nvSpPr>
      <dsp:spPr>
        <a:xfrm>
          <a:off x="2880320" y="1883318"/>
          <a:ext cx="2376263" cy="2066010"/>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C" sz="1600" kern="1200" dirty="0" smtClean="0"/>
            <a:t>PLAN COMUNICACIONAL INTEGRAL</a:t>
          </a:r>
          <a:endParaRPr lang="es-EC" sz="1600" kern="1200" dirty="0"/>
        </a:p>
      </dsp:txBody>
      <dsp:txXfrm>
        <a:off x="3228316" y="2185878"/>
        <a:ext cx="1680271" cy="1460890"/>
      </dsp:txXfrm>
    </dsp:sp>
    <dsp:sp modelId="{20AFF6C1-D0C5-4ACD-8C48-476BA292C516}">
      <dsp:nvSpPr>
        <dsp:cNvPr id="0" name=""/>
        <dsp:cNvSpPr/>
      </dsp:nvSpPr>
      <dsp:spPr>
        <a:xfrm>
          <a:off x="3127520" y="-206368"/>
          <a:ext cx="1881863" cy="1862556"/>
        </a:xfrm>
        <a:prstGeom prst="ellips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C" sz="1600" kern="1200" dirty="0" smtClean="0"/>
            <a:t>VIDEO PROMOCIONAL</a:t>
          </a:r>
          <a:endParaRPr lang="es-EC" sz="1600" kern="1200" dirty="0"/>
        </a:p>
      </dsp:txBody>
      <dsp:txXfrm>
        <a:off x="3403112" y="66397"/>
        <a:ext cx="1330679" cy="1317026"/>
      </dsp:txXfrm>
    </dsp:sp>
    <dsp:sp modelId="{3BFC35B5-CB3D-46DB-9366-35B2492F6558}">
      <dsp:nvSpPr>
        <dsp:cNvPr id="0" name=""/>
        <dsp:cNvSpPr/>
      </dsp:nvSpPr>
      <dsp:spPr>
        <a:xfrm>
          <a:off x="5318935" y="1985045"/>
          <a:ext cx="1881863" cy="1862556"/>
        </a:xfrm>
        <a:prstGeom prst="ellipse">
          <a:avLst/>
        </a:prstGeom>
        <a:gradFill rotWithShape="0">
          <a:gsLst>
            <a:gs pos="0">
              <a:schemeClr val="accent5">
                <a:hueOff val="-3311292"/>
                <a:satOff val="13270"/>
                <a:lumOff val="2876"/>
                <a:alphaOff val="0"/>
                <a:shade val="51000"/>
                <a:satMod val="130000"/>
              </a:schemeClr>
            </a:gs>
            <a:gs pos="80000">
              <a:schemeClr val="accent5">
                <a:hueOff val="-3311292"/>
                <a:satOff val="13270"/>
                <a:lumOff val="2876"/>
                <a:alphaOff val="0"/>
                <a:shade val="93000"/>
                <a:satMod val="130000"/>
              </a:schemeClr>
            </a:gs>
            <a:gs pos="100000">
              <a:schemeClr val="accent5">
                <a:hueOff val="-3311292"/>
                <a:satOff val="13270"/>
                <a:lumOff val="287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C" sz="1600" kern="1200" dirty="0" smtClean="0"/>
            <a:t>PAGINA WEB</a:t>
          </a:r>
          <a:endParaRPr lang="es-EC" sz="1600" kern="1200" dirty="0"/>
        </a:p>
      </dsp:txBody>
      <dsp:txXfrm>
        <a:off x="5594527" y="2257810"/>
        <a:ext cx="1330679" cy="1317026"/>
      </dsp:txXfrm>
    </dsp:sp>
    <dsp:sp modelId="{855553CD-8310-47FF-BC20-94B4BDADA512}">
      <dsp:nvSpPr>
        <dsp:cNvPr id="0" name=""/>
        <dsp:cNvSpPr/>
      </dsp:nvSpPr>
      <dsp:spPr>
        <a:xfrm>
          <a:off x="3127520" y="4176460"/>
          <a:ext cx="1881863" cy="1862556"/>
        </a:xfrm>
        <a:prstGeom prst="ellipse">
          <a:avLst/>
        </a:prstGeom>
        <a:gradFill rotWithShape="0">
          <a:gsLst>
            <a:gs pos="0">
              <a:schemeClr val="accent5">
                <a:hueOff val="-6622584"/>
                <a:satOff val="26541"/>
                <a:lumOff val="5752"/>
                <a:alphaOff val="0"/>
                <a:shade val="51000"/>
                <a:satMod val="130000"/>
              </a:schemeClr>
            </a:gs>
            <a:gs pos="80000">
              <a:schemeClr val="accent5">
                <a:hueOff val="-6622584"/>
                <a:satOff val="26541"/>
                <a:lumOff val="5752"/>
                <a:alphaOff val="0"/>
                <a:shade val="93000"/>
                <a:satMod val="130000"/>
              </a:schemeClr>
            </a:gs>
            <a:gs pos="100000">
              <a:schemeClr val="accent5">
                <a:hueOff val="-6622584"/>
                <a:satOff val="26541"/>
                <a:lumOff val="575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C" sz="1600" kern="1200" dirty="0" smtClean="0"/>
            <a:t>FAN PAGE </a:t>
          </a:r>
          <a:endParaRPr lang="es-EC" sz="1600" kern="1200" dirty="0"/>
        </a:p>
      </dsp:txBody>
      <dsp:txXfrm>
        <a:off x="3403112" y="4449225"/>
        <a:ext cx="1330679" cy="1317026"/>
      </dsp:txXfrm>
    </dsp:sp>
    <dsp:sp modelId="{11EA9E85-208B-4215-ABD0-A77130F5678B}">
      <dsp:nvSpPr>
        <dsp:cNvPr id="0" name=""/>
        <dsp:cNvSpPr/>
      </dsp:nvSpPr>
      <dsp:spPr>
        <a:xfrm>
          <a:off x="936105" y="1985045"/>
          <a:ext cx="1881863" cy="1862556"/>
        </a:xfrm>
        <a:prstGeom prst="ellipse">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C" sz="1600" kern="1200" dirty="0" smtClean="0"/>
            <a:t>MEDIOS ESCRITOS (FOLLETO PROMOCIONAL Y TRIPTICOS)</a:t>
          </a:r>
          <a:endParaRPr lang="es-EC" sz="1600" kern="1200" dirty="0"/>
        </a:p>
      </dsp:txBody>
      <dsp:txXfrm>
        <a:off x="1211697" y="2257810"/>
        <a:ext cx="1330679" cy="131702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50CB0B-1736-428A-A4CD-FB6E83BAAED0}">
      <dsp:nvSpPr>
        <dsp:cNvPr id="0" name=""/>
        <dsp:cNvSpPr/>
      </dsp:nvSpPr>
      <dsp:spPr>
        <a:xfrm>
          <a:off x="-6592721" y="-1008615"/>
          <a:ext cx="7849878" cy="7849878"/>
        </a:xfrm>
        <a:prstGeom prst="blockArc">
          <a:avLst>
            <a:gd name="adj1" fmla="val 18900000"/>
            <a:gd name="adj2" fmla="val 2700000"/>
            <a:gd name="adj3" fmla="val 275"/>
          </a:avLst>
        </a:pr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A2C44AC-B6D7-4817-9CC6-837B2C5D62F1}">
      <dsp:nvSpPr>
        <dsp:cNvPr id="0" name=""/>
        <dsp:cNvSpPr/>
      </dsp:nvSpPr>
      <dsp:spPr>
        <a:xfrm>
          <a:off x="809571" y="583264"/>
          <a:ext cx="8193612" cy="1166529"/>
        </a:xfrm>
        <a:prstGeom prst="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25933" tIns="48260" rIns="48260" bIns="48260" numCol="1" spcCol="1270" anchor="ctr" anchorCtr="0">
          <a:noAutofit/>
        </a:bodyPr>
        <a:lstStyle/>
        <a:p>
          <a:pPr lvl="0" algn="just" defTabSz="844550">
            <a:lnSpc>
              <a:spcPct val="90000"/>
            </a:lnSpc>
            <a:spcBef>
              <a:spcPct val="0"/>
            </a:spcBef>
            <a:spcAft>
              <a:spcPct val="35000"/>
            </a:spcAft>
          </a:pPr>
          <a:r>
            <a:rPr lang="es-EC" sz="1900" kern="1200" dirty="0" smtClean="0"/>
            <a:t>El turismo comunitario realizado por la Comunidad Tsáchila Chiguilpe es importante fuente de ingresos por sus principales atractivos turísticos y el tema de la medicina ancestral de los denominados </a:t>
          </a:r>
          <a:r>
            <a:rPr lang="es-EC" sz="1900" kern="1200" dirty="0" err="1" smtClean="0"/>
            <a:t>ponés</a:t>
          </a:r>
          <a:r>
            <a:rPr lang="es-EC" sz="1900" kern="1200" dirty="0" smtClean="0"/>
            <a:t>.</a:t>
          </a:r>
          <a:endParaRPr lang="es-EC" sz="1900" kern="1200" dirty="0"/>
        </a:p>
      </dsp:txBody>
      <dsp:txXfrm>
        <a:off x="809571" y="583264"/>
        <a:ext cx="8193612" cy="1166529"/>
      </dsp:txXfrm>
    </dsp:sp>
    <dsp:sp modelId="{67C1401B-7ECF-4F84-AD67-8D2D76004B86}">
      <dsp:nvSpPr>
        <dsp:cNvPr id="0" name=""/>
        <dsp:cNvSpPr/>
      </dsp:nvSpPr>
      <dsp:spPr>
        <a:xfrm>
          <a:off x="80490" y="437448"/>
          <a:ext cx="1458162" cy="1458162"/>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5">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BF49E2E8-483F-4A02-B7E3-A6772B14E06E}">
      <dsp:nvSpPr>
        <dsp:cNvPr id="0" name=""/>
        <dsp:cNvSpPr/>
      </dsp:nvSpPr>
      <dsp:spPr>
        <a:xfrm>
          <a:off x="1233605" y="2333059"/>
          <a:ext cx="7769579" cy="1166529"/>
        </a:xfrm>
        <a:prstGeom prst="rect">
          <a:avLst/>
        </a:prstGeom>
        <a:gradFill rotWithShape="0">
          <a:gsLst>
            <a:gs pos="0">
              <a:schemeClr val="accent5">
                <a:hueOff val="-4966938"/>
                <a:satOff val="19906"/>
                <a:lumOff val="4314"/>
                <a:alphaOff val="0"/>
                <a:tint val="50000"/>
                <a:satMod val="300000"/>
              </a:schemeClr>
            </a:gs>
            <a:gs pos="35000">
              <a:schemeClr val="accent5">
                <a:hueOff val="-4966938"/>
                <a:satOff val="19906"/>
                <a:lumOff val="4314"/>
                <a:alphaOff val="0"/>
                <a:tint val="37000"/>
                <a:satMod val="300000"/>
              </a:schemeClr>
            </a:gs>
            <a:gs pos="100000">
              <a:schemeClr val="accent5">
                <a:hueOff val="-4966938"/>
                <a:satOff val="19906"/>
                <a:lumOff val="431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25933" tIns="48260" rIns="48260" bIns="48260" numCol="1" spcCol="1270" anchor="ctr" anchorCtr="0">
          <a:noAutofit/>
        </a:bodyPr>
        <a:lstStyle/>
        <a:p>
          <a:pPr lvl="0" algn="just" defTabSz="844550">
            <a:lnSpc>
              <a:spcPct val="90000"/>
            </a:lnSpc>
            <a:spcBef>
              <a:spcPct val="0"/>
            </a:spcBef>
            <a:spcAft>
              <a:spcPct val="35000"/>
            </a:spcAft>
          </a:pPr>
          <a:r>
            <a:rPr lang="es-EC" sz="1900" kern="1200" dirty="0" smtClean="0"/>
            <a:t>La Comunidad Tsáchila Chiguilpe no cuenta con adecuadas estrategias de comunicación, para promocionar y atraer mayor número de turistas tanto nacionales como extranjeros.</a:t>
          </a:r>
          <a:endParaRPr lang="es-EC" sz="1900" kern="1200" dirty="0"/>
        </a:p>
      </dsp:txBody>
      <dsp:txXfrm>
        <a:off x="1233605" y="2333059"/>
        <a:ext cx="7769579" cy="1166529"/>
      </dsp:txXfrm>
    </dsp:sp>
    <dsp:sp modelId="{12EF67DD-B4E5-4064-8C06-2C13019F2B4B}">
      <dsp:nvSpPr>
        <dsp:cNvPr id="0" name=""/>
        <dsp:cNvSpPr/>
      </dsp:nvSpPr>
      <dsp:spPr>
        <a:xfrm>
          <a:off x="504524" y="2187243"/>
          <a:ext cx="1458162" cy="1458162"/>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5">
              <a:hueOff val="-4966938"/>
              <a:satOff val="19906"/>
              <a:lumOff val="4314"/>
              <a:alphaOff val="0"/>
            </a:schemeClr>
          </a:solidFill>
          <a:prstDash val="solid"/>
        </a:ln>
        <a:effectLst/>
      </dsp:spPr>
      <dsp:style>
        <a:lnRef idx="1">
          <a:scrgbClr r="0" g="0" b="0"/>
        </a:lnRef>
        <a:fillRef idx="2">
          <a:scrgbClr r="0" g="0" b="0"/>
        </a:fillRef>
        <a:effectRef idx="0">
          <a:scrgbClr r="0" g="0" b="0"/>
        </a:effectRef>
        <a:fontRef idx="minor"/>
      </dsp:style>
    </dsp:sp>
    <dsp:sp modelId="{E6844AC2-BBC4-4DC6-B1FE-3725AA6DAE2A}">
      <dsp:nvSpPr>
        <dsp:cNvPr id="0" name=""/>
        <dsp:cNvSpPr/>
      </dsp:nvSpPr>
      <dsp:spPr>
        <a:xfrm>
          <a:off x="809571" y="4082853"/>
          <a:ext cx="8193612" cy="1166529"/>
        </a:xfrm>
        <a:prstGeom prst="rect">
          <a:avLst/>
        </a:prstGeom>
        <a:gradFill rotWithShape="0">
          <a:gsLst>
            <a:gs pos="0">
              <a:schemeClr val="accent5">
                <a:hueOff val="-9933876"/>
                <a:satOff val="39811"/>
                <a:lumOff val="8628"/>
                <a:alphaOff val="0"/>
                <a:tint val="50000"/>
                <a:satMod val="300000"/>
              </a:schemeClr>
            </a:gs>
            <a:gs pos="35000">
              <a:schemeClr val="accent5">
                <a:hueOff val="-9933876"/>
                <a:satOff val="39811"/>
                <a:lumOff val="8628"/>
                <a:alphaOff val="0"/>
                <a:tint val="37000"/>
                <a:satMod val="300000"/>
              </a:schemeClr>
            </a:gs>
            <a:gs pos="100000">
              <a:schemeClr val="accent5">
                <a:hueOff val="-9933876"/>
                <a:satOff val="39811"/>
                <a:lumOff val="862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25933" tIns="48260" rIns="48260" bIns="48260" numCol="1" spcCol="1270" anchor="ctr" anchorCtr="0">
          <a:noAutofit/>
        </a:bodyPr>
        <a:lstStyle/>
        <a:p>
          <a:pPr lvl="0" algn="just" defTabSz="844550">
            <a:lnSpc>
              <a:spcPct val="90000"/>
            </a:lnSpc>
            <a:spcBef>
              <a:spcPct val="0"/>
            </a:spcBef>
            <a:spcAft>
              <a:spcPct val="35000"/>
            </a:spcAft>
          </a:pPr>
          <a:r>
            <a:rPr lang="es-EC" sz="1900" kern="1200" dirty="0" smtClean="0"/>
            <a:t>No existe un apoyo progresivo y constante por parte de las autoridades para fomentar el turismo en la Comuna Chiguilpe y demás comunidades Tsáchilas, a tal punto que los habitantes de la ciudad desconocen de los beneficios y de las actividades turísticas que ofrece la comunidad.</a:t>
          </a:r>
          <a:endParaRPr lang="es-EC" sz="1900" kern="1200" dirty="0"/>
        </a:p>
      </dsp:txBody>
      <dsp:txXfrm>
        <a:off x="809571" y="4082853"/>
        <a:ext cx="8193612" cy="1166529"/>
      </dsp:txXfrm>
    </dsp:sp>
    <dsp:sp modelId="{DB831822-BAB5-46EE-A67D-6BE6C78DE9E1}">
      <dsp:nvSpPr>
        <dsp:cNvPr id="0" name=""/>
        <dsp:cNvSpPr/>
      </dsp:nvSpPr>
      <dsp:spPr>
        <a:xfrm>
          <a:off x="80490" y="3937037"/>
          <a:ext cx="1458162" cy="1458162"/>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5">
              <a:hueOff val="-9933876"/>
              <a:satOff val="39811"/>
              <a:lumOff val="8628"/>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50CB0B-1736-428A-A4CD-FB6E83BAAED0}">
      <dsp:nvSpPr>
        <dsp:cNvPr id="0" name=""/>
        <dsp:cNvSpPr/>
      </dsp:nvSpPr>
      <dsp:spPr>
        <a:xfrm>
          <a:off x="-6592721" y="-1008615"/>
          <a:ext cx="7849878" cy="7849878"/>
        </a:xfrm>
        <a:prstGeom prst="blockArc">
          <a:avLst>
            <a:gd name="adj1" fmla="val 18900000"/>
            <a:gd name="adj2" fmla="val 2700000"/>
            <a:gd name="adj3" fmla="val 275"/>
          </a:avLst>
        </a:pr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A2C44AC-B6D7-4817-9CC6-837B2C5D62F1}">
      <dsp:nvSpPr>
        <dsp:cNvPr id="0" name=""/>
        <dsp:cNvSpPr/>
      </dsp:nvSpPr>
      <dsp:spPr>
        <a:xfrm>
          <a:off x="809571" y="583264"/>
          <a:ext cx="8193612" cy="1166529"/>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25933" tIns="40640" rIns="40640" bIns="40640" numCol="1" spcCol="1270" anchor="ctr" anchorCtr="0">
          <a:noAutofit/>
        </a:bodyPr>
        <a:lstStyle/>
        <a:p>
          <a:pPr lvl="0" algn="just" defTabSz="711200">
            <a:lnSpc>
              <a:spcPct val="90000"/>
            </a:lnSpc>
            <a:spcBef>
              <a:spcPct val="0"/>
            </a:spcBef>
            <a:spcAft>
              <a:spcPct val="35000"/>
            </a:spcAft>
          </a:pPr>
          <a:r>
            <a:rPr lang="es-EC" sz="1600" kern="1200" dirty="0" smtClean="0"/>
            <a:t>Es necesario que se promueva por parte de las autoridades locales así como el Ministerio de Turismo, campañas incentivando el turismo comunitario de esta zona del país, valorando la cultura y costumbres ancestrales, generando un sentimiento de apropiamiento y orgullo respecto de esas creencias y cultura en general.</a:t>
          </a:r>
          <a:endParaRPr lang="es-EC" sz="1600" kern="1200" dirty="0"/>
        </a:p>
      </dsp:txBody>
      <dsp:txXfrm>
        <a:off x="809571" y="583264"/>
        <a:ext cx="8193612" cy="1166529"/>
      </dsp:txXfrm>
    </dsp:sp>
    <dsp:sp modelId="{67C1401B-7ECF-4F84-AD67-8D2D76004B86}">
      <dsp:nvSpPr>
        <dsp:cNvPr id="0" name=""/>
        <dsp:cNvSpPr/>
      </dsp:nvSpPr>
      <dsp:spPr>
        <a:xfrm>
          <a:off x="80490" y="437448"/>
          <a:ext cx="1458162" cy="1458162"/>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4">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C9AEF9C5-06D2-4A7C-B7BF-F508B9E2E745}">
      <dsp:nvSpPr>
        <dsp:cNvPr id="0" name=""/>
        <dsp:cNvSpPr/>
      </dsp:nvSpPr>
      <dsp:spPr>
        <a:xfrm>
          <a:off x="1233605" y="2333059"/>
          <a:ext cx="7769579" cy="1166529"/>
        </a:xfrm>
        <a:prstGeom prst="rect">
          <a:avLst/>
        </a:prstGeom>
        <a:gradFill rotWithShape="0">
          <a:gsLst>
            <a:gs pos="0">
              <a:schemeClr val="accent4">
                <a:hueOff val="-2232385"/>
                <a:satOff val="13449"/>
                <a:lumOff val="1078"/>
                <a:alphaOff val="0"/>
                <a:tint val="50000"/>
                <a:satMod val="300000"/>
              </a:schemeClr>
            </a:gs>
            <a:gs pos="35000">
              <a:schemeClr val="accent4">
                <a:hueOff val="-2232385"/>
                <a:satOff val="13449"/>
                <a:lumOff val="1078"/>
                <a:alphaOff val="0"/>
                <a:tint val="37000"/>
                <a:satMod val="300000"/>
              </a:schemeClr>
            </a:gs>
            <a:gs pos="100000">
              <a:schemeClr val="accent4">
                <a:hueOff val="-2232385"/>
                <a:satOff val="13449"/>
                <a:lumOff val="107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25933" tIns="40640" rIns="40640" bIns="40640" numCol="1" spcCol="1270" anchor="ctr" anchorCtr="0">
          <a:noAutofit/>
        </a:bodyPr>
        <a:lstStyle/>
        <a:p>
          <a:pPr lvl="0" algn="l" defTabSz="711200">
            <a:lnSpc>
              <a:spcPct val="90000"/>
            </a:lnSpc>
            <a:spcBef>
              <a:spcPct val="0"/>
            </a:spcBef>
            <a:spcAft>
              <a:spcPct val="35000"/>
            </a:spcAft>
          </a:pPr>
          <a:r>
            <a:rPr lang="es-EC" sz="1600" kern="1200" smtClean="0"/>
            <a:t>Es fundamental que se capacite a las personas encargadas del turismo en los centros culturales para determinar estrategias de beneficio que  satisfagan las necesidades de los turistas, tanto nacionales como extranjeros.</a:t>
          </a:r>
          <a:endParaRPr lang="es-EC" sz="1600" kern="1200"/>
        </a:p>
      </dsp:txBody>
      <dsp:txXfrm>
        <a:off x="1233605" y="2333059"/>
        <a:ext cx="7769579" cy="1166529"/>
      </dsp:txXfrm>
    </dsp:sp>
    <dsp:sp modelId="{551B9A72-23ED-4F44-8939-AF889600CF65}">
      <dsp:nvSpPr>
        <dsp:cNvPr id="0" name=""/>
        <dsp:cNvSpPr/>
      </dsp:nvSpPr>
      <dsp:spPr>
        <a:xfrm>
          <a:off x="504524" y="2187243"/>
          <a:ext cx="1458162" cy="1458162"/>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4">
              <a:hueOff val="-2232385"/>
              <a:satOff val="13449"/>
              <a:lumOff val="1078"/>
              <a:alphaOff val="0"/>
            </a:schemeClr>
          </a:solidFill>
          <a:prstDash val="solid"/>
        </a:ln>
        <a:effectLst/>
      </dsp:spPr>
      <dsp:style>
        <a:lnRef idx="1">
          <a:scrgbClr r="0" g="0" b="0"/>
        </a:lnRef>
        <a:fillRef idx="2">
          <a:scrgbClr r="0" g="0" b="0"/>
        </a:fillRef>
        <a:effectRef idx="0">
          <a:scrgbClr r="0" g="0" b="0"/>
        </a:effectRef>
        <a:fontRef idx="minor"/>
      </dsp:style>
    </dsp:sp>
    <dsp:sp modelId="{E64F8A91-F22E-417F-8053-39F70705E8E5}">
      <dsp:nvSpPr>
        <dsp:cNvPr id="0" name=""/>
        <dsp:cNvSpPr/>
      </dsp:nvSpPr>
      <dsp:spPr>
        <a:xfrm>
          <a:off x="809571" y="4082853"/>
          <a:ext cx="8193612" cy="1166529"/>
        </a:xfrm>
        <a:prstGeom prst="rect">
          <a:avLst/>
        </a:prstGeom>
        <a:gradFill rotWithShape="0">
          <a:gsLst>
            <a:gs pos="0">
              <a:schemeClr val="accent4">
                <a:hueOff val="-4464770"/>
                <a:satOff val="26899"/>
                <a:lumOff val="2156"/>
                <a:alphaOff val="0"/>
                <a:tint val="50000"/>
                <a:satMod val="300000"/>
              </a:schemeClr>
            </a:gs>
            <a:gs pos="35000">
              <a:schemeClr val="accent4">
                <a:hueOff val="-4464770"/>
                <a:satOff val="26899"/>
                <a:lumOff val="2156"/>
                <a:alphaOff val="0"/>
                <a:tint val="37000"/>
                <a:satMod val="300000"/>
              </a:schemeClr>
            </a:gs>
            <a:gs pos="100000">
              <a:schemeClr val="accent4">
                <a:hueOff val="-4464770"/>
                <a:satOff val="26899"/>
                <a:lumOff val="215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25933" tIns="40640" rIns="40640" bIns="40640" numCol="1" spcCol="1270" anchor="ctr" anchorCtr="0">
          <a:noAutofit/>
        </a:bodyPr>
        <a:lstStyle/>
        <a:p>
          <a:pPr lvl="0" algn="l" defTabSz="711200">
            <a:lnSpc>
              <a:spcPct val="90000"/>
            </a:lnSpc>
            <a:spcBef>
              <a:spcPct val="0"/>
            </a:spcBef>
            <a:spcAft>
              <a:spcPct val="35000"/>
            </a:spcAft>
          </a:pPr>
          <a:r>
            <a:rPr lang="es-EC" sz="1600" kern="1200" dirty="0" smtClean="0"/>
            <a:t>La Comunidad Chiguilpe debe  diseñar e implementar estrategias de comunicación y promoción adecuadas para incrementar las visitas turísticas a este lugar. </a:t>
          </a:r>
          <a:endParaRPr lang="es-EC" sz="1600" kern="1200" dirty="0"/>
        </a:p>
      </dsp:txBody>
      <dsp:txXfrm>
        <a:off x="809571" y="4082853"/>
        <a:ext cx="8193612" cy="1166529"/>
      </dsp:txXfrm>
    </dsp:sp>
    <dsp:sp modelId="{3FDD7630-B4A4-4074-BA22-C5AA2DABE8CD}">
      <dsp:nvSpPr>
        <dsp:cNvPr id="0" name=""/>
        <dsp:cNvSpPr/>
      </dsp:nvSpPr>
      <dsp:spPr>
        <a:xfrm>
          <a:off x="80490" y="3937037"/>
          <a:ext cx="1458162" cy="1458162"/>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4">
              <a:hueOff val="-4464770"/>
              <a:satOff val="26899"/>
              <a:lumOff val="2156"/>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0E8EB44-08A2-403F-AB2E-57A7A476C1E7}" type="datetimeFigureOut">
              <a:rPr lang="en-US" smtClean="0"/>
              <a:pPr/>
              <a:t>8/29/2017</a:t>
            </a:fld>
            <a:endParaRPr lang="en-US"/>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E67CB87-252D-4D0B-A073-6FA4AD35C7EB}" type="slidenum">
              <a:rPr lang="en-US" smtClean="0"/>
              <a:pPr/>
              <a:t>‹Nº›</a:t>
            </a:fld>
            <a:endParaRPr lang="en-US"/>
          </a:p>
        </p:txBody>
      </p:sp>
    </p:spTree>
    <p:extLst>
      <p:ext uri="{BB962C8B-B14F-4D97-AF65-F5344CB8AC3E}">
        <p14:creationId xmlns:p14="http://schemas.microsoft.com/office/powerpoint/2010/main" val="73252928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DC67684-5386-4C17-81F3-446301140549}" type="datetimeFigureOut">
              <a:rPr lang="en-US" smtClean="0"/>
              <a:pPr/>
              <a:t>8/29/2017</a:t>
            </a:fld>
            <a:endParaRPr lang="en-U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0AA272C-DA18-4076-89C4-16B1384FFB0B}" type="slidenum">
              <a:rPr lang="en-US" smtClean="0"/>
              <a:pPr/>
              <a:t>‹Nº›</a:t>
            </a:fld>
            <a:endParaRPr lang="en-US"/>
          </a:p>
        </p:txBody>
      </p:sp>
    </p:spTree>
    <p:extLst>
      <p:ext uri="{BB962C8B-B14F-4D97-AF65-F5344CB8AC3E}">
        <p14:creationId xmlns:p14="http://schemas.microsoft.com/office/powerpoint/2010/main" val="57255186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10AA272C-DA18-4076-89C4-16B1384FFB0B}" type="slidenum">
              <a:rPr lang="en-US" smtClean="0"/>
              <a:pPr/>
              <a:t>16</a:t>
            </a:fld>
            <a:endParaRPr lang="en-US"/>
          </a:p>
        </p:txBody>
      </p:sp>
    </p:spTree>
    <p:extLst>
      <p:ext uri="{BB962C8B-B14F-4D97-AF65-F5344CB8AC3E}">
        <p14:creationId xmlns:p14="http://schemas.microsoft.com/office/powerpoint/2010/main" val="3230583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10AA272C-DA18-4076-89C4-16B1384FFB0B}" type="slidenum">
              <a:rPr lang="en-US" smtClean="0"/>
              <a:pPr/>
              <a:t>25</a:t>
            </a:fld>
            <a:endParaRPr lang="en-US"/>
          </a:p>
        </p:txBody>
      </p:sp>
    </p:spTree>
    <p:extLst>
      <p:ext uri="{BB962C8B-B14F-4D97-AF65-F5344CB8AC3E}">
        <p14:creationId xmlns:p14="http://schemas.microsoft.com/office/powerpoint/2010/main" val="1052398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smtClean="0"/>
          </a:p>
          <a:p>
            <a:endParaRPr lang="es-CO" dirty="0"/>
          </a:p>
        </p:txBody>
      </p:sp>
      <p:sp>
        <p:nvSpPr>
          <p:cNvPr id="4" name="Marcador de número de diapositiva 3"/>
          <p:cNvSpPr>
            <a:spLocks noGrp="1"/>
          </p:cNvSpPr>
          <p:nvPr>
            <p:ph type="sldNum" sz="quarter" idx="10"/>
          </p:nvPr>
        </p:nvSpPr>
        <p:spPr/>
        <p:txBody>
          <a:bodyPr/>
          <a:lstStyle/>
          <a:p>
            <a:fld id="{10AA272C-DA18-4076-89C4-16B1384FFB0B}" type="slidenum">
              <a:rPr lang="en-US" smtClean="0"/>
              <a:pPr/>
              <a:t>29</a:t>
            </a:fld>
            <a:endParaRPr lang="en-US"/>
          </a:p>
        </p:txBody>
      </p:sp>
    </p:spTree>
    <p:extLst>
      <p:ext uri="{BB962C8B-B14F-4D97-AF65-F5344CB8AC3E}">
        <p14:creationId xmlns:p14="http://schemas.microsoft.com/office/powerpoint/2010/main" val="38413433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n-U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a:p>
        </p:txBody>
      </p:sp>
      <p:sp>
        <p:nvSpPr>
          <p:cNvPr id="4" name="3 Marcador de fecha"/>
          <p:cNvSpPr>
            <a:spLocks noGrp="1"/>
          </p:cNvSpPr>
          <p:nvPr>
            <p:ph type="dt" sz="half" idx="10"/>
          </p:nvPr>
        </p:nvSpPr>
        <p:spPr/>
        <p:txBody>
          <a:bodyPr/>
          <a:lstStyle/>
          <a:p>
            <a:fld id="{DD5ADBCC-843A-4D67-A4F6-A0057EF0B6C1}" type="datetimeFigureOut">
              <a:rPr lang="en-US" smtClean="0"/>
              <a:pPr/>
              <a:t>8/29/2017</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CF563027-E058-43E2-8C51-4F2B775C1A52}" type="slidenum">
              <a:rPr lang="en-US" smtClean="0"/>
              <a:pPr/>
              <a:t>‹Nº›</a:t>
            </a:fld>
            <a:endParaRPr lang="en-US"/>
          </a:p>
        </p:txBody>
      </p:sp>
      <p:pic>
        <p:nvPicPr>
          <p:cNvPr id="7"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0297" t="79733" r="28341" b="12766"/>
          <a:stretch/>
        </p:blipFill>
        <p:spPr bwMode="auto">
          <a:xfrm>
            <a:off x="0" y="6308725"/>
            <a:ext cx="709228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48264" y="6276401"/>
            <a:ext cx="2061535" cy="532428"/>
          </a:xfrm>
          <a:prstGeom prst="rect">
            <a:avLst/>
          </a:prstGeom>
        </p:spPr>
      </p:pic>
    </p:spTree>
    <p:extLst>
      <p:ext uri="{BB962C8B-B14F-4D97-AF65-F5344CB8AC3E}">
        <p14:creationId xmlns:p14="http://schemas.microsoft.com/office/powerpoint/2010/main" val="2705069290"/>
      </p:ext>
    </p:extLst>
  </p:cSld>
  <p:clrMapOvr>
    <a:masterClrMapping/>
  </p:clrMapOvr>
  <p:transition spd="med">
    <p:circl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p>
            <a:fld id="{DD5ADBCC-843A-4D67-A4F6-A0057EF0B6C1}" type="datetimeFigureOut">
              <a:rPr lang="en-US" smtClean="0"/>
              <a:pPr/>
              <a:t>8/29/2017</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CF563027-E058-43E2-8C51-4F2B775C1A52}" type="slidenum">
              <a:rPr lang="en-US" smtClean="0"/>
              <a:pPr/>
              <a:t>‹Nº›</a:t>
            </a:fld>
            <a:endParaRPr lang="en-US"/>
          </a:p>
        </p:txBody>
      </p:sp>
      <p:pic>
        <p:nvPicPr>
          <p:cNvPr id="7"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0297" t="79733" r="28341" b="12766"/>
          <a:stretch/>
        </p:blipFill>
        <p:spPr bwMode="auto">
          <a:xfrm>
            <a:off x="0" y="6308725"/>
            <a:ext cx="709228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48264" y="6276401"/>
            <a:ext cx="2061535" cy="532428"/>
          </a:xfrm>
          <a:prstGeom prst="rect">
            <a:avLst/>
          </a:prstGeom>
        </p:spPr>
      </p:pic>
    </p:spTree>
    <p:extLst>
      <p:ext uri="{BB962C8B-B14F-4D97-AF65-F5344CB8AC3E}">
        <p14:creationId xmlns:p14="http://schemas.microsoft.com/office/powerpoint/2010/main" val="965018537"/>
      </p:ext>
    </p:extLst>
  </p:cSld>
  <p:clrMapOvr>
    <a:masterClrMapping/>
  </p:clrMapOvr>
  <p:transition spd="med">
    <p:circl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p>
            <a:fld id="{DD5ADBCC-843A-4D67-A4F6-A0057EF0B6C1}" type="datetimeFigureOut">
              <a:rPr lang="en-US" smtClean="0"/>
              <a:pPr/>
              <a:t>8/29/2017</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CF563027-E058-43E2-8C51-4F2B775C1A52}" type="slidenum">
              <a:rPr lang="en-US" smtClean="0"/>
              <a:pPr/>
              <a:t>‹Nº›</a:t>
            </a:fld>
            <a:endParaRPr lang="en-US"/>
          </a:p>
        </p:txBody>
      </p:sp>
      <p:pic>
        <p:nvPicPr>
          <p:cNvPr id="7"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0297" t="79733" r="28341" b="12766"/>
          <a:stretch/>
        </p:blipFill>
        <p:spPr bwMode="auto">
          <a:xfrm>
            <a:off x="0" y="6308725"/>
            <a:ext cx="709228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48264" y="6276401"/>
            <a:ext cx="2061535" cy="532428"/>
          </a:xfrm>
          <a:prstGeom prst="rect">
            <a:avLst/>
          </a:prstGeom>
        </p:spPr>
      </p:pic>
    </p:spTree>
    <p:extLst>
      <p:ext uri="{BB962C8B-B14F-4D97-AF65-F5344CB8AC3E}">
        <p14:creationId xmlns:p14="http://schemas.microsoft.com/office/powerpoint/2010/main" val="2290037609"/>
      </p:ext>
    </p:extLst>
  </p:cSld>
  <p:clrMapOvr>
    <a:masterClrMapping/>
  </p:clrMapOvr>
  <p:transition spd="med">
    <p:circl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Diapositiva de título">
    <p:spTree>
      <p:nvGrpSpPr>
        <p:cNvPr id="1" name=""/>
        <p:cNvGrpSpPr/>
        <p:nvPr/>
      </p:nvGrpSpPr>
      <p:grpSpPr>
        <a:xfrm>
          <a:off x="0" y="0"/>
          <a:ext cx="0" cy="0"/>
          <a:chOff x="0" y="0"/>
          <a:chExt cx="0" cy="0"/>
        </a:xfrm>
      </p:grpSpPr>
      <p:graphicFrame>
        <p:nvGraphicFramePr>
          <p:cNvPr id="2" name="Object 2"/>
          <p:cNvGraphicFramePr>
            <a:graphicFrameLocks noChangeAspect="1"/>
          </p:cNvGraphicFramePr>
          <p:nvPr userDrawn="1"/>
        </p:nvGraphicFramePr>
        <p:xfrm>
          <a:off x="0" y="981075"/>
          <a:ext cx="9144000" cy="5616575"/>
        </p:xfrm>
        <a:graphic>
          <a:graphicData uri="http://schemas.openxmlformats.org/presentationml/2006/ole">
            <mc:AlternateContent xmlns:mc="http://schemas.openxmlformats.org/markup-compatibility/2006">
              <mc:Choice xmlns:v="urn:schemas-microsoft-com:vml" Requires="v">
                <p:oleObj spid="_x0000_s8399" name="CorelDRAW" r:id="rId3" imgW="9151920" imgH="5621400" progId="">
                  <p:embed/>
                </p:oleObj>
              </mc:Choice>
              <mc:Fallback>
                <p:oleObj name="CorelDRAW" r:id="rId3" imgW="9151920" imgH="5621400" progId="">
                  <p:embed/>
                  <p:pic>
                    <p:nvPicPr>
                      <p:cNvPr id="0" name="Picture 1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9144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4"/>
          <p:cNvSpPr>
            <a:spLocks noChangeArrowheads="1"/>
          </p:cNvSpPr>
          <p:nvPr userDrawn="1"/>
        </p:nvSpPr>
        <p:spPr bwMode="auto">
          <a:xfrm>
            <a:off x="457200" y="6245225"/>
            <a:ext cx="2133600" cy="476250"/>
          </a:xfrm>
          <a:prstGeom prst="rect">
            <a:avLst/>
          </a:prstGeom>
          <a:noFill/>
          <a:ln w="9525">
            <a:noFill/>
            <a:miter lim="800000"/>
            <a:headEnd/>
            <a:tailEnd/>
          </a:ln>
        </p:spPr>
        <p:txBody>
          <a:bodyPr/>
          <a:lstStyle/>
          <a:p>
            <a:pPr>
              <a:defRPr/>
            </a:pPr>
            <a:endParaRPr lang="es-ES" sz="1400">
              <a:latin typeface="Calibri" pitchFamily="34" charset="0"/>
            </a:endParaRPr>
          </a:p>
        </p:txBody>
      </p:sp>
      <p:sp>
        <p:nvSpPr>
          <p:cNvPr id="4" name="Rectangle 25"/>
          <p:cNvSpPr>
            <a:spLocks noChangeArrowheads="1"/>
          </p:cNvSpPr>
          <p:nvPr userDrawn="1"/>
        </p:nvSpPr>
        <p:spPr bwMode="auto">
          <a:xfrm>
            <a:off x="3124200" y="6245225"/>
            <a:ext cx="2895600" cy="476250"/>
          </a:xfrm>
          <a:prstGeom prst="rect">
            <a:avLst/>
          </a:prstGeom>
          <a:noFill/>
          <a:ln w="9525">
            <a:noFill/>
            <a:miter lim="800000"/>
            <a:headEnd/>
            <a:tailEnd/>
          </a:ln>
        </p:spPr>
        <p:txBody>
          <a:bodyPr/>
          <a:lstStyle/>
          <a:p>
            <a:pPr algn="ctr">
              <a:defRPr/>
            </a:pPr>
            <a:endParaRPr lang="es-ES" sz="1400">
              <a:latin typeface="Calibri" pitchFamily="34" charset="0"/>
            </a:endParaRPr>
          </a:p>
        </p:txBody>
      </p:sp>
      <p:sp>
        <p:nvSpPr>
          <p:cNvPr id="5" name="Rectangle 26"/>
          <p:cNvSpPr>
            <a:spLocks noChangeArrowheads="1"/>
          </p:cNvSpPr>
          <p:nvPr userDrawn="1"/>
        </p:nvSpPr>
        <p:spPr bwMode="auto">
          <a:xfrm>
            <a:off x="457200" y="6245225"/>
            <a:ext cx="2133600" cy="476250"/>
          </a:xfrm>
          <a:prstGeom prst="rect">
            <a:avLst/>
          </a:prstGeom>
          <a:noFill/>
          <a:ln w="9525">
            <a:noFill/>
            <a:miter lim="800000"/>
            <a:headEnd/>
            <a:tailEnd/>
          </a:ln>
        </p:spPr>
        <p:txBody>
          <a:bodyPr/>
          <a:lstStyle/>
          <a:p>
            <a:pPr>
              <a:defRPr/>
            </a:pPr>
            <a:endParaRPr lang="es-ES" sz="1400">
              <a:latin typeface="Calibri" pitchFamily="34" charset="0"/>
            </a:endParaRPr>
          </a:p>
        </p:txBody>
      </p:sp>
      <p:sp>
        <p:nvSpPr>
          <p:cNvPr id="6" name="Rectangle 27"/>
          <p:cNvSpPr>
            <a:spLocks noChangeArrowheads="1"/>
          </p:cNvSpPr>
          <p:nvPr userDrawn="1"/>
        </p:nvSpPr>
        <p:spPr bwMode="auto">
          <a:xfrm>
            <a:off x="3124200" y="6245225"/>
            <a:ext cx="2895600" cy="476250"/>
          </a:xfrm>
          <a:prstGeom prst="rect">
            <a:avLst/>
          </a:prstGeom>
          <a:noFill/>
          <a:ln w="9525">
            <a:noFill/>
            <a:miter lim="800000"/>
            <a:headEnd/>
            <a:tailEnd/>
          </a:ln>
        </p:spPr>
        <p:txBody>
          <a:bodyPr/>
          <a:lstStyle/>
          <a:p>
            <a:pPr algn="ctr">
              <a:defRPr/>
            </a:pPr>
            <a:endParaRPr lang="es-ES" sz="1400">
              <a:latin typeface="Calibri" pitchFamily="34" charset="0"/>
            </a:endParaRPr>
          </a:p>
        </p:txBody>
      </p:sp>
      <p:pic>
        <p:nvPicPr>
          <p:cNvPr id="7" name="Picture 48" descr="bannner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5722938"/>
            <a:ext cx="914400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50"/>
          <p:cNvSpPr>
            <a:spLocks noChangeArrowheads="1"/>
          </p:cNvSpPr>
          <p:nvPr userDrawn="1"/>
        </p:nvSpPr>
        <p:spPr bwMode="auto">
          <a:xfrm>
            <a:off x="217488" y="260350"/>
            <a:ext cx="792162" cy="792163"/>
          </a:xfrm>
          <a:prstGeom prst="ellipse">
            <a:avLst/>
          </a:prstGeom>
          <a:solidFill>
            <a:schemeClr val="bg1"/>
          </a:solidFill>
          <a:ln w="9525">
            <a:noFill/>
            <a:round/>
            <a:headEnd/>
            <a:tailEnd/>
          </a:ln>
        </p:spPr>
        <p:txBody>
          <a:bodyPr wrap="none" anchor="ctr"/>
          <a:lstStyle/>
          <a:p>
            <a:pPr>
              <a:defRPr/>
            </a:pPr>
            <a:endParaRPr lang="es-EC">
              <a:latin typeface="Calibri" pitchFamily="34" charset="0"/>
            </a:endParaRPr>
          </a:p>
        </p:txBody>
      </p:sp>
      <p:pic>
        <p:nvPicPr>
          <p:cNvPr id="11" name="Imagen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18120" y="143304"/>
            <a:ext cx="2411760" cy="622880"/>
          </a:xfrm>
          <a:prstGeom prst="rect">
            <a:avLst/>
          </a:prstGeom>
        </p:spPr>
      </p:pic>
    </p:spTree>
    <p:extLst>
      <p:ext uri="{BB962C8B-B14F-4D97-AF65-F5344CB8AC3E}">
        <p14:creationId xmlns:p14="http://schemas.microsoft.com/office/powerpoint/2010/main" val="2450299318"/>
      </p:ext>
    </p:extLst>
  </p:cSld>
  <p:clrMapOvr>
    <a:masterClrMapping/>
  </p:clrMapOvr>
  <p:transition spd="med">
    <p:circl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p>
            <a:fld id="{DD5ADBCC-843A-4D67-A4F6-A0057EF0B6C1}" type="datetimeFigureOut">
              <a:rPr lang="en-US" smtClean="0"/>
              <a:pPr/>
              <a:t>8/29/2017</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CF563027-E058-43E2-8C51-4F2B775C1A52}" type="slidenum">
              <a:rPr lang="en-US" smtClean="0"/>
              <a:pPr/>
              <a:t>‹Nº›</a:t>
            </a:fld>
            <a:endParaRPr lang="en-US"/>
          </a:p>
        </p:txBody>
      </p:sp>
      <p:pic>
        <p:nvPicPr>
          <p:cNvPr id="7"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0297" t="79733" r="28341" b="12766"/>
          <a:stretch/>
        </p:blipFill>
        <p:spPr bwMode="auto">
          <a:xfrm>
            <a:off x="0" y="6308725"/>
            <a:ext cx="709228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48264" y="6276401"/>
            <a:ext cx="2061535" cy="532428"/>
          </a:xfrm>
          <a:prstGeom prst="rect">
            <a:avLst/>
          </a:prstGeom>
        </p:spPr>
      </p:pic>
    </p:spTree>
    <p:extLst>
      <p:ext uri="{BB962C8B-B14F-4D97-AF65-F5344CB8AC3E}">
        <p14:creationId xmlns:p14="http://schemas.microsoft.com/office/powerpoint/2010/main" val="2956431155"/>
      </p:ext>
    </p:extLst>
  </p:cSld>
  <p:clrMapOvr>
    <a:masterClrMapping/>
  </p:clrMapOvr>
  <p:transition spd="med">
    <p:circl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DD5ADBCC-843A-4D67-A4F6-A0057EF0B6C1}" type="datetimeFigureOut">
              <a:rPr lang="en-US" smtClean="0"/>
              <a:pPr/>
              <a:t>8/29/2017</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CF563027-E058-43E2-8C51-4F2B775C1A52}" type="slidenum">
              <a:rPr lang="en-US" smtClean="0"/>
              <a:pPr/>
              <a:t>‹Nº›</a:t>
            </a:fld>
            <a:endParaRPr lang="en-US"/>
          </a:p>
        </p:txBody>
      </p:sp>
      <p:pic>
        <p:nvPicPr>
          <p:cNvPr id="7"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0297" t="79733" r="28341" b="12766"/>
          <a:stretch/>
        </p:blipFill>
        <p:spPr bwMode="auto">
          <a:xfrm>
            <a:off x="0" y="6308725"/>
            <a:ext cx="709228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48264" y="6276401"/>
            <a:ext cx="2061535" cy="532428"/>
          </a:xfrm>
          <a:prstGeom prst="rect">
            <a:avLst/>
          </a:prstGeom>
        </p:spPr>
      </p:pic>
    </p:spTree>
    <p:extLst>
      <p:ext uri="{BB962C8B-B14F-4D97-AF65-F5344CB8AC3E}">
        <p14:creationId xmlns:p14="http://schemas.microsoft.com/office/powerpoint/2010/main" val="11945041"/>
      </p:ext>
    </p:extLst>
  </p:cSld>
  <p:clrMapOvr>
    <a:masterClrMapping/>
  </p:clrMapOvr>
  <p:transition spd="med">
    <p:circl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fecha"/>
          <p:cNvSpPr>
            <a:spLocks noGrp="1"/>
          </p:cNvSpPr>
          <p:nvPr>
            <p:ph type="dt" sz="half" idx="10"/>
          </p:nvPr>
        </p:nvSpPr>
        <p:spPr/>
        <p:txBody>
          <a:bodyPr/>
          <a:lstStyle/>
          <a:p>
            <a:fld id="{DD5ADBCC-843A-4D67-A4F6-A0057EF0B6C1}" type="datetimeFigureOut">
              <a:rPr lang="en-US" smtClean="0"/>
              <a:pPr/>
              <a:t>8/29/2017</a:t>
            </a:fld>
            <a:endParaRPr lang="en-US"/>
          </a:p>
        </p:txBody>
      </p:sp>
      <p:sp>
        <p:nvSpPr>
          <p:cNvPr id="6" name="5 Marcador de pie de página"/>
          <p:cNvSpPr>
            <a:spLocks noGrp="1"/>
          </p:cNvSpPr>
          <p:nvPr>
            <p:ph type="ftr" sz="quarter" idx="11"/>
          </p:nvPr>
        </p:nvSpPr>
        <p:spPr/>
        <p:txBody>
          <a:bodyPr/>
          <a:lstStyle/>
          <a:p>
            <a:endParaRPr lang="en-US"/>
          </a:p>
        </p:txBody>
      </p:sp>
      <p:sp>
        <p:nvSpPr>
          <p:cNvPr id="7" name="6 Marcador de número de diapositiva"/>
          <p:cNvSpPr>
            <a:spLocks noGrp="1"/>
          </p:cNvSpPr>
          <p:nvPr>
            <p:ph type="sldNum" sz="quarter" idx="12"/>
          </p:nvPr>
        </p:nvSpPr>
        <p:spPr/>
        <p:txBody>
          <a:bodyPr/>
          <a:lstStyle/>
          <a:p>
            <a:fld id="{CF563027-E058-43E2-8C51-4F2B775C1A52}" type="slidenum">
              <a:rPr lang="en-US" smtClean="0"/>
              <a:pPr/>
              <a:t>‹Nº›</a:t>
            </a:fld>
            <a:endParaRPr lang="en-US"/>
          </a:p>
        </p:txBody>
      </p:sp>
      <p:pic>
        <p:nvPicPr>
          <p:cNvPr id="8"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0297" t="79733" r="28341" b="12766"/>
          <a:stretch/>
        </p:blipFill>
        <p:spPr bwMode="auto">
          <a:xfrm>
            <a:off x="0" y="6308725"/>
            <a:ext cx="709228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48264" y="6276401"/>
            <a:ext cx="2061535" cy="532428"/>
          </a:xfrm>
          <a:prstGeom prst="rect">
            <a:avLst/>
          </a:prstGeom>
        </p:spPr>
      </p:pic>
    </p:spTree>
    <p:extLst>
      <p:ext uri="{BB962C8B-B14F-4D97-AF65-F5344CB8AC3E}">
        <p14:creationId xmlns:p14="http://schemas.microsoft.com/office/powerpoint/2010/main" val="3387747575"/>
      </p:ext>
    </p:extLst>
  </p:cSld>
  <p:clrMapOvr>
    <a:masterClrMapping/>
  </p:clrMapOvr>
  <p:transition spd="med">
    <p:circl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6 Marcador de fecha"/>
          <p:cNvSpPr>
            <a:spLocks noGrp="1"/>
          </p:cNvSpPr>
          <p:nvPr>
            <p:ph type="dt" sz="half" idx="10"/>
          </p:nvPr>
        </p:nvSpPr>
        <p:spPr/>
        <p:txBody>
          <a:bodyPr/>
          <a:lstStyle/>
          <a:p>
            <a:fld id="{DD5ADBCC-843A-4D67-A4F6-A0057EF0B6C1}" type="datetimeFigureOut">
              <a:rPr lang="en-US" smtClean="0"/>
              <a:pPr/>
              <a:t>8/29/2017</a:t>
            </a:fld>
            <a:endParaRPr lang="en-US"/>
          </a:p>
        </p:txBody>
      </p:sp>
      <p:sp>
        <p:nvSpPr>
          <p:cNvPr id="8" name="7 Marcador de pie de página"/>
          <p:cNvSpPr>
            <a:spLocks noGrp="1"/>
          </p:cNvSpPr>
          <p:nvPr>
            <p:ph type="ftr" sz="quarter" idx="11"/>
          </p:nvPr>
        </p:nvSpPr>
        <p:spPr/>
        <p:txBody>
          <a:bodyPr/>
          <a:lstStyle/>
          <a:p>
            <a:endParaRPr lang="en-US"/>
          </a:p>
        </p:txBody>
      </p:sp>
      <p:sp>
        <p:nvSpPr>
          <p:cNvPr id="9" name="8 Marcador de número de diapositiva"/>
          <p:cNvSpPr>
            <a:spLocks noGrp="1"/>
          </p:cNvSpPr>
          <p:nvPr>
            <p:ph type="sldNum" sz="quarter" idx="12"/>
          </p:nvPr>
        </p:nvSpPr>
        <p:spPr/>
        <p:txBody>
          <a:bodyPr/>
          <a:lstStyle/>
          <a:p>
            <a:fld id="{CF563027-E058-43E2-8C51-4F2B775C1A52}" type="slidenum">
              <a:rPr lang="en-US" smtClean="0"/>
              <a:pPr/>
              <a:t>‹Nº›</a:t>
            </a:fld>
            <a:endParaRPr lang="en-US"/>
          </a:p>
        </p:txBody>
      </p:sp>
      <p:pic>
        <p:nvPicPr>
          <p:cNvPr id="10"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0297" t="79733" r="28341" b="12766"/>
          <a:stretch/>
        </p:blipFill>
        <p:spPr bwMode="auto">
          <a:xfrm>
            <a:off x="0" y="6308725"/>
            <a:ext cx="709228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n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48264" y="6276401"/>
            <a:ext cx="2061535" cy="532428"/>
          </a:xfrm>
          <a:prstGeom prst="rect">
            <a:avLst/>
          </a:prstGeom>
        </p:spPr>
      </p:pic>
    </p:spTree>
    <p:extLst>
      <p:ext uri="{BB962C8B-B14F-4D97-AF65-F5344CB8AC3E}">
        <p14:creationId xmlns:p14="http://schemas.microsoft.com/office/powerpoint/2010/main" val="1114515245"/>
      </p:ext>
    </p:extLst>
  </p:cSld>
  <p:clrMapOvr>
    <a:masterClrMapping/>
  </p:clrMapOvr>
  <p:transition spd="med">
    <p:circl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fecha"/>
          <p:cNvSpPr>
            <a:spLocks noGrp="1"/>
          </p:cNvSpPr>
          <p:nvPr>
            <p:ph type="dt" sz="half" idx="10"/>
          </p:nvPr>
        </p:nvSpPr>
        <p:spPr/>
        <p:txBody>
          <a:bodyPr/>
          <a:lstStyle/>
          <a:p>
            <a:fld id="{DD5ADBCC-843A-4D67-A4F6-A0057EF0B6C1}" type="datetimeFigureOut">
              <a:rPr lang="en-US" smtClean="0"/>
              <a:pPr/>
              <a:t>8/29/2017</a:t>
            </a:fld>
            <a:endParaRPr lang="en-US"/>
          </a:p>
        </p:txBody>
      </p:sp>
      <p:sp>
        <p:nvSpPr>
          <p:cNvPr id="4" name="3 Marcador de pie de página"/>
          <p:cNvSpPr>
            <a:spLocks noGrp="1"/>
          </p:cNvSpPr>
          <p:nvPr>
            <p:ph type="ftr" sz="quarter" idx="11"/>
          </p:nvPr>
        </p:nvSpPr>
        <p:spPr/>
        <p:txBody>
          <a:bodyPr/>
          <a:lstStyle/>
          <a:p>
            <a:endParaRPr lang="en-US"/>
          </a:p>
        </p:txBody>
      </p:sp>
      <p:sp>
        <p:nvSpPr>
          <p:cNvPr id="5" name="4 Marcador de número de diapositiva"/>
          <p:cNvSpPr>
            <a:spLocks noGrp="1"/>
          </p:cNvSpPr>
          <p:nvPr>
            <p:ph type="sldNum" sz="quarter" idx="12"/>
          </p:nvPr>
        </p:nvSpPr>
        <p:spPr/>
        <p:txBody>
          <a:bodyPr/>
          <a:lstStyle/>
          <a:p>
            <a:fld id="{CF563027-E058-43E2-8C51-4F2B775C1A52}" type="slidenum">
              <a:rPr lang="en-US" smtClean="0"/>
              <a:pPr/>
              <a:t>‹Nº›</a:t>
            </a:fld>
            <a:endParaRPr lang="en-US"/>
          </a:p>
        </p:txBody>
      </p:sp>
      <p:pic>
        <p:nvPicPr>
          <p:cNvPr id="6"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0297" t="79733" r="28341" b="12766"/>
          <a:stretch/>
        </p:blipFill>
        <p:spPr bwMode="auto">
          <a:xfrm>
            <a:off x="0" y="6308725"/>
            <a:ext cx="709228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48264" y="6276401"/>
            <a:ext cx="2061535" cy="532428"/>
          </a:xfrm>
          <a:prstGeom prst="rect">
            <a:avLst/>
          </a:prstGeom>
        </p:spPr>
      </p:pic>
    </p:spTree>
    <p:extLst>
      <p:ext uri="{BB962C8B-B14F-4D97-AF65-F5344CB8AC3E}">
        <p14:creationId xmlns:p14="http://schemas.microsoft.com/office/powerpoint/2010/main" val="3118125227"/>
      </p:ext>
    </p:extLst>
  </p:cSld>
  <p:clrMapOvr>
    <a:masterClrMapping/>
  </p:clrMapOvr>
  <p:transition spd="med">
    <p:circl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DD5ADBCC-843A-4D67-A4F6-A0057EF0B6C1}" type="datetimeFigureOut">
              <a:rPr lang="en-US" smtClean="0"/>
              <a:pPr/>
              <a:t>8/29/2017</a:t>
            </a:fld>
            <a:endParaRPr lang="en-US"/>
          </a:p>
        </p:txBody>
      </p:sp>
      <p:sp>
        <p:nvSpPr>
          <p:cNvPr id="3" name="2 Marcador de pie de página"/>
          <p:cNvSpPr>
            <a:spLocks noGrp="1"/>
          </p:cNvSpPr>
          <p:nvPr>
            <p:ph type="ftr" sz="quarter" idx="11"/>
          </p:nvPr>
        </p:nvSpPr>
        <p:spPr/>
        <p:txBody>
          <a:bodyPr/>
          <a:lstStyle/>
          <a:p>
            <a:endParaRPr lang="en-US"/>
          </a:p>
        </p:txBody>
      </p:sp>
      <p:sp>
        <p:nvSpPr>
          <p:cNvPr id="4" name="3 Marcador de número de diapositiva"/>
          <p:cNvSpPr>
            <a:spLocks noGrp="1"/>
          </p:cNvSpPr>
          <p:nvPr>
            <p:ph type="sldNum" sz="quarter" idx="12"/>
          </p:nvPr>
        </p:nvSpPr>
        <p:spPr/>
        <p:txBody>
          <a:bodyPr/>
          <a:lstStyle/>
          <a:p>
            <a:fld id="{CF563027-E058-43E2-8C51-4F2B775C1A52}" type="slidenum">
              <a:rPr lang="en-US" smtClean="0"/>
              <a:pPr/>
              <a:t>‹Nº›</a:t>
            </a:fld>
            <a:endParaRPr lang="en-US"/>
          </a:p>
        </p:txBody>
      </p:sp>
      <p:pic>
        <p:nvPicPr>
          <p:cNvPr id="5"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0297" t="79733" r="28341" b="12766"/>
          <a:stretch/>
        </p:blipFill>
        <p:spPr bwMode="auto">
          <a:xfrm>
            <a:off x="0" y="6308725"/>
            <a:ext cx="709228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48264" y="6276401"/>
            <a:ext cx="2061535" cy="532428"/>
          </a:xfrm>
          <a:prstGeom prst="rect">
            <a:avLst/>
          </a:prstGeom>
        </p:spPr>
      </p:pic>
    </p:spTree>
    <p:extLst>
      <p:ext uri="{BB962C8B-B14F-4D97-AF65-F5344CB8AC3E}">
        <p14:creationId xmlns:p14="http://schemas.microsoft.com/office/powerpoint/2010/main" val="4211177131"/>
      </p:ext>
    </p:extLst>
  </p:cSld>
  <p:clrMapOvr>
    <a:masterClrMapping/>
  </p:clrMapOvr>
  <p:transition spd="med">
    <p:circl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n-U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DD5ADBCC-843A-4D67-A4F6-A0057EF0B6C1}" type="datetimeFigureOut">
              <a:rPr lang="en-US" smtClean="0"/>
              <a:pPr/>
              <a:t>8/29/2017</a:t>
            </a:fld>
            <a:endParaRPr lang="en-US"/>
          </a:p>
        </p:txBody>
      </p:sp>
      <p:sp>
        <p:nvSpPr>
          <p:cNvPr id="6" name="5 Marcador de pie de página"/>
          <p:cNvSpPr>
            <a:spLocks noGrp="1"/>
          </p:cNvSpPr>
          <p:nvPr>
            <p:ph type="ftr" sz="quarter" idx="11"/>
          </p:nvPr>
        </p:nvSpPr>
        <p:spPr/>
        <p:txBody>
          <a:bodyPr/>
          <a:lstStyle/>
          <a:p>
            <a:endParaRPr lang="en-US"/>
          </a:p>
        </p:txBody>
      </p:sp>
      <p:sp>
        <p:nvSpPr>
          <p:cNvPr id="7" name="6 Marcador de número de diapositiva"/>
          <p:cNvSpPr>
            <a:spLocks noGrp="1"/>
          </p:cNvSpPr>
          <p:nvPr>
            <p:ph type="sldNum" sz="quarter" idx="12"/>
          </p:nvPr>
        </p:nvSpPr>
        <p:spPr/>
        <p:txBody>
          <a:bodyPr/>
          <a:lstStyle/>
          <a:p>
            <a:fld id="{CF563027-E058-43E2-8C51-4F2B775C1A52}" type="slidenum">
              <a:rPr lang="en-US" smtClean="0"/>
              <a:pPr/>
              <a:t>‹Nº›</a:t>
            </a:fld>
            <a:endParaRPr lang="en-US"/>
          </a:p>
        </p:txBody>
      </p:sp>
      <p:pic>
        <p:nvPicPr>
          <p:cNvPr id="8"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0297" t="79733" r="28341" b="12766"/>
          <a:stretch/>
        </p:blipFill>
        <p:spPr bwMode="auto">
          <a:xfrm>
            <a:off x="0" y="6308725"/>
            <a:ext cx="709228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48264" y="6276401"/>
            <a:ext cx="2061535" cy="532428"/>
          </a:xfrm>
          <a:prstGeom prst="rect">
            <a:avLst/>
          </a:prstGeom>
        </p:spPr>
      </p:pic>
    </p:spTree>
    <p:extLst>
      <p:ext uri="{BB962C8B-B14F-4D97-AF65-F5344CB8AC3E}">
        <p14:creationId xmlns:p14="http://schemas.microsoft.com/office/powerpoint/2010/main" val="1691635274"/>
      </p:ext>
    </p:extLst>
  </p:cSld>
  <p:clrMapOvr>
    <a:masterClrMapping/>
  </p:clrMapOvr>
  <p:transition spd="med">
    <p:circl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n-U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DD5ADBCC-843A-4D67-A4F6-A0057EF0B6C1}" type="datetimeFigureOut">
              <a:rPr lang="en-US" smtClean="0"/>
              <a:pPr/>
              <a:t>8/29/2017</a:t>
            </a:fld>
            <a:endParaRPr lang="en-US"/>
          </a:p>
        </p:txBody>
      </p:sp>
      <p:sp>
        <p:nvSpPr>
          <p:cNvPr id="6" name="5 Marcador de pie de página"/>
          <p:cNvSpPr>
            <a:spLocks noGrp="1"/>
          </p:cNvSpPr>
          <p:nvPr>
            <p:ph type="ftr" sz="quarter" idx="11"/>
          </p:nvPr>
        </p:nvSpPr>
        <p:spPr/>
        <p:txBody>
          <a:bodyPr/>
          <a:lstStyle/>
          <a:p>
            <a:endParaRPr lang="en-US"/>
          </a:p>
        </p:txBody>
      </p:sp>
      <p:sp>
        <p:nvSpPr>
          <p:cNvPr id="7" name="6 Marcador de número de diapositiva"/>
          <p:cNvSpPr>
            <a:spLocks noGrp="1"/>
          </p:cNvSpPr>
          <p:nvPr>
            <p:ph type="sldNum" sz="quarter" idx="12"/>
          </p:nvPr>
        </p:nvSpPr>
        <p:spPr/>
        <p:txBody>
          <a:bodyPr/>
          <a:lstStyle/>
          <a:p>
            <a:fld id="{CF563027-E058-43E2-8C51-4F2B775C1A52}" type="slidenum">
              <a:rPr lang="en-US" smtClean="0"/>
              <a:pPr/>
              <a:t>‹Nº›</a:t>
            </a:fld>
            <a:endParaRPr lang="en-US"/>
          </a:p>
        </p:txBody>
      </p:sp>
      <p:pic>
        <p:nvPicPr>
          <p:cNvPr id="8"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0297" t="79733" r="28341" b="12766"/>
          <a:stretch/>
        </p:blipFill>
        <p:spPr bwMode="auto">
          <a:xfrm>
            <a:off x="0" y="6308725"/>
            <a:ext cx="709228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48264" y="6276401"/>
            <a:ext cx="2061535" cy="532428"/>
          </a:xfrm>
          <a:prstGeom prst="rect">
            <a:avLst/>
          </a:prstGeom>
        </p:spPr>
      </p:pic>
    </p:spTree>
    <p:extLst>
      <p:ext uri="{BB962C8B-B14F-4D97-AF65-F5344CB8AC3E}">
        <p14:creationId xmlns:p14="http://schemas.microsoft.com/office/powerpoint/2010/main" val="3559161274"/>
      </p:ext>
    </p:extLst>
  </p:cSld>
  <p:clrMapOvr>
    <a:masterClrMapping/>
  </p:clrMapOvr>
  <p:transition spd="med">
    <p:circl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5ADBCC-843A-4D67-A4F6-A0057EF0B6C1}" type="datetimeFigureOut">
              <a:rPr lang="en-US" smtClean="0"/>
              <a:pPr/>
              <a:t>8/29/2017</a:t>
            </a:fld>
            <a:endParaRPr lang="en-U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563027-E058-43E2-8C51-4F2B775C1A52}" type="slidenum">
              <a:rPr lang="en-US" smtClean="0"/>
              <a:pPr/>
              <a:t>‹Nº›</a:t>
            </a:fld>
            <a:endParaRPr lang="en-US"/>
          </a:p>
        </p:txBody>
      </p:sp>
    </p:spTree>
    <p:extLst>
      <p:ext uri="{BB962C8B-B14F-4D97-AF65-F5344CB8AC3E}">
        <p14:creationId xmlns:p14="http://schemas.microsoft.com/office/powerpoint/2010/main" val="381962986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ransition spd="med">
    <p:circl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diagramLayout" Target="../diagrams/layout4.xml"/><Relationship Id="rId3" Type="http://schemas.openxmlformats.org/officeDocument/2006/relationships/diagramLayout" Target="../diagrams/layout2.xml"/><Relationship Id="rId7" Type="http://schemas.openxmlformats.org/officeDocument/2006/relationships/diagramData" Target="../diagrams/data3.xml"/><Relationship Id="rId12" Type="http://schemas.openxmlformats.org/officeDocument/2006/relationships/diagramData" Target="../diagrams/data4.xml"/><Relationship Id="rId2" Type="http://schemas.openxmlformats.org/officeDocument/2006/relationships/diagramData" Target="../diagrams/data2.xml"/><Relationship Id="rId16" Type="http://schemas.microsoft.com/office/2007/relationships/diagramDrawing" Target="../diagrams/drawing4.xml"/><Relationship Id="rId1" Type="http://schemas.openxmlformats.org/officeDocument/2006/relationships/slideLayout" Target="../slideLayouts/slideLayout2.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5" Type="http://schemas.openxmlformats.org/officeDocument/2006/relationships/diagramColors" Target="../diagrams/colors4.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 Id="rId14"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19.emf"/><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 Target="slide2.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 Target="slide7.xml"/><Relationship Id="rId7" Type="http://schemas.openxmlformats.org/officeDocument/2006/relationships/slide" Target="slide5.xml"/><Relationship Id="rId2"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slide" Target="slide38.xml"/><Relationship Id="rId5" Type="http://schemas.openxmlformats.org/officeDocument/2006/relationships/slide" Target="slide29.xml"/><Relationship Id="rId4" Type="http://schemas.openxmlformats.org/officeDocument/2006/relationships/slide" Target="slide14.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chart" Target="../charts/chart3.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diagramLayout" Target="../diagrams/layout6.xml"/><Relationship Id="rId7" Type="http://schemas.openxmlformats.org/officeDocument/2006/relationships/image" Target="../media/image44.jpe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10" Type="http://schemas.openxmlformats.org/officeDocument/2006/relationships/image" Target="../media/image47.png"/><Relationship Id="rId4" Type="http://schemas.openxmlformats.org/officeDocument/2006/relationships/diagramQuickStyle" Target="../diagrams/quickStyle6.xml"/><Relationship Id="rId9" Type="http://schemas.openxmlformats.org/officeDocument/2006/relationships/image" Target="../media/image46.jpeg"/></Relationships>
</file>

<file path=ppt/slides/_rels/slide32.xml.rels><?xml version="1.0" encoding="UTF-8" standalone="yes"?>
<Relationships xmlns="http://schemas.openxmlformats.org/package/2006/relationships"><Relationship Id="rId2" Type="http://schemas.openxmlformats.org/officeDocument/2006/relationships/hyperlink" Target="https://chiguilpecomunidad.wixsite.com/comunida-chiguilpe"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hyperlink" Target="https://www.facebook.com/comunidadtsachilachiguilpe/?ref=bookmarks"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hyperlink" Target="COMUNA%20CHIGUILPE%20listo.mp4" TargetMode="Externa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slide" Target="slide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
          <p:cNvSpPr>
            <a:spLocks noChangeArrowheads="1"/>
          </p:cNvSpPr>
          <p:nvPr/>
        </p:nvSpPr>
        <p:spPr bwMode="auto">
          <a:xfrm>
            <a:off x="928662" y="919318"/>
            <a:ext cx="8072430" cy="461664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80975" algn="ctr" defTabSz="914400" rtl="0" eaLnBrk="1" fontAlgn="base" latinLnBrk="0" hangingPunct="1">
              <a:lnSpc>
                <a:spcPct val="100000"/>
              </a:lnSpc>
              <a:spcBef>
                <a:spcPct val="0"/>
              </a:spcBef>
              <a:spcAft>
                <a:spcPct val="0"/>
              </a:spcAft>
              <a:buClrTx/>
              <a:buSzTx/>
              <a:buFontTx/>
              <a:buNone/>
              <a:tabLst/>
            </a:pPr>
            <a:r>
              <a:rPr kumimoji="0" lang="es-EC" b="1" i="0" u="none" strike="noStrike" cap="none" normalizeH="0" baseline="0" dirty="0" smtClean="0">
                <a:ln>
                  <a:noFill/>
                </a:ln>
                <a:solidFill>
                  <a:srgbClr val="000000"/>
                </a:solidFill>
                <a:effectLst/>
                <a:latin typeface="Arial" pitchFamily="34" charset="0"/>
                <a:ea typeface="Calibri" pitchFamily="34" charset="0"/>
                <a:cs typeface="Times New Roman" pitchFamily="18" charset="0"/>
              </a:rPr>
              <a:t>DEPARTAMENTO DE CIENCIAS ECONÓMICAS ADMINISTRATIVAS Y DE COMERCIO</a:t>
            </a:r>
          </a:p>
          <a:p>
            <a:pPr marL="0" marR="0" lvl="0" indent="180975" algn="ctr" defTabSz="914400" rtl="0" eaLnBrk="1" fontAlgn="base" latinLnBrk="0" hangingPunct="1">
              <a:lnSpc>
                <a:spcPct val="100000"/>
              </a:lnSpc>
              <a:spcBef>
                <a:spcPct val="0"/>
              </a:spcBef>
              <a:spcAft>
                <a:spcPct val="0"/>
              </a:spcAft>
              <a:buClrTx/>
              <a:buSzTx/>
              <a:buFontTx/>
              <a:buNone/>
              <a:tabLst/>
            </a:pPr>
            <a:endParaRPr lang="es-EC" b="1" dirty="0" smtClean="0">
              <a:solidFill>
                <a:srgbClr val="000000"/>
              </a:solidFill>
              <a:latin typeface="Arial" pitchFamily="34" charset="0"/>
              <a:cs typeface="Times New Roman" pitchFamily="18" charset="0"/>
            </a:endParaRPr>
          </a:p>
          <a:p>
            <a:pPr marL="0" marR="0" lvl="0" indent="180975" algn="ctr" defTabSz="914400" rtl="0" eaLnBrk="1" fontAlgn="base" latinLnBrk="0" hangingPunct="1">
              <a:lnSpc>
                <a:spcPct val="100000"/>
              </a:lnSpc>
              <a:spcBef>
                <a:spcPct val="0"/>
              </a:spcBef>
              <a:spcAft>
                <a:spcPct val="0"/>
              </a:spcAft>
              <a:buClrTx/>
              <a:buSzTx/>
              <a:buFontTx/>
              <a:buNone/>
              <a:tabLst/>
            </a:pPr>
            <a:endParaRPr kumimoji="0" lang="es-EC"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180975" algn="ctr" defTabSz="914400" rtl="0" eaLnBrk="0" fontAlgn="base" latinLnBrk="0" hangingPunct="0">
              <a:lnSpc>
                <a:spcPct val="100000"/>
              </a:lnSpc>
              <a:spcBef>
                <a:spcPct val="0"/>
              </a:spcBef>
              <a:spcAft>
                <a:spcPct val="0"/>
              </a:spcAft>
              <a:buClrTx/>
              <a:buSzTx/>
              <a:buFontTx/>
              <a:buNone/>
              <a:tabLst/>
            </a:pPr>
            <a:r>
              <a:rPr kumimoji="0" lang="es-EC" b="0" i="0" u="none" strike="noStrike" cap="none" normalizeH="0" baseline="0" dirty="0" smtClean="0">
                <a:ln>
                  <a:noFill/>
                </a:ln>
                <a:solidFill>
                  <a:srgbClr val="000000"/>
                </a:solidFill>
                <a:effectLst/>
                <a:latin typeface="Arial" pitchFamily="34" charset="0"/>
                <a:ea typeface="Calibri" pitchFamily="34" charset="0"/>
                <a:cs typeface="Times New Roman" pitchFamily="18" charset="0"/>
              </a:rPr>
              <a:t>CARRERA DE INGENIERÍA EN MERCADOTECNIA</a:t>
            </a:r>
          </a:p>
          <a:p>
            <a:pPr marL="0" marR="0" lvl="0" indent="180975" algn="ctr" defTabSz="914400" rtl="0" eaLnBrk="0" fontAlgn="base" latinLnBrk="0" hangingPunct="0">
              <a:lnSpc>
                <a:spcPct val="100000"/>
              </a:lnSpc>
              <a:spcBef>
                <a:spcPct val="0"/>
              </a:spcBef>
              <a:spcAft>
                <a:spcPct val="0"/>
              </a:spcAft>
              <a:buClrTx/>
              <a:buSzTx/>
              <a:buFontTx/>
              <a:buNone/>
              <a:tabLst/>
            </a:pPr>
            <a:endParaRPr lang="es-EC" dirty="0" smtClean="0">
              <a:solidFill>
                <a:srgbClr val="000000"/>
              </a:solidFill>
              <a:latin typeface="Arial" pitchFamily="34" charset="0"/>
              <a:cs typeface="Times New Roman" pitchFamily="18" charset="0"/>
            </a:endParaRPr>
          </a:p>
          <a:p>
            <a:pPr marL="0" marR="0" lvl="0" indent="180975" algn="ctr" defTabSz="914400" rtl="0" eaLnBrk="0" fontAlgn="base" latinLnBrk="0" hangingPunct="0">
              <a:lnSpc>
                <a:spcPct val="100000"/>
              </a:lnSpc>
              <a:spcBef>
                <a:spcPct val="0"/>
              </a:spcBef>
              <a:spcAft>
                <a:spcPct val="0"/>
              </a:spcAft>
              <a:buClrTx/>
              <a:buSzTx/>
              <a:buFontTx/>
              <a:buNone/>
              <a:tabLst/>
            </a:pPr>
            <a:endParaRPr kumimoji="0" lang="es-EC"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180975" algn="ctr" defTabSz="914400" rtl="0" eaLnBrk="0" fontAlgn="base" latinLnBrk="0" hangingPunct="0">
              <a:lnSpc>
                <a:spcPct val="100000"/>
              </a:lnSpc>
              <a:spcBef>
                <a:spcPct val="0"/>
              </a:spcBef>
              <a:spcAft>
                <a:spcPct val="0"/>
              </a:spcAft>
              <a:buClrTx/>
              <a:buSzTx/>
              <a:buFontTx/>
              <a:buNone/>
              <a:tabLst/>
            </a:pPr>
            <a:r>
              <a:rPr kumimoji="0" lang="es-EC" b="0" i="0" u="none" strike="noStrike" cap="none" normalizeH="0" baseline="0" dirty="0" smtClean="0">
                <a:ln>
                  <a:noFill/>
                </a:ln>
                <a:solidFill>
                  <a:srgbClr val="000000"/>
                </a:solidFill>
                <a:effectLst/>
                <a:latin typeface="Arial" pitchFamily="34" charset="0"/>
                <a:ea typeface="Calibri" pitchFamily="34" charset="0"/>
                <a:cs typeface="Times New Roman" pitchFamily="18" charset="0"/>
              </a:rPr>
              <a:t>TRABAJO DE TITULACIÓN, PREVIO A LA OBTENCIÓN DEL TÍTULO DE INGENIERA EN MERCADOTECNIA</a:t>
            </a:r>
          </a:p>
          <a:p>
            <a:pPr marL="0" marR="0" lvl="0" indent="180975" algn="ctr" defTabSz="914400" rtl="0" eaLnBrk="0" fontAlgn="base" latinLnBrk="0" hangingPunct="0">
              <a:lnSpc>
                <a:spcPct val="100000"/>
              </a:lnSpc>
              <a:spcBef>
                <a:spcPct val="0"/>
              </a:spcBef>
              <a:spcAft>
                <a:spcPct val="0"/>
              </a:spcAft>
              <a:buClrTx/>
              <a:buSzTx/>
              <a:buFontTx/>
              <a:buNone/>
              <a:tabLst/>
            </a:pPr>
            <a:endParaRPr lang="es-EC" dirty="0" smtClean="0">
              <a:solidFill>
                <a:srgbClr val="000000"/>
              </a:solidFill>
              <a:latin typeface="Arial" pitchFamily="34" charset="0"/>
              <a:cs typeface="Times New Roman" pitchFamily="18" charset="0"/>
            </a:endParaRPr>
          </a:p>
          <a:p>
            <a:pPr marL="0" marR="0" lvl="0" indent="180975" algn="ctr" defTabSz="914400" rtl="0" eaLnBrk="0" fontAlgn="base" latinLnBrk="0" hangingPunct="0">
              <a:lnSpc>
                <a:spcPct val="100000"/>
              </a:lnSpc>
              <a:spcBef>
                <a:spcPct val="0"/>
              </a:spcBef>
              <a:spcAft>
                <a:spcPct val="0"/>
              </a:spcAft>
              <a:buClrTx/>
              <a:buSzTx/>
              <a:buFontTx/>
              <a:buNone/>
              <a:tabLst/>
            </a:pPr>
            <a:endParaRPr kumimoji="0" lang="es-EC"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180975" algn="ctr" defTabSz="914400" rtl="0" eaLnBrk="0" fontAlgn="base" latinLnBrk="0" hangingPunct="0">
              <a:lnSpc>
                <a:spcPct val="100000"/>
              </a:lnSpc>
              <a:spcBef>
                <a:spcPct val="0"/>
              </a:spcBef>
              <a:spcAft>
                <a:spcPct val="0"/>
              </a:spcAft>
              <a:buClrTx/>
              <a:buSzTx/>
              <a:buFontTx/>
              <a:buNone/>
              <a:tabLst/>
            </a:pPr>
            <a:r>
              <a:rPr kumimoji="0" lang="es-EC" b="1" i="0" u="none" strike="noStrike" cap="none" normalizeH="0" baseline="0" dirty="0" smtClean="0">
                <a:ln>
                  <a:noFill/>
                </a:ln>
                <a:solidFill>
                  <a:srgbClr val="000000"/>
                </a:solidFill>
                <a:effectLst/>
                <a:latin typeface="Arial" pitchFamily="34" charset="0"/>
                <a:ea typeface="Calibri" pitchFamily="34" charset="0"/>
                <a:cs typeface="Times New Roman" pitchFamily="18" charset="0"/>
              </a:rPr>
              <a:t>TEMA:</a:t>
            </a:r>
            <a:r>
              <a:rPr kumimoji="0" lang="es-EC" b="0" i="0" u="none" strike="noStrike" cap="none" normalizeH="0" baseline="0" dirty="0" smtClean="0">
                <a:ln>
                  <a:noFill/>
                </a:ln>
                <a:solidFill>
                  <a:srgbClr val="000000"/>
                </a:solidFill>
                <a:effectLst/>
                <a:latin typeface="Arial" pitchFamily="34" charset="0"/>
                <a:ea typeface="Calibri" pitchFamily="34" charset="0"/>
                <a:cs typeface="Times New Roman" pitchFamily="18" charset="0"/>
              </a:rPr>
              <a:t> ANÁLISIS DE LA INFLUENCIA</a:t>
            </a:r>
            <a:r>
              <a:rPr kumimoji="0" lang="es-EC" b="0" i="0" u="none" strike="noStrike" cap="none" normalizeH="0" dirty="0" smtClean="0">
                <a:ln>
                  <a:noFill/>
                </a:ln>
                <a:solidFill>
                  <a:srgbClr val="000000"/>
                </a:solidFill>
                <a:effectLst/>
                <a:latin typeface="Arial" pitchFamily="34" charset="0"/>
                <a:ea typeface="Calibri" pitchFamily="34" charset="0"/>
                <a:cs typeface="Times New Roman" pitchFamily="18" charset="0"/>
              </a:rPr>
              <a:t> DE LAS DIFERENTES ESTRATEGIAS DE COMUNICACIÓN EN EL COMPORTAMIENTO DEL TURISTA QUE VISITA LA COMUNA TSÁCHILA CHIGUILPE.</a:t>
            </a:r>
          </a:p>
          <a:p>
            <a:pPr marL="0" marR="0" lvl="0" indent="180975" algn="ctr" defTabSz="914400" rtl="0" eaLnBrk="0" fontAlgn="base" latinLnBrk="0" hangingPunct="0">
              <a:lnSpc>
                <a:spcPct val="100000"/>
              </a:lnSpc>
              <a:spcBef>
                <a:spcPct val="0"/>
              </a:spcBef>
              <a:spcAft>
                <a:spcPct val="0"/>
              </a:spcAft>
              <a:buClrTx/>
              <a:buSzTx/>
              <a:buFontTx/>
              <a:buNone/>
              <a:tabLst/>
            </a:pPr>
            <a:endParaRPr kumimoji="0" lang="es-EC" b="0" i="0" u="none" strike="noStrike" cap="none" normalizeH="0" baseline="0" dirty="0" smtClean="0">
              <a:ln>
                <a:noFill/>
              </a:ln>
              <a:solidFill>
                <a:srgbClr val="000000"/>
              </a:solidFill>
              <a:effectLst/>
              <a:latin typeface="Arial" pitchFamily="34" charset="0"/>
              <a:ea typeface="Calibri" pitchFamily="34" charset="0"/>
              <a:cs typeface="Times New Roman" pitchFamily="18" charset="0"/>
            </a:endParaRPr>
          </a:p>
          <a:p>
            <a:pPr marL="0" marR="0" lvl="0" indent="180975" algn="ctr" defTabSz="914400" rtl="0" eaLnBrk="0" fontAlgn="base" latinLnBrk="0" hangingPunct="0">
              <a:lnSpc>
                <a:spcPct val="100000"/>
              </a:lnSpc>
              <a:spcBef>
                <a:spcPct val="0"/>
              </a:spcBef>
              <a:spcAft>
                <a:spcPct val="0"/>
              </a:spcAft>
              <a:buClrTx/>
              <a:buSzTx/>
              <a:buFontTx/>
              <a:buNone/>
              <a:tabLst/>
            </a:pPr>
            <a:r>
              <a:rPr kumimoji="0" lang="es-EC" b="1" i="0" u="none" strike="noStrike" cap="none" normalizeH="0" baseline="0" dirty="0" smtClean="0">
                <a:ln>
                  <a:noFill/>
                </a:ln>
                <a:solidFill>
                  <a:srgbClr val="000000"/>
                </a:solidFill>
                <a:effectLst/>
                <a:latin typeface="Arial" pitchFamily="34" charset="0"/>
                <a:ea typeface="Calibri" pitchFamily="34" charset="0"/>
                <a:cs typeface="Times New Roman" pitchFamily="18" charset="0"/>
              </a:rPr>
              <a:t>AUTOR</a:t>
            </a:r>
            <a:r>
              <a:rPr kumimoji="0" lang="es-EC" b="0" i="0" u="none" strike="noStrike" cap="none" normalizeH="0" baseline="0" dirty="0" smtClean="0">
                <a:ln>
                  <a:noFill/>
                </a:ln>
                <a:solidFill>
                  <a:srgbClr val="000000"/>
                </a:solidFill>
                <a:effectLst/>
                <a:latin typeface="Arial" pitchFamily="34" charset="0"/>
                <a:ea typeface="Calibri" pitchFamily="34" charset="0"/>
                <a:cs typeface="Times New Roman" pitchFamily="18" charset="0"/>
              </a:rPr>
              <a:t>: </a:t>
            </a:r>
            <a:r>
              <a:rPr lang="es-EC" dirty="0" smtClean="0">
                <a:solidFill>
                  <a:srgbClr val="000000"/>
                </a:solidFill>
                <a:latin typeface="Arial" pitchFamily="34" charset="0"/>
                <a:ea typeface="Calibri" pitchFamily="34" charset="0"/>
                <a:cs typeface="Times New Roman" pitchFamily="18" charset="0"/>
              </a:rPr>
              <a:t>PEÑA MONTEROS ROCIO ESTEFANIA</a:t>
            </a:r>
          </a:p>
          <a:p>
            <a:pPr marL="0" marR="0" lvl="0" indent="180975" algn="ctr" defTabSz="914400" rtl="0" eaLnBrk="0" fontAlgn="base" latinLnBrk="0" hangingPunct="0">
              <a:lnSpc>
                <a:spcPct val="100000"/>
              </a:lnSpc>
              <a:spcBef>
                <a:spcPct val="0"/>
              </a:spcBef>
              <a:spcAft>
                <a:spcPct val="0"/>
              </a:spcAft>
              <a:buClrTx/>
              <a:buSzTx/>
              <a:buFontTx/>
              <a:buNone/>
              <a:tabLst/>
            </a:pPr>
            <a:endParaRPr kumimoji="0" lang="es-EC"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180975" algn="ctr" defTabSz="914400" rtl="0" eaLnBrk="0" fontAlgn="base" latinLnBrk="0" hangingPunct="0">
              <a:lnSpc>
                <a:spcPct val="100000"/>
              </a:lnSpc>
              <a:spcBef>
                <a:spcPct val="0"/>
              </a:spcBef>
              <a:spcAft>
                <a:spcPct val="0"/>
              </a:spcAft>
              <a:buClrTx/>
              <a:buSzTx/>
              <a:buFontTx/>
              <a:buNone/>
              <a:tabLst/>
            </a:pPr>
            <a:r>
              <a:rPr kumimoji="0" lang="es-EC" b="1" i="0" u="none" strike="noStrike" cap="none" normalizeH="0" baseline="0" dirty="0" smtClean="0">
                <a:ln>
                  <a:noFill/>
                </a:ln>
                <a:solidFill>
                  <a:srgbClr val="000000"/>
                </a:solidFill>
                <a:effectLst/>
                <a:latin typeface="Arial" pitchFamily="34" charset="0"/>
                <a:ea typeface="Calibri" pitchFamily="34" charset="0"/>
                <a:cs typeface="Times New Roman" pitchFamily="18" charset="0"/>
              </a:rPr>
              <a:t>DIRECTOR</a:t>
            </a:r>
            <a:r>
              <a:rPr kumimoji="0" lang="es-EC" b="0" i="0" u="none" strike="noStrike" cap="none" normalizeH="0" baseline="0" dirty="0" smtClean="0">
                <a:ln>
                  <a:noFill/>
                </a:ln>
                <a:solidFill>
                  <a:srgbClr val="000000"/>
                </a:solidFill>
                <a:effectLst/>
                <a:latin typeface="Arial" pitchFamily="34" charset="0"/>
                <a:ea typeface="Calibri" pitchFamily="34" charset="0"/>
                <a:cs typeface="Times New Roman" pitchFamily="18" charset="0"/>
              </a:rPr>
              <a:t>: ING. </a:t>
            </a:r>
            <a:r>
              <a:rPr lang="es-EC" dirty="0" smtClean="0">
                <a:solidFill>
                  <a:srgbClr val="000000"/>
                </a:solidFill>
                <a:latin typeface="Arial" pitchFamily="34" charset="0"/>
                <a:ea typeface="Calibri" pitchFamily="34" charset="0"/>
                <a:cs typeface="Times New Roman" pitchFamily="18" charset="0"/>
              </a:rPr>
              <a:t>PINEDA ROSARIO</a:t>
            </a:r>
            <a:r>
              <a:rPr kumimoji="0" lang="es-EC" b="0" i="0" u="none" strike="noStrike" cap="none" normalizeH="0" baseline="0" dirty="0" smtClean="0">
                <a:ln>
                  <a:noFill/>
                </a:ln>
                <a:solidFill>
                  <a:srgbClr val="000000"/>
                </a:solidFill>
                <a:effectLst/>
                <a:latin typeface="Arial" pitchFamily="34" charset="0"/>
                <a:ea typeface="Calibri" pitchFamily="34" charset="0"/>
                <a:cs typeface="Times New Roman" pitchFamily="18" charset="0"/>
              </a:rPr>
              <a:t>.</a:t>
            </a:r>
          </a:p>
        </p:txBody>
      </p:sp>
    </p:spTree>
    <p:extLst>
      <p:ext uri="{BB962C8B-B14F-4D97-AF65-F5344CB8AC3E}">
        <p14:creationId xmlns:p14="http://schemas.microsoft.com/office/powerpoint/2010/main" val="28290221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67744" y="4609078"/>
            <a:ext cx="8229600" cy="1143000"/>
          </a:xfrm>
        </p:spPr>
        <p:txBody>
          <a:bodyPr>
            <a:normAutofit fontScale="90000"/>
          </a:bodyPr>
          <a:lstStyle/>
          <a:p>
            <a:r>
              <a:rPr lang="es-CO" b="1" dirty="0" smtClean="0">
                <a:latin typeface="Bauhaus 93" panose="04030905020B02020C02" pitchFamily="82" charset="0"/>
              </a:rPr>
              <a:t>MARCO </a:t>
            </a:r>
            <a:br>
              <a:rPr lang="es-CO" b="1" dirty="0" smtClean="0">
                <a:latin typeface="Bauhaus 93" panose="04030905020B02020C02" pitchFamily="82" charset="0"/>
              </a:rPr>
            </a:br>
            <a:r>
              <a:rPr lang="es-CO" b="1" dirty="0" smtClean="0">
                <a:latin typeface="Bauhaus 93" panose="04030905020B02020C02" pitchFamily="82" charset="0"/>
              </a:rPr>
              <a:t>METODOLÓGICO </a:t>
            </a:r>
            <a:endParaRPr lang="es-CO" b="1" dirty="0">
              <a:latin typeface="Bauhaus 93" panose="04030905020B02020C02" pitchFamily="82" charset="0"/>
            </a:endParaRPr>
          </a:p>
        </p:txBody>
      </p:sp>
      <p:pic>
        <p:nvPicPr>
          <p:cNvPr id="12292" name="Picture 4" descr="Resultado de imagen para metodolog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60648"/>
            <a:ext cx="5472608" cy="4320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42914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ext uri="{D42A27DB-BD31-4B8C-83A1-F6EECF244321}">
                <p14:modId xmlns:p14="http://schemas.microsoft.com/office/powerpoint/2010/main" val="3802902359"/>
              </p:ext>
            </p:extLst>
          </p:nvPr>
        </p:nvGraphicFramePr>
        <p:xfrm>
          <a:off x="323528" y="4221088"/>
          <a:ext cx="8686800" cy="15450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Marcador de contenido 3"/>
          <p:cNvGraphicFramePr>
            <a:graphicFrameLocks/>
          </p:cNvGraphicFramePr>
          <p:nvPr>
            <p:extLst>
              <p:ext uri="{D42A27DB-BD31-4B8C-83A1-F6EECF244321}">
                <p14:modId xmlns:p14="http://schemas.microsoft.com/office/powerpoint/2010/main" val="52606925"/>
              </p:ext>
            </p:extLst>
          </p:nvPr>
        </p:nvGraphicFramePr>
        <p:xfrm>
          <a:off x="611560" y="-243408"/>
          <a:ext cx="8136904" cy="284117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6" name="Marcador de contenido 3"/>
          <p:cNvGraphicFramePr>
            <a:graphicFrameLocks/>
          </p:cNvGraphicFramePr>
          <p:nvPr>
            <p:extLst>
              <p:ext uri="{D42A27DB-BD31-4B8C-83A1-F6EECF244321}">
                <p14:modId xmlns:p14="http://schemas.microsoft.com/office/powerpoint/2010/main" val="559907677"/>
              </p:ext>
            </p:extLst>
          </p:nvPr>
        </p:nvGraphicFramePr>
        <p:xfrm>
          <a:off x="467544" y="2276872"/>
          <a:ext cx="8424936" cy="1545035"/>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35624724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4047" y="0"/>
            <a:ext cx="2520280" cy="1143000"/>
          </a:xfrm>
        </p:spPr>
        <p:txBody>
          <a:bodyPr>
            <a:normAutofit/>
          </a:bodyPr>
          <a:lstStyle/>
          <a:p>
            <a:r>
              <a:rPr lang="es-CO" sz="4000" b="1" dirty="0" smtClean="0">
                <a:latin typeface="Bauhaus 93" panose="04030905020B02020C02" pitchFamily="82" charset="0"/>
              </a:rPr>
              <a:t>MUESTRA </a:t>
            </a:r>
            <a:endParaRPr lang="es-CO" sz="4000" b="1" dirty="0">
              <a:latin typeface="Bauhaus 93" panose="04030905020B02020C02" pitchFamily="82" charset="0"/>
            </a:endParaRPr>
          </a:p>
        </p:txBody>
      </p:sp>
      <p:sp>
        <p:nvSpPr>
          <p:cNvPr id="6" name="Rectángulo 5"/>
          <p:cNvSpPr/>
          <p:nvPr/>
        </p:nvSpPr>
        <p:spPr>
          <a:xfrm>
            <a:off x="235014" y="3205582"/>
            <a:ext cx="4692310" cy="261610"/>
          </a:xfrm>
          <a:prstGeom prst="rect">
            <a:avLst/>
          </a:prstGeom>
        </p:spPr>
        <p:txBody>
          <a:bodyPr wrap="none">
            <a:spAutoFit/>
          </a:bodyPr>
          <a:lstStyle/>
          <a:p>
            <a:r>
              <a:rPr lang="es-CO" sz="1100" b="1" dirty="0">
                <a:solidFill>
                  <a:srgbClr val="000000"/>
                </a:solidFill>
                <a:latin typeface="+mj-lt"/>
              </a:rPr>
              <a:t>Fuente</a:t>
            </a:r>
            <a:r>
              <a:rPr lang="es-CO" sz="1100" b="1" dirty="0" smtClean="0">
                <a:solidFill>
                  <a:srgbClr val="000000"/>
                </a:solidFill>
                <a:latin typeface="+mj-lt"/>
              </a:rPr>
              <a:t>:</a:t>
            </a:r>
            <a:r>
              <a:rPr lang="es-CO" sz="1100" dirty="0">
                <a:solidFill>
                  <a:srgbClr val="000000"/>
                </a:solidFill>
                <a:latin typeface="+mj-lt"/>
              </a:rPr>
              <a:t> </a:t>
            </a:r>
            <a:r>
              <a:rPr lang="es-EC" sz="1100" dirty="0"/>
              <a:t>Representantes Centros Turísticos de la Comunidad Tsáchila </a:t>
            </a:r>
            <a:r>
              <a:rPr lang="es-EC" sz="1100" dirty="0" smtClean="0"/>
              <a:t>Chigüilpe.</a:t>
            </a:r>
            <a:endParaRPr lang="es-CO" sz="1100" dirty="0">
              <a:latin typeface="+mj-lt"/>
            </a:endParaRPr>
          </a:p>
        </p:txBody>
      </p:sp>
      <p:graphicFrame>
        <p:nvGraphicFramePr>
          <p:cNvPr id="8" name="Diagrama 7"/>
          <p:cNvGraphicFramePr/>
          <p:nvPr>
            <p:extLst>
              <p:ext uri="{D42A27DB-BD31-4B8C-83A1-F6EECF244321}">
                <p14:modId xmlns:p14="http://schemas.microsoft.com/office/powerpoint/2010/main" val="890848576"/>
              </p:ext>
            </p:extLst>
          </p:nvPr>
        </p:nvGraphicFramePr>
        <p:xfrm>
          <a:off x="-3420888" y="3205583"/>
          <a:ext cx="15193688" cy="31037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6 Imagen"/>
          <p:cNvPicPr/>
          <p:nvPr/>
        </p:nvPicPr>
        <p:blipFill>
          <a:blip r:embed="rId7">
            <a:extLst>
              <a:ext uri="{28A0092B-C50C-407E-A947-70E740481C1C}">
                <a14:useLocalDpi xmlns:a14="http://schemas.microsoft.com/office/drawing/2010/main" val="0"/>
              </a:ext>
            </a:extLst>
          </a:blip>
          <a:srcRect/>
          <a:stretch>
            <a:fillRect/>
          </a:stretch>
        </p:blipFill>
        <p:spPr bwMode="auto">
          <a:xfrm>
            <a:off x="251520" y="1017900"/>
            <a:ext cx="8784975" cy="2449292"/>
          </a:xfrm>
          <a:prstGeom prst="rect">
            <a:avLst/>
          </a:prstGeom>
          <a:noFill/>
          <a:ln w="28575">
            <a:solidFill>
              <a:schemeClr val="tx1"/>
            </a:solidFill>
          </a:ln>
        </p:spPr>
      </p:pic>
      <p:sp>
        <p:nvSpPr>
          <p:cNvPr id="9" name="Cuadro de texto 268"/>
          <p:cNvSpPr txBox="1"/>
          <p:nvPr/>
        </p:nvSpPr>
        <p:spPr>
          <a:xfrm>
            <a:off x="2992214" y="205970"/>
            <a:ext cx="6134100" cy="480813"/>
          </a:xfrm>
          <a:prstGeom prst="rect">
            <a:avLst/>
          </a:prstGeom>
          <a:solidFill>
            <a:prstClr val="white"/>
          </a:solidFill>
          <a:ln>
            <a:noFill/>
          </a:ln>
          <a:effectLst/>
        </p:spPr>
        <p:txBody>
          <a:bodyPr rot="0" spcFirstLastPara="0" vert="horz" wrap="square" lIns="0" tIns="0" rIns="0" bIns="0" numCol="1" spcCol="0" rtlCol="0" fromWordArt="0" anchor="t" anchorCtr="0" forceAA="0" compatLnSpc="1">
            <a:prstTxWarp prst="textNoShape">
              <a:avLst/>
            </a:prstTxWarp>
            <a:noAutofit/>
          </a:bodyPr>
          <a:lstStyle/>
          <a:p>
            <a:pPr algn="ctr">
              <a:spcAft>
                <a:spcPts val="1000"/>
              </a:spcAft>
            </a:pPr>
            <a:r>
              <a:rPr lang="es-MX" sz="2000" b="1" i="0" dirty="0" smtClean="0">
                <a:solidFill>
                  <a:srgbClr val="000000"/>
                </a:solidFill>
                <a:effectLst/>
                <a:latin typeface="Arial" panose="020B0604020202020204" pitchFamily="34" charset="0"/>
                <a:ea typeface="Calibri"/>
                <a:cs typeface="Arial" panose="020B0604020202020204" pitchFamily="34" charset="0"/>
              </a:rPr>
              <a:t>DATOS ESTIMADOS DE LOS TURISTAS QUE VISITAN LA COMUNA TSÁCHILA CHIGUILPE</a:t>
            </a:r>
            <a:endParaRPr lang="es-EC" sz="2000" i="1" dirty="0" smtClean="0">
              <a:solidFill>
                <a:srgbClr val="44546A"/>
              </a:solidFill>
              <a:effectLst/>
              <a:latin typeface="Arial" panose="020B0604020202020204" pitchFamily="34" charset="0"/>
              <a:ea typeface="Calibri"/>
              <a:cs typeface="Arial" panose="020B0604020202020204" pitchFamily="34" charset="0"/>
            </a:endParaRPr>
          </a:p>
          <a:p>
            <a:pPr algn="ctr">
              <a:lnSpc>
                <a:spcPct val="107000"/>
              </a:lnSpc>
              <a:spcAft>
                <a:spcPts val="800"/>
              </a:spcAft>
            </a:pPr>
            <a:r>
              <a:rPr lang="es-MX" sz="2000" dirty="0" smtClean="0">
                <a:effectLst/>
                <a:latin typeface="Arial" panose="020B0604020202020204" pitchFamily="34" charset="0"/>
                <a:ea typeface="Calibri"/>
                <a:cs typeface="Arial" panose="020B0604020202020204" pitchFamily="34" charset="0"/>
              </a:rPr>
              <a:t> </a:t>
            </a:r>
            <a:endParaRPr lang="es-EC" sz="2000" dirty="0">
              <a:effectLst/>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40871987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69831" y="-167077"/>
            <a:ext cx="8229600" cy="1143000"/>
          </a:xfrm>
        </p:spPr>
        <p:txBody>
          <a:bodyPr>
            <a:normAutofit/>
          </a:bodyPr>
          <a:lstStyle/>
          <a:p>
            <a:r>
              <a:rPr lang="es-CO" sz="4000" b="1" dirty="0" smtClean="0"/>
              <a:t>CÁLCULO DE LA MUESTRA</a:t>
            </a:r>
            <a:endParaRPr lang="es-CO" sz="4000" b="1" dirty="0"/>
          </a:p>
        </p:txBody>
      </p:sp>
      <p:sp>
        <p:nvSpPr>
          <p:cNvPr id="6" name="Rectángulo 5"/>
          <p:cNvSpPr/>
          <p:nvPr/>
        </p:nvSpPr>
        <p:spPr>
          <a:xfrm>
            <a:off x="667211" y="2150854"/>
            <a:ext cx="8162123" cy="2862322"/>
          </a:xfrm>
          <a:prstGeom prst="rect">
            <a:avLst/>
          </a:prstGeom>
        </p:spPr>
        <p:txBody>
          <a:bodyPr wrap="square">
            <a:spAutoFit/>
          </a:bodyPr>
          <a:lstStyle/>
          <a:p>
            <a:pPr>
              <a:lnSpc>
                <a:spcPct val="150000"/>
              </a:lnSpc>
            </a:pPr>
            <a:r>
              <a:rPr lang="es-CO" b="1" dirty="0">
                <a:solidFill>
                  <a:srgbClr val="000000"/>
                </a:solidFill>
                <a:latin typeface="+mj-lt"/>
              </a:rPr>
              <a:t>n=</a:t>
            </a:r>
            <a:r>
              <a:rPr lang="es-CO" dirty="0">
                <a:solidFill>
                  <a:srgbClr val="000000"/>
                </a:solidFill>
                <a:latin typeface="+mj-lt"/>
              </a:rPr>
              <a:t> Tamaño de la </a:t>
            </a:r>
            <a:r>
              <a:rPr lang="es-CO" dirty="0" smtClean="0">
                <a:solidFill>
                  <a:srgbClr val="000000"/>
                </a:solidFill>
                <a:latin typeface="+mj-lt"/>
              </a:rPr>
              <a:t>muestra</a:t>
            </a:r>
            <a:endParaRPr lang="es-CO" dirty="0">
              <a:solidFill>
                <a:srgbClr val="000000"/>
              </a:solidFill>
              <a:latin typeface="+mj-lt"/>
            </a:endParaRPr>
          </a:p>
          <a:p>
            <a:pPr>
              <a:lnSpc>
                <a:spcPct val="150000"/>
              </a:lnSpc>
            </a:pPr>
            <a:r>
              <a:rPr lang="es-CO" b="1" dirty="0">
                <a:solidFill>
                  <a:srgbClr val="000000"/>
                </a:solidFill>
                <a:latin typeface="+mj-lt"/>
              </a:rPr>
              <a:t>N= </a:t>
            </a:r>
            <a:r>
              <a:rPr lang="es-CO" dirty="0" smtClean="0">
                <a:solidFill>
                  <a:srgbClr val="000000"/>
                </a:solidFill>
                <a:latin typeface="+mj-lt"/>
              </a:rPr>
              <a:t>8945 según </a:t>
            </a:r>
            <a:r>
              <a:rPr lang="es-CO" dirty="0">
                <a:solidFill>
                  <a:srgbClr val="000000"/>
                </a:solidFill>
                <a:latin typeface="+mj-lt"/>
              </a:rPr>
              <a:t>datos </a:t>
            </a:r>
            <a:r>
              <a:rPr lang="es-CO" dirty="0" smtClean="0">
                <a:solidFill>
                  <a:srgbClr val="000000"/>
                </a:solidFill>
                <a:latin typeface="+mj-lt"/>
              </a:rPr>
              <a:t>proporcionados por los Representantes de los Centros Turísticos Tsáchilas</a:t>
            </a:r>
          </a:p>
          <a:p>
            <a:pPr lvl="0"/>
            <a:r>
              <a:rPr lang="es-EC" b="1" dirty="0" smtClean="0"/>
              <a:t>Z</a:t>
            </a:r>
            <a:r>
              <a:rPr lang="es-EC" b="1" dirty="0"/>
              <a:t>=  </a:t>
            </a:r>
            <a:r>
              <a:rPr lang="es-EC" dirty="0"/>
              <a:t>Valor de la </a:t>
            </a:r>
            <a:r>
              <a:rPr lang="es-EC" dirty="0" smtClean="0"/>
              <a:t>distribución</a:t>
            </a:r>
            <a:r>
              <a:rPr lang="es-EC" dirty="0"/>
              <a:t> </a:t>
            </a:r>
            <a:r>
              <a:rPr lang="es-EC" dirty="0" smtClean="0"/>
              <a:t>= 1,96</a:t>
            </a:r>
            <a:endParaRPr lang="es-EC" dirty="0"/>
          </a:p>
          <a:p>
            <a:pPr lvl="0"/>
            <a:r>
              <a:rPr lang="es-EC" b="1" dirty="0"/>
              <a:t>p= </a:t>
            </a:r>
            <a:r>
              <a:rPr lang="es-EC" dirty="0"/>
              <a:t>proporción esperada (p= 0,5) </a:t>
            </a:r>
          </a:p>
          <a:p>
            <a:pPr lvl="0"/>
            <a:r>
              <a:rPr lang="es-EC" b="1" dirty="0"/>
              <a:t>q= </a:t>
            </a:r>
            <a:r>
              <a:rPr lang="es-EC" dirty="0" smtClean="0"/>
              <a:t>1-p</a:t>
            </a:r>
            <a:r>
              <a:rPr lang="es-EC" b="1" dirty="0" smtClean="0"/>
              <a:t> = </a:t>
            </a:r>
            <a:r>
              <a:rPr lang="es-EC" dirty="0" smtClean="0"/>
              <a:t>0,5</a:t>
            </a:r>
            <a:endParaRPr lang="es-EC" dirty="0"/>
          </a:p>
          <a:p>
            <a:pPr lvl="0"/>
            <a:r>
              <a:rPr lang="es-EC" b="1" dirty="0"/>
              <a:t>d=</a:t>
            </a:r>
            <a:r>
              <a:rPr lang="es-EC" dirty="0"/>
              <a:t> </a:t>
            </a:r>
            <a:r>
              <a:rPr lang="es-EC" dirty="0" smtClean="0"/>
              <a:t>error esperado = 5%</a:t>
            </a:r>
            <a:endParaRPr lang="es-EC" dirty="0"/>
          </a:p>
          <a:p>
            <a:pPr>
              <a:lnSpc>
                <a:spcPct val="150000"/>
              </a:lnSpc>
            </a:pPr>
            <a:endParaRPr lang="es-CO" dirty="0" smtClean="0">
              <a:solidFill>
                <a:srgbClr val="000000"/>
              </a:solidFill>
              <a:latin typeface="+mj-lt"/>
            </a:endParaRPr>
          </a:p>
        </p:txBody>
      </p:sp>
      <p:sp>
        <p:nvSpPr>
          <p:cNvPr id="12" name="Estrella de 10 puntas 11"/>
          <p:cNvSpPr/>
          <p:nvPr/>
        </p:nvSpPr>
        <p:spPr>
          <a:xfrm>
            <a:off x="971600" y="4761104"/>
            <a:ext cx="3312368" cy="1509961"/>
          </a:xfrm>
          <a:prstGeom prst="teardrop">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s-CO" sz="3200" dirty="0" smtClean="0"/>
              <a:t>369 Encuestas </a:t>
            </a:r>
            <a:endParaRPr lang="es-CO" sz="3200" dirty="0"/>
          </a:p>
        </p:txBody>
      </p:sp>
      <p:sp>
        <p:nvSpPr>
          <p:cNvPr id="3" name="Botón de acción: Inicio 2">
            <a:hlinkClick r:id="rId2" action="ppaction://hlinksldjump" highlightClick="1"/>
          </p:cNvPr>
          <p:cNvSpPr/>
          <p:nvPr/>
        </p:nvSpPr>
        <p:spPr>
          <a:xfrm>
            <a:off x="8244408" y="260648"/>
            <a:ext cx="728942" cy="72008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8" name="7 Imagen"/>
          <p:cNvPicPr/>
          <p:nvPr/>
        </p:nvPicPr>
        <p:blipFill rotWithShape="1">
          <a:blip r:embed="rId3"/>
          <a:srcRect l="40256" t="56193" r="40890" b="35650"/>
          <a:stretch/>
        </p:blipFill>
        <p:spPr bwMode="auto">
          <a:xfrm>
            <a:off x="2843808" y="1024478"/>
            <a:ext cx="3420786" cy="1036370"/>
          </a:xfrm>
          <a:prstGeom prst="rect">
            <a:avLst/>
          </a:prstGeom>
          <a:ln w="9525" cap="sq">
            <a:solidFill>
              <a:srgbClr val="000000"/>
            </a:solidFill>
            <a:prstDash val="solid"/>
            <a:miter lim="800000"/>
          </a:ln>
          <a:effectLst/>
          <a:extLst>
            <a:ext uri="{53640926-AAD7-44D8-BBD7-CCE9431645EC}">
              <a14:shadowObscured xmlns:a14="http://schemas.microsoft.com/office/drawing/2010/main"/>
            </a:ext>
          </a:extLst>
        </p:spPr>
      </p:pic>
      <p:pic>
        <p:nvPicPr>
          <p:cNvPr id="13314" name="Picture 2" descr="Resultado de imagen para calculo de la muestr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0072" y="3212976"/>
            <a:ext cx="3609262" cy="2950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27441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O"/>
          </a:p>
        </p:txBody>
      </p:sp>
      <p:sp>
        <p:nvSpPr>
          <p:cNvPr id="3" name="Marcador de contenido 2"/>
          <p:cNvSpPr>
            <a:spLocks noGrp="1"/>
          </p:cNvSpPr>
          <p:nvPr>
            <p:ph idx="1"/>
          </p:nvPr>
        </p:nvSpPr>
        <p:spPr>
          <a:xfrm>
            <a:off x="1763688" y="4595018"/>
            <a:ext cx="8229600" cy="4525963"/>
          </a:xfrm>
        </p:spPr>
        <p:txBody>
          <a:bodyPr/>
          <a:lstStyle/>
          <a:p>
            <a:pPr marL="0" indent="0" algn="ctr">
              <a:buNone/>
            </a:pPr>
            <a:r>
              <a:rPr lang="es-ES" b="1" dirty="0">
                <a:latin typeface="Bauhaus 93" panose="04030905020B02020C02" pitchFamily="82" charset="0"/>
              </a:rPr>
              <a:t>ANÁLISIS Y PROCESAMIENTO </a:t>
            </a:r>
            <a:endParaRPr lang="es-ES" b="1" dirty="0" smtClean="0">
              <a:latin typeface="Bauhaus 93" panose="04030905020B02020C02" pitchFamily="82" charset="0"/>
            </a:endParaRPr>
          </a:p>
          <a:p>
            <a:pPr marL="0" indent="0" algn="ctr">
              <a:buNone/>
            </a:pPr>
            <a:r>
              <a:rPr lang="es-ES" b="1" dirty="0" smtClean="0">
                <a:latin typeface="Bauhaus 93" panose="04030905020B02020C02" pitchFamily="82" charset="0"/>
              </a:rPr>
              <a:t>DE </a:t>
            </a:r>
            <a:r>
              <a:rPr lang="es-ES" b="1" dirty="0">
                <a:latin typeface="Bauhaus 93" panose="04030905020B02020C02" pitchFamily="82" charset="0"/>
              </a:rPr>
              <a:t>DATOS</a:t>
            </a:r>
            <a:endParaRPr lang="es-CO" dirty="0">
              <a:latin typeface="Bauhaus 93" panose="04030905020B02020C02" pitchFamily="82" charset="0"/>
            </a:endParaRPr>
          </a:p>
        </p:txBody>
      </p:sp>
      <p:pic>
        <p:nvPicPr>
          <p:cNvPr id="14338"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60648"/>
            <a:ext cx="4824536" cy="40770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15426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03648" y="4437112"/>
            <a:ext cx="8229600" cy="1143000"/>
          </a:xfrm>
        </p:spPr>
        <p:txBody>
          <a:bodyPr>
            <a:normAutofit fontScale="90000"/>
          </a:bodyPr>
          <a:lstStyle/>
          <a:p>
            <a:r>
              <a:rPr lang="es-CO" b="1" dirty="0" smtClean="0">
                <a:latin typeface="Bauhaus 93" panose="04030905020B02020C02" pitchFamily="82" charset="0"/>
              </a:rPr>
              <a:t>RESULTADOS</a:t>
            </a:r>
            <a:br>
              <a:rPr lang="es-CO" b="1" dirty="0" smtClean="0">
                <a:latin typeface="Bauhaus 93" panose="04030905020B02020C02" pitchFamily="82" charset="0"/>
              </a:rPr>
            </a:br>
            <a:r>
              <a:rPr lang="es-CO" b="1" dirty="0" smtClean="0">
                <a:latin typeface="Bauhaus 93" panose="04030905020B02020C02" pitchFamily="82" charset="0"/>
              </a:rPr>
              <a:t>ANÁLISIS UNIVARIADO </a:t>
            </a:r>
            <a:endParaRPr lang="es-CO" b="1" dirty="0">
              <a:latin typeface="Bauhaus 93" panose="04030905020B02020C02" pitchFamily="82" charset="0"/>
            </a:endParaRPr>
          </a:p>
        </p:txBody>
      </p:sp>
      <p:pic>
        <p:nvPicPr>
          <p:cNvPr id="15362" name="Picture 2" descr="Resultado de imagen para resultados positiv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873" y="332656"/>
            <a:ext cx="5328592" cy="33843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42655963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1"/>
          <p:cNvSpPr txBox="1">
            <a:spLocks/>
          </p:cNvSpPr>
          <p:nvPr/>
        </p:nvSpPr>
        <p:spPr>
          <a:xfrm>
            <a:off x="179512" y="-230755"/>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_tradnl"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Bauhaus 93" panose="04030905020B02020C02" pitchFamily="82" charset="0"/>
                <a:ea typeface="Arial" charset="0"/>
                <a:cs typeface="Arial" charset="0"/>
              </a:rPr>
              <a:t>DEMOGR</a:t>
            </a:r>
            <a:r>
              <a:rPr lang="es-CO"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Bauhaus 93" panose="04030905020B02020C02" pitchFamily="82" charset="0"/>
                <a:ea typeface="Arial" charset="0"/>
                <a:cs typeface="Arial" charset="0"/>
              </a:rPr>
              <a:t>Á</a:t>
            </a:r>
            <a:r>
              <a:rPr lang="es-ES_tradnl"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Bauhaus 93" panose="04030905020B02020C02" pitchFamily="82" charset="0"/>
                <a:ea typeface="Arial" charset="0"/>
                <a:cs typeface="Arial" charset="0"/>
              </a:rPr>
              <a:t>FICOS</a:t>
            </a:r>
            <a:endParaRPr lang="es-ES_tradnl"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Bauhaus 93" panose="04030905020B02020C02" pitchFamily="82" charset="0"/>
              <a:ea typeface="Arial" charset="0"/>
              <a:cs typeface="Arial" charset="0"/>
            </a:endParaRPr>
          </a:p>
        </p:txBody>
      </p:sp>
      <p:pic>
        <p:nvPicPr>
          <p:cNvPr id="1638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8351"/>
          <a:stretch/>
        </p:blipFill>
        <p:spPr bwMode="auto">
          <a:xfrm>
            <a:off x="157808" y="692696"/>
            <a:ext cx="4630216" cy="424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2870" r="6749"/>
          <a:stretch/>
        </p:blipFill>
        <p:spPr bwMode="auto">
          <a:xfrm>
            <a:off x="4067944" y="1916832"/>
            <a:ext cx="4987024" cy="431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Rectángulo redondeado"/>
          <p:cNvSpPr/>
          <p:nvPr/>
        </p:nvSpPr>
        <p:spPr>
          <a:xfrm>
            <a:off x="2564329" y="1573987"/>
            <a:ext cx="853016" cy="36004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s-EC" b="1" dirty="0" smtClean="0"/>
              <a:t>8,94%</a:t>
            </a:r>
            <a:endParaRPr lang="es-EC" b="1" dirty="0"/>
          </a:p>
        </p:txBody>
      </p:sp>
      <p:sp>
        <p:nvSpPr>
          <p:cNvPr id="6" name="5 Rectángulo redondeado"/>
          <p:cNvSpPr/>
          <p:nvPr/>
        </p:nvSpPr>
        <p:spPr>
          <a:xfrm>
            <a:off x="1171530" y="3679977"/>
            <a:ext cx="1052082" cy="360040"/>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s-EC" b="1" dirty="0" smtClean="0"/>
              <a:t>30,08%</a:t>
            </a:r>
          </a:p>
        </p:txBody>
      </p:sp>
      <p:sp>
        <p:nvSpPr>
          <p:cNvPr id="7" name="6 Rectángulo redondeado"/>
          <p:cNvSpPr/>
          <p:nvPr/>
        </p:nvSpPr>
        <p:spPr>
          <a:xfrm>
            <a:off x="849039" y="2117815"/>
            <a:ext cx="1008112" cy="360040"/>
          </a:xfrm>
          <a:prstGeom prst="roundRect">
            <a:avLst/>
          </a:prstGeom>
          <a:solidFill>
            <a:srgbClr val="FFFF00"/>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s-EC" b="1" dirty="0" smtClean="0"/>
              <a:t>26,83%</a:t>
            </a:r>
            <a:endParaRPr lang="es-EC" b="1" dirty="0"/>
          </a:p>
        </p:txBody>
      </p:sp>
      <p:sp>
        <p:nvSpPr>
          <p:cNvPr id="8" name="7 Rectángulo redondeado"/>
          <p:cNvSpPr/>
          <p:nvPr/>
        </p:nvSpPr>
        <p:spPr>
          <a:xfrm>
            <a:off x="1731991" y="1393967"/>
            <a:ext cx="919848" cy="36004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C" b="1" dirty="0" smtClean="0"/>
              <a:t>3,25%</a:t>
            </a:r>
            <a:endParaRPr lang="es-EC" b="1" dirty="0"/>
          </a:p>
        </p:txBody>
      </p:sp>
      <p:sp>
        <p:nvSpPr>
          <p:cNvPr id="10" name="9 Rectángulo redondeado"/>
          <p:cNvSpPr/>
          <p:nvPr/>
        </p:nvSpPr>
        <p:spPr>
          <a:xfrm>
            <a:off x="2799944" y="3000895"/>
            <a:ext cx="1051976" cy="36004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EC" b="1" dirty="0" smtClean="0"/>
              <a:t>30,89%</a:t>
            </a:r>
            <a:endParaRPr lang="es-EC" b="1" dirty="0"/>
          </a:p>
        </p:txBody>
      </p:sp>
      <p:sp>
        <p:nvSpPr>
          <p:cNvPr id="12" name="11 Rectángulo redondeado"/>
          <p:cNvSpPr/>
          <p:nvPr/>
        </p:nvSpPr>
        <p:spPr>
          <a:xfrm>
            <a:off x="5631895" y="2168028"/>
            <a:ext cx="1051976" cy="36004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C" b="1" dirty="0" smtClean="0"/>
              <a:t>1,08%</a:t>
            </a:r>
            <a:endParaRPr lang="es-EC" b="1" dirty="0"/>
          </a:p>
        </p:txBody>
      </p:sp>
      <p:sp>
        <p:nvSpPr>
          <p:cNvPr id="13" name="12 Rectángulo redondeado"/>
          <p:cNvSpPr/>
          <p:nvPr/>
        </p:nvSpPr>
        <p:spPr>
          <a:xfrm>
            <a:off x="5095636" y="2541547"/>
            <a:ext cx="1051976" cy="360040"/>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s-EC" b="1" dirty="0" smtClean="0"/>
              <a:t>10,03%</a:t>
            </a:r>
            <a:endParaRPr lang="es-EC" b="1" dirty="0"/>
          </a:p>
        </p:txBody>
      </p:sp>
      <p:sp>
        <p:nvSpPr>
          <p:cNvPr id="14" name="13 Rectángulo redondeado"/>
          <p:cNvSpPr/>
          <p:nvPr/>
        </p:nvSpPr>
        <p:spPr>
          <a:xfrm>
            <a:off x="6130588" y="2543079"/>
            <a:ext cx="1051976" cy="36004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s-EC" b="1" dirty="0" smtClean="0"/>
              <a:t>10,84%</a:t>
            </a:r>
            <a:endParaRPr lang="es-EC" b="1" dirty="0"/>
          </a:p>
        </p:txBody>
      </p:sp>
      <p:sp>
        <p:nvSpPr>
          <p:cNvPr id="15" name="14 Rectángulo redondeado"/>
          <p:cNvSpPr/>
          <p:nvPr/>
        </p:nvSpPr>
        <p:spPr>
          <a:xfrm>
            <a:off x="5508692" y="4733289"/>
            <a:ext cx="1051976" cy="36004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EC" b="1" dirty="0" smtClean="0"/>
              <a:t>78,05%</a:t>
            </a:r>
            <a:endParaRPr lang="es-EC" b="1" dirty="0"/>
          </a:p>
        </p:txBody>
      </p:sp>
    </p:spTree>
    <p:extLst>
      <p:ext uri="{BB962C8B-B14F-4D97-AF65-F5344CB8AC3E}">
        <p14:creationId xmlns:p14="http://schemas.microsoft.com/office/powerpoint/2010/main" val="33158905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0983"/>
          <a:stretch/>
        </p:blipFill>
        <p:spPr bwMode="auto">
          <a:xfrm>
            <a:off x="-108520" y="0"/>
            <a:ext cx="5040561" cy="479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13946"/>
          <a:stretch/>
        </p:blipFill>
        <p:spPr bwMode="auto">
          <a:xfrm>
            <a:off x="4203116" y="1700808"/>
            <a:ext cx="4940883" cy="4464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Rectángulo redondeado"/>
          <p:cNvSpPr/>
          <p:nvPr/>
        </p:nvSpPr>
        <p:spPr>
          <a:xfrm>
            <a:off x="1301624" y="840911"/>
            <a:ext cx="864096" cy="360040"/>
          </a:xfrm>
          <a:prstGeom prst="roundRect">
            <a:avLst/>
          </a:prstGeom>
          <a:solidFill>
            <a:srgbClr val="FFFF00"/>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s-EC" b="1" dirty="0"/>
              <a:t>1</a:t>
            </a:r>
            <a:r>
              <a:rPr lang="es-EC" b="1" dirty="0" smtClean="0"/>
              <a:t>,63%</a:t>
            </a:r>
            <a:endParaRPr lang="es-EC" b="1" dirty="0"/>
          </a:p>
        </p:txBody>
      </p:sp>
      <p:sp>
        <p:nvSpPr>
          <p:cNvPr id="5" name="4 Rectángulo redondeado"/>
          <p:cNvSpPr/>
          <p:nvPr/>
        </p:nvSpPr>
        <p:spPr>
          <a:xfrm>
            <a:off x="2165720" y="682936"/>
            <a:ext cx="864096" cy="36004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C" b="1" dirty="0" smtClean="0"/>
              <a:t>9,21%</a:t>
            </a:r>
            <a:endParaRPr lang="es-EC" b="1" dirty="0"/>
          </a:p>
        </p:txBody>
      </p:sp>
      <p:sp>
        <p:nvSpPr>
          <p:cNvPr id="7" name="6 Rectángulo redondeado"/>
          <p:cNvSpPr/>
          <p:nvPr/>
        </p:nvSpPr>
        <p:spPr>
          <a:xfrm>
            <a:off x="1880814" y="3561591"/>
            <a:ext cx="1035001" cy="36004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EC" b="1" dirty="0" smtClean="0"/>
              <a:t>29,54%</a:t>
            </a:r>
            <a:endParaRPr lang="es-EC" b="1" dirty="0"/>
          </a:p>
        </p:txBody>
      </p:sp>
      <p:sp>
        <p:nvSpPr>
          <p:cNvPr id="8" name="7 Rectángulo redondeado"/>
          <p:cNvSpPr/>
          <p:nvPr/>
        </p:nvSpPr>
        <p:spPr>
          <a:xfrm>
            <a:off x="2771800" y="1916832"/>
            <a:ext cx="1008112" cy="36004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s-EC" b="1" dirty="0" smtClean="0"/>
              <a:t>21,41%</a:t>
            </a:r>
            <a:endParaRPr lang="es-EC" b="1" dirty="0"/>
          </a:p>
        </p:txBody>
      </p:sp>
      <p:sp>
        <p:nvSpPr>
          <p:cNvPr id="9" name="8 Rectángulo redondeado"/>
          <p:cNvSpPr/>
          <p:nvPr/>
        </p:nvSpPr>
        <p:spPr>
          <a:xfrm>
            <a:off x="589928" y="1973646"/>
            <a:ext cx="1143744" cy="360040"/>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s-EC" b="1" dirty="0" smtClean="0"/>
              <a:t>38,21%</a:t>
            </a:r>
            <a:endParaRPr lang="es-EC" b="1" dirty="0"/>
          </a:p>
        </p:txBody>
      </p:sp>
      <p:sp>
        <p:nvSpPr>
          <p:cNvPr id="10" name="9 Rectángulo redondeado"/>
          <p:cNvSpPr/>
          <p:nvPr/>
        </p:nvSpPr>
        <p:spPr>
          <a:xfrm>
            <a:off x="5220072" y="3021531"/>
            <a:ext cx="1008112" cy="36004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s-EC" b="1" dirty="0" smtClean="0"/>
              <a:t>22,22%</a:t>
            </a:r>
            <a:endParaRPr lang="es-EC" b="1" dirty="0"/>
          </a:p>
        </p:txBody>
      </p:sp>
      <p:sp>
        <p:nvSpPr>
          <p:cNvPr id="11" name="10 Rectángulo redondeado"/>
          <p:cNvSpPr/>
          <p:nvPr/>
        </p:nvSpPr>
        <p:spPr>
          <a:xfrm>
            <a:off x="5877502" y="4648616"/>
            <a:ext cx="1142770" cy="36004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C" b="1" dirty="0" smtClean="0"/>
              <a:t>77,78%</a:t>
            </a:r>
            <a:endParaRPr lang="es-EC" b="1" dirty="0"/>
          </a:p>
        </p:txBody>
      </p:sp>
    </p:spTree>
    <p:extLst>
      <p:ext uri="{BB962C8B-B14F-4D97-AF65-F5344CB8AC3E}">
        <p14:creationId xmlns:p14="http://schemas.microsoft.com/office/powerpoint/2010/main" val="6622159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3188" y="-482"/>
            <a:ext cx="9036496" cy="1269242"/>
          </a:xfrm>
        </p:spPr>
        <p:txBody>
          <a:bodyPr>
            <a:noAutofit/>
          </a:bodyPr>
          <a:lstStyle/>
          <a:p>
            <a:pPr algn="just"/>
            <a:r>
              <a:rPr lang="es-EC" sz="2000" b="1" dirty="0" smtClean="0"/>
              <a:t>Pregunta 1: ¿Ha </a:t>
            </a:r>
            <a:r>
              <a:rPr lang="es-EC" sz="2000" b="1" dirty="0"/>
              <a:t>observado o ha escuchado algún tipo de publicidad de los atractivos turísticos de la Comunidad Tsáchila Chiguilpe</a:t>
            </a:r>
            <a:r>
              <a:rPr lang="es-EC" sz="2000" b="1" dirty="0" smtClean="0"/>
              <a:t>? </a:t>
            </a:r>
            <a:br>
              <a:rPr lang="es-EC" sz="2000" b="1" dirty="0" smtClean="0"/>
            </a:br>
            <a:r>
              <a:rPr lang="es-EC" sz="2000" dirty="0" smtClean="0"/>
              <a:t>NOTA</a:t>
            </a:r>
            <a:r>
              <a:rPr lang="es-EC" sz="2000" dirty="0"/>
              <a:t>: Si su respuesta es negativa </a:t>
            </a:r>
            <a:r>
              <a:rPr lang="es-EC" sz="2000" dirty="0" smtClean="0"/>
              <a:t>deberá dirigirse a la pregunta 10,11 y 12.</a:t>
            </a:r>
            <a:endParaRPr lang="es-CO" sz="2000" dirty="0"/>
          </a:p>
        </p:txBody>
      </p:sp>
      <p:pic>
        <p:nvPicPr>
          <p:cNvPr id="6" name="5 Imagen"/>
          <p:cNvPicPr/>
          <p:nvPr/>
        </p:nvPicPr>
        <p:blipFill rotWithShape="1">
          <a:blip r:embed="rId2">
            <a:extLst>
              <a:ext uri="{28A0092B-C50C-407E-A947-70E740481C1C}">
                <a14:useLocalDpi xmlns:a14="http://schemas.microsoft.com/office/drawing/2010/main" val="0"/>
              </a:ext>
            </a:extLst>
          </a:blip>
          <a:srcRect r="4141"/>
          <a:stretch/>
        </p:blipFill>
        <p:spPr bwMode="auto">
          <a:xfrm>
            <a:off x="101654" y="1124744"/>
            <a:ext cx="4104456" cy="3888432"/>
          </a:xfrm>
          <a:prstGeom prst="rect">
            <a:avLst/>
          </a:prstGeom>
          <a:noFill/>
          <a:ln>
            <a:noFill/>
          </a:ln>
        </p:spPr>
      </p:pic>
      <p:graphicFrame>
        <p:nvGraphicFramePr>
          <p:cNvPr id="4" name="3 Tabla"/>
          <p:cNvGraphicFramePr>
            <a:graphicFrameLocks noGrp="1"/>
          </p:cNvGraphicFramePr>
          <p:nvPr>
            <p:extLst>
              <p:ext uri="{D42A27DB-BD31-4B8C-83A1-F6EECF244321}">
                <p14:modId xmlns:p14="http://schemas.microsoft.com/office/powerpoint/2010/main" val="285476312"/>
              </p:ext>
            </p:extLst>
          </p:nvPr>
        </p:nvGraphicFramePr>
        <p:xfrm>
          <a:off x="3419873" y="2060850"/>
          <a:ext cx="5616622" cy="3389626"/>
        </p:xfrm>
        <a:graphic>
          <a:graphicData uri="http://schemas.openxmlformats.org/drawingml/2006/table">
            <a:tbl>
              <a:tblPr>
                <a:tableStyleId>{69C7853C-536D-4A76-A0AE-DD22124D55A5}</a:tableStyleId>
              </a:tblPr>
              <a:tblGrid>
                <a:gridCol w="742557"/>
                <a:gridCol w="697602"/>
                <a:gridCol w="1027482"/>
                <a:gridCol w="1048029"/>
                <a:gridCol w="1050476"/>
                <a:gridCol w="1050476"/>
              </a:tblGrid>
              <a:tr h="576062">
                <a:tc gridSpan="6">
                  <a:txBody>
                    <a:bodyPr/>
                    <a:lstStyle/>
                    <a:p>
                      <a:pPr marR="38100" algn="just">
                        <a:lnSpc>
                          <a:spcPts val="1600"/>
                        </a:lnSpc>
                        <a:spcAft>
                          <a:spcPts val="0"/>
                        </a:spcAft>
                      </a:pPr>
                      <a:r>
                        <a:rPr lang="es-EC" sz="1600" b="1" dirty="0">
                          <a:effectLst/>
                          <a:latin typeface="+mn-lt"/>
                        </a:rPr>
                        <a:t>¿Ha observado o ha escuchado algún tipo de publicidad de los atractivos turísticos de la Comunidad Tsáchila Chiguilpe?</a:t>
                      </a:r>
                      <a:endParaRPr lang="es-EC" sz="1600" b="1" dirty="0">
                        <a:effectLst/>
                        <a:latin typeface="+mn-lt"/>
                        <a:ea typeface="Calibri"/>
                        <a:cs typeface="Times New Roman"/>
                      </a:endParaRPr>
                    </a:p>
                  </a:txBody>
                  <a:tcPr marL="0" marR="0"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677019">
                <a:tc gridSpan="2">
                  <a:txBody>
                    <a:bodyPr/>
                    <a:lstStyle/>
                    <a:p>
                      <a:pPr marR="38100">
                        <a:lnSpc>
                          <a:spcPts val="1600"/>
                        </a:lnSpc>
                        <a:spcAft>
                          <a:spcPts val="0"/>
                        </a:spcAft>
                      </a:pPr>
                      <a:r>
                        <a:rPr lang="es-EC" sz="1600">
                          <a:effectLst/>
                          <a:latin typeface="+mn-lt"/>
                        </a:rPr>
                        <a:t> </a:t>
                      </a:r>
                      <a:endParaRPr lang="es-EC" sz="1600">
                        <a:effectLst/>
                        <a:latin typeface="+mn-lt"/>
                        <a:ea typeface="Calibri"/>
                        <a:cs typeface="Times New Roman"/>
                      </a:endParaRPr>
                    </a:p>
                  </a:txBody>
                  <a:tcPr marL="0" marR="0" marT="0" marB="0"/>
                </a:tc>
                <a:tc hMerge="1">
                  <a:txBody>
                    <a:bodyPr/>
                    <a:lstStyle/>
                    <a:p>
                      <a:endParaRPr lang="es-EC"/>
                    </a:p>
                  </a:txBody>
                  <a:tcPr/>
                </a:tc>
                <a:tc>
                  <a:txBody>
                    <a:bodyPr/>
                    <a:lstStyle/>
                    <a:p>
                      <a:pPr marR="38100" algn="ctr">
                        <a:lnSpc>
                          <a:spcPts val="1600"/>
                        </a:lnSpc>
                        <a:spcAft>
                          <a:spcPts val="0"/>
                        </a:spcAft>
                      </a:pPr>
                      <a:r>
                        <a:rPr lang="es-EC" sz="1600" b="1" dirty="0">
                          <a:effectLst/>
                          <a:latin typeface="+mn-lt"/>
                        </a:rPr>
                        <a:t>Frecuencia</a:t>
                      </a:r>
                      <a:endParaRPr lang="es-EC" sz="1600" b="1" dirty="0">
                        <a:effectLst/>
                        <a:latin typeface="+mn-lt"/>
                        <a:ea typeface="Calibri"/>
                        <a:cs typeface="Times New Roman"/>
                      </a:endParaRPr>
                    </a:p>
                  </a:txBody>
                  <a:tcPr marL="0" marR="0" marT="0" marB="0" anchor="ctr"/>
                </a:tc>
                <a:tc>
                  <a:txBody>
                    <a:bodyPr/>
                    <a:lstStyle/>
                    <a:p>
                      <a:pPr marR="38100" algn="ctr">
                        <a:lnSpc>
                          <a:spcPts val="1600"/>
                        </a:lnSpc>
                        <a:spcAft>
                          <a:spcPts val="0"/>
                        </a:spcAft>
                      </a:pPr>
                      <a:r>
                        <a:rPr lang="es-EC" sz="1600" b="1" dirty="0">
                          <a:effectLst/>
                          <a:latin typeface="+mn-lt"/>
                        </a:rPr>
                        <a:t>Porcentaje</a:t>
                      </a:r>
                      <a:endParaRPr lang="es-EC" sz="1600" b="1" dirty="0">
                        <a:effectLst/>
                        <a:latin typeface="+mn-lt"/>
                        <a:ea typeface="Calibri"/>
                        <a:cs typeface="Times New Roman"/>
                      </a:endParaRPr>
                    </a:p>
                  </a:txBody>
                  <a:tcPr marL="0" marR="0" marT="0" marB="0" anchor="ctr"/>
                </a:tc>
                <a:tc>
                  <a:txBody>
                    <a:bodyPr/>
                    <a:lstStyle/>
                    <a:p>
                      <a:pPr marR="38100" algn="ctr">
                        <a:lnSpc>
                          <a:spcPts val="1600"/>
                        </a:lnSpc>
                        <a:spcAft>
                          <a:spcPts val="0"/>
                        </a:spcAft>
                      </a:pPr>
                      <a:r>
                        <a:rPr lang="es-EC" sz="1600" b="1" dirty="0">
                          <a:effectLst/>
                          <a:latin typeface="+mn-lt"/>
                        </a:rPr>
                        <a:t>Porcentaje válido</a:t>
                      </a:r>
                      <a:endParaRPr lang="es-EC" sz="1600" b="1" dirty="0">
                        <a:effectLst/>
                        <a:latin typeface="+mn-lt"/>
                        <a:ea typeface="Calibri"/>
                        <a:cs typeface="Times New Roman"/>
                      </a:endParaRPr>
                    </a:p>
                  </a:txBody>
                  <a:tcPr marL="0" marR="0" marT="0" marB="0" anchor="ctr"/>
                </a:tc>
                <a:tc>
                  <a:txBody>
                    <a:bodyPr/>
                    <a:lstStyle/>
                    <a:p>
                      <a:pPr marR="38100" algn="ctr">
                        <a:lnSpc>
                          <a:spcPts val="1600"/>
                        </a:lnSpc>
                        <a:spcAft>
                          <a:spcPts val="0"/>
                        </a:spcAft>
                      </a:pPr>
                      <a:r>
                        <a:rPr lang="es-EC" sz="1600" b="1" dirty="0">
                          <a:effectLst/>
                          <a:latin typeface="+mn-lt"/>
                        </a:rPr>
                        <a:t>Porcentaje acumulado</a:t>
                      </a:r>
                      <a:endParaRPr lang="es-EC" sz="1600" b="1" dirty="0">
                        <a:effectLst/>
                        <a:latin typeface="+mn-lt"/>
                        <a:ea typeface="Calibri"/>
                        <a:cs typeface="Times New Roman"/>
                      </a:endParaRPr>
                    </a:p>
                  </a:txBody>
                  <a:tcPr marL="0" marR="0" marT="0" marB="0" anchor="ctr"/>
                </a:tc>
              </a:tr>
              <a:tr h="427309">
                <a:tc rowSpan="3">
                  <a:txBody>
                    <a:bodyPr/>
                    <a:lstStyle/>
                    <a:p>
                      <a:pPr marR="38100">
                        <a:lnSpc>
                          <a:spcPts val="1600"/>
                        </a:lnSpc>
                        <a:spcAft>
                          <a:spcPts val="0"/>
                        </a:spcAft>
                      </a:pPr>
                      <a:r>
                        <a:rPr lang="es-EC" sz="1400">
                          <a:effectLst/>
                          <a:latin typeface="+mn-lt"/>
                        </a:rPr>
                        <a:t>Válidos</a:t>
                      </a:r>
                      <a:endParaRPr lang="es-EC" sz="2800">
                        <a:effectLst/>
                        <a:latin typeface="+mn-lt"/>
                        <a:ea typeface="Calibri"/>
                        <a:cs typeface="Times New Roman"/>
                      </a:endParaRPr>
                    </a:p>
                  </a:txBody>
                  <a:tcPr marL="0" marR="0" marT="0" marB="0" anchor="ctr"/>
                </a:tc>
                <a:tc>
                  <a:txBody>
                    <a:bodyPr/>
                    <a:lstStyle/>
                    <a:p>
                      <a:pPr marR="38100">
                        <a:lnSpc>
                          <a:spcPts val="1600"/>
                        </a:lnSpc>
                        <a:spcAft>
                          <a:spcPts val="0"/>
                        </a:spcAft>
                      </a:pPr>
                      <a:r>
                        <a:rPr lang="es-EC" sz="1600">
                          <a:effectLst/>
                          <a:latin typeface="+mn-lt"/>
                        </a:rPr>
                        <a:t>Si</a:t>
                      </a:r>
                      <a:endParaRPr lang="es-EC" sz="1600">
                        <a:effectLst/>
                        <a:latin typeface="+mn-lt"/>
                        <a:ea typeface="Calibri"/>
                        <a:cs typeface="Times New Roman"/>
                      </a:endParaRPr>
                    </a:p>
                  </a:txBody>
                  <a:tcPr marL="0" marR="0" marT="0" marB="0" anchor="ctr"/>
                </a:tc>
                <a:tc>
                  <a:txBody>
                    <a:bodyPr/>
                    <a:lstStyle/>
                    <a:p>
                      <a:pPr marR="38100" algn="r">
                        <a:lnSpc>
                          <a:spcPts val="1600"/>
                        </a:lnSpc>
                        <a:spcAft>
                          <a:spcPts val="0"/>
                        </a:spcAft>
                      </a:pPr>
                      <a:r>
                        <a:rPr lang="es-EC" sz="1600">
                          <a:effectLst/>
                          <a:latin typeface="+mn-lt"/>
                        </a:rPr>
                        <a:t>127</a:t>
                      </a:r>
                      <a:endParaRPr lang="es-EC" sz="1600">
                        <a:effectLst/>
                        <a:latin typeface="+mn-lt"/>
                        <a:ea typeface="Calibri"/>
                        <a:cs typeface="Times New Roman"/>
                      </a:endParaRPr>
                    </a:p>
                  </a:txBody>
                  <a:tcPr marL="0" marR="0" marT="0" marB="0" anchor="ctr"/>
                </a:tc>
                <a:tc>
                  <a:txBody>
                    <a:bodyPr/>
                    <a:lstStyle/>
                    <a:p>
                      <a:pPr marR="38100" algn="r">
                        <a:lnSpc>
                          <a:spcPts val="1600"/>
                        </a:lnSpc>
                        <a:spcAft>
                          <a:spcPts val="0"/>
                        </a:spcAft>
                      </a:pPr>
                      <a:r>
                        <a:rPr lang="es-EC" sz="1600">
                          <a:effectLst/>
                          <a:latin typeface="+mn-lt"/>
                        </a:rPr>
                        <a:t>34,2</a:t>
                      </a:r>
                      <a:endParaRPr lang="es-EC" sz="1600">
                        <a:effectLst/>
                        <a:latin typeface="+mn-lt"/>
                        <a:ea typeface="Calibri"/>
                        <a:cs typeface="Times New Roman"/>
                      </a:endParaRPr>
                    </a:p>
                  </a:txBody>
                  <a:tcPr marL="0" marR="0" marT="0" marB="0" anchor="ctr"/>
                </a:tc>
                <a:tc>
                  <a:txBody>
                    <a:bodyPr/>
                    <a:lstStyle/>
                    <a:p>
                      <a:pPr marR="38100" algn="r">
                        <a:lnSpc>
                          <a:spcPts val="1600"/>
                        </a:lnSpc>
                        <a:spcAft>
                          <a:spcPts val="0"/>
                        </a:spcAft>
                      </a:pPr>
                      <a:r>
                        <a:rPr lang="es-EC" sz="1600">
                          <a:effectLst/>
                          <a:latin typeface="+mn-lt"/>
                        </a:rPr>
                        <a:t>34,4</a:t>
                      </a:r>
                      <a:endParaRPr lang="es-EC" sz="1600">
                        <a:effectLst/>
                        <a:latin typeface="+mn-lt"/>
                        <a:ea typeface="Calibri"/>
                        <a:cs typeface="Times New Roman"/>
                      </a:endParaRPr>
                    </a:p>
                  </a:txBody>
                  <a:tcPr marL="0" marR="0" marT="0" marB="0" anchor="ctr"/>
                </a:tc>
                <a:tc>
                  <a:txBody>
                    <a:bodyPr/>
                    <a:lstStyle/>
                    <a:p>
                      <a:pPr marR="38100" algn="r">
                        <a:lnSpc>
                          <a:spcPts val="1600"/>
                        </a:lnSpc>
                        <a:spcAft>
                          <a:spcPts val="0"/>
                        </a:spcAft>
                      </a:pPr>
                      <a:r>
                        <a:rPr lang="es-EC" sz="1600" dirty="0">
                          <a:effectLst/>
                          <a:latin typeface="+mn-lt"/>
                        </a:rPr>
                        <a:t>34,4</a:t>
                      </a:r>
                      <a:endParaRPr lang="es-EC" sz="1600" dirty="0">
                        <a:effectLst/>
                        <a:latin typeface="+mn-lt"/>
                        <a:ea typeface="Calibri"/>
                        <a:cs typeface="Times New Roman"/>
                      </a:endParaRPr>
                    </a:p>
                  </a:txBody>
                  <a:tcPr marL="0" marR="0" marT="0" marB="0" anchor="ctr"/>
                </a:tc>
              </a:tr>
              <a:tr h="427309">
                <a:tc vMerge="1">
                  <a:txBody>
                    <a:bodyPr/>
                    <a:lstStyle/>
                    <a:p>
                      <a:endParaRPr lang="es-EC"/>
                    </a:p>
                  </a:txBody>
                  <a:tcPr/>
                </a:tc>
                <a:tc>
                  <a:txBody>
                    <a:bodyPr/>
                    <a:lstStyle/>
                    <a:p>
                      <a:pPr marR="38100">
                        <a:lnSpc>
                          <a:spcPts val="1600"/>
                        </a:lnSpc>
                        <a:spcAft>
                          <a:spcPts val="0"/>
                        </a:spcAft>
                      </a:pPr>
                      <a:r>
                        <a:rPr lang="es-EC" sz="1600">
                          <a:effectLst/>
                          <a:latin typeface="+mn-lt"/>
                        </a:rPr>
                        <a:t>No</a:t>
                      </a:r>
                      <a:endParaRPr lang="es-EC" sz="1600">
                        <a:effectLst/>
                        <a:latin typeface="+mn-lt"/>
                        <a:ea typeface="Calibri"/>
                        <a:cs typeface="Times New Roman"/>
                      </a:endParaRPr>
                    </a:p>
                  </a:txBody>
                  <a:tcPr marL="0" marR="0" marT="0" marB="0" anchor="ctr"/>
                </a:tc>
                <a:tc>
                  <a:txBody>
                    <a:bodyPr/>
                    <a:lstStyle/>
                    <a:p>
                      <a:pPr marR="38100" algn="r">
                        <a:lnSpc>
                          <a:spcPts val="1600"/>
                        </a:lnSpc>
                        <a:spcAft>
                          <a:spcPts val="0"/>
                        </a:spcAft>
                      </a:pPr>
                      <a:r>
                        <a:rPr lang="es-EC" sz="1600">
                          <a:effectLst/>
                          <a:latin typeface="+mn-lt"/>
                        </a:rPr>
                        <a:t>242</a:t>
                      </a:r>
                      <a:endParaRPr lang="es-EC" sz="1600">
                        <a:effectLst/>
                        <a:latin typeface="+mn-lt"/>
                        <a:ea typeface="Calibri"/>
                        <a:cs typeface="Times New Roman"/>
                      </a:endParaRPr>
                    </a:p>
                  </a:txBody>
                  <a:tcPr marL="0" marR="0" marT="0" marB="0" anchor="ctr"/>
                </a:tc>
                <a:tc>
                  <a:txBody>
                    <a:bodyPr/>
                    <a:lstStyle/>
                    <a:p>
                      <a:pPr marR="38100" algn="r">
                        <a:lnSpc>
                          <a:spcPts val="1600"/>
                        </a:lnSpc>
                        <a:spcAft>
                          <a:spcPts val="0"/>
                        </a:spcAft>
                      </a:pPr>
                      <a:r>
                        <a:rPr lang="es-EC" sz="1600" dirty="0">
                          <a:effectLst/>
                          <a:latin typeface="+mn-lt"/>
                        </a:rPr>
                        <a:t>65,2</a:t>
                      </a:r>
                      <a:endParaRPr lang="es-EC" sz="1600" dirty="0">
                        <a:effectLst/>
                        <a:latin typeface="+mn-lt"/>
                        <a:ea typeface="Calibri"/>
                        <a:cs typeface="Times New Roman"/>
                      </a:endParaRPr>
                    </a:p>
                  </a:txBody>
                  <a:tcPr marL="0" marR="0" marT="0" marB="0" anchor="ctr"/>
                </a:tc>
                <a:tc>
                  <a:txBody>
                    <a:bodyPr/>
                    <a:lstStyle/>
                    <a:p>
                      <a:pPr marR="38100" algn="r">
                        <a:lnSpc>
                          <a:spcPts val="1600"/>
                        </a:lnSpc>
                        <a:spcAft>
                          <a:spcPts val="0"/>
                        </a:spcAft>
                      </a:pPr>
                      <a:r>
                        <a:rPr lang="es-EC" sz="2800" b="1" dirty="0">
                          <a:solidFill>
                            <a:srgbClr val="0070C0"/>
                          </a:solidFill>
                          <a:effectLst/>
                          <a:latin typeface="+mn-lt"/>
                        </a:rPr>
                        <a:t>65,6</a:t>
                      </a:r>
                      <a:endParaRPr lang="es-EC" sz="2800" b="1" dirty="0">
                        <a:solidFill>
                          <a:srgbClr val="0070C0"/>
                        </a:solidFill>
                        <a:effectLst/>
                        <a:latin typeface="+mn-lt"/>
                        <a:ea typeface="Calibri"/>
                        <a:cs typeface="Times New Roman"/>
                      </a:endParaRPr>
                    </a:p>
                  </a:txBody>
                  <a:tcPr marL="0" marR="0" marT="0" marB="0" anchor="ctr"/>
                </a:tc>
                <a:tc>
                  <a:txBody>
                    <a:bodyPr/>
                    <a:lstStyle/>
                    <a:p>
                      <a:pPr marR="38100" algn="r">
                        <a:lnSpc>
                          <a:spcPts val="1600"/>
                        </a:lnSpc>
                        <a:spcAft>
                          <a:spcPts val="0"/>
                        </a:spcAft>
                      </a:pPr>
                      <a:r>
                        <a:rPr lang="es-EC" sz="1600" dirty="0">
                          <a:effectLst/>
                          <a:latin typeface="+mn-lt"/>
                        </a:rPr>
                        <a:t>100,0</a:t>
                      </a:r>
                      <a:endParaRPr lang="es-EC" sz="1600" dirty="0">
                        <a:effectLst/>
                        <a:latin typeface="+mn-lt"/>
                        <a:ea typeface="Calibri"/>
                        <a:cs typeface="Times New Roman"/>
                      </a:endParaRPr>
                    </a:p>
                  </a:txBody>
                  <a:tcPr marL="0" marR="0" marT="0" marB="0" anchor="ctr"/>
                </a:tc>
              </a:tr>
              <a:tr h="427309">
                <a:tc vMerge="1">
                  <a:txBody>
                    <a:bodyPr/>
                    <a:lstStyle/>
                    <a:p>
                      <a:endParaRPr lang="es-EC"/>
                    </a:p>
                  </a:txBody>
                  <a:tcPr/>
                </a:tc>
                <a:tc>
                  <a:txBody>
                    <a:bodyPr/>
                    <a:lstStyle/>
                    <a:p>
                      <a:pPr marR="38100">
                        <a:lnSpc>
                          <a:spcPts val="1600"/>
                        </a:lnSpc>
                        <a:spcAft>
                          <a:spcPts val="0"/>
                        </a:spcAft>
                      </a:pPr>
                      <a:r>
                        <a:rPr lang="es-EC" sz="1600">
                          <a:effectLst/>
                          <a:latin typeface="+mn-lt"/>
                        </a:rPr>
                        <a:t>Total</a:t>
                      </a:r>
                      <a:endParaRPr lang="es-EC" sz="1600">
                        <a:effectLst/>
                        <a:latin typeface="+mn-lt"/>
                        <a:ea typeface="Calibri"/>
                        <a:cs typeface="Times New Roman"/>
                      </a:endParaRPr>
                    </a:p>
                  </a:txBody>
                  <a:tcPr marL="0" marR="0" marT="0" marB="0" anchor="ctr"/>
                </a:tc>
                <a:tc>
                  <a:txBody>
                    <a:bodyPr/>
                    <a:lstStyle/>
                    <a:p>
                      <a:pPr marR="38100" algn="r">
                        <a:lnSpc>
                          <a:spcPts val="1600"/>
                        </a:lnSpc>
                        <a:spcAft>
                          <a:spcPts val="0"/>
                        </a:spcAft>
                      </a:pPr>
                      <a:r>
                        <a:rPr lang="es-EC" sz="1600">
                          <a:effectLst/>
                          <a:latin typeface="+mn-lt"/>
                        </a:rPr>
                        <a:t>369</a:t>
                      </a:r>
                      <a:endParaRPr lang="es-EC" sz="1600">
                        <a:effectLst/>
                        <a:latin typeface="+mn-lt"/>
                        <a:ea typeface="Calibri"/>
                        <a:cs typeface="Times New Roman"/>
                      </a:endParaRPr>
                    </a:p>
                  </a:txBody>
                  <a:tcPr marL="0" marR="0" marT="0" marB="0" anchor="ctr"/>
                </a:tc>
                <a:tc>
                  <a:txBody>
                    <a:bodyPr/>
                    <a:lstStyle/>
                    <a:p>
                      <a:pPr marR="38100" algn="r">
                        <a:lnSpc>
                          <a:spcPts val="1600"/>
                        </a:lnSpc>
                        <a:spcAft>
                          <a:spcPts val="0"/>
                        </a:spcAft>
                      </a:pPr>
                      <a:r>
                        <a:rPr lang="es-EC" sz="1600">
                          <a:effectLst/>
                          <a:latin typeface="+mn-lt"/>
                        </a:rPr>
                        <a:t>99,5</a:t>
                      </a:r>
                      <a:endParaRPr lang="es-EC" sz="1600">
                        <a:effectLst/>
                        <a:latin typeface="+mn-lt"/>
                        <a:ea typeface="Calibri"/>
                        <a:cs typeface="Times New Roman"/>
                      </a:endParaRPr>
                    </a:p>
                  </a:txBody>
                  <a:tcPr marL="0" marR="0" marT="0" marB="0" anchor="ctr"/>
                </a:tc>
                <a:tc>
                  <a:txBody>
                    <a:bodyPr/>
                    <a:lstStyle/>
                    <a:p>
                      <a:pPr marR="38100" algn="r">
                        <a:lnSpc>
                          <a:spcPts val="1600"/>
                        </a:lnSpc>
                        <a:spcAft>
                          <a:spcPts val="0"/>
                        </a:spcAft>
                      </a:pPr>
                      <a:r>
                        <a:rPr lang="es-EC" sz="1600" dirty="0">
                          <a:effectLst/>
                          <a:latin typeface="+mn-lt"/>
                        </a:rPr>
                        <a:t>100,0</a:t>
                      </a:r>
                      <a:endParaRPr lang="es-EC" sz="1600" dirty="0">
                        <a:effectLst/>
                        <a:latin typeface="+mn-lt"/>
                        <a:ea typeface="Calibri"/>
                        <a:cs typeface="Times New Roman"/>
                      </a:endParaRPr>
                    </a:p>
                  </a:txBody>
                  <a:tcPr marL="0" marR="0" marT="0" marB="0" anchor="ctr"/>
                </a:tc>
                <a:tc>
                  <a:txBody>
                    <a:bodyPr/>
                    <a:lstStyle/>
                    <a:p>
                      <a:pPr>
                        <a:lnSpc>
                          <a:spcPct val="107000"/>
                        </a:lnSpc>
                        <a:spcAft>
                          <a:spcPts val="0"/>
                        </a:spcAft>
                      </a:pPr>
                      <a:r>
                        <a:rPr lang="es-EC" sz="1600" dirty="0">
                          <a:effectLst/>
                          <a:latin typeface="+mn-lt"/>
                        </a:rPr>
                        <a:t> </a:t>
                      </a:r>
                      <a:endParaRPr lang="es-EC" sz="1600" dirty="0">
                        <a:effectLst/>
                        <a:latin typeface="+mn-lt"/>
                        <a:ea typeface="Calibri"/>
                        <a:cs typeface="Times New Roman"/>
                      </a:endParaRPr>
                    </a:p>
                  </a:txBody>
                  <a:tcPr marL="0" marR="0" marT="0" marB="0"/>
                </a:tc>
              </a:tr>
              <a:tr h="427309">
                <a:tc>
                  <a:txBody>
                    <a:bodyPr/>
                    <a:lstStyle/>
                    <a:p>
                      <a:pPr marR="38100">
                        <a:lnSpc>
                          <a:spcPts val="1600"/>
                        </a:lnSpc>
                        <a:spcAft>
                          <a:spcPts val="0"/>
                        </a:spcAft>
                      </a:pPr>
                      <a:r>
                        <a:rPr lang="es-EC" sz="1400" dirty="0">
                          <a:effectLst/>
                          <a:latin typeface="+mn-lt"/>
                        </a:rPr>
                        <a:t>Perdidos</a:t>
                      </a:r>
                      <a:endParaRPr lang="es-EC" sz="2800" dirty="0">
                        <a:effectLst/>
                        <a:latin typeface="+mn-lt"/>
                        <a:ea typeface="Calibri"/>
                        <a:cs typeface="Times New Roman"/>
                      </a:endParaRPr>
                    </a:p>
                  </a:txBody>
                  <a:tcPr marL="0" marR="0" marT="0" marB="0" anchor="ctr"/>
                </a:tc>
                <a:tc>
                  <a:txBody>
                    <a:bodyPr/>
                    <a:lstStyle/>
                    <a:p>
                      <a:pPr marR="38100">
                        <a:lnSpc>
                          <a:spcPts val="1600"/>
                        </a:lnSpc>
                        <a:spcAft>
                          <a:spcPts val="0"/>
                        </a:spcAft>
                      </a:pPr>
                      <a:r>
                        <a:rPr lang="es-EC" sz="1600">
                          <a:effectLst/>
                          <a:latin typeface="+mn-lt"/>
                        </a:rPr>
                        <a:t>Sistema</a:t>
                      </a:r>
                      <a:endParaRPr lang="es-EC" sz="1600">
                        <a:effectLst/>
                        <a:latin typeface="+mn-lt"/>
                        <a:ea typeface="Calibri"/>
                        <a:cs typeface="Times New Roman"/>
                      </a:endParaRPr>
                    </a:p>
                  </a:txBody>
                  <a:tcPr marL="0" marR="0" marT="0" marB="0" anchor="ctr"/>
                </a:tc>
                <a:tc>
                  <a:txBody>
                    <a:bodyPr/>
                    <a:lstStyle/>
                    <a:p>
                      <a:pPr marR="38100" algn="r">
                        <a:lnSpc>
                          <a:spcPts val="1600"/>
                        </a:lnSpc>
                        <a:spcAft>
                          <a:spcPts val="0"/>
                        </a:spcAft>
                      </a:pPr>
                      <a:r>
                        <a:rPr lang="es-EC" sz="1600">
                          <a:effectLst/>
                          <a:latin typeface="+mn-lt"/>
                        </a:rPr>
                        <a:t>2</a:t>
                      </a:r>
                      <a:endParaRPr lang="es-EC" sz="1600">
                        <a:effectLst/>
                        <a:latin typeface="+mn-lt"/>
                        <a:ea typeface="Calibri"/>
                        <a:cs typeface="Times New Roman"/>
                      </a:endParaRPr>
                    </a:p>
                  </a:txBody>
                  <a:tcPr marL="0" marR="0" marT="0" marB="0" anchor="ctr"/>
                </a:tc>
                <a:tc>
                  <a:txBody>
                    <a:bodyPr/>
                    <a:lstStyle/>
                    <a:p>
                      <a:pPr marR="38100" algn="r">
                        <a:lnSpc>
                          <a:spcPts val="1600"/>
                        </a:lnSpc>
                        <a:spcAft>
                          <a:spcPts val="0"/>
                        </a:spcAft>
                      </a:pPr>
                      <a:r>
                        <a:rPr lang="es-EC" sz="1600">
                          <a:effectLst/>
                          <a:latin typeface="+mn-lt"/>
                        </a:rPr>
                        <a:t>,5</a:t>
                      </a:r>
                      <a:endParaRPr lang="es-EC" sz="1600">
                        <a:effectLst/>
                        <a:latin typeface="+mn-lt"/>
                        <a:ea typeface="Calibri"/>
                        <a:cs typeface="Times New Roman"/>
                      </a:endParaRPr>
                    </a:p>
                  </a:txBody>
                  <a:tcPr marL="0" marR="0" marT="0" marB="0" anchor="ctr"/>
                </a:tc>
                <a:tc>
                  <a:txBody>
                    <a:bodyPr/>
                    <a:lstStyle/>
                    <a:p>
                      <a:pPr>
                        <a:lnSpc>
                          <a:spcPct val="107000"/>
                        </a:lnSpc>
                        <a:spcAft>
                          <a:spcPts val="0"/>
                        </a:spcAft>
                      </a:pPr>
                      <a:r>
                        <a:rPr lang="es-EC" sz="1600">
                          <a:effectLst/>
                          <a:latin typeface="+mn-lt"/>
                        </a:rPr>
                        <a:t> </a:t>
                      </a:r>
                      <a:endParaRPr lang="es-EC" sz="1600">
                        <a:effectLst/>
                        <a:latin typeface="+mn-lt"/>
                        <a:ea typeface="Calibri"/>
                        <a:cs typeface="Times New Roman"/>
                      </a:endParaRPr>
                    </a:p>
                  </a:txBody>
                  <a:tcPr marL="0" marR="0" marT="0" marB="0"/>
                </a:tc>
                <a:tc>
                  <a:txBody>
                    <a:bodyPr/>
                    <a:lstStyle/>
                    <a:p>
                      <a:pPr>
                        <a:lnSpc>
                          <a:spcPct val="107000"/>
                        </a:lnSpc>
                        <a:spcAft>
                          <a:spcPts val="0"/>
                        </a:spcAft>
                      </a:pPr>
                      <a:r>
                        <a:rPr lang="es-EC" sz="1600" dirty="0">
                          <a:effectLst/>
                          <a:latin typeface="+mn-lt"/>
                        </a:rPr>
                        <a:t> </a:t>
                      </a:r>
                      <a:endParaRPr lang="es-EC" sz="1600" dirty="0">
                        <a:effectLst/>
                        <a:latin typeface="+mn-lt"/>
                        <a:ea typeface="Calibri"/>
                        <a:cs typeface="Times New Roman"/>
                      </a:endParaRPr>
                    </a:p>
                  </a:txBody>
                  <a:tcPr marL="0" marR="0" marT="0" marB="0"/>
                </a:tc>
              </a:tr>
              <a:tr h="427309">
                <a:tc gridSpan="2">
                  <a:txBody>
                    <a:bodyPr/>
                    <a:lstStyle/>
                    <a:p>
                      <a:pPr marR="38100">
                        <a:lnSpc>
                          <a:spcPts val="1600"/>
                        </a:lnSpc>
                        <a:spcAft>
                          <a:spcPts val="0"/>
                        </a:spcAft>
                      </a:pPr>
                      <a:r>
                        <a:rPr lang="es-EC" sz="1600">
                          <a:effectLst/>
                          <a:latin typeface="+mn-lt"/>
                        </a:rPr>
                        <a:t>Total</a:t>
                      </a:r>
                      <a:endParaRPr lang="es-EC" sz="1600">
                        <a:effectLst/>
                        <a:latin typeface="+mn-lt"/>
                        <a:ea typeface="Calibri"/>
                        <a:cs typeface="Times New Roman"/>
                      </a:endParaRPr>
                    </a:p>
                  </a:txBody>
                  <a:tcPr marL="0" marR="0" marT="0" marB="0" anchor="ctr"/>
                </a:tc>
                <a:tc hMerge="1">
                  <a:txBody>
                    <a:bodyPr/>
                    <a:lstStyle/>
                    <a:p>
                      <a:endParaRPr lang="es-EC"/>
                    </a:p>
                  </a:txBody>
                  <a:tcPr/>
                </a:tc>
                <a:tc>
                  <a:txBody>
                    <a:bodyPr/>
                    <a:lstStyle/>
                    <a:p>
                      <a:pPr marR="38100" algn="r">
                        <a:lnSpc>
                          <a:spcPts val="1600"/>
                        </a:lnSpc>
                        <a:spcAft>
                          <a:spcPts val="0"/>
                        </a:spcAft>
                      </a:pPr>
                      <a:r>
                        <a:rPr lang="es-EC" sz="1600">
                          <a:effectLst/>
                          <a:latin typeface="+mn-lt"/>
                        </a:rPr>
                        <a:t>371</a:t>
                      </a:r>
                      <a:endParaRPr lang="es-EC" sz="1600">
                        <a:effectLst/>
                        <a:latin typeface="+mn-lt"/>
                        <a:ea typeface="Calibri"/>
                        <a:cs typeface="Times New Roman"/>
                      </a:endParaRPr>
                    </a:p>
                  </a:txBody>
                  <a:tcPr marL="0" marR="0" marT="0" marB="0" anchor="ctr"/>
                </a:tc>
                <a:tc>
                  <a:txBody>
                    <a:bodyPr/>
                    <a:lstStyle/>
                    <a:p>
                      <a:pPr marR="38100" algn="r">
                        <a:lnSpc>
                          <a:spcPts val="1600"/>
                        </a:lnSpc>
                        <a:spcAft>
                          <a:spcPts val="0"/>
                        </a:spcAft>
                      </a:pPr>
                      <a:r>
                        <a:rPr lang="es-EC" sz="1600">
                          <a:effectLst/>
                          <a:latin typeface="+mn-lt"/>
                        </a:rPr>
                        <a:t>100,0</a:t>
                      </a:r>
                      <a:endParaRPr lang="es-EC" sz="1600">
                        <a:effectLst/>
                        <a:latin typeface="+mn-lt"/>
                        <a:ea typeface="Calibri"/>
                        <a:cs typeface="Times New Roman"/>
                      </a:endParaRPr>
                    </a:p>
                  </a:txBody>
                  <a:tcPr marL="0" marR="0" marT="0" marB="0" anchor="ctr"/>
                </a:tc>
                <a:tc>
                  <a:txBody>
                    <a:bodyPr/>
                    <a:lstStyle/>
                    <a:p>
                      <a:pPr>
                        <a:lnSpc>
                          <a:spcPct val="107000"/>
                        </a:lnSpc>
                        <a:spcAft>
                          <a:spcPts val="0"/>
                        </a:spcAft>
                      </a:pPr>
                      <a:r>
                        <a:rPr lang="es-EC" sz="1600" dirty="0">
                          <a:effectLst/>
                          <a:latin typeface="+mn-lt"/>
                        </a:rPr>
                        <a:t> </a:t>
                      </a:r>
                      <a:endParaRPr lang="es-EC" sz="1600" dirty="0">
                        <a:effectLst/>
                        <a:latin typeface="+mn-lt"/>
                        <a:ea typeface="Calibri"/>
                        <a:cs typeface="Times New Roman"/>
                      </a:endParaRPr>
                    </a:p>
                  </a:txBody>
                  <a:tcPr marL="0" marR="0" marT="0" marB="0"/>
                </a:tc>
                <a:tc>
                  <a:txBody>
                    <a:bodyPr/>
                    <a:lstStyle/>
                    <a:p>
                      <a:pPr>
                        <a:lnSpc>
                          <a:spcPct val="107000"/>
                        </a:lnSpc>
                        <a:spcAft>
                          <a:spcPts val="0"/>
                        </a:spcAft>
                      </a:pPr>
                      <a:r>
                        <a:rPr lang="es-EC" sz="1600" dirty="0">
                          <a:effectLst/>
                          <a:latin typeface="+mn-lt"/>
                        </a:rPr>
                        <a:t> </a:t>
                      </a:r>
                      <a:endParaRPr lang="es-EC" sz="1600" dirty="0">
                        <a:effectLst/>
                        <a:latin typeface="+mn-lt"/>
                        <a:ea typeface="Calibri"/>
                        <a:cs typeface="Times New Roman"/>
                      </a:endParaRPr>
                    </a:p>
                  </a:txBody>
                  <a:tcPr marL="0" marR="0" marT="0" marB="0"/>
                </a:tc>
              </a:tr>
            </a:tbl>
          </a:graphicData>
        </a:graphic>
      </p:graphicFrame>
      <p:sp>
        <p:nvSpPr>
          <p:cNvPr id="8" name="Rectangle 1"/>
          <p:cNvSpPr>
            <a:spLocks noChangeArrowheads="1"/>
          </p:cNvSpPr>
          <p:nvPr/>
        </p:nvSpPr>
        <p:spPr bwMode="auto">
          <a:xfrm>
            <a:off x="1838325" y="30368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altLang="es-EC"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9206678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5536" y="67757"/>
            <a:ext cx="8229600" cy="1143000"/>
          </a:xfrm>
        </p:spPr>
        <p:txBody>
          <a:bodyPr>
            <a:noAutofit/>
          </a:bodyPr>
          <a:lstStyle/>
          <a:p>
            <a:pPr algn="just"/>
            <a:r>
              <a:rPr lang="es-EC" sz="2400" b="1" dirty="0"/>
              <a:t>Pregunta </a:t>
            </a:r>
            <a:r>
              <a:rPr lang="es-EC" sz="2400" b="1" dirty="0" smtClean="0"/>
              <a:t>3:</a:t>
            </a:r>
            <a:r>
              <a:rPr lang="es-EC" sz="2400" dirty="0" smtClean="0"/>
              <a:t> </a:t>
            </a:r>
            <a:r>
              <a:rPr lang="es-EC" sz="2400" b="1" dirty="0"/>
              <a:t>Evalúe el anuncio que Ud. observó o escuchó de la Comunidad Tsáchila Chiguilpe. Siendo 1 malo y 5 </a:t>
            </a:r>
            <a:r>
              <a:rPr lang="es-EC" sz="2400" b="1" dirty="0" smtClean="0"/>
              <a:t>excelente.</a:t>
            </a:r>
            <a:endParaRPr lang="es-CO" sz="2400" dirty="0"/>
          </a:p>
        </p:txBody>
      </p:sp>
      <p:pic>
        <p:nvPicPr>
          <p:cNvPr id="6" name="5 Imagen"/>
          <p:cNvPicPr/>
          <p:nvPr/>
        </p:nvPicPr>
        <p:blipFill>
          <a:blip r:embed="rId2">
            <a:extLst>
              <a:ext uri="{28A0092B-C50C-407E-A947-70E740481C1C}">
                <a14:useLocalDpi xmlns:a14="http://schemas.microsoft.com/office/drawing/2010/main" val="0"/>
              </a:ext>
            </a:extLst>
          </a:blip>
          <a:srcRect/>
          <a:stretch>
            <a:fillRect/>
          </a:stretch>
        </p:blipFill>
        <p:spPr bwMode="auto">
          <a:xfrm>
            <a:off x="251520" y="1268760"/>
            <a:ext cx="4104456" cy="3744416"/>
          </a:xfrm>
          <a:prstGeom prst="rect">
            <a:avLst/>
          </a:prstGeom>
          <a:noFill/>
          <a:ln>
            <a:noFill/>
          </a:ln>
        </p:spPr>
      </p:pic>
      <p:graphicFrame>
        <p:nvGraphicFramePr>
          <p:cNvPr id="3" name="2 Tabla"/>
          <p:cNvGraphicFramePr>
            <a:graphicFrameLocks noGrp="1"/>
          </p:cNvGraphicFramePr>
          <p:nvPr>
            <p:extLst>
              <p:ext uri="{D42A27DB-BD31-4B8C-83A1-F6EECF244321}">
                <p14:modId xmlns:p14="http://schemas.microsoft.com/office/powerpoint/2010/main" val="2376836674"/>
              </p:ext>
            </p:extLst>
          </p:nvPr>
        </p:nvGraphicFramePr>
        <p:xfrm>
          <a:off x="3491880" y="2132856"/>
          <a:ext cx="5544616" cy="3168352"/>
        </p:xfrm>
        <a:graphic>
          <a:graphicData uri="http://schemas.openxmlformats.org/drawingml/2006/table">
            <a:tbl>
              <a:tblPr>
                <a:tableStyleId>{35758FB7-9AC5-4552-8A53-C91805E547FA}</a:tableStyleId>
              </a:tblPr>
              <a:tblGrid>
                <a:gridCol w="825325"/>
                <a:gridCol w="686843"/>
                <a:gridCol w="984623"/>
                <a:gridCol w="1015125"/>
                <a:gridCol w="1016350"/>
                <a:gridCol w="1016350"/>
              </a:tblGrid>
              <a:tr h="543666">
                <a:tc gridSpan="6">
                  <a:txBody>
                    <a:bodyPr/>
                    <a:lstStyle/>
                    <a:p>
                      <a:pPr marR="38100" algn="just">
                        <a:lnSpc>
                          <a:spcPts val="1600"/>
                        </a:lnSpc>
                        <a:spcAft>
                          <a:spcPts val="0"/>
                        </a:spcAft>
                      </a:pPr>
                      <a:r>
                        <a:rPr lang="es-EC" sz="1600" b="1" dirty="0">
                          <a:effectLst/>
                        </a:rPr>
                        <a:t>Evalúe el anuncio que Ud. observó o escuchó de la Comunidad Tsáchila Chiguilpe. Siendo 1 malo y 5 excelente</a:t>
                      </a:r>
                      <a:endParaRPr lang="es-EC" sz="1600" b="1" dirty="0">
                        <a:effectLst/>
                        <a:latin typeface="Calibri"/>
                        <a:ea typeface="Calibri"/>
                        <a:cs typeface="Times New Roman"/>
                      </a:endParaRPr>
                    </a:p>
                  </a:txBody>
                  <a:tcPr marL="0" marR="0"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543666">
                <a:tc gridSpan="2">
                  <a:txBody>
                    <a:bodyPr/>
                    <a:lstStyle/>
                    <a:p>
                      <a:pPr marR="38100">
                        <a:lnSpc>
                          <a:spcPts val="1600"/>
                        </a:lnSpc>
                        <a:spcAft>
                          <a:spcPts val="0"/>
                        </a:spcAft>
                      </a:pPr>
                      <a:r>
                        <a:rPr lang="es-EC" sz="1600" b="1">
                          <a:effectLst/>
                        </a:rPr>
                        <a:t> </a:t>
                      </a:r>
                      <a:endParaRPr lang="es-EC" sz="1600" b="1">
                        <a:effectLst/>
                        <a:latin typeface="Calibri"/>
                        <a:ea typeface="Calibri"/>
                        <a:cs typeface="Times New Roman"/>
                      </a:endParaRPr>
                    </a:p>
                  </a:txBody>
                  <a:tcPr marL="0" marR="0" marT="0" marB="0" anchor="ctr"/>
                </a:tc>
                <a:tc hMerge="1">
                  <a:txBody>
                    <a:bodyPr/>
                    <a:lstStyle/>
                    <a:p>
                      <a:endParaRPr lang="es-EC"/>
                    </a:p>
                  </a:txBody>
                  <a:tcPr/>
                </a:tc>
                <a:tc>
                  <a:txBody>
                    <a:bodyPr/>
                    <a:lstStyle/>
                    <a:p>
                      <a:pPr marR="38100" algn="ctr">
                        <a:lnSpc>
                          <a:spcPts val="1600"/>
                        </a:lnSpc>
                        <a:spcAft>
                          <a:spcPts val="0"/>
                        </a:spcAft>
                      </a:pPr>
                      <a:r>
                        <a:rPr lang="es-EC" sz="1600" b="1" dirty="0">
                          <a:effectLst/>
                        </a:rPr>
                        <a:t>Frecuencia</a:t>
                      </a:r>
                      <a:endParaRPr lang="es-EC" sz="1600" b="1" dirty="0">
                        <a:effectLst/>
                        <a:latin typeface="Calibri"/>
                        <a:ea typeface="Calibri"/>
                        <a:cs typeface="Times New Roman"/>
                      </a:endParaRPr>
                    </a:p>
                  </a:txBody>
                  <a:tcPr marL="0" marR="0" marT="0" marB="0" anchor="ctr"/>
                </a:tc>
                <a:tc>
                  <a:txBody>
                    <a:bodyPr/>
                    <a:lstStyle/>
                    <a:p>
                      <a:pPr marR="38100" algn="ctr">
                        <a:lnSpc>
                          <a:spcPts val="1600"/>
                        </a:lnSpc>
                        <a:spcAft>
                          <a:spcPts val="0"/>
                        </a:spcAft>
                      </a:pPr>
                      <a:r>
                        <a:rPr lang="es-EC" sz="1600" b="1" dirty="0">
                          <a:effectLst/>
                        </a:rPr>
                        <a:t>Porcentaje</a:t>
                      </a:r>
                      <a:endParaRPr lang="es-EC" sz="1600" b="1" dirty="0">
                        <a:effectLst/>
                        <a:latin typeface="Calibri"/>
                        <a:ea typeface="Calibri"/>
                        <a:cs typeface="Times New Roman"/>
                      </a:endParaRPr>
                    </a:p>
                  </a:txBody>
                  <a:tcPr marL="0" marR="0" marT="0" marB="0" anchor="ctr"/>
                </a:tc>
                <a:tc>
                  <a:txBody>
                    <a:bodyPr/>
                    <a:lstStyle/>
                    <a:p>
                      <a:pPr marR="38100" algn="ctr">
                        <a:lnSpc>
                          <a:spcPts val="1600"/>
                        </a:lnSpc>
                        <a:spcAft>
                          <a:spcPts val="0"/>
                        </a:spcAft>
                      </a:pPr>
                      <a:r>
                        <a:rPr lang="es-EC" sz="1600" b="1" dirty="0">
                          <a:effectLst/>
                        </a:rPr>
                        <a:t>Porcentaje válido</a:t>
                      </a:r>
                      <a:endParaRPr lang="es-EC" sz="1600" b="1" dirty="0">
                        <a:effectLst/>
                        <a:latin typeface="Calibri"/>
                        <a:ea typeface="Calibri"/>
                        <a:cs typeface="Times New Roman"/>
                      </a:endParaRPr>
                    </a:p>
                  </a:txBody>
                  <a:tcPr marL="0" marR="0" marT="0" marB="0" anchor="ctr"/>
                </a:tc>
                <a:tc>
                  <a:txBody>
                    <a:bodyPr/>
                    <a:lstStyle/>
                    <a:p>
                      <a:pPr marR="38100" algn="ctr">
                        <a:lnSpc>
                          <a:spcPts val="1600"/>
                        </a:lnSpc>
                        <a:spcAft>
                          <a:spcPts val="0"/>
                        </a:spcAft>
                      </a:pPr>
                      <a:r>
                        <a:rPr lang="es-EC" sz="1600" b="1" dirty="0">
                          <a:effectLst/>
                        </a:rPr>
                        <a:t>Porcentaje acumulado</a:t>
                      </a:r>
                      <a:endParaRPr lang="es-EC" sz="1600" b="1" dirty="0">
                        <a:effectLst/>
                        <a:latin typeface="Calibri"/>
                        <a:ea typeface="Calibri"/>
                        <a:cs typeface="Times New Roman"/>
                      </a:endParaRPr>
                    </a:p>
                  </a:txBody>
                  <a:tcPr marL="0" marR="0" marT="0" marB="0" anchor="ctr"/>
                </a:tc>
              </a:tr>
              <a:tr h="416204">
                <a:tc rowSpan="3">
                  <a:txBody>
                    <a:bodyPr/>
                    <a:lstStyle/>
                    <a:p>
                      <a:pPr marR="38100">
                        <a:lnSpc>
                          <a:spcPts val="1600"/>
                        </a:lnSpc>
                        <a:spcAft>
                          <a:spcPts val="0"/>
                        </a:spcAft>
                      </a:pPr>
                      <a:r>
                        <a:rPr lang="es-EC" sz="1600">
                          <a:effectLst/>
                        </a:rPr>
                        <a:t>Válidos</a:t>
                      </a:r>
                      <a:endParaRPr lang="es-EC" sz="1600">
                        <a:effectLst/>
                        <a:latin typeface="Calibri"/>
                        <a:ea typeface="Calibri"/>
                        <a:cs typeface="Times New Roman"/>
                      </a:endParaRPr>
                    </a:p>
                  </a:txBody>
                  <a:tcPr marL="0" marR="0" marT="0" marB="0" anchor="ctr"/>
                </a:tc>
                <a:tc>
                  <a:txBody>
                    <a:bodyPr/>
                    <a:lstStyle/>
                    <a:p>
                      <a:pPr marR="38100">
                        <a:lnSpc>
                          <a:spcPts val="1600"/>
                        </a:lnSpc>
                        <a:spcAft>
                          <a:spcPts val="0"/>
                        </a:spcAft>
                      </a:pPr>
                      <a:r>
                        <a:rPr lang="es-EC" sz="1600">
                          <a:effectLst/>
                        </a:rPr>
                        <a:t>Regular</a:t>
                      </a:r>
                      <a:endParaRPr lang="es-EC" sz="1600">
                        <a:effectLst/>
                        <a:latin typeface="Calibri"/>
                        <a:ea typeface="Calibri"/>
                        <a:cs typeface="Times New Roman"/>
                      </a:endParaRPr>
                    </a:p>
                  </a:txBody>
                  <a:tcPr marL="0" marR="0" marT="0" marB="0" anchor="ctr"/>
                </a:tc>
                <a:tc>
                  <a:txBody>
                    <a:bodyPr/>
                    <a:lstStyle/>
                    <a:p>
                      <a:pPr marR="38100" algn="r">
                        <a:lnSpc>
                          <a:spcPts val="1600"/>
                        </a:lnSpc>
                        <a:spcAft>
                          <a:spcPts val="0"/>
                        </a:spcAft>
                      </a:pPr>
                      <a:r>
                        <a:rPr lang="es-EC" sz="1600">
                          <a:effectLst/>
                        </a:rPr>
                        <a:t>58</a:t>
                      </a:r>
                      <a:endParaRPr lang="es-EC" sz="1600">
                        <a:effectLst/>
                        <a:latin typeface="Calibri"/>
                        <a:ea typeface="Calibri"/>
                        <a:cs typeface="Times New Roman"/>
                      </a:endParaRPr>
                    </a:p>
                  </a:txBody>
                  <a:tcPr marL="0" marR="0" marT="0" marB="0" anchor="ctr"/>
                </a:tc>
                <a:tc>
                  <a:txBody>
                    <a:bodyPr/>
                    <a:lstStyle/>
                    <a:p>
                      <a:pPr marR="38100" algn="r">
                        <a:lnSpc>
                          <a:spcPts val="1600"/>
                        </a:lnSpc>
                        <a:spcAft>
                          <a:spcPts val="0"/>
                        </a:spcAft>
                      </a:pPr>
                      <a:r>
                        <a:rPr lang="es-EC" sz="1600" dirty="0">
                          <a:effectLst/>
                        </a:rPr>
                        <a:t>15,6</a:t>
                      </a:r>
                      <a:endParaRPr lang="es-EC" sz="1600" dirty="0">
                        <a:effectLst/>
                        <a:latin typeface="Calibri"/>
                        <a:ea typeface="Calibri"/>
                        <a:cs typeface="Times New Roman"/>
                      </a:endParaRPr>
                    </a:p>
                  </a:txBody>
                  <a:tcPr marL="0" marR="0" marT="0" marB="0" anchor="ctr"/>
                </a:tc>
                <a:tc>
                  <a:txBody>
                    <a:bodyPr/>
                    <a:lstStyle/>
                    <a:p>
                      <a:pPr marR="38100" algn="r">
                        <a:lnSpc>
                          <a:spcPts val="1600"/>
                        </a:lnSpc>
                        <a:spcAft>
                          <a:spcPts val="0"/>
                        </a:spcAft>
                      </a:pPr>
                      <a:r>
                        <a:rPr lang="es-EC" sz="1600" dirty="0">
                          <a:effectLst/>
                        </a:rPr>
                        <a:t>45,7</a:t>
                      </a:r>
                      <a:endParaRPr lang="es-EC" sz="1600" dirty="0">
                        <a:effectLst/>
                        <a:latin typeface="Calibri"/>
                        <a:ea typeface="Calibri"/>
                        <a:cs typeface="Times New Roman"/>
                      </a:endParaRPr>
                    </a:p>
                  </a:txBody>
                  <a:tcPr marL="0" marR="0" marT="0" marB="0" anchor="ctr"/>
                </a:tc>
                <a:tc>
                  <a:txBody>
                    <a:bodyPr/>
                    <a:lstStyle/>
                    <a:p>
                      <a:pPr marR="38100" algn="r">
                        <a:lnSpc>
                          <a:spcPts val="1600"/>
                        </a:lnSpc>
                        <a:spcAft>
                          <a:spcPts val="0"/>
                        </a:spcAft>
                      </a:pPr>
                      <a:r>
                        <a:rPr lang="es-EC" sz="1600" dirty="0">
                          <a:effectLst/>
                        </a:rPr>
                        <a:t>45,7</a:t>
                      </a:r>
                      <a:endParaRPr lang="es-EC" sz="1600" dirty="0">
                        <a:effectLst/>
                        <a:latin typeface="Calibri"/>
                        <a:ea typeface="Calibri"/>
                        <a:cs typeface="Times New Roman"/>
                      </a:endParaRPr>
                    </a:p>
                  </a:txBody>
                  <a:tcPr marL="0" marR="0" marT="0" marB="0" anchor="ctr"/>
                </a:tc>
              </a:tr>
              <a:tr h="416204">
                <a:tc vMerge="1">
                  <a:txBody>
                    <a:bodyPr/>
                    <a:lstStyle/>
                    <a:p>
                      <a:endParaRPr lang="es-EC"/>
                    </a:p>
                  </a:txBody>
                  <a:tcPr/>
                </a:tc>
                <a:tc>
                  <a:txBody>
                    <a:bodyPr/>
                    <a:lstStyle/>
                    <a:p>
                      <a:pPr marR="38100">
                        <a:lnSpc>
                          <a:spcPts val="1600"/>
                        </a:lnSpc>
                        <a:spcAft>
                          <a:spcPts val="0"/>
                        </a:spcAft>
                      </a:pPr>
                      <a:r>
                        <a:rPr lang="es-EC" sz="1600">
                          <a:effectLst/>
                        </a:rPr>
                        <a:t>Muy Bueno</a:t>
                      </a:r>
                      <a:endParaRPr lang="es-EC" sz="1600">
                        <a:effectLst/>
                        <a:latin typeface="Calibri"/>
                        <a:ea typeface="Calibri"/>
                        <a:cs typeface="Times New Roman"/>
                      </a:endParaRPr>
                    </a:p>
                  </a:txBody>
                  <a:tcPr marL="0" marR="0" marT="0" marB="0" anchor="ctr"/>
                </a:tc>
                <a:tc>
                  <a:txBody>
                    <a:bodyPr/>
                    <a:lstStyle/>
                    <a:p>
                      <a:pPr marR="38100" algn="r">
                        <a:lnSpc>
                          <a:spcPts val="1600"/>
                        </a:lnSpc>
                        <a:spcAft>
                          <a:spcPts val="0"/>
                        </a:spcAft>
                      </a:pPr>
                      <a:r>
                        <a:rPr lang="es-EC" sz="1600">
                          <a:effectLst/>
                        </a:rPr>
                        <a:t>69</a:t>
                      </a:r>
                      <a:endParaRPr lang="es-EC" sz="1600">
                        <a:effectLst/>
                        <a:latin typeface="Calibri"/>
                        <a:ea typeface="Calibri"/>
                        <a:cs typeface="Times New Roman"/>
                      </a:endParaRPr>
                    </a:p>
                  </a:txBody>
                  <a:tcPr marL="0" marR="0" marT="0" marB="0" anchor="ctr"/>
                </a:tc>
                <a:tc>
                  <a:txBody>
                    <a:bodyPr/>
                    <a:lstStyle/>
                    <a:p>
                      <a:pPr marR="38100" algn="r">
                        <a:lnSpc>
                          <a:spcPts val="1600"/>
                        </a:lnSpc>
                        <a:spcAft>
                          <a:spcPts val="0"/>
                        </a:spcAft>
                      </a:pPr>
                      <a:r>
                        <a:rPr lang="es-EC" sz="1600" b="0" dirty="0">
                          <a:solidFill>
                            <a:schemeClr val="tx1"/>
                          </a:solidFill>
                          <a:effectLst/>
                        </a:rPr>
                        <a:t>18,6</a:t>
                      </a:r>
                      <a:endParaRPr lang="es-EC" sz="1600" b="0" dirty="0">
                        <a:solidFill>
                          <a:schemeClr val="tx1"/>
                        </a:solidFill>
                        <a:effectLst/>
                        <a:latin typeface="Calibri"/>
                        <a:ea typeface="Calibri"/>
                        <a:cs typeface="Times New Roman"/>
                      </a:endParaRPr>
                    </a:p>
                  </a:txBody>
                  <a:tcPr marL="0" marR="0" marT="0" marB="0" anchor="ctr"/>
                </a:tc>
                <a:tc>
                  <a:txBody>
                    <a:bodyPr/>
                    <a:lstStyle/>
                    <a:p>
                      <a:pPr marR="38100" algn="r">
                        <a:lnSpc>
                          <a:spcPts val="1600"/>
                        </a:lnSpc>
                        <a:spcAft>
                          <a:spcPts val="0"/>
                        </a:spcAft>
                      </a:pPr>
                      <a:r>
                        <a:rPr lang="es-EC" sz="2800" b="1" dirty="0">
                          <a:solidFill>
                            <a:srgbClr val="0070C0"/>
                          </a:solidFill>
                          <a:effectLst/>
                        </a:rPr>
                        <a:t>54,3</a:t>
                      </a:r>
                      <a:endParaRPr lang="es-EC" sz="2800" b="1" dirty="0">
                        <a:solidFill>
                          <a:srgbClr val="0070C0"/>
                        </a:solidFill>
                        <a:effectLst/>
                        <a:latin typeface="Calibri"/>
                        <a:ea typeface="Calibri"/>
                        <a:cs typeface="Times New Roman"/>
                      </a:endParaRPr>
                    </a:p>
                  </a:txBody>
                  <a:tcPr marL="0" marR="0" marT="0" marB="0" anchor="ctr"/>
                </a:tc>
                <a:tc>
                  <a:txBody>
                    <a:bodyPr/>
                    <a:lstStyle/>
                    <a:p>
                      <a:pPr marR="38100" algn="r">
                        <a:lnSpc>
                          <a:spcPts val="1600"/>
                        </a:lnSpc>
                        <a:spcAft>
                          <a:spcPts val="0"/>
                        </a:spcAft>
                      </a:pPr>
                      <a:r>
                        <a:rPr lang="es-EC" sz="1600">
                          <a:effectLst/>
                        </a:rPr>
                        <a:t>100,0</a:t>
                      </a:r>
                      <a:endParaRPr lang="es-EC" sz="1600">
                        <a:effectLst/>
                        <a:latin typeface="Calibri"/>
                        <a:ea typeface="Calibri"/>
                        <a:cs typeface="Times New Roman"/>
                      </a:endParaRPr>
                    </a:p>
                  </a:txBody>
                  <a:tcPr marL="0" marR="0" marT="0" marB="0" anchor="ctr"/>
                </a:tc>
              </a:tr>
              <a:tr h="416204">
                <a:tc vMerge="1">
                  <a:txBody>
                    <a:bodyPr/>
                    <a:lstStyle/>
                    <a:p>
                      <a:endParaRPr lang="es-EC"/>
                    </a:p>
                  </a:txBody>
                  <a:tcPr/>
                </a:tc>
                <a:tc>
                  <a:txBody>
                    <a:bodyPr/>
                    <a:lstStyle/>
                    <a:p>
                      <a:pPr marR="38100">
                        <a:lnSpc>
                          <a:spcPts val="1600"/>
                        </a:lnSpc>
                        <a:spcAft>
                          <a:spcPts val="0"/>
                        </a:spcAft>
                      </a:pPr>
                      <a:r>
                        <a:rPr lang="es-EC" sz="1600">
                          <a:effectLst/>
                        </a:rPr>
                        <a:t>Total</a:t>
                      </a:r>
                      <a:endParaRPr lang="es-EC" sz="1600">
                        <a:effectLst/>
                        <a:latin typeface="Calibri"/>
                        <a:ea typeface="Calibri"/>
                        <a:cs typeface="Times New Roman"/>
                      </a:endParaRPr>
                    </a:p>
                  </a:txBody>
                  <a:tcPr marL="0" marR="0" marT="0" marB="0" anchor="ctr"/>
                </a:tc>
                <a:tc>
                  <a:txBody>
                    <a:bodyPr/>
                    <a:lstStyle/>
                    <a:p>
                      <a:pPr marR="38100" algn="r">
                        <a:lnSpc>
                          <a:spcPts val="1600"/>
                        </a:lnSpc>
                        <a:spcAft>
                          <a:spcPts val="0"/>
                        </a:spcAft>
                      </a:pPr>
                      <a:r>
                        <a:rPr lang="es-EC" sz="1600">
                          <a:effectLst/>
                        </a:rPr>
                        <a:t>127</a:t>
                      </a:r>
                      <a:endParaRPr lang="es-EC" sz="1600">
                        <a:effectLst/>
                        <a:latin typeface="Calibri"/>
                        <a:ea typeface="Calibri"/>
                        <a:cs typeface="Times New Roman"/>
                      </a:endParaRPr>
                    </a:p>
                  </a:txBody>
                  <a:tcPr marL="0" marR="0" marT="0" marB="0" anchor="ctr"/>
                </a:tc>
                <a:tc>
                  <a:txBody>
                    <a:bodyPr/>
                    <a:lstStyle/>
                    <a:p>
                      <a:pPr marR="38100" algn="r">
                        <a:lnSpc>
                          <a:spcPts val="1600"/>
                        </a:lnSpc>
                        <a:spcAft>
                          <a:spcPts val="0"/>
                        </a:spcAft>
                      </a:pPr>
                      <a:r>
                        <a:rPr lang="es-EC" sz="1600">
                          <a:effectLst/>
                        </a:rPr>
                        <a:t>34,2</a:t>
                      </a:r>
                      <a:endParaRPr lang="es-EC" sz="1600">
                        <a:effectLst/>
                        <a:latin typeface="Calibri"/>
                        <a:ea typeface="Calibri"/>
                        <a:cs typeface="Times New Roman"/>
                      </a:endParaRPr>
                    </a:p>
                  </a:txBody>
                  <a:tcPr marL="0" marR="0" marT="0" marB="0" anchor="ctr"/>
                </a:tc>
                <a:tc>
                  <a:txBody>
                    <a:bodyPr/>
                    <a:lstStyle/>
                    <a:p>
                      <a:pPr marR="38100" algn="r">
                        <a:lnSpc>
                          <a:spcPts val="1600"/>
                        </a:lnSpc>
                        <a:spcAft>
                          <a:spcPts val="0"/>
                        </a:spcAft>
                      </a:pPr>
                      <a:r>
                        <a:rPr lang="es-EC" sz="1600">
                          <a:effectLst/>
                        </a:rPr>
                        <a:t>100,0</a:t>
                      </a:r>
                      <a:endParaRPr lang="es-EC" sz="1600">
                        <a:effectLst/>
                        <a:latin typeface="Calibri"/>
                        <a:ea typeface="Calibri"/>
                        <a:cs typeface="Times New Roman"/>
                      </a:endParaRPr>
                    </a:p>
                  </a:txBody>
                  <a:tcPr marL="0" marR="0" marT="0" marB="0" anchor="ctr"/>
                </a:tc>
                <a:tc>
                  <a:txBody>
                    <a:bodyPr/>
                    <a:lstStyle/>
                    <a:p>
                      <a:pPr>
                        <a:lnSpc>
                          <a:spcPct val="107000"/>
                        </a:lnSpc>
                        <a:spcAft>
                          <a:spcPts val="0"/>
                        </a:spcAft>
                      </a:pPr>
                      <a:r>
                        <a:rPr lang="es-EC" sz="1600" dirty="0">
                          <a:effectLst/>
                        </a:rPr>
                        <a:t> </a:t>
                      </a:r>
                      <a:endParaRPr lang="es-EC" sz="1600" dirty="0">
                        <a:effectLst/>
                        <a:latin typeface="Calibri"/>
                        <a:ea typeface="Calibri"/>
                        <a:cs typeface="Times New Roman"/>
                      </a:endParaRPr>
                    </a:p>
                  </a:txBody>
                  <a:tcPr marL="0" marR="0" marT="0" marB="0"/>
                </a:tc>
              </a:tr>
              <a:tr h="416204">
                <a:tc>
                  <a:txBody>
                    <a:bodyPr/>
                    <a:lstStyle/>
                    <a:p>
                      <a:pPr marR="38100">
                        <a:lnSpc>
                          <a:spcPts val="1600"/>
                        </a:lnSpc>
                        <a:spcAft>
                          <a:spcPts val="0"/>
                        </a:spcAft>
                      </a:pPr>
                      <a:r>
                        <a:rPr lang="es-EC" sz="1600">
                          <a:effectLst/>
                        </a:rPr>
                        <a:t>Perdidos</a:t>
                      </a:r>
                      <a:endParaRPr lang="es-EC" sz="1600">
                        <a:effectLst/>
                        <a:latin typeface="Calibri"/>
                        <a:ea typeface="Calibri"/>
                        <a:cs typeface="Times New Roman"/>
                      </a:endParaRPr>
                    </a:p>
                  </a:txBody>
                  <a:tcPr marL="0" marR="0" marT="0" marB="0" anchor="ctr"/>
                </a:tc>
                <a:tc>
                  <a:txBody>
                    <a:bodyPr/>
                    <a:lstStyle/>
                    <a:p>
                      <a:pPr marR="38100">
                        <a:lnSpc>
                          <a:spcPts val="1600"/>
                        </a:lnSpc>
                        <a:spcAft>
                          <a:spcPts val="0"/>
                        </a:spcAft>
                      </a:pPr>
                      <a:r>
                        <a:rPr lang="es-EC" sz="1600">
                          <a:effectLst/>
                        </a:rPr>
                        <a:t>Sistema</a:t>
                      </a:r>
                      <a:endParaRPr lang="es-EC" sz="1600">
                        <a:effectLst/>
                        <a:latin typeface="Calibri"/>
                        <a:ea typeface="Calibri"/>
                        <a:cs typeface="Times New Roman"/>
                      </a:endParaRPr>
                    </a:p>
                  </a:txBody>
                  <a:tcPr marL="0" marR="0" marT="0" marB="0" anchor="ctr"/>
                </a:tc>
                <a:tc>
                  <a:txBody>
                    <a:bodyPr/>
                    <a:lstStyle/>
                    <a:p>
                      <a:pPr marR="38100" algn="r">
                        <a:lnSpc>
                          <a:spcPts val="1600"/>
                        </a:lnSpc>
                        <a:spcAft>
                          <a:spcPts val="0"/>
                        </a:spcAft>
                      </a:pPr>
                      <a:r>
                        <a:rPr lang="es-EC" sz="1600">
                          <a:effectLst/>
                        </a:rPr>
                        <a:t>244</a:t>
                      </a:r>
                      <a:endParaRPr lang="es-EC" sz="1600">
                        <a:effectLst/>
                        <a:latin typeface="Calibri"/>
                        <a:ea typeface="Calibri"/>
                        <a:cs typeface="Times New Roman"/>
                      </a:endParaRPr>
                    </a:p>
                  </a:txBody>
                  <a:tcPr marL="0" marR="0" marT="0" marB="0" anchor="ctr"/>
                </a:tc>
                <a:tc>
                  <a:txBody>
                    <a:bodyPr/>
                    <a:lstStyle/>
                    <a:p>
                      <a:pPr marR="38100" algn="r">
                        <a:lnSpc>
                          <a:spcPts val="1600"/>
                        </a:lnSpc>
                        <a:spcAft>
                          <a:spcPts val="0"/>
                        </a:spcAft>
                      </a:pPr>
                      <a:r>
                        <a:rPr lang="es-EC" sz="1600">
                          <a:effectLst/>
                        </a:rPr>
                        <a:t>65,8</a:t>
                      </a:r>
                      <a:endParaRPr lang="es-EC" sz="1600">
                        <a:effectLst/>
                        <a:latin typeface="Calibri"/>
                        <a:ea typeface="Calibri"/>
                        <a:cs typeface="Times New Roman"/>
                      </a:endParaRPr>
                    </a:p>
                  </a:txBody>
                  <a:tcPr marL="0" marR="0" marT="0" marB="0" anchor="ctr"/>
                </a:tc>
                <a:tc>
                  <a:txBody>
                    <a:bodyPr/>
                    <a:lstStyle/>
                    <a:p>
                      <a:pPr>
                        <a:lnSpc>
                          <a:spcPct val="107000"/>
                        </a:lnSpc>
                        <a:spcAft>
                          <a:spcPts val="0"/>
                        </a:spcAft>
                      </a:pPr>
                      <a:r>
                        <a:rPr lang="es-EC" sz="1600">
                          <a:effectLst/>
                        </a:rPr>
                        <a:t> </a:t>
                      </a:r>
                      <a:endParaRPr lang="es-EC" sz="1600">
                        <a:effectLst/>
                        <a:latin typeface="Calibri"/>
                        <a:ea typeface="Calibri"/>
                        <a:cs typeface="Times New Roman"/>
                      </a:endParaRPr>
                    </a:p>
                  </a:txBody>
                  <a:tcPr marL="0" marR="0" marT="0" marB="0"/>
                </a:tc>
                <a:tc>
                  <a:txBody>
                    <a:bodyPr/>
                    <a:lstStyle/>
                    <a:p>
                      <a:pPr>
                        <a:lnSpc>
                          <a:spcPct val="107000"/>
                        </a:lnSpc>
                        <a:spcAft>
                          <a:spcPts val="0"/>
                        </a:spcAft>
                      </a:pPr>
                      <a:r>
                        <a:rPr lang="es-EC" sz="1600" dirty="0">
                          <a:effectLst/>
                        </a:rPr>
                        <a:t> </a:t>
                      </a:r>
                      <a:endParaRPr lang="es-EC" sz="1600" dirty="0">
                        <a:effectLst/>
                        <a:latin typeface="Calibri"/>
                        <a:ea typeface="Calibri"/>
                        <a:cs typeface="Times New Roman"/>
                      </a:endParaRPr>
                    </a:p>
                  </a:txBody>
                  <a:tcPr marL="0" marR="0" marT="0" marB="0"/>
                </a:tc>
              </a:tr>
              <a:tr h="416204">
                <a:tc gridSpan="2">
                  <a:txBody>
                    <a:bodyPr/>
                    <a:lstStyle/>
                    <a:p>
                      <a:pPr marR="38100">
                        <a:lnSpc>
                          <a:spcPts val="1600"/>
                        </a:lnSpc>
                        <a:spcAft>
                          <a:spcPts val="0"/>
                        </a:spcAft>
                      </a:pPr>
                      <a:r>
                        <a:rPr lang="es-EC" sz="1600">
                          <a:effectLst/>
                        </a:rPr>
                        <a:t>Total</a:t>
                      </a:r>
                      <a:endParaRPr lang="es-EC" sz="1600">
                        <a:effectLst/>
                        <a:latin typeface="Calibri"/>
                        <a:ea typeface="Calibri"/>
                        <a:cs typeface="Times New Roman"/>
                      </a:endParaRPr>
                    </a:p>
                  </a:txBody>
                  <a:tcPr marL="0" marR="0" marT="0" marB="0" anchor="ctr"/>
                </a:tc>
                <a:tc hMerge="1">
                  <a:txBody>
                    <a:bodyPr/>
                    <a:lstStyle/>
                    <a:p>
                      <a:endParaRPr lang="es-EC"/>
                    </a:p>
                  </a:txBody>
                  <a:tcPr/>
                </a:tc>
                <a:tc>
                  <a:txBody>
                    <a:bodyPr/>
                    <a:lstStyle/>
                    <a:p>
                      <a:pPr marR="38100" algn="r">
                        <a:lnSpc>
                          <a:spcPts val="1600"/>
                        </a:lnSpc>
                        <a:spcAft>
                          <a:spcPts val="0"/>
                        </a:spcAft>
                      </a:pPr>
                      <a:r>
                        <a:rPr lang="es-EC" sz="1600">
                          <a:effectLst/>
                        </a:rPr>
                        <a:t>371</a:t>
                      </a:r>
                      <a:endParaRPr lang="es-EC" sz="1600">
                        <a:effectLst/>
                        <a:latin typeface="Calibri"/>
                        <a:ea typeface="Calibri"/>
                        <a:cs typeface="Times New Roman"/>
                      </a:endParaRPr>
                    </a:p>
                  </a:txBody>
                  <a:tcPr marL="0" marR="0" marT="0" marB="0" anchor="ctr"/>
                </a:tc>
                <a:tc>
                  <a:txBody>
                    <a:bodyPr/>
                    <a:lstStyle/>
                    <a:p>
                      <a:pPr marR="38100" algn="r">
                        <a:lnSpc>
                          <a:spcPts val="1600"/>
                        </a:lnSpc>
                        <a:spcAft>
                          <a:spcPts val="0"/>
                        </a:spcAft>
                      </a:pPr>
                      <a:r>
                        <a:rPr lang="es-EC" sz="1600">
                          <a:effectLst/>
                        </a:rPr>
                        <a:t>100,0</a:t>
                      </a:r>
                      <a:endParaRPr lang="es-EC" sz="1600">
                        <a:effectLst/>
                        <a:latin typeface="Calibri"/>
                        <a:ea typeface="Calibri"/>
                        <a:cs typeface="Times New Roman"/>
                      </a:endParaRPr>
                    </a:p>
                  </a:txBody>
                  <a:tcPr marL="0" marR="0" marT="0" marB="0" anchor="ctr"/>
                </a:tc>
                <a:tc>
                  <a:txBody>
                    <a:bodyPr/>
                    <a:lstStyle/>
                    <a:p>
                      <a:pPr>
                        <a:lnSpc>
                          <a:spcPct val="107000"/>
                        </a:lnSpc>
                        <a:spcAft>
                          <a:spcPts val="0"/>
                        </a:spcAft>
                      </a:pPr>
                      <a:r>
                        <a:rPr lang="es-EC" sz="1600" dirty="0">
                          <a:effectLst/>
                        </a:rPr>
                        <a:t> </a:t>
                      </a:r>
                      <a:endParaRPr lang="es-EC" sz="1600" dirty="0">
                        <a:effectLst/>
                        <a:latin typeface="Calibri"/>
                        <a:ea typeface="Calibri"/>
                        <a:cs typeface="Times New Roman"/>
                      </a:endParaRPr>
                    </a:p>
                  </a:txBody>
                  <a:tcPr marL="0" marR="0" marT="0" marB="0"/>
                </a:tc>
                <a:tc>
                  <a:txBody>
                    <a:bodyPr/>
                    <a:lstStyle/>
                    <a:p>
                      <a:pPr>
                        <a:lnSpc>
                          <a:spcPct val="107000"/>
                        </a:lnSpc>
                        <a:spcAft>
                          <a:spcPts val="0"/>
                        </a:spcAft>
                      </a:pPr>
                      <a:r>
                        <a:rPr lang="es-EC" sz="1600" dirty="0">
                          <a:effectLst/>
                        </a:rPr>
                        <a:t> </a:t>
                      </a:r>
                      <a:endParaRPr lang="es-EC" sz="1600" dirty="0">
                        <a:effectLst/>
                        <a:latin typeface="Calibri"/>
                        <a:ea typeface="Calibri"/>
                        <a:cs typeface="Times New Roman"/>
                      </a:endParaRPr>
                    </a:p>
                  </a:txBody>
                  <a:tcPr marL="0" marR="0" marT="0" marB="0"/>
                </a:tc>
              </a:tr>
            </a:tbl>
          </a:graphicData>
        </a:graphic>
      </p:graphicFrame>
    </p:spTree>
    <p:extLst>
      <p:ext uri="{BB962C8B-B14F-4D97-AF65-F5344CB8AC3E}">
        <p14:creationId xmlns:p14="http://schemas.microsoft.com/office/powerpoint/2010/main" val="6449970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52736" y="-171400"/>
            <a:ext cx="8229600" cy="1143000"/>
          </a:xfrm>
        </p:spPr>
        <p:txBody>
          <a:bodyPr>
            <a:normAutofit/>
          </a:bodyPr>
          <a:lstStyle/>
          <a:p>
            <a:r>
              <a:rPr lang="es-CO" sz="3600" b="1" dirty="0" smtClean="0">
                <a:latin typeface="Bauhaus 93" panose="04030905020B02020C02" pitchFamily="82" charset="0"/>
              </a:rPr>
              <a:t>TEMAS A TRATAR </a:t>
            </a:r>
            <a:endParaRPr lang="es-CO" sz="3600" b="1" dirty="0">
              <a:latin typeface="Bauhaus 93" panose="04030905020B02020C02" pitchFamily="82" charset="0"/>
            </a:endParaRPr>
          </a:p>
        </p:txBody>
      </p:sp>
      <p:sp>
        <p:nvSpPr>
          <p:cNvPr id="18" name="Rectángulo redondeado 17">
            <a:hlinkClick r:id="rId2" action="ppaction://hlinksldjump"/>
          </p:cNvPr>
          <p:cNvSpPr/>
          <p:nvPr/>
        </p:nvSpPr>
        <p:spPr>
          <a:xfrm>
            <a:off x="3347864" y="789447"/>
            <a:ext cx="3744416" cy="71521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CO" dirty="0" smtClean="0"/>
              <a:t>INTRODUCCIÓN</a:t>
            </a:r>
            <a:endParaRPr lang="es-CO" dirty="0"/>
          </a:p>
        </p:txBody>
      </p:sp>
      <p:sp>
        <p:nvSpPr>
          <p:cNvPr id="19" name="Rectángulo redondeado 18">
            <a:hlinkClick r:id="rId3" action="ppaction://hlinksldjump"/>
          </p:cNvPr>
          <p:cNvSpPr/>
          <p:nvPr/>
        </p:nvSpPr>
        <p:spPr>
          <a:xfrm>
            <a:off x="3370997" y="2721075"/>
            <a:ext cx="3744416" cy="71521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CO" dirty="0" smtClean="0"/>
              <a:t>INVESTIGACIÓN DE MERCADOS</a:t>
            </a:r>
            <a:endParaRPr lang="es-CO" dirty="0"/>
          </a:p>
        </p:txBody>
      </p:sp>
      <p:sp>
        <p:nvSpPr>
          <p:cNvPr id="20" name="Rectángulo redondeado 19">
            <a:hlinkClick r:id="rId4" action="ppaction://hlinksldjump"/>
          </p:cNvPr>
          <p:cNvSpPr/>
          <p:nvPr/>
        </p:nvSpPr>
        <p:spPr>
          <a:xfrm>
            <a:off x="3347864" y="3700218"/>
            <a:ext cx="3744416" cy="71521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CO" dirty="0" smtClean="0"/>
              <a:t>ANÁLISIS Y RESULTADOS</a:t>
            </a:r>
            <a:endParaRPr lang="es-CO" dirty="0"/>
          </a:p>
        </p:txBody>
      </p:sp>
      <p:sp>
        <p:nvSpPr>
          <p:cNvPr id="21" name="Rectángulo redondeado 20">
            <a:hlinkClick r:id="rId5" action="ppaction://hlinksldjump"/>
          </p:cNvPr>
          <p:cNvSpPr/>
          <p:nvPr/>
        </p:nvSpPr>
        <p:spPr>
          <a:xfrm>
            <a:off x="3370997" y="4674201"/>
            <a:ext cx="3744416" cy="71521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CO" dirty="0" smtClean="0"/>
              <a:t>PROPUESTA</a:t>
            </a:r>
            <a:endParaRPr lang="es-CO" dirty="0"/>
          </a:p>
        </p:txBody>
      </p:sp>
      <p:sp>
        <p:nvSpPr>
          <p:cNvPr id="22" name="Rectángulo redondeado 21">
            <a:hlinkClick r:id="rId6" action="ppaction://hlinksldjump"/>
          </p:cNvPr>
          <p:cNvSpPr/>
          <p:nvPr/>
        </p:nvSpPr>
        <p:spPr>
          <a:xfrm>
            <a:off x="3355795" y="5597427"/>
            <a:ext cx="3744416" cy="71521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CO" dirty="0" smtClean="0"/>
              <a:t>CONCLUSIONES Y RECOMENDACIONES </a:t>
            </a:r>
            <a:endParaRPr lang="es-CO" dirty="0"/>
          </a:p>
        </p:txBody>
      </p:sp>
      <p:sp>
        <p:nvSpPr>
          <p:cNvPr id="23" name="Elipse 22"/>
          <p:cNvSpPr/>
          <p:nvPr/>
        </p:nvSpPr>
        <p:spPr>
          <a:xfrm>
            <a:off x="2318505" y="1790101"/>
            <a:ext cx="604405" cy="556183"/>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CO"/>
          </a:p>
        </p:txBody>
      </p:sp>
      <p:sp>
        <p:nvSpPr>
          <p:cNvPr id="24" name="Elipse 23"/>
          <p:cNvSpPr/>
          <p:nvPr/>
        </p:nvSpPr>
        <p:spPr>
          <a:xfrm>
            <a:off x="2320126" y="2800592"/>
            <a:ext cx="604405" cy="556183"/>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CO"/>
          </a:p>
        </p:txBody>
      </p:sp>
      <p:sp>
        <p:nvSpPr>
          <p:cNvPr id="26" name="Elipse 25"/>
          <p:cNvSpPr/>
          <p:nvPr/>
        </p:nvSpPr>
        <p:spPr>
          <a:xfrm>
            <a:off x="2320126" y="3855802"/>
            <a:ext cx="604405" cy="556183"/>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CO"/>
          </a:p>
        </p:txBody>
      </p:sp>
      <p:sp>
        <p:nvSpPr>
          <p:cNvPr id="27" name="Elipse 26"/>
          <p:cNvSpPr/>
          <p:nvPr/>
        </p:nvSpPr>
        <p:spPr>
          <a:xfrm>
            <a:off x="2320126" y="4743361"/>
            <a:ext cx="604405" cy="556183"/>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CO"/>
          </a:p>
        </p:txBody>
      </p:sp>
      <p:sp>
        <p:nvSpPr>
          <p:cNvPr id="29" name="Rectángulo redondeado 18">
            <a:hlinkClick r:id="rId7" action="ppaction://hlinksldjump"/>
          </p:cNvPr>
          <p:cNvSpPr/>
          <p:nvPr/>
        </p:nvSpPr>
        <p:spPr>
          <a:xfrm>
            <a:off x="3355795" y="1710584"/>
            <a:ext cx="3744416" cy="71521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CO" dirty="0" smtClean="0"/>
              <a:t>MARCO TEÓRICO</a:t>
            </a:r>
            <a:endParaRPr lang="es-CO" dirty="0"/>
          </a:p>
        </p:txBody>
      </p:sp>
      <p:sp>
        <p:nvSpPr>
          <p:cNvPr id="30" name="Elipse 22"/>
          <p:cNvSpPr/>
          <p:nvPr/>
        </p:nvSpPr>
        <p:spPr>
          <a:xfrm>
            <a:off x="2318504" y="868964"/>
            <a:ext cx="604405" cy="556183"/>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CO"/>
          </a:p>
        </p:txBody>
      </p:sp>
      <p:sp>
        <p:nvSpPr>
          <p:cNvPr id="31" name="Elipse 26"/>
          <p:cNvSpPr/>
          <p:nvPr/>
        </p:nvSpPr>
        <p:spPr>
          <a:xfrm>
            <a:off x="2320126" y="5612271"/>
            <a:ext cx="604405" cy="556183"/>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3466285224"/>
      </p:ext>
    </p:extLst>
  </p:cSld>
  <p:clrMapOvr>
    <a:masterClrMapping/>
  </p:clrMapOvr>
  <p:transition spd="med">
    <p:circl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7504" y="116632"/>
            <a:ext cx="8856984" cy="1143000"/>
          </a:xfrm>
        </p:spPr>
        <p:txBody>
          <a:bodyPr>
            <a:noAutofit/>
          </a:bodyPr>
          <a:lstStyle/>
          <a:p>
            <a:r>
              <a:rPr lang="es-EC" sz="2400" b="1" dirty="0"/>
              <a:t>Pregunta </a:t>
            </a:r>
            <a:r>
              <a:rPr lang="es-EC" sz="2400" b="1" dirty="0" smtClean="0"/>
              <a:t>4: </a:t>
            </a:r>
            <a:r>
              <a:rPr lang="es-EC" sz="2400" b="1" dirty="0"/>
              <a:t>¿Qué es lo que más le llamo la atención de la publicidad que </a:t>
            </a:r>
            <a:r>
              <a:rPr lang="es-EC" sz="2400" b="1" dirty="0" smtClean="0"/>
              <a:t>usted </a:t>
            </a:r>
            <a:r>
              <a:rPr lang="es-EC" sz="2400" b="1" dirty="0"/>
              <a:t>observó o escuchó?</a:t>
            </a:r>
            <a:r>
              <a:rPr lang="es-EC" sz="2400" dirty="0"/>
              <a:t/>
            </a:r>
            <a:br>
              <a:rPr lang="es-EC" sz="2400" dirty="0"/>
            </a:br>
            <a:endParaRPr lang="es-CO" sz="2400" dirty="0"/>
          </a:p>
        </p:txBody>
      </p:sp>
      <p:pic>
        <p:nvPicPr>
          <p:cNvPr id="6" name="5 Imagen"/>
          <p:cNvPicPr/>
          <p:nvPr/>
        </p:nvPicPr>
        <p:blipFill>
          <a:blip r:embed="rId2">
            <a:extLst>
              <a:ext uri="{28A0092B-C50C-407E-A947-70E740481C1C}">
                <a14:useLocalDpi xmlns:a14="http://schemas.microsoft.com/office/drawing/2010/main" val="0"/>
              </a:ext>
            </a:extLst>
          </a:blip>
          <a:srcRect/>
          <a:stretch>
            <a:fillRect/>
          </a:stretch>
        </p:blipFill>
        <p:spPr bwMode="auto">
          <a:xfrm>
            <a:off x="0" y="1052736"/>
            <a:ext cx="4561997" cy="3816424"/>
          </a:xfrm>
          <a:prstGeom prst="rect">
            <a:avLst/>
          </a:prstGeom>
          <a:noFill/>
          <a:ln>
            <a:noFill/>
          </a:ln>
        </p:spPr>
      </p:pic>
      <p:graphicFrame>
        <p:nvGraphicFramePr>
          <p:cNvPr id="3" name="2 Tabla"/>
          <p:cNvGraphicFramePr>
            <a:graphicFrameLocks noGrp="1"/>
          </p:cNvGraphicFramePr>
          <p:nvPr>
            <p:extLst>
              <p:ext uri="{D42A27DB-BD31-4B8C-83A1-F6EECF244321}">
                <p14:modId xmlns:p14="http://schemas.microsoft.com/office/powerpoint/2010/main" val="3815324170"/>
              </p:ext>
            </p:extLst>
          </p:nvPr>
        </p:nvGraphicFramePr>
        <p:xfrm>
          <a:off x="3491880" y="2132856"/>
          <a:ext cx="5508106" cy="4033824"/>
        </p:xfrm>
        <a:graphic>
          <a:graphicData uri="http://schemas.openxmlformats.org/drawingml/2006/table">
            <a:tbl>
              <a:tblPr>
                <a:tableStyleId>{69C7853C-536D-4A76-A0AE-DD22124D55A5}</a:tableStyleId>
              </a:tblPr>
              <a:tblGrid>
                <a:gridCol w="595473"/>
                <a:gridCol w="669905"/>
                <a:gridCol w="893206"/>
                <a:gridCol w="1042074"/>
                <a:gridCol w="1116508"/>
                <a:gridCol w="1190940"/>
              </a:tblGrid>
              <a:tr h="371841">
                <a:tc gridSpan="6">
                  <a:txBody>
                    <a:bodyPr/>
                    <a:lstStyle/>
                    <a:p>
                      <a:pPr marR="38100" algn="just">
                        <a:lnSpc>
                          <a:spcPts val="1600"/>
                        </a:lnSpc>
                        <a:spcAft>
                          <a:spcPts val="0"/>
                        </a:spcAft>
                      </a:pPr>
                      <a:r>
                        <a:rPr lang="es-EC" sz="1600" b="1" dirty="0">
                          <a:effectLst/>
                        </a:rPr>
                        <a:t>¿Qué es lo que más le llamo la atención de la publicidad que Ud. observó o escuchó?</a:t>
                      </a:r>
                      <a:endParaRPr lang="es-EC" sz="1600" b="1" dirty="0">
                        <a:effectLst/>
                        <a:latin typeface="Calibri"/>
                        <a:ea typeface="Calibri"/>
                        <a:cs typeface="Times New Roman"/>
                      </a:endParaRPr>
                    </a:p>
                  </a:txBody>
                  <a:tcPr marL="0" marR="0"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580688">
                <a:tc gridSpan="2">
                  <a:txBody>
                    <a:bodyPr/>
                    <a:lstStyle/>
                    <a:p>
                      <a:pPr marR="38100">
                        <a:lnSpc>
                          <a:spcPts val="1600"/>
                        </a:lnSpc>
                        <a:spcAft>
                          <a:spcPts val="0"/>
                        </a:spcAft>
                      </a:pPr>
                      <a:r>
                        <a:rPr lang="es-EC" sz="1600" b="1">
                          <a:effectLst/>
                        </a:rPr>
                        <a:t> </a:t>
                      </a:r>
                      <a:endParaRPr lang="es-EC" sz="1600" b="1">
                        <a:effectLst/>
                        <a:latin typeface="Calibri"/>
                        <a:ea typeface="Calibri"/>
                        <a:cs typeface="Times New Roman"/>
                      </a:endParaRPr>
                    </a:p>
                  </a:txBody>
                  <a:tcPr marL="0" marR="0" marT="0" marB="0" anchor="ctr"/>
                </a:tc>
                <a:tc hMerge="1">
                  <a:txBody>
                    <a:bodyPr/>
                    <a:lstStyle/>
                    <a:p>
                      <a:endParaRPr lang="es-EC"/>
                    </a:p>
                  </a:txBody>
                  <a:tcPr/>
                </a:tc>
                <a:tc>
                  <a:txBody>
                    <a:bodyPr/>
                    <a:lstStyle/>
                    <a:p>
                      <a:pPr marR="38100" algn="ctr">
                        <a:lnSpc>
                          <a:spcPts val="1600"/>
                        </a:lnSpc>
                        <a:spcAft>
                          <a:spcPts val="0"/>
                        </a:spcAft>
                      </a:pPr>
                      <a:r>
                        <a:rPr lang="es-EC" sz="1600" b="1" dirty="0">
                          <a:effectLst/>
                        </a:rPr>
                        <a:t>Frecuencia</a:t>
                      </a:r>
                      <a:endParaRPr lang="es-EC" sz="1600" b="1" dirty="0">
                        <a:effectLst/>
                        <a:latin typeface="Calibri"/>
                        <a:ea typeface="Calibri"/>
                        <a:cs typeface="Times New Roman"/>
                      </a:endParaRPr>
                    </a:p>
                  </a:txBody>
                  <a:tcPr marL="0" marR="0" marT="0" marB="0" anchor="ctr"/>
                </a:tc>
                <a:tc>
                  <a:txBody>
                    <a:bodyPr/>
                    <a:lstStyle/>
                    <a:p>
                      <a:pPr marR="38100" algn="ctr">
                        <a:lnSpc>
                          <a:spcPts val="1600"/>
                        </a:lnSpc>
                        <a:spcAft>
                          <a:spcPts val="0"/>
                        </a:spcAft>
                      </a:pPr>
                      <a:r>
                        <a:rPr lang="es-EC" sz="1600" b="1" dirty="0">
                          <a:effectLst/>
                        </a:rPr>
                        <a:t>Porcentaje</a:t>
                      </a:r>
                      <a:endParaRPr lang="es-EC" sz="1600" b="1" dirty="0">
                        <a:effectLst/>
                        <a:latin typeface="Calibri"/>
                        <a:ea typeface="Calibri"/>
                        <a:cs typeface="Times New Roman"/>
                      </a:endParaRPr>
                    </a:p>
                  </a:txBody>
                  <a:tcPr marL="0" marR="0" marT="0" marB="0" anchor="ctr"/>
                </a:tc>
                <a:tc>
                  <a:txBody>
                    <a:bodyPr/>
                    <a:lstStyle/>
                    <a:p>
                      <a:pPr marR="38100" algn="ctr">
                        <a:lnSpc>
                          <a:spcPts val="1600"/>
                        </a:lnSpc>
                        <a:spcAft>
                          <a:spcPts val="0"/>
                        </a:spcAft>
                      </a:pPr>
                      <a:r>
                        <a:rPr lang="es-EC" sz="1600" b="1" dirty="0">
                          <a:effectLst/>
                        </a:rPr>
                        <a:t>Porcentaje válido</a:t>
                      </a:r>
                      <a:endParaRPr lang="es-EC" sz="1600" b="1" dirty="0">
                        <a:effectLst/>
                        <a:latin typeface="Calibri"/>
                        <a:ea typeface="Calibri"/>
                        <a:cs typeface="Times New Roman"/>
                      </a:endParaRPr>
                    </a:p>
                  </a:txBody>
                  <a:tcPr marL="0" marR="0" marT="0" marB="0" anchor="ctr"/>
                </a:tc>
                <a:tc>
                  <a:txBody>
                    <a:bodyPr/>
                    <a:lstStyle/>
                    <a:p>
                      <a:pPr marR="38100" algn="ctr">
                        <a:lnSpc>
                          <a:spcPts val="1600"/>
                        </a:lnSpc>
                        <a:spcAft>
                          <a:spcPts val="0"/>
                        </a:spcAft>
                      </a:pPr>
                      <a:r>
                        <a:rPr lang="es-EC" sz="1600" b="1" dirty="0">
                          <a:effectLst/>
                        </a:rPr>
                        <a:t>Porcentaje acumulado</a:t>
                      </a:r>
                      <a:endParaRPr lang="es-EC" sz="1600" b="1" dirty="0">
                        <a:effectLst/>
                        <a:latin typeface="Calibri"/>
                        <a:ea typeface="Calibri"/>
                        <a:cs typeface="Times New Roman"/>
                      </a:endParaRPr>
                    </a:p>
                  </a:txBody>
                  <a:tcPr marL="0" marR="0" marT="0" marB="0" anchor="ctr"/>
                </a:tc>
              </a:tr>
              <a:tr h="580688">
                <a:tc rowSpan="5">
                  <a:txBody>
                    <a:bodyPr/>
                    <a:lstStyle/>
                    <a:p>
                      <a:pPr marR="38100">
                        <a:lnSpc>
                          <a:spcPts val="1600"/>
                        </a:lnSpc>
                        <a:spcAft>
                          <a:spcPts val="0"/>
                        </a:spcAft>
                      </a:pPr>
                      <a:r>
                        <a:rPr lang="es-EC" sz="1400">
                          <a:effectLst/>
                        </a:rPr>
                        <a:t>Válidos</a:t>
                      </a:r>
                      <a:endParaRPr lang="es-EC" sz="1400">
                        <a:effectLst/>
                        <a:latin typeface="Calibri"/>
                        <a:ea typeface="Calibri"/>
                        <a:cs typeface="Times New Roman"/>
                      </a:endParaRPr>
                    </a:p>
                  </a:txBody>
                  <a:tcPr marL="0" marR="0" marT="0" marB="0" anchor="ctr"/>
                </a:tc>
                <a:tc>
                  <a:txBody>
                    <a:bodyPr/>
                    <a:lstStyle/>
                    <a:p>
                      <a:pPr marR="38100">
                        <a:lnSpc>
                          <a:spcPts val="1600"/>
                        </a:lnSpc>
                        <a:spcAft>
                          <a:spcPts val="0"/>
                        </a:spcAft>
                      </a:pPr>
                      <a:r>
                        <a:rPr lang="es-EC" sz="1400">
                          <a:effectLst/>
                        </a:rPr>
                        <a:t>Imagen creativa</a:t>
                      </a:r>
                      <a:endParaRPr lang="es-EC" sz="1400">
                        <a:effectLst/>
                        <a:latin typeface="Calibri"/>
                        <a:ea typeface="Calibri"/>
                        <a:cs typeface="Times New Roman"/>
                      </a:endParaRPr>
                    </a:p>
                  </a:txBody>
                  <a:tcPr marL="0" marR="0" marT="0" marB="0" anchor="ctr"/>
                </a:tc>
                <a:tc>
                  <a:txBody>
                    <a:bodyPr/>
                    <a:lstStyle/>
                    <a:p>
                      <a:pPr marR="38100" algn="r">
                        <a:lnSpc>
                          <a:spcPts val="1600"/>
                        </a:lnSpc>
                        <a:spcAft>
                          <a:spcPts val="0"/>
                        </a:spcAft>
                      </a:pPr>
                      <a:r>
                        <a:rPr lang="es-EC" sz="1400" dirty="0">
                          <a:effectLst/>
                        </a:rPr>
                        <a:t>45</a:t>
                      </a:r>
                      <a:endParaRPr lang="es-EC" sz="1400" dirty="0">
                        <a:effectLst/>
                        <a:latin typeface="Calibri"/>
                        <a:ea typeface="Calibri"/>
                        <a:cs typeface="Times New Roman"/>
                      </a:endParaRPr>
                    </a:p>
                  </a:txBody>
                  <a:tcPr marL="0" marR="0" marT="0" marB="0" anchor="ctr"/>
                </a:tc>
                <a:tc>
                  <a:txBody>
                    <a:bodyPr/>
                    <a:lstStyle/>
                    <a:p>
                      <a:pPr marR="38100" algn="r">
                        <a:lnSpc>
                          <a:spcPts val="1600"/>
                        </a:lnSpc>
                        <a:spcAft>
                          <a:spcPts val="0"/>
                        </a:spcAft>
                      </a:pPr>
                      <a:r>
                        <a:rPr lang="es-EC" sz="1400">
                          <a:effectLst/>
                        </a:rPr>
                        <a:t>12,1</a:t>
                      </a:r>
                      <a:endParaRPr lang="es-EC" sz="1400">
                        <a:effectLst/>
                        <a:latin typeface="Calibri"/>
                        <a:ea typeface="Calibri"/>
                        <a:cs typeface="Times New Roman"/>
                      </a:endParaRPr>
                    </a:p>
                  </a:txBody>
                  <a:tcPr marL="0" marR="0" marT="0" marB="0" anchor="ctr"/>
                </a:tc>
                <a:tc>
                  <a:txBody>
                    <a:bodyPr/>
                    <a:lstStyle/>
                    <a:p>
                      <a:pPr marR="38100" algn="r">
                        <a:lnSpc>
                          <a:spcPts val="1600"/>
                        </a:lnSpc>
                        <a:spcAft>
                          <a:spcPts val="0"/>
                        </a:spcAft>
                      </a:pPr>
                      <a:r>
                        <a:rPr lang="es-EC" sz="1400" dirty="0">
                          <a:effectLst/>
                        </a:rPr>
                        <a:t>35,4</a:t>
                      </a:r>
                      <a:endParaRPr lang="es-EC" sz="1400" dirty="0">
                        <a:effectLst/>
                        <a:latin typeface="Calibri"/>
                        <a:ea typeface="Calibri"/>
                        <a:cs typeface="Times New Roman"/>
                      </a:endParaRPr>
                    </a:p>
                  </a:txBody>
                  <a:tcPr marL="0" marR="0" marT="0" marB="0" anchor="ctr"/>
                </a:tc>
                <a:tc>
                  <a:txBody>
                    <a:bodyPr/>
                    <a:lstStyle/>
                    <a:p>
                      <a:pPr marR="38100" algn="r">
                        <a:lnSpc>
                          <a:spcPts val="1600"/>
                        </a:lnSpc>
                        <a:spcAft>
                          <a:spcPts val="0"/>
                        </a:spcAft>
                      </a:pPr>
                      <a:r>
                        <a:rPr lang="es-EC" sz="1400" dirty="0">
                          <a:effectLst/>
                        </a:rPr>
                        <a:t>35,4</a:t>
                      </a:r>
                      <a:endParaRPr lang="es-EC" sz="1400" dirty="0">
                        <a:effectLst/>
                        <a:latin typeface="Calibri"/>
                        <a:ea typeface="Calibri"/>
                        <a:cs typeface="Times New Roman"/>
                      </a:endParaRPr>
                    </a:p>
                  </a:txBody>
                  <a:tcPr marL="0" marR="0" marT="0" marB="0" anchor="ctr"/>
                </a:tc>
              </a:tr>
              <a:tr h="677469">
                <a:tc vMerge="1">
                  <a:txBody>
                    <a:bodyPr/>
                    <a:lstStyle/>
                    <a:p>
                      <a:endParaRPr lang="es-EC"/>
                    </a:p>
                  </a:txBody>
                  <a:tcPr/>
                </a:tc>
                <a:tc>
                  <a:txBody>
                    <a:bodyPr/>
                    <a:lstStyle/>
                    <a:p>
                      <a:pPr marR="38100">
                        <a:lnSpc>
                          <a:spcPts val="1600"/>
                        </a:lnSpc>
                        <a:spcAft>
                          <a:spcPts val="0"/>
                        </a:spcAft>
                      </a:pPr>
                      <a:r>
                        <a:rPr lang="es-EC" sz="1400">
                          <a:effectLst/>
                        </a:rPr>
                        <a:t>Mensaje del anuncio</a:t>
                      </a:r>
                      <a:endParaRPr lang="es-EC" sz="1400">
                        <a:effectLst/>
                        <a:latin typeface="Calibri"/>
                        <a:ea typeface="Calibri"/>
                        <a:cs typeface="Times New Roman"/>
                      </a:endParaRPr>
                    </a:p>
                  </a:txBody>
                  <a:tcPr marL="0" marR="0" marT="0" marB="0" anchor="ctr"/>
                </a:tc>
                <a:tc>
                  <a:txBody>
                    <a:bodyPr/>
                    <a:lstStyle/>
                    <a:p>
                      <a:pPr marR="38100" algn="r">
                        <a:lnSpc>
                          <a:spcPts val="1600"/>
                        </a:lnSpc>
                        <a:spcAft>
                          <a:spcPts val="0"/>
                        </a:spcAft>
                      </a:pPr>
                      <a:r>
                        <a:rPr lang="es-EC" sz="1400">
                          <a:effectLst/>
                        </a:rPr>
                        <a:t>75</a:t>
                      </a:r>
                      <a:endParaRPr lang="es-EC" sz="1400">
                        <a:effectLst/>
                        <a:latin typeface="Calibri"/>
                        <a:ea typeface="Calibri"/>
                        <a:cs typeface="Times New Roman"/>
                      </a:endParaRPr>
                    </a:p>
                  </a:txBody>
                  <a:tcPr marL="0" marR="0" marT="0" marB="0" anchor="ctr"/>
                </a:tc>
                <a:tc>
                  <a:txBody>
                    <a:bodyPr/>
                    <a:lstStyle/>
                    <a:p>
                      <a:pPr marR="38100" algn="r">
                        <a:lnSpc>
                          <a:spcPts val="1600"/>
                        </a:lnSpc>
                        <a:spcAft>
                          <a:spcPts val="0"/>
                        </a:spcAft>
                      </a:pPr>
                      <a:r>
                        <a:rPr lang="es-EC" sz="1400">
                          <a:effectLst/>
                        </a:rPr>
                        <a:t>20,2</a:t>
                      </a:r>
                      <a:endParaRPr lang="es-EC" sz="1400">
                        <a:effectLst/>
                        <a:latin typeface="Calibri"/>
                        <a:ea typeface="Calibri"/>
                        <a:cs typeface="Times New Roman"/>
                      </a:endParaRPr>
                    </a:p>
                  </a:txBody>
                  <a:tcPr marL="0" marR="0" marT="0" marB="0" anchor="ctr"/>
                </a:tc>
                <a:tc>
                  <a:txBody>
                    <a:bodyPr/>
                    <a:lstStyle/>
                    <a:p>
                      <a:pPr marR="38100" algn="r">
                        <a:lnSpc>
                          <a:spcPts val="1600"/>
                        </a:lnSpc>
                        <a:spcAft>
                          <a:spcPts val="0"/>
                        </a:spcAft>
                      </a:pPr>
                      <a:r>
                        <a:rPr lang="es-EC" sz="3200" b="1" dirty="0">
                          <a:solidFill>
                            <a:srgbClr val="0070C0"/>
                          </a:solidFill>
                          <a:effectLst/>
                        </a:rPr>
                        <a:t>59,1</a:t>
                      </a:r>
                      <a:endParaRPr lang="es-EC" sz="3200" b="1" dirty="0">
                        <a:solidFill>
                          <a:srgbClr val="0070C0"/>
                        </a:solidFill>
                        <a:effectLst/>
                        <a:latin typeface="Calibri"/>
                        <a:ea typeface="Calibri"/>
                        <a:cs typeface="Times New Roman"/>
                      </a:endParaRPr>
                    </a:p>
                  </a:txBody>
                  <a:tcPr marL="0" marR="0" marT="0" marB="0" anchor="ctr"/>
                </a:tc>
                <a:tc>
                  <a:txBody>
                    <a:bodyPr/>
                    <a:lstStyle/>
                    <a:p>
                      <a:pPr marR="38100" algn="r">
                        <a:lnSpc>
                          <a:spcPts val="1600"/>
                        </a:lnSpc>
                        <a:spcAft>
                          <a:spcPts val="0"/>
                        </a:spcAft>
                      </a:pPr>
                      <a:r>
                        <a:rPr lang="es-EC" sz="1400" dirty="0">
                          <a:effectLst/>
                        </a:rPr>
                        <a:t>94,5</a:t>
                      </a:r>
                      <a:endParaRPr lang="es-EC" sz="1400" dirty="0">
                        <a:effectLst/>
                        <a:latin typeface="Calibri"/>
                        <a:ea typeface="Calibri"/>
                        <a:cs typeface="Times New Roman"/>
                      </a:endParaRPr>
                    </a:p>
                  </a:txBody>
                  <a:tcPr marL="0" marR="0" marT="0" marB="0" anchor="ctr"/>
                </a:tc>
              </a:tr>
              <a:tr h="290344">
                <a:tc vMerge="1">
                  <a:txBody>
                    <a:bodyPr/>
                    <a:lstStyle/>
                    <a:p>
                      <a:endParaRPr lang="es-EC"/>
                    </a:p>
                  </a:txBody>
                  <a:tcPr/>
                </a:tc>
                <a:tc>
                  <a:txBody>
                    <a:bodyPr/>
                    <a:lstStyle/>
                    <a:p>
                      <a:pPr marR="38100">
                        <a:lnSpc>
                          <a:spcPts val="1600"/>
                        </a:lnSpc>
                        <a:spcAft>
                          <a:spcPts val="0"/>
                        </a:spcAft>
                      </a:pPr>
                      <a:r>
                        <a:rPr lang="es-EC" sz="1400">
                          <a:effectLst/>
                        </a:rPr>
                        <a:t>Colores</a:t>
                      </a:r>
                      <a:endParaRPr lang="es-EC" sz="1400">
                        <a:effectLst/>
                        <a:latin typeface="Calibri"/>
                        <a:ea typeface="Calibri"/>
                        <a:cs typeface="Times New Roman"/>
                      </a:endParaRPr>
                    </a:p>
                  </a:txBody>
                  <a:tcPr marL="0" marR="0" marT="0" marB="0" anchor="ctr"/>
                </a:tc>
                <a:tc>
                  <a:txBody>
                    <a:bodyPr/>
                    <a:lstStyle/>
                    <a:p>
                      <a:pPr marR="38100" algn="r">
                        <a:lnSpc>
                          <a:spcPts val="1600"/>
                        </a:lnSpc>
                        <a:spcAft>
                          <a:spcPts val="0"/>
                        </a:spcAft>
                      </a:pPr>
                      <a:r>
                        <a:rPr lang="es-EC" sz="1400" dirty="0">
                          <a:effectLst/>
                        </a:rPr>
                        <a:t>4</a:t>
                      </a:r>
                      <a:endParaRPr lang="es-EC" sz="1400" dirty="0">
                        <a:effectLst/>
                        <a:latin typeface="Calibri"/>
                        <a:ea typeface="Calibri"/>
                        <a:cs typeface="Times New Roman"/>
                      </a:endParaRPr>
                    </a:p>
                  </a:txBody>
                  <a:tcPr marL="0" marR="0" marT="0" marB="0" anchor="ctr"/>
                </a:tc>
                <a:tc>
                  <a:txBody>
                    <a:bodyPr/>
                    <a:lstStyle/>
                    <a:p>
                      <a:pPr marR="38100" algn="r">
                        <a:lnSpc>
                          <a:spcPts val="1600"/>
                        </a:lnSpc>
                        <a:spcAft>
                          <a:spcPts val="0"/>
                        </a:spcAft>
                      </a:pPr>
                      <a:r>
                        <a:rPr lang="es-EC" sz="1400">
                          <a:effectLst/>
                        </a:rPr>
                        <a:t>1,1</a:t>
                      </a:r>
                      <a:endParaRPr lang="es-EC" sz="1400">
                        <a:effectLst/>
                        <a:latin typeface="Calibri"/>
                        <a:ea typeface="Calibri"/>
                        <a:cs typeface="Times New Roman"/>
                      </a:endParaRPr>
                    </a:p>
                  </a:txBody>
                  <a:tcPr marL="0" marR="0" marT="0" marB="0" anchor="ctr"/>
                </a:tc>
                <a:tc>
                  <a:txBody>
                    <a:bodyPr/>
                    <a:lstStyle/>
                    <a:p>
                      <a:pPr marR="38100" algn="r">
                        <a:lnSpc>
                          <a:spcPts val="1600"/>
                        </a:lnSpc>
                        <a:spcAft>
                          <a:spcPts val="0"/>
                        </a:spcAft>
                      </a:pPr>
                      <a:r>
                        <a:rPr lang="es-EC" sz="1400">
                          <a:effectLst/>
                        </a:rPr>
                        <a:t>3,1</a:t>
                      </a:r>
                      <a:endParaRPr lang="es-EC" sz="1400">
                        <a:effectLst/>
                        <a:latin typeface="Calibri"/>
                        <a:ea typeface="Calibri"/>
                        <a:cs typeface="Times New Roman"/>
                      </a:endParaRPr>
                    </a:p>
                  </a:txBody>
                  <a:tcPr marL="0" marR="0" marT="0" marB="0" anchor="ctr"/>
                </a:tc>
                <a:tc>
                  <a:txBody>
                    <a:bodyPr/>
                    <a:lstStyle/>
                    <a:p>
                      <a:pPr marR="38100" algn="r">
                        <a:lnSpc>
                          <a:spcPts val="1600"/>
                        </a:lnSpc>
                        <a:spcAft>
                          <a:spcPts val="0"/>
                        </a:spcAft>
                      </a:pPr>
                      <a:r>
                        <a:rPr lang="es-EC" sz="1400" dirty="0">
                          <a:effectLst/>
                        </a:rPr>
                        <a:t>97,6</a:t>
                      </a:r>
                      <a:endParaRPr lang="es-EC" sz="1400" dirty="0">
                        <a:effectLst/>
                        <a:latin typeface="Calibri"/>
                        <a:ea typeface="Calibri"/>
                        <a:cs typeface="Times New Roman"/>
                      </a:endParaRPr>
                    </a:p>
                  </a:txBody>
                  <a:tcPr marL="0" marR="0" marT="0" marB="0" anchor="ctr"/>
                </a:tc>
              </a:tr>
              <a:tr h="483907">
                <a:tc vMerge="1">
                  <a:txBody>
                    <a:bodyPr/>
                    <a:lstStyle/>
                    <a:p>
                      <a:endParaRPr lang="es-EC"/>
                    </a:p>
                  </a:txBody>
                  <a:tcPr/>
                </a:tc>
                <a:tc>
                  <a:txBody>
                    <a:bodyPr/>
                    <a:lstStyle/>
                    <a:p>
                      <a:pPr marR="38100">
                        <a:lnSpc>
                          <a:spcPts val="1600"/>
                        </a:lnSpc>
                        <a:spcAft>
                          <a:spcPts val="0"/>
                        </a:spcAft>
                      </a:pPr>
                      <a:r>
                        <a:rPr lang="es-EC" sz="1400">
                          <a:effectLst/>
                        </a:rPr>
                        <a:t>Promociones</a:t>
                      </a:r>
                      <a:endParaRPr lang="es-EC" sz="1400">
                        <a:effectLst/>
                        <a:latin typeface="Calibri"/>
                        <a:ea typeface="Calibri"/>
                        <a:cs typeface="Times New Roman"/>
                      </a:endParaRPr>
                    </a:p>
                  </a:txBody>
                  <a:tcPr marL="0" marR="0" marT="0" marB="0" anchor="ctr"/>
                </a:tc>
                <a:tc>
                  <a:txBody>
                    <a:bodyPr/>
                    <a:lstStyle/>
                    <a:p>
                      <a:pPr marR="38100" algn="r">
                        <a:lnSpc>
                          <a:spcPts val="1600"/>
                        </a:lnSpc>
                        <a:spcAft>
                          <a:spcPts val="0"/>
                        </a:spcAft>
                      </a:pPr>
                      <a:r>
                        <a:rPr lang="es-EC" sz="1400">
                          <a:effectLst/>
                        </a:rPr>
                        <a:t>3</a:t>
                      </a:r>
                      <a:endParaRPr lang="es-EC" sz="1400">
                        <a:effectLst/>
                        <a:latin typeface="Calibri"/>
                        <a:ea typeface="Calibri"/>
                        <a:cs typeface="Times New Roman"/>
                      </a:endParaRPr>
                    </a:p>
                  </a:txBody>
                  <a:tcPr marL="0" marR="0" marT="0" marB="0" anchor="ctr"/>
                </a:tc>
                <a:tc>
                  <a:txBody>
                    <a:bodyPr/>
                    <a:lstStyle/>
                    <a:p>
                      <a:pPr marR="38100" algn="r">
                        <a:lnSpc>
                          <a:spcPts val="1600"/>
                        </a:lnSpc>
                        <a:spcAft>
                          <a:spcPts val="0"/>
                        </a:spcAft>
                      </a:pPr>
                      <a:r>
                        <a:rPr lang="es-EC" sz="1400">
                          <a:effectLst/>
                        </a:rPr>
                        <a:t>,8</a:t>
                      </a:r>
                      <a:endParaRPr lang="es-EC" sz="1400">
                        <a:effectLst/>
                        <a:latin typeface="Calibri"/>
                        <a:ea typeface="Calibri"/>
                        <a:cs typeface="Times New Roman"/>
                      </a:endParaRPr>
                    </a:p>
                  </a:txBody>
                  <a:tcPr marL="0" marR="0" marT="0" marB="0" anchor="ctr"/>
                </a:tc>
                <a:tc>
                  <a:txBody>
                    <a:bodyPr/>
                    <a:lstStyle/>
                    <a:p>
                      <a:pPr marR="38100" algn="r">
                        <a:lnSpc>
                          <a:spcPts val="1600"/>
                        </a:lnSpc>
                        <a:spcAft>
                          <a:spcPts val="0"/>
                        </a:spcAft>
                      </a:pPr>
                      <a:r>
                        <a:rPr lang="es-EC" sz="1400">
                          <a:effectLst/>
                        </a:rPr>
                        <a:t>2,4</a:t>
                      </a:r>
                      <a:endParaRPr lang="es-EC" sz="1400">
                        <a:effectLst/>
                        <a:latin typeface="Calibri"/>
                        <a:ea typeface="Calibri"/>
                        <a:cs typeface="Times New Roman"/>
                      </a:endParaRPr>
                    </a:p>
                  </a:txBody>
                  <a:tcPr marL="0" marR="0" marT="0" marB="0" anchor="ctr"/>
                </a:tc>
                <a:tc>
                  <a:txBody>
                    <a:bodyPr/>
                    <a:lstStyle/>
                    <a:p>
                      <a:pPr marR="38100" algn="r">
                        <a:lnSpc>
                          <a:spcPts val="1600"/>
                        </a:lnSpc>
                        <a:spcAft>
                          <a:spcPts val="0"/>
                        </a:spcAft>
                      </a:pPr>
                      <a:r>
                        <a:rPr lang="es-EC" sz="1400" dirty="0">
                          <a:effectLst/>
                        </a:rPr>
                        <a:t>100,0</a:t>
                      </a:r>
                      <a:endParaRPr lang="es-EC" sz="1400" dirty="0">
                        <a:effectLst/>
                        <a:latin typeface="Calibri"/>
                        <a:ea typeface="Calibri"/>
                        <a:cs typeface="Times New Roman"/>
                      </a:endParaRPr>
                    </a:p>
                  </a:txBody>
                  <a:tcPr marL="0" marR="0" marT="0" marB="0" anchor="ctr"/>
                </a:tc>
              </a:tr>
              <a:tr h="208871">
                <a:tc vMerge="1">
                  <a:txBody>
                    <a:bodyPr/>
                    <a:lstStyle/>
                    <a:p>
                      <a:endParaRPr lang="es-EC"/>
                    </a:p>
                  </a:txBody>
                  <a:tcPr/>
                </a:tc>
                <a:tc>
                  <a:txBody>
                    <a:bodyPr/>
                    <a:lstStyle/>
                    <a:p>
                      <a:pPr marR="38100">
                        <a:lnSpc>
                          <a:spcPts val="1600"/>
                        </a:lnSpc>
                        <a:spcAft>
                          <a:spcPts val="0"/>
                        </a:spcAft>
                      </a:pPr>
                      <a:r>
                        <a:rPr lang="es-EC" sz="1400">
                          <a:effectLst/>
                        </a:rPr>
                        <a:t>Total</a:t>
                      </a:r>
                      <a:endParaRPr lang="es-EC" sz="1400">
                        <a:effectLst/>
                        <a:latin typeface="Calibri"/>
                        <a:ea typeface="Calibri"/>
                        <a:cs typeface="Times New Roman"/>
                      </a:endParaRPr>
                    </a:p>
                  </a:txBody>
                  <a:tcPr marL="0" marR="0" marT="0" marB="0" anchor="ctr"/>
                </a:tc>
                <a:tc>
                  <a:txBody>
                    <a:bodyPr/>
                    <a:lstStyle/>
                    <a:p>
                      <a:pPr marR="38100" algn="r">
                        <a:lnSpc>
                          <a:spcPts val="1600"/>
                        </a:lnSpc>
                        <a:spcAft>
                          <a:spcPts val="0"/>
                        </a:spcAft>
                      </a:pPr>
                      <a:r>
                        <a:rPr lang="es-EC" sz="1400">
                          <a:effectLst/>
                        </a:rPr>
                        <a:t>127</a:t>
                      </a:r>
                      <a:endParaRPr lang="es-EC" sz="1400">
                        <a:effectLst/>
                        <a:latin typeface="Calibri"/>
                        <a:ea typeface="Calibri"/>
                        <a:cs typeface="Times New Roman"/>
                      </a:endParaRPr>
                    </a:p>
                  </a:txBody>
                  <a:tcPr marL="0" marR="0" marT="0" marB="0" anchor="ctr"/>
                </a:tc>
                <a:tc>
                  <a:txBody>
                    <a:bodyPr/>
                    <a:lstStyle/>
                    <a:p>
                      <a:pPr marR="38100" algn="r">
                        <a:lnSpc>
                          <a:spcPts val="1600"/>
                        </a:lnSpc>
                        <a:spcAft>
                          <a:spcPts val="0"/>
                        </a:spcAft>
                      </a:pPr>
                      <a:r>
                        <a:rPr lang="es-EC" sz="1400">
                          <a:effectLst/>
                        </a:rPr>
                        <a:t>34,2</a:t>
                      </a:r>
                      <a:endParaRPr lang="es-EC" sz="1400">
                        <a:effectLst/>
                        <a:latin typeface="Calibri"/>
                        <a:ea typeface="Calibri"/>
                        <a:cs typeface="Times New Roman"/>
                      </a:endParaRPr>
                    </a:p>
                  </a:txBody>
                  <a:tcPr marL="0" marR="0" marT="0" marB="0" anchor="ctr"/>
                </a:tc>
                <a:tc>
                  <a:txBody>
                    <a:bodyPr/>
                    <a:lstStyle/>
                    <a:p>
                      <a:pPr marR="38100" algn="r">
                        <a:lnSpc>
                          <a:spcPts val="1600"/>
                        </a:lnSpc>
                        <a:spcAft>
                          <a:spcPts val="0"/>
                        </a:spcAft>
                      </a:pPr>
                      <a:r>
                        <a:rPr lang="es-EC" sz="1400">
                          <a:effectLst/>
                        </a:rPr>
                        <a:t>100,0</a:t>
                      </a:r>
                      <a:endParaRPr lang="es-EC" sz="1400">
                        <a:effectLst/>
                        <a:latin typeface="Calibri"/>
                        <a:ea typeface="Calibri"/>
                        <a:cs typeface="Times New Roman"/>
                      </a:endParaRPr>
                    </a:p>
                  </a:txBody>
                  <a:tcPr marL="0" marR="0" marT="0" marB="0" anchor="ctr"/>
                </a:tc>
                <a:tc>
                  <a:txBody>
                    <a:bodyPr/>
                    <a:lstStyle/>
                    <a:p>
                      <a:pPr>
                        <a:lnSpc>
                          <a:spcPct val="107000"/>
                        </a:lnSpc>
                        <a:spcAft>
                          <a:spcPts val="0"/>
                        </a:spcAft>
                      </a:pPr>
                      <a:r>
                        <a:rPr lang="es-EC" sz="1400" dirty="0">
                          <a:effectLst/>
                        </a:rPr>
                        <a:t> </a:t>
                      </a:r>
                      <a:endParaRPr lang="es-EC" sz="1400" dirty="0">
                        <a:effectLst/>
                        <a:latin typeface="Calibri"/>
                        <a:ea typeface="Calibri"/>
                        <a:cs typeface="Times New Roman"/>
                      </a:endParaRPr>
                    </a:p>
                  </a:txBody>
                  <a:tcPr marL="0" marR="0" marT="0" marB="0"/>
                </a:tc>
              </a:tr>
              <a:tr h="557762">
                <a:tc>
                  <a:txBody>
                    <a:bodyPr/>
                    <a:lstStyle/>
                    <a:p>
                      <a:pPr marR="38100">
                        <a:lnSpc>
                          <a:spcPts val="1600"/>
                        </a:lnSpc>
                        <a:spcAft>
                          <a:spcPts val="0"/>
                        </a:spcAft>
                      </a:pPr>
                      <a:r>
                        <a:rPr lang="es-EC" sz="1400">
                          <a:effectLst/>
                        </a:rPr>
                        <a:t>Perdidos</a:t>
                      </a:r>
                      <a:endParaRPr lang="es-EC" sz="1400">
                        <a:effectLst/>
                        <a:latin typeface="Calibri"/>
                        <a:ea typeface="Calibri"/>
                        <a:cs typeface="Times New Roman"/>
                      </a:endParaRPr>
                    </a:p>
                  </a:txBody>
                  <a:tcPr marL="0" marR="0" marT="0" marB="0" anchor="ctr"/>
                </a:tc>
                <a:tc>
                  <a:txBody>
                    <a:bodyPr/>
                    <a:lstStyle/>
                    <a:p>
                      <a:pPr marR="38100">
                        <a:lnSpc>
                          <a:spcPts val="1600"/>
                        </a:lnSpc>
                        <a:spcAft>
                          <a:spcPts val="0"/>
                        </a:spcAft>
                      </a:pPr>
                      <a:r>
                        <a:rPr lang="es-EC" sz="1400">
                          <a:effectLst/>
                        </a:rPr>
                        <a:t>Sistema</a:t>
                      </a:r>
                      <a:endParaRPr lang="es-EC" sz="1400">
                        <a:effectLst/>
                        <a:latin typeface="Calibri"/>
                        <a:ea typeface="Calibri"/>
                        <a:cs typeface="Times New Roman"/>
                      </a:endParaRPr>
                    </a:p>
                  </a:txBody>
                  <a:tcPr marL="0" marR="0" marT="0" marB="0" anchor="ctr"/>
                </a:tc>
                <a:tc>
                  <a:txBody>
                    <a:bodyPr/>
                    <a:lstStyle/>
                    <a:p>
                      <a:pPr marR="38100" algn="r">
                        <a:lnSpc>
                          <a:spcPts val="1600"/>
                        </a:lnSpc>
                        <a:spcAft>
                          <a:spcPts val="0"/>
                        </a:spcAft>
                      </a:pPr>
                      <a:r>
                        <a:rPr lang="es-EC" sz="1400" dirty="0">
                          <a:effectLst/>
                        </a:rPr>
                        <a:t>244</a:t>
                      </a:r>
                      <a:endParaRPr lang="es-EC" sz="1400" dirty="0">
                        <a:effectLst/>
                        <a:latin typeface="Calibri"/>
                        <a:ea typeface="Calibri"/>
                        <a:cs typeface="Times New Roman"/>
                      </a:endParaRPr>
                    </a:p>
                  </a:txBody>
                  <a:tcPr marL="0" marR="0" marT="0" marB="0" anchor="ctr"/>
                </a:tc>
                <a:tc>
                  <a:txBody>
                    <a:bodyPr/>
                    <a:lstStyle/>
                    <a:p>
                      <a:pPr marR="38100" algn="r">
                        <a:lnSpc>
                          <a:spcPts val="1600"/>
                        </a:lnSpc>
                        <a:spcAft>
                          <a:spcPts val="0"/>
                        </a:spcAft>
                      </a:pPr>
                      <a:r>
                        <a:rPr lang="es-EC" sz="1400">
                          <a:effectLst/>
                        </a:rPr>
                        <a:t>65,8</a:t>
                      </a:r>
                      <a:endParaRPr lang="es-EC" sz="1400">
                        <a:effectLst/>
                        <a:latin typeface="Calibri"/>
                        <a:ea typeface="Calibri"/>
                        <a:cs typeface="Times New Roman"/>
                      </a:endParaRPr>
                    </a:p>
                  </a:txBody>
                  <a:tcPr marL="0" marR="0" marT="0" marB="0" anchor="ctr"/>
                </a:tc>
                <a:tc>
                  <a:txBody>
                    <a:bodyPr/>
                    <a:lstStyle/>
                    <a:p>
                      <a:pPr>
                        <a:lnSpc>
                          <a:spcPct val="107000"/>
                        </a:lnSpc>
                        <a:spcAft>
                          <a:spcPts val="0"/>
                        </a:spcAft>
                      </a:pPr>
                      <a:r>
                        <a:rPr lang="es-EC" sz="1400">
                          <a:effectLst/>
                        </a:rPr>
                        <a:t> </a:t>
                      </a:r>
                      <a:endParaRPr lang="es-EC" sz="1400">
                        <a:effectLst/>
                        <a:latin typeface="Calibri"/>
                        <a:ea typeface="Calibri"/>
                        <a:cs typeface="Times New Roman"/>
                      </a:endParaRPr>
                    </a:p>
                  </a:txBody>
                  <a:tcPr marL="0" marR="0" marT="0" marB="0"/>
                </a:tc>
                <a:tc>
                  <a:txBody>
                    <a:bodyPr/>
                    <a:lstStyle/>
                    <a:p>
                      <a:pPr>
                        <a:lnSpc>
                          <a:spcPct val="107000"/>
                        </a:lnSpc>
                        <a:spcAft>
                          <a:spcPts val="0"/>
                        </a:spcAft>
                      </a:pPr>
                      <a:r>
                        <a:rPr lang="es-EC" sz="1400" dirty="0">
                          <a:effectLst/>
                        </a:rPr>
                        <a:t> </a:t>
                      </a:r>
                      <a:endParaRPr lang="es-EC" sz="1400" dirty="0">
                        <a:effectLst/>
                        <a:latin typeface="Calibri"/>
                        <a:ea typeface="Calibri"/>
                        <a:cs typeface="Times New Roman"/>
                      </a:endParaRPr>
                    </a:p>
                  </a:txBody>
                  <a:tcPr marL="0" marR="0" marT="0" marB="0"/>
                </a:tc>
              </a:tr>
              <a:tr h="208871">
                <a:tc gridSpan="2">
                  <a:txBody>
                    <a:bodyPr/>
                    <a:lstStyle/>
                    <a:p>
                      <a:pPr marR="38100">
                        <a:lnSpc>
                          <a:spcPts val="1600"/>
                        </a:lnSpc>
                        <a:spcAft>
                          <a:spcPts val="0"/>
                        </a:spcAft>
                      </a:pPr>
                      <a:r>
                        <a:rPr lang="es-EC" sz="1400">
                          <a:effectLst/>
                        </a:rPr>
                        <a:t>Total</a:t>
                      </a:r>
                      <a:endParaRPr lang="es-EC" sz="1400">
                        <a:effectLst/>
                        <a:latin typeface="Calibri"/>
                        <a:ea typeface="Calibri"/>
                        <a:cs typeface="Times New Roman"/>
                      </a:endParaRPr>
                    </a:p>
                  </a:txBody>
                  <a:tcPr marL="0" marR="0" marT="0" marB="0" anchor="ctr"/>
                </a:tc>
                <a:tc hMerge="1">
                  <a:txBody>
                    <a:bodyPr/>
                    <a:lstStyle/>
                    <a:p>
                      <a:endParaRPr lang="es-EC"/>
                    </a:p>
                  </a:txBody>
                  <a:tcPr/>
                </a:tc>
                <a:tc>
                  <a:txBody>
                    <a:bodyPr/>
                    <a:lstStyle/>
                    <a:p>
                      <a:pPr marR="38100" algn="r">
                        <a:lnSpc>
                          <a:spcPts val="1600"/>
                        </a:lnSpc>
                        <a:spcAft>
                          <a:spcPts val="0"/>
                        </a:spcAft>
                      </a:pPr>
                      <a:r>
                        <a:rPr lang="es-EC" sz="1400" dirty="0">
                          <a:effectLst/>
                        </a:rPr>
                        <a:t>371</a:t>
                      </a:r>
                      <a:endParaRPr lang="es-EC" sz="1400" dirty="0">
                        <a:effectLst/>
                        <a:latin typeface="Calibri"/>
                        <a:ea typeface="Calibri"/>
                        <a:cs typeface="Times New Roman"/>
                      </a:endParaRPr>
                    </a:p>
                  </a:txBody>
                  <a:tcPr marL="0" marR="0" marT="0" marB="0" anchor="ctr"/>
                </a:tc>
                <a:tc>
                  <a:txBody>
                    <a:bodyPr/>
                    <a:lstStyle/>
                    <a:p>
                      <a:pPr marR="38100" algn="r">
                        <a:lnSpc>
                          <a:spcPts val="1600"/>
                        </a:lnSpc>
                        <a:spcAft>
                          <a:spcPts val="0"/>
                        </a:spcAft>
                      </a:pPr>
                      <a:r>
                        <a:rPr lang="es-EC" sz="1400" dirty="0">
                          <a:effectLst/>
                        </a:rPr>
                        <a:t>100,0</a:t>
                      </a:r>
                      <a:endParaRPr lang="es-EC" sz="1400" dirty="0">
                        <a:effectLst/>
                        <a:latin typeface="Calibri"/>
                        <a:ea typeface="Calibri"/>
                        <a:cs typeface="Times New Roman"/>
                      </a:endParaRPr>
                    </a:p>
                  </a:txBody>
                  <a:tcPr marL="0" marR="0" marT="0" marB="0" anchor="ctr"/>
                </a:tc>
                <a:tc>
                  <a:txBody>
                    <a:bodyPr/>
                    <a:lstStyle/>
                    <a:p>
                      <a:pPr>
                        <a:lnSpc>
                          <a:spcPct val="107000"/>
                        </a:lnSpc>
                        <a:spcAft>
                          <a:spcPts val="0"/>
                        </a:spcAft>
                      </a:pPr>
                      <a:r>
                        <a:rPr lang="es-EC" sz="1400" dirty="0">
                          <a:effectLst/>
                        </a:rPr>
                        <a:t> </a:t>
                      </a:r>
                      <a:endParaRPr lang="es-EC" sz="1400" dirty="0">
                        <a:effectLst/>
                        <a:latin typeface="Calibri"/>
                        <a:ea typeface="Calibri"/>
                        <a:cs typeface="Times New Roman"/>
                      </a:endParaRPr>
                    </a:p>
                  </a:txBody>
                  <a:tcPr marL="0" marR="0" marT="0" marB="0"/>
                </a:tc>
                <a:tc>
                  <a:txBody>
                    <a:bodyPr/>
                    <a:lstStyle/>
                    <a:p>
                      <a:pPr>
                        <a:lnSpc>
                          <a:spcPct val="107000"/>
                        </a:lnSpc>
                        <a:spcAft>
                          <a:spcPts val="0"/>
                        </a:spcAft>
                      </a:pPr>
                      <a:r>
                        <a:rPr lang="es-EC" sz="1400" dirty="0">
                          <a:effectLst/>
                        </a:rPr>
                        <a:t> </a:t>
                      </a:r>
                      <a:endParaRPr lang="es-EC" sz="1400" dirty="0">
                        <a:effectLst/>
                        <a:latin typeface="Calibri"/>
                        <a:ea typeface="Calibri"/>
                        <a:cs typeface="Times New Roman"/>
                      </a:endParaRPr>
                    </a:p>
                  </a:txBody>
                  <a:tcPr marL="0" marR="0" marT="0" marB="0"/>
                </a:tc>
              </a:tr>
            </a:tbl>
          </a:graphicData>
        </a:graphic>
      </p:graphicFrame>
    </p:spTree>
    <p:extLst>
      <p:ext uri="{BB962C8B-B14F-4D97-AF65-F5344CB8AC3E}">
        <p14:creationId xmlns:p14="http://schemas.microsoft.com/office/powerpoint/2010/main" val="33121320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579296" cy="922114"/>
          </a:xfrm>
        </p:spPr>
        <p:txBody>
          <a:bodyPr>
            <a:noAutofit/>
          </a:bodyPr>
          <a:lstStyle/>
          <a:p>
            <a:pPr algn="just"/>
            <a:r>
              <a:rPr lang="es-EC" sz="2400" b="1" dirty="0" smtClean="0"/>
              <a:t>Pregunta 10.  </a:t>
            </a:r>
            <a:r>
              <a:rPr lang="es-EC" sz="2400" b="1" dirty="0"/>
              <a:t>Considera </a:t>
            </a:r>
            <a:r>
              <a:rPr lang="es-EC" sz="2400" b="1" dirty="0" smtClean="0"/>
              <a:t>que: ¿debe </a:t>
            </a:r>
            <a:r>
              <a:rPr lang="es-EC" sz="2400" b="1" dirty="0"/>
              <a:t>existir la suficiente difusión y promoción de los atractivos turísticos de la Comunidad Tsáchila Chiguilpe?</a:t>
            </a:r>
            <a:endParaRPr lang="es-CO" sz="2400" dirty="0"/>
          </a:p>
        </p:txBody>
      </p:sp>
      <p:pic>
        <p:nvPicPr>
          <p:cNvPr id="9" name="8 Imagen"/>
          <p:cNvPicPr/>
          <p:nvPr/>
        </p:nvPicPr>
        <p:blipFill>
          <a:blip r:embed="rId2">
            <a:extLst>
              <a:ext uri="{28A0092B-C50C-407E-A947-70E740481C1C}">
                <a14:useLocalDpi xmlns:a14="http://schemas.microsoft.com/office/drawing/2010/main" val="0"/>
              </a:ext>
            </a:extLst>
          </a:blip>
          <a:srcRect/>
          <a:stretch>
            <a:fillRect/>
          </a:stretch>
        </p:blipFill>
        <p:spPr bwMode="auto">
          <a:xfrm>
            <a:off x="197591" y="1556792"/>
            <a:ext cx="4716016" cy="4243631"/>
          </a:xfrm>
          <a:prstGeom prst="rect">
            <a:avLst/>
          </a:prstGeom>
          <a:noFill/>
          <a:ln>
            <a:noFill/>
          </a:ln>
        </p:spPr>
      </p:pic>
      <p:graphicFrame>
        <p:nvGraphicFramePr>
          <p:cNvPr id="5" name="4 Tabla"/>
          <p:cNvGraphicFramePr>
            <a:graphicFrameLocks noGrp="1"/>
          </p:cNvGraphicFramePr>
          <p:nvPr>
            <p:extLst>
              <p:ext uri="{D42A27DB-BD31-4B8C-83A1-F6EECF244321}">
                <p14:modId xmlns:p14="http://schemas.microsoft.com/office/powerpoint/2010/main" val="4096836902"/>
              </p:ext>
            </p:extLst>
          </p:nvPr>
        </p:nvGraphicFramePr>
        <p:xfrm>
          <a:off x="3779912" y="2636912"/>
          <a:ext cx="5256585" cy="2492232"/>
        </p:xfrm>
        <a:graphic>
          <a:graphicData uri="http://schemas.openxmlformats.org/drawingml/2006/table">
            <a:tbl>
              <a:tblPr>
                <a:tableStyleId>{35758FB7-9AC5-4552-8A53-C91805E547FA}</a:tableStyleId>
              </a:tblPr>
              <a:tblGrid>
                <a:gridCol w="695705"/>
                <a:gridCol w="600439"/>
                <a:gridCol w="1014999"/>
                <a:gridCol w="981814"/>
                <a:gridCol w="981814"/>
                <a:gridCol w="981814"/>
              </a:tblGrid>
              <a:tr h="267458">
                <a:tc gridSpan="6">
                  <a:txBody>
                    <a:bodyPr/>
                    <a:lstStyle/>
                    <a:p>
                      <a:pPr marR="38100" algn="just">
                        <a:lnSpc>
                          <a:spcPts val="1600"/>
                        </a:lnSpc>
                        <a:spcAft>
                          <a:spcPts val="0"/>
                        </a:spcAft>
                      </a:pPr>
                      <a:r>
                        <a:rPr lang="es-EC" sz="1600" b="1" dirty="0">
                          <a:effectLst/>
                        </a:rPr>
                        <a:t>¿Considera que debe existir la suficiente difusión y promoción de los atractivos turísticos de la Comunidad Tsáchila Chiguilpe?</a:t>
                      </a:r>
                      <a:endParaRPr lang="es-EC" sz="1600" b="1" dirty="0">
                        <a:effectLst/>
                        <a:latin typeface="Calibri"/>
                        <a:ea typeface="Calibri"/>
                        <a:cs typeface="Times New Roman"/>
                      </a:endParaRPr>
                    </a:p>
                  </a:txBody>
                  <a:tcPr marL="0" marR="0"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67458">
                <a:tc gridSpan="2">
                  <a:txBody>
                    <a:bodyPr/>
                    <a:lstStyle/>
                    <a:p>
                      <a:pPr marR="38100" algn="just">
                        <a:lnSpc>
                          <a:spcPts val="1600"/>
                        </a:lnSpc>
                        <a:spcAft>
                          <a:spcPts val="0"/>
                        </a:spcAft>
                      </a:pPr>
                      <a:r>
                        <a:rPr lang="es-EC" sz="1600" b="1">
                          <a:effectLst/>
                        </a:rPr>
                        <a:t> </a:t>
                      </a:r>
                      <a:endParaRPr lang="es-EC" sz="1600" b="1">
                        <a:effectLst/>
                        <a:latin typeface="Calibri"/>
                        <a:ea typeface="Calibri"/>
                        <a:cs typeface="Times New Roman"/>
                      </a:endParaRPr>
                    </a:p>
                  </a:txBody>
                  <a:tcPr marL="0" marR="0" marT="0" marB="0" anchor="ctr"/>
                </a:tc>
                <a:tc hMerge="1">
                  <a:txBody>
                    <a:bodyPr/>
                    <a:lstStyle/>
                    <a:p>
                      <a:endParaRPr lang="es-EC"/>
                    </a:p>
                  </a:txBody>
                  <a:tcPr/>
                </a:tc>
                <a:tc>
                  <a:txBody>
                    <a:bodyPr/>
                    <a:lstStyle/>
                    <a:p>
                      <a:pPr marR="38100" algn="just">
                        <a:lnSpc>
                          <a:spcPts val="1600"/>
                        </a:lnSpc>
                        <a:spcAft>
                          <a:spcPts val="0"/>
                        </a:spcAft>
                      </a:pPr>
                      <a:r>
                        <a:rPr lang="es-EC" sz="1600" b="1" dirty="0">
                          <a:effectLst/>
                        </a:rPr>
                        <a:t>Frecuencia</a:t>
                      </a:r>
                      <a:endParaRPr lang="es-EC" sz="1600" b="1" dirty="0">
                        <a:effectLst/>
                        <a:latin typeface="Calibri"/>
                        <a:ea typeface="Calibri"/>
                        <a:cs typeface="Times New Roman"/>
                      </a:endParaRPr>
                    </a:p>
                  </a:txBody>
                  <a:tcPr marL="0" marR="0" marT="0" marB="0" anchor="ctr"/>
                </a:tc>
                <a:tc>
                  <a:txBody>
                    <a:bodyPr/>
                    <a:lstStyle/>
                    <a:p>
                      <a:pPr marR="38100" algn="just">
                        <a:lnSpc>
                          <a:spcPts val="1600"/>
                        </a:lnSpc>
                        <a:spcAft>
                          <a:spcPts val="0"/>
                        </a:spcAft>
                      </a:pPr>
                      <a:r>
                        <a:rPr lang="es-EC" sz="1600" b="1" dirty="0">
                          <a:effectLst/>
                        </a:rPr>
                        <a:t>Porcentaje</a:t>
                      </a:r>
                      <a:endParaRPr lang="es-EC" sz="1600" b="1" dirty="0">
                        <a:effectLst/>
                        <a:latin typeface="Calibri"/>
                        <a:ea typeface="Calibri"/>
                        <a:cs typeface="Times New Roman"/>
                      </a:endParaRPr>
                    </a:p>
                  </a:txBody>
                  <a:tcPr marL="0" marR="0" marT="0" marB="0" anchor="ctr"/>
                </a:tc>
                <a:tc>
                  <a:txBody>
                    <a:bodyPr/>
                    <a:lstStyle/>
                    <a:p>
                      <a:pPr marR="38100" algn="just">
                        <a:lnSpc>
                          <a:spcPts val="1600"/>
                        </a:lnSpc>
                        <a:spcAft>
                          <a:spcPts val="0"/>
                        </a:spcAft>
                      </a:pPr>
                      <a:r>
                        <a:rPr lang="es-EC" sz="1600" b="1" dirty="0">
                          <a:effectLst/>
                        </a:rPr>
                        <a:t>Porcentaje válido</a:t>
                      </a:r>
                      <a:endParaRPr lang="es-EC" sz="1600" b="1" dirty="0">
                        <a:effectLst/>
                        <a:latin typeface="Calibri"/>
                        <a:ea typeface="Calibri"/>
                        <a:cs typeface="Times New Roman"/>
                      </a:endParaRPr>
                    </a:p>
                  </a:txBody>
                  <a:tcPr marL="0" marR="0" marT="0" marB="0" anchor="ctr"/>
                </a:tc>
                <a:tc>
                  <a:txBody>
                    <a:bodyPr/>
                    <a:lstStyle/>
                    <a:p>
                      <a:pPr marR="38100" algn="just">
                        <a:lnSpc>
                          <a:spcPts val="1600"/>
                        </a:lnSpc>
                        <a:spcAft>
                          <a:spcPts val="0"/>
                        </a:spcAft>
                      </a:pPr>
                      <a:r>
                        <a:rPr lang="es-EC" sz="1600" b="1" dirty="0">
                          <a:effectLst/>
                        </a:rPr>
                        <a:t>Porcentaje acumulado</a:t>
                      </a:r>
                      <a:endParaRPr lang="es-EC" sz="1600" b="1" dirty="0">
                        <a:effectLst/>
                        <a:latin typeface="Calibri"/>
                        <a:ea typeface="Calibri"/>
                        <a:cs typeface="Times New Roman"/>
                      </a:endParaRPr>
                    </a:p>
                  </a:txBody>
                  <a:tcPr marL="0" marR="0" marT="0" marB="0" anchor="ctr"/>
                </a:tc>
              </a:tr>
              <a:tr h="267458">
                <a:tc rowSpan="3">
                  <a:txBody>
                    <a:bodyPr/>
                    <a:lstStyle/>
                    <a:p>
                      <a:pPr marR="38100">
                        <a:lnSpc>
                          <a:spcPts val="1600"/>
                        </a:lnSpc>
                        <a:spcAft>
                          <a:spcPts val="0"/>
                        </a:spcAft>
                      </a:pPr>
                      <a:r>
                        <a:rPr lang="es-EC" sz="1600">
                          <a:effectLst/>
                        </a:rPr>
                        <a:t>Válidos</a:t>
                      </a:r>
                      <a:endParaRPr lang="es-EC" sz="1600">
                        <a:effectLst/>
                        <a:latin typeface="Calibri"/>
                        <a:ea typeface="Calibri"/>
                        <a:cs typeface="Times New Roman"/>
                      </a:endParaRPr>
                    </a:p>
                  </a:txBody>
                  <a:tcPr marL="0" marR="0" marT="0" marB="0" anchor="ctr"/>
                </a:tc>
                <a:tc>
                  <a:txBody>
                    <a:bodyPr/>
                    <a:lstStyle/>
                    <a:p>
                      <a:pPr marR="38100">
                        <a:lnSpc>
                          <a:spcPts val="1600"/>
                        </a:lnSpc>
                        <a:spcAft>
                          <a:spcPts val="0"/>
                        </a:spcAft>
                      </a:pPr>
                      <a:r>
                        <a:rPr lang="es-EC" sz="1600">
                          <a:effectLst/>
                        </a:rPr>
                        <a:t>Si</a:t>
                      </a:r>
                      <a:endParaRPr lang="es-EC" sz="1600">
                        <a:effectLst/>
                        <a:latin typeface="Calibri"/>
                        <a:ea typeface="Calibri"/>
                        <a:cs typeface="Times New Roman"/>
                      </a:endParaRPr>
                    </a:p>
                  </a:txBody>
                  <a:tcPr marL="0" marR="0" marT="0" marB="0" anchor="ctr"/>
                </a:tc>
                <a:tc>
                  <a:txBody>
                    <a:bodyPr/>
                    <a:lstStyle/>
                    <a:p>
                      <a:pPr marR="38100" algn="r">
                        <a:lnSpc>
                          <a:spcPts val="1600"/>
                        </a:lnSpc>
                        <a:spcAft>
                          <a:spcPts val="0"/>
                        </a:spcAft>
                      </a:pPr>
                      <a:r>
                        <a:rPr lang="es-EC" sz="1600" dirty="0">
                          <a:effectLst/>
                        </a:rPr>
                        <a:t>232</a:t>
                      </a:r>
                      <a:endParaRPr lang="es-EC" sz="1600" dirty="0">
                        <a:effectLst/>
                        <a:latin typeface="Calibri"/>
                        <a:ea typeface="Calibri"/>
                        <a:cs typeface="Times New Roman"/>
                      </a:endParaRPr>
                    </a:p>
                  </a:txBody>
                  <a:tcPr marL="0" marR="0" marT="0" marB="0" anchor="ctr"/>
                </a:tc>
                <a:tc>
                  <a:txBody>
                    <a:bodyPr/>
                    <a:lstStyle/>
                    <a:p>
                      <a:pPr marR="38100" algn="r">
                        <a:lnSpc>
                          <a:spcPts val="1600"/>
                        </a:lnSpc>
                        <a:spcAft>
                          <a:spcPts val="0"/>
                        </a:spcAft>
                      </a:pPr>
                      <a:r>
                        <a:rPr lang="es-EC" sz="1600" dirty="0">
                          <a:effectLst/>
                        </a:rPr>
                        <a:t>62,5</a:t>
                      </a:r>
                      <a:endParaRPr lang="es-EC" sz="1600" dirty="0">
                        <a:effectLst/>
                        <a:latin typeface="Calibri"/>
                        <a:ea typeface="Calibri"/>
                        <a:cs typeface="Times New Roman"/>
                      </a:endParaRPr>
                    </a:p>
                  </a:txBody>
                  <a:tcPr marL="0" marR="0" marT="0" marB="0" anchor="ctr"/>
                </a:tc>
                <a:tc>
                  <a:txBody>
                    <a:bodyPr/>
                    <a:lstStyle/>
                    <a:p>
                      <a:pPr marR="38100" algn="r">
                        <a:lnSpc>
                          <a:spcPts val="1600"/>
                        </a:lnSpc>
                        <a:spcAft>
                          <a:spcPts val="0"/>
                        </a:spcAft>
                      </a:pPr>
                      <a:r>
                        <a:rPr lang="es-EC" sz="2000" b="1" dirty="0">
                          <a:solidFill>
                            <a:srgbClr val="0070C0"/>
                          </a:solidFill>
                          <a:effectLst/>
                        </a:rPr>
                        <a:t>95,9</a:t>
                      </a:r>
                      <a:endParaRPr lang="es-EC" sz="2000" b="1" dirty="0">
                        <a:solidFill>
                          <a:srgbClr val="0070C0"/>
                        </a:solidFill>
                        <a:effectLst/>
                        <a:latin typeface="Calibri"/>
                        <a:ea typeface="Calibri"/>
                        <a:cs typeface="Times New Roman"/>
                      </a:endParaRPr>
                    </a:p>
                  </a:txBody>
                  <a:tcPr marL="0" marR="0" marT="0" marB="0" anchor="ctr"/>
                </a:tc>
                <a:tc>
                  <a:txBody>
                    <a:bodyPr/>
                    <a:lstStyle/>
                    <a:p>
                      <a:pPr marR="38100" algn="r">
                        <a:lnSpc>
                          <a:spcPts val="1600"/>
                        </a:lnSpc>
                        <a:spcAft>
                          <a:spcPts val="0"/>
                        </a:spcAft>
                      </a:pPr>
                      <a:r>
                        <a:rPr lang="es-EC" sz="1600" dirty="0">
                          <a:effectLst/>
                        </a:rPr>
                        <a:t>95,9</a:t>
                      </a:r>
                      <a:endParaRPr lang="es-EC" sz="1600" dirty="0">
                        <a:effectLst/>
                        <a:latin typeface="Calibri"/>
                        <a:ea typeface="Calibri"/>
                        <a:cs typeface="Times New Roman"/>
                      </a:endParaRPr>
                    </a:p>
                  </a:txBody>
                  <a:tcPr marL="0" marR="0" marT="0" marB="0" anchor="ctr"/>
                </a:tc>
              </a:tr>
              <a:tr h="267458">
                <a:tc vMerge="1">
                  <a:txBody>
                    <a:bodyPr/>
                    <a:lstStyle/>
                    <a:p>
                      <a:endParaRPr lang="es-EC"/>
                    </a:p>
                  </a:txBody>
                  <a:tcPr/>
                </a:tc>
                <a:tc>
                  <a:txBody>
                    <a:bodyPr/>
                    <a:lstStyle/>
                    <a:p>
                      <a:pPr marR="38100">
                        <a:lnSpc>
                          <a:spcPts val="1600"/>
                        </a:lnSpc>
                        <a:spcAft>
                          <a:spcPts val="0"/>
                        </a:spcAft>
                      </a:pPr>
                      <a:r>
                        <a:rPr lang="es-EC" sz="1600">
                          <a:effectLst/>
                        </a:rPr>
                        <a:t>No</a:t>
                      </a:r>
                      <a:endParaRPr lang="es-EC" sz="1600">
                        <a:effectLst/>
                        <a:latin typeface="Calibri"/>
                        <a:ea typeface="Calibri"/>
                        <a:cs typeface="Times New Roman"/>
                      </a:endParaRPr>
                    </a:p>
                  </a:txBody>
                  <a:tcPr marL="0" marR="0" marT="0" marB="0" anchor="ctr"/>
                </a:tc>
                <a:tc>
                  <a:txBody>
                    <a:bodyPr/>
                    <a:lstStyle/>
                    <a:p>
                      <a:pPr marR="38100" algn="r">
                        <a:lnSpc>
                          <a:spcPts val="1600"/>
                        </a:lnSpc>
                        <a:spcAft>
                          <a:spcPts val="0"/>
                        </a:spcAft>
                      </a:pPr>
                      <a:r>
                        <a:rPr lang="es-EC" sz="1600">
                          <a:effectLst/>
                        </a:rPr>
                        <a:t>10</a:t>
                      </a:r>
                      <a:endParaRPr lang="es-EC" sz="1600">
                        <a:effectLst/>
                        <a:latin typeface="Calibri"/>
                        <a:ea typeface="Calibri"/>
                        <a:cs typeface="Times New Roman"/>
                      </a:endParaRPr>
                    </a:p>
                  </a:txBody>
                  <a:tcPr marL="0" marR="0" marT="0" marB="0" anchor="ctr"/>
                </a:tc>
                <a:tc>
                  <a:txBody>
                    <a:bodyPr/>
                    <a:lstStyle/>
                    <a:p>
                      <a:pPr marR="38100" algn="r">
                        <a:lnSpc>
                          <a:spcPts val="1600"/>
                        </a:lnSpc>
                        <a:spcAft>
                          <a:spcPts val="0"/>
                        </a:spcAft>
                      </a:pPr>
                      <a:r>
                        <a:rPr lang="es-EC" sz="1600" dirty="0">
                          <a:effectLst/>
                        </a:rPr>
                        <a:t>2,7</a:t>
                      </a:r>
                      <a:endParaRPr lang="es-EC" sz="1600" dirty="0">
                        <a:effectLst/>
                        <a:latin typeface="Calibri"/>
                        <a:ea typeface="Calibri"/>
                        <a:cs typeface="Times New Roman"/>
                      </a:endParaRPr>
                    </a:p>
                  </a:txBody>
                  <a:tcPr marL="0" marR="0" marT="0" marB="0" anchor="ctr"/>
                </a:tc>
                <a:tc>
                  <a:txBody>
                    <a:bodyPr/>
                    <a:lstStyle/>
                    <a:p>
                      <a:pPr marR="38100" algn="r">
                        <a:lnSpc>
                          <a:spcPts val="1600"/>
                        </a:lnSpc>
                        <a:spcAft>
                          <a:spcPts val="0"/>
                        </a:spcAft>
                      </a:pPr>
                      <a:r>
                        <a:rPr lang="es-EC" sz="1600">
                          <a:effectLst/>
                        </a:rPr>
                        <a:t>4,1</a:t>
                      </a:r>
                      <a:endParaRPr lang="es-EC" sz="1600">
                        <a:effectLst/>
                        <a:latin typeface="Calibri"/>
                        <a:ea typeface="Calibri"/>
                        <a:cs typeface="Times New Roman"/>
                      </a:endParaRPr>
                    </a:p>
                  </a:txBody>
                  <a:tcPr marL="0" marR="0" marT="0" marB="0" anchor="ctr"/>
                </a:tc>
                <a:tc>
                  <a:txBody>
                    <a:bodyPr/>
                    <a:lstStyle/>
                    <a:p>
                      <a:pPr marR="38100" algn="r">
                        <a:lnSpc>
                          <a:spcPts val="1600"/>
                        </a:lnSpc>
                        <a:spcAft>
                          <a:spcPts val="0"/>
                        </a:spcAft>
                      </a:pPr>
                      <a:r>
                        <a:rPr lang="es-EC" sz="1600">
                          <a:effectLst/>
                        </a:rPr>
                        <a:t>100,0</a:t>
                      </a:r>
                      <a:endParaRPr lang="es-EC" sz="1600">
                        <a:effectLst/>
                        <a:latin typeface="Calibri"/>
                        <a:ea typeface="Calibri"/>
                        <a:cs typeface="Times New Roman"/>
                      </a:endParaRPr>
                    </a:p>
                  </a:txBody>
                  <a:tcPr marL="0" marR="0" marT="0" marB="0" anchor="ctr"/>
                </a:tc>
              </a:tr>
              <a:tr h="267458">
                <a:tc vMerge="1">
                  <a:txBody>
                    <a:bodyPr/>
                    <a:lstStyle/>
                    <a:p>
                      <a:endParaRPr lang="es-EC"/>
                    </a:p>
                  </a:txBody>
                  <a:tcPr/>
                </a:tc>
                <a:tc>
                  <a:txBody>
                    <a:bodyPr/>
                    <a:lstStyle/>
                    <a:p>
                      <a:pPr marR="38100">
                        <a:lnSpc>
                          <a:spcPts val="1600"/>
                        </a:lnSpc>
                        <a:spcAft>
                          <a:spcPts val="0"/>
                        </a:spcAft>
                      </a:pPr>
                      <a:r>
                        <a:rPr lang="es-EC" sz="1600">
                          <a:effectLst/>
                        </a:rPr>
                        <a:t>Total</a:t>
                      </a:r>
                      <a:endParaRPr lang="es-EC" sz="1600">
                        <a:effectLst/>
                        <a:latin typeface="Calibri"/>
                        <a:ea typeface="Calibri"/>
                        <a:cs typeface="Times New Roman"/>
                      </a:endParaRPr>
                    </a:p>
                  </a:txBody>
                  <a:tcPr marL="0" marR="0" marT="0" marB="0" anchor="ctr"/>
                </a:tc>
                <a:tc>
                  <a:txBody>
                    <a:bodyPr/>
                    <a:lstStyle/>
                    <a:p>
                      <a:pPr marR="38100" algn="r">
                        <a:lnSpc>
                          <a:spcPts val="1600"/>
                        </a:lnSpc>
                        <a:spcAft>
                          <a:spcPts val="0"/>
                        </a:spcAft>
                      </a:pPr>
                      <a:r>
                        <a:rPr lang="es-EC" sz="1600">
                          <a:effectLst/>
                        </a:rPr>
                        <a:t>242</a:t>
                      </a:r>
                      <a:endParaRPr lang="es-EC" sz="1600">
                        <a:effectLst/>
                        <a:latin typeface="Calibri"/>
                        <a:ea typeface="Calibri"/>
                        <a:cs typeface="Times New Roman"/>
                      </a:endParaRPr>
                    </a:p>
                  </a:txBody>
                  <a:tcPr marL="0" marR="0" marT="0" marB="0" anchor="ctr"/>
                </a:tc>
                <a:tc>
                  <a:txBody>
                    <a:bodyPr/>
                    <a:lstStyle/>
                    <a:p>
                      <a:pPr marR="38100" algn="r">
                        <a:lnSpc>
                          <a:spcPts val="1600"/>
                        </a:lnSpc>
                        <a:spcAft>
                          <a:spcPts val="0"/>
                        </a:spcAft>
                      </a:pPr>
                      <a:r>
                        <a:rPr lang="es-EC" sz="1600" dirty="0">
                          <a:effectLst/>
                        </a:rPr>
                        <a:t>65,2</a:t>
                      </a:r>
                      <a:endParaRPr lang="es-EC" sz="1600" dirty="0">
                        <a:effectLst/>
                        <a:latin typeface="Calibri"/>
                        <a:ea typeface="Calibri"/>
                        <a:cs typeface="Times New Roman"/>
                      </a:endParaRPr>
                    </a:p>
                  </a:txBody>
                  <a:tcPr marL="0" marR="0" marT="0" marB="0" anchor="ctr"/>
                </a:tc>
                <a:tc>
                  <a:txBody>
                    <a:bodyPr/>
                    <a:lstStyle/>
                    <a:p>
                      <a:pPr marR="38100" algn="r">
                        <a:lnSpc>
                          <a:spcPts val="1600"/>
                        </a:lnSpc>
                        <a:spcAft>
                          <a:spcPts val="0"/>
                        </a:spcAft>
                      </a:pPr>
                      <a:r>
                        <a:rPr lang="es-EC" sz="1600" dirty="0">
                          <a:effectLst/>
                        </a:rPr>
                        <a:t>100,0</a:t>
                      </a:r>
                      <a:endParaRPr lang="es-EC" sz="1600" dirty="0">
                        <a:effectLst/>
                        <a:latin typeface="Calibri"/>
                        <a:ea typeface="Calibri"/>
                        <a:cs typeface="Times New Roman"/>
                      </a:endParaRPr>
                    </a:p>
                  </a:txBody>
                  <a:tcPr marL="0" marR="0" marT="0" marB="0" anchor="ctr"/>
                </a:tc>
                <a:tc>
                  <a:txBody>
                    <a:bodyPr/>
                    <a:lstStyle/>
                    <a:p>
                      <a:pPr>
                        <a:lnSpc>
                          <a:spcPct val="107000"/>
                        </a:lnSpc>
                        <a:spcAft>
                          <a:spcPts val="0"/>
                        </a:spcAft>
                      </a:pPr>
                      <a:r>
                        <a:rPr lang="es-EC" sz="1600">
                          <a:effectLst/>
                        </a:rPr>
                        <a:t> </a:t>
                      </a:r>
                      <a:endParaRPr lang="es-EC" sz="1600">
                        <a:effectLst/>
                        <a:latin typeface="Calibri"/>
                        <a:ea typeface="Calibri"/>
                        <a:cs typeface="Times New Roman"/>
                      </a:endParaRPr>
                    </a:p>
                  </a:txBody>
                  <a:tcPr marL="0" marR="0" marT="0" marB="0"/>
                </a:tc>
              </a:tr>
              <a:tr h="267458">
                <a:tc>
                  <a:txBody>
                    <a:bodyPr/>
                    <a:lstStyle/>
                    <a:p>
                      <a:pPr marR="38100">
                        <a:lnSpc>
                          <a:spcPts val="1600"/>
                        </a:lnSpc>
                        <a:spcAft>
                          <a:spcPts val="0"/>
                        </a:spcAft>
                      </a:pPr>
                      <a:r>
                        <a:rPr lang="es-EC" sz="1600">
                          <a:effectLst/>
                        </a:rPr>
                        <a:t>Perdidos</a:t>
                      </a:r>
                      <a:endParaRPr lang="es-EC" sz="1600">
                        <a:effectLst/>
                        <a:latin typeface="Calibri"/>
                        <a:ea typeface="Calibri"/>
                        <a:cs typeface="Times New Roman"/>
                      </a:endParaRPr>
                    </a:p>
                  </a:txBody>
                  <a:tcPr marL="0" marR="0" marT="0" marB="0" anchor="ctr"/>
                </a:tc>
                <a:tc>
                  <a:txBody>
                    <a:bodyPr/>
                    <a:lstStyle/>
                    <a:p>
                      <a:pPr marR="38100">
                        <a:lnSpc>
                          <a:spcPts val="1600"/>
                        </a:lnSpc>
                        <a:spcAft>
                          <a:spcPts val="0"/>
                        </a:spcAft>
                      </a:pPr>
                      <a:r>
                        <a:rPr lang="es-EC" sz="1600">
                          <a:effectLst/>
                        </a:rPr>
                        <a:t>Sistema</a:t>
                      </a:r>
                      <a:endParaRPr lang="es-EC" sz="1600">
                        <a:effectLst/>
                        <a:latin typeface="Calibri"/>
                        <a:ea typeface="Calibri"/>
                        <a:cs typeface="Times New Roman"/>
                      </a:endParaRPr>
                    </a:p>
                  </a:txBody>
                  <a:tcPr marL="0" marR="0" marT="0" marB="0" anchor="ctr"/>
                </a:tc>
                <a:tc>
                  <a:txBody>
                    <a:bodyPr/>
                    <a:lstStyle/>
                    <a:p>
                      <a:pPr marR="38100" algn="r">
                        <a:lnSpc>
                          <a:spcPts val="1600"/>
                        </a:lnSpc>
                        <a:spcAft>
                          <a:spcPts val="0"/>
                        </a:spcAft>
                      </a:pPr>
                      <a:r>
                        <a:rPr lang="es-EC" sz="1600">
                          <a:effectLst/>
                        </a:rPr>
                        <a:t>129</a:t>
                      </a:r>
                      <a:endParaRPr lang="es-EC" sz="1600">
                        <a:effectLst/>
                        <a:latin typeface="Calibri"/>
                        <a:ea typeface="Calibri"/>
                        <a:cs typeface="Times New Roman"/>
                      </a:endParaRPr>
                    </a:p>
                  </a:txBody>
                  <a:tcPr marL="0" marR="0" marT="0" marB="0" anchor="ctr"/>
                </a:tc>
                <a:tc>
                  <a:txBody>
                    <a:bodyPr/>
                    <a:lstStyle/>
                    <a:p>
                      <a:pPr marR="38100" algn="r">
                        <a:lnSpc>
                          <a:spcPts val="1600"/>
                        </a:lnSpc>
                        <a:spcAft>
                          <a:spcPts val="0"/>
                        </a:spcAft>
                      </a:pPr>
                      <a:r>
                        <a:rPr lang="es-EC" sz="1600">
                          <a:effectLst/>
                        </a:rPr>
                        <a:t>34,8</a:t>
                      </a:r>
                      <a:endParaRPr lang="es-EC" sz="1600">
                        <a:effectLst/>
                        <a:latin typeface="Calibri"/>
                        <a:ea typeface="Calibri"/>
                        <a:cs typeface="Times New Roman"/>
                      </a:endParaRPr>
                    </a:p>
                  </a:txBody>
                  <a:tcPr marL="0" marR="0" marT="0" marB="0" anchor="ctr"/>
                </a:tc>
                <a:tc>
                  <a:txBody>
                    <a:bodyPr/>
                    <a:lstStyle/>
                    <a:p>
                      <a:pPr>
                        <a:lnSpc>
                          <a:spcPct val="107000"/>
                        </a:lnSpc>
                        <a:spcAft>
                          <a:spcPts val="0"/>
                        </a:spcAft>
                      </a:pPr>
                      <a:r>
                        <a:rPr lang="es-EC" sz="1600" dirty="0">
                          <a:effectLst/>
                        </a:rPr>
                        <a:t> </a:t>
                      </a:r>
                      <a:endParaRPr lang="es-EC" sz="1600" dirty="0">
                        <a:effectLst/>
                        <a:latin typeface="Calibri"/>
                        <a:ea typeface="Calibri"/>
                        <a:cs typeface="Times New Roman"/>
                      </a:endParaRPr>
                    </a:p>
                  </a:txBody>
                  <a:tcPr marL="0" marR="0" marT="0" marB="0"/>
                </a:tc>
                <a:tc>
                  <a:txBody>
                    <a:bodyPr/>
                    <a:lstStyle/>
                    <a:p>
                      <a:pPr>
                        <a:lnSpc>
                          <a:spcPct val="107000"/>
                        </a:lnSpc>
                        <a:spcAft>
                          <a:spcPts val="0"/>
                        </a:spcAft>
                      </a:pPr>
                      <a:r>
                        <a:rPr lang="es-EC" sz="1600">
                          <a:effectLst/>
                        </a:rPr>
                        <a:t> </a:t>
                      </a:r>
                      <a:endParaRPr lang="es-EC" sz="1600">
                        <a:effectLst/>
                        <a:latin typeface="Calibri"/>
                        <a:ea typeface="Calibri"/>
                        <a:cs typeface="Times New Roman"/>
                      </a:endParaRPr>
                    </a:p>
                  </a:txBody>
                  <a:tcPr marL="0" marR="0" marT="0" marB="0"/>
                </a:tc>
              </a:tr>
              <a:tr h="267458">
                <a:tc gridSpan="2">
                  <a:txBody>
                    <a:bodyPr/>
                    <a:lstStyle/>
                    <a:p>
                      <a:pPr marR="38100">
                        <a:lnSpc>
                          <a:spcPts val="1600"/>
                        </a:lnSpc>
                        <a:spcAft>
                          <a:spcPts val="0"/>
                        </a:spcAft>
                      </a:pPr>
                      <a:r>
                        <a:rPr lang="es-EC" sz="1600" dirty="0">
                          <a:effectLst/>
                        </a:rPr>
                        <a:t>Total</a:t>
                      </a:r>
                      <a:endParaRPr lang="es-EC" sz="1600" dirty="0">
                        <a:effectLst/>
                        <a:latin typeface="Calibri"/>
                        <a:ea typeface="Calibri"/>
                        <a:cs typeface="Times New Roman"/>
                      </a:endParaRPr>
                    </a:p>
                  </a:txBody>
                  <a:tcPr marL="0" marR="0" marT="0" marB="0" anchor="ctr"/>
                </a:tc>
                <a:tc hMerge="1">
                  <a:txBody>
                    <a:bodyPr/>
                    <a:lstStyle/>
                    <a:p>
                      <a:endParaRPr lang="es-EC"/>
                    </a:p>
                  </a:txBody>
                  <a:tcPr/>
                </a:tc>
                <a:tc>
                  <a:txBody>
                    <a:bodyPr/>
                    <a:lstStyle/>
                    <a:p>
                      <a:pPr marR="38100" algn="r">
                        <a:lnSpc>
                          <a:spcPts val="1600"/>
                        </a:lnSpc>
                        <a:spcAft>
                          <a:spcPts val="0"/>
                        </a:spcAft>
                      </a:pPr>
                      <a:r>
                        <a:rPr lang="es-EC" sz="1600">
                          <a:effectLst/>
                        </a:rPr>
                        <a:t>371</a:t>
                      </a:r>
                      <a:endParaRPr lang="es-EC" sz="1600">
                        <a:effectLst/>
                        <a:latin typeface="Calibri"/>
                        <a:ea typeface="Calibri"/>
                        <a:cs typeface="Times New Roman"/>
                      </a:endParaRPr>
                    </a:p>
                  </a:txBody>
                  <a:tcPr marL="0" marR="0" marT="0" marB="0" anchor="ctr"/>
                </a:tc>
                <a:tc>
                  <a:txBody>
                    <a:bodyPr/>
                    <a:lstStyle/>
                    <a:p>
                      <a:pPr marR="38100" algn="r">
                        <a:lnSpc>
                          <a:spcPts val="1600"/>
                        </a:lnSpc>
                        <a:spcAft>
                          <a:spcPts val="0"/>
                        </a:spcAft>
                      </a:pPr>
                      <a:r>
                        <a:rPr lang="es-EC" sz="1600">
                          <a:effectLst/>
                        </a:rPr>
                        <a:t>100,0</a:t>
                      </a:r>
                      <a:endParaRPr lang="es-EC" sz="1600">
                        <a:effectLst/>
                        <a:latin typeface="Calibri"/>
                        <a:ea typeface="Calibri"/>
                        <a:cs typeface="Times New Roman"/>
                      </a:endParaRPr>
                    </a:p>
                  </a:txBody>
                  <a:tcPr marL="0" marR="0" marT="0" marB="0" anchor="ctr"/>
                </a:tc>
                <a:tc>
                  <a:txBody>
                    <a:bodyPr/>
                    <a:lstStyle/>
                    <a:p>
                      <a:pPr>
                        <a:lnSpc>
                          <a:spcPct val="107000"/>
                        </a:lnSpc>
                        <a:spcAft>
                          <a:spcPts val="0"/>
                        </a:spcAft>
                      </a:pPr>
                      <a:r>
                        <a:rPr lang="es-EC" sz="1600" dirty="0">
                          <a:effectLst/>
                        </a:rPr>
                        <a:t> </a:t>
                      </a:r>
                      <a:endParaRPr lang="es-EC" sz="1600" dirty="0">
                        <a:effectLst/>
                        <a:latin typeface="Calibri"/>
                        <a:ea typeface="Calibri"/>
                        <a:cs typeface="Times New Roman"/>
                      </a:endParaRPr>
                    </a:p>
                  </a:txBody>
                  <a:tcPr marL="0" marR="0" marT="0" marB="0"/>
                </a:tc>
                <a:tc>
                  <a:txBody>
                    <a:bodyPr/>
                    <a:lstStyle/>
                    <a:p>
                      <a:pPr>
                        <a:lnSpc>
                          <a:spcPct val="107000"/>
                        </a:lnSpc>
                        <a:spcAft>
                          <a:spcPts val="0"/>
                        </a:spcAft>
                      </a:pPr>
                      <a:r>
                        <a:rPr lang="es-EC" sz="1600" dirty="0">
                          <a:effectLst/>
                        </a:rPr>
                        <a:t> </a:t>
                      </a:r>
                      <a:endParaRPr lang="es-EC" sz="1600" dirty="0">
                        <a:effectLst/>
                        <a:latin typeface="Calibri"/>
                        <a:ea typeface="Calibri"/>
                        <a:cs typeface="Times New Roman"/>
                      </a:endParaRPr>
                    </a:p>
                  </a:txBody>
                  <a:tcPr marL="0" marR="0" marT="0" marB="0"/>
                </a:tc>
              </a:tr>
            </a:tbl>
          </a:graphicData>
        </a:graphic>
      </p:graphicFrame>
    </p:spTree>
    <p:extLst>
      <p:ext uri="{BB962C8B-B14F-4D97-AF65-F5344CB8AC3E}">
        <p14:creationId xmlns:p14="http://schemas.microsoft.com/office/powerpoint/2010/main" val="3835203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25761"/>
            <a:ext cx="8229600" cy="1143000"/>
          </a:xfrm>
        </p:spPr>
        <p:txBody>
          <a:bodyPr>
            <a:noAutofit/>
          </a:bodyPr>
          <a:lstStyle/>
          <a:p>
            <a:r>
              <a:rPr lang="es-EC" sz="2000" b="1" dirty="0"/>
              <a:t>Pregunta </a:t>
            </a:r>
            <a:r>
              <a:rPr lang="es-EC" sz="2000" b="1" dirty="0" smtClean="0"/>
              <a:t>11:</a:t>
            </a:r>
            <a:r>
              <a:rPr lang="es-EC" sz="2000" b="1" dirty="0"/>
              <a:t> En qué  medio de comunicación le gustaría a Ud.  informarse de las </a:t>
            </a:r>
            <a:r>
              <a:rPr lang="es-EC" sz="2000" b="1" dirty="0" smtClean="0"/>
              <a:t>actividades turísticas y </a:t>
            </a:r>
            <a:r>
              <a:rPr lang="es-EC" sz="2000" b="1" dirty="0"/>
              <a:t>culturales </a:t>
            </a:r>
            <a:r>
              <a:rPr lang="es-EC" sz="2000" b="1" dirty="0" smtClean="0"/>
              <a:t>que </a:t>
            </a:r>
            <a:r>
              <a:rPr lang="es-EC" sz="2000" b="1" dirty="0"/>
              <a:t>ofrece la Comunidad Tsáchila Chiguilpe</a:t>
            </a:r>
            <a:r>
              <a:rPr lang="es-EC" sz="2000" b="1" dirty="0" smtClean="0"/>
              <a:t>?</a:t>
            </a:r>
            <a:endParaRPr lang="es-CO" sz="2400" dirty="0"/>
          </a:p>
        </p:txBody>
      </p:sp>
      <p:pic>
        <p:nvPicPr>
          <p:cNvPr id="8" name="7 Imagen"/>
          <p:cNvPicPr/>
          <p:nvPr/>
        </p:nvPicPr>
        <p:blipFill>
          <a:blip r:embed="rId2">
            <a:extLst>
              <a:ext uri="{28A0092B-C50C-407E-A947-70E740481C1C}">
                <a14:useLocalDpi xmlns:a14="http://schemas.microsoft.com/office/drawing/2010/main" val="0"/>
              </a:ext>
            </a:extLst>
          </a:blip>
          <a:srcRect/>
          <a:stretch>
            <a:fillRect/>
          </a:stretch>
        </p:blipFill>
        <p:spPr bwMode="auto">
          <a:xfrm>
            <a:off x="251520" y="1340768"/>
            <a:ext cx="4464496" cy="4248472"/>
          </a:xfrm>
          <a:prstGeom prst="rect">
            <a:avLst/>
          </a:prstGeom>
          <a:noFill/>
          <a:ln>
            <a:noFill/>
          </a:ln>
        </p:spPr>
      </p:pic>
      <p:graphicFrame>
        <p:nvGraphicFramePr>
          <p:cNvPr id="9" name="8 Tabla"/>
          <p:cNvGraphicFramePr>
            <a:graphicFrameLocks noGrp="1"/>
          </p:cNvGraphicFramePr>
          <p:nvPr>
            <p:extLst>
              <p:ext uri="{D42A27DB-BD31-4B8C-83A1-F6EECF244321}">
                <p14:modId xmlns:p14="http://schemas.microsoft.com/office/powerpoint/2010/main" val="730298320"/>
              </p:ext>
            </p:extLst>
          </p:nvPr>
        </p:nvGraphicFramePr>
        <p:xfrm>
          <a:off x="3707904" y="2541460"/>
          <a:ext cx="5328591" cy="3424366"/>
        </p:xfrm>
        <a:graphic>
          <a:graphicData uri="http://schemas.openxmlformats.org/drawingml/2006/table">
            <a:tbl>
              <a:tblPr>
                <a:tableStyleId>{69C7853C-536D-4A76-A0AE-DD22124D55A5}</a:tableStyleId>
              </a:tblPr>
              <a:tblGrid>
                <a:gridCol w="969610"/>
                <a:gridCol w="880596"/>
                <a:gridCol w="818048"/>
                <a:gridCol w="886779"/>
                <a:gridCol w="886779"/>
                <a:gridCol w="886779"/>
              </a:tblGrid>
              <a:tr h="469261">
                <a:tc gridSpan="6">
                  <a:txBody>
                    <a:bodyPr/>
                    <a:lstStyle/>
                    <a:p>
                      <a:pPr marR="38100" algn="ctr">
                        <a:lnSpc>
                          <a:spcPts val="1600"/>
                        </a:lnSpc>
                        <a:spcAft>
                          <a:spcPts val="0"/>
                        </a:spcAft>
                      </a:pPr>
                      <a:r>
                        <a:rPr lang="es-EC" sz="1600" b="1" dirty="0">
                          <a:effectLst/>
                        </a:rPr>
                        <a:t>¿En qué  medio de comunicación le gustaría a Ud.  Informarse de las actividades culturales y turísticas que ofrece la Comunidad Tsáchila Chiguilpe?</a:t>
                      </a:r>
                      <a:endParaRPr lang="es-EC" sz="1600" b="1" dirty="0">
                        <a:effectLst/>
                        <a:latin typeface="Calibri"/>
                        <a:ea typeface="Calibri"/>
                        <a:cs typeface="Times New Roman"/>
                      </a:endParaRPr>
                    </a:p>
                  </a:txBody>
                  <a:tcPr marL="0" marR="0"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34631">
                <a:tc gridSpan="2">
                  <a:txBody>
                    <a:bodyPr/>
                    <a:lstStyle/>
                    <a:p>
                      <a:pPr marR="38100">
                        <a:lnSpc>
                          <a:spcPts val="1600"/>
                        </a:lnSpc>
                        <a:spcAft>
                          <a:spcPts val="0"/>
                        </a:spcAft>
                      </a:pPr>
                      <a:r>
                        <a:rPr lang="es-EC" sz="1600" b="1" dirty="0">
                          <a:effectLst/>
                        </a:rPr>
                        <a:t> </a:t>
                      </a:r>
                      <a:endParaRPr lang="es-EC" sz="1600" b="1" dirty="0">
                        <a:effectLst/>
                        <a:latin typeface="Calibri"/>
                        <a:ea typeface="Calibri"/>
                        <a:cs typeface="Times New Roman"/>
                      </a:endParaRPr>
                    </a:p>
                  </a:txBody>
                  <a:tcPr marL="0" marR="0" marT="0" marB="0" anchor="ctr"/>
                </a:tc>
                <a:tc hMerge="1">
                  <a:txBody>
                    <a:bodyPr/>
                    <a:lstStyle/>
                    <a:p>
                      <a:endParaRPr lang="es-EC"/>
                    </a:p>
                  </a:txBody>
                  <a:tcPr/>
                </a:tc>
                <a:tc>
                  <a:txBody>
                    <a:bodyPr/>
                    <a:lstStyle/>
                    <a:p>
                      <a:pPr marR="38100" algn="ctr">
                        <a:lnSpc>
                          <a:spcPts val="1600"/>
                        </a:lnSpc>
                        <a:spcAft>
                          <a:spcPts val="0"/>
                        </a:spcAft>
                      </a:pPr>
                      <a:r>
                        <a:rPr lang="es-EC" sz="1200" b="1" dirty="0">
                          <a:effectLst/>
                        </a:rPr>
                        <a:t>Frecuencia</a:t>
                      </a:r>
                      <a:endParaRPr lang="es-EC" sz="1200" b="1" dirty="0">
                        <a:effectLst/>
                        <a:latin typeface="Calibri"/>
                        <a:ea typeface="Calibri"/>
                        <a:cs typeface="Times New Roman"/>
                      </a:endParaRPr>
                    </a:p>
                  </a:txBody>
                  <a:tcPr marL="0" marR="0" marT="0" marB="0" anchor="ctr"/>
                </a:tc>
                <a:tc>
                  <a:txBody>
                    <a:bodyPr/>
                    <a:lstStyle/>
                    <a:p>
                      <a:pPr marR="38100" algn="ctr">
                        <a:lnSpc>
                          <a:spcPts val="1600"/>
                        </a:lnSpc>
                        <a:spcAft>
                          <a:spcPts val="0"/>
                        </a:spcAft>
                      </a:pPr>
                      <a:r>
                        <a:rPr lang="es-EC" sz="1200" b="1" dirty="0">
                          <a:effectLst/>
                        </a:rPr>
                        <a:t>Porcentaje</a:t>
                      </a:r>
                      <a:endParaRPr lang="es-EC" sz="1200" b="1" dirty="0">
                        <a:effectLst/>
                        <a:latin typeface="Calibri"/>
                        <a:ea typeface="Calibri"/>
                        <a:cs typeface="Times New Roman"/>
                      </a:endParaRPr>
                    </a:p>
                  </a:txBody>
                  <a:tcPr marL="0" marR="0" marT="0" marB="0" anchor="ctr"/>
                </a:tc>
                <a:tc>
                  <a:txBody>
                    <a:bodyPr/>
                    <a:lstStyle/>
                    <a:p>
                      <a:pPr marR="38100" algn="ctr">
                        <a:lnSpc>
                          <a:spcPts val="1600"/>
                        </a:lnSpc>
                        <a:spcAft>
                          <a:spcPts val="0"/>
                        </a:spcAft>
                      </a:pPr>
                      <a:r>
                        <a:rPr lang="es-EC" sz="1200" b="1" dirty="0">
                          <a:effectLst/>
                        </a:rPr>
                        <a:t>Porcentaje válido</a:t>
                      </a:r>
                      <a:endParaRPr lang="es-EC" sz="1200" b="1" dirty="0">
                        <a:effectLst/>
                        <a:latin typeface="Calibri"/>
                        <a:ea typeface="Calibri"/>
                        <a:cs typeface="Times New Roman"/>
                      </a:endParaRPr>
                    </a:p>
                  </a:txBody>
                  <a:tcPr marL="0" marR="0" marT="0" marB="0" anchor="ctr"/>
                </a:tc>
                <a:tc>
                  <a:txBody>
                    <a:bodyPr/>
                    <a:lstStyle/>
                    <a:p>
                      <a:pPr marR="38100" algn="ctr">
                        <a:lnSpc>
                          <a:spcPts val="1600"/>
                        </a:lnSpc>
                        <a:spcAft>
                          <a:spcPts val="0"/>
                        </a:spcAft>
                      </a:pPr>
                      <a:r>
                        <a:rPr lang="es-EC" sz="1200" b="1" dirty="0">
                          <a:effectLst/>
                        </a:rPr>
                        <a:t>Porcentaje acumulado</a:t>
                      </a:r>
                      <a:endParaRPr lang="es-EC" sz="1200" b="1" dirty="0">
                        <a:effectLst/>
                        <a:latin typeface="Calibri"/>
                        <a:ea typeface="Calibri"/>
                        <a:cs typeface="Times New Roman"/>
                      </a:endParaRPr>
                    </a:p>
                  </a:txBody>
                  <a:tcPr marL="0" marR="0" marT="0" marB="0" anchor="ctr"/>
                </a:tc>
              </a:tr>
              <a:tr h="234631">
                <a:tc rowSpan="4">
                  <a:txBody>
                    <a:bodyPr/>
                    <a:lstStyle/>
                    <a:p>
                      <a:pPr marR="38100">
                        <a:lnSpc>
                          <a:spcPts val="1600"/>
                        </a:lnSpc>
                        <a:spcAft>
                          <a:spcPts val="0"/>
                        </a:spcAft>
                      </a:pPr>
                      <a:r>
                        <a:rPr lang="es-EC" sz="1600">
                          <a:effectLst/>
                        </a:rPr>
                        <a:t>Válidos</a:t>
                      </a:r>
                      <a:endParaRPr lang="es-EC" sz="1600">
                        <a:effectLst/>
                        <a:latin typeface="Calibri"/>
                        <a:ea typeface="Calibri"/>
                        <a:cs typeface="Times New Roman"/>
                      </a:endParaRPr>
                    </a:p>
                  </a:txBody>
                  <a:tcPr marL="0" marR="0" marT="0" marB="0" anchor="ctr"/>
                </a:tc>
                <a:tc>
                  <a:txBody>
                    <a:bodyPr/>
                    <a:lstStyle/>
                    <a:p>
                      <a:pPr marR="38100">
                        <a:lnSpc>
                          <a:spcPts val="1600"/>
                        </a:lnSpc>
                        <a:spcAft>
                          <a:spcPts val="0"/>
                        </a:spcAft>
                      </a:pPr>
                      <a:r>
                        <a:rPr lang="es-EC" sz="1600" dirty="0">
                          <a:effectLst/>
                        </a:rPr>
                        <a:t>Anuncios en TV</a:t>
                      </a:r>
                      <a:endParaRPr lang="es-EC" sz="1600" dirty="0">
                        <a:effectLst/>
                        <a:latin typeface="Calibri"/>
                        <a:ea typeface="Calibri"/>
                        <a:cs typeface="Times New Roman"/>
                      </a:endParaRPr>
                    </a:p>
                  </a:txBody>
                  <a:tcPr marL="0" marR="0" marT="0" marB="0" anchor="ctr"/>
                </a:tc>
                <a:tc>
                  <a:txBody>
                    <a:bodyPr/>
                    <a:lstStyle/>
                    <a:p>
                      <a:pPr marR="38100" algn="r">
                        <a:lnSpc>
                          <a:spcPts val="1600"/>
                        </a:lnSpc>
                        <a:spcAft>
                          <a:spcPts val="0"/>
                        </a:spcAft>
                      </a:pPr>
                      <a:r>
                        <a:rPr lang="es-EC" sz="1600" dirty="0">
                          <a:effectLst/>
                        </a:rPr>
                        <a:t>91</a:t>
                      </a:r>
                      <a:endParaRPr lang="es-EC" sz="1600" dirty="0">
                        <a:effectLst/>
                        <a:latin typeface="Calibri"/>
                        <a:ea typeface="Calibri"/>
                        <a:cs typeface="Times New Roman"/>
                      </a:endParaRPr>
                    </a:p>
                  </a:txBody>
                  <a:tcPr marL="0" marR="0" marT="0" marB="0" anchor="ctr"/>
                </a:tc>
                <a:tc>
                  <a:txBody>
                    <a:bodyPr/>
                    <a:lstStyle/>
                    <a:p>
                      <a:pPr marR="38100" algn="r">
                        <a:lnSpc>
                          <a:spcPts val="1600"/>
                        </a:lnSpc>
                        <a:spcAft>
                          <a:spcPts val="0"/>
                        </a:spcAft>
                      </a:pPr>
                      <a:r>
                        <a:rPr lang="es-EC" sz="1600">
                          <a:effectLst/>
                        </a:rPr>
                        <a:t>24,5</a:t>
                      </a:r>
                      <a:endParaRPr lang="es-EC" sz="1600">
                        <a:effectLst/>
                        <a:latin typeface="Calibri"/>
                        <a:ea typeface="Calibri"/>
                        <a:cs typeface="Times New Roman"/>
                      </a:endParaRPr>
                    </a:p>
                  </a:txBody>
                  <a:tcPr marL="0" marR="0" marT="0" marB="0" anchor="ctr"/>
                </a:tc>
                <a:tc>
                  <a:txBody>
                    <a:bodyPr/>
                    <a:lstStyle/>
                    <a:p>
                      <a:pPr marR="38100" algn="r">
                        <a:lnSpc>
                          <a:spcPts val="1600"/>
                        </a:lnSpc>
                        <a:spcAft>
                          <a:spcPts val="0"/>
                        </a:spcAft>
                      </a:pPr>
                      <a:r>
                        <a:rPr lang="es-EC" sz="1600">
                          <a:effectLst/>
                        </a:rPr>
                        <a:t>37,6</a:t>
                      </a:r>
                      <a:endParaRPr lang="es-EC" sz="1600">
                        <a:effectLst/>
                        <a:latin typeface="Calibri"/>
                        <a:ea typeface="Calibri"/>
                        <a:cs typeface="Times New Roman"/>
                      </a:endParaRPr>
                    </a:p>
                  </a:txBody>
                  <a:tcPr marL="0" marR="0" marT="0" marB="0" anchor="ctr"/>
                </a:tc>
                <a:tc>
                  <a:txBody>
                    <a:bodyPr/>
                    <a:lstStyle/>
                    <a:p>
                      <a:pPr marR="38100" algn="r">
                        <a:lnSpc>
                          <a:spcPts val="1600"/>
                        </a:lnSpc>
                        <a:spcAft>
                          <a:spcPts val="0"/>
                        </a:spcAft>
                      </a:pPr>
                      <a:r>
                        <a:rPr lang="es-EC" sz="1600" dirty="0">
                          <a:effectLst/>
                        </a:rPr>
                        <a:t>37,6</a:t>
                      </a:r>
                      <a:endParaRPr lang="es-EC" sz="1600" dirty="0">
                        <a:effectLst/>
                        <a:latin typeface="Calibri"/>
                        <a:ea typeface="Calibri"/>
                        <a:cs typeface="Times New Roman"/>
                      </a:endParaRPr>
                    </a:p>
                  </a:txBody>
                  <a:tcPr marL="0" marR="0" marT="0" marB="0" anchor="ctr"/>
                </a:tc>
              </a:tr>
              <a:tr h="234631">
                <a:tc vMerge="1">
                  <a:txBody>
                    <a:bodyPr/>
                    <a:lstStyle/>
                    <a:p>
                      <a:endParaRPr lang="es-EC"/>
                    </a:p>
                  </a:txBody>
                  <a:tcPr/>
                </a:tc>
                <a:tc>
                  <a:txBody>
                    <a:bodyPr/>
                    <a:lstStyle/>
                    <a:p>
                      <a:pPr marR="38100">
                        <a:lnSpc>
                          <a:spcPts val="1600"/>
                        </a:lnSpc>
                        <a:spcAft>
                          <a:spcPts val="0"/>
                        </a:spcAft>
                      </a:pPr>
                      <a:r>
                        <a:rPr lang="es-EC" sz="1600" dirty="0" smtClean="0">
                          <a:effectLst/>
                        </a:rPr>
                        <a:t>Internet (pagina web, blogs)</a:t>
                      </a:r>
                      <a:endParaRPr lang="es-EC" sz="1600" dirty="0">
                        <a:effectLst/>
                        <a:latin typeface="Calibri"/>
                        <a:ea typeface="Calibri"/>
                        <a:cs typeface="Times New Roman"/>
                      </a:endParaRPr>
                    </a:p>
                  </a:txBody>
                  <a:tcPr marL="0" marR="0" marT="0" marB="0" anchor="ctr"/>
                </a:tc>
                <a:tc>
                  <a:txBody>
                    <a:bodyPr/>
                    <a:lstStyle/>
                    <a:p>
                      <a:pPr marR="38100" algn="r">
                        <a:lnSpc>
                          <a:spcPts val="1600"/>
                        </a:lnSpc>
                        <a:spcAft>
                          <a:spcPts val="0"/>
                        </a:spcAft>
                      </a:pPr>
                      <a:r>
                        <a:rPr lang="es-EC" sz="1600" dirty="0">
                          <a:effectLst/>
                        </a:rPr>
                        <a:t>96</a:t>
                      </a:r>
                      <a:endParaRPr lang="es-EC" sz="1600" dirty="0">
                        <a:effectLst/>
                        <a:latin typeface="Calibri"/>
                        <a:ea typeface="Calibri"/>
                        <a:cs typeface="Times New Roman"/>
                      </a:endParaRPr>
                    </a:p>
                  </a:txBody>
                  <a:tcPr marL="0" marR="0" marT="0" marB="0" anchor="ctr"/>
                </a:tc>
                <a:tc>
                  <a:txBody>
                    <a:bodyPr/>
                    <a:lstStyle/>
                    <a:p>
                      <a:pPr marR="38100" algn="r">
                        <a:lnSpc>
                          <a:spcPts val="1600"/>
                        </a:lnSpc>
                        <a:spcAft>
                          <a:spcPts val="0"/>
                        </a:spcAft>
                      </a:pPr>
                      <a:r>
                        <a:rPr lang="es-EC" sz="1600">
                          <a:effectLst/>
                        </a:rPr>
                        <a:t>25,9</a:t>
                      </a:r>
                      <a:endParaRPr lang="es-EC" sz="1600">
                        <a:effectLst/>
                        <a:latin typeface="Calibri"/>
                        <a:ea typeface="Calibri"/>
                        <a:cs typeface="Times New Roman"/>
                      </a:endParaRPr>
                    </a:p>
                  </a:txBody>
                  <a:tcPr marL="0" marR="0" marT="0" marB="0" anchor="ctr"/>
                </a:tc>
                <a:tc>
                  <a:txBody>
                    <a:bodyPr/>
                    <a:lstStyle/>
                    <a:p>
                      <a:pPr marR="38100" algn="r">
                        <a:lnSpc>
                          <a:spcPts val="1600"/>
                        </a:lnSpc>
                        <a:spcAft>
                          <a:spcPts val="0"/>
                        </a:spcAft>
                      </a:pPr>
                      <a:r>
                        <a:rPr lang="es-EC" sz="2000" b="1" dirty="0">
                          <a:solidFill>
                            <a:srgbClr val="0070C0"/>
                          </a:solidFill>
                          <a:effectLst/>
                        </a:rPr>
                        <a:t>39,7</a:t>
                      </a:r>
                      <a:endParaRPr lang="es-EC" sz="2000" b="1" dirty="0">
                        <a:solidFill>
                          <a:srgbClr val="0070C0"/>
                        </a:solidFill>
                        <a:effectLst/>
                        <a:latin typeface="Calibri"/>
                        <a:ea typeface="Calibri"/>
                        <a:cs typeface="Times New Roman"/>
                      </a:endParaRPr>
                    </a:p>
                  </a:txBody>
                  <a:tcPr marL="0" marR="0" marT="0" marB="0" anchor="ctr"/>
                </a:tc>
                <a:tc>
                  <a:txBody>
                    <a:bodyPr/>
                    <a:lstStyle/>
                    <a:p>
                      <a:pPr marR="38100" algn="r">
                        <a:lnSpc>
                          <a:spcPts val="1600"/>
                        </a:lnSpc>
                        <a:spcAft>
                          <a:spcPts val="0"/>
                        </a:spcAft>
                      </a:pPr>
                      <a:r>
                        <a:rPr lang="es-EC" sz="1600">
                          <a:effectLst/>
                        </a:rPr>
                        <a:t>77,3</a:t>
                      </a:r>
                      <a:endParaRPr lang="es-EC" sz="1600">
                        <a:effectLst/>
                        <a:latin typeface="Calibri"/>
                        <a:ea typeface="Calibri"/>
                        <a:cs typeface="Times New Roman"/>
                      </a:endParaRPr>
                    </a:p>
                  </a:txBody>
                  <a:tcPr marL="0" marR="0" marT="0" marB="0" anchor="ctr"/>
                </a:tc>
              </a:tr>
              <a:tr h="234631">
                <a:tc vMerge="1">
                  <a:txBody>
                    <a:bodyPr/>
                    <a:lstStyle/>
                    <a:p>
                      <a:endParaRPr lang="es-EC"/>
                    </a:p>
                  </a:txBody>
                  <a:tcPr/>
                </a:tc>
                <a:tc>
                  <a:txBody>
                    <a:bodyPr/>
                    <a:lstStyle/>
                    <a:p>
                      <a:pPr marR="38100">
                        <a:lnSpc>
                          <a:spcPts val="1600"/>
                        </a:lnSpc>
                        <a:spcAft>
                          <a:spcPts val="0"/>
                        </a:spcAft>
                      </a:pPr>
                      <a:r>
                        <a:rPr lang="es-EC" sz="1600">
                          <a:effectLst/>
                        </a:rPr>
                        <a:t>Redes sociales</a:t>
                      </a:r>
                      <a:endParaRPr lang="es-EC" sz="1600">
                        <a:effectLst/>
                        <a:latin typeface="Calibri"/>
                        <a:ea typeface="Calibri"/>
                        <a:cs typeface="Times New Roman"/>
                      </a:endParaRPr>
                    </a:p>
                  </a:txBody>
                  <a:tcPr marL="0" marR="0" marT="0" marB="0" anchor="ctr"/>
                </a:tc>
                <a:tc>
                  <a:txBody>
                    <a:bodyPr/>
                    <a:lstStyle/>
                    <a:p>
                      <a:pPr marR="38100" algn="r">
                        <a:lnSpc>
                          <a:spcPts val="1600"/>
                        </a:lnSpc>
                        <a:spcAft>
                          <a:spcPts val="0"/>
                        </a:spcAft>
                      </a:pPr>
                      <a:r>
                        <a:rPr lang="es-EC" sz="1600" dirty="0">
                          <a:effectLst/>
                        </a:rPr>
                        <a:t>55</a:t>
                      </a:r>
                      <a:endParaRPr lang="es-EC" sz="1600" dirty="0">
                        <a:effectLst/>
                        <a:latin typeface="Calibri"/>
                        <a:ea typeface="Calibri"/>
                        <a:cs typeface="Times New Roman"/>
                      </a:endParaRPr>
                    </a:p>
                  </a:txBody>
                  <a:tcPr marL="0" marR="0" marT="0" marB="0" anchor="ctr"/>
                </a:tc>
                <a:tc>
                  <a:txBody>
                    <a:bodyPr/>
                    <a:lstStyle/>
                    <a:p>
                      <a:pPr marR="38100" algn="r">
                        <a:lnSpc>
                          <a:spcPts val="1600"/>
                        </a:lnSpc>
                        <a:spcAft>
                          <a:spcPts val="0"/>
                        </a:spcAft>
                      </a:pPr>
                      <a:r>
                        <a:rPr lang="es-EC" sz="1600" dirty="0">
                          <a:effectLst/>
                        </a:rPr>
                        <a:t>14,8</a:t>
                      </a:r>
                      <a:endParaRPr lang="es-EC" sz="1600" dirty="0">
                        <a:effectLst/>
                        <a:latin typeface="Calibri"/>
                        <a:ea typeface="Calibri"/>
                        <a:cs typeface="Times New Roman"/>
                      </a:endParaRPr>
                    </a:p>
                  </a:txBody>
                  <a:tcPr marL="0" marR="0" marT="0" marB="0" anchor="ctr"/>
                </a:tc>
                <a:tc>
                  <a:txBody>
                    <a:bodyPr/>
                    <a:lstStyle/>
                    <a:p>
                      <a:pPr marR="38100" algn="r">
                        <a:lnSpc>
                          <a:spcPts val="1600"/>
                        </a:lnSpc>
                        <a:spcAft>
                          <a:spcPts val="0"/>
                        </a:spcAft>
                      </a:pPr>
                      <a:r>
                        <a:rPr lang="es-EC" sz="1600">
                          <a:effectLst/>
                        </a:rPr>
                        <a:t>22,7</a:t>
                      </a:r>
                      <a:endParaRPr lang="es-EC" sz="1600">
                        <a:effectLst/>
                        <a:latin typeface="Calibri"/>
                        <a:ea typeface="Calibri"/>
                        <a:cs typeface="Times New Roman"/>
                      </a:endParaRPr>
                    </a:p>
                  </a:txBody>
                  <a:tcPr marL="0" marR="0" marT="0" marB="0" anchor="ctr"/>
                </a:tc>
                <a:tc>
                  <a:txBody>
                    <a:bodyPr/>
                    <a:lstStyle/>
                    <a:p>
                      <a:pPr marR="38100" algn="r">
                        <a:lnSpc>
                          <a:spcPts val="1600"/>
                        </a:lnSpc>
                        <a:spcAft>
                          <a:spcPts val="0"/>
                        </a:spcAft>
                      </a:pPr>
                      <a:r>
                        <a:rPr lang="es-EC" sz="1600">
                          <a:effectLst/>
                        </a:rPr>
                        <a:t>100,0</a:t>
                      </a:r>
                      <a:endParaRPr lang="es-EC" sz="1600">
                        <a:effectLst/>
                        <a:latin typeface="Calibri"/>
                        <a:ea typeface="Calibri"/>
                        <a:cs typeface="Times New Roman"/>
                      </a:endParaRPr>
                    </a:p>
                  </a:txBody>
                  <a:tcPr marL="0" marR="0" marT="0" marB="0" anchor="ctr"/>
                </a:tc>
              </a:tr>
              <a:tr h="234631">
                <a:tc vMerge="1">
                  <a:txBody>
                    <a:bodyPr/>
                    <a:lstStyle/>
                    <a:p>
                      <a:endParaRPr lang="es-EC"/>
                    </a:p>
                  </a:txBody>
                  <a:tcPr/>
                </a:tc>
                <a:tc>
                  <a:txBody>
                    <a:bodyPr/>
                    <a:lstStyle/>
                    <a:p>
                      <a:pPr marR="38100">
                        <a:lnSpc>
                          <a:spcPts val="1600"/>
                        </a:lnSpc>
                        <a:spcAft>
                          <a:spcPts val="0"/>
                        </a:spcAft>
                      </a:pPr>
                      <a:r>
                        <a:rPr lang="es-EC" sz="1600">
                          <a:effectLst/>
                        </a:rPr>
                        <a:t>Total</a:t>
                      </a:r>
                      <a:endParaRPr lang="es-EC" sz="1600">
                        <a:effectLst/>
                        <a:latin typeface="Calibri"/>
                        <a:ea typeface="Calibri"/>
                        <a:cs typeface="Times New Roman"/>
                      </a:endParaRPr>
                    </a:p>
                  </a:txBody>
                  <a:tcPr marL="0" marR="0" marT="0" marB="0" anchor="ctr"/>
                </a:tc>
                <a:tc>
                  <a:txBody>
                    <a:bodyPr/>
                    <a:lstStyle/>
                    <a:p>
                      <a:pPr marR="38100" algn="r">
                        <a:lnSpc>
                          <a:spcPts val="1600"/>
                        </a:lnSpc>
                        <a:spcAft>
                          <a:spcPts val="0"/>
                        </a:spcAft>
                      </a:pPr>
                      <a:r>
                        <a:rPr lang="es-EC" sz="1600">
                          <a:effectLst/>
                        </a:rPr>
                        <a:t>242</a:t>
                      </a:r>
                      <a:endParaRPr lang="es-EC" sz="1600">
                        <a:effectLst/>
                        <a:latin typeface="Calibri"/>
                        <a:ea typeface="Calibri"/>
                        <a:cs typeface="Times New Roman"/>
                      </a:endParaRPr>
                    </a:p>
                  </a:txBody>
                  <a:tcPr marL="0" marR="0" marT="0" marB="0" anchor="ctr"/>
                </a:tc>
                <a:tc>
                  <a:txBody>
                    <a:bodyPr/>
                    <a:lstStyle/>
                    <a:p>
                      <a:pPr marR="38100" algn="r">
                        <a:lnSpc>
                          <a:spcPts val="1600"/>
                        </a:lnSpc>
                        <a:spcAft>
                          <a:spcPts val="0"/>
                        </a:spcAft>
                      </a:pPr>
                      <a:r>
                        <a:rPr lang="es-EC" sz="1600" dirty="0">
                          <a:effectLst/>
                        </a:rPr>
                        <a:t>65,2</a:t>
                      </a:r>
                      <a:endParaRPr lang="es-EC" sz="1600" dirty="0">
                        <a:effectLst/>
                        <a:latin typeface="Calibri"/>
                        <a:ea typeface="Calibri"/>
                        <a:cs typeface="Times New Roman"/>
                      </a:endParaRPr>
                    </a:p>
                  </a:txBody>
                  <a:tcPr marL="0" marR="0" marT="0" marB="0" anchor="ctr"/>
                </a:tc>
                <a:tc>
                  <a:txBody>
                    <a:bodyPr/>
                    <a:lstStyle/>
                    <a:p>
                      <a:pPr marR="38100" algn="r">
                        <a:lnSpc>
                          <a:spcPts val="1600"/>
                        </a:lnSpc>
                        <a:spcAft>
                          <a:spcPts val="0"/>
                        </a:spcAft>
                      </a:pPr>
                      <a:r>
                        <a:rPr lang="es-EC" sz="1600" dirty="0">
                          <a:effectLst/>
                        </a:rPr>
                        <a:t>100,0</a:t>
                      </a:r>
                      <a:endParaRPr lang="es-EC" sz="1600" dirty="0">
                        <a:effectLst/>
                        <a:latin typeface="Calibri"/>
                        <a:ea typeface="Calibri"/>
                        <a:cs typeface="Times New Roman"/>
                      </a:endParaRPr>
                    </a:p>
                  </a:txBody>
                  <a:tcPr marL="0" marR="0" marT="0" marB="0" anchor="ctr"/>
                </a:tc>
                <a:tc>
                  <a:txBody>
                    <a:bodyPr/>
                    <a:lstStyle/>
                    <a:p>
                      <a:pPr>
                        <a:lnSpc>
                          <a:spcPct val="107000"/>
                        </a:lnSpc>
                        <a:spcAft>
                          <a:spcPts val="0"/>
                        </a:spcAft>
                      </a:pPr>
                      <a:r>
                        <a:rPr lang="es-EC" sz="1600">
                          <a:effectLst/>
                        </a:rPr>
                        <a:t> </a:t>
                      </a:r>
                      <a:endParaRPr lang="es-EC" sz="1600">
                        <a:effectLst/>
                        <a:latin typeface="Calibri"/>
                        <a:ea typeface="Calibri"/>
                        <a:cs typeface="Times New Roman"/>
                      </a:endParaRPr>
                    </a:p>
                  </a:txBody>
                  <a:tcPr marL="0" marR="0" marT="0" marB="0"/>
                </a:tc>
              </a:tr>
              <a:tr h="234631">
                <a:tc>
                  <a:txBody>
                    <a:bodyPr/>
                    <a:lstStyle/>
                    <a:p>
                      <a:pPr marR="38100">
                        <a:lnSpc>
                          <a:spcPts val="1600"/>
                        </a:lnSpc>
                        <a:spcAft>
                          <a:spcPts val="0"/>
                        </a:spcAft>
                      </a:pPr>
                      <a:r>
                        <a:rPr lang="es-EC" sz="1600">
                          <a:effectLst/>
                        </a:rPr>
                        <a:t>Perdidos</a:t>
                      </a:r>
                      <a:endParaRPr lang="es-EC" sz="1600">
                        <a:effectLst/>
                        <a:latin typeface="Calibri"/>
                        <a:ea typeface="Calibri"/>
                        <a:cs typeface="Times New Roman"/>
                      </a:endParaRPr>
                    </a:p>
                  </a:txBody>
                  <a:tcPr marL="0" marR="0" marT="0" marB="0" anchor="ctr"/>
                </a:tc>
                <a:tc>
                  <a:txBody>
                    <a:bodyPr/>
                    <a:lstStyle/>
                    <a:p>
                      <a:pPr marR="38100">
                        <a:lnSpc>
                          <a:spcPts val="1600"/>
                        </a:lnSpc>
                        <a:spcAft>
                          <a:spcPts val="0"/>
                        </a:spcAft>
                      </a:pPr>
                      <a:r>
                        <a:rPr lang="es-EC" sz="1600">
                          <a:effectLst/>
                        </a:rPr>
                        <a:t>Sistema</a:t>
                      </a:r>
                      <a:endParaRPr lang="es-EC" sz="1600">
                        <a:effectLst/>
                        <a:latin typeface="Calibri"/>
                        <a:ea typeface="Calibri"/>
                        <a:cs typeface="Times New Roman"/>
                      </a:endParaRPr>
                    </a:p>
                  </a:txBody>
                  <a:tcPr marL="0" marR="0" marT="0" marB="0" anchor="ctr"/>
                </a:tc>
                <a:tc>
                  <a:txBody>
                    <a:bodyPr/>
                    <a:lstStyle/>
                    <a:p>
                      <a:pPr marR="38100" algn="r">
                        <a:lnSpc>
                          <a:spcPts val="1600"/>
                        </a:lnSpc>
                        <a:spcAft>
                          <a:spcPts val="0"/>
                        </a:spcAft>
                      </a:pPr>
                      <a:r>
                        <a:rPr lang="es-EC" sz="1600">
                          <a:effectLst/>
                        </a:rPr>
                        <a:t>129</a:t>
                      </a:r>
                      <a:endParaRPr lang="es-EC" sz="1600">
                        <a:effectLst/>
                        <a:latin typeface="Calibri"/>
                        <a:ea typeface="Calibri"/>
                        <a:cs typeface="Times New Roman"/>
                      </a:endParaRPr>
                    </a:p>
                  </a:txBody>
                  <a:tcPr marL="0" marR="0" marT="0" marB="0" anchor="ctr"/>
                </a:tc>
                <a:tc>
                  <a:txBody>
                    <a:bodyPr/>
                    <a:lstStyle/>
                    <a:p>
                      <a:pPr marR="38100" algn="r">
                        <a:lnSpc>
                          <a:spcPts val="1600"/>
                        </a:lnSpc>
                        <a:spcAft>
                          <a:spcPts val="0"/>
                        </a:spcAft>
                      </a:pPr>
                      <a:r>
                        <a:rPr lang="es-EC" sz="1600">
                          <a:effectLst/>
                        </a:rPr>
                        <a:t>34,8</a:t>
                      </a:r>
                      <a:endParaRPr lang="es-EC" sz="1600">
                        <a:effectLst/>
                        <a:latin typeface="Calibri"/>
                        <a:ea typeface="Calibri"/>
                        <a:cs typeface="Times New Roman"/>
                      </a:endParaRPr>
                    </a:p>
                  </a:txBody>
                  <a:tcPr marL="0" marR="0" marT="0" marB="0" anchor="ctr"/>
                </a:tc>
                <a:tc>
                  <a:txBody>
                    <a:bodyPr/>
                    <a:lstStyle/>
                    <a:p>
                      <a:pPr>
                        <a:lnSpc>
                          <a:spcPct val="107000"/>
                        </a:lnSpc>
                        <a:spcAft>
                          <a:spcPts val="0"/>
                        </a:spcAft>
                      </a:pPr>
                      <a:r>
                        <a:rPr lang="es-EC" sz="1600" dirty="0">
                          <a:effectLst/>
                        </a:rPr>
                        <a:t> </a:t>
                      </a:r>
                      <a:endParaRPr lang="es-EC" sz="1600" dirty="0">
                        <a:effectLst/>
                        <a:latin typeface="Calibri"/>
                        <a:ea typeface="Calibri"/>
                        <a:cs typeface="Times New Roman"/>
                      </a:endParaRPr>
                    </a:p>
                  </a:txBody>
                  <a:tcPr marL="0" marR="0" marT="0" marB="0"/>
                </a:tc>
                <a:tc>
                  <a:txBody>
                    <a:bodyPr/>
                    <a:lstStyle/>
                    <a:p>
                      <a:pPr>
                        <a:lnSpc>
                          <a:spcPct val="107000"/>
                        </a:lnSpc>
                        <a:spcAft>
                          <a:spcPts val="0"/>
                        </a:spcAft>
                      </a:pPr>
                      <a:r>
                        <a:rPr lang="es-EC" sz="1600" dirty="0">
                          <a:effectLst/>
                        </a:rPr>
                        <a:t> </a:t>
                      </a:r>
                      <a:endParaRPr lang="es-EC" sz="1600" dirty="0">
                        <a:effectLst/>
                        <a:latin typeface="Calibri"/>
                        <a:ea typeface="Calibri"/>
                        <a:cs typeface="Times New Roman"/>
                      </a:endParaRPr>
                    </a:p>
                  </a:txBody>
                  <a:tcPr marL="0" marR="0" marT="0" marB="0"/>
                </a:tc>
              </a:tr>
              <a:tr h="234631">
                <a:tc gridSpan="2">
                  <a:txBody>
                    <a:bodyPr/>
                    <a:lstStyle/>
                    <a:p>
                      <a:pPr marR="38100">
                        <a:lnSpc>
                          <a:spcPts val="1600"/>
                        </a:lnSpc>
                        <a:spcAft>
                          <a:spcPts val="0"/>
                        </a:spcAft>
                      </a:pPr>
                      <a:r>
                        <a:rPr lang="es-EC" sz="1600">
                          <a:effectLst/>
                        </a:rPr>
                        <a:t>Total</a:t>
                      </a:r>
                      <a:endParaRPr lang="es-EC" sz="1600">
                        <a:effectLst/>
                        <a:latin typeface="Calibri"/>
                        <a:ea typeface="Calibri"/>
                        <a:cs typeface="Times New Roman"/>
                      </a:endParaRPr>
                    </a:p>
                  </a:txBody>
                  <a:tcPr marL="0" marR="0" marT="0" marB="0" anchor="ctr"/>
                </a:tc>
                <a:tc hMerge="1">
                  <a:txBody>
                    <a:bodyPr/>
                    <a:lstStyle/>
                    <a:p>
                      <a:endParaRPr lang="es-EC"/>
                    </a:p>
                  </a:txBody>
                  <a:tcPr/>
                </a:tc>
                <a:tc>
                  <a:txBody>
                    <a:bodyPr/>
                    <a:lstStyle/>
                    <a:p>
                      <a:pPr marR="38100" algn="r">
                        <a:lnSpc>
                          <a:spcPts val="1600"/>
                        </a:lnSpc>
                        <a:spcAft>
                          <a:spcPts val="0"/>
                        </a:spcAft>
                      </a:pPr>
                      <a:r>
                        <a:rPr lang="es-EC" sz="1600">
                          <a:effectLst/>
                        </a:rPr>
                        <a:t>371</a:t>
                      </a:r>
                      <a:endParaRPr lang="es-EC" sz="1600">
                        <a:effectLst/>
                        <a:latin typeface="Calibri"/>
                        <a:ea typeface="Calibri"/>
                        <a:cs typeface="Times New Roman"/>
                      </a:endParaRPr>
                    </a:p>
                  </a:txBody>
                  <a:tcPr marL="0" marR="0" marT="0" marB="0" anchor="ctr"/>
                </a:tc>
                <a:tc>
                  <a:txBody>
                    <a:bodyPr/>
                    <a:lstStyle/>
                    <a:p>
                      <a:pPr marR="38100" algn="r">
                        <a:lnSpc>
                          <a:spcPts val="1600"/>
                        </a:lnSpc>
                        <a:spcAft>
                          <a:spcPts val="0"/>
                        </a:spcAft>
                      </a:pPr>
                      <a:r>
                        <a:rPr lang="es-EC" sz="1600">
                          <a:effectLst/>
                        </a:rPr>
                        <a:t>100,0</a:t>
                      </a:r>
                      <a:endParaRPr lang="es-EC" sz="1600">
                        <a:effectLst/>
                        <a:latin typeface="Calibri"/>
                        <a:ea typeface="Calibri"/>
                        <a:cs typeface="Times New Roman"/>
                      </a:endParaRPr>
                    </a:p>
                  </a:txBody>
                  <a:tcPr marL="0" marR="0" marT="0" marB="0" anchor="ctr"/>
                </a:tc>
                <a:tc>
                  <a:txBody>
                    <a:bodyPr/>
                    <a:lstStyle/>
                    <a:p>
                      <a:pPr>
                        <a:lnSpc>
                          <a:spcPct val="107000"/>
                        </a:lnSpc>
                        <a:spcAft>
                          <a:spcPts val="0"/>
                        </a:spcAft>
                      </a:pPr>
                      <a:r>
                        <a:rPr lang="es-EC" sz="1600" dirty="0">
                          <a:effectLst/>
                        </a:rPr>
                        <a:t> </a:t>
                      </a:r>
                      <a:endParaRPr lang="es-EC" sz="1600" dirty="0">
                        <a:effectLst/>
                        <a:latin typeface="Calibri"/>
                        <a:ea typeface="Calibri"/>
                        <a:cs typeface="Times New Roman"/>
                      </a:endParaRPr>
                    </a:p>
                  </a:txBody>
                  <a:tcPr marL="0" marR="0" marT="0" marB="0"/>
                </a:tc>
                <a:tc>
                  <a:txBody>
                    <a:bodyPr/>
                    <a:lstStyle/>
                    <a:p>
                      <a:pPr>
                        <a:lnSpc>
                          <a:spcPct val="107000"/>
                        </a:lnSpc>
                        <a:spcAft>
                          <a:spcPts val="0"/>
                        </a:spcAft>
                      </a:pPr>
                      <a:r>
                        <a:rPr lang="es-EC" sz="1600" dirty="0">
                          <a:effectLst/>
                        </a:rPr>
                        <a:t> </a:t>
                      </a:r>
                      <a:endParaRPr lang="es-EC" sz="1600" dirty="0">
                        <a:effectLst/>
                        <a:latin typeface="Calibri"/>
                        <a:ea typeface="Calibri"/>
                        <a:cs typeface="Times New Roman"/>
                      </a:endParaRPr>
                    </a:p>
                  </a:txBody>
                  <a:tcPr marL="0" marR="0" marT="0" marB="0"/>
                </a:tc>
              </a:tr>
            </a:tbl>
          </a:graphicData>
        </a:graphic>
      </p:graphicFrame>
    </p:spTree>
    <p:extLst>
      <p:ext uri="{BB962C8B-B14F-4D97-AF65-F5344CB8AC3E}">
        <p14:creationId xmlns:p14="http://schemas.microsoft.com/office/powerpoint/2010/main" val="26554415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7544" y="30065"/>
            <a:ext cx="8229600" cy="1143000"/>
          </a:xfrm>
        </p:spPr>
        <p:txBody>
          <a:bodyPr>
            <a:noAutofit/>
          </a:bodyPr>
          <a:lstStyle/>
          <a:p>
            <a:pPr algn="just"/>
            <a:r>
              <a:rPr lang="es-EC" sz="1800" b="1" dirty="0"/>
              <a:t>Pregunta </a:t>
            </a:r>
            <a:r>
              <a:rPr lang="es-EC" sz="1800" b="1" dirty="0" smtClean="0"/>
              <a:t>12: </a:t>
            </a:r>
            <a:r>
              <a:rPr lang="es-EC" sz="1800" b="1" dirty="0"/>
              <a:t>De las siguientes características marque con una X las 3 opciones más importantes para usted, respecto </a:t>
            </a:r>
            <a:r>
              <a:rPr lang="es-EC" sz="1800" b="1" dirty="0" smtClean="0"/>
              <a:t>a la información de </a:t>
            </a:r>
            <a:r>
              <a:rPr lang="es-EC" sz="1800" b="1" dirty="0"/>
              <a:t>contenido que le gustaría </a:t>
            </a:r>
            <a:r>
              <a:rPr lang="es-EC" sz="1800" b="1" dirty="0" smtClean="0"/>
              <a:t>visualizar o escuchar </a:t>
            </a:r>
            <a:r>
              <a:rPr lang="es-EC" sz="1800" b="1" dirty="0"/>
              <a:t>en los medios de comunicación mencionados anteriormente.</a:t>
            </a:r>
            <a:endParaRPr lang="es-CO" sz="1800" dirty="0"/>
          </a:p>
        </p:txBody>
      </p:sp>
      <p:graphicFrame>
        <p:nvGraphicFramePr>
          <p:cNvPr id="3" name="1 Gráfico"/>
          <p:cNvGraphicFramePr>
            <a:graphicFrameLocks/>
          </p:cNvGraphicFramePr>
          <p:nvPr>
            <p:extLst>
              <p:ext uri="{D42A27DB-BD31-4B8C-83A1-F6EECF244321}">
                <p14:modId xmlns:p14="http://schemas.microsoft.com/office/powerpoint/2010/main" val="2016973926"/>
              </p:ext>
            </p:extLst>
          </p:nvPr>
        </p:nvGraphicFramePr>
        <p:xfrm>
          <a:off x="251520" y="1196752"/>
          <a:ext cx="8784976" cy="489654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504438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23528" y="3284984"/>
            <a:ext cx="5400600" cy="1838643"/>
          </a:xfrm>
        </p:spPr>
        <p:txBody>
          <a:bodyPr>
            <a:normAutofit fontScale="90000"/>
          </a:bodyPr>
          <a:lstStyle/>
          <a:p>
            <a:r>
              <a:rPr lang="es-CO" b="1" dirty="0" smtClean="0">
                <a:latin typeface="Bauhaus 93" panose="04030905020B02020C02" pitchFamily="82" charset="0"/>
              </a:rPr>
              <a:t/>
            </a:r>
            <a:br>
              <a:rPr lang="es-CO" b="1" dirty="0" smtClean="0">
                <a:latin typeface="Bauhaus 93" panose="04030905020B02020C02" pitchFamily="82" charset="0"/>
              </a:rPr>
            </a:br>
            <a:r>
              <a:rPr lang="es-CO" b="1" dirty="0" smtClean="0">
                <a:latin typeface="Bauhaus 93" panose="04030905020B02020C02" pitchFamily="82" charset="0"/>
              </a:rPr>
              <a:t>ANÁLISIS BIVARIADO</a:t>
            </a:r>
            <a:br>
              <a:rPr lang="es-CO" b="1" dirty="0" smtClean="0">
                <a:latin typeface="Bauhaus 93" panose="04030905020B02020C02" pitchFamily="82" charset="0"/>
              </a:rPr>
            </a:br>
            <a:r>
              <a:rPr lang="es-CO" b="1" dirty="0" smtClean="0">
                <a:latin typeface="Bauhaus 93" panose="04030905020B02020C02" pitchFamily="82" charset="0"/>
              </a:rPr>
              <a:t/>
            </a:r>
            <a:br>
              <a:rPr lang="es-CO" b="1" dirty="0" smtClean="0">
                <a:latin typeface="Bauhaus 93" panose="04030905020B02020C02" pitchFamily="82" charset="0"/>
              </a:rPr>
            </a:br>
            <a:r>
              <a:rPr lang="es-CO" b="1" dirty="0" smtClean="0">
                <a:latin typeface="Bauhaus 93" panose="04030905020B02020C02" pitchFamily="82" charset="0"/>
              </a:rPr>
              <a:t>COMPROBACIÓN DE HIPÓTESIS</a:t>
            </a:r>
            <a:endParaRPr lang="es-CO" b="1" dirty="0">
              <a:latin typeface="Bauhaus 93" panose="04030905020B02020C02" pitchFamily="82" charset="0"/>
            </a:endParaRPr>
          </a:p>
        </p:txBody>
      </p:sp>
      <p:pic>
        <p:nvPicPr>
          <p:cNvPr id="5" name="Picture 2" descr="Resultado de imagen para resultados positiv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60648"/>
            <a:ext cx="4752528" cy="25040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4" name="Picture 2" descr="Resultado de imagen para comprobac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52" y="3140968"/>
            <a:ext cx="3024336" cy="28803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8700283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2" descr="Resultado de imagen para visto y equis"/>
          <p:cNvSpPr>
            <a:spLocks noChangeAspect="1" noChangeArrowheads="1"/>
          </p:cNvSpPr>
          <p:nvPr/>
        </p:nvSpPr>
        <p:spPr bwMode="auto">
          <a:xfrm>
            <a:off x="179512" y="-24480"/>
            <a:ext cx="3048273" cy="304828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 name="1 Rectángulo"/>
          <p:cNvSpPr/>
          <p:nvPr/>
        </p:nvSpPr>
        <p:spPr>
          <a:xfrm>
            <a:off x="1971138" y="103110"/>
            <a:ext cx="6840760" cy="2031325"/>
          </a:xfrm>
          <a:prstGeom prst="rect">
            <a:avLst/>
          </a:prstGeom>
        </p:spPr>
        <p:txBody>
          <a:bodyPr wrap="square">
            <a:spAutoFit/>
          </a:bodyPr>
          <a:lstStyle/>
          <a:p>
            <a:pPr lvl="0" algn="just"/>
            <a:r>
              <a:rPr lang="es-MX" b="1" dirty="0"/>
              <a:t>H0: </a:t>
            </a:r>
            <a:r>
              <a:rPr lang="es-MX" dirty="0"/>
              <a:t>Más del 30% de la población no ha observado o ha escuchado mediante algún medio de comunicación acerca de los atractivos turísticos de la Comunidad Tsáchila Chiguilpe</a:t>
            </a:r>
            <a:r>
              <a:rPr lang="es-MX" dirty="0" smtClean="0"/>
              <a:t>.</a:t>
            </a:r>
          </a:p>
          <a:p>
            <a:pPr lvl="0" algn="just"/>
            <a:endParaRPr lang="es-EC" dirty="0"/>
          </a:p>
          <a:p>
            <a:pPr algn="just"/>
            <a:r>
              <a:rPr lang="es-MX" b="1" dirty="0"/>
              <a:t>H1:</a:t>
            </a:r>
            <a:r>
              <a:rPr lang="es-MX" dirty="0"/>
              <a:t> Menos del 30% de la población no ha observado o ha escuchado mediante algún medio de comunicación acerca de los atractivos turísticos de la Comunidad Tsáchila Chiguilpe.</a:t>
            </a:r>
            <a:endParaRPr lang="es-EC" dirty="0"/>
          </a:p>
        </p:txBody>
      </p:sp>
      <p:pic>
        <p:nvPicPr>
          <p:cNvPr id="11" name="10 Imagen"/>
          <p:cNvPicPr/>
          <p:nvPr/>
        </p:nvPicPr>
        <p:blipFill rotWithShape="1">
          <a:blip r:embed="rId3">
            <a:extLst>
              <a:ext uri="{28A0092B-C50C-407E-A947-70E740481C1C}">
                <a14:useLocalDpi xmlns:a14="http://schemas.microsoft.com/office/drawing/2010/main" val="0"/>
              </a:ext>
            </a:extLst>
          </a:blip>
          <a:srcRect r="10436"/>
          <a:stretch/>
        </p:blipFill>
        <p:spPr bwMode="auto">
          <a:xfrm>
            <a:off x="2313237" y="2134434"/>
            <a:ext cx="5976664" cy="4030869"/>
          </a:xfrm>
          <a:prstGeom prst="rect">
            <a:avLst/>
          </a:prstGeom>
          <a:noFill/>
          <a:ln>
            <a:noFill/>
          </a:ln>
          <a:extLst>
            <a:ext uri="{53640926-AAD7-44D8-BBD7-CCE9431645EC}">
              <a14:shadowObscured xmlns:a14="http://schemas.microsoft.com/office/drawing/2010/main"/>
            </a:ext>
          </a:extLst>
        </p:spPr>
      </p:pic>
      <p:sp>
        <p:nvSpPr>
          <p:cNvPr id="3" name="2 Elipse"/>
          <p:cNvSpPr/>
          <p:nvPr/>
        </p:nvSpPr>
        <p:spPr>
          <a:xfrm>
            <a:off x="4967655" y="2420887"/>
            <a:ext cx="2159463" cy="3346195"/>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s-EC">
              <a:noFill/>
            </a:endParaRPr>
          </a:p>
        </p:txBody>
      </p:sp>
      <p:sp>
        <p:nvSpPr>
          <p:cNvPr id="8" name="7 CuadroTexto"/>
          <p:cNvSpPr txBox="1"/>
          <p:nvPr/>
        </p:nvSpPr>
        <p:spPr>
          <a:xfrm>
            <a:off x="6219222" y="3390819"/>
            <a:ext cx="764658"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s-EC" dirty="0" smtClean="0"/>
              <a:t>65,6%</a:t>
            </a:r>
            <a:endParaRPr lang="es-EC" dirty="0"/>
          </a:p>
        </p:txBody>
      </p:sp>
      <p:pic>
        <p:nvPicPr>
          <p:cNvPr id="25602" name="Picture 2" descr="Resultado de imagen para comprobacio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1914"/>
          <a:stretch/>
        </p:blipFill>
        <p:spPr bwMode="auto">
          <a:xfrm>
            <a:off x="267490" y="57114"/>
            <a:ext cx="1703648" cy="2922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96159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p:cNvGrpSpPr/>
          <p:nvPr/>
        </p:nvGrpSpPr>
        <p:grpSpPr>
          <a:xfrm>
            <a:off x="2090193" y="192506"/>
            <a:ext cx="6669240" cy="1220270"/>
            <a:chOff x="1965960" y="1372015"/>
            <a:chExt cx="7178040" cy="1220270"/>
          </a:xfrm>
        </p:grpSpPr>
        <p:sp>
          <p:nvSpPr>
            <p:cNvPr id="8" name="Rectángulo 7"/>
            <p:cNvSpPr/>
            <p:nvPr/>
          </p:nvSpPr>
          <p:spPr>
            <a:xfrm>
              <a:off x="1965960" y="1372015"/>
              <a:ext cx="7178040" cy="122027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9" name="Rectángulo 8"/>
            <p:cNvSpPr/>
            <p:nvPr/>
          </p:nvSpPr>
          <p:spPr>
            <a:xfrm>
              <a:off x="1965960" y="1372015"/>
              <a:ext cx="7178040" cy="122027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3340" tIns="53340" rIns="53340" bIns="53340" numCol="1" spcCol="1270" anchor="t" anchorCtr="0">
              <a:noAutofit/>
            </a:bodyPr>
            <a:lstStyle/>
            <a:p>
              <a:pPr lvl="0" algn="just" defTabSz="622300">
                <a:lnSpc>
                  <a:spcPct val="90000"/>
                </a:lnSpc>
                <a:spcBef>
                  <a:spcPct val="0"/>
                </a:spcBef>
                <a:spcAft>
                  <a:spcPct val="35000"/>
                </a:spcAft>
              </a:pPr>
              <a:endParaRPr lang="es-CO" kern="1200" dirty="0"/>
            </a:p>
          </p:txBody>
        </p:sp>
      </p:grpSp>
      <p:sp>
        <p:nvSpPr>
          <p:cNvPr id="2" name="1 Rectángulo"/>
          <p:cNvSpPr/>
          <p:nvPr/>
        </p:nvSpPr>
        <p:spPr>
          <a:xfrm>
            <a:off x="1977244" y="128786"/>
            <a:ext cx="7054607" cy="2031325"/>
          </a:xfrm>
          <a:prstGeom prst="rect">
            <a:avLst/>
          </a:prstGeom>
        </p:spPr>
        <p:txBody>
          <a:bodyPr wrap="square">
            <a:spAutoFit/>
          </a:bodyPr>
          <a:lstStyle/>
          <a:p>
            <a:pPr lvl="0" algn="just"/>
            <a:r>
              <a:rPr lang="es-MX" b="1" dirty="0" smtClean="0"/>
              <a:t>H0: </a:t>
            </a:r>
            <a:r>
              <a:rPr lang="es-MX" dirty="0" smtClean="0"/>
              <a:t>Las </a:t>
            </a:r>
            <a:r>
              <a:rPr lang="es-MX" dirty="0"/>
              <a:t>estrategias de comunicación utilizadas por la Comunidad </a:t>
            </a:r>
            <a:r>
              <a:rPr lang="es-MX" dirty="0" smtClean="0"/>
              <a:t>no </a:t>
            </a:r>
            <a:r>
              <a:rPr lang="es-MX" dirty="0"/>
              <a:t>han influido significativamente en la decisión de visita a la comunidad Tsáchila Chiguilpe</a:t>
            </a:r>
            <a:r>
              <a:rPr lang="es-MX" dirty="0" smtClean="0"/>
              <a:t>.</a:t>
            </a:r>
          </a:p>
          <a:p>
            <a:pPr lvl="0" algn="just"/>
            <a:endParaRPr lang="es-EC" dirty="0"/>
          </a:p>
          <a:p>
            <a:pPr algn="just"/>
            <a:r>
              <a:rPr lang="es-MX" b="1" dirty="0"/>
              <a:t>H1:</a:t>
            </a:r>
            <a:r>
              <a:rPr lang="es-MX" dirty="0"/>
              <a:t> Las estrategias de comunicación utilizadas por la </a:t>
            </a:r>
            <a:r>
              <a:rPr lang="es-MX" dirty="0" smtClean="0"/>
              <a:t>Comunidad han </a:t>
            </a:r>
            <a:r>
              <a:rPr lang="es-MX" dirty="0"/>
              <a:t>influido significativamente en la decisión de visita a la comunidad Tsáchila Chiguilpe.</a:t>
            </a:r>
            <a:endParaRPr lang="es-EC" dirty="0"/>
          </a:p>
        </p:txBody>
      </p:sp>
      <p:graphicFrame>
        <p:nvGraphicFramePr>
          <p:cNvPr id="11" name="10 Gráfico"/>
          <p:cNvGraphicFramePr/>
          <p:nvPr>
            <p:extLst>
              <p:ext uri="{D42A27DB-BD31-4B8C-83A1-F6EECF244321}">
                <p14:modId xmlns:p14="http://schemas.microsoft.com/office/powerpoint/2010/main" val="2667355812"/>
              </p:ext>
            </p:extLst>
          </p:nvPr>
        </p:nvGraphicFramePr>
        <p:xfrm>
          <a:off x="827583" y="2204864"/>
          <a:ext cx="7931849" cy="3600400"/>
        </p:xfrm>
        <a:graphic>
          <a:graphicData uri="http://schemas.openxmlformats.org/drawingml/2006/chart">
            <c:chart xmlns:c="http://schemas.openxmlformats.org/drawingml/2006/chart" xmlns:r="http://schemas.openxmlformats.org/officeDocument/2006/relationships" r:id="rId2"/>
          </a:graphicData>
        </a:graphic>
      </p:graphicFrame>
      <p:pic>
        <p:nvPicPr>
          <p:cNvPr id="13" name="Picture 2" descr="Resultado de imagen para comprobacio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1914"/>
          <a:stretch/>
        </p:blipFill>
        <p:spPr bwMode="auto">
          <a:xfrm>
            <a:off x="179512" y="128507"/>
            <a:ext cx="1512168" cy="2664296"/>
          </a:xfrm>
          <a:prstGeom prst="rect">
            <a:avLst/>
          </a:prstGeom>
          <a:noFill/>
          <a:extLst>
            <a:ext uri="{909E8E84-426E-40DD-AFC4-6F175D3DCCD1}">
              <a14:hiddenFill xmlns:a14="http://schemas.microsoft.com/office/drawing/2010/main">
                <a:solidFill>
                  <a:srgbClr val="FFFFFF"/>
                </a:solidFill>
              </a14:hiddenFill>
            </a:ext>
          </a:extLst>
        </p:spPr>
      </p:pic>
      <p:sp>
        <p:nvSpPr>
          <p:cNvPr id="10" name="9 Elipse"/>
          <p:cNvSpPr/>
          <p:nvPr/>
        </p:nvSpPr>
        <p:spPr>
          <a:xfrm>
            <a:off x="7020271" y="2636913"/>
            <a:ext cx="1872209" cy="2808312"/>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s-EC">
              <a:noFill/>
            </a:endParaRPr>
          </a:p>
        </p:txBody>
      </p:sp>
      <p:sp>
        <p:nvSpPr>
          <p:cNvPr id="12" name="11 CuadroTexto"/>
          <p:cNvSpPr txBox="1"/>
          <p:nvPr/>
        </p:nvSpPr>
        <p:spPr>
          <a:xfrm>
            <a:off x="7504360" y="2792803"/>
            <a:ext cx="904029"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s-EC" dirty="0" smtClean="0"/>
              <a:t>65,80%</a:t>
            </a:r>
            <a:endParaRPr lang="es-EC" dirty="0"/>
          </a:p>
        </p:txBody>
      </p:sp>
    </p:spTree>
    <p:extLst>
      <p:ext uri="{BB962C8B-B14F-4D97-AF65-F5344CB8AC3E}">
        <p14:creationId xmlns:p14="http://schemas.microsoft.com/office/powerpoint/2010/main" val="15765357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683568" y="188640"/>
            <a:ext cx="6601589" cy="152366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 name="Rectángulo 9"/>
          <p:cNvSpPr/>
          <p:nvPr/>
        </p:nvSpPr>
        <p:spPr>
          <a:xfrm>
            <a:off x="3707904" y="3356992"/>
            <a:ext cx="1224136" cy="36004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CO" dirty="0" smtClean="0"/>
              <a:t>95,2%</a:t>
            </a:r>
            <a:endParaRPr lang="es-CO" dirty="0"/>
          </a:p>
        </p:txBody>
      </p:sp>
      <p:sp>
        <p:nvSpPr>
          <p:cNvPr id="2" name="1 Rectángulo"/>
          <p:cNvSpPr/>
          <p:nvPr/>
        </p:nvSpPr>
        <p:spPr>
          <a:xfrm>
            <a:off x="1698362" y="188640"/>
            <a:ext cx="7194118" cy="2031325"/>
          </a:xfrm>
          <a:prstGeom prst="rect">
            <a:avLst/>
          </a:prstGeom>
        </p:spPr>
        <p:txBody>
          <a:bodyPr wrap="square">
            <a:spAutoFit/>
          </a:bodyPr>
          <a:lstStyle/>
          <a:p>
            <a:pPr lvl="0" algn="just"/>
            <a:r>
              <a:rPr lang="es-MX" b="1" dirty="0"/>
              <a:t>H0:</a:t>
            </a:r>
            <a:r>
              <a:rPr lang="es-MX" dirty="0"/>
              <a:t> Más del 30% de la población considera que el medio de comunicación más utilizado para conocer de los atractivos turísticos de la Comunidad Tsáchila Chiguilpe es el Internet (páginas web, blogs</a:t>
            </a:r>
            <a:r>
              <a:rPr lang="es-MX" dirty="0" smtClean="0"/>
              <a:t>).</a:t>
            </a:r>
          </a:p>
          <a:p>
            <a:pPr lvl="0" algn="just"/>
            <a:endParaRPr lang="es-EC" dirty="0"/>
          </a:p>
          <a:p>
            <a:pPr algn="just"/>
            <a:r>
              <a:rPr lang="es-MX" b="1" dirty="0"/>
              <a:t>H1:</a:t>
            </a:r>
            <a:r>
              <a:rPr lang="es-MX" dirty="0"/>
              <a:t> Menos del 30% de la población considera que el medio de comunicación más utilizado para conocer de los atractivos turísticos de la Comunidad Tsáchila Chiguilpe es el Internet (páginas web, blogs).</a:t>
            </a:r>
            <a:endParaRPr lang="es-EC" dirty="0"/>
          </a:p>
        </p:txBody>
      </p:sp>
      <p:pic>
        <p:nvPicPr>
          <p:cNvPr id="11" name="10 Imagen"/>
          <p:cNvPicPr/>
          <p:nvPr/>
        </p:nvPicPr>
        <p:blipFill rotWithShape="1">
          <a:blip r:embed="rId2">
            <a:extLst>
              <a:ext uri="{28A0092B-C50C-407E-A947-70E740481C1C}">
                <a14:useLocalDpi xmlns:a14="http://schemas.microsoft.com/office/drawing/2010/main" val="0"/>
              </a:ext>
            </a:extLst>
          </a:blip>
          <a:srcRect r="12899"/>
          <a:stretch/>
        </p:blipFill>
        <p:spPr bwMode="auto">
          <a:xfrm>
            <a:off x="1378128" y="2208204"/>
            <a:ext cx="5809501" cy="3807134"/>
          </a:xfrm>
          <a:prstGeom prst="rect">
            <a:avLst/>
          </a:prstGeom>
          <a:noFill/>
          <a:ln>
            <a:noFill/>
          </a:ln>
          <a:extLst>
            <a:ext uri="{53640926-AAD7-44D8-BBD7-CCE9431645EC}">
              <a14:shadowObscured xmlns:a14="http://schemas.microsoft.com/office/drawing/2010/main"/>
            </a:ext>
          </a:extLst>
        </p:spPr>
      </p:pic>
      <p:sp>
        <p:nvSpPr>
          <p:cNvPr id="9" name="Elipse 8"/>
          <p:cNvSpPr/>
          <p:nvPr/>
        </p:nvSpPr>
        <p:spPr>
          <a:xfrm>
            <a:off x="3131840" y="2208204"/>
            <a:ext cx="1188132" cy="3525052"/>
          </a:xfrm>
          <a:prstGeom prst="ellipse">
            <a:avLst/>
          </a:prstGeom>
          <a:noFill/>
          <a:ln w="2857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defPPr>
              <a:defRPr lang="es-E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s-ES">
              <a:ln>
                <a:solidFill>
                  <a:srgbClr val="00B050"/>
                </a:solidFill>
              </a:ln>
            </a:endParaRPr>
          </a:p>
        </p:txBody>
      </p:sp>
      <p:sp>
        <p:nvSpPr>
          <p:cNvPr id="12" name="11 CuadroTexto"/>
          <p:cNvSpPr txBox="1"/>
          <p:nvPr/>
        </p:nvSpPr>
        <p:spPr>
          <a:xfrm>
            <a:off x="3343577" y="2636912"/>
            <a:ext cx="764658"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s-EC" dirty="0" smtClean="0"/>
              <a:t>40,2%</a:t>
            </a:r>
            <a:endParaRPr lang="es-EC" dirty="0"/>
          </a:p>
        </p:txBody>
      </p:sp>
      <p:pic>
        <p:nvPicPr>
          <p:cNvPr id="13" name="Picture 2" descr="Resultado de imagen para comprobacio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1914"/>
          <a:stretch/>
        </p:blipFill>
        <p:spPr bwMode="auto">
          <a:xfrm>
            <a:off x="179512" y="128506"/>
            <a:ext cx="1512168" cy="2877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63753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1547664" y="188640"/>
            <a:ext cx="7178040" cy="2025224"/>
            <a:chOff x="1965960" y="2321150"/>
            <a:chExt cx="7178040" cy="2025224"/>
          </a:xfrm>
        </p:grpSpPr>
        <p:sp>
          <p:nvSpPr>
            <p:cNvPr id="5" name="Rectángulo 4"/>
            <p:cNvSpPr/>
            <p:nvPr/>
          </p:nvSpPr>
          <p:spPr>
            <a:xfrm>
              <a:off x="1965960" y="2321150"/>
              <a:ext cx="7178040" cy="202522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 name="Rectángulo 5"/>
            <p:cNvSpPr/>
            <p:nvPr/>
          </p:nvSpPr>
          <p:spPr>
            <a:xfrm>
              <a:off x="1965960" y="2321150"/>
              <a:ext cx="7178040" cy="202522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3340" tIns="53340" rIns="53340" bIns="53340" numCol="1" spcCol="1270" anchor="t" anchorCtr="0">
              <a:noAutofit/>
            </a:bodyPr>
            <a:lstStyle/>
            <a:p>
              <a:pPr lvl="0" algn="just" defTabSz="622300">
                <a:lnSpc>
                  <a:spcPct val="90000"/>
                </a:lnSpc>
                <a:spcBef>
                  <a:spcPct val="0"/>
                </a:spcBef>
                <a:spcAft>
                  <a:spcPct val="35000"/>
                </a:spcAft>
              </a:pPr>
              <a:endParaRPr lang="es-CO" kern="1200" dirty="0"/>
            </a:p>
          </p:txBody>
        </p:sp>
      </p:grpSp>
      <p:sp>
        <p:nvSpPr>
          <p:cNvPr id="2" name="1 Rectángulo"/>
          <p:cNvSpPr/>
          <p:nvPr/>
        </p:nvSpPr>
        <p:spPr>
          <a:xfrm>
            <a:off x="1331640" y="164600"/>
            <a:ext cx="7272808" cy="2031325"/>
          </a:xfrm>
          <a:prstGeom prst="rect">
            <a:avLst/>
          </a:prstGeom>
        </p:spPr>
        <p:txBody>
          <a:bodyPr wrap="square">
            <a:spAutoFit/>
          </a:bodyPr>
          <a:lstStyle/>
          <a:p>
            <a:pPr lvl="0" algn="just"/>
            <a:r>
              <a:rPr lang="es-MX" b="1" dirty="0" smtClean="0"/>
              <a:t>H0: </a:t>
            </a:r>
            <a:r>
              <a:rPr lang="es-MX" dirty="0" smtClean="0"/>
              <a:t>Más </a:t>
            </a:r>
            <a:r>
              <a:rPr lang="es-MX" dirty="0"/>
              <a:t>del 30% de la población considera que la principal </a:t>
            </a:r>
            <a:r>
              <a:rPr lang="es-MX" dirty="0" smtClean="0"/>
              <a:t>característica de contenido </a:t>
            </a:r>
            <a:r>
              <a:rPr lang="es-MX" dirty="0"/>
              <a:t>que influye en la decisión de visita del turista a la comunidad, es la visualización de </a:t>
            </a:r>
            <a:r>
              <a:rPr lang="es-MX" dirty="0" smtClean="0"/>
              <a:t>material fotográfico. </a:t>
            </a:r>
          </a:p>
          <a:p>
            <a:pPr lvl="0" algn="just"/>
            <a:endParaRPr lang="es-EC" dirty="0"/>
          </a:p>
          <a:p>
            <a:pPr algn="just"/>
            <a:r>
              <a:rPr lang="es-MX" b="1" dirty="0"/>
              <a:t>H1:</a:t>
            </a:r>
            <a:r>
              <a:rPr lang="es-MX" dirty="0"/>
              <a:t> Menos del 30% de la población considera que la principal característica </a:t>
            </a:r>
            <a:r>
              <a:rPr lang="es-MX" dirty="0" smtClean="0"/>
              <a:t>de contenido que </a:t>
            </a:r>
            <a:r>
              <a:rPr lang="es-MX" dirty="0"/>
              <a:t>influye en la decisión de visita del turista a la comunidad, es la </a:t>
            </a:r>
            <a:r>
              <a:rPr lang="es-MX" dirty="0" smtClean="0"/>
              <a:t>visualización de material  fotográfico. </a:t>
            </a:r>
            <a:endParaRPr lang="es-EC" dirty="0"/>
          </a:p>
        </p:txBody>
      </p:sp>
      <p:graphicFrame>
        <p:nvGraphicFramePr>
          <p:cNvPr id="10" name="9 Gráfico"/>
          <p:cNvGraphicFramePr/>
          <p:nvPr>
            <p:extLst>
              <p:ext uri="{D42A27DB-BD31-4B8C-83A1-F6EECF244321}">
                <p14:modId xmlns:p14="http://schemas.microsoft.com/office/powerpoint/2010/main" val="1271045453"/>
              </p:ext>
            </p:extLst>
          </p:nvPr>
        </p:nvGraphicFramePr>
        <p:xfrm>
          <a:off x="992393" y="2451412"/>
          <a:ext cx="7754104" cy="3364247"/>
        </p:xfrm>
        <a:graphic>
          <a:graphicData uri="http://schemas.openxmlformats.org/drawingml/2006/chart">
            <c:chart xmlns:c="http://schemas.openxmlformats.org/drawingml/2006/chart" xmlns:r="http://schemas.openxmlformats.org/officeDocument/2006/relationships" r:id="rId2"/>
          </a:graphicData>
        </a:graphic>
      </p:graphicFrame>
      <p:sp>
        <p:nvSpPr>
          <p:cNvPr id="9" name="Elipse 8"/>
          <p:cNvSpPr/>
          <p:nvPr/>
        </p:nvSpPr>
        <p:spPr>
          <a:xfrm>
            <a:off x="4860032" y="2213864"/>
            <a:ext cx="1368152" cy="3839345"/>
          </a:xfrm>
          <a:prstGeom prst="ellipse">
            <a:avLst/>
          </a:prstGeom>
          <a:noFill/>
          <a:ln w="2857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defPPr>
              <a:defRPr lang="es-E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s-ES"/>
          </a:p>
        </p:txBody>
      </p:sp>
      <p:pic>
        <p:nvPicPr>
          <p:cNvPr id="11" name="Picture 2" descr="Resultado de imagen para comprobacio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1914"/>
          <a:stretch/>
        </p:blipFill>
        <p:spPr bwMode="auto">
          <a:xfrm>
            <a:off x="179512" y="123207"/>
            <a:ext cx="1152128" cy="2085358"/>
          </a:xfrm>
          <a:prstGeom prst="rect">
            <a:avLst/>
          </a:prstGeom>
          <a:noFill/>
          <a:extLst>
            <a:ext uri="{909E8E84-426E-40DD-AFC4-6F175D3DCCD1}">
              <a14:hiddenFill xmlns:a14="http://schemas.microsoft.com/office/drawing/2010/main">
                <a:solidFill>
                  <a:srgbClr val="FFFFFF"/>
                </a:solidFill>
              </a14:hiddenFill>
            </a:ext>
          </a:extLst>
        </p:spPr>
      </p:pic>
      <p:sp>
        <p:nvSpPr>
          <p:cNvPr id="12" name="Botón de acción: Inicio 1">
            <a:hlinkClick r:id="rId4" action="ppaction://hlinksldjump" highlightClick="1"/>
          </p:cNvPr>
          <p:cNvSpPr/>
          <p:nvPr/>
        </p:nvSpPr>
        <p:spPr>
          <a:xfrm>
            <a:off x="8554692" y="188640"/>
            <a:ext cx="589308" cy="432048"/>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24002051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Resultado de imagen para PROPUEST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 name="AutoShape 4" descr="Resultado de imagen para PROPUEST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 name="AutoShape 6" descr="Resultado de imagen para PROPUESTA"/>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7" name="AutoShape 8" descr="Resultado de imagen para PROPUESTA"/>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26626" name="Picture 2" descr="Resultado de imagen para PROPUES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5" y="755638"/>
            <a:ext cx="8118921" cy="5112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04074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28596" y="0"/>
            <a:ext cx="8229600" cy="1143000"/>
          </a:xfrm>
        </p:spPr>
        <p:txBody>
          <a:bodyPr>
            <a:normAutofit/>
          </a:bodyPr>
          <a:lstStyle/>
          <a:p>
            <a:r>
              <a:rPr lang="es-EC" sz="3600" b="1" dirty="0" smtClean="0">
                <a:latin typeface="Bauhaus 93" panose="04030905020B02020C02" pitchFamily="82" charset="0"/>
              </a:rPr>
              <a:t>COMUNA TSÁCHILA CHIGUILPE</a:t>
            </a:r>
            <a:endParaRPr lang="es-EC" sz="3600" b="1" dirty="0">
              <a:latin typeface="Bauhaus 93" panose="04030905020B02020C02" pitchFamily="82" charset="0"/>
            </a:endParaRPr>
          </a:p>
        </p:txBody>
      </p:sp>
      <p:sp>
        <p:nvSpPr>
          <p:cNvPr id="11" name="10 Rectángulo"/>
          <p:cNvSpPr/>
          <p:nvPr/>
        </p:nvSpPr>
        <p:spPr>
          <a:xfrm>
            <a:off x="179512" y="1276166"/>
            <a:ext cx="4357687" cy="143275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MX" sz="2000" dirty="0"/>
              <a:t>C</a:t>
            </a:r>
            <a:r>
              <a:rPr lang="es-MX" sz="2000" dirty="0" smtClean="0"/>
              <a:t>omuna reconocida </a:t>
            </a:r>
            <a:r>
              <a:rPr lang="es-MX" sz="2000" dirty="0"/>
              <a:t>por ser la sede de la Nacionalidad Tsáchila a consecuencia de que los últimos gobernadores vitalicios Abraham Calazacón y Nicanor Calazacón residieron </a:t>
            </a:r>
            <a:r>
              <a:rPr lang="es-MX" sz="2000" dirty="0" smtClean="0"/>
              <a:t>en la misma. </a:t>
            </a:r>
            <a:endParaRPr lang="es-EC" sz="2000" dirty="0"/>
          </a:p>
        </p:txBody>
      </p:sp>
      <p:sp>
        <p:nvSpPr>
          <p:cNvPr id="14" name="13 CuadroTexto"/>
          <p:cNvSpPr txBox="1"/>
          <p:nvPr/>
        </p:nvSpPr>
        <p:spPr>
          <a:xfrm>
            <a:off x="614571" y="2852936"/>
            <a:ext cx="3487568" cy="193899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es-MX" sz="2000" dirty="0"/>
              <a:t>Se ubica en la </a:t>
            </a:r>
            <a:r>
              <a:rPr lang="es-MX" sz="2000" dirty="0" smtClean="0"/>
              <a:t>provincia de Santo </a:t>
            </a:r>
            <a:r>
              <a:rPr lang="es-MX" sz="2000" dirty="0"/>
              <a:t>Domingo de los </a:t>
            </a:r>
            <a:r>
              <a:rPr lang="es-MX" sz="2000" dirty="0" smtClean="0"/>
              <a:t>Tsáchilas en la vía Quevedo km 7, aproximadamente 15 minutos toma llegar a la comunidad desde el centro de la ciudad.</a:t>
            </a:r>
            <a:r>
              <a:rPr lang="es-MX" sz="2000" dirty="0"/>
              <a:t> </a:t>
            </a:r>
            <a:endParaRPr lang="es-EC" sz="2000" dirty="0"/>
          </a:p>
        </p:txBody>
      </p:sp>
      <p:sp>
        <p:nvSpPr>
          <p:cNvPr id="3" name="2 CuadroTexto"/>
          <p:cNvSpPr txBox="1"/>
          <p:nvPr/>
        </p:nvSpPr>
        <p:spPr>
          <a:xfrm>
            <a:off x="1062564" y="5013176"/>
            <a:ext cx="2808312" cy="132343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es-MX" sz="2000" dirty="0"/>
              <a:t>Esta comuna está compuesta por alrededor de 30 familias y un total de 1300 </a:t>
            </a:r>
            <a:r>
              <a:rPr lang="es-MX" sz="2000" dirty="0" smtClean="0"/>
              <a:t>hectáreas.</a:t>
            </a:r>
            <a:endParaRPr lang="es-EC" sz="2000" dirty="0"/>
          </a:p>
        </p:txBody>
      </p:sp>
      <p:sp>
        <p:nvSpPr>
          <p:cNvPr id="4" name="AutoShape 2" descr="Comuna Tsáchila Chigüilpe "/>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9220" name="Picture 4" descr="Resultado de imagen para comuna chiguil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1276166"/>
            <a:ext cx="4176464" cy="2698799"/>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Resultado de imagen para comuna chiguil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3822433"/>
            <a:ext cx="4176464" cy="23428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800705" y="2250"/>
            <a:ext cx="5067286" cy="923330"/>
          </a:xfrm>
          <a:prstGeom prst="rect">
            <a:avLst/>
          </a:prstGeom>
          <a:noFill/>
        </p:spPr>
        <p:txBody>
          <a:bodyPr wrap="none" lIns="91440" tIns="45720" rIns="91440" bIns="45720">
            <a:spAutoFit/>
          </a:bodyPr>
          <a:lstStyle/>
          <a:p>
            <a:pPr algn="ctr"/>
            <a:r>
              <a:rPr lang="es-ES" sz="54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PLAN DE ACCIÓN</a:t>
            </a:r>
            <a:endParaRPr lang="es-ES"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
        <p:nvSpPr>
          <p:cNvPr id="4" name="3 Rectángulo"/>
          <p:cNvSpPr/>
          <p:nvPr/>
        </p:nvSpPr>
        <p:spPr>
          <a:xfrm>
            <a:off x="539552" y="1053128"/>
            <a:ext cx="8163630" cy="2862322"/>
          </a:xfrm>
          <a:prstGeom prst="rect">
            <a:avLst/>
          </a:prstGeom>
        </p:spPr>
        <p:txBody>
          <a:bodyPr wrap="square">
            <a:spAutoFit/>
          </a:bodyPr>
          <a:lstStyle/>
          <a:p>
            <a:pPr lvl="0" algn="just"/>
            <a:r>
              <a:rPr lang="es-ES" b="1" dirty="0" smtClean="0"/>
              <a:t>Objetivo General </a:t>
            </a:r>
          </a:p>
          <a:p>
            <a:pPr lvl="0" algn="just"/>
            <a:endParaRPr lang="es-ES" b="1" dirty="0" smtClean="0"/>
          </a:p>
          <a:p>
            <a:pPr marL="285750" lvl="0" indent="-285750" algn="just">
              <a:buFont typeface="Wingdings" panose="05000000000000000000" pitchFamily="2" charset="2"/>
              <a:buChar char="v"/>
            </a:pPr>
            <a:r>
              <a:rPr lang="es-ES" dirty="0" smtClean="0"/>
              <a:t>Diseñar </a:t>
            </a:r>
            <a:r>
              <a:rPr lang="es-ES" dirty="0"/>
              <a:t>un plan comunicacional integral para la promoción y difusión del turismo en la Comuna Tsáchila </a:t>
            </a:r>
            <a:r>
              <a:rPr lang="es-ES" dirty="0" smtClean="0"/>
              <a:t>Chiguilpe.</a:t>
            </a:r>
          </a:p>
          <a:p>
            <a:pPr lvl="0" algn="just"/>
            <a:endParaRPr lang="es-ES" b="1" dirty="0"/>
          </a:p>
          <a:p>
            <a:pPr lvl="0" algn="just"/>
            <a:r>
              <a:rPr lang="es-ES" b="1" dirty="0" smtClean="0"/>
              <a:t>Objetivos </a:t>
            </a:r>
            <a:r>
              <a:rPr lang="es-ES" b="1" dirty="0"/>
              <a:t>específicos</a:t>
            </a:r>
            <a:endParaRPr lang="es-EC" sz="1600" b="1" dirty="0"/>
          </a:p>
          <a:p>
            <a:pPr algn="just"/>
            <a:r>
              <a:rPr lang="es-ES" dirty="0"/>
              <a:t> </a:t>
            </a:r>
            <a:endParaRPr lang="es-EC" dirty="0"/>
          </a:p>
          <a:p>
            <a:pPr marL="285750" lvl="0" indent="-285750" algn="just">
              <a:buFont typeface="Wingdings" panose="05000000000000000000" pitchFamily="2" charset="2"/>
              <a:buChar char="v"/>
            </a:pPr>
            <a:r>
              <a:rPr lang="es-ES" dirty="0"/>
              <a:t>Promover las costumbres y tradiciones de la Etnia Tsáchila, puestas de manifiesto en las actividades que se realizan en la comunidad Tsáchila Chiguilpe. </a:t>
            </a:r>
            <a:endParaRPr lang="es-EC" sz="1600" dirty="0"/>
          </a:p>
          <a:p>
            <a:pPr marL="285750" indent="-285750" algn="just">
              <a:buFont typeface="Wingdings" panose="05000000000000000000" pitchFamily="2" charset="2"/>
              <a:buChar char="v"/>
            </a:pPr>
            <a:r>
              <a:rPr lang="es-ES" dirty="0"/>
              <a:t>Lograr mayor posicionamiento de los atractivos turísticos </a:t>
            </a:r>
            <a:r>
              <a:rPr lang="es-ES" dirty="0" smtClean="0"/>
              <a:t>de la comunidad.</a:t>
            </a:r>
            <a:endParaRPr lang="es-EC" dirty="0"/>
          </a:p>
        </p:txBody>
      </p:sp>
      <p:pic>
        <p:nvPicPr>
          <p:cNvPr id="317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0486" y="4128509"/>
            <a:ext cx="2866449" cy="2088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96935" y="4128509"/>
            <a:ext cx="2808312" cy="2088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05247" y="4128509"/>
            <a:ext cx="2929687" cy="2088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26860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Diagrama"/>
          <p:cNvGraphicFramePr/>
          <p:nvPr>
            <p:extLst>
              <p:ext uri="{D42A27DB-BD31-4B8C-83A1-F6EECF244321}">
                <p14:modId xmlns:p14="http://schemas.microsoft.com/office/powerpoint/2010/main" val="1371987494"/>
              </p:ext>
            </p:extLst>
          </p:nvPr>
        </p:nvGraphicFramePr>
        <p:xfrm>
          <a:off x="611560" y="404664"/>
          <a:ext cx="8136904" cy="58326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2770" name="Picture 2" descr="Imagen relacionad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52194" y="116632"/>
            <a:ext cx="2016224" cy="18288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32772" name="Picture 4" descr="Resultado de imagen para TRIPTICO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520" y="174321"/>
            <a:ext cx="2592288" cy="17134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32774" name="Picture 6" descr="Resultado de imagen para FAN PAG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8748" y="4365104"/>
            <a:ext cx="2367028" cy="2015133"/>
          </a:xfrm>
          <a:prstGeom prst="rect">
            <a:avLst/>
          </a:prstGeom>
          <a:noFill/>
          <a:extLst>
            <a:ext uri="{909E8E84-426E-40DD-AFC4-6F175D3DCCD1}">
              <a14:hiddenFill xmlns:a14="http://schemas.microsoft.com/office/drawing/2010/main">
                <a:solidFill>
                  <a:srgbClr val="FFFFFF"/>
                </a:solidFill>
              </a14:hiddenFill>
            </a:ext>
          </a:extLst>
        </p:spPr>
      </p:pic>
      <p:pic>
        <p:nvPicPr>
          <p:cNvPr id="10" name="9 Imagen"/>
          <p:cNvPicPr/>
          <p:nvPr/>
        </p:nvPicPr>
        <p:blipFill rotWithShape="1">
          <a:blip r:embed="rId10"/>
          <a:srcRect t="12387" r="1652" b="8761"/>
          <a:stretch/>
        </p:blipFill>
        <p:spPr bwMode="auto">
          <a:xfrm>
            <a:off x="6588224" y="4489697"/>
            <a:ext cx="2448272" cy="17659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6192722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Tabla"/>
          <p:cNvGraphicFramePr>
            <a:graphicFrameLocks noGrp="1"/>
          </p:cNvGraphicFramePr>
          <p:nvPr>
            <p:extLst>
              <p:ext uri="{D42A27DB-BD31-4B8C-83A1-F6EECF244321}">
                <p14:modId xmlns:p14="http://schemas.microsoft.com/office/powerpoint/2010/main" val="526072638"/>
              </p:ext>
            </p:extLst>
          </p:nvPr>
        </p:nvGraphicFramePr>
        <p:xfrm>
          <a:off x="25204" y="1"/>
          <a:ext cx="9118794" cy="6192715"/>
        </p:xfrm>
        <a:graphic>
          <a:graphicData uri="http://schemas.openxmlformats.org/drawingml/2006/table">
            <a:tbl>
              <a:tblPr firstRow="1" firstCol="1" bandRow="1">
                <a:tableStyleId>{93296810-A885-4BE3-A3E7-6D5BEEA58F35}</a:tableStyleId>
              </a:tblPr>
              <a:tblGrid>
                <a:gridCol w="1519799"/>
                <a:gridCol w="1519799"/>
                <a:gridCol w="1519799"/>
                <a:gridCol w="1519799"/>
                <a:gridCol w="1519799"/>
                <a:gridCol w="1519799"/>
              </a:tblGrid>
              <a:tr h="321505">
                <a:tc>
                  <a:txBody>
                    <a:bodyPr/>
                    <a:lstStyle/>
                    <a:p>
                      <a:pPr algn="ctr">
                        <a:lnSpc>
                          <a:spcPct val="107000"/>
                        </a:lnSpc>
                        <a:spcAft>
                          <a:spcPts val="0"/>
                        </a:spcAft>
                      </a:pPr>
                      <a:r>
                        <a:rPr lang="es-EC" sz="1600" dirty="0" smtClean="0">
                          <a:effectLst/>
                        </a:rPr>
                        <a:t>OBJETIVO</a:t>
                      </a:r>
                      <a:endParaRPr lang="es-EC" sz="1400" dirty="0">
                        <a:effectLst/>
                        <a:latin typeface="Calibri"/>
                        <a:ea typeface="Calibri"/>
                        <a:cs typeface="Times New Roman"/>
                      </a:endParaRPr>
                    </a:p>
                  </a:txBody>
                  <a:tcPr marL="33198" marR="33198" marT="0" marB="0" anchor="ctr"/>
                </a:tc>
                <a:tc>
                  <a:txBody>
                    <a:bodyPr/>
                    <a:lstStyle/>
                    <a:p>
                      <a:pPr algn="ctr">
                        <a:lnSpc>
                          <a:spcPct val="107000"/>
                        </a:lnSpc>
                        <a:spcAft>
                          <a:spcPts val="0"/>
                        </a:spcAft>
                      </a:pPr>
                      <a:r>
                        <a:rPr lang="es-EC" sz="1600" dirty="0" smtClean="0">
                          <a:effectLst/>
                        </a:rPr>
                        <a:t>ACCIÓN </a:t>
                      </a:r>
                      <a:endParaRPr lang="es-EC" sz="1400" dirty="0">
                        <a:effectLst/>
                        <a:latin typeface="Calibri"/>
                        <a:ea typeface="Calibri"/>
                        <a:cs typeface="Times New Roman"/>
                      </a:endParaRPr>
                    </a:p>
                  </a:txBody>
                  <a:tcPr marL="33198" marR="33198" marT="0" marB="0" anchor="ctr"/>
                </a:tc>
                <a:tc>
                  <a:txBody>
                    <a:bodyPr/>
                    <a:lstStyle/>
                    <a:p>
                      <a:pPr algn="l">
                        <a:lnSpc>
                          <a:spcPct val="107000"/>
                        </a:lnSpc>
                        <a:spcAft>
                          <a:spcPts val="0"/>
                        </a:spcAft>
                      </a:pPr>
                      <a:r>
                        <a:rPr lang="es-EC" sz="1600" dirty="0" smtClean="0">
                          <a:effectLst/>
                        </a:rPr>
                        <a:t>ESTRATEGIAS </a:t>
                      </a:r>
                      <a:endParaRPr lang="es-EC" sz="1400" dirty="0">
                        <a:effectLst/>
                        <a:latin typeface="Calibri"/>
                        <a:ea typeface="Calibri"/>
                        <a:cs typeface="Times New Roman"/>
                      </a:endParaRPr>
                    </a:p>
                  </a:txBody>
                  <a:tcPr marL="33198" marR="33198" marT="0" marB="0" anchor="ctr"/>
                </a:tc>
                <a:tc>
                  <a:txBody>
                    <a:bodyPr/>
                    <a:lstStyle/>
                    <a:p>
                      <a:pPr algn="ctr">
                        <a:lnSpc>
                          <a:spcPct val="107000"/>
                        </a:lnSpc>
                        <a:spcAft>
                          <a:spcPts val="0"/>
                        </a:spcAft>
                      </a:pPr>
                      <a:r>
                        <a:rPr lang="es-EC" sz="1600" dirty="0" smtClean="0">
                          <a:effectLst/>
                        </a:rPr>
                        <a:t>ALCANCE </a:t>
                      </a:r>
                      <a:endParaRPr lang="es-EC" sz="1400" dirty="0">
                        <a:effectLst/>
                        <a:latin typeface="Calibri"/>
                        <a:ea typeface="Calibri"/>
                        <a:cs typeface="Times New Roman"/>
                      </a:endParaRPr>
                    </a:p>
                  </a:txBody>
                  <a:tcPr marL="33198" marR="33198" marT="0" marB="0" anchor="ctr"/>
                </a:tc>
                <a:tc>
                  <a:txBody>
                    <a:bodyPr/>
                    <a:lstStyle/>
                    <a:p>
                      <a:pPr algn="ctr">
                        <a:lnSpc>
                          <a:spcPct val="107000"/>
                        </a:lnSpc>
                        <a:spcAft>
                          <a:spcPts val="0"/>
                        </a:spcAft>
                      </a:pPr>
                      <a:r>
                        <a:rPr lang="es-EC" sz="1600" dirty="0" smtClean="0">
                          <a:effectLst/>
                        </a:rPr>
                        <a:t>FRECUENCIA </a:t>
                      </a:r>
                      <a:endParaRPr lang="es-EC" sz="1400" dirty="0">
                        <a:effectLst/>
                        <a:latin typeface="Calibri"/>
                        <a:ea typeface="Calibri"/>
                        <a:cs typeface="Times New Roman"/>
                      </a:endParaRPr>
                    </a:p>
                  </a:txBody>
                  <a:tcPr marL="33198" marR="33198" marT="0" marB="0" anchor="ctr"/>
                </a:tc>
                <a:tc>
                  <a:txBody>
                    <a:bodyPr/>
                    <a:lstStyle/>
                    <a:p>
                      <a:pPr algn="ctr">
                        <a:lnSpc>
                          <a:spcPct val="107000"/>
                        </a:lnSpc>
                        <a:spcAft>
                          <a:spcPts val="0"/>
                        </a:spcAft>
                      </a:pPr>
                      <a:r>
                        <a:rPr lang="es-EC" sz="1600" dirty="0" smtClean="0">
                          <a:effectLst/>
                        </a:rPr>
                        <a:t>PRESUPUESTO</a:t>
                      </a:r>
                      <a:endParaRPr lang="es-EC" sz="1400" dirty="0">
                        <a:effectLst/>
                        <a:latin typeface="Calibri"/>
                        <a:ea typeface="Calibri"/>
                        <a:cs typeface="Times New Roman"/>
                      </a:endParaRPr>
                    </a:p>
                  </a:txBody>
                  <a:tcPr marL="33198" marR="33198" marT="0" marB="0" anchor="ctr"/>
                </a:tc>
              </a:tr>
              <a:tr h="5771790">
                <a:tc>
                  <a:txBody>
                    <a:bodyPr/>
                    <a:lstStyle/>
                    <a:p>
                      <a:pPr algn="just">
                        <a:lnSpc>
                          <a:spcPct val="107000"/>
                        </a:lnSpc>
                        <a:spcAft>
                          <a:spcPts val="0"/>
                        </a:spcAft>
                      </a:pPr>
                      <a:r>
                        <a:rPr lang="es-EC" sz="1400" dirty="0">
                          <a:effectLst/>
                        </a:rPr>
                        <a:t>Interactuar con los turistas mediante ésta plataforma web,  poniendo a disposición los productos y servicios ofertados de la Comunidad Tsáchila Chiguilpe.</a:t>
                      </a:r>
                      <a:endParaRPr lang="es-EC" sz="1200" dirty="0">
                        <a:effectLst/>
                        <a:latin typeface="Calibri"/>
                        <a:ea typeface="Calibri"/>
                        <a:cs typeface="Times New Roman"/>
                      </a:endParaRPr>
                    </a:p>
                  </a:txBody>
                  <a:tcPr marL="33198" marR="33198" marT="0" marB="0" anchor="ctr"/>
                </a:tc>
                <a:tc>
                  <a:txBody>
                    <a:bodyPr/>
                    <a:lstStyle/>
                    <a:p>
                      <a:pPr algn="just">
                        <a:lnSpc>
                          <a:spcPct val="107000"/>
                        </a:lnSpc>
                        <a:spcAft>
                          <a:spcPts val="0"/>
                        </a:spcAft>
                      </a:pPr>
                      <a:r>
                        <a:rPr lang="es-EC" sz="1400" dirty="0">
                          <a:effectLst/>
                        </a:rPr>
                        <a:t>Diseño e implementación de una página web.</a:t>
                      </a:r>
                      <a:endParaRPr lang="es-EC" sz="1200" dirty="0">
                        <a:effectLst/>
                        <a:latin typeface="Calibri"/>
                        <a:ea typeface="Calibri"/>
                        <a:cs typeface="Times New Roman"/>
                      </a:endParaRPr>
                    </a:p>
                  </a:txBody>
                  <a:tcPr marL="33198" marR="33198" marT="0" marB="0" anchor="ctr"/>
                </a:tc>
                <a:tc>
                  <a:txBody>
                    <a:bodyPr/>
                    <a:lstStyle/>
                    <a:p>
                      <a:pPr algn="just">
                        <a:lnSpc>
                          <a:spcPct val="107000"/>
                        </a:lnSpc>
                        <a:spcAft>
                          <a:spcPts val="0"/>
                        </a:spcAft>
                      </a:pPr>
                      <a:r>
                        <a:rPr lang="es-EC" sz="1200" dirty="0">
                          <a:effectLst/>
                        </a:rPr>
                        <a:t>Presentar al turista un diseño nuevo y original en la página web, que sea de su agrado y capte su atención.</a:t>
                      </a:r>
                      <a:endParaRPr lang="es-EC" sz="1100" dirty="0">
                        <a:effectLst/>
                      </a:endParaRPr>
                    </a:p>
                    <a:p>
                      <a:pPr algn="just">
                        <a:lnSpc>
                          <a:spcPct val="107000"/>
                        </a:lnSpc>
                        <a:spcAft>
                          <a:spcPts val="0"/>
                        </a:spcAft>
                      </a:pPr>
                      <a:r>
                        <a:rPr lang="es-EC" sz="1200" dirty="0">
                          <a:effectLst/>
                        </a:rPr>
                        <a:t> </a:t>
                      </a:r>
                      <a:endParaRPr lang="es-EC" sz="1100" dirty="0">
                        <a:effectLst/>
                      </a:endParaRPr>
                    </a:p>
                    <a:p>
                      <a:pPr algn="just">
                        <a:lnSpc>
                          <a:spcPct val="107000"/>
                        </a:lnSpc>
                        <a:spcAft>
                          <a:spcPts val="0"/>
                        </a:spcAft>
                      </a:pPr>
                      <a:r>
                        <a:rPr lang="es-EC" sz="1200" dirty="0">
                          <a:effectLst/>
                        </a:rPr>
                        <a:t>Mostrar información de interés, la cual esté constantemente actualizada (números telefónicos, dirección exacta, horarios de atención, fechas culturales importantes).</a:t>
                      </a:r>
                      <a:endParaRPr lang="es-EC" sz="1100" dirty="0">
                        <a:effectLst/>
                      </a:endParaRPr>
                    </a:p>
                    <a:p>
                      <a:pPr algn="just">
                        <a:lnSpc>
                          <a:spcPct val="107000"/>
                        </a:lnSpc>
                        <a:spcAft>
                          <a:spcPts val="0"/>
                        </a:spcAft>
                      </a:pPr>
                      <a:r>
                        <a:rPr lang="es-EC" sz="1200" dirty="0">
                          <a:effectLst/>
                        </a:rPr>
                        <a:t> </a:t>
                      </a:r>
                      <a:endParaRPr lang="es-EC" sz="1100" dirty="0">
                        <a:effectLst/>
                      </a:endParaRPr>
                    </a:p>
                    <a:p>
                      <a:pPr algn="just">
                        <a:lnSpc>
                          <a:spcPct val="107000"/>
                        </a:lnSpc>
                        <a:spcAft>
                          <a:spcPts val="0"/>
                        </a:spcAft>
                      </a:pPr>
                      <a:r>
                        <a:rPr lang="es-EC" sz="1200" dirty="0">
                          <a:effectLst/>
                        </a:rPr>
                        <a:t>Incluir una amplia galería fotográfica con la finalidad de que el turista conozca más de cerca los atractivos turísticos que posee la comunidad.</a:t>
                      </a:r>
                      <a:endParaRPr lang="es-EC" sz="1100" dirty="0">
                        <a:effectLst/>
                      </a:endParaRPr>
                    </a:p>
                    <a:p>
                      <a:pPr algn="just">
                        <a:lnSpc>
                          <a:spcPct val="107000"/>
                        </a:lnSpc>
                        <a:spcAft>
                          <a:spcPts val="0"/>
                        </a:spcAft>
                      </a:pPr>
                      <a:r>
                        <a:rPr lang="es-EC" sz="1200" dirty="0">
                          <a:effectLst/>
                        </a:rPr>
                        <a:t> </a:t>
                      </a:r>
                      <a:endParaRPr lang="es-EC" sz="1100" dirty="0">
                        <a:effectLst/>
                      </a:endParaRPr>
                    </a:p>
                    <a:p>
                      <a:pPr algn="just">
                        <a:lnSpc>
                          <a:spcPct val="107000"/>
                        </a:lnSpc>
                        <a:spcAft>
                          <a:spcPts val="0"/>
                        </a:spcAft>
                      </a:pPr>
                      <a:r>
                        <a:rPr lang="es-EC" sz="1200" dirty="0">
                          <a:effectLst/>
                        </a:rPr>
                        <a:t>Verificar que la página web se adapte de forma automática a dispositivos móviles  para fácil acceso del turista</a:t>
                      </a:r>
                      <a:r>
                        <a:rPr lang="es-EC" sz="1200" dirty="0" smtClean="0">
                          <a:effectLst/>
                        </a:rPr>
                        <a:t>.</a:t>
                      </a:r>
                      <a:endParaRPr lang="es-EC" sz="1100" dirty="0">
                        <a:effectLst/>
                      </a:endParaRPr>
                    </a:p>
                  </a:txBody>
                  <a:tcPr marL="33198" marR="33198" marT="0" marB="0"/>
                </a:tc>
                <a:tc>
                  <a:txBody>
                    <a:bodyPr/>
                    <a:lstStyle/>
                    <a:p>
                      <a:pPr algn="just">
                        <a:lnSpc>
                          <a:spcPct val="107000"/>
                        </a:lnSpc>
                        <a:spcAft>
                          <a:spcPts val="0"/>
                        </a:spcAft>
                      </a:pPr>
                      <a:r>
                        <a:rPr lang="es-EC" sz="1400" dirty="0">
                          <a:effectLst/>
                        </a:rPr>
                        <a:t>Local, nacional e internacional</a:t>
                      </a:r>
                      <a:endParaRPr lang="es-EC" sz="1200" dirty="0">
                        <a:effectLst/>
                        <a:latin typeface="Calibri"/>
                        <a:ea typeface="Calibri"/>
                        <a:cs typeface="Times New Roman"/>
                      </a:endParaRPr>
                    </a:p>
                  </a:txBody>
                  <a:tcPr marL="33198" marR="33198" marT="0" marB="0" anchor="ctr"/>
                </a:tc>
                <a:tc>
                  <a:txBody>
                    <a:bodyPr/>
                    <a:lstStyle/>
                    <a:p>
                      <a:pPr algn="just">
                        <a:lnSpc>
                          <a:spcPct val="107000"/>
                        </a:lnSpc>
                        <a:spcAft>
                          <a:spcPts val="0"/>
                        </a:spcAft>
                      </a:pPr>
                      <a:r>
                        <a:rPr lang="es-EC" sz="1400" dirty="0">
                          <a:effectLst/>
                        </a:rPr>
                        <a:t>Una página web durante un año, con innovación de galería fotográfica e información importante de los centros turísticos cada mes. </a:t>
                      </a:r>
                      <a:endParaRPr lang="es-EC" sz="1200" dirty="0">
                        <a:effectLst/>
                        <a:latin typeface="Calibri"/>
                        <a:ea typeface="Calibri"/>
                        <a:cs typeface="Times New Roman"/>
                      </a:endParaRPr>
                    </a:p>
                  </a:txBody>
                  <a:tcPr marL="33198" marR="33198" marT="0" marB="0" anchor="ctr"/>
                </a:tc>
                <a:tc>
                  <a:txBody>
                    <a:bodyPr/>
                    <a:lstStyle/>
                    <a:p>
                      <a:pPr algn="ctr">
                        <a:lnSpc>
                          <a:spcPct val="107000"/>
                        </a:lnSpc>
                        <a:spcAft>
                          <a:spcPts val="0"/>
                        </a:spcAft>
                      </a:pPr>
                      <a:r>
                        <a:rPr lang="es-EC" sz="1400" dirty="0">
                          <a:effectLst/>
                        </a:rPr>
                        <a:t>$900,00</a:t>
                      </a:r>
                      <a:endParaRPr lang="es-EC" sz="1200" dirty="0">
                        <a:effectLst/>
                        <a:latin typeface="Calibri"/>
                        <a:ea typeface="Calibri"/>
                        <a:cs typeface="Times New Roman"/>
                      </a:endParaRPr>
                    </a:p>
                  </a:txBody>
                  <a:tcPr marL="33198" marR="33198" marT="0" marB="0" anchor="ctr"/>
                </a:tc>
              </a:tr>
            </a:tbl>
          </a:graphicData>
        </a:graphic>
      </p:graphicFrame>
      <p:sp>
        <p:nvSpPr>
          <p:cNvPr id="2" name="1 Elipse">
            <a:hlinkClick r:id="rId2"/>
          </p:cNvPr>
          <p:cNvSpPr/>
          <p:nvPr/>
        </p:nvSpPr>
        <p:spPr>
          <a:xfrm>
            <a:off x="4788024" y="6165304"/>
            <a:ext cx="2016224" cy="36004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C" dirty="0" smtClean="0"/>
              <a:t>PAGINA WEB</a:t>
            </a:r>
            <a:endParaRPr lang="es-EC" dirty="0"/>
          </a:p>
        </p:txBody>
      </p:sp>
    </p:spTree>
    <p:extLst>
      <p:ext uri="{BB962C8B-B14F-4D97-AF65-F5344CB8AC3E}">
        <p14:creationId xmlns:p14="http://schemas.microsoft.com/office/powerpoint/2010/main" val="1624347131"/>
      </p:ext>
    </p:extLst>
  </p:cSld>
  <p:clrMapOvr>
    <a:masterClrMapping/>
  </p:clrMapOvr>
  <p:transition spd="med">
    <p:circl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extLst>
              <p:ext uri="{D42A27DB-BD31-4B8C-83A1-F6EECF244321}">
                <p14:modId xmlns:p14="http://schemas.microsoft.com/office/powerpoint/2010/main" val="3026153869"/>
              </p:ext>
            </p:extLst>
          </p:nvPr>
        </p:nvGraphicFramePr>
        <p:xfrm>
          <a:off x="323528" y="188640"/>
          <a:ext cx="8640960" cy="5832648"/>
        </p:xfrm>
        <a:graphic>
          <a:graphicData uri="http://schemas.openxmlformats.org/drawingml/2006/table">
            <a:tbl>
              <a:tblPr firstRow="1" firstCol="1" bandRow="1">
                <a:tableStyleId>{D27102A9-8310-4765-A935-A1911B00CA55}</a:tableStyleId>
              </a:tblPr>
              <a:tblGrid>
                <a:gridCol w="1182083"/>
                <a:gridCol w="1764484"/>
                <a:gridCol w="1684987"/>
                <a:gridCol w="1304785"/>
                <a:gridCol w="1434399"/>
                <a:gridCol w="1270222"/>
              </a:tblGrid>
              <a:tr h="290956">
                <a:tc>
                  <a:txBody>
                    <a:bodyPr/>
                    <a:lstStyle/>
                    <a:p>
                      <a:pPr algn="ctr">
                        <a:lnSpc>
                          <a:spcPct val="107000"/>
                        </a:lnSpc>
                        <a:spcAft>
                          <a:spcPts val="0"/>
                        </a:spcAft>
                      </a:pPr>
                      <a:r>
                        <a:rPr lang="es-EC" sz="1400" dirty="0" smtClean="0">
                          <a:effectLst/>
                        </a:rPr>
                        <a:t>OBJETIVO</a:t>
                      </a:r>
                      <a:endParaRPr lang="es-EC" sz="1400" dirty="0">
                        <a:effectLst/>
                        <a:latin typeface="Calibri"/>
                        <a:ea typeface="Calibri"/>
                        <a:cs typeface="Times New Roman"/>
                      </a:endParaRPr>
                    </a:p>
                  </a:txBody>
                  <a:tcPr marL="30053" marR="30053" marT="0" marB="0" anchor="ctr"/>
                </a:tc>
                <a:tc>
                  <a:txBody>
                    <a:bodyPr/>
                    <a:lstStyle/>
                    <a:p>
                      <a:pPr algn="ctr">
                        <a:lnSpc>
                          <a:spcPct val="107000"/>
                        </a:lnSpc>
                        <a:spcAft>
                          <a:spcPts val="0"/>
                        </a:spcAft>
                      </a:pPr>
                      <a:r>
                        <a:rPr lang="es-EC" sz="1400" dirty="0" smtClean="0">
                          <a:effectLst/>
                        </a:rPr>
                        <a:t>ACCIÓN </a:t>
                      </a:r>
                      <a:endParaRPr lang="es-EC" sz="1400" dirty="0">
                        <a:effectLst/>
                        <a:latin typeface="Calibri"/>
                        <a:ea typeface="Calibri"/>
                        <a:cs typeface="Times New Roman"/>
                      </a:endParaRPr>
                    </a:p>
                  </a:txBody>
                  <a:tcPr marL="30053" marR="30053" marT="0" marB="0" anchor="ctr"/>
                </a:tc>
                <a:tc>
                  <a:txBody>
                    <a:bodyPr/>
                    <a:lstStyle/>
                    <a:p>
                      <a:pPr algn="ctr">
                        <a:lnSpc>
                          <a:spcPct val="107000"/>
                        </a:lnSpc>
                        <a:spcAft>
                          <a:spcPts val="0"/>
                        </a:spcAft>
                      </a:pPr>
                      <a:r>
                        <a:rPr lang="es-EC" sz="1400" dirty="0" smtClean="0">
                          <a:effectLst/>
                        </a:rPr>
                        <a:t>ESTRATEGIAS </a:t>
                      </a:r>
                      <a:endParaRPr lang="es-EC" sz="1400" dirty="0">
                        <a:effectLst/>
                        <a:latin typeface="Calibri"/>
                        <a:ea typeface="Calibri"/>
                        <a:cs typeface="Times New Roman"/>
                      </a:endParaRPr>
                    </a:p>
                  </a:txBody>
                  <a:tcPr marL="30053" marR="30053" marT="0" marB="0" anchor="ctr"/>
                </a:tc>
                <a:tc>
                  <a:txBody>
                    <a:bodyPr/>
                    <a:lstStyle/>
                    <a:p>
                      <a:pPr algn="ctr">
                        <a:lnSpc>
                          <a:spcPct val="107000"/>
                        </a:lnSpc>
                        <a:spcAft>
                          <a:spcPts val="0"/>
                        </a:spcAft>
                      </a:pPr>
                      <a:r>
                        <a:rPr lang="es-EC" sz="1400" dirty="0" smtClean="0">
                          <a:effectLst/>
                        </a:rPr>
                        <a:t>ALCANCE </a:t>
                      </a:r>
                      <a:endParaRPr lang="es-EC" sz="1400" dirty="0">
                        <a:effectLst/>
                        <a:latin typeface="Calibri"/>
                        <a:ea typeface="Calibri"/>
                        <a:cs typeface="Times New Roman"/>
                      </a:endParaRPr>
                    </a:p>
                  </a:txBody>
                  <a:tcPr marL="30053" marR="30053" marT="0" marB="0" anchor="ctr"/>
                </a:tc>
                <a:tc>
                  <a:txBody>
                    <a:bodyPr/>
                    <a:lstStyle/>
                    <a:p>
                      <a:pPr algn="ctr">
                        <a:lnSpc>
                          <a:spcPct val="107000"/>
                        </a:lnSpc>
                        <a:spcAft>
                          <a:spcPts val="0"/>
                        </a:spcAft>
                      </a:pPr>
                      <a:r>
                        <a:rPr lang="es-EC" sz="1400" dirty="0" smtClean="0">
                          <a:effectLst/>
                        </a:rPr>
                        <a:t>FRECUENCIA </a:t>
                      </a:r>
                      <a:endParaRPr lang="es-EC" sz="1400" dirty="0">
                        <a:effectLst/>
                        <a:latin typeface="Calibri"/>
                        <a:ea typeface="Calibri"/>
                        <a:cs typeface="Times New Roman"/>
                      </a:endParaRPr>
                    </a:p>
                  </a:txBody>
                  <a:tcPr marL="30053" marR="30053" marT="0" marB="0" anchor="ctr"/>
                </a:tc>
                <a:tc>
                  <a:txBody>
                    <a:bodyPr/>
                    <a:lstStyle/>
                    <a:p>
                      <a:pPr algn="ctr">
                        <a:lnSpc>
                          <a:spcPct val="107000"/>
                        </a:lnSpc>
                        <a:spcAft>
                          <a:spcPts val="0"/>
                        </a:spcAft>
                      </a:pPr>
                      <a:r>
                        <a:rPr lang="es-EC" sz="1400" dirty="0" smtClean="0">
                          <a:effectLst/>
                        </a:rPr>
                        <a:t>PRESUPUESTO</a:t>
                      </a:r>
                      <a:endParaRPr lang="es-EC" sz="1400" dirty="0">
                        <a:effectLst/>
                        <a:latin typeface="Calibri"/>
                        <a:ea typeface="Calibri"/>
                        <a:cs typeface="Times New Roman"/>
                      </a:endParaRPr>
                    </a:p>
                  </a:txBody>
                  <a:tcPr marL="30053" marR="30053" marT="0" marB="0" anchor="ctr"/>
                </a:tc>
              </a:tr>
              <a:tr h="5541692">
                <a:tc>
                  <a:txBody>
                    <a:bodyPr/>
                    <a:lstStyle/>
                    <a:p>
                      <a:pPr algn="just">
                        <a:lnSpc>
                          <a:spcPct val="107000"/>
                        </a:lnSpc>
                        <a:spcAft>
                          <a:spcPts val="0"/>
                        </a:spcAft>
                      </a:pPr>
                      <a:r>
                        <a:rPr lang="es-EC" sz="1400" dirty="0">
                          <a:effectLst/>
                        </a:rPr>
                        <a:t>Interactuar con los clientes actuales y potenciales dando  a conocer los atractivos turísticos de la Comunidad Tsáchila Chiguilpe, de tal manera que se genere un incremento en la visita de turistas a este lugar.</a:t>
                      </a:r>
                      <a:endParaRPr lang="es-EC" sz="1400" dirty="0">
                        <a:effectLst/>
                        <a:latin typeface="Calibri"/>
                        <a:ea typeface="Calibri"/>
                        <a:cs typeface="Times New Roman"/>
                      </a:endParaRPr>
                    </a:p>
                  </a:txBody>
                  <a:tcPr marL="30053" marR="30053" marT="0" marB="0" anchor="ctr"/>
                </a:tc>
                <a:tc>
                  <a:txBody>
                    <a:bodyPr/>
                    <a:lstStyle/>
                    <a:p>
                      <a:pPr algn="just">
                        <a:lnSpc>
                          <a:spcPct val="107000"/>
                        </a:lnSpc>
                        <a:spcAft>
                          <a:spcPts val="0"/>
                        </a:spcAft>
                      </a:pPr>
                      <a:r>
                        <a:rPr lang="es-EC" sz="1400" dirty="0" smtClean="0">
                          <a:effectLst/>
                        </a:rPr>
                        <a:t>Creación e Implementación de </a:t>
                      </a:r>
                      <a:r>
                        <a:rPr lang="es-EC" sz="1400" dirty="0">
                          <a:effectLst/>
                        </a:rPr>
                        <a:t>una página de Facebook.</a:t>
                      </a:r>
                      <a:endParaRPr lang="es-EC" sz="1400" dirty="0">
                        <a:effectLst/>
                        <a:latin typeface="Calibri"/>
                        <a:ea typeface="Calibri"/>
                        <a:cs typeface="Times New Roman"/>
                      </a:endParaRPr>
                    </a:p>
                  </a:txBody>
                  <a:tcPr marL="30053" marR="30053" marT="0" marB="0" anchor="ctr"/>
                </a:tc>
                <a:tc>
                  <a:txBody>
                    <a:bodyPr/>
                    <a:lstStyle/>
                    <a:p>
                      <a:pPr algn="just">
                        <a:lnSpc>
                          <a:spcPct val="107000"/>
                        </a:lnSpc>
                        <a:spcAft>
                          <a:spcPts val="0"/>
                        </a:spcAft>
                      </a:pPr>
                      <a:r>
                        <a:rPr lang="es-EC" sz="1400" dirty="0">
                          <a:effectLst/>
                        </a:rPr>
                        <a:t>Compartir información relevante acerca de las actividades que se realizan en cada uno de los centros turísticos culturales, así como también presentar la agenda cultural para conocimiento de los turistas. </a:t>
                      </a:r>
                    </a:p>
                    <a:p>
                      <a:pPr algn="just">
                        <a:lnSpc>
                          <a:spcPct val="107000"/>
                        </a:lnSpc>
                        <a:spcAft>
                          <a:spcPts val="0"/>
                        </a:spcAft>
                      </a:pPr>
                      <a:r>
                        <a:rPr lang="es-EC" sz="1400" dirty="0">
                          <a:effectLst/>
                        </a:rPr>
                        <a:t> </a:t>
                      </a:r>
                    </a:p>
                    <a:p>
                      <a:pPr algn="just">
                        <a:lnSpc>
                          <a:spcPct val="107000"/>
                        </a:lnSpc>
                        <a:spcAft>
                          <a:spcPts val="0"/>
                        </a:spcAft>
                      </a:pPr>
                      <a:r>
                        <a:rPr lang="es-EC" sz="1400" dirty="0">
                          <a:effectLst/>
                        </a:rPr>
                        <a:t>Realizar transmisiones en vivo los fines de semana, siendo los días con mayor afluencia de visitas,  de tal manera que se genere un interés al turista en visitar el lugar.</a:t>
                      </a:r>
                      <a:endParaRPr lang="es-EC" sz="1250" dirty="0">
                        <a:effectLst/>
                      </a:endParaRPr>
                    </a:p>
                    <a:p>
                      <a:pPr algn="just">
                        <a:lnSpc>
                          <a:spcPct val="107000"/>
                        </a:lnSpc>
                        <a:spcAft>
                          <a:spcPts val="0"/>
                        </a:spcAft>
                      </a:pPr>
                      <a:r>
                        <a:rPr lang="es-EC" sz="1250" dirty="0">
                          <a:effectLst/>
                        </a:rPr>
                        <a:t> </a:t>
                      </a:r>
                    </a:p>
                  </a:txBody>
                  <a:tcPr marL="30053" marR="30053" marT="0" marB="0" anchor="ctr"/>
                </a:tc>
                <a:tc>
                  <a:txBody>
                    <a:bodyPr/>
                    <a:lstStyle/>
                    <a:p>
                      <a:pPr algn="just">
                        <a:lnSpc>
                          <a:spcPct val="107000"/>
                        </a:lnSpc>
                        <a:spcAft>
                          <a:spcPts val="0"/>
                        </a:spcAft>
                      </a:pPr>
                      <a:r>
                        <a:rPr lang="es-EC" sz="1400" dirty="0">
                          <a:effectLst/>
                        </a:rPr>
                        <a:t>Local, nacional e internacional.</a:t>
                      </a:r>
                      <a:endParaRPr lang="es-EC" sz="1400" dirty="0">
                        <a:effectLst/>
                        <a:latin typeface="Calibri"/>
                        <a:ea typeface="Calibri"/>
                        <a:cs typeface="Times New Roman"/>
                      </a:endParaRPr>
                    </a:p>
                  </a:txBody>
                  <a:tcPr marL="30053" marR="30053" marT="0" marB="0" anchor="ctr"/>
                </a:tc>
                <a:tc>
                  <a:txBody>
                    <a:bodyPr/>
                    <a:lstStyle/>
                    <a:p>
                      <a:pPr algn="just">
                        <a:lnSpc>
                          <a:spcPct val="107000"/>
                        </a:lnSpc>
                        <a:spcAft>
                          <a:spcPts val="0"/>
                        </a:spcAft>
                      </a:pPr>
                      <a:r>
                        <a:rPr lang="es-EC" sz="1400" dirty="0">
                          <a:effectLst/>
                        </a:rPr>
                        <a:t>Durante todo el año y con actualizaciones semanales de las actividades que se puede realizar, así como también de la galería fotográfica e información importante.</a:t>
                      </a:r>
                      <a:endParaRPr lang="es-EC" sz="1400" dirty="0">
                        <a:effectLst/>
                        <a:latin typeface="Calibri"/>
                        <a:ea typeface="Calibri"/>
                        <a:cs typeface="Times New Roman"/>
                      </a:endParaRPr>
                    </a:p>
                  </a:txBody>
                  <a:tcPr marL="30053" marR="30053" marT="0" marB="0" anchor="ctr"/>
                </a:tc>
                <a:tc>
                  <a:txBody>
                    <a:bodyPr/>
                    <a:lstStyle/>
                    <a:p>
                      <a:pPr algn="ctr">
                        <a:lnSpc>
                          <a:spcPct val="107000"/>
                        </a:lnSpc>
                        <a:spcAft>
                          <a:spcPts val="0"/>
                        </a:spcAft>
                      </a:pPr>
                      <a:r>
                        <a:rPr lang="es-EC" sz="1400" dirty="0">
                          <a:effectLst/>
                        </a:rPr>
                        <a:t>$1.000,00</a:t>
                      </a:r>
                      <a:endParaRPr lang="es-EC" sz="1400" dirty="0">
                        <a:effectLst/>
                        <a:latin typeface="Calibri"/>
                        <a:ea typeface="Calibri"/>
                        <a:cs typeface="Times New Roman"/>
                      </a:endParaRPr>
                    </a:p>
                  </a:txBody>
                  <a:tcPr marL="30053" marR="30053" marT="0" marB="0" anchor="ctr"/>
                </a:tc>
              </a:tr>
            </a:tbl>
          </a:graphicData>
        </a:graphic>
      </p:graphicFrame>
      <p:sp>
        <p:nvSpPr>
          <p:cNvPr id="3" name="2 Elipse">
            <a:hlinkClick r:id="rId2"/>
          </p:cNvPr>
          <p:cNvSpPr/>
          <p:nvPr/>
        </p:nvSpPr>
        <p:spPr>
          <a:xfrm>
            <a:off x="4932041" y="6077593"/>
            <a:ext cx="1961106" cy="43204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dirty="0" smtClean="0"/>
              <a:t>FACEBOOK</a:t>
            </a:r>
            <a:endParaRPr lang="es-EC" dirty="0"/>
          </a:p>
        </p:txBody>
      </p:sp>
    </p:spTree>
    <p:extLst>
      <p:ext uri="{BB962C8B-B14F-4D97-AF65-F5344CB8AC3E}">
        <p14:creationId xmlns:p14="http://schemas.microsoft.com/office/powerpoint/2010/main" val="739973559"/>
      </p:ext>
    </p:extLst>
  </p:cSld>
  <p:clrMapOvr>
    <a:masterClrMapping/>
  </p:clrMapOvr>
  <p:transition spd="med">
    <p:circl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extLst>
              <p:ext uri="{D42A27DB-BD31-4B8C-83A1-F6EECF244321}">
                <p14:modId xmlns:p14="http://schemas.microsoft.com/office/powerpoint/2010/main" val="3063009476"/>
              </p:ext>
            </p:extLst>
          </p:nvPr>
        </p:nvGraphicFramePr>
        <p:xfrm>
          <a:off x="323528" y="260648"/>
          <a:ext cx="8568954" cy="5974351"/>
        </p:xfrm>
        <a:graphic>
          <a:graphicData uri="http://schemas.openxmlformats.org/drawingml/2006/table">
            <a:tbl>
              <a:tblPr firstRow="1" firstCol="1" bandRow="1">
                <a:tableStyleId>{C083E6E3-FA7D-4D7B-A595-EF9225AFEA82}</a:tableStyleId>
              </a:tblPr>
              <a:tblGrid>
                <a:gridCol w="1428159"/>
                <a:gridCol w="1428159"/>
                <a:gridCol w="1428159"/>
                <a:gridCol w="1428159"/>
                <a:gridCol w="1428159"/>
                <a:gridCol w="1428159"/>
              </a:tblGrid>
              <a:tr h="191227">
                <a:tc>
                  <a:txBody>
                    <a:bodyPr/>
                    <a:lstStyle/>
                    <a:p>
                      <a:pPr algn="ctr">
                        <a:lnSpc>
                          <a:spcPct val="107000"/>
                        </a:lnSpc>
                        <a:spcAft>
                          <a:spcPts val="0"/>
                        </a:spcAft>
                      </a:pPr>
                      <a:r>
                        <a:rPr lang="es-EC" sz="1600" dirty="0" smtClean="0">
                          <a:effectLst/>
                        </a:rPr>
                        <a:t>OBJETIVO</a:t>
                      </a:r>
                      <a:endParaRPr lang="es-EC" sz="1400" dirty="0">
                        <a:effectLst/>
                        <a:latin typeface="Calibri"/>
                        <a:ea typeface="Calibri"/>
                        <a:cs typeface="Times New Roman"/>
                      </a:endParaRPr>
                    </a:p>
                  </a:txBody>
                  <a:tcPr marL="49562" marR="49562" marT="0" marB="0" anchor="ctr"/>
                </a:tc>
                <a:tc>
                  <a:txBody>
                    <a:bodyPr/>
                    <a:lstStyle/>
                    <a:p>
                      <a:pPr algn="ctr">
                        <a:lnSpc>
                          <a:spcPct val="107000"/>
                        </a:lnSpc>
                        <a:spcAft>
                          <a:spcPts val="0"/>
                        </a:spcAft>
                      </a:pPr>
                      <a:r>
                        <a:rPr lang="es-EC" sz="1600" dirty="0" smtClean="0">
                          <a:effectLst/>
                        </a:rPr>
                        <a:t>ACCIÓN </a:t>
                      </a:r>
                      <a:endParaRPr lang="es-EC" sz="1400" dirty="0">
                        <a:effectLst/>
                        <a:latin typeface="Calibri"/>
                        <a:ea typeface="Calibri"/>
                        <a:cs typeface="Times New Roman"/>
                      </a:endParaRPr>
                    </a:p>
                  </a:txBody>
                  <a:tcPr marL="49562" marR="49562" marT="0" marB="0" anchor="ctr"/>
                </a:tc>
                <a:tc>
                  <a:txBody>
                    <a:bodyPr/>
                    <a:lstStyle/>
                    <a:p>
                      <a:pPr algn="l">
                        <a:lnSpc>
                          <a:spcPct val="107000"/>
                        </a:lnSpc>
                        <a:spcAft>
                          <a:spcPts val="0"/>
                        </a:spcAft>
                      </a:pPr>
                      <a:r>
                        <a:rPr lang="es-EC" sz="1600" dirty="0" smtClean="0">
                          <a:effectLst/>
                        </a:rPr>
                        <a:t>ESTRATEGIAS </a:t>
                      </a:r>
                      <a:endParaRPr lang="es-EC" sz="1400" dirty="0">
                        <a:effectLst/>
                        <a:latin typeface="Calibri"/>
                        <a:ea typeface="Calibri"/>
                        <a:cs typeface="Times New Roman"/>
                      </a:endParaRPr>
                    </a:p>
                  </a:txBody>
                  <a:tcPr marL="49562" marR="49562" marT="0" marB="0" anchor="ctr"/>
                </a:tc>
                <a:tc>
                  <a:txBody>
                    <a:bodyPr/>
                    <a:lstStyle/>
                    <a:p>
                      <a:pPr algn="ctr">
                        <a:lnSpc>
                          <a:spcPct val="107000"/>
                        </a:lnSpc>
                        <a:spcAft>
                          <a:spcPts val="0"/>
                        </a:spcAft>
                      </a:pPr>
                      <a:r>
                        <a:rPr lang="es-EC" sz="1600" dirty="0" smtClean="0">
                          <a:effectLst/>
                        </a:rPr>
                        <a:t>ALCANCE</a:t>
                      </a:r>
                      <a:endParaRPr lang="es-EC" sz="1400" dirty="0">
                        <a:effectLst/>
                        <a:latin typeface="Calibri"/>
                        <a:ea typeface="Calibri"/>
                        <a:cs typeface="Times New Roman"/>
                      </a:endParaRPr>
                    </a:p>
                  </a:txBody>
                  <a:tcPr marL="49562" marR="49562" marT="0" marB="0" anchor="ctr"/>
                </a:tc>
                <a:tc>
                  <a:txBody>
                    <a:bodyPr/>
                    <a:lstStyle/>
                    <a:p>
                      <a:pPr algn="ctr">
                        <a:lnSpc>
                          <a:spcPct val="107000"/>
                        </a:lnSpc>
                        <a:spcAft>
                          <a:spcPts val="0"/>
                        </a:spcAft>
                      </a:pPr>
                      <a:r>
                        <a:rPr lang="es-EC" sz="1600" dirty="0" smtClean="0">
                          <a:effectLst/>
                        </a:rPr>
                        <a:t>FRECUENCIA </a:t>
                      </a:r>
                      <a:endParaRPr lang="es-EC" sz="1400" dirty="0">
                        <a:effectLst/>
                        <a:latin typeface="Calibri"/>
                        <a:ea typeface="Calibri"/>
                        <a:cs typeface="Times New Roman"/>
                      </a:endParaRPr>
                    </a:p>
                  </a:txBody>
                  <a:tcPr marL="49562" marR="49562" marT="0" marB="0" anchor="ctr"/>
                </a:tc>
                <a:tc>
                  <a:txBody>
                    <a:bodyPr/>
                    <a:lstStyle/>
                    <a:p>
                      <a:pPr algn="ctr">
                        <a:lnSpc>
                          <a:spcPct val="107000"/>
                        </a:lnSpc>
                        <a:spcAft>
                          <a:spcPts val="0"/>
                        </a:spcAft>
                      </a:pPr>
                      <a:r>
                        <a:rPr lang="es-EC" sz="1600" dirty="0" smtClean="0">
                          <a:effectLst/>
                        </a:rPr>
                        <a:t>PRESUPUESTO</a:t>
                      </a:r>
                      <a:endParaRPr lang="es-EC" sz="1400" dirty="0">
                        <a:effectLst/>
                        <a:latin typeface="Calibri"/>
                        <a:ea typeface="Calibri"/>
                        <a:cs typeface="Times New Roman"/>
                      </a:endParaRPr>
                    </a:p>
                  </a:txBody>
                  <a:tcPr marL="49562" marR="49562" marT="0" marB="0" anchor="ctr"/>
                </a:tc>
              </a:tr>
              <a:tr h="5713429">
                <a:tc>
                  <a:txBody>
                    <a:bodyPr/>
                    <a:lstStyle/>
                    <a:p>
                      <a:pPr algn="just">
                        <a:lnSpc>
                          <a:spcPct val="107000"/>
                        </a:lnSpc>
                        <a:spcAft>
                          <a:spcPts val="0"/>
                        </a:spcAft>
                      </a:pPr>
                      <a:r>
                        <a:rPr lang="es-EC" sz="1600" dirty="0">
                          <a:effectLst/>
                        </a:rPr>
                        <a:t>Desarrollar publicidad escrita que sirva como soporte para dar a conocer las actividades turísticas de la Comunidad Tsáchila Chiguilpe.</a:t>
                      </a:r>
                      <a:endParaRPr lang="es-EC" sz="1400" dirty="0">
                        <a:effectLst/>
                        <a:latin typeface="Calibri"/>
                        <a:ea typeface="Calibri"/>
                        <a:cs typeface="Times New Roman"/>
                      </a:endParaRPr>
                    </a:p>
                  </a:txBody>
                  <a:tcPr marL="49562" marR="49562" marT="0" marB="0" anchor="ctr"/>
                </a:tc>
                <a:tc>
                  <a:txBody>
                    <a:bodyPr/>
                    <a:lstStyle/>
                    <a:p>
                      <a:pPr algn="just">
                        <a:lnSpc>
                          <a:spcPct val="107000"/>
                        </a:lnSpc>
                        <a:spcAft>
                          <a:spcPts val="0"/>
                        </a:spcAft>
                      </a:pPr>
                      <a:r>
                        <a:rPr lang="es-EC" sz="1600" dirty="0">
                          <a:effectLst/>
                        </a:rPr>
                        <a:t>Diseño e implementación de material impreso (trípticos y folletos promocionales).</a:t>
                      </a:r>
                      <a:endParaRPr lang="es-EC" sz="1400" dirty="0">
                        <a:effectLst/>
                        <a:latin typeface="Calibri"/>
                        <a:ea typeface="Calibri"/>
                        <a:cs typeface="Times New Roman"/>
                      </a:endParaRPr>
                    </a:p>
                  </a:txBody>
                  <a:tcPr marL="49562" marR="49562" marT="0" marB="0" anchor="ctr"/>
                </a:tc>
                <a:tc>
                  <a:txBody>
                    <a:bodyPr/>
                    <a:lstStyle/>
                    <a:p>
                      <a:pPr algn="just">
                        <a:lnSpc>
                          <a:spcPct val="107000"/>
                        </a:lnSpc>
                        <a:spcAft>
                          <a:spcPts val="0"/>
                        </a:spcAft>
                      </a:pPr>
                      <a:r>
                        <a:rPr lang="es-EC" sz="1600" dirty="0">
                          <a:effectLst/>
                        </a:rPr>
                        <a:t>Realizar entrega de trípticos a los turistas que visitan la comunidad Tsáchila Chiguilpe, con el fin de que esa información pueda ser trasmitida a más consumidores.</a:t>
                      </a:r>
                      <a:endParaRPr lang="es-EC" sz="1400" dirty="0">
                        <a:effectLst/>
                      </a:endParaRPr>
                    </a:p>
                    <a:p>
                      <a:pPr algn="just">
                        <a:lnSpc>
                          <a:spcPct val="107000"/>
                        </a:lnSpc>
                        <a:spcAft>
                          <a:spcPts val="0"/>
                        </a:spcAft>
                      </a:pPr>
                      <a:r>
                        <a:rPr lang="es-EC" sz="1200" dirty="0">
                          <a:effectLst/>
                        </a:rPr>
                        <a:t> </a:t>
                      </a:r>
                      <a:endParaRPr lang="es-EC" sz="1100" dirty="0">
                        <a:effectLst/>
                      </a:endParaRPr>
                    </a:p>
                  </a:txBody>
                  <a:tcPr marL="49562" marR="49562" marT="0" marB="0" anchor="ctr"/>
                </a:tc>
                <a:tc>
                  <a:txBody>
                    <a:bodyPr/>
                    <a:lstStyle/>
                    <a:p>
                      <a:pPr algn="just">
                        <a:lnSpc>
                          <a:spcPct val="107000"/>
                        </a:lnSpc>
                        <a:spcAft>
                          <a:spcPts val="0"/>
                        </a:spcAft>
                      </a:pPr>
                      <a:r>
                        <a:rPr lang="es-EC" sz="1600" dirty="0">
                          <a:effectLst/>
                        </a:rPr>
                        <a:t>Local y nacional </a:t>
                      </a:r>
                      <a:endParaRPr lang="es-EC" sz="1400" dirty="0">
                        <a:effectLst/>
                        <a:latin typeface="Calibri"/>
                        <a:ea typeface="Calibri"/>
                        <a:cs typeface="Times New Roman"/>
                      </a:endParaRPr>
                    </a:p>
                  </a:txBody>
                  <a:tcPr marL="49562" marR="49562" marT="0" marB="0" anchor="ctr"/>
                </a:tc>
                <a:tc>
                  <a:txBody>
                    <a:bodyPr/>
                    <a:lstStyle/>
                    <a:p>
                      <a:pPr algn="just">
                        <a:lnSpc>
                          <a:spcPct val="107000"/>
                        </a:lnSpc>
                        <a:spcAft>
                          <a:spcPts val="0"/>
                        </a:spcAft>
                      </a:pPr>
                      <a:r>
                        <a:rPr lang="es-EC" sz="1600" dirty="0">
                          <a:effectLst/>
                        </a:rPr>
                        <a:t>Se entregará muestras de los mismos en fechas culturales y durante el primer semestre del año.</a:t>
                      </a:r>
                      <a:endParaRPr lang="es-EC" sz="1400" dirty="0">
                        <a:effectLst/>
                        <a:latin typeface="Calibri"/>
                        <a:ea typeface="Calibri"/>
                        <a:cs typeface="Times New Roman"/>
                      </a:endParaRPr>
                    </a:p>
                  </a:txBody>
                  <a:tcPr marL="49562" marR="49562" marT="0" marB="0" anchor="ctr"/>
                </a:tc>
                <a:tc>
                  <a:txBody>
                    <a:bodyPr/>
                    <a:lstStyle/>
                    <a:p>
                      <a:pPr algn="just">
                        <a:lnSpc>
                          <a:spcPct val="107000"/>
                        </a:lnSpc>
                        <a:spcAft>
                          <a:spcPts val="0"/>
                        </a:spcAft>
                      </a:pPr>
                      <a:r>
                        <a:rPr lang="es-EC" sz="1600" dirty="0">
                          <a:effectLst/>
                        </a:rPr>
                        <a:t>$1.600,00 </a:t>
                      </a:r>
                      <a:endParaRPr lang="es-EC" sz="1400" dirty="0">
                        <a:effectLst/>
                        <a:latin typeface="Calibri"/>
                        <a:ea typeface="Calibri"/>
                        <a:cs typeface="Times New Roman"/>
                      </a:endParaRPr>
                    </a:p>
                  </a:txBody>
                  <a:tcPr marL="49562" marR="49562" marT="0" marB="0" anchor="ctr"/>
                </a:tc>
              </a:tr>
            </a:tbl>
          </a:graphicData>
        </a:graphic>
      </p:graphicFrame>
    </p:spTree>
    <p:extLst>
      <p:ext uri="{BB962C8B-B14F-4D97-AF65-F5344CB8AC3E}">
        <p14:creationId xmlns:p14="http://schemas.microsoft.com/office/powerpoint/2010/main" val="739973559"/>
      </p:ext>
    </p:extLst>
  </p:cSld>
  <p:clrMapOvr>
    <a:masterClrMapping/>
  </p:clrMapOvr>
  <p:transition spd="med">
    <p:circl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1520" y="404664"/>
            <a:ext cx="8539645" cy="523220"/>
          </a:xfrm>
          <a:prstGeom prst="rect">
            <a:avLst/>
          </a:prstGeom>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lvl="0"/>
            <a:r>
              <a:rPr lang="es-MX" sz="2800" b="1" dirty="0" smtClean="0">
                <a:ln/>
                <a:solidFill>
                  <a:schemeClr val="accent3"/>
                </a:solidFill>
              </a:rPr>
              <a:t>CAPACITACIÓN PARA CENTROS TURÍSTICOS CULTURALES</a:t>
            </a:r>
            <a:endParaRPr lang="es-EC" sz="2800" b="1" dirty="0">
              <a:ln/>
              <a:solidFill>
                <a:schemeClr val="accent3"/>
              </a:solidFill>
            </a:endParaRPr>
          </a:p>
        </p:txBody>
      </p:sp>
      <p:graphicFrame>
        <p:nvGraphicFramePr>
          <p:cNvPr id="3" name="2 Tabla"/>
          <p:cNvGraphicFramePr>
            <a:graphicFrameLocks noGrp="1"/>
          </p:cNvGraphicFramePr>
          <p:nvPr>
            <p:extLst>
              <p:ext uri="{D42A27DB-BD31-4B8C-83A1-F6EECF244321}">
                <p14:modId xmlns:p14="http://schemas.microsoft.com/office/powerpoint/2010/main" val="1652208845"/>
              </p:ext>
            </p:extLst>
          </p:nvPr>
        </p:nvGraphicFramePr>
        <p:xfrm>
          <a:off x="228262" y="1700808"/>
          <a:ext cx="8784975" cy="2804859"/>
        </p:xfrm>
        <a:graphic>
          <a:graphicData uri="http://schemas.openxmlformats.org/drawingml/2006/table">
            <a:tbl>
              <a:tblPr firstRow="1" firstCol="1" bandRow="1">
                <a:tableStyleId>{F5AB1C69-6EDB-4FF4-983F-18BD219EF322}</a:tableStyleId>
              </a:tblPr>
              <a:tblGrid>
                <a:gridCol w="1424923"/>
                <a:gridCol w="1157859"/>
                <a:gridCol w="1073525"/>
                <a:gridCol w="1194757"/>
                <a:gridCol w="1388026"/>
                <a:gridCol w="1321749"/>
                <a:gridCol w="1224136"/>
              </a:tblGrid>
              <a:tr h="192424">
                <a:tc>
                  <a:txBody>
                    <a:bodyPr/>
                    <a:lstStyle/>
                    <a:p>
                      <a:pPr algn="ctr">
                        <a:lnSpc>
                          <a:spcPct val="107000"/>
                        </a:lnSpc>
                        <a:spcAft>
                          <a:spcPts val="0"/>
                        </a:spcAft>
                      </a:pPr>
                      <a:r>
                        <a:rPr lang="es-EC" sz="1400" dirty="0" smtClean="0">
                          <a:effectLst/>
                        </a:rPr>
                        <a:t>CAPACITACIÓN</a:t>
                      </a:r>
                      <a:endParaRPr lang="es-EC" sz="1200" dirty="0">
                        <a:effectLst/>
                        <a:latin typeface="Calibri"/>
                        <a:ea typeface="Calibri"/>
                        <a:cs typeface="Times New Roman"/>
                      </a:endParaRPr>
                    </a:p>
                  </a:txBody>
                  <a:tcPr marL="66608" marR="66608" marT="0" marB="0" anchor="ctr"/>
                </a:tc>
                <a:tc>
                  <a:txBody>
                    <a:bodyPr/>
                    <a:lstStyle/>
                    <a:p>
                      <a:pPr algn="ctr">
                        <a:lnSpc>
                          <a:spcPct val="107000"/>
                        </a:lnSpc>
                        <a:spcAft>
                          <a:spcPts val="0"/>
                        </a:spcAft>
                      </a:pPr>
                      <a:r>
                        <a:rPr lang="es-EC" sz="1400" dirty="0" smtClean="0">
                          <a:effectLst/>
                        </a:rPr>
                        <a:t>TEMAS</a:t>
                      </a:r>
                      <a:endParaRPr lang="es-EC" sz="1200" dirty="0">
                        <a:effectLst/>
                        <a:latin typeface="Calibri"/>
                        <a:ea typeface="Calibri"/>
                        <a:cs typeface="Times New Roman"/>
                      </a:endParaRPr>
                    </a:p>
                  </a:txBody>
                  <a:tcPr marL="66608" marR="66608" marT="0" marB="0" anchor="ctr"/>
                </a:tc>
                <a:tc>
                  <a:txBody>
                    <a:bodyPr/>
                    <a:lstStyle/>
                    <a:p>
                      <a:pPr algn="ctr">
                        <a:lnSpc>
                          <a:spcPct val="107000"/>
                        </a:lnSpc>
                        <a:spcAft>
                          <a:spcPts val="0"/>
                        </a:spcAft>
                      </a:pPr>
                      <a:r>
                        <a:rPr lang="es-EC" sz="1400" dirty="0" smtClean="0">
                          <a:effectLst/>
                        </a:rPr>
                        <a:t>HORARIO</a:t>
                      </a:r>
                      <a:endParaRPr lang="es-EC" sz="1200" dirty="0">
                        <a:effectLst/>
                        <a:latin typeface="Calibri"/>
                        <a:ea typeface="Calibri"/>
                        <a:cs typeface="Times New Roman"/>
                      </a:endParaRPr>
                    </a:p>
                  </a:txBody>
                  <a:tcPr marL="66608" marR="66608" marT="0" marB="0" anchor="ctr"/>
                </a:tc>
                <a:tc>
                  <a:txBody>
                    <a:bodyPr/>
                    <a:lstStyle/>
                    <a:p>
                      <a:pPr algn="ctr">
                        <a:lnSpc>
                          <a:spcPct val="107000"/>
                        </a:lnSpc>
                        <a:spcAft>
                          <a:spcPts val="0"/>
                        </a:spcAft>
                      </a:pPr>
                      <a:r>
                        <a:rPr lang="es-EC" sz="1400" dirty="0" smtClean="0">
                          <a:effectLst/>
                        </a:rPr>
                        <a:t>DÍAS</a:t>
                      </a:r>
                      <a:endParaRPr lang="es-EC" sz="1200" dirty="0">
                        <a:effectLst/>
                        <a:latin typeface="Calibri"/>
                        <a:ea typeface="Calibri"/>
                        <a:cs typeface="Times New Roman"/>
                      </a:endParaRPr>
                    </a:p>
                  </a:txBody>
                  <a:tcPr marL="66608" marR="66608" marT="0" marB="0" anchor="ctr"/>
                </a:tc>
                <a:tc>
                  <a:txBody>
                    <a:bodyPr/>
                    <a:lstStyle/>
                    <a:p>
                      <a:pPr algn="ctr">
                        <a:lnSpc>
                          <a:spcPct val="107000"/>
                        </a:lnSpc>
                        <a:spcAft>
                          <a:spcPts val="0"/>
                        </a:spcAft>
                      </a:pPr>
                      <a:r>
                        <a:rPr lang="es-EC" sz="1400" dirty="0" smtClean="0">
                          <a:effectLst/>
                        </a:rPr>
                        <a:t>MES </a:t>
                      </a:r>
                      <a:endParaRPr lang="es-EC" sz="1200" dirty="0">
                        <a:effectLst/>
                        <a:latin typeface="Calibri"/>
                        <a:ea typeface="Calibri"/>
                        <a:cs typeface="Times New Roman"/>
                      </a:endParaRPr>
                    </a:p>
                  </a:txBody>
                  <a:tcPr marL="66608" marR="66608" marT="0" marB="0" anchor="ctr"/>
                </a:tc>
                <a:tc>
                  <a:txBody>
                    <a:bodyPr/>
                    <a:lstStyle/>
                    <a:p>
                      <a:pPr algn="ctr">
                        <a:lnSpc>
                          <a:spcPct val="107000"/>
                        </a:lnSpc>
                        <a:spcAft>
                          <a:spcPts val="0"/>
                        </a:spcAft>
                      </a:pPr>
                      <a:r>
                        <a:rPr lang="es-EC" sz="1400" dirty="0" smtClean="0">
                          <a:effectLst/>
                        </a:rPr>
                        <a:t>NÚMERO DE BENEFICIARIOS</a:t>
                      </a:r>
                      <a:endParaRPr lang="es-EC" sz="1200" dirty="0">
                        <a:effectLst/>
                        <a:latin typeface="Calibri"/>
                        <a:ea typeface="Calibri"/>
                        <a:cs typeface="Times New Roman"/>
                      </a:endParaRPr>
                    </a:p>
                  </a:txBody>
                  <a:tcPr marL="66608" marR="66608" marT="0" marB="0" anchor="ctr"/>
                </a:tc>
                <a:tc>
                  <a:txBody>
                    <a:bodyPr/>
                    <a:lstStyle/>
                    <a:p>
                      <a:pPr algn="ctr">
                        <a:lnSpc>
                          <a:spcPct val="107000"/>
                        </a:lnSpc>
                        <a:spcAft>
                          <a:spcPts val="0"/>
                        </a:spcAft>
                      </a:pPr>
                      <a:r>
                        <a:rPr lang="es-EC" sz="1400" dirty="0" smtClean="0">
                          <a:effectLst/>
                        </a:rPr>
                        <a:t>PRESUPUESTO</a:t>
                      </a:r>
                      <a:endParaRPr lang="es-EC" sz="1200" dirty="0">
                        <a:effectLst/>
                        <a:latin typeface="Calibri"/>
                        <a:ea typeface="Calibri"/>
                        <a:cs typeface="Times New Roman"/>
                      </a:endParaRPr>
                    </a:p>
                  </a:txBody>
                  <a:tcPr marL="66608" marR="66608" marT="0" marB="0" anchor="ctr"/>
                </a:tc>
              </a:tr>
              <a:tr h="190081">
                <a:tc rowSpan="3">
                  <a:txBody>
                    <a:bodyPr/>
                    <a:lstStyle/>
                    <a:p>
                      <a:pPr algn="ctr">
                        <a:lnSpc>
                          <a:spcPct val="107000"/>
                        </a:lnSpc>
                        <a:spcAft>
                          <a:spcPts val="0"/>
                        </a:spcAft>
                      </a:pPr>
                      <a:r>
                        <a:rPr lang="es-EC" sz="1600" dirty="0">
                          <a:effectLst/>
                        </a:rPr>
                        <a:t>Capacitación Centros Turísticos Tsáchilas</a:t>
                      </a:r>
                      <a:endParaRPr lang="es-EC" sz="1400" dirty="0">
                        <a:effectLst/>
                        <a:latin typeface="Calibri"/>
                        <a:ea typeface="Calibri"/>
                        <a:cs typeface="Times New Roman"/>
                      </a:endParaRPr>
                    </a:p>
                  </a:txBody>
                  <a:tcPr marL="66608" marR="66608" marT="0" marB="0" anchor="ctr"/>
                </a:tc>
                <a:tc>
                  <a:txBody>
                    <a:bodyPr/>
                    <a:lstStyle/>
                    <a:p>
                      <a:pPr algn="ctr">
                        <a:lnSpc>
                          <a:spcPct val="107000"/>
                        </a:lnSpc>
                        <a:spcAft>
                          <a:spcPts val="0"/>
                        </a:spcAft>
                      </a:pPr>
                      <a:r>
                        <a:rPr lang="es-EC" sz="1600" b="1">
                          <a:effectLst/>
                        </a:rPr>
                        <a:t>Atención al cliente</a:t>
                      </a:r>
                      <a:endParaRPr lang="es-EC" sz="1600" b="1">
                        <a:effectLst/>
                        <a:latin typeface="Calibri"/>
                        <a:ea typeface="Calibri"/>
                        <a:cs typeface="Times New Roman"/>
                      </a:endParaRPr>
                    </a:p>
                  </a:txBody>
                  <a:tcPr marL="66608" marR="66608" marT="0" marB="0" anchor="ctr"/>
                </a:tc>
                <a:tc>
                  <a:txBody>
                    <a:bodyPr/>
                    <a:lstStyle/>
                    <a:p>
                      <a:pPr algn="ctr">
                        <a:lnSpc>
                          <a:spcPct val="107000"/>
                        </a:lnSpc>
                        <a:spcAft>
                          <a:spcPts val="0"/>
                        </a:spcAft>
                      </a:pPr>
                      <a:r>
                        <a:rPr lang="es-EC" sz="1600" dirty="0">
                          <a:effectLst/>
                        </a:rPr>
                        <a:t>08h00 a 10h00</a:t>
                      </a:r>
                      <a:endParaRPr lang="es-EC" sz="1600" dirty="0">
                        <a:effectLst/>
                        <a:latin typeface="Calibri"/>
                        <a:ea typeface="Calibri"/>
                        <a:cs typeface="Times New Roman"/>
                      </a:endParaRPr>
                    </a:p>
                  </a:txBody>
                  <a:tcPr marL="66608" marR="66608" marT="0" marB="0" anchor="ctr"/>
                </a:tc>
                <a:tc>
                  <a:txBody>
                    <a:bodyPr/>
                    <a:lstStyle/>
                    <a:p>
                      <a:pPr algn="ctr">
                        <a:lnSpc>
                          <a:spcPct val="107000"/>
                        </a:lnSpc>
                        <a:spcAft>
                          <a:spcPts val="0"/>
                        </a:spcAft>
                      </a:pPr>
                      <a:r>
                        <a:rPr lang="es-EC" sz="1600" dirty="0">
                          <a:effectLst/>
                        </a:rPr>
                        <a:t>Miércoles y Viernes</a:t>
                      </a:r>
                      <a:endParaRPr lang="es-EC" sz="1600" dirty="0">
                        <a:effectLst/>
                        <a:latin typeface="Calibri"/>
                        <a:ea typeface="Calibri"/>
                        <a:cs typeface="Times New Roman"/>
                      </a:endParaRPr>
                    </a:p>
                  </a:txBody>
                  <a:tcPr marL="66608" marR="66608" marT="0" marB="0" anchor="ctr"/>
                </a:tc>
                <a:tc>
                  <a:txBody>
                    <a:bodyPr/>
                    <a:lstStyle/>
                    <a:p>
                      <a:pPr algn="ctr">
                        <a:lnSpc>
                          <a:spcPct val="107000"/>
                        </a:lnSpc>
                        <a:spcAft>
                          <a:spcPts val="0"/>
                        </a:spcAft>
                      </a:pPr>
                      <a:r>
                        <a:rPr lang="es-EC" sz="1600" dirty="0">
                          <a:effectLst/>
                        </a:rPr>
                        <a:t>Septiembre </a:t>
                      </a:r>
                      <a:endParaRPr lang="es-EC" sz="1600" dirty="0">
                        <a:effectLst/>
                        <a:latin typeface="Calibri"/>
                        <a:ea typeface="Calibri"/>
                        <a:cs typeface="Times New Roman"/>
                      </a:endParaRPr>
                    </a:p>
                  </a:txBody>
                  <a:tcPr marL="66608" marR="66608" marT="0" marB="0" anchor="ctr"/>
                </a:tc>
                <a:tc>
                  <a:txBody>
                    <a:bodyPr/>
                    <a:lstStyle/>
                    <a:p>
                      <a:pPr algn="ctr">
                        <a:lnSpc>
                          <a:spcPct val="107000"/>
                        </a:lnSpc>
                        <a:spcAft>
                          <a:spcPts val="0"/>
                        </a:spcAft>
                      </a:pPr>
                      <a:r>
                        <a:rPr lang="es-EC" sz="1600" dirty="0">
                          <a:effectLst/>
                        </a:rPr>
                        <a:t>36 personas</a:t>
                      </a:r>
                      <a:endParaRPr lang="es-EC" sz="1600" dirty="0">
                        <a:effectLst/>
                        <a:latin typeface="Calibri"/>
                        <a:ea typeface="Calibri"/>
                        <a:cs typeface="Times New Roman"/>
                      </a:endParaRPr>
                    </a:p>
                  </a:txBody>
                  <a:tcPr marL="66608" marR="66608" marT="0" marB="0" anchor="ctr"/>
                </a:tc>
                <a:tc rowSpan="3">
                  <a:txBody>
                    <a:bodyPr/>
                    <a:lstStyle/>
                    <a:p>
                      <a:pPr algn="ctr">
                        <a:lnSpc>
                          <a:spcPct val="107000"/>
                        </a:lnSpc>
                        <a:spcAft>
                          <a:spcPts val="0"/>
                        </a:spcAft>
                      </a:pPr>
                      <a:r>
                        <a:rPr lang="es-EC" sz="1600" dirty="0">
                          <a:effectLst/>
                        </a:rPr>
                        <a:t>$ 1.200,00</a:t>
                      </a:r>
                      <a:endParaRPr lang="es-EC" sz="1600" dirty="0">
                        <a:effectLst/>
                        <a:latin typeface="Calibri"/>
                        <a:ea typeface="Calibri"/>
                        <a:cs typeface="Times New Roman"/>
                      </a:endParaRPr>
                    </a:p>
                  </a:txBody>
                  <a:tcPr marL="66608" marR="66608" marT="0" marB="0" anchor="ctr"/>
                </a:tc>
              </a:tr>
              <a:tr h="192424">
                <a:tc vMerge="1">
                  <a:txBody>
                    <a:bodyPr/>
                    <a:lstStyle/>
                    <a:p>
                      <a:endParaRPr lang="es-EC"/>
                    </a:p>
                  </a:txBody>
                  <a:tcPr/>
                </a:tc>
                <a:tc>
                  <a:txBody>
                    <a:bodyPr/>
                    <a:lstStyle/>
                    <a:p>
                      <a:pPr algn="ctr">
                        <a:lnSpc>
                          <a:spcPct val="107000"/>
                        </a:lnSpc>
                        <a:spcAft>
                          <a:spcPts val="0"/>
                        </a:spcAft>
                      </a:pPr>
                      <a:r>
                        <a:rPr lang="es-EC" sz="1600" b="1" dirty="0">
                          <a:effectLst/>
                        </a:rPr>
                        <a:t>Estrategias de promoción</a:t>
                      </a:r>
                      <a:endParaRPr lang="es-EC" sz="1400" b="1" dirty="0">
                        <a:effectLst/>
                        <a:latin typeface="Calibri"/>
                        <a:ea typeface="Calibri"/>
                        <a:cs typeface="Times New Roman"/>
                      </a:endParaRPr>
                    </a:p>
                  </a:txBody>
                  <a:tcPr marL="66608" marR="66608" marT="0" marB="0" anchor="ctr"/>
                </a:tc>
                <a:tc>
                  <a:txBody>
                    <a:bodyPr/>
                    <a:lstStyle/>
                    <a:p>
                      <a:pPr algn="ctr">
                        <a:lnSpc>
                          <a:spcPct val="107000"/>
                        </a:lnSpc>
                        <a:spcAft>
                          <a:spcPts val="0"/>
                        </a:spcAft>
                      </a:pPr>
                      <a:r>
                        <a:rPr lang="es-EC" sz="1600" dirty="0">
                          <a:effectLst/>
                        </a:rPr>
                        <a:t>08h00 a 10h00</a:t>
                      </a:r>
                      <a:endParaRPr lang="es-EC" sz="1400" dirty="0">
                        <a:effectLst/>
                        <a:latin typeface="Calibri"/>
                        <a:ea typeface="Calibri"/>
                        <a:cs typeface="Times New Roman"/>
                      </a:endParaRPr>
                    </a:p>
                  </a:txBody>
                  <a:tcPr marL="66608" marR="66608" marT="0" marB="0" anchor="ctr"/>
                </a:tc>
                <a:tc>
                  <a:txBody>
                    <a:bodyPr/>
                    <a:lstStyle/>
                    <a:p>
                      <a:pPr algn="ctr">
                        <a:lnSpc>
                          <a:spcPct val="107000"/>
                        </a:lnSpc>
                        <a:spcAft>
                          <a:spcPts val="0"/>
                        </a:spcAft>
                      </a:pPr>
                      <a:r>
                        <a:rPr lang="es-EC" sz="1600" dirty="0">
                          <a:effectLst/>
                        </a:rPr>
                        <a:t>Martes y Sábados</a:t>
                      </a:r>
                      <a:endParaRPr lang="es-EC" sz="1400" dirty="0">
                        <a:effectLst/>
                        <a:latin typeface="Calibri"/>
                        <a:ea typeface="Calibri"/>
                        <a:cs typeface="Times New Roman"/>
                      </a:endParaRPr>
                    </a:p>
                  </a:txBody>
                  <a:tcPr marL="66608" marR="66608" marT="0" marB="0" anchor="ctr"/>
                </a:tc>
                <a:tc>
                  <a:txBody>
                    <a:bodyPr/>
                    <a:lstStyle/>
                    <a:p>
                      <a:pPr algn="ctr">
                        <a:lnSpc>
                          <a:spcPct val="107000"/>
                        </a:lnSpc>
                        <a:spcAft>
                          <a:spcPts val="0"/>
                        </a:spcAft>
                      </a:pPr>
                      <a:r>
                        <a:rPr lang="es-EC" sz="1800" dirty="0">
                          <a:effectLst/>
                        </a:rPr>
                        <a:t>Septiembre </a:t>
                      </a:r>
                      <a:endParaRPr lang="es-EC" sz="1600" dirty="0">
                        <a:effectLst/>
                        <a:latin typeface="Calibri"/>
                        <a:ea typeface="Calibri"/>
                        <a:cs typeface="Times New Roman"/>
                      </a:endParaRPr>
                    </a:p>
                  </a:txBody>
                  <a:tcPr marL="66608" marR="66608" marT="0" marB="0" anchor="ctr"/>
                </a:tc>
                <a:tc>
                  <a:txBody>
                    <a:bodyPr/>
                    <a:lstStyle/>
                    <a:p>
                      <a:pPr algn="ctr">
                        <a:lnSpc>
                          <a:spcPct val="107000"/>
                        </a:lnSpc>
                        <a:spcAft>
                          <a:spcPts val="0"/>
                        </a:spcAft>
                      </a:pPr>
                      <a:r>
                        <a:rPr lang="es-EC" sz="1600" dirty="0">
                          <a:effectLst/>
                        </a:rPr>
                        <a:t>36 personas</a:t>
                      </a:r>
                      <a:endParaRPr lang="es-EC" sz="1400" dirty="0">
                        <a:effectLst/>
                        <a:latin typeface="Calibri"/>
                        <a:ea typeface="Calibri"/>
                        <a:cs typeface="Times New Roman"/>
                      </a:endParaRPr>
                    </a:p>
                  </a:txBody>
                  <a:tcPr marL="66608" marR="66608" marT="0" marB="0" anchor="ctr"/>
                </a:tc>
                <a:tc vMerge="1">
                  <a:txBody>
                    <a:bodyPr/>
                    <a:lstStyle/>
                    <a:p>
                      <a:endParaRPr lang="es-EC"/>
                    </a:p>
                  </a:txBody>
                  <a:tcPr/>
                </a:tc>
              </a:tr>
              <a:tr h="192424">
                <a:tc vMerge="1">
                  <a:txBody>
                    <a:bodyPr/>
                    <a:lstStyle/>
                    <a:p>
                      <a:endParaRPr lang="es-EC"/>
                    </a:p>
                  </a:txBody>
                  <a:tcPr/>
                </a:tc>
                <a:tc>
                  <a:txBody>
                    <a:bodyPr/>
                    <a:lstStyle/>
                    <a:p>
                      <a:pPr algn="ctr">
                        <a:lnSpc>
                          <a:spcPct val="107000"/>
                        </a:lnSpc>
                        <a:spcAft>
                          <a:spcPts val="0"/>
                        </a:spcAft>
                      </a:pPr>
                      <a:r>
                        <a:rPr lang="es-EC" sz="1600" b="1" dirty="0">
                          <a:effectLst/>
                        </a:rPr>
                        <a:t>Uso y manejo de redes sociales</a:t>
                      </a:r>
                      <a:endParaRPr lang="es-EC" sz="1400" b="1" dirty="0">
                        <a:effectLst/>
                        <a:latin typeface="Calibri"/>
                        <a:ea typeface="Calibri"/>
                        <a:cs typeface="Times New Roman"/>
                      </a:endParaRPr>
                    </a:p>
                  </a:txBody>
                  <a:tcPr marL="66608" marR="66608" marT="0" marB="0" anchor="ctr"/>
                </a:tc>
                <a:tc>
                  <a:txBody>
                    <a:bodyPr/>
                    <a:lstStyle/>
                    <a:p>
                      <a:pPr algn="ctr">
                        <a:lnSpc>
                          <a:spcPct val="107000"/>
                        </a:lnSpc>
                        <a:spcAft>
                          <a:spcPts val="0"/>
                        </a:spcAft>
                      </a:pPr>
                      <a:r>
                        <a:rPr lang="es-EC" sz="1600" dirty="0">
                          <a:effectLst/>
                        </a:rPr>
                        <a:t>15h00 a 17h00</a:t>
                      </a:r>
                      <a:endParaRPr lang="es-EC" sz="1400" dirty="0">
                        <a:effectLst/>
                        <a:latin typeface="Calibri"/>
                        <a:ea typeface="Calibri"/>
                        <a:cs typeface="Times New Roman"/>
                      </a:endParaRPr>
                    </a:p>
                  </a:txBody>
                  <a:tcPr marL="66608" marR="66608" marT="0" marB="0" anchor="ctr"/>
                </a:tc>
                <a:tc>
                  <a:txBody>
                    <a:bodyPr/>
                    <a:lstStyle/>
                    <a:p>
                      <a:pPr algn="ctr">
                        <a:lnSpc>
                          <a:spcPct val="107000"/>
                        </a:lnSpc>
                        <a:spcAft>
                          <a:spcPts val="0"/>
                        </a:spcAft>
                      </a:pPr>
                      <a:r>
                        <a:rPr lang="es-EC" sz="1600">
                          <a:effectLst/>
                        </a:rPr>
                        <a:t>Jueves </a:t>
                      </a:r>
                      <a:endParaRPr lang="es-EC" sz="1400">
                        <a:effectLst/>
                        <a:latin typeface="Calibri"/>
                        <a:ea typeface="Calibri"/>
                        <a:cs typeface="Times New Roman"/>
                      </a:endParaRPr>
                    </a:p>
                  </a:txBody>
                  <a:tcPr marL="66608" marR="66608" marT="0" marB="0" anchor="ctr"/>
                </a:tc>
                <a:tc>
                  <a:txBody>
                    <a:bodyPr/>
                    <a:lstStyle/>
                    <a:p>
                      <a:pPr algn="ctr">
                        <a:lnSpc>
                          <a:spcPct val="107000"/>
                        </a:lnSpc>
                        <a:spcAft>
                          <a:spcPts val="0"/>
                        </a:spcAft>
                      </a:pPr>
                      <a:r>
                        <a:rPr lang="es-EC" sz="1600" dirty="0">
                          <a:effectLst/>
                        </a:rPr>
                        <a:t>Septiembre </a:t>
                      </a:r>
                      <a:endParaRPr lang="es-EC" sz="1400" dirty="0">
                        <a:effectLst/>
                        <a:latin typeface="Calibri"/>
                        <a:ea typeface="Calibri"/>
                        <a:cs typeface="Times New Roman"/>
                      </a:endParaRPr>
                    </a:p>
                  </a:txBody>
                  <a:tcPr marL="66608" marR="66608" marT="0" marB="0" anchor="ctr"/>
                </a:tc>
                <a:tc>
                  <a:txBody>
                    <a:bodyPr/>
                    <a:lstStyle/>
                    <a:p>
                      <a:pPr algn="ctr">
                        <a:lnSpc>
                          <a:spcPct val="107000"/>
                        </a:lnSpc>
                        <a:spcAft>
                          <a:spcPts val="0"/>
                        </a:spcAft>
                      </a:pPr>
                      <a:r>
                        <a:rPr lang="es-EC" sz="1600" dirty="0">
                          <a:effectLst/>
                        </a:rPr>
                        <a:t>36 personas</a:t>
                      </a:r>
                      <a:endParaRPr lang="es-EC" sz="1400" dirty="0">
                        <a:effectLst/>
                        <a:latin typeface="Calibri"/>
                        <a:ea typeface="Calibri"/>
                        <a:cs typeface="Times New Roman"/>
                      </a:endParaRPr>
                    </a:p>
                  </a:txBody>
                  <a:tcPr marL="66608" marR="66608" marT="0" marB="0" anchor="ctr"/>
                </a:tc>
                <a:tc vMerge="1">
                  <a:txBody>
                    <a:bodyPr/>
                    <a:lstStyle/>
                    <a:p>
                      <a:endParaRPr lang="es-EC"/>
                    </a:p>
                  </a:txBody>
                  <a:tcPr/>
                </a:tc>
              </a:tr>
            </a:tbl>
          </a:graphicData>
        </a:graphic>
      </p:graphicFrame>
    </p:spTree>
    <p:extLst>
      <p:ext uri="{BB962C8B-B14F-4D97-AF65-F5344CB8AC3E}">
        <p14:creationId xmlns:p14="http://schemas.microsoft.com/office/powerpoint/2010/main" val="2932879508"/>
      </p:ext>
    </p:extLst>
  </p:cSld>
  <p:clrMapOvr>
    <a:masterClrMapping/>
  </p:clrMapOvr>
  <p:transition spd="med">
    <p:circl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extLst>
              <p:ext uri="{D42A27DB-BD31-4B8C-83A1-F6EECF244321}">
                <p14:modId xmlns:p14="http://schemas.microsoft.com/office/powerpoint/2010/main" val="382614056"/>
              </p:ext>
            </p:extLst>
          </p:nvPr>
        </p:nvGraphicFramePr>
        <p:xfrm>
          <a:off x="323528" y="260648"/>
          <a:ext cx="8640960" cy="5974351"/>
        </p:xfrm>
        <a:graphic>
          <a:graphicData uri="http://schemas.openxmlformats.org/drawingml/2006/table">
            <a:tbl>
              <a:tblPr firstRow="1" firstCol="1" bandRow="1">
                <a:tableStyleId>{0E3FDE45-AF77-4B5C-9715-49D594BDF05E}</a:tableStyleId>
              </a:tblPr>
              <a:tblGrid>
                <a:gridCol w="1440160"/>
                <a:gridCol w="1440160"/>
                <a:gridCol w="1440160"/>
                <a:gridCol w="1440160"/>
                <a:gridCol w="1440160"/>
                <a:gridCol w="1440160"/>
              </a:tblGrid>
              <a:tr h="191227">
                <a:tc>
                  <a:txBody>
                    <a:bodyPr/>
                    <a:lstStyle/>
                    <a:p>
                      <a:pPr algn="ctr">
                        <a:lnSpc>
                          <a:spcPct val="107000"/>
                        </a:lnSpc>
                        <a:spcAft>
                          <a:spcPts val="0"/>
                        </a:spcAft>
                      </a:pPr>
                      <a:r>
                        <a:rPr lang="es-EC" sz="1600" dirty="0" smtClean="0">
                          <a:effectLst/>
                        </a:rPr>
                        <a:t>OBJETIVO</a:t>
                      </a:r>
                      <a:endParaRPr lang="es-EC" sz="1400" dirty="0">
                        <a:effectLst/>
                        <a:latin typeface="Calibri"/>
                        <a:ea typeface="Calibri"/>
                        <a:cs typeface="Times New Roman"/>
                      </a:endParaRPr>
                    </a:p>
                  </a:txBody>
                  <a:tcPr marL="49562" marR="49562" marT="0" marB="0" anchor="ctr"/>
                </a:tc>
                <a:tc>
                  <a:txBody>
                    <a:bodyPr/>
                    <a:lstStyle/>
                    <a:p>
                      <a:pPr algn="ctr">
                        <a:lnSpc>
                          <a:spcPct val="107000"/>
                        </a:lnSpc>
                        <a:spcAft>
                          <a:spcPts val="0"/>
                        </a:spcAft>
                      </a:pPr>
                      <a:r>
                        <a:rPr lang="es-EC" sz="1600" dirty="0" smtClean="0">
                          <a:effectLst/>
                        </a:rPr>
                        <a:t>ACCIÓN </a:t>
                      </a:r>
                      <a:endParaRPr lang="es-EC" sz="1400" dirty="0">
                        <a:effectLst/>
                        <a:latin typeface="Calibri"/>
                        <a:ea typeface="Calibri"/>
                        <a:cs typeface="Times New Roman"/>
                      </a:endParaRPr>
                    </a:p>
                  </a:txBody>
                  <a:tcPr marL="49562" marR="49562" marT="0" marB="0" anchor="ctr"/>
                </a:tc>
                <a:tc>
                  <a:txBody>
                    <a:bodyPr/>
                    <a:lstStyle/>
                    <a:p>
                      <a:pPr algn="l">
                        <a:lnSpc>
                          <a:spcPct val="107000"/>
                        </a:lnSpc>
                        <a:spcAft>
                          <a:spcPts val="0"/>
                        </a:spcAft>
                      </a:pPr>
                      <a:r>
                        <a:rPr lang="es-EC" sz="1600" dirty="0" smtClean="0">
                          <a:effectLst/>
                        </a:rPr>
                        <a:t>ESTRATEGIAS </a:t>
                      </a:r>
                      <a:endParaRPr lang="es-EC" sz="1400" dirty="0">
                        <a:effectLst/>
                        <a:latin typeface="Calibri"/>
                        <a:ea typeface="Calibri"/>
                        <a:cs typeface="Times New Roman"/>
                      </a:endParaRPr>
                    </a:p>
                  </a:txBody>
                  <a:tcPr marL="49562" marR="49562" marT="0" marB="0" anchor="ctr"/>
                </a:tc>
                <a:tc>
                  <a:txBody>
                    <a:bodyPr/>
                    <a:lstStyle/>
                    <a:p>
                      <a:pPr algn="ctr">
                        <a:lnSpc>
                          <a:spcPct val="107000"/>
                        </a:lnSpc>
                        <a:spcAft>
                          <a:spcPts val="0"/>
                        </a:spcAft>
                      </a:pPr>
                      <a:r>
                        <a:rPr lang="es-EC" sz="1600" dirty="0" smtClean="0">
                          <a:effectLst/>
                        </a:rPr>
                        <a:t>ALCANCE</a:t>
                      </a:r>
                      <a:endParaRPr lang="es-EC" sz="1400" dirty="0">
                        <a:effectLst/>
                        <a:latin typeface="Calibri"/>
                        <a:ea typeface="Calibri"/>
                        <a:cs typeface="Times New Roman"/>
                      </a:endParaRPr>
                    </a:p>
                  </a:txBody>
                  <a:tcPr marL="49562" marR="49562" marT="0" marB="0" anchor="ctr"/>
                </a:tc>
                <a:tc>
                  <a:txBody>
                    <a:bodyPr/>
                    <a:lstStyle/>
                    <a:p>
                      <a:pPr algn="ctr">
                        <a:lnSpc>
                          <a:spcPct val="107000"/>
                        </a:lnSpc>
                        <a:spcAft>
                          <a:spcPts val="0"/>
                        </a:spcAft>
                      </a:pPr>
                      <a:r>
                        <a:rPr lang="es-EC" sz="1600" dirty="0" smtClean="0">
                          <a:effectLst/>
                        </a:rPr>
                        <a:t>FRECUENCIA </a:t>
                      </a:r>
                      <a:endParaRPr lang="es-EC" sz="1400" dirty="0">
                        <a:effectLst/>
                        <a:latin typeface="Calibri"/>
                        <a:ea typeface="Calibri"/>
                        <a:cs typeface="Times New Roman"/>
                      </a:endParaRPr>
                    </a:p>
                  </a:txBody>
                  <a:tcPr marL="49562" marR="49562" marT="0" marB="0" anchor="ctr"/>
                </a:tc>
                <a:tc>
                  <a:txBody>
                    <a:bodyPr/>
                    <a:lstStyle/>
                    <a:p>
                      <a:pPr algn="ctr">
                        <a:lnSpc>
                          <a:spcPct val="107000"/>
                        </a:lnSpc>
                        <a:spcAft>
                          <a:spcPts val="0"/>
                        </a:spcAft>
                      </a:pPr>
                      <a:r>
                        <a:rPr lang="es-EC" sz="1600" dirty="0" smtClean="0">
                          <a:effectLst/>
                        </a:rPr>
                        <a:t>PRESUPUESTO</a:t>
                      </a:r>
                      <a:endParaRPr lang="es-EC" sz="1400" dirty="0">
                        <a:effectLst/>
                        <a:latin typeface="Calibri"/>
                        <a:ea typeface="Calibri"/>
                        <a:cs typeface="Times New Roman"/>
                      </a:endParaRPr>
                    </a:p>
                  </a:txBody>
                  <a:tcPr marL="49562" marR="49562" marT="0" marB="0" anchor="ctr"/>
                </a:tc>
              </a:tr>
              <a:tr h="5713429">
                <a:tc>
                  <a:txBody>
                    <a:bodyPr/>
                    <a:lstStyle/>
                    <a:p>
                      <a:pPr algn="just">
                        <a:lnSpc>
                          <a:spcPct val="107000"/>
                        </a:lnSpc>
                        <a:spcAft>
                          <a:spcPts val="0"/>
                        </a:spcAft>
                      </a:pPr>
                      <a:r>
                        <a:rPr lang="es-MX" sz="1400" b="1" kern="1200" dirty="0" smtClean="0">
                          <a:solidFill>
                            <a:schemeClr val="tx1"/>
                          </a:solidFill>
                          <a:effectLst/>
                          <a:latin typeface="+mn-lt"/>
                          <a:ea typeface="+mn-ea"/>
                          <a:cs typeface="+mn-cs"/>
                        </a:rPr>
                        <a:t>Dar a conocer las bondades que ofrece la Comunidad Tsáchila Chiguilpe en sus diferentes estaciones en el recorrido turístico que oferta la comunidad.</a:t>
                      </a:r>
                      <a:endParaRPr lang="es-EC" sz="1400" dirty="0">
                        <a:effectLst/>
                        <a:latin typeface="+mn-lt"/>
                        <a:ea typeface="Calibri"/>
                        <a:cs typeface="Times New Roman"/>
                      </a:endParaRPr>
                    </a:p>
                  </a:txBody>
                  <a:tcPr marL="49562" marR="49562" marT="0" marB="0" anchor="ctr"/>
                </a:tc>
                <a:tc>
                  <a:txBody>
                    <a:bodyPr/>
                    <a:lstStyle/>
                    <a:p>
                      <a:pPr algn="just">
                        <a:lnSpc>
                          <a:spcPct val="107000"/>
                        </a:lnSpc>
                        <a:spcAft>
                          <a:spcPts val="0"/>
                        </a:spcAft>
                      </a:pPr>
                      <a:r>
                        <a:rPr lang="es-EC" sz="1400" dirty="0">
                          <a:effectLst/>
                          <a:latin typeface="+mn-lt"/>
                          <a:ea typeface="Calibri"/>
                          <a:cs typeface="Times New Roman"/>
                        </a:rPr>
                        <a:t>Diseño e implementación de un video promocional </a:t>
                      </a:r>
                    </a:p>
                  </a:txBody>
                  <a:tcPr marL="68580" marR="68580" marT="0" marB="0" anchor="ctr"/>
                </a:tc>
                <a:tc>
                  <a:txBody>
                    <a:bodyPr/>
                    <a:lstStyle/>
                    <a:p>
                      <a:pPr algn="just">
                        <a:lnSpc>
                          <a:spcPct val="107000"/>
                        </a:lnSpc>
                        <a:spcAft>
                          <a:spcPts val="800"/>
                        </a:spcAft>
                      </a:pPr>
                      <a:r>
                        <a:rPr lang="es-MX" sz="1250" dirty="0">
                          <a:effectLst/>
                          <a:latin typeface="+mn-lt"/>
                          <a:ea typeface="Calibri"/>
                          <a:cs typeface="Times New Roman"/>
                        </a:rPr>
                        <a:t>Publicar el video en la página web oficial de la Comunidad Tsáchila., así como también en la Fan Page para dar a conocer los atractivos turísticos de la comunidad y el turista se sienta motivado a visitar la misma. </a:t>
                      </a:r>
                      <a:endParaRPr lang="es-EC" sz="1250" dirty="0">
                        <a:effectLst/>
                        <a:latin typeface="+mn-lt"/>
                        <a:ea typeface="Calibri"/>
                        <a:cs typeface="Times New Roman"/>
                      </a:endParaRPr>
                    </a:p>
                    <a:p>
                      <a:pPr algn="just">
                        <a:lnSpc>
                          <a:spcPct val="107000"/>
                        </a:lnSpc>
                        <a:spcAft>
                          <a:spcPts val="800"/>
                        </a:spcAft>
                      </a:pPr>
                      <a:r>
                        <a:rPr lang="es-MX" sz="1250" kern="1200" dirty="0" smtClean="0">
                          <a:solidFill>
                            <a:schemeClr val="tx1"/>
                          </a:solidFill>
                          <a:effectLst/>
                          <a:latin typeface="+mn-lt"/>
                          <a:ea typeface="+mn-ea"/>
                          <a:cs typeface="+mn-cs"/>
                        </a:rPr>
                        <a:t>Coordinar con los medios de televisión locales para lograr la publicación del mismo, y abarcar la mayor parte del mercado (turistas) nacionales y extranjeros para que conozcan de la Comunidad Tsáchila Chiguilpe. </a:t>
                      </a:r>
                      <a:endParaRPr lang="es-EC" sz="1250" dirty="0">
                        <a:effectLst/>
                        <a:latin typeface="+mn-lt"/>
                        <a:ea typeface="Calibri"/>
                        <a:cs typeface="Times New Roman"/>
                      </a:endParaRPr>
                    </a:p>
                  </a:txBody>
                  <a:tcPr marL="89535" marR="89535" marT="0" marB="0" anchor="ctr"/>
                </a:tc>
                <a:tc>
                  <a:txBody>
                    <a:bodyPr/>
                    <a:lstStyle/>
                    <a:p>
                      <a:pPr algn="just">
                        <a:lnSpc>
                          <a:spcPct val="107000"/>
                        </a:lnSpc>
                        <a:spcAft>
                          <a:spcPts val="0"/>
                        </a:spcAft>
                      </a:pPr>
                      <a:r>
                        <a:rPr lang="es-EC" sz="1400" dirty="0">
                          <a:effectLst/>
                          <a:latin typeface="Times New Roman"/>
                          <a:ea typeface="Calibri"/>
                          <a:cs typeface="Times New Roman"/>
                        </a:rPr>
                        <a:t>Local,</a:t>
                      </a:r>
                      <a:endParaRPr lang="es-EC" sz="1400" dirty="0">
                        <a:effectLst/>
                        <a:latin typeface="Calibri"/>
                        <a:ea typeface="Calibri"/>
                        <a:cs typeface="Times New Roman"/>
                      </a:endParaRPr>
                    </a:p>
                    <a:p>
                      <a:pPr algn="just">
                        <a:lnSpc>
                          <a:spcPct val="107000"/>
                        </a:lnSpc>
                        <a:spcAft>
                          <a:spcPts val="0"/>
                        </a:spcAft>
                      </a:pPr>
                      <a:r>
                        <a:rPr lang="es-EC" sz="1400" dirty="0">
                          <a:effectLst/>
                          <a:latin typeface="Times New Roman"/>
                          <a:ea typeface="Calibri"/>
                          <a:cs typeface="Times New Roman"/>
                        </a:rPr>
                        <a:t>nacional e internacional</a:t>
                      </a:r>
                      <a:endParaRPr lang="es-EC" sz="1400" dirty="0">
                        <a:effectLst/>
                        <a:latin typeface="Calibri"/>
                        <a:ea typeface="Calibri"/>
                        <a:cs typeface="Times New Roman"/>
                      </a:endParaRPr>
                    </a:p>
                  </a:txBody>
                  <a:tcPr marL="68580" marR="68580" marT="0" marB="0" anchor="ctr"/>
                </a:tc>
                <a:tc>
                  <a:txBody>
                    <a:bodyPr/>
                    <a:lstStyle/>
                    <a:p>
                      <a:pPr algn="just">
                        <a:lnSpc>
                          <a:spcPct val="107000"/>
                        </a:lnSpc>
                        <a:spcAft>
                          <a:spcPts val="800"/>
                        </a:spcAft>
                      </a:pPr>
                      <a:r>
                        <a:rPr lang="es-MX" sz="1400" dirty="0">
                          <a:effectLst/>
                          <a:latin typeface="Calibri"/>
                          <a:ea typeface="Calibri"/>
                          <a:cs typeface="Times New Roman"/>
                        </a:rPr>
                        <a:t>Un video al año, con innovación de tres cápsulas, las cuales serán distribuidas y publicadas al año.</a:t>
                      </a:r>
                      <a:endParaRPr lang="es-EC" sz="1400" dirty="0">
                        <a:effectLst/>
                        <a:latin typeface="Calibri"/>
                        <a:ea typeface="Calibri"/>
                        <a:cs typeface="Times New Roman"/>
                      </a:endParaRPr>
                    </a:p>
                  </a:txBody>
                  <a:tcPr marL="89535" marR="89535" marT="0" marB="0" anchor="ctr"/>
                </a:tc>
                <a:tc>
                  <a:txBody>
                    <a:bodyPr/>
                    <a:lstStyle/>
                    <a:p>
                      <a:r>
                        <a:rPr lang="es-EC" sz="1400" dirty="0" smtClean="0"/>
                        <a:t>$ 2.150,00</a:t>
                      </a:r>
                      <a:endParaRPr lang="es-EC" sz="1400" dirty="0"/>
                    </a:p>
                  </a:txBody>
                  <a:tcPr marL="49562" marR="49562" marT="0" marB="0" anchor="ctr"/>
                </a:tc>
              </a:tr>
            </a:tbl>
          </a:graphicData>
        </a:graphic>
      </p:graphicFrame>
      <p:sp>
        <p:nvSpPr>
          <p:cNvPr id="3" name="2 Elipse">
            <a:hlinkClick r:id="rId2" action="ppaction://hlinkfile"/>
          </p:cNvPr>
          <p:cNvSpPr/>
          <p:nvPr/>
        </p:nvSpPr>
        <p:spPr>
          <a:xfrm>
            <a:off x="5580112" y="6237312"/>
            <a:ext cx="1152128" cy="36004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s-EC" dirty="0" smtClean="0"/>
              <a:t>VIDEO</a:t>
            </a:r>
            <a:endParaRPr lang="es-EC" dirty="0"/>
          </a:p>
        </p:txBody>
      </p:sp>
    </p:spTree>
    <p:extLst>
      <p:ext uri="{BB962C8B-B14F-4D97-AF65-F5344CB8AC3E}">
        <p14:creationId xmlns:p14="http://schemas.microsoft.com/office/powerpoint/2010/main" val="2959637298"/>
      </p:ext>
    </p:extLst>
  </p:cSld>
  <p:clrMapOvr>
    <a:masterClrMapping/>
  </p:clrMapOvr>
  <p:transition spd="med">
    <p:circl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extLst>
              <p:ext uri="{D42A27DB-BD31-4B8C-83A1-F6EECF244321}">
                <p14:modId xmlns:p14="http://schemas.microsoft.com/office/powerpoint/2010/main" val="2624582945"/>
              </p:ext>
            </p:extLst>
          </p:nvPr>
        </p:nvGraphicFramePr>
        <p:xfrm>
          <a:off x="251520" y="908721"/>
          <a:ext cx="8640961" cy="5221981"/>
        </p:xfrm>
        <a:graphic>
          <a:graphicData uri="http://schemas.openxmlformats.org/drawingml/2006/table">
            <a:tbl>
              <a:tblPr firstRow="1" firstCol="1" bandRow="1">
                <a:tableStyleId>{17292A2E-F333-43FB-9621-5CBBE7FDCDCB}</a:tableStyleId>
              </a:tblPr>
              <a:tblGrid>
                <a:gridCol w="2468846"/>
                <a:gridCol w="1234423"/>
                <a:gridCol w="2468846"/>
                <a:gridCol w="2468846"/>
              </a:tblGrid>
              <a:tr h="561100">
                <a:tc>
                  <a:txBody>
                    <a:bodyPr/>
                    <a:lstStyle/>
                    <a:p>
                      <a:pPr algn="ctr">
                        <a:lnSpc>
                          <a:spcPct val="107000"/>
                        </a:lnSpc>
                        <a:spcAft>
                          <a:spcPts val="0"/>
                        </a:spcAft>
                      </a:pPr>
                      <a:r>
                        <a:rPr lang="es-EC" sz="1800" dirty="0" smtClean="0">
                          <a:effectLst/>
                        </a:rPr>
                        <a:t>HERRAMIENTAS PROMOCIONALES</a:t>
                      </a:r>
                      <a:endParaRPr lang="es-EC" sz="1600" dirty="0">
                        <a:effectLst/>
                        <a:latin typeface="Calibri"/>
                        <a:ea typeface="Calibri"/>
                        <a:cs typeface="Times New Roman"/>
                      </a:endParaRPr>
                    </a:p>
                  </a:txBody>
                  <a:tcPr marL="68404" marR="68404" marT="0" marB="0"/>
                </a:tc>
                <a:tc>
                  <a:txBody>
                    <a:bodyPr/>
                    <a:lstStyle/>
                    <a:p>
                      <a:pPr algn="ctr">
                        <a:lnSpc>
                          <a:spcPct val="107000"/>
                        </a:lnSpc>
                        <a:spcAft>
                          <a:spcPts val="0"/>
                        </a:spcAft>
                      </a:pPr>
                      <a:r>
                        <a:rPr lang="es-EC" sz="1800" dirty="0" smtClean="0">
                          <a:effectLst/>
                        </a:rPr>
                        <a:t>CANTIDAD</a:t>
                      </a:r>
                      <a:endParaRPr lang="es-EC" sz="1600" dirty="0">
                        <a:effectLst/>
                        <a:latin typeface="Calibri"/>
                        <a:ea typeface="Calibri"/>
                        <a:cs typeface="Times New Roman"/>
                      </a:endParaRPr>
                    </a:p>
                  </a:txBody>
                  <a:tcPr marL="68404" marR="68404" marT="0" marB="0"/>
                </a:tc>
                <a:tc>
                  <a:txBody>
                    <a:bodyPr/>
                    <a:lstStyle/>
                    <a:p>
                      <a:pPr algn="ctr">
                        <a:lnSpc>
                          <a:spcPct val="107000"/>
                        </a:lnSpc>
                        <a:spcAft>
                          <a:spcPts val="0"/>
                        </a:spcAft>
                      </a:pPr>
                      <a:r>
                        <a:rPr lang="es-EC" sz="1800" dirty="0" smtClean="0">
                          <a:effectLst/>
                        </a:rPr>
                        <a:t>VALOR UNITARIO</a:t>
                      </a:r>
                      <a:endParaRPr lang="es-EC" sz="1600" dirty="0">
                        <a:effectLst/>
                        <a:latin typeface="Calibri"/>
                        <a:ea typeface="Calibri"/>
                        <a:cs typeface="Times New Roman"/>
                      </a:endParaRPr>
                    </a:p>
                  </a:txBody>
                  <a:tcPr marL="68404" marR="68404" marT="0" marB="0"/>
                </a:tc>
                <a:tc>
                  <a:txBody>
                    <a:bodyPr/>
                    <a:lstStyle/>
                    <a:p>
                      <a:pPr algn="ctr">
                        <a:lnSpc>
                          <a:spcPct val="107000"/>
                        </a:lnSpc>
                        <a:spcAft>
                          <a:spcPts val="0"/>
                        </a:spcAft>
                      </a:pPr>
                      <a:r>
                        <a:rPr lang="es-EC" sz="1800" dirty="0" smtClean="0">
                          <a:effectLst/>
                        </a:rPr>
                        <a:t>VALOR TOTAL</a:t>
                      </a:r>
                      <a:endParaRPr lang="es-EC" sz="1600" dirty="0">
                        <a:effectLst/>
                        <a:latin typeface="Calibri"/>
                        <a:ea typeface="Calibri"/>
                        <a:cs typeface="Times New Roman"/>
                      </a:endParaRPr>
                    </a:p>
                  </a:txBody>
                  <a:tcPr marL="68404" marR="68404" marT="0" marB="0"/>
                </a:tc>
              </a:tr>
              <a:tr h="650077">
                <a:tc>
                  <a:txBody>
                    <a:bodyPr/>
                    <a:lstStyle/>
                    <a:p>
                      <a:pPr>
                        <a:lnSpc>
                          <a:spcPct val="107000"/>
                        </a:lnSpc>
                        <a:spcAft>
                          <a:spcPts val="0"/>
                        </a:spcAft>
                      </a:pPr>
                      <a:r>
                        <a:rPr lang="es-EC" sz="1600" dirty="0">
                          <a:effectLst/>
                        </a:rPr>
                        <a:t>Diseño e implementación de un video promocional.</a:t>
                      </a:r>
                      <a:endParaRPr lang="es-EC" sz="1600" dirty="0">
                        <a:effectLst/>
                        <a:latin typeface="Calibri"/>
                        <a:ea typeface="Calibri"/>
                        <a:cs typeface="Times New Roman"/>
                      </a:endParaRPr>
                    </a:p>
                  </a:txBody>
                  <a:tcPr marL="68404" marR="68404" marT="0" marB="0"/>
                </a:tc>
                <a:tc>
                  <a:txBody>
                    <a:bodyPr/>
                    <a:lstStyle/>
                    <a:p>
                      <a:pPr algn="ctr">
                        <a:lnSpc>
                          <a:spcPct val="107000"/>
                        </a:lnSpc>
                        <a:spcAft>
                          <a:spcPts val="0"/>
                        </a:spcAft>
                      </a:pPr>
                      <a:r>
                        <a:rPr lang="es-EC" sz="1600" dirty="0">
                          <a:effectLst/>
                        </a:rPr>
                        <a:t>1</a:t>
                      </a:r>
                      <a:endParaRPr lang="es-EC" sz="1600" dirty="0">
                        <a:effectLst/>
                        <a:latin typeface="Calibri"/>
                        <a:ea typeface="Calibri"/>
                        <a:cs typeface="Times New Roman"/>
                      </a:endParaRPr>
                    </a:p>
                  </a:txBody>
                  <a:tcPr marL="68404" marR="68404" marT="0" marB="0"/>
                </a:tc>
                <a:tc>
                  <a:txBody>
                    <a:bodyPr/>
                    <a:lstStyle/>
                    <a:p>
                      <a:pPr algn="ctr">
                        <a:lnSpc>
                          <a:spcPct val="107000"/>
                        </a:lnSpc>
                        <a:spcAft>
                          <a:spcPts val="0"/>
                        </a:spcAft>
                      </a:pPr>
                      <a:r>
                        <a:rPr lang="es-EC" sz="1600" dirty="0" smtClean="0">
                          <a:effectLst/>
                        </a:rPr>
                        <a:t>$2.150,00</a:t>
                      </a:r>
                      <a:endParaRPr lang="es-EC" sz="1600" dirty="0">
                        <a:effectLst/>
                        <a:latin typeface="Calibri"/>
                        <a:ea typeface="Calibri"/>
                        <a:cs typeface="Times New Roman"/>
                      </a:endParaRPr>
                    </a:p>
                  </a:txBody>
                  <a:tcPr marL="68404" marR="68404" marT="0" marB="0"/>
                </a:tc>
                <a:tc>
                  <a:txBody>
                    <a:bodyPr/>
                    <a:lstStyle/>
                    <a:p>
                      <a:pPr algn="ctr">
                        <a:lnSpc>
                          <a:spcPct val="107000"/>
                        </a:lnSpc>
                        <a:spcAft>
                          <a:spcPts val="0"/>
                        </a:spcAft>
                      </a:pPr>
                      <a:r>
                        <a:rPr lang="es-EC" sz="1600">
                          <a:effectLst/>
                        </a:rPr>
                        <a:t>$2.150,00</a:t>
                      </a:r>
                      <a:endParaRPr lang="es-EC" sz="1600">
                        <a:effectLst/>
                        <a:latin typeface="Calibri"/>
                        <a:ea typeface="Calibri"/>
                        <a:cs typeface="Times New Roman"/>
                      </a:endParaRPr>
                    </a:p>
                  </a:txBody>
                  <a:tcPr marL="68404" marR="68404" marT="0" marB="0"/>
                </a:tc>
              </a:tr>
              <a:tr h="650077">
                <a:tc>
                  <a:txBody>
                    <a:bodyPr/>
                    <a:lstStyle/>
                    <a:p>
                      <a:pPr>
                        <a:lnSpc>
                          <a:spcPct val="107000"/>
                        </a:lnSpc>
                        <a:spcAft>
                          <a:spcPts val="0"/>
                        </a:spcAft>
                      </a:pPr>
                      <a:r>
                        <a:rPr lang="es-EC" sz="1600">
                          <a:effectLst/>
                        </a:rPr>
                        <a:t>Diseño e implementación de una página web.</a:t>
                      </a:r>
                      <a:endParaRPr lang="es-EC" sz="1600">
                        <a:effectLst/>
                        <a:latin typeface="Calibri"/>
                        <a:ea typeface="Calibri"/>
                        <a:cs typeface="Times New Roman"/>
                      </a:endParaRPr>
                    </a:p>
                  </a:txBody>
                  <a:tcPr marL="68404" marR="68404" marT="0" marB="0"/>
                </a:tc>
                <a:tc>
                  <a:txBody>
                    <a:bodyPr/>
                    <a:lstStyle/>
                    <a:p>
                      <a:pPr algn="ctr">
                        <a:lnSpc>
                          <a:spcPct val="107000"/>
                        </a:lnSpc>
                        <a:spcAft>
                          <a:spcPts val="0"/>
                        </a:spcAft>
                      </a:pPr>
                      <a:r>
                        <a:rPr lang="es-EC" sz="1600">
                          <a:effectLst/>
                        </a:rPr>
                        <a:t>1</a:t>
                      </a:r>
                      <a:endParaRPr lang="es-EC" sz="1600">
                        <a:effectLst/>
                        <a:latin typeface="Calibri"/>
                        <a:ea typeface="Calibri"/>
                        <a:cs typeface="Times New Roman"/>
                      </a:endParaRPr>
                    </a:p>
                  </a:txBody>
                  <a:tcPr marL="68404" marR="68404" marT="0" marB="0"/>
                </a:tc>
                <a:tc>
                  <a:txBody>
                    <a:bodyPr/>
                    <a:lstStyle/>
                    <a:p>
                      <a:pPr algn="ctr">
                        <a:lnSpc>
                          <a:spcPct val="107000"/>
                        </a:lnSpc>
                        <a:spcAft>
                          <a:spcPts val="0"/>
                        </a:spcAft>
                      </a:pPr>
                      <a:r>
                        <a:rPr lang="es-EC" sz="1600" dirty="0" smtClean="0">
                          <a:effectLst/>
                        </a:rPr>
                        <a:t>$900,00</a:t>
                      </a:r>
                      <a:endParaRPr lang="es-EC" sz="1600" dirty="0">
                        <a:effectLst/>
                        <a:latin typeface="Calibri"/>
                        <a:ea typeface="Calibri"/>
                        <a:cs typeface="Times New Roman"/>
                      </a:endParaRPr>
                    </a:p>
                  </a:txBody>
                  <a:tcPr marL="68404" marR="68404" marT="0" marB="0"/>
                </a:tc>
                <a:tc>
                  <a:txBody>
                    <a:bodyPr/>
                    <a:lstStyle/>
                    <a:p>
                      <a:pPr algn="ctr">
                        <a:lnSpc>
                          <a:spcPct val="107000"/>
                        </a:lnSpc>
                        <a:spcAft>
                          <a:spcPts val="0"/>
                        </a:spcAft>
                      </a:pPr>
                      <a:r>
                        <a:rPr lang="es-EC" sz="1600">
                          <a:effectLst/>
                        </a:rPr>
                        <a:t>$900,00</a:t>
                      </a:r>
                      <a:endParaRPr lang="es-EC" sz="1600">
                        <a:effectLst/>
                        <a:latin typeface="Calibri"/>
                        <a:ea typeface="Calibri"/>
                        <a:cs typeface="Times New Roman"/>
                      </a:endParaRPr>
                    </a:p>
                  </a:txBody>
                  <a:tcPr marL="68404" marR="68404" marT="0" marB="0"/>
                </a:tc>
              </a:tr>
              <a:tr h="866770">
                <a:tc>
                  <a:txBody>
                    <a:bodyPr/>
                    <a:lstStyle/>
                    <a:p>
                      <a:pPr>
                        <a:lnSpc>
                          <a:spcPct val="107000"/>
                        </a:lnSpc>
                        <a:spcAft>
                          <a:spcPts val="0"/>
                        </a:spcAft>
                      </a:pPr>
                      <a:r>
                        <a:rPr lang="es-EC" sz="1600">
                          <a:effectLst/>
                        </a:rPr>
                        <a:t>Creación e implementación de una página de Facebook.</a:t>
                      </a:r>
                      <a:endParaRPr lang="es-EC" sz="1600">
                        <a:effectLst/>
                        <a:latin typeface="Calibri"/>
                        <a:ea typeface="Calibri"/>
                        <a:cs typeface="Times New Roman"/>
                      </a:endParaRPr>
                    </a:p>
                  </a:txBody>
                  <a:tcPr marL="68404" marR="68404" marT="0" marB="0"/>
                </a:tc>
                <a:tc>
                  <a:txBody>
                    <a:bodyPr/>
                    <a:lstStyle/>
                    <a:p>
                      <a:pPr algn="ctr">
                        <a:lnSpc>
                          <a:spcPct val="107000"/>
                        </a:lnSpc>
                        <a:spcAft>
                          <a:spcPts val="0"/>
                        </a:spcAft>
                      </a:pPr>
                      <a:r>
                        <a:rPr lang="es-EC" sz="1600">
                          <a:effectLst/>
                        </a:rPr>
                        <a:t>1</a:t>
                      </a:r>
                      <a:endParaRPr lang="es-EC" sz="1600">
                        <a:effectLst/>
                        <a:latin typeface="Calibri"/>
                        <a:ea typeface="Calibri"/>
                        <a:cs typeface="Times New Roman"/>
                      </a:endParaRPr>
                    </a:p>
                  </a:txBody>
                  <a:tcPr marL="68404" marR="68404" marT="0" marB="0"/>
                </a:tc>
                <a:tc>
                  <a:txBody>
                    <a:bodyPr/>
                    <a:lstStyle/>
                    <a:p>
                      <a:pPr algn="ctr">
                        <a:lnSpc>
                          <a:spcPct val="107000"/>
                        </a:lnSpc>
                        <a:spcAft>
                          <a:spcPts val="0"/>
                        </a:spcAft>
                      </a:pPr>
                      <a:r>
                        <a:rPr lang="es-EC" sz="1600" dirty="0" smtClean="0">
                          <a:effectLst/>
                        </a:rPr>
                        <a:t>$1.000,00</a:t>
                      </a:r>
                      <a:endParaRPr lang="es-EC" sz="1600" dirty="0">
                        <a:effectLst/>
                        <a:latin typeface="Calibri"/>
                        <a:ea typeface="Calibri"/>
                        <a:cs typeface="Times New Roman"/>
                      </a:endParaRPr>
                    </a:p>
                  </a:txBody>
                  <a:tcPr marL="68404" marR="68404" marT="0" marB="0"/>
                </a:tc>
                <a:tc>
                  <a:txBody>
                    <a:bodyPr/>
                    <a:lstStyle/>
                    <a:p>
                      <a:pPr algn="ctr">
                        <a:lnSpc>
                          <a:spcPct val="107000"/>
                        </a:lnSpc>
                        <a:spcAft>
                          <a:spcPts val="0"/>
                        </a:spcAft>
                      </a:pPr>
                      <a:r>
                        <a:rPr lang="es-EC" sz="1600" dirty="0">
                          <a:effectLst/>
                        </a:rPr>
                        <a:t>$1.000,00</a:t>
                      </a:r>
                      <a:endParaRPr lang="es-EC" sz="1600" dirty="0">
                        <a:effectLst/>
                        <a:latin typeface="Calibri"/>
                        <a:ea typeface="Calibri"/>
                        <a:cs typeface="Times New Roman"/>
                      </a:endParaRPr>
                    </a:p>
                  </a:txBody>
                  <a:tcPr marL="68404" marR="68404" marT="0" marB="0"/>
                </a:tc>
              </a:tr>
              <a:tr h="650077">
                <a:tc>
                  <a:txBody>
                    <a:bodyPr/>
                    <a:lstStyle/>
                    <a:p>
                      <a:pPr>
                        <a:lnSpc>
                          <a:spcPct val="107000"/>
                        </a:lnSpc>
                        <a:spcAft>
                          <a:spcPts val="0"/>
                        </a:spcAft>
                      </a:pPr>
                      <a:r>
                        <a:rPr lang="es-EC" sz="1600">
                          <a:effectLst/>
                        </a:rPr>
                        <a:t> </a:t>
                      </a:r>
                    </a:p>
                    <a:p>
                      <a:pPr>
                        <a:lnSpc>
                          <a:spcPct val="107000"/>
                        </a:lnSpc>
                        <a:spcAft>
                          <a:spcPts val="0"/>
                        </a:spcAft>
                      </a:pPr>
                      <a:r>
                        <a:rPr lang="es-EC" sz="1600">
                          <a:effectLst/>
                        </a:rPr>
                        <a:t>Material impreso (trípticos)</a:t>
                      </a:r>
                      <a:endParaRPr lang="es-EC" sz="1600">
                        <a:effectLst/>
                        <a:latin typeface="Calibri"/>
                        <a:ea typeface="Calibri"/>
                        <a:cs typeface="Times New Roman"/>
                      </a:endParaRPr>
                    </a:p>
                  </a:txBody>
                  <a:tcPr marL="68404" marR="68404" marT="0" marB="0"/>
                </a:tc>
                <a:tc>
                  <a:txBody>
                    <a:bodyPr/>
                    <a:lstStyle/>
                    <a:p>
                      <a:pPr algn="ctr">
                        <a:lnSpc>
                          <a:spcPct val="107000"/>
                        </a:lnSpc>
                        <a:spcAft>
                          <a:spcPts val="0"/>
                        </a:spcAft>
                      </a:pPr>
                      <a:r>
                        <a:rPr lang="es-EC" sz="1600">
                          <a:effectLst/>
                        </a:rPr>
                        <a:t> </a:t>
                      </a:r>
                    </a:p>
                    <a:p>
                      <a:pPr algn="ctr">
                        <a:lnSpc>
                          <a:spcPct val="107000"/>
                        </a:lnSpc>
                        <a:spcAft>
                          <a:spcPts val="0"/>
                        </a:spcAft>
                      </a:pPr>
                      <a:r>
                        <a:rPr lang="es-EC" sz="1600">
                          <a:effectLst/>
                        </a:rPr>
                        <a:t>3000</a:t>
                      </a:r>
                      <a:endParaRPr lang="es-EC" sz="1600">
                        <a:effectLst/>
                        <a:latin typeface="Calibri"/>
                        <a:ea typeface="Calibri"/>
                        <a:cs typeface="Times New Roman"/>
                      </a:endParaRPr>
                    </a:p>
                  </a:txBody>
                  <a:tcPr marL="68404" marR="68404" marT="0" marB="0"/>
                </a:tc>
                <a:tc>
                  <a:txBody>
                    <a:bodyPr/>
                    <a:lstStyle/>
                    <a:p>
                      <a:pPr algn="ctr">
                        <a:lnSpc>
                          <a:spcPct val="107000"/>
                        </a:lnSpc>
                        <a:spcAft>
                          <a:spcPts val="0"/>
                        </a:spcAft>
                      </a:pPr>
                      <a:r>
                        <a:rPr lang="es-EC" sz="1600">
                          <a:effectLst/>
                        </a:rPr>
                        <a:t> </a:t>
                      </a:r>
                    </a:p>
                    <a:p>
                      <a:pPr algn="ctr">
                        <a:lnSpc>
                          <a:spcPct val="107000"/>
                        </a:lnSpc>
                        <a:spcAft>
                          <a:spcPts val="0"/>
                        </a:spcAft>
                      </a:pPr>
                      <a:r>
                        <a:rPr lang="es-EC" sz="1600">
                          <a:effectLst/>
                        </a:rPr>
                        <a:t>$0,17</a:t>
                      </a:r>
                      <a:endParaRPr lang="es-EC" sz="1600">
                        <a:effectLst/>
                        <a:latin typeface="Calibri"/>
                        <a:ea typeface="Calibri"/>
                        <a:cs typeface="Times New Roman"/>
                      </a:endParaRPr>
                    </a:p>
                  </a:txBody>
                  <a:tcPr marL="68404" marR="68404" marT="0" marB="0"/>
                </a:tc>
                <a:tc>
                  <a:txBody>
                    <a:bodyPr/>
                    <a:lstStyle/>
                    <a:p>
                      <a:pPr algn="ctr">
                        <a:lnSpc>
                          <a:spcPct val="107000"/>
                        </a:lnSpc>
                        <a:spcAft>
                          <a:spcPts val="0"/>
                        </a:spcAft>
                      </a:pPr>
                      <a:r>
                        <a:rPr lang="es-EC" sz="1600" dirty="0">
                          <a:effectLst/>
                        </a:rPr>
                        <a:t> </a:t>
                      </a:r>
                    </a:p>
                    <a:p>
                      <a:pPr algn="ctr">
                        <a:lnSpc>
                          <a:spcPct val="107000"/>
                        </a:lnSpc>
                        <a:spcAft>
                          <a:spcPts val="0"/>
                        </a:spcAft>
                      </a:pPr>
                      <a:r>
                        <a:rPr lang="es-EC" sz="1600" dirty="0">
                          <a:effectLst/>
                        </a:rPr>
                        <a:t>$500,00</a:t>
                      </a:r>
                      <a:endParaRPr lang="es-EC" sz="1600" dirty="0">
                        <a:effectLst/>
                        <a:latin typeface="Calibri"/>
                        <a:ea typeface="Calibri"/>
                        <a:cs typeface="Times New Roman"/>
                      </a:endParaRPr>
                    </a:p>
                  </a:txBody>
                  <a:tcPr marL="68404" marR="68404" marT="0" marB="0"/>
                </a:tc>
              </a:tr>
              <a:tr h="906987">
                <a:tc>
                  <a:txBody>
                    <a:bodyPr/>
                    <a:lstStyle/>
                    <a:p>
                      <a:pPr>
                        <a:lnSpc>
                          <a:spcPct val="107000"/>
                        </a:lnSpc>
                        <a:spcAft>
                          <a:spcPts val="0"/>
                        </a:spcAft>
                      </a:pPr>
                      <a:r>
                        <a:rPr lang="es-EC" sz="1600">
                          <a:effectLst/>
                        </a:rPr>
                        <a:t>(folletos promocionales)</a:t>
                      </a:r>
                      <a:endParaRPr lang="es-EC" sz="1600">
                        <a:effectLst/>
                        <a:latin typeface="Calibri"/>
                        <a:ea typeface="Calibri"/>
                        <a:cs typeface="Times New Roman"/>
                      </a:endParaRPr>
                    </a:p>
                  </a:txBody>
                  <a:tcPr marL="68404" marR="68404" marT="0" marB="0"/>
                </a:tc>
                <a:tc>
                  <a:txBody>
                    <a:bodyPr/>
                    <a:lstStyle/>
                    <a:p>
                      <a:pPr algn="ctr">
                        <a:lnSpc>
                          <a:spcPct val="107000"/>
                        </a:lnSpc>
                        <a:spcAft>
                          <a:spcPts val="0"/>
                        </a:spcAft>
                      </a:pPr>
                      <a:r>
                        <a:rPr lang="es-EC" sz="1600">
                          <a:effectLst/>
                        </a:rPr>
                        <a:t>30</a:t>
                      </a:r>
                      <a:endParaRPr lang="es-EC" sz="1600">
                        <a:effectLst/>
                        <a:latin typeface="Calibri"/>
                        <a:ea typeface="Calibri"/>
                        <a:cs typeface="Times New Roman"/>
                      </a:endParaRPr>
                    </a:p>
                  </a:txBody>
                  <a:tcPr marL="68404" marR="68404" marT="0" marB="0"/>
                </a:tc>
                <a:tc>
                  <a:txBody>
                    <a:bodyPr/>
                    <a:lstStyle/>
                    <a:p>
                      <a:pPr algn="ctr">
                        <a:lnSpc>
                          <a:spcPct val="107000"/>
                        </a:lnSpc>
                        <a:spcAft>
                          <a:spcPts val="0"/>
                        </a:spcAft>
                      </a:pPr>
                      <a:r>
                        <a:rPr lang="es-EC" sz="1600">
                          <a:effectLst/>
                        </a:rPr>
                        <a:t>$50,00</a:t>
                      </a:r>
                      <a:endParaRPr lang="es-EC" sz="1600">
                        <a:effectLst/>
                        <a:latin typeface="Calibri"/>
                        <a:ea typeface="Calibri"/>
                        <a:cs typeface="Times New Roman"/>
                      </a:endParaRPr>
                    </a:p>
                  </a:txBody>
                  <a:tcPr marL="68404" marR="68404" marT="0" marB="0"/>
                </a:tc>
                <a:tc>
                  <a:txBody>
                    <a:bodyPr/>
                    <a:lstStyle/>
                    <a:p>
                      <a:pPr algn="ctr">
                        <a:lnSpc>
                          <a:spcPct val="107000"/>
                        </a:lnSpc>
                        <a:spcAft>
                          <a:spcPts val="0"/>
                        </a:spcAft>
                      </a:pPr>
                      <a:r>
                        <a:rPr lang="es-EC" sz="1600" dirty="0">
                          <a:effectLst/>
                        </a:rPr>
                        <a:t>$1.500,00</a:t>
                      </a:r>
                      <a:endParaRPr lang="es-EC" sz="1600" dirty="0">
                        <a:effectLst/>
                        <a:latin typeface="Calibri"/>
                        <a:ea typeface="Calibri"/>
                        <a:cs typeface="Times New Roman"/>
                      </a:endParaRPr>
                    </a:p>
                  </a:txBody>
                  <a:tcPr marL="68404" marR="68404" marT="0" marB="0"/>
                </a:tc>
              </a:tr>
              <a:tr h="650077">
                <a:tc>
                  <a:txBody>
                    <a:bodyPr/>
                    <a:lstStyle/>
                    <a:p>
                      <a:pPr>
                        <a:lnSpc>
                          <a:spcPct val="107000"/>
                        </a:lnSpc>
                        <a:spcAft>
                          <a:spcPts val="0"/>
                        </a:spcAft>
                      </a:pPr>
                      <a:r>
                        <a:rPr lang="es-EC" sz="1600">
                          <a:effectLst/>
                        </a:rPr>
                        <a:t>Capacitación para centros turísticos culturales.</a:t>
                      </a:r>
                      <a:endParaRPr lang="es-EC" sz="1600">
                        <a:effectLst/>
                        <a:latin typeface="Calibri"/>
                        <a:ea typeface="Calibri"/>
                        <a:cs typeface="Times New Roman"/>
                      </a:endParaRPr>
                    </a:p>
                  </a:txBody>
                  <a:tcPr marL="68404" marR="68404" marT="0" marB="0"/>
                </a:tc>
                <a:tc>
                  <a:txBody>
                    <a:bodyPr/>
                    <a:lstStyle/>
                    <a:p>
                      <a:pPr algn="ctr">
                        <a:lnSpc>
                          <a:spcPct val="107000"/>
                        </a:lnSpc>
                        <a:spcAft>
                          <a:spcPts val="0"/>
                        </a:spcAft>
                      </a:pPr>
                      <a:r>
                        <a:rPr lang="es-EC" sz="1600">
                          <a:effectLst/>
                        </a:rPr>
                        <a:t>1</a:t>
                      </a:r>
                      <a:endParaRPr lang="es-EC" sz="1600">
                        <a:effectLst/>
                        <a:latin typeface="Calibri"/>
                        <a:ea typeface="Calibri"/>
                        <a:cs typeface="Times New Roman"/>
                      </a:endParaRPr>
                    </a:p>
                  </a:txBody>
                  <a:tcPr marL="68404" marR="68404" marT="0" marB="0"/>
                </a:tc>
                <a:tc>
                  <a:txBody>
                    <a:bodyPr/>
                    <a:lstStyle/>
                    <a:p>
                      <a:pPr algn="ctr">
                        <a:lnSpc>
                          <a:spcPct val="107000"/>
                        </a:lnSpc>
                        <a:spcAft>
                          <a:spcPts val="0"/>
                        </a:spcAft>
                      </a:pPr>
                      <a:r>
                        <a:rPr lang="es-EC" sz="1600">
                          <a:effectLst/>
                        </a:rPr>
                        <a:t>$1.200,00</a:t>
                      </a:r>
                      <a:endParaRPr lang="es-EC" sz="1600">
                        <a:effectLst/>
                        <a:latin typeface="Calibri"/>
                        <a:ea typeface="Calibri"/>
                        <a:cs typeface="Times New Roman"/>
                      </a:endParaRPr>
                    </a:p>
                  </a:txBody>
                  <a:tcPr marL="68404" marR="68404" marT="0" marB="0"/>
                </a:tc>
                <a:tc>
                  <a:txBody>
                    <a:bodyPr/>
                    <a:lstStyle/>
                    <a:p>
                      <a:pPr algn="ctr">
                        <a:lnSpc>
                          <a:spcPct val="107000"/>
                        </a:lnSpc>
                        <a:spcAft>
                          <a:spcPts val="0"/>
                        </a:spcAft>
                      </a:pPr>
                      <a:r>
                        <a:rPr lang="es-EC" sz="1600" dirty="0">
                          <a:effectLst/>
                        </a:rPr>
                        <a:t>$1.200,00</a:t>
                      </a:r>
                      <a:endParaRPr lang="es-EC" sz="1600" dirty="0">
                        <a:effectLst/>
                        <a:latin typeface="Calibri"/>
                        <a:ea typeface="Calibri"/>
                        <a:cs typeface="Times New Roman"/>
                      </a:endParaRPr>
                    </a:p>
                  </a:txBody>
                  <a:tcPr marL="68404" marR="68404" marT="0" marB="0"/>
                </a:tc>
              </a:tr>
              <a:tr h="249412">
                <a:tc gridSpan="3">
                  <a:txBody>
                    <a:bodyPr/>
                    <a:lstStyle/>
                    <a:p>
                      <a:pPr algn="ctr">
                        <a:lnSpc>
                          <a:spcPct val="107000"/>
                        </a:lnSpc>
                        <a:spcAft>
                          <a:spcPts val="0"/>
                        </a:spcAft>
                      </a:pPr>
                      <a:r>
                        <a:rPr lang="es-EC" sz="1600">
                          <a:effectLst/>
                        </a:rPr>
                        <a:t>TOTAL</a:t>
                      </a:r>
                      <a:endParaRPr lang="es-EC" sz="1600">
                        <a:effectLst/>
                        <a:latin typeface="Calibri"/>
                        <a:ea typeface="Calibri"/>
                        <a:cs typeface="Times New Roman"/>
                      </a:endParaRPr>
                    </a:p>
                  </a:txBody>
                  <a:tcPr marL="68404" marR="68404" marT="0" marB="0"/>
                </a:tc>
                <a:tc hMerge="1">
                  <a:txBody>
                    <a:bodyPr/>
                    <a:lstStyle/>
                    <a:p>
                      <a:endParaRPr lang="es-EC"/>
                    </a:p>
                  </a:txBody>
                  <a:tcPr/>
                </a:tc>
                <a:tc hMerge="1">
                  <a:txBody>
                    <a:bodyPr/>
                    <a:lstStyle/>
                    <a:p>
                      <a:endParaRPr lang="es-EC"/>
                    </a:p>
                  </a:txBody>
                  <a:tcPr/>
                </a:tc>
                <a:tc>
                  <a:txBody>
                    <a:bodyPr/>
                    <a:lstStyle/>
                    <a:p>
                      <a:pPr algn="ctr">
                        <a:lnSpc>
                          <a:spcPct val="107000"/>
                        </a:lnSpc>
                        <a:spcAft>
                          <a:spcPts val="0"/>
                        </a:spcAft>
                      </a:pPr>
                      <a:r>
                        <a:rPr lang="es-EC" sz="1600" b="1" dirty="0">
                          <a:effectLst/>
                        </a:rPr>
                        <a:t>$7.250,00</a:t>
                      </a:r>
                      <a:endParaRPr lang="es-EC" sz="1600" b="1" dirty="0">
                        <a:effectLst/>
                        <a:latin typeface="Calibri"/>
                        <a:ea typeface="Calibri"/>
                        <a:cs typeface="Times New Roman"/>
                      </a:endParaRPr>
                    </a:p>
                  </a:txBody>
                  <a:tcPr marL="68404" marR="68404" marT="0" marB="0"/>
                </a:tc>
              </a:tr>
            </a:tbl>
          </a:graphicData>
        </a:graphic>
      </p:graphicFrame>
      <p:sp>
        <p:nvSpPr>
          <p:cNvPr id="3" name="2 Rectángulo"/>
          <p:cNvSpPr/>
          <p:nvPr/>
        </p:nvSpPr>
        <p:spPr>
          <a:xfrm>
            <a:off x="107504" y="0"/>
            <a:ext cx="3551357" cy="769441"/>
          </a:xfrm>
          <a:prstGeom prst="rect">
            <a:avLst/>
          </a:prstGeom>
          <a:noFill/>
        </p:spPr>
        <p:txBody>
          <a:bodyPr wrap="none" lIns="91440" tIns="45720" rIns="91440" bIns="45720">
            <a:spAutoFit/>
          </a:bodyPr>
          <a:lstStyle/>
          <a:p>
            <a:pPr algn="ctr"/>
            <a:r>
              <a:rPr lang="es-ES" sz="4400" b="1" cap="all" spc="0" dirty="0" smtClean="0">
                <a:ln w="9000" cmpd="sng">
                  <a:solidFill>
                    <a:schemeClr val="accent4">
                      <a:shade val="50000"/>
                      <a:satMod val="120000"/>
                    </a:schemeClr>
                  </a:solidFill>
                  <a:prstDash val="solid"/>
                </a:ln>
                <a:solidFill>
                  <a:schemeClr val="accent2">
                    <a:lumMod val="40000"/>
                    <a:lumOff val="60000"/>
                  </a:schemeClr>
                </a:solidFill>
                <a:effectLst>
                  <a:reflection blurRad="12700" stA="28000" endPos="45000" dist="1000" dir="5400000" sy="-100000" algn="bl" rotWithShape="0"/>
                </a:effectLst>
              </a:rPr>
              <a:t>PRESUPUESTO</a:t>
            </a:r>
            <a:endParaRPr lang="es-ES" sz="4400" b="1" cap="all" spc="0" dirty="0">
              <a:ln w="9000" cmpd="sng">
                <a:solidFill>
                  <a:schemeClr val="accent4">
                    <a:shade val="50000"/>
                    <a:satMod val="120000"/>
                  </a:schemeClr>
                </a:solidFill>
                <a:prstDash val="solid"/>
              </a:ln>
              <a:solidFill>
                <a:schemeClr val="accent2">
                  <a:lumMod val="40000"/>
                  <a:lumOff val="60000"/>
                </a:schemeClr>
              </a:solidFill>
              <a:effectLst>
                <a:reflection blurRad="12700" stA="28000" endPos="45000" dist="1000" dir="5400000" sy="-100000" algn="bl" rotWithShape="0"/>
              </a:effectLst>
            </a:endParaRPr>
          </a:p>
        </p:txBody>
      </p:sp>
      <p:sp>
        <p:nvSpPr>
          <p:cNvPr id="4" name="Botón de acción: Inicio 1">
            <a:hlinkClick r:id="rId2" action="ppaction://hlinksldjump" highlightClick="1"/>
          </p:cNvPr>
          <p:cNvSpPr/>
          <p:nvPr/>
        </p:nvSpPr>
        <p:spPr>
          <a:xfrm>
            <a:off x="8388424" y="46533"/>
            <a:ext cx="538880" cy="50214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2431559483"/>
      </p:ext>
    </p:extLst>
  </p:cSld>
  <p:clrMapOvr>
    <a:masterClrMapping/>
  </p:clrMapOvr>
  <p:transition spd="med">
    <p:circl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828600" y="188640"/>
            <a:ext cx="9865096" cy="1143001"/>
          </a:xfrm>
        </p:spPr>
        <p:txBody>
          <a:bodyPr>
            <a:normAutofit/>
          </a:bodyPr>
          <a:lstStyle/>
          <a:p>
            <a:r>
              <a:rPr lang="es-CO" sz="3200" b="1" spc="50" dirty="0" smtClean="0">
                <a:ln w="13500">
                  <a:solidFill>
                    <a:schemeClr val="accent1">
                      <a:shade val="2500"/>
                      <a:alpha val="6500"/>
                    </a:schemeClr>
                  </a:solidFill>
                  <a:prstDash val="solid"/>
                </a:ln>
                <a:solidFill>
                  <a:schemeClr val="accent1">
                    <a:lumMod val="60000"/>
                    <a:lumOff val="40000"/>
                    <a:alpha val="95000"/>
                  </a:schemeClr>
                </a:solidFill>
                <a:effectLst>
                  <a:innerShdw blurRad="50900" dist="38500" dir="13500000">
                    <a:srgbClr val="000000">
                      <a:alpha val="60000"/>
                    </a:srgbClr>
                  </a:innerShdw>
                </a:effectLst>
                <a:latin typeface="Bauhaus 93" panose="04030905020B02020C02" pitchFamily="82" charset="0"/>
              </a:rPr>
              <a:t>CONCLUSIONES</a:t>
            </a:r>
            <a:endParaRPr lang="es-CO" sz="3200" b="1" spc="50" dirty="0">
              <a:ln w="13500">
                <a:solidFill>
                  <a:schemeClr val="accent1">
                    <a:shade val="2500"/>
                    <a:alpha val="6500"/>
                  </a:schemeClr>
                </a:solidFill>
                <a:prstDash val="solid"/>
              </a:ln>
              <a:solidFill>
                <a:schemeClr val="accent1">
                  <a:lumMod val="60000"/>
                  <a:lumOff val="40000"/>
                  <a:alpha val="95000"/>
                </a:schemeClr>
              </a:solidFill>
              <a:effectLst>
                <a:innerShdw blurRad="50900" dist="38500" dir="13500000">
                  <a:srgbClr val="000000">
                    <a:alpha val="60000"/>
                  </a:srgbClr>
                </a:innerShdw>
              </a:effectLst>
              <a:latin typeface="Bauhaus 93" panose="04030905020B02020C02" pitchFamily="82" charset="0"/>
            </a:endParaRPr>
          </a:p>
        </p:txBody>
      </p:sp>
      <p:graphicFrame>
        <p:nvGraphicFramePr>
          <p:cNvPr id="4" name="Marcador de contenido 3"/>
          <p:cNvGraphicFramePr>
            <a:graphicFrameLocks noGrp="1"/>
          </p:cNvGraphicFramePr>
          <p:nvPr>
            <p:ph idx="4294967295"/>
            <p:extLst>
              <p:ext uri="{D42A27DB-BD31-4B8C-83A1-F6EECF244321}">
                <p14:modId xmlns:p14="http://schemas.microsoft.com/office/powerpoint/2010/main" val="1351227567"/>
              </p:ext>
            </p:extLst>
          </p:nvPr>
        </p:nvGraphicFramePr>
        <p:xfrm>
          <a:off x="-18846" y="764704"/>
          <a:ext cx="9083675" cy="58326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869134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828600" y="188640"/>
            <a:ext cx="8229600" cy="11430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CO" sz="3200" b="1" dirty="0" smtClean="0">
                <a:solidFill>
                  <a:schemeClr val="accent4"/>
                </a:solidFill>
                <a:latin typeface="Bauhaus 93" panose="04030905020B02020C02" pitchFamily="82" charset="0"/>
              </a:rPr>
              <a:t>RECOMENDACIONES</a:t>
            </a:r>
            <a:endParaRPr lang="es-CO" sz="3200" b="1" dirty="0">
              <a:solidFill>
                <a:schemeClr val="accent4"/>
              </a:solidFill>
              <a:latin typeface="Bauhaus 93" panose="04030905020B02020C02" pitchFamily="82" charset="0"/>
            </a:endParaRPr>
          </a:p>
        </p:txBody>
      </p:sp>
      <p:graphicFrame>
        <p:nvGraphicFramePr>
          <p:cNvPr id="4" name="Marcador de contenido 3"/>
          <p:cNvGraphicFramePr>
            <a:graphicFrameLocks/>
          </p:cNvGraphicFramePr>
          <p:nvPr>
            <p:extLst>
              <p:ext uri="{D42A27DB-BD31-4B8C-83A1-F6EECF244321}">
                <p14:modId xmlns:p14="http://schemas.microsoft.com/office/powerpoint/2010/main" val="827216719"/>
              </p:ext>
            </p:extLst>
          </p:nvPr>
        </p:nvGraphicFramePr>
        <p:xfrm>
          <a:off x="-18846" y="764704"/>
          <a:ext cx="9083675" cy="58326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6135128"/>
      </p:ext>
    </p:extLst>
  </p:cSld>
  <p:clrMapOvr>
    <a:masterClrMapping/>
  </p:clrMapOvr>
  <p:transition spd="med">
    <p:circl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sp>
        <p:nvSpPr>
          <p:cNvPr id="7" name="6 Rectángulo redondeado"/>
          <p:cNvSpPr/>
          <p:nvPr/>
        </p:nvSpPr>
        <p:spPr>
          <a:xfrm>
            <a:off x="4986316" y="642918"/>
            <a:ext cx="3714776" cy="57150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EC" sz="2000" dirty="0" smtClean="0">
                <a:latin typeface="Bauhaus 93" panose="04030905020B02020C02" pitchFamily="82" charset="0"/>
              </a:rPr>
              <a:t>CENTRO TURÍSTICO TSÁCHILA  MUSHILY</a:t>
            </a:r>
            <a:endParaRPr lang="es-EC" sz="2000" dirty="0">
              <a:latin typeface="Bauhaus 93" panose="04030905020B02020C02" pitchFamily="82" charset="0"/>
            </a:endParaRPr>
          </a:p>
        </p:txBody>
      </p:sp>
      <p:sp>
        <p:nvSpPr>
          <p:cNvPr id="10" name="9 Rectángulo redondeado"/>
          <p:cNvSpPr/>
          <p:nvPr/>
        </p:nvSpPr>
        <p:spPr>
          <a:xfrm>
            <a:off x="500034" y="3000372"/>
            <a:ext cx="3714776" cy="64465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s-EC" sz="2000" dirty="0" smtClean="0">
              <a:latin typeface="Bauhaus 93" panose="04030905020B02020C02" pitchFamily="82" charset="0"/>
            </a:endParaRPr>
          </a:p>
          <a:p>
            <a:pPr algn="ctr"/>
            <a:r>
              <a:rPr lang="es-EC" sz="2000" dirty="0" smtClean="0">
                <a:latin typeface="Bauhaus 93" panose="04030905020B02020C02" pitchFamily="82" charset="0"/>
              </a:rPr>
              <a:t>CENTRO </a:t>
            </a:r>
            <a:r>
              <a:rPr lang="es-EC" sz="2000" dirty="0">
                <a:latin typeface="Bauhaus 93" panose="04030905020B02020C02" pitchFamily="82" charset="0"/>
              </a:rPr>
              <a:t>TURÍSTICO TSÁCHILA </a:t>
            </a:r>
            <a:r>
              <a:rPr lang="es-EC" sz="2000" dirty="0" smtClean="0">
                <a:latin typeface="Bauhaus 93" panose="04030905020B02020C02" pitchFamily="82" charset="0"/>
              </a:rPr>
              <a:t>TOLÓN PELÉ</a:t>
            </a:r>
            <a:endParaRPr lang="es-EC" sz="2000" dirty="0">
              <a:latin typeface="Bauhaus 93" panose="04030905020B02020C02" pitchFamily="82" charset="0"/>
            </a:endParaRPr>
          </a:p>
          <a:p>
            <a:pPr algn="ctr"/>
            <a:endParaRPr lang="es-EC" sz="2000" dirty="0" smtClean="0">
              <a:latin typeface="Bauhaus 93" panose="04030905020B02020C02" pitchFamily="82" charset="0"/>
            </a:endParaRPr>
          </a:p>
        </p:txBody>
      </p:sp>
      <p:sp>
        <p:nvSpPr>
          <p:cNvPr id="12" name="11 Rectángulo redondeado"/>
          <p:cNvSpPr/>
          <p:nvPr/>
        </p:nvSpPr>
        <p:spPr>
          <a:xfrm>
            <a:off x="5188090" y="5357825"/>
            <a:ext cx="3714776" cy="66346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s-EC" sz="2000" dirty="0" smtClean="0">
              <a:latin typeface="Bauhaus 93" panose="04030905020B02020C02" pitchFamily="82" charset="0"/>
            </a:endParaRPr>
          </a:p>
          <a:p>
            <a:pPr algn="ctr"/>
            <a:r>
              <a:rPr lang="es-EC" sz="2000" dirty="0" smtClean="0">
                <a:latin typeface="Bauhaus 93" panose="04030905020B02020C02" pitchFamily="82" charset="0"/>
              </a:rPr>
              <a:t>CENTRO </a:t>
            </a:r>
            <a:r>
              <a:rPr lang="es-EC" sz="2000" dirty="0">
                <a:latin typeface="Bauhaus 93" panose="04030905020B02020C02" pitchFamily="82" charset="0"/>
              </a:rPr>
              <a:t>TURÍSTICO TSÁCHILA </a:t>
            </a:r>
            <a:r>
              <a:rPr lang="es-EC" sz="2000" dirty="0" smtClean="0">
                <a:latin typeface="Bauhaus 93" panose="04030905020B02020C02" pitchFamily="82" charset="0"/>
              </a:rPr>
              <a:t>PEMANKA NAPI</a:t>
            </a:r>
            <a:endParaRPr lang="es-EC" sz="2000" dirty="0">
              <a:latin typeface="Bauhaus 93" panose="04030905020B02020C02" pitchFamily="82" charset="0"/>
            </a:endParaRPr>
          </a:p>
          <a:p>
            <a:pPr algn="ctr"/>
            <a:endParaRPr lang="es-EC" sz="2000" dirty="0">
              <a:latin typeface="Bauhaus 93" panose="04030905020B02020C02" pitchFamily="82" charset="0"/>
            </a:endParaRPr>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752" y="419736"/>
            <a:ext cx="2357422" cy="197472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93851">
            <a:off x="2488391" y="497545"/>
            <a:ext cx="1979712" cy="181910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4429" y="2593926"/>
            <a:ext cx="2327042" cy="237626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1024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43704" y="1542897"/>
            <a:ext cx="2059162" cy="131003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10246"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179652">
            <a:off x="285752" y="3921440"/>
            <a:ext cx="2414036" cy="209984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10247"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496960">
            <a:off x="2429457" y="4653583"/>
            <a:ext cx="2292682" cy="140848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
        <p:nvSpPr>
          <p:cNvPr id="13" name="Botón de acción: Inicio 1">
            <a:hlinkClick r:id="rId8" action="ppaction://hlinksldjump" highlightClick="1"/>
          </p:cNvPr>
          <p:cNvSpPr/>
          <p:nvPr/>
        </p:nvSpPr>
        <p:spPr>
          <a:xfrm>
            <a:off x="8460432" y="27726"/>
            <a:ext cx="636704" cy="41547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Picture 3"/>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06457" y="116632"/>
            <a:ext cx="8964488"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Rectángulo"/>
          <p:cNvSpPr/>
          <p:nvPr/>
        </p:nvSpPr>
        <p:spPr>
          <a:xfrm>
            <a:off x="2342092" y="1845707"/>
            <a:ext cx="4497898" cy="1107996"/>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C" sz="6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LONSHI JOO</a:t>
            </a:r>
            <a:endParaRPr lang="es-EC" sz="6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6" name="5 Rectángulo"/>
          <p:cNvSpPr/>
          <p:nvPr/>
        </p:nvSpPr>
        <p:spPr>
          <a:xfrm>
            <a:off x="1224020" y="3296289"/>
            <a:ext cx="6756658" cy="1107996"/>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C" sz="6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MUCHAS GRACIAS</a:t>
            </a:r>
            <a:endParaRPr lang="es-EC" sz="6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1522998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sp>
        <p:nvSpPr>
          <p:cNvPr id="3" name="2 Marcador de contenido"/>
          <p:cNvSpPr>
            <a:spLocks noGrp="1"/>
          </p:cNvSpPr>
          <p:nvPr>
            <p:ph idx="1"/>
          </p:nvPr>
        </p:nvSpPr>
        <p:spPr/>
        <p:txBody>
          <a:bodyPr/>
          <a:lstStyle/>
          <a:p>
            <a:endParaRPr lang="es-EC" dirty="0"/>
          </a:p>
        </p:txBody>
      </p:sp>
      <p:sp>
        <p:nvSpPr>
          <p:cNvPr id="4" name="3 Rectángulo"/>
          <p:cNvSpPr/>
          <p:nvPr/>
        </p:nvSpPr>
        <p:spPr>
          <a:xfrm>
            <a:off x="1650002" y="4437112"/>
            <a:ext cx="6994223" cy="110799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6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auhaus 93" panose="04030905020B02020C02" pitchFamily="82" charset="0"/>
              </a:rPr>
              <a:t>MARCO TEÓRICO</a:t>
            </a:r>
            <a:endParaRPr lang="es-ES" sz="6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auhaus 93" panose="04030905020B02020C02" pitchFamily="82" charset="0"/>
            </a:endParaRPr>
          </a:p>
        </p:txBody>
      </p:sp>
      <p:pic>
        <p:nvPicPr>
          <p:cNvPr id="9218" name="Picture 2" descr="Resultado de imagen para MARCO TEORIC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281" y="252179"/>
            <a:ext cx="4752528" cy="40409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2513072595"/>
      </p:ext>
    </p:extLst>
  </p:cSld>
  <p:clrMapOvr>
    <a:masterClrMapping/>
  </p:clrMapOvr>
  <p:transition spd="med">
    <p:circl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p14="http://schemas.microsoft.com/office/powerpoint/2010/main" val="594118858"/>
              </p:ext>
            </p:extLst>
          </p:nvPr>
        </p:nvGraphicFramePr>
        <p:xfrm>
          <a:off x="179512" y="188640"/>
          <a:ext cx="8856984" cy="60486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Botón de acción: Inicio 1">
            <a:hlinkClick r:id="rId7" action="ppaction://hlinksldjump" highlightClick="1"/>
          </p:cNvPr>
          <p:cNvSpPr/>
          <p:nvPr/>
        </p:nvSpPr>
        <p:spPr>
          <a:xfrm>
            <a:off x="8316416" y="252564"/>
            <a:ext cx="636704" cy="41547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1089264693"/>
      </p:ext>
    </p:extLst>
  </p:cSld>
  <p:clrMapOvr>
    <a:masterClrMapping/>
  </p:clrMapOvr>
  <p:transition spd="med">
    <p:circl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582594"/>
          </a:xfrm>
        </p:spPr>
        <p:txBody>
          <a:bodyPr>
            <a:normAutofit fontScale="90000"/>
          </a:bodyPr>
          <a:lstStyle/>
          <a:p>
            <a:r>
              <a:rPr lang="es-EC" sz="4000" b="1" dirty="0" smtClean="0">
                <a:latin typeface="Bauhaus 93" panose="04030905020B02020C02" pitchFamily="82" charset="0"/>
              </a:rPr>
              <a:t>PLANTEAMIENTO DEL PROBLEMA </a:t>
            </a:r>
            <a:endParaRPr lang="es-EC" sz="4000" b="1" dirty="0">
              <a:latin typeface="Bauhaus 93" panose="04030905020B02020C02" pitchFamily="82" charset="0"/>
            </a:endParaRPr>
          </a:p>
        </p:txBody>
      </p:sp>
      <p:sp>
        <p:nvSpPr>
          <p:cNvPr id="5" name="4 CuadroTexto"/>
          <p:cNvSpPr txBox="1"/>
          <p:nvPr/>
        </p:nvSpPr>
        <p:spPr>
          <a:xfrm flipH="1">
            <a:off x="2928926" y="1428736"/>
            <a:ext cx="2928958" cy="707886"/>
          </a:xfrm>
          <a:prstGeom prst="rect">
            <a:avLst/>
          </a:prstGeom>
          <a:noFill/>
        </p:spPr>
        <p:txBody>
          <a:bodyPr wrap="square" rtlCol="0">
            <a:spAutoFit/>
          </a:bodyPr>
          <a:lstStyle/>
          <a:p>
            <a:pPr algn="ctr"/>
            <a:r>
              <a:rPr lang="es-EC" sz="2000" dirty="0" smtClean="0"/>
              <a:t>Deficientes canales de comunicación</a:t>
            </a:r>
            <a:endParaRPr lang="es-EC" sz="2000" dirty="0"/>
          </a:p>
        </p:txBody>
      </p:sp>
      <p:pic>
        <p:nvPicPr>
          <p:cNvPr id="22530" name="Picture 2" descr="Resultado de imagen para flecha disminuir"/>
          <p:cNvPicPr>
            <a:picLocks noChangeAspect="1" noChangeArrowheads="1"/>
          </p:cNvPicPr>
          <p:nvPr/>
        </p:nvPicPr>
        <p:blipFill>
          <a:blip r:embed="rId2" cstate="print"/>
          <a:srcRect l="28379" t="13513" r="10812" b="5406"/>
          <a:stretch>
            <a:fillRect/>
          </a:stretch>
        </p:blipFill>
        <p:spPr bwMode="auto">
          <a:xfrm>
            <a:off x="6643734" y="1071546"/>
            <a:ext cx="2143108" cy="2143140"/>
          </a:xfrm>
          <a:prstGeom prst="rect">
            <a:avLst/>
          </a:prstGeom>
          <a:noFill/>
        </p:spPr>
      </p:pic>
      <p:sp>
        <p:nvSpPr>
          <p:cNvPr id="7" name="6 Flecha derecha"/>
          <p:cNvSpPr/>
          <p:nvPr/>
        </p:nvSpPr>
        <p:spPr>
          <a:xfrm>
            <a:off x="5786446" y="1857364"/>
            <a:ext cx="500066" cy="357190"/>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C"/>
          </a:p>
        </p:txBody>
      </p:sp>
      <p:sp>
        <p:nvSpPr>
          <p:cNvPr id="8" name="7 CuadroTexto"/>
          <p:cNvSpPr txBox="1"/>
          <p:nvPr/>
        </p:nvSpPr>
        <p:spPr>
          <a:xfrm>
            <a:off x="6048264" y="3929066"/>
            <a:ext cx="2964298" cy="1631216"/>
          </a:xfrm>
          <a:prstGeom prst="rect">
            <a:avLst/>
          </a:prstGeom>
          <a:noFill/>
        </p:spPr>
        <p:txBody>
          <a:bodyPr wrap="square" rtlCol="0">
            <a:spAutoFit/>
          </a:bodyPr>
          <a:lstStyle/>
          <a:p>
            <a:pPr algn="just"/>
            <a:r>
              <a:rPr lang="es-EC" sz="2000" dirty="0" smtClean="0"/>
              <a:t>Por lo cual, no existe la suficiente promoción y difusión de los atractivos turísticos de la comuna.</a:t>
            </a:r>
          </a:p>
          <a:p>
            <a:pPr algn="just"/>
            <a:endParaRPr lang="es-EC" sz="2000" dirty="0"/>
          </a:p>
        </p:txBody>
      </p:sp>
      <p:sp>
        <p:nvSpPr>
          <p:cNvPr id="10" name="9 Rectángulo"/>
          <p:cNvSpPr/>
          <p:nvPr/>
        </p:nvSpPr>
        <p:spPr>
          <a:xfrm>
            <a:off x="1667890" y="5429263"/>
            <a:ext cx="4949742" cy="1015663"/>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es-EC" sz="2000" dirty="0" smtClean="0"/>
              <a:t>Los turistas no se sienten motivados a visitar los atractivos turísticos de la comuna por la falta de promoción de los mismos.</a:t>
            </a:r>
            <a:endParaRPr lang="es-EC" sz="2000" dirty="0"/>
          </a:p>
        </p:txBody>
      </p:sp>
      <p:sp>
        <p:nvSpPr>
          <p:cNvPr id="11" name="10 Rectángulo"/>
          <p:cNvSpPr/>
          <p:nvPr/>
        </p:nvSpPr>
        <p:spPr>
          <a:xfrm>
            <a:off x="285720" y="3695974"/>
            <a:ext cx="1857388" cy="1323439"/>
          </a:xfrm>
          <a:prstGeom prst="rect">
            <a:avLst/>
          </a:prstGeom>
        </p:spPr>
        <p:txBody>
          <a:bodyPr wrap="square">
            <a:spAutoFit/>
          </a:bodyPr>
          <a:lstStyle/>
          <a:p>
            <a:pPr algn="ctr"/>
            <a:r>
              <a:rPr lang="es-EC" sz="2000" dirty="0" smtClean="0"/>
              <a:t>Esto influye a la pérdida de identidad cultural.</a:t>
            </a:r>
            <a:endParaRPr lang="es-EC" sz="2000" dirty="0"/>
          </a:p>
        </p:txBody>
      </p:sp>
      <p:sp>
        <p:nvSpPr>
          <p:cNvPr id="12" name="11 Flecha abajo"/>
          <p:cNvSpPr/>
          <p:nvPr/>
        </p:nvSpPr>
        <p:spPr>
          <a:xfrm>
            <a:off x="7072330" y="3357562"/>
            <a:ext cx="428628" cy="428628"/>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C"/>
          </a:p>
        </p:txBody>
      </p:sp>
      <p:sp>
        <p:nvSpPr>
          <p:cNvPr id="13" name="12 Flecha derecha"/>
          <p:cNvSpPr/>
          <p:nvPr/>
        </p:nvSpPr>
        <p:spPr>
          <a:xfrm>
            <a:off x="2500298" y="1857364"/>
            <a:ext cx="500066" cy="357190"/>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C"/>
          </a:p>
        </p:txBody>
      </p:sp>
      <p:sp>
        <p:nvSpPr>
          <p:cNvPr id="14" name="13 Flecha izquierda"/>
          <p:cNvSpPr/>
          <p:nvPr/>
        </p:nvSpPr>
        <p:spPr>
          <a:xfrm>
            <a:off x="5539553" y="4179098"/>
            <a:ext cx="500066" cy="357190"/>
          </a:xfrm>
          <a:prstGeom prst="lef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C"/>
          </a:p>
        </p:txBody>
      </p:sp>
      <p:sp>
        <p:nvSpPr>
          <p:cNvPr id="15" name="14 Flecha izquierda"/>
          <p:cNvSpPr/>
          <p:nvPr/>
        </p:nvSpPr>
        <p:spPr>
          <a:xfrm>
            <a:off x="2214546" y="4179099"/>
            <a:ext cx="500066" cy="357190"/>
          </a:xfrm>
          <a:prstGeom prst="lef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C"/>
          </a:p>
        </p:txBody>
      </p:sp>
      <p:pic>
        <p:nvPicPr>
          <p:cNvPr id="11266" name="Picture 2" descr="Resultado de imagen para comunicacion antigua y modern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658" y="1090815"/>
            <a:ext cx="2195512" cy="1946496"/>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Resultado de imagen para difusion y promoc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2235" y="3357562"/>
            <a:ext cx="2741052" cy="17490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28604"/>
            <a:ext cx="8229600" cy="1143000"/>
          </a:xfrm>
        </p:spPr>
        <p:txBody>
          <a:bodyPr>
            <a:normAutofit/>
          </a:bodyPr>
          <a:lstStyle/>
          <a:p>
            <a:r>
              <a:rPr lang="es-EC" sz="4000" b="1" dirty="0" smtClean="0">
                <a:latin typeface="Bauhaus 93" panose="04030905020B02020C02" pitchFamily="82" charset="0"/>
              </a:rPr>
              <a:t>OBJETIVOS</a:t>
            </a:r>
            <a:endParaRPr lang="es-EC" sz="4000" b="1" dirty="0">
              <a:latin typeface="Bauhaus 93" panose="04030905020B02020C02" pitchFamily="82" charset="0"/>
            </a:endParaRPr>
          </a:p>
        </p:txBody>
      </p:sp>
      <p:sp>
        <p:nvSpPr>
          <p:cNvPr id="5" name="4 Marcador de contenido"/>
          <p:cNvSpPr>
            <a:spLocks noGrp="1"/>
          </p:cNvSpPr>
          <p:nvPr>
            <p:ph idx="1"/>
          </p:nvPr>
        </p:nvSpPr>
        <p:spPr>
          <a:xfrm>
            <a:off x="395536" y="1988840"/>
            <a:ext cx="8229600" cy="4525963"/>
          </a:xfrm>
        </p:spPr>
        <p:txBody>
          <a:bodyPr>
            <a:normAutofit/>
          </a:bodyPr>
          <a:lstStyle/>
          <a:p>
            <a:pPr algn="just">
              <a:buNone/>
            </a:pPr>
            <a:r>
              <a:rPr lang="es-EC"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OBJETIVO GENERAL:</a:t>
            </a:r>
          </a:p>
          <a:p>
            <a:pPr algn="just">
              <a:buNone/>
            </a:pPr>
            <a:endParaRPr lang="es-EC" sz="2800" dirty="0">
              <a:solidFill>
                <a:srgbClr val="FF0000"/>
              </a:solidFill>
            </a:endParaRPr>
          </a:p>
          <a:p>
            <a:pPr algn="just">
              <a:buNone/>
            </a:pPr>
            <a:r>
              <a:rPr lang="es-MX" sz="2800" dirty="0" smtClean="0"/>
              <a:t>    Analizar </a:t>
            </a:r>
            <a:r>
              <a:rPr lang="es-MX" sz="2800" dirty="0"/>
              <a:t>la influencia de las diferentes estrategias </a:t>
            </a:r>
            <a:r>
              <a:rPr lang="es-MX" sz="2800" dirty="0" smtClean="0"/>
              <a:t>de comunicación </a:t>
            </a:r>
            <a:r>
              <a:rPr lang="es-MX" sz="2800" dirty="0"/>
              <a:t>en el comportamiento del turista que visita la Comunidad Tsáchila Chigüilpe.</a:t>
            </a:r>
            <a:endParaRPr lang="es-EC" sz="2800" dirty="0"/>
          </a:p>
          <a:p>
            <a:pPr algn="just">
              <a:buNone/>
            </a:pPr>
            <a:endParaRPr lang="es-EC" sz="2800"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2844" y="71414"/>
            <a:ext cx="8229600" cy="1143000"/>
          </a:xfrm>
        </p:spPr>
        <p:txBody>
          <a:bodyPr>
            <a:normAutofit/>
          </a:bodyPr>
          <a:lstStyle/>
          <a:p>
            <a:pPr algn="l"/>
            <a:r>
              <a:rPr lang="es-EC" sz="32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OBJETIVOS ESPECÍFICOS </a:t>
            </a:r>
            <a:endParaRPr lang="es-EC" sz="32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5" name="4 Marcador de contenido"/>
          <p:cNvSpPr>
            <a:spLocks noGrp="1"/>
          </p:cNvSpPr>
          <p:nvPr>
            <p:ph idx="1"/>
          </p:nvPr>
        </p:nvSpPr>
        <p:spPr>
          <a:xfrm>
            <a:off x="179512" y="980728"/>
            <a:ext cx="8784976" cy="5184576"/>
          </a:xfrm>
        </p:spPr>
        <p:txBody>
          <a:bodyPr>
            <a:noAutofit/>
          </a:bodyPr>
          <a:lstStyle/>
          <a:p>
            <a:pPr lvl="0" algn="just">
              <a:buFont typeface="Wingdings" panose="05000000000000000000" pitchFamily="2" charset="2"/>
              <a:buChar char="v"/>
            </a:pPr>
            <a:r>
              <a:rPr lang="es-MX" sz="2000" dirty="0"/>
              <a:t>Conocer las teorías y los medios de comunicación utilizados en el comportamiento de los turistas que han visitado comunidades de la provincia de Santo Domingo de los Tsáchilas. </a:t>
            </a:r>
            <a:endParaRPr lang="es-EC" sz="2000" dirty="0"/>
          </a:p>
          <a:p>
            <a:pPr lvl="0" algn="just">
              <a:buFont typeface="Wingdings" panose="05000000000000000000" pitchFamily="2" charset="2"/>
              <a:buChar char="v"/>
            </a:pPr>
            <a:r>
              <a:rPr lang="es-MX" sz="2000" dirty="0"/>
              <a:t>Determinar la metodología para la recolección y análisis de información del objeto de estudio.</a:t>
            </a:r>
            <a:endParaRPr lang="es-EC" sz="2000" dirty="0"/>
          </a:p>
          <a:p>
            <a:pPr lvl="0" algn="just">
              <a:buFont typeface="Wingdings" panose="05000000000000000000" pitchFamily="2" charset="2"/>
              <a:buChar char="v"/>
            </a:pPr>
            <a:r>
              <a:rPr lang="es-MX" sz="2000" dirty="0"/>
              <a:t>Identificar el perfil de los consumidores (turistas) que visitan la Comunidad Tsáchila Chiguilpe, a través de una encuesta personal.   </a:t>
            </a:r>
            <a:endParaRPr lang="es-EC" sz="2000" dirty="0"/>
          </a:p>
          <a:p>
            <a:pPr lvl="0" algn="just">
              <a:buFont typeface="Wingdings" panose="05000000000000000000" pitchFamily="2" charset="2"/>
              <a:buChar char="v"/>
            </a:pPr>
            <a:r>
              <a:rPr lang="es-MX" sz="2000" dirty="0"/>
              <a:t>Identificar los medios de comunicación que motivan al turista a visitar la Comunidad Tsáchila Chigüilpe mediante una encuesta estructurada a la población de estudio.</a:t>
            </a:r>
            <a:endParaRPr lang="es-EC" sz="2000" dirty="0"/>
          </a:p>
          <a:p>
            <a:pPr lvl="0" algn="just">
              <a:buFont typeface="Wingdings" panose="05000000000000000000" pitchFamily="2" charset="2"/>
              <a:buChar char="v"/>
            </a:pPr>
            <a:r>
              <a:rPr lang="es-MX" sz="2000" dirty="0"/>
              <a:t>Determinar las principales características de contenido en los medios de comunicación que influyen en la población de estudio al momento de promocionar la Comunidad Tsáchila Chiguilpe, a través de la investigación de mercados.</a:t>
            </a:r>
            <a:endParaRPr lang="es-EC" sz="2000" dirty="0"/>
          </a:p>
          <a:p>
            <a:pPr lvl="0" algn="just">
              <a:buFont typeface="Wingdings" panose="05000000000000000000" pitchFamily="2" charset="2"/>
              <a:buChar char="v"/>
            </a:pPr>
            <a:r>
              <a:rPr lang="es-MX" sz="2000" dirty="0"/>
              <a:t>Proponer estrategias de comunicación efectivas para el posicionamiento de la comunidad Tsáchila Chiguilpe en la mente del turista, con la finalidad de que funcione como línea base para las comunidades Tsáchilas</a:t>
            </a:r>
            <a:r>
              <a:rPr lang="es-MX" sz="2000" dirty="0" smtClean="0"/>
              <a:t>.</a:t>
            </a:r>
            <a:endParaRPr lang="es-EC" sz="2000"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7701</TotalTime>
  <Words>2400</Words>
  <Application>Microsoft Office PowerPoint</Application>
  <PresentationFormat>Presentación en pantalla (4:3)</PresentationFormat>
  <Paragraphs>542</Paragraphs>
  <Slides>40</Slides>
  <Notes>3</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40</vt:i4>
      </vt:variant>
    </vt:vector>
  </HeadingPairs>
  <TitlesOfParts>
    <vt:vector size="42" baseType="lpstr">
      <vt:lpstr>Tema de Office</vt:lpstr>
      <vt:lpstr>CorelDRAW</vt:lpstr>
      <vt:lpstr>Presentación de PowerPoint</vt:lpstr>
      <vt:lpstr>TEMAS A TRATAR </vt:lpstr>
      <vt:lpstr>COMUNA TSÁCHILA CHIGUILPE</vt:lpstr>
      <vt:lpstr>Presentación de PowerPoint</vt:lpstr>
      <vt:lpstr>Presentación de PowerPoint</vt:lpstr>
      <vt:lpstr>Presentación de PowerPoint</vt:lpstr>
      <vt:lpstr>PLANTEAMIENTO DEL PROBLEMA </vt:lpstr>
      <vt:lpstr>OBJETIVOS</vt:lpstr>
      <vt:lpstr>OBJETIVOS ESPECÍFICOS </vt:lpstr>
      <vt:lpstr>MARCO  METODOLÓGICO </vt:lpstr>
      <vt:lpstr>Presentación de PowerPoint</vt:lpstr>
      <vt:lpstr>MUESTRA </vt:lpstr>
      <vt:lpstr>CÁLCULO DE LA MUESTRA</vt:lpstr>
      <vt:lpstr>Presentación de PowerPoint</vt:lpstr>
      <vt:lpstr>RESULTADOS ANÁLISIS UNIVARIADO </vt:lpstr>
      <vt:lpstr>Presentación de PowerPoint</vt:lpstr>
      <vt:lpstr>Presentación de PowerPoint</vt:lpstr>
      <vt:lpstr>Pregunta 1: ¿Ha observado o ha escuchado algún tipo de publicidad de los atractivos turísticos de la Comunidad Tsáchila Chiguilpe?  NOTA: Si su respuesta es negativa deberá dirigirse a la pregunta 10,11 y 12.</vt:lpstr>
      <vt:lpstr>Pregunta 3: Evalúe el anuncio que Ud. observó o escuchó de la Comunidad Tsáchila Chiguilpe. Siendo 1 malo y 5 excelente.</vt:lpstr>
      <vt:lpstr>Pregunta 4: ¿Qué es lo que más le llamo la atención de la publicidad que usted observó o escuchó? </vt:lpstr>
      <vt:lpstr>Pregunta 10.  Considera que: ¿debe existir la suficiente difusión y promoción de los atractivos turísticos de la Comunidad Tsáchila Chiguilpe?</vt:lpstr>
      <vt:lpstr>Pregunta 11: En qué  medio de comunicación le gustaría a Ud.  informarse de las actividades turísticas y culturales que ofrece la Comunidad Tsáchila Chiguilpe?</vt:lpstr>
      <vt:lpstr>Pregunta 12: De las siguientes características marque con una X las 3 opciones más importantes para usted, respecto a la información de contenido que le gustaría visualizar o escuchar en los medios de comunicación mencionados anteriormente.</vt:lpstr>
      <vt:lpstr> ANÁLISIS BIVARIADO  COMPROBACIÓN DE HIPÓTESIS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CONCLUSIONES</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dc:creator>
  <cp:lastModifiedBy>Estefania</cp:lastModifiedBy>
  <cp:revision>363</cp:revision>
  <dcterms:created xsi:type="dcterms:W3CDTF">2012-04-21T01:11:57Z</dcterms:created>
  <dcterms:modified xsi:type="dcterms:W3CDTF">2017-08-29T16:43:58Z</dcterms:modified>
</cp:coreProperties>
</file>