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45"/>
  </p:notesMasterIdLst>
  <p:handoutMasterIdLst>
    <p:handoutMasterId r:id="rId46"/>
  </p:handoutMasterIdLst>
  <p:sldIdLst>
    <p:sldId id="263" r:id="rId2"/>
    <p:sldId id="344" r:id="rId3"/>
    <p:sldId id="285" r:id="rId4"/>
    <p:sldId id="287" r:id="rId5"/>
    <p:sldId id="286" r:id="rId6"/>
    <p:sldId id="284" r:id="rId7"/>
    <p:sldId id="288" r:id="rId8"/>
    <p:sldId id="290" r:id="rId9"/>
    <p:sldId id="291" r:id="rId10"/>
    <p:sldId id="303" r:id="rId11"/>
    <p:sldId id="296" r:id="rId12"/>
    <p:sldId id="298" r:id="rId13"/>
    <p:sldId id="299" r:id="rId14"/>
    <p:sldId id="300" r:id="rId15"/>
    <p:sldId id="302" r:id="rId16"/>
    <p:sldId id="305" r:id="rId17"/>
    <p:sldId id="304" r:id="rId18"/>
    <p:sldId id="306" r:id="rId19"/>
    <p:sldId id="307" r:id="rId20"/>
    <p:sldId id="308" r:id="rId21"/>
    <p:sldId id="309" r:id="rId22"/>
    <p:sldId id="310" r:id="rId23"/>
    <p:sldId id="311" r:id="rId24"/>
    <p:sldId id="312" r:id="rId25"/>
    <p:sldId id="313" r:id="rId26"/>
    <p:sldId id="314" r:id="rId27"/>
    <p:sldId id="316" r:id="rId28"/>
    <p:sldId id="317" r:id="rId29"/>
    <p:sldId id="319" r:id="rId30"/>
    <p:sldId id="321" r:id="rId31"/>
    <p:sldId id="323" r:id="rId32"/>
    <p:sldId id="324" r:id="rId33"/>
    <p:sldId id="326" r:id="rId34"/>
    <p:sldId id="327" r:id="rId35"/>
    <p:sldId id="328" r:id="rId36"/>
    <p:sldId id="329" r:id="rId37"/>
    <p:sldId id="330" r:id="rId38"/>
    <p:sldId id="331" r:id="rId39"/>
    <p:sldId id="332" r:id="rId40"/>
    <p:sldId id="338" r:id="rId41"/>
    <p:sldId id="341" r:id="rId42"/>
    <p:sldId id="333" r:id="rId43"/>
    <p:sldId id="34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16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2"/>
    <p:restoredTop sz="94674"/>
  </p:normalViewPr>
  <p:slideViewPr>
    <p:cSldViewPr>
      <p:cViewPr varScale="1">
        <p:scale>
          <a:sx n="70" d="100"/>
          <a:sy n="70" d="100"/>
        </p:scale>
        <p:origin x="1422" y="72"/>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7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33051-531D-4934-8155-4437AA2EA2C8}" type="doc">
      <dgm:prSet loTypeId="urn:microsoft.com/office/officeart/2005/8/layout/hierarchy2" loCatId="hierarchy" qsTypeId="urn:microsoft.com/office/officeart/2005/8/quickstyle/simple3" qsCatId="simple" csTypeId="urn:microsoft.com/office/officeart/2005/8/colors/accent2_3" csCatId="accent2" phldr="1"/>
      <dgm:spPr/>
      <dgm:t>
        <a:bodyPr/>
        <a:lstStyle/>
        <a:p>
          <a:endParaRPr lang="es-CO"/>
        </a:p>
      </dgm:t>
    </dgm:pt>
    <dgm:pt modelId="{5150C4DC-E362-4BF6-B4D6-F98609243545}">
      <dgm:prSet phldrT="[Texto]"/>
      <dgm:spPr/>
      <dgm:t>
        <a:bodyPr/>
        <a:lstStyle/>
        <a:p>
          <a:r>
            <a:rPr lang="es-CO" b="1" dirty="0" smtClean="0"/>
            <a:t>Tipología de la investigación</a:t>
          </a:r>
          <a:endParaRPr lang="es-CO" b="1" dirty="0"/>
        </a:p>
      </dgm:t>
    </dgm:pt>
    <dgm:pt modelId="{2D1E6F6C-1E59-4FB2-8412-38EB797916E7}" type="parTrans" cxnId="{F27B1426-1BFA-429B-A221-41FD6B57FA1E}">
      <dgm:prSet/>
      <dgm:spPr/>
      <dgm:t>
        <a:bodyPr/>
        <a:lstStyle/>
        <a:p>
          <a:endParaRPr lang="es-CO"/>
        </a:p>
      </dgm:t>
    </dgm:pt>
    <dgm:pt modelId="{8F7F4883-C5FF-408C-B673-C8928B417DBC}" type="sibTrans" cxnId="{F27B1426-1BFA-429B-A221-41FD6B57FA1E}">
      <dgm:prSet/>
      <dgm:spPr/>
      <dgm:t>
        <a:bodyPr/>
        <a:lstStyle/>
        <a:p>
          <a:endParaRPr lang="es-CO"/>
        </a:p>
      </dgm:t>
    </dgm:pt>
    <dgm:pt modelId="{573D38C9-B120-4C0E-A8BB-FE8958EA530B}">
      <dgm:prSet phldrT="[Texto]"/>
      <dgm:spPr/>
      <dgm:t>
        <a:bodyPr/>
        <a:lstStyle/>
        <a:p>
          <a:r>
            <a:rPr lang="es-CO" b="1" dirty="0" smtClean="0"/>
            <a:t>Por el control de variables </a:t>
          </a:r>
        </a:p>
        <a:p>
          <a:r>
            <a:rPr lang="es-CO" b="1" dirty="0" smtClean="0"/>
            <a:t>“No experimental”</a:t>
          </a:r>
        </a:p>
        <a:p>
          <a:r>
            <a:rPr lang="es-CO" dirty="0" smtClean="0"/>
            <a:t>Influencia de variables </a:t>
          </a:r>
          <a:endParaRPr lang="es-CO" dirty="0"/>
        </a:p>
      </dgm:t>
    </dgm:pt>
    <dgm:pt modelId="{FD919A8D-25D3-405A-BA6D-1637E9AF848A}" type="parTrans" cxnId="{066ABBC6-00A0-4FF5-971E-E6ADE7EF42BF}">
      <dgm:prSet/>
      <dgm:spPr/>
      <dgm:t>
        <a:bodyPr/>
        <a:lstStyle/>
        <a:p>
          <a:endParaRPr lang="es-CO"/>
        </a:p>
      </dgm:t>
    </dgm:pt>
    <dgm:pt modelId="{62BE497F-EE1B-4596-AECD-458D95797800}" type="sibTrans" cxnId="{066ABBC6-00A0-4FF5-971E-E6ADE7EF42BF}">
      <dgm:prSet/>
      <dgm:spPr/>
      <dgm:t>
        <a:bodyPr/>
        <a:lstStyle/>
        <a:p>
          <a:endParaRPr lang="es-CO"/>
        </a:p>
      </dgm:t>
    </dgm:pt>
    <dgm:pt modelId="{85712D06-6776-4E05-812B-D64A4618CDA5}">
      <dgm:prSet phldrT="[Texto]"/>
      <dgm:spPr/>
      <dgm:t>
        <a:bodyPr/>
        <a:lstStyle/>
        <a:p>
          <a:r>
            <a:rPr lang="es-CO" b="1" dirty="0" smtClean="0"/>
            <a:t>Por el alcance “Descriptivo” </a:t>
          </a:r>
          <a:endParaRPr lang="es-CO" b="1" dirty="0"/>
        </a:p>
      </dgm:t>
    </dgm:pt>
    <dgm:pt modelId="{BEF8B824-6BE8-4BEF-BF9E-8F764ACE2FC8}" type="parTrans" cxnId="{F493031C-6D7A-4C4E-BD3D-2D60EA20804A}">
      <dgm:prSet/>
      <dgm:spPr/>
      <dgm:t>
        <a:bodyPr/>
        <a:lstStyle/>
        <a:p>
          <a:endParaRPr lang="es-CO"/>
        </a:p>
      </dgm:t>
    </dgm:pt>
    <dgm:pt modelId="{113AD5E4-FD2A-420F-894C-E795AE4F8844}" type="sibTrans" cxnId="{F493031C-6D7A-4C4E-BD3D-2D60EA20804A}">
      <dgm:prSet/>
      <dgm:spPr/>
      <dgm:t>
        <a:bodyPr/>
        <a:lstStyle/>
        <a:p>
          <a:endParaRPr lang="es-CO"/>
        </a:p>
      </dgm:t>
    </dgm:pt>
    <dgm:pt modelId="{B08ADF20-9059-4E2F-BF81-0F9663114583}" type="pres">
      <dgm:prSet presAssocID="{44D33051-531D-4934-8155-4437AA2EA2C8}" presName="diagram" presStyleCnt="0">
        <dgm:presLayoutVars>
          <dgm:chPref val="1"/>
          <dgm:dir/>
          <dgm:animOne val="branch"/>
          <dgm:animLvl val="lvl"/>
          <dgm:resizeHandles val="exact"/>
        </dgm:presLayoutVars>
      </dgm:prSet>
      <dgm:spPr/>
      <dgm:t>
        <a:bodyPr/>
        <a:lstStyle/>
        <a:p>
          <a:endParaRPr lang="es-CO"/>
        </a:p>
      </dgm:t>
    </dgm:pt>
    <dgm:pt modelId="{433195A6-11FA-4940-81AB-F6D099753B2E}" type="pres">
      <dgm:prSet presAssocID="{5150C4DC-E362-4BF6-B4D6-F98609243545}" presName="root1" presStyleCnt="0"/>
      <dgm:spPr/>
    </dgm:pt>
    <dgm:pt modelId="{5C6199BA-4B5F-4C9C-BE37-7A32EDF3F5C3}" type="pres">
      <dgm:prSet presAssocID="{5150C4DC-E362-4BF6-B4D6-F98609243545}" presName="LevelOneTextNode" presStyleLbl="node0" presStyleIdx="0" presStyleCnt="1">
        <dgm:presLayoutVars>
          <dgm:chPref val="3"/>
        </dgm:presLayoutVars>
      </dgm:prSet>
      <dgm:spPr/>
      <dgm:t>
        <a:bodyPr/>
        <a:lstStyle/>
        <a:p>
          <a:endParaRPr lang="es-CO"/>
        </a:p>
      </dgm:t>
    </dgm:pt>
    <dgm:pt modelId="{38B74486-EE71-435B-92FD-17C8937A1E07}" type="pres">
      <dgm:prSet presAssocID="{5150C4DC-E362-4BF6-B4D6-F98609243545}" presName="level2hierChild" presStyleCnt="0"/>
      <dgm:spPr/>
    </dgm:pt>
    <dgm:pt modelId="{10055AC8-DE89-41DD-962B-BF38062C86D2}" type="pres">
      <dgm:prSet presAssocID="{FD919A8D-25D3-405A-BA6D-1637E9AF848A}" presName="conn2-1" presStyleLbl="parChTrans1D2" presStyleIdx="0" presStyleCnt="2"/>
      <dgm:spPr/>
      <dgm:t>
        <a:bodyPr/>
        <a:lstStyle/>
        <a:p>
          <a:endParaRPr lang="es-CO"/>
        </a:p>
      </dgm:t>
    </dgm:pt>
    <dgm:pt modelId="{48058093-097A-4049-8192-C37798CFA23B}" type="pres">
      <dgm:prSet presAssocID="{FD919A8D-25D3-405A-BA6D-1637E9AF848A}" presName="connTx" presStyleLbl="parChTrans1D2" presStyleIdx="0" presStyleCnt="2"/>
      <dgm:spPr/>
      <dgm:t>
        <a:bodyPr/>
        <a:lstStyle/>
        <a:p>
          <a:endParaRPr lang="es-CO"/>
        </a:p>
      </dgm:t>
    </dgm:pt>
    <dgm:pt modelId="{1F458623-E661-4DFF-8089-68CE41D1994B}" type="pres">
      <dgm:prSet presAssocID="{573D38C9-B120-4C0E-A8BB-FE8958EA530B}" presName="root2" presStyleCnt="0"/>
      <dgm:spPr/>
    </dgm:pt>
    <dgm:pt modelId="{2AFABBF3-1071-4607-9950-34BCD4963BE1}" type="pres">
      <dgm:prSet presAssocID="{573D38C9-B120-4C0E-A8BB-FE8958EA530B}" presName="LevelTwoTextNode" presStyleLbl="node2" presStyleIdx="0" presStyleCnt="2">
        <dgm:presLayoutVars>
          <dgm:chPref val="3"/>
        </dgm:presLayoutVars>
      </dgm:prSet>
      <dgm:spPr/>
      <dgm:t>
        <a:bodyPr/>
        <a:lstStyle/>
        <a:p>
          <a:endParaRPr lang="es-CO"/>
        </a:p>
      </dgm:t>
    </dgm:pt>
    <dgm:pt modelId="{9A22804A-C810-4179-BE89-3079F528F59E}" type="pres">
      <dgm:prSet presAssocID="{573D38C9-B120-4C0E-A8BB-FE8958EA530B}" presName="level3hierChild" presStyleCnt="0"/>
      <dgm:spPr/>
    </dgm:pt>
    <dgm:pt modelId="{70F0EB58-BB72-4C49-864A-91505971EC86}" type="pres">
      <dgm:prSet presAssocID="{BEF8B824-6BE8-4BEF-BF9E-8F764ACE2FC8}" presName="conn2-1" presStyleLbl="parChTrans1D2" presStyleIdx="1" presStyleCnt="2"/>
      <dgm:spPr/>
      <dgm:t>
        <a:bodyPr/>
        <a:lstStyle/>
        <a:p>
          <a:endParaRPr lang="es-CO"/>
        </a:p>
      </dgm:t>
    </dgm:pt>
    <dgm:pt modelId="{3B4DA091-870F-4190-B1D0-D048EAF4125F}" type="pres">
      <dgm:prSet presAssocID="{BEF8B824-6BE8-4BEF-BF9E-8F764ACE2FC8}" presName="connTx" presStyleLbl="parChTrans1D2" presStyleIdx="1" presStyleCnt="2"/>
      <dgm:spPr/>
      <dgm:t>
        <a:bodyPr/>
        <a:lstStyle/>
        <a:p>
          <a:endParaRPr lang="es-CO"/>
        </a:p>
      </dgm:t>
    </dgm:pt>
    <dgm:pt modelId="{20488A1B-B5F4-4C13-88CC-BBAB3293E1CC}" type="pres">
      <dgm:prSet presAssocID="{85712D06-6776-4E05-812B-D64A4618CDA5}" presName="root2" presStyleCnt="0"/>
      <dgm:spPr/>
    </dgm:pt>
    <dgm:pt modelId="{59CF4162-DFEF-4148-95D9-3481DDE1464F}" type="pres">
      <dgm:prSet presAssocID="{85712D06-6776-4E05-812B-D64A4618CDA5}" presName="LevelTwoTextNode" presStyleLbl="node2" presStyleIdx="1" presStyleCnt="2">
        <dgm:presLayoutVars>
          <dgm:chPref val="3"/>
        </dgm:presLayoutVars>
      </dgm:prSet>
      <dgm:spPr/>
      <dgm:t>
        <a:bodyPr/>
        <a:lstStyle/>
        <a:p>
          <a:endParaRPr lang="es-CO"/>
        </a:p>
      </dgm:t>
    </dgm:pt>
    <dgm:pt modelId="{739D55E2-BE76-4FBD-A91E-AB513B687B05}" type="pres">
      <dgm:prSet presAssocID="{85712D06-6776-4E05-812B-D64A4618CDA5}" presName="level3hierChild" presStyleCnt="0"/>
      <dgm:spPr/>
    </dgm:pt>
  </dgm:ptLst>
  <dgm:cxnLst>
    <dgm:cxn modelId="{EBD1DA3E-C2FD-4335-84F0-C2551577B816}" type="presOf" srcId="{FD919A8D-25D3-405A-BA6D-1637E9AF848A}" destId="{10055AC8-DE89-41DD-962B-BF38062C86D2}" srcOrd="0" destOrd="0" presId="urn:microsoft.com/office/officeart/2005/8/layout/hierarchy2"/>
    <dgm:cxn modelId="{7A368D37-D576-4B2A-A340-61727183CF2A}" type="presOf" srcId="{44D33051-531D-4934-8155-4437AA2EA2C8}" destId="{B08ADF20-9059-4E2F-BF81-0F9663114583}" srcOrd="0" destOrd="0" presId="urn:microsoft.com/office/officeart/2005/8/layout/hierarchy2"/>
    <dgm:cxn modelId="{C0228DB7-01AB-4E28-8DC3-5C9C1A2F8139}" type="presOf" srcId="{85712D06-6776-4E05-812B-D64A4618CDA5}" destId="{59CF4162-DFEF-4148-95D9-3481DDE1464F}" srcOrd="0" destOrd="0" presId="urn:microsoft.com/office/officeart/2005/8/layout/hierarchy2"/>
    <dgm:cxn modelId="{F860B524-6C6F-4C45-9589-178D3B08C938}" type="presOf" srcId="{5150C4DC-E362-4BF6-B4D6-F98609243545}" destId="{5C6199BA-4B5F-4C9C-BE37-7A32EDF3F5C3}" srcOrd="0" destOrd="0" presId="urn:microsoft.com/office/officeart/2005/8/layout/hierarchy2"/>
    <dgm:cxn modelId="{F27B1426-1BFA-429B-A221-41FD6B57FA1E}" srcId="{44D33051-531D-4934-8155-4437AA2EA2C8}" destId="{5150C4DC-E362-4BF6-B4D6-F98609243545}" srcOrd="0" destOrd="0" parTransId="{2D1E6F6C-1E59-4FB2-8412-38EB797916E7}" sibTransId="{8F7F4883-C5FF-408C-B673-C8928B417DBC}"/>
    <dgm:cxn modelId="{44F34B29-BFBD-4DCA-A109-3442888320E3}" type="presOf" srcId="{573D38C9-B120-4C0E-A8BB-FE8958EA530B}" destId="{2AFABBF3-1071-4607-9950-34BCD4963BE1}" srcOrd="0" destOrd="0" presId="urn:microsoft.com/office/officeart/2005/8/layout/hierarchy2"/>
    <dgm:cxn modelId="{9660B3F9-834D-443C-954A-B26FB8B89C80}" type="presOf" srcId="{BEF8B824-6BE8-4BEF-BF9E-8F764ACE2FC8}" destId="{3B4DA091-870F-4190-B1D0-D048EAF4125F}" srcOrd="1" destOrd="0" presId="urn:microsoft.com/office/officeart/2005/8/layout/hierarchy2"/>
    <dgm:cxn modelId="{066ABBC6-00A0-4FF5-971E-E6ADE7EF42BF}" srcId="{5150C4DC-E362-4BF6-B4D6-F98609243545}" destId="{573D38C9-B120-4C0E-A8BB-FE8958EA530B}" srcOrd="0" destOrd="0" parTransId="{FD919A8D-25D3-405A-BA6D-1637E9AF848A}" sibTransId="{62BE497F-EE1B-4596-AECD-458D95797800}"/>
    <dgm:cxn modelId="{049B4B6C-F8B5-4208-A161-BB2B102D88D1}" type="presOf" srcId="{FD919A8D-25D3-405A-BA6D-1637E9AF848A}" destId="{48058093-097A-4049-8192-C37798CFA23B}" srcOrd="1" destOrd="0" presId="urn:microsoft.com/office/officeart/2005/8/layout/hierarchy2"/>
    <dgm:cxn modelId="{8A1FDEFD-F5E9-41C5-AE5A-F3902B72089E}" type="presOf" srcId="{BEF8B824-6BE8-4BEF-BF9E-8F764ACE2FC8}" destId="{70F0EB58-BB72-4C49-864A-91505971EC86}" srcOrd="0" destOrd="0" presId="urn:microsoft.com/office/officeart/2005/8/layout/hierarchy2"/>
    <dgm:cxn modelId="{F493031C-6D7A-4C4E-BD3D-2D60EA20804A}" srcId="{5150C4DC-E362-4BF6-B4D6-F98609243545}" destId="{85712D06-6776-4E05-812B-D64A4618CDA5}" srcOrd="1" destOrd="0" parTransId="{BEF8B824-6BE8-4BEF-BF9E-8F764ACE2FC8}" sibTransId="{113AD5E4-FD2A-420F-894C-E795AE4F8844}"/>
    <dgm:cxn modelId="{3ADD805B-4CF2-4E4E-B463-635088917370}" type="presParOf" srcId="{B08ADF20-9059-4E2F-BF81-0F9663114583}" destId="{433195A6-11FA-4940-81AB-F6D099753B2E}" srcOrd="0" destOrd="0" presId="urn:microsoft.com/office/officeart/2005/8/layout/hierarchy2"/>
    <dgm:cxn modelId="{5E04D2A9-1FBC-4C49-BA25-2B1AF0A8E840}" type="presParOf" srcId="{433195A6-11FA-4940-81AB-F6D099753B2E}" destId="{5C6199BA-4B5F-4C9C-BE37-7A32EDF3F5C3}" srcOrd="0" destOrd="0" presId="urn:microsoft.com/office/officeart/2005/8/layout/hierarchy2"/>
    <dgm:cxn modelId="{20F972D9-C889-40A1-94BF-467897284B10}" type="presParOf" srcId="{433195A6-11FA-4940-81AB-F6D099753B2E}" destId="{38B74486-EE71-435B-92FD-17C8937A1E07}" srcOrd="1" destOrd="0" presId="urn:microsoft.com/office/officeart/2005/8/layout/hierarchy2"/>
    <dgm:cxn modelId="{AFC9FD22-4449-4E78-9333-1C680AF6F82D}" type="presParOf" srcId="{38B74486-EE71-435B-92FD-17C8937A1E07}" destId="{10055AC8-DE89-41DD-962B-BF38062C86D2}" srcOrd="0" destOrd="0" presId="urn:microsoft.com/office/officeart/2005/8/layout/hierarchy2"/>
    <dgm:cxn modelId="{909B0D35-0668-471F-B3E9-EEBBEEF89AC2}" type="presParOf" srcId="{10055AC8-DE89-41DD-962B-BF38062C86D2}" destId="{48058093-097A-4049-8192-C37798CFA23B}" srcOrd="0" destOrd="0" presId="urn:microsoft.com/office/officeart/2005/8/layout/hierarchy2"/>
    <dgm:cxn modelId="{A67AD70A-C52B-42D5-9510-89CE3B1508EA}" type="presParOf" srcId="{38B74486-EE71-435B-92FD-17C8937A1E07}" destId="{1F458623-E661-4DFF-8089-68CE41D1994B}" srcOrd="1" destOrd="0" presId="urn:microsoft.com/office/officeart/2005/8/layout/hierarchy2"/>
    <dgm:cxn modelId="{2599D42D-6A12-41E5-B88F-B049208B9013}" type="presParOf" srcId="{1F458623-E661-4DFF-8089-68CE41D1994B}" destId="{2AFABBF3-1071-4607-9950-34BCD4963BE1}" srcOrd="0" destOrd="0" presId="urn:microsoft.com/office/officeart/2005/8/layout/hierarchy2"/>
    <dgm:cxn modelId="{0F635126-CD4B-4EAA-82FC-B2A1BAE802B9}" type="presParOf" srcId="{1F458623-E661-4DFF-8089-68CE41D1994B}" destId="{9A22804A-C810-4179-BE89-3079F528F59E}" srcOrd="1" destOrd="0" presId="urn:microsoft.com/office/officeart/2005/8/layout/hierarchy2"/>
    <dgm:cxn modelId="{98896D6B-4D68-4F68-AEF3-133B2351C823}" type="presParOf" srcId="{38B74486-EE71-435B-92FD-17C8937A1E07}" destId="{70F0EB58-BB72-4C49-864A-91505971EC86}" srcOrd="2" destOrd="0" presId="urn:microsoft.com/office/officeart/2005/8/layout/hierarchy2"/>
    <dgm:cxn modelId="{2DA18B56-A25B-4BFB-BD1B-4FA1A7B0DC32}" type="presParOf" srcId="{70F0EB58-BB72-4C49-864A-91505971EC86}" destId="{3B4DA091-870F-4190-B1D0-D048EAF4125F}" srcOrd="0" destOrd="0" presId="urn:microsoft.com/office/officeart/2005/8/layout/hierarchy2"/>
    <dgm:cxn modelId="{0BB81BDA-E684-4A51-9432-3CAFA3FB82A5}" type="presParOf" srcId="{38B74486-EE71-435B-92FD-17C8937A1E07}" destId="{20488A1B-B5F4-4C13-88CC-BBAB3293E1CC}" srcOrd="3" destOrd="0" presId="urn:microsoft.com/office/officeart/2005/8/layout/hierarchy2"/>
    <dgm:cxn modelId="{5986AD1B-D174-42BD-91D3-71F805350551}" type="presParOf" srcId="{20488A1B-B5F4-4C13-88CC-BBAB3293E1CC}" destId="{59CF4162-DFEF-4148-95D9-3481DDE1464F}" srcOrd="0" destOrd="0" presId="urn:microsoft.com/office/officeart/2005/8/layout/hierarchy2"/>
    <dgm:cxn modelId="{98EC2BFD-1747-45C1-8531-74CCD83B5805}" type="presParOf" srcId="{20488A1B-B5F4-4C13-88CC-BBAB3293E1CC}" destId="{739D55E2-BE76-4FBD-A91E-AB513B687B0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D33051-531D-4934-8155-4437AA2EA2C8}" type="doc">
      <dgm:prSet loTypeId="urn:microsoft.com/office/officeart/2005/8/layout/hierarchy2" loCatId="hierarchy" qsTypeId="urn:microsoft.com/office/officeart/2005/8/quickstyle/simple3" qsCatId="simple" csTypeId="urn:microsoft.com/office/officeart/2005/8/colors/accent2_3" csCatId="accent2" phldr="1"/>
      <dgm:spPr/>
      <dgm:t>
        <a:bodyPr/>
        <a:lstStyle/>
        <a:p>
          <a:endParaRPr lang="es-CO"/>
        </a:p>
      </dgm:t>
    </dgm:pt>
    <dgm:pt modelId="{5150C4DC-E362-4BF6-B4D6-F98609243545}">
      <dgm:prSet phldrT="[Texto]"/>
      <dgm:spPr/>
      <dgm:t>
        <a:bodyPr/>
        <a:lstStyle/>
        <a:p>
          <a:r>
            <a:rPr lang="es-ES" b="1" dirty="0" smtClean="0"/>
            <a:t>Enfoque de la investigación</a:t>
          </a:r>
          <a:endParaRPr lang="es-CO" b="1" dirty="0"/>
        </a:p>
      </dgm:t>
    </dgm:pt>
    <dgm:pt modelId="{2D1E6F6C-1E59-4FB2-8412-38EB797916E7}" type="parTrans" cxnId="{F27B1426-1BFA-429B-A221-41FD6B57FA1E}">
      <dgm:prSet/>
      <dgm:spPr/>
      <dgm:t>
        <a:bodyPr/>
        <a:lstStyle/>
        <a:p>
          <a:endParaRPr lang="es-CO"/>
        </a:p>
      </dgm:t>
    </dgm:pt>
    <dgm:pt modelId="{8F7F4883-C5FF-408C-B673-C8928B417DBC}" type="sibTrans" cxnId="{F27B1426-1BFA-429B-A221-41FD6B57FA1E}">
      <dgm:prSet/>
      <dgm:spPr/>
      <dgm:t>
        <a:bodyPr/>
        <a:lstStyle/>
        <a:p>
          <a:endParaRPr lang="es-CO"/>
        </a:p>
      </dgm:t>
    </dgm:pt>
    <dgm:pt modelId="{573D38C9-B120-4C0E-A8BB-FE8958EA530B}">
      <dgm:prSet phldrT="[Texto]"/>
      <dgm:spPr/>
      <dgm:t>
        <a:bodyPr/>
        <a:lstStyle/>
        <a:p>
          <a:r>
            <a:rPr lang="es-CO" b="1" dirty="0" smtClean="0"/>
            <a:t>Cuantitativo </a:t>
          </a:r>
        </a:p>
        <a:p>
          <a:r>
            <a:rPr lang="es-CO" dirty="0" smtClean="0"/>
            <a:t>Orden específico para llegar al objetivo de estudio</a:t>
          </a:r>
          <a:endParaRPr lang="es-CO" dirty="0"/>
        </a:p>
      </dgm:t>
    </dgm:pt>
    <dgm:pt modelId="{FD919A8D-25D3-405A-BA6D-1637E9AF848A}" type="parTrans" cxnId="{066ABBC6-00A0-4FF5-971E-E6ADE7EF42BF}">
      <dgm:prSet/>
      <dgm:spPr/>
      <dgm:t>
        <a:bodyPr/>
        <a:lstStyle/>
        <a:p>
          <a:endParaRPr lang="es-CO"/>
        </a:p>
      </dgm:t>
    </dgm:pt>
    <dgm:pt modelId="{62BE497F-EE1B-4596-AECD-458D95797800}" type="sibTrans" cxnId="{066ABBC6-00A0-4FF5-971E-E6ADE7EF42BF}">
      <dgm:prSet/>
      <dgm:spPr/>
      <dgm:t>
        <a:bodyPr/>
        <a:lstStyle/>
        <a:p>
          <a:endParaRPr lang="es-CO"/>
        </a:p>
      </dgm:t>
    </dgm:pt>
    <dgm:pt modelId="{B08ADF20-9059-4E2F-BF81-0F9663114583}" type="pres">
      <dgm:prSet presAssocID="{44D33051-531D-4934-8155-4437AA2EA2C8}" presName="diagram" presStyleCnt="0">
        <dgm:presLayoutVars>
          <dgm:chPref val="1"/>
          <dgm:dir/>
          <dgm:animOne val="branch"/>
          <dgm:animLvl val="lvl"/>
          <dgm:resizeHandles val="exact"/>
        </dgm:presLayoutVars>
      </dgm:prSet>
      <dgm:spPr/>
      <dgm:t>
        <a:bodyPr/>
        <a:lstStyle/>
        <a:p>
          <a:endParaRPr lang="es-CO"/>
        </a:p>
      </dgm:t>
    </dgm:pt>
    <dgm:pt modelId="{433195A6-11FA-4940-81AB-F6D099753B2E}" type="pres">
      <dgm:prSet presAssocID="{5150C4DC-E362-4BF6-B4D6-F98609243545}" presName="root1" presStyleCnt="0"/>
      <dgm:spPr/>
    </dgm:pt>
    <dgm:pt modelId="{5C6199BA-4B5F-4C9C-BE37-7A32EDF3F5C3}" type="pres">
      <dgm:prSet presAssocID="{5150C4DC-E362-4BF6-B4D6-F98609243545}" presName="LevelOneTextNode" presStyleLbl="node0" presStyleIdx="0" presStyleCnt="1">
        <dgm:presLayoutVars>
          <dgm:chPref val="3"/>
        </dgm:presLayoutVars>
      </dgm:prSet>
      <dgm:spPr/>
      <dgm:t>
        <a:bodyPr/>
        <a:lstStyle/>
        <a:p>
          <a:endParaRPr lang="es-CO"/>
        </a:p>
      </dgm:t>
    </dgm:pt>
    <dgm:pt modelId="{38B74486-EE71-435B-92FD-17C8937A1E07}" type="pres">
      <dgm:prSet presAssocID="{5150C4DC-E362-4BF6-B4D6-F98609243545}" presName="level2hierChild" presStyleCnt="0"/>
      <dgm:spPr/>
    </dgm:pt>
    <dgm:pt modelId="{10055AC8-DE89-41DD-962B-BF38062C86D2}" type="pres">
      <dgm:prSet presAssocID="{FD919A8D-25D3-405A-BA6D-1637E9AF848A}" presName="conn2-1" presStyleLbl="parChTrans1D2" presStyleIdx="0" presStyleCnt="1"/>
      <dgm:spPr/>
      <dgm:t>
        <a:bodyPr/>
        <a:lstStyle/>
        <a:p>
          <a:endParaRPr lang="es-CO"/>
        </a:p>
      </dgm:t>
    </dgm:pt>
    <dgm:pt modelId="{48058093-097A-4049-8192-C37798CFA23B}" type="pres">
      <dgm:prSet presAssocID="{FD919A8D-25D3-405A-BA6D-1637E9AF848A}" presName="connTx" presStyleLbl="parChTrans1D2" presStyleIdx="0" presStyleCnt="1"/>
      <dgm:spPr/>
      <dgm:t>
        <a:bodyPr/>
        <a:lstStyle/>
        <a:p>
          <a:endParaRPr lang="es-CO"/>
        </a:p>
      </dgm:t>
    </dgm:pt>
    <dgm:pt modelId="{1F458623-E661-4DFF-8089-68CE41D1994B}" type="pres">
      <dgm:prSet presAssocID="{573D38C9-B120-4C0E-A8BB-FE8958EA530B}" presName="root2" presStyleCnt="0"/>
      <dgm:spPr/>
    </dgm:pt>
    <dgm:pt modelId="{2AFABBF3-1071-4607-9950-34BCD4963BE1}" type="pres">
      <dgm:prSet presAssocID="{573D38C9-B120-4C0E-A8BB-FE8958EA530B}" presName="LevelTwoTextNode" presStyleLbl="node2" presStyleIdx="0" presStyleCnt="1">
        <dgm:presLayoutVars>
          <dgm:chPref val="3"/>
        </dgm:presLayoutVars>
      </dgm:prSet>
      <dgm:spPr/>
      <dgm:t>
        <a:bodyPr/>
        <a:lstStyle/>
        <a:p>
          <a:endParaRPr lang="es-CO"/>
        </a:p>
      </dgm:t>
    </dgm:pt>
    <dgm:pt modelId="{9A22804A-C810-4179-BE89-3079F528F59E}" type="pres">
      <dgm:prSet presAssocID="{573D38C9-B120-4C0E-A8BB-FE8958EA530B}" presName="level3hierChild" presStyleCnt="0"/>
      <dgm:spPr/>
    </dgm:pt>
  </dgm:ptLst>
  <dgm:cxnLst>
    <dgm:cxn modelId="{025DFC8E-9D1F-41FD-A030-35A84306221A}" type="presOf" srcId="{FD919A8D-25D3-405A-BA6D-1637E9AF848A}" destId="{10055AC8-DE89-41DD-962B-BF38062C86D2}" srcOrd="0" destOrd="0" presId="urn:microsoft.com/office/officeart/2005/8/layout/hierarchy2"/>
    <dgm:cxn modelId="{066ABBC6-00A0-4FF5-971E-E6ADE7EF42BF}" srcId="{5150C4DC-E362-4BF6-B4D6-F98609243545}" destId="{573D38C9-B120-4C0E-A8BB-FE8958EA530B}" srcOrd="0" destOrd="0" parTransId="{FD919A8D-25D3-405A-BA6D-1637E9AF848A}" sibTransId="{62BE497F-EE1B-4596-AECD-458D95797800}"/>
    <dgm:cxn modelId="{C525A15B-C6F4-418E-8A59-C382C76F8421}" type="presOf" srcId="{5150C4DC-E362-4BF6-B4D6-F98609243545}" destId="{5C6199BA-4B5F-4C9C-BE37-7A32EDF3F5C3}" srcOrd="0" destOrd="0" presId="urn:microsoft.com/office/officeart/2005/8/layout/hierarchy2"/>
    <dgm:cxn modelId="{4AD4AFAA-8AE4-4450-B970-51F34D373499}" type="presOf" srcId="{573D38C9-B120-4C0E-A8BB-FE8958EA530B}" destId="{2AFABBF3-1071-4607-9950-34BCD4963BE1}" srcOrd="0" destOrd="0" presId="urn:microsoft.com/office/officeart/2005/8/layout/hierarchy2"/>
    <dgm:cxn modelId="{F6235138-6214-401E-8776-6D869E356193}" type="presOf" srcId="{FD919A8D-25D3-405A-BA6D-1637E9AF848A}" destId="{48058093-097A-4049-8192-C37798CFA23B}" srcOrd="1" destOrd="0" presId="urn:microsoft.com/office/officeart/2005/8/layout/hierarchy2"/>
    <dgm:cxn modelId="{F27B1426-1BFA-429B-A221-41FD6B57FA1E}" srcId="{44D33051-531D-4934-8155-4437AA2EA2C8}" destId="{5150C4DC-E362-4BF6-B4D6-F98609243545}" srcOrd="0" destOrd="0" parTransId="{2D1E6F6C-1E59-4FB2-8412-38EB797916E7}" sibTransId="{8F7F4883-C5FF-408C-B673-C8928B417DBC}"/>
    <dgm:cxn modelId="{65CBA652-526C-4C3C-BD57-B3258C76DE6D}" type="presOf" srcId="{44D33051-531D-4934-8155-4437AA2EA2C8}" destId="{B08ADF20-9059-4E2F-BF81-0F9663114583}" srcOrd="0" destOrd="0" presId="urn:microsoft.com/office/officeart/2005/8/layout/hierarchy2"/>
    <dgm:cxn modelId="{B38961EA-065A-485D-9783-ABEB501F0D12}" type="presParOf" srcId="{B08ADF20-9059-4E2F-BF81-0F9663114583}" destId="{433195A6-11FA-4940-81AB-F6D099753B2E}" srcOrd="0" destOrd="0" presId="urn:microsoft.com/office/officeart/2005/8/layout/hierarchy2"/>
    <dgm:cxn modelId="{ACB6E3B8-3DA6-40DA-914B-BBF44A73DB96}" type="presParOf" srcId="{433195A6-11FA-4940-81AB-F6D099753B2E}" destId="{5C6199BA-4B5F-4C9C-BE37-7A32EDF3F5C3}" srcOrd="0" destOrd="0" presId="urn:microsoft.com/office/officeart/2005/8/layout/hierarchy2"/>
    <dgm:cxn modelId="{026F0F3F-A099-48E4-9B3B-B525C7FBB018}" type="presParOf" srcId="{433195A6-11FA-4940-81AB-F6D099753B2E}" destId="{38B74486-EE71-435B-92FD-17C8937A1E07}" srcOrd="1" destOrd="0" presId="urn:microsoft.com/office/officeart/2005/8/layout/hierarchy2"/>
    <dgm:cxn modelId="{2A5A945B-423C-4E78-9B98-D797DCF44E6E}" type="presParOf" srcId="{38B74486-EE71-435B-92FD-17C8937A1E07}" destId="{10055AC8-DE89-41DD-962B-BF38062C86D2}" srcOrd="0" destOrd="0" presId="urn:microsoft.com/office/officeart/2005/8/layout/hierarchy2"/>
    <dgm:cxn modelId="{564936AF-83FD-40B3-9FDA-F09C5EB49DFB}" type="presParOf" srcId="{10055AC8-DE89-41DD-962B-BF38062C86D2}" destId="{48058093-097A-4049-8192-C37798CFA23B}" srcOrd="0" destOrd="0" presId="urn:microsoft.com/office/officeart/2005/8/layout/hierarchy2"/>
    <dgm:cxn modelId="{87A8B331-CF2D-47AE-A9A4-EC7CC8EBC5BF}" type="presParOf" srcId="{38B74486-EE71-435B-92FD-17C8937A1E07}" destId="{1F458623-E661-4DFF-8089-68CE41D1994B}" srcOrd="1" destOrd="0" presId="urn:microsoft.com/office/officeart/2005/8/layout/hierarchy2"/>
    <dgm:cxn modelId="{24D461E2-C5B9-4FD1-9AFC-36A919D24C77}" type="presParOf" srcId="{1F458623-E661-4DFF-8089-68CE41D1994B}" destId="{2AFABBF3-1071-4607-9950-34BCD4963BE1}" srcOrd="0" destOrd="0" presId="urn:microsoft.com/office/officeart/2005/8/layout/hierarchy2"/>
    <dgm:cxn modelId="{579E3A7B-C871-4DA9-ABD6-76C66FFF678F}" type="presParOf" srcId="{1F458623-E661-4DFF-8089-68CE41D1994B}" destId="{9A22804A-C810-4179-BE89-3079F528F59E}"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A07F28-05A1-4841-9ABB-BDE83EF201D5}"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s-CO"/>
        </a:p>
      </dgm:t>
    </dgm:pt>
    <dgm:pt modelId="{E85BB554-CC07-455D-928A-CD085CD2EBD9}">
      <dgm:prSet phldrT="[Texto]" custT="1"/>
      <dgm:spPr/>
      <dgm:t>
        <a:bodyPr/>
        <a:lstStyle/>
        <a:p>
          <a:r>
            <a:rPr lang="es-EC" sz="2800" b="1" dirty="0" smtClean="0"/>
            <a:t>HIPOTESIS </a:t>
          </a:r>
          <a:endParaRPr lang="es-CO" sz="2800" dirty="0"/>
        </a:p>
      </dgm:t>
    </dgm:pt>
    <dgm:pt modelId="{99436181-F280-43E0-8724-D3A1249D2887}" type="parTrans" cxnId="{F22229C4-1AF2-48E7-95FE-AB90C7BFE81A}">
      <dgm:prSet/>
      <dgm:spPr/>
      <dgm:t>
        <a:bodyPr/>
        <a:lstStyle/>
        <a:p>
          <a:endParaRPr lang="es-CO" sz="2400"/>
        </a:p>
      </dgm:t>
    </dgm:pt>
    <dgm:pt modelId="{7B26CAB5-DA45-4BB0-BE53-B7F03D8885D3}" type="sibTrans" cxnId="{F22229C4-1AF2-48E7-95FE-AB90C7BFE81A}">
      <dgm:prSet/>
      <dgm:spPr/>
      <dgm:t>
        <a:bodyPr/>
        <a:lstStyle/>
        <a:p>
          <a:endParaRPr lang="es-CO" sz="2400"/>
        </a:p>
      </dgm:t>
    </dgm:pt>
    <dgm:pt modelId="{5E93D983-C7E1-4320-8645-DDFC2D569605}">
      <dgm:prSet phldrT="[Texto]" custT="1"/>
      <dgm:spPr/>
      <dgm:t>
        <a:bodyPr/>
        <a:lstStyle/>
        <a:p>
          <a:pPr algn="just"/>
          <a:r>
            <a:rPr lang="es-EC" sz="1400" dirty="0" smtClean="0"/>
            <a:t>H0. Más del  30% de la población navega 2 horas en internet diariamente.</a:t>
          </a:r>
        </a:p>
        <a:p>
          <a:pPr algn="just"/>
          <a:r>
            <a:rPr lang="es-EC" sz="1400" dirty="0" smtClean="0"/>
            <a:t>H1. Menos del 30% de la población navega 2 horas en internet diariamente.</a:t>
          </a:r>
          <a:endParaRPr lang="es-CO" sz="1400" dirty="0"/>
        </a:p>
      </dgm:t>
    </dgm:pt>
    <dgm:pt modelId="{17FB164E-A223-47C6-AB63-6451B42CDD77}" type="parTrans" cxnId="{0A2DE1D0-32AF-425E-8A6A-A733D127FE1F}">
      <dgm:prSet/>
      <dgm:spPr/>
      <dgm:t>
        <a:bodyPr/>
        <a:lstStyle/>
        <a:p>
          <a:endParaRPr lang="es-CO" sz="2400"/>
        </a:p>
      </dgm:t>
    </dgm:pt>
    <dgm:pt modelId="{4F043D60-1861-4891-9C28-4C3E1F8F1FB9}" type="sibTrans" cxnId="{0A2DE1D0-32AF-425E-8A6A-A733D127FE1F}">
      <dgm:prSet/>
      <dgm:spPr/>
      <dgm:t>
        <a:bodyPr/>
        <a:lstStyle/>
        <a:p>
          <a:endParaRPr lang="es-CO" sz="2400"/>
        </a:p>
      </dgm:t>
    </dgm:pt>
    <dgm:pt modelId="{B620FA0E-9539-4EEE-A9F9-1FCE3E2CDE0A}">
      <dgm:prSet phldrT="[Texto]" custT="1"/>
      <dgm:spPr/>
      <dgm:t>
        <a:bodyPr/>
        <a:lstStyle/>
        <a:p>
          <a:pPr algn="just"/>
          <a:r>
            <a:rPr lang="es-EC" sz="1400" dirty="0" smtClean="0"/>
            <a:t>H0. Más del  60% de la población considera el conocimiento del  producto, la característica de interés más relevante cuando busca informarse sobre un producto cosmético en un sitio web.</a:t>
          </a:r>
        </a:p>
        <a:p>
          <a:pPr algn="just"/>
          <a:r>
            <a:rPr lang="es-EC" sz="1400" dirty="0" smtClean="0"/>
            <a:t>H1.  Menos del 60% de la población considera el conocimiento del producto, la característica de interés más relevante cuando busca informarse sobre un producto cosmético en un sitio web.</a:t>
          </a:r>
          <a:endParaRPr lang="es-CO" sz="1400" dirty="0"/>
        </a:p>
      </dgm:t>
    </dgm:pt>
    <dgm:pt modelId="{DC1173A2-F71D-4BA0-8BA4-8567FD5F23B8}" type="parTrans" cxnId="{29C372CF-DC12-4953-9AA0-585C6F293B32}">
      <dgm:prSet/>
      <dgm:spPr/>
      <dgm:t>
        <a:bodyPr/>
        <a:lstStyle/>
        <a:p>
          <a:endParaRPr lang="es-CO" sz="2400"/>
        </a:p>
      </dgm:t>
    </dgm:pt>
    <dgm:pt modelId="{E5263899-0C87-4C0B-A728-0347D843E777}" type="sibTrans" cxnId="{29C372CF-DC12-4953-9AA0-585C6F293B32}">
      <dgm:prSet/>
      <dgm:spPr/>
      <dgm:t>
        <a:bodyPr/>
        <a:lstStyle/>
        <a:p>
          <a:endParaRPr lang="es-CO" sz="2400"/>
        </a:p>
      </dgm:t>
    </dgm:pt>
    <dgm:pt modelId="{F7CE8224-233C-448F-8F7E-DD02826190C1}">
      <dgm:prSet phldrT="[Texto]" custT="1"/>
      <dgm:spPr/>
      <dgm:t>
        <a:bodyPr/>
        <a:lstStyle/>
        <a:p>
          <a:pPr algn="just"/>
          <a:r>
            <a:rPr lang="es-EC" sz="1400" dirty="0" smtClean="0"/>
            <a:t>H0. Más del 70% de la población es influenciada en la decisión de compra de productos cosméticos en función a las publicaciones de medios digitales utilizados en la metodología del e-</a:t>
          </a:r>
          <a:r>
            <a:rPr lang="es-EC" sz="1400" dirty="0" err="1" smtClean="0"/>
            <a:t>wom</a:t>
          </a:r>
          <a:r>
            <a:rPr lang="es-EC" sz="1400" dirty="0" smtClean="0"/>
            <a:t> marketing boca - oído electrónico.  </a:t>
          </a:r>
        </a:p>
        <a:p>
          <a:pPr algn="just"/>
          <a:r>
            <a:rPr lang="es-EC" sz="1400" dirty="0" smtClean="0"/>
            <a:t>H1. Menos del 70% de la población es influenciada en la decisión de compra de productos cosméticos en función a las publicaciones de medios digitales utilizados en la metodología del e-</a:t>
          </a:r>
          <a:r>
            <a:rPr lang="es-EC" sz="1400" dirty="0" err="1" smtClean="0"/>
            <a:t>wom</a:t>
          </a:r>
          <a:r>
            <a:rPr lang="es-EC" sz="1400" dirty="0" smtClean="0"/>
            <a:t> marketing boca - oído electrónico.  </a:t>
          </a:r>
          <a:endParaRPr lang="es-CO" sz="1400" dirty="0"/>
        </a:p>
      </dgm:t>
    </dgm:pt>
    <dgm:pt modelId="{932F9DD4-CC01-4337-B726-4D297A8B1AF1}" type="parTrans" cxnId="{1B178341-BE6D-4172-9FFF-8BE2061895A5}">
      <dgm:prSet/>
      <dgm:spPr/>
      <dgm:t>
        <a:bodyPr/>
        <a:lstStyle/>
        <a:p>
          <a:endParaRPr lang="es-CO" sz="2400"/>
        </a:p>
      </dgm:t>
    </dgm:pt>
    <dgm:pt modelId="{5554812F-7007-428F-B1F5-E8DA73AD172F}" type="sibTrans" cxnId="{1B178341-BE6D-4172-9FFF-8BE2061895A5}">
      <dgm:prSet/>
      <dgm:spPr/>
      <dgm:t>
        <a:bodyPr/>
        <a:lstStyle/>
        <a:p>
          <a:endParaRPr lang="es-CO" sz="2400"/>
        </a:p>
      </dgm:t>
    </dgm:pt>
    <dgm:pt modelId="{47B4313C-C29F-4702-885D-3C2E8F90D882}">
      <dgm:prSet phldrT="[Texto]" custT="1"/>
      <dgm:spPr/>
      <dgm:t>
        <a:bodyPr/>
        <a:lstStyle/>
        <a:p>
          <a:pPr algn="just"/>
          <a:r>
            <a:rPr lang="es-EC" sz="1400" dirty="0" smtClean="0"/>
            <a:t>H0. El Facebook es el  medio digital más utilizado por los consumidores para informarse sobre la existencia de productos cosméticos, marcas usos y beneficios.</a:t>
          </a:r>
        </a:p>
        <a:p>
          <a:pPr algn="just"/>
          <a:r>
            <a:rPr lang="es-EC" sz="1400" dirty="0" smtClean="0"/>
            <a:t>H1. El Facebook no es el  medio digital más utilizado por los consumidores para informarse sobre la existencia de productos cosméticos, marcas usos y beneficios</a:t>
          </a:r>
          <a:endParaRPr lang="es-CO" sz="1400" dirty="0"/>
        </a:p>
      </dgm:t>
    </dgm:pt>
    <dgm:pt modelId="{BC5697C6-F5D2-465A-A321-529D3685252D}" type="parTrans" cxnId="{D5425900-C7F5-4311-8A04-722FC520B67A}">
      <dgm:prSet/>
      <dgm:spPr/>
      <dgm:t>
        <a:bodyPr/>
        <a:lstStyle/>
        <a:p>
          <a:endParaRPr lang="es-CO" sz="2400"/>
        </a:p>
      </dgm:t>
    </dgm:pt>
    <dgm:pt modelId="{2D629554-DA51-45FD-A641-4D3324B20595}" type="sibTrans" cxnId="{D5425900-C7F5-4311-8A04-722FC520B67A}">
      <dgm:prSet/>
      <dgm:spPr/>
      <dgm:t>
        <a:bodyPr/>
        <a:lstStyle/>
        <a:p>
          <a:endParaRPr lang="es-CO" sz="2400"/>
        </a:p>
      </dgm:t>
    </dgm:pt>
    <dgm:pt modelId="{6FFF9AE7-D628-44DF-9C86-A17B5438FA64}">
      <dgm:prSet phldrT="[Texto]" custT="1"/>
      <dgm:spPr/>
      <dgm:t>
        <a:bodyPr/>
        <a:lstStyle/>
        <a:p>
          <a:pPr algn="just"/>
          <a:r>
            <a:rPr lang="es-EC" sz="1400" dirty="0" smtClean="0"/>
            <a:t>H0. El Facebook es el medio digital más influyente en la decisión de compra de los consumidores de productos cosméticos.</a:t>
          </a:r>
        </a:p>
        <a:p>
          <a:pPr algn="just"/>
          <a:r>
            <a:rPr lang="es-EC" sz="1400" dirty="0" smtClean="0"/>
            <a:t>H1. El Facebook es el medio digital más influyente en la decisión de compra de los consumidores de productos cosméticos</a:t>
          </a:r>
        </a:p>
        <a:p>
          <a:pPr algn="just"/>
          <a:endParaRPr lang="es-CO" sz="1400" dirty="0"/>
        </a:p>
      </dgm:t>
    </dgm:pt>
    <dgm:pt modelId="{7FE0569F-7E1A-4DCC-BBF4-65B3E59B659D}" type="parTrans" cxnId="{24CB3F6D-DAC7-45D9-AF36-2985E4A93E56}">
      <dgm:prSet/>
      <dgm:spPr/>
      <dgm:t>
        <a:bodyPr/>
        <a:lstStyle/>
        <a:p>
          <a:endParaRPr lang="es-CO" sz="2400"/>
        </a:p>
      </dgm:t>
    </dgm:pt>
    <dgm:pt modelId="{894F9264-F947-4C40-9435-189A0DE1DEA8}" type="sibTrans" cxnId="{24CB3F6D-DAC7-45D9-AF36-2985E4A93E56}">
      <dgm:prSet/>
      <dgm:spPr/>
      <dgm:t>
        <a:bodyPr/>
        <a:lstStyle/>
        <a:p>
          <a:endParaRPr lang="es-CO" sz="2400"/>
        </a:p>
      </dgm:t>
    </dgm:pt>
    <dgm:pt modelId="{7434D4CF-242F-485C-B447-4D273CCE199E}" type="pres">
      <dgm:prSet presAssocID="{B9A07F28-05A1-4841-9ABB-BDE83EF201D5}" presName="vert0" presStyleCnt="0">
        <dgm:presLayoutVars>
          <dgm:dir/>
          <dgm:animOne val="branch"/>
          <dgm:animLvl val="lvl"/>
        </dgm:presLayoutVars>
      </dgm:prSet>
      <dgm:spPr/>
      <dgm:t>
        <a:bodyPr/>
        <a:lstStyle/>
        <a:p>
          <a:endParaRPr lang="es-CO"/>
        </a:p>
      </dgm:t>
    </dgm:pt>
    <dgm:pt modelId="{B69ABD28-A93B-46A1-8165-2CC71CEC67CF}" type="pres">
      <dgm:prSet presAssocID="{E85BB554-CC07-455D-928A-CD085CD2EBD9}" presName="thickLine" presStyleLbl="alignNode1" presStyleIdx="0" presStyleCnt="1"/>
      <dgm:spPr/>
    </dgm:pt>
    <dgm:pt modelId="{8538FBE9-F04C-4C53-8BE7-B9B2EB9C43D9}" type="pres">
      <dgm:prSet presAssocID="{E85BB554-CC07-455D-928A-CD085CD2EBD9}" presName="horz1" presStyleCnt="0"/>
      <dgm:spPr/>
    </dgm:pt>
    <dgm:pt modelId="{B6C3F460-7D69-4261-9D0B-F630F35C7795}" type="pres">
      <dgm:prSet presAssocID="{E85BB554-CC07-455D-928A-CD085CD2EBD9}" presName="tx1" presStyleLbl="revTx" presStyleIdx="0" presStyleCnt="6"/>
      <dgm:spPr/>
      <dgm:t>
        <a:bodyPr/>
        <a:lstStyle/>
        <a:p>
          <a:endParaRPr lang="es-CO"/>
        </a:p>
      </dgm:t>
    </dgm:pt>
    <dgm:pt modelId="{AD1EEA1E-F46A-4232-87E0-60AA41179C27}" type="pres">
      <dgm:prSet presAssocID="{E85BB554-CC07-455D-928A-CD085CD2EBD9}" presName="vert1" presStyleCnt="0"/>
      <dgm:spPr/>
    </dgm:pt>
    <dgm:pt modelId="{20A5688B-F73B-44DF-AA56-043B50443B5B}" type="pres">
      <dgm:prSet presAssocID="{5E93D983-C7E1-4320-8645-DDFC2D569605}" presName="vertSpace2a" presStyleCnt="0"/>
      <dgm:spPr/>
    </dgm:pt>
    <dgm:pt modelId="{6FEA7CFA-A664-4A99-B5B6-3884D47859F3}" type="pres">
      <dgm:prSet presAssocID="{5E93D983-C7E1-4320-8645-DDFC2D569605}" presName="horz2" presStyleCnt="0"/>
      <dgm:spPr/>
    </dgm:pt>
    <dgm:pt modelId="{CCAA1348-02D5-4641-A395-92DCFFFD3DE3}" type="pres">
      <dgm:prSet presAssocID="{5E93D983-C7E1-4320-8645-DDFC2D569605}" presName="horzSpace2" presStyleCnt="0"/>
      <dgm:spPr/>
    </dgm:pt>
    <dgm:pt modelId="{C9C1133C-4260-4433-87E8-903D6F92BB41}" type="pres">
      <dgm:prSet presAssocID="{5E93D983-C7E1-4320-8645-DDFC2D569605}" presName="tx2" presStyleLbl="revTx" presStyleIdx="1" presStyleCnt="6" custLinFactNeighborY="30463"/>
      <dgm:spPr/>
      <dgm:t>
        <a:bodyPr/>
        <a:lstStyle/>
        <a:p>
          <a:endParaRPr lang="es-CO"/>
        </a:p>
      </dgm:t>
    </dgm:pt>
    <dgm:pt modelId="{BBCE2652-DA64-4027-9E38-6860FEA76A37}" type="pres">
      <dgm:prSet presAssocID="{5E93D983-C7E1-4320-8645-DDFC2D569605}" presName="vert2" presStyleCnt="0"/>
      <dgm:spPr/>
    </dgm:pt>
    <dgm:pt modelId="{BF6A5017-84E5-45D2-A604-9E637FC7A16E}" type="pres">
      <dgm:prSet presAssocID="{5E93D983-C7E1-4320-8645-DDFC2D569605}" presName="thinLine2b" presStyleLbl="callout" presStyleIdx="0" presStyleCnt="5"/>
      <dgm:spPr/>
    </dgm:pt>
    <dgm:pt modelId="{E6A65FA0-8290-4D11-AA91-0A9EF901D5B7}" type="pres">
      <dgm:prSet presAssocID="{5E93D983-C7E1-4320-8645-DDFC2D569605}" presName="vertSpace2b" presStyleCnt="0"/>
      <dgm:spPr/>
    </dgm:pt>
    <dgm:pt modelId="{799BC959-89ED-4359-B491-59434CB59451}" type="pres">
      <dgm:prSet presAssocID="{B620FA0E-9539-4EEE-A9F9-1FCE3E2CDE0A}" presName="horz2" presStyleCnt="0"/>
      <dgm:spPr/>
    </dgm:pt>
    <dgm:pt modelId="{6EA13EAF-3CCA-47E8-84B6-5AB049AB95F1}" type="pres">
      <dgm:prSet presAssocID="{B620FA0E-9539-4EEE-A9F9-1FCE3E2CDE0A}" presName="horzSpace2" presStyleCnt="0"/>
      <dgm:spPr/>
    </dgm:pt>
    <dgm:pt modelId="{0252805F-8EDF-4A37-A0CF-0940BBAA2738}" type="pres">
      <dgm:prSet presAssocID="{B620FA0E-9539-4EEE-A9F9-1FCE3E2CDE0A}" presName="tx2" presStyleLbl="revTx" presStyleIdx="2" presStyleCnt="6" custLinFactNeighborY="2176"/>
      <dgm:spPr/>
      <dgm:t>
        <a:bodyPr/>
        <a:lstStyle/>
        <a:p>
          <a:endParaRPr lang="es-CO"/>
        </a:p>
      </dgm:t>
    </dgm:pt>
    <dgm:pt modelId="{15265FDA-448D-4FF8-AB6A-E8DB1A7DE9F9}" type="pres">
      <dgm:prSet presAssocID="{B620FA0E-9539-4EEE-A9F9-1FCE3E2CDE0A}" presName="vert2" presStyleCnt="0"/>
      <dgm:spPr/>
    </dgm:pt>
    <dgm:pt modelId="{568C3DA0-23C8-4DF2-92FC-50A680C5F138}" type="pres">
      <dgm:prSet presAssocID="{B620FA0E-9539-4EEE-A9F9-1FCE3E2CDE0A}" presName="thinLine2b" presStyleLbl="callout" presStyleIdx="1" presStyleCnt="5"/>
      <dgm:spPr/>
    </dgm:pt>
    <dgm:pt modelId="{7E2432C0-3D4C-4E90-8FB1-CD76635E90B9}" type="pres">
      <dgm:prSet presAssocID="{B620FA0E-9539-4EEE-A9F9-1FCE3E2CDE0A}" presName="vertSpace2b" presStyleCnt="0"/>
      <dgm:spPr/>
    </dgm:pt>
    <dgm:pt modelId="{6CA30C0F-C4C4-40BE-A417-D1C35BE12FA5}" type="pres">
      <dgm:prSet presAssocID="{F7CE8224-233C-448F-8F7E-DD02826190C1}" presName="horz2" presStyleCnt="0"/>
      <dgm:spPr/>
    </dgm:pt>
    <dgm:pt modelId="{5D1763C0-8080-4AB6-8A2D-972A521E594D}" type="pres">
      <dgm:prSet presAssocID="{F7CE8224-233C-448F-8F7E-DD02826190C1}" presName="horzSpace2" presStyleCnt="0"/>
      <dgm:spPr/>
    </dgm:pt>
    <dgm:pt modelId="{E0DC9826-709B-4827-98CF-5CCB6DBA9AE4}" type="pres">
      <dgm:prSet presAssocID="{F7CE8224-233C-448F-8F7E-DD02826190C1}" presName="tx2" presStyleLbl="revTx" presStyleIdx="3" presStyleCnt="6" custLinFactNeighborY="-8725"/>
      <dgm:spPr/>
      <dgm:t>
        <a:bodyPr/>
        <a:lstStyle/>
        <a:p>
          <a:endParaRPr lang="es-CO"/>
        </a:p>
      </dgm:t>
    </dgm:pt>
    <dgm:pt modelId="{3CA85729-D41F-479C-B092-28177B64AA3B}" type="pres">
      <dgm:prSet presAssocID="{F7CE8224-233C-448F-8F7E-DD02826190C1}" presName="vert2" presStyleCnt="0"/>
      <dgm:spPr/>
    </dgm:pt>
    <dgm:pt modelId="{FF82FBEA-4EFF-4377-9753-3CFD6D908FD5}" type="pres">
      <dgm:prSet presAssocID="{F7CE8224-233C-448F-8F7E-DD02826190C1}" presName="thinLine2b" presStyleLbl="callout" presStyleIdx="2" presStyleCnt="5"/>
      <dgm:spPr/>
    </dgm:pt>
    <dgm:pt modelId="{3B154609-7EB2-4DF4-A5AC-5303D4D915FE}" type="pres">
      <dgm:prSet presAssocID="{F7CE8224-233C-448F-8F7E-DD02826190C1}" presName="vertSpace2b" presStyleCnt="0"/>
      <dgm:spPr/>
    </dgm:pt>
    <dgm:pt modelId="{FBE5301D-F714-46BE-AC37-9AE78BDBBCBE}" type="pres">
      <dgm:prSet presAssocID="{47B4313C-C29F-4702-885D-3C2E8F90D882}" presName="horz2" presStyleCnt="0"/>
      <dgm:spPr/>
    </dgm:pt>
    <dgm:pt modelId="{9EEB48DA-296E-48D2-9163-538073C77DF6}" type="pres">
      <dgm:prSet presAssocID="{47B4313C-C29F-4702-885D-3C2E8F90D882}" presName="horzSpace2" presStyleCnt="0"/>
      <dgm:spPr/>
    </dgm:pt>
    <dgm:pt modelId="{AE7E91DC-BD80-420A-900E-C833EEBA1CCF}" type="pres">
      <dgm:prSet presAssocID="{47B4313C-C29F-4702-885D-3C2E8F90D882}" presName="tx2" presStyleLbl="revTx" presStyleIdx="4" presStyleCnt="6" custLinFactNeighborY="4612"/>
      <dgm:spPr/>
      <dgm:t>
        <a:bodyPr/>
        <a:lstStyle/>
        <a:p>
          <a:endParaRPr lang="es-CO"/>
        </a:p>
      </dgm:t>
    </dgm:pt>
    <dgm:pt modelId="{A2A871AD-B8EE-4512-90A5-5EFF36C91557}" type="pres">
      <dgm:prSet presAssocID="{47B4313C-C29F-4702-885D-3C2E8F90D882}" presName="vert2" presStyleCnt="0"/>
      <dgm:spPr/>
    </dgm:pt>
    <dgm:pt modelId="{B193040B-D0CF-4009-8F73-4AABB6687CA3}" type="pres">
      <dgm:prSet presAssocID="{47B4313C-C29F-4702-885D-3C2E8F90D882}" presName="thinLine2b" presStyleLbl="callout" presStyleIdx="3" presStyleCnt="5"/>
      <dgm:spPr/>
    </dgm:pt>
    <dgm:pt modelId="{1D7A7A31-D7F3-4033-BEE1-F174D7AB8824}" type="pres">
      <dgm:prSet presAssocID="{47B4313C-C29F-4702-885D-3C2E8F90D882}" presName="vertSpace2b" presStyleCnt="0"/>
      <dgm:spPr/>
    </dgm:pt>
    <dgm:pt modelId="{76286B7D-1A54-462B-B84C-8927914C79A0}" type="pres">
      <dgm:prSet presAssocID="{6FFF9AE7-D628-44DF-9C86-A17B5438FA64}" presName="horz2" presStyleCnt="0"/>
      <dgm:spPr/>
    </dgm:pt>
    <dgm:pt modelId="{69C02A67-58FF-418D-97D4-D47EA75A703C}" type="pres">
      <dgm:prSet presAssocID="{6FFF9AE7-D628-44DF-9C86-A17B5438FA64}" presName="horzSpace2" presStyleCnt="0"/>
      <dgm:spPr/>
    </dgm:pt>
    <dgm:pt modelId="{86B53AB5-5FA2-4004-B790-971C7E3932A3}" type="pres">
      <dgm:prSet presAssocID="{6FFF9AE7-D628-44DF-9C86-A17B5438FA64}" presName="tx2" presStyleLbl="revTx" presStyleIdx="5" presStyleCnt="6"/>
      <dgm:spPr/>
      <dgm:t>
        <a:bodyPr/>
        <a:lstStyle/>
        <a:p>
          <a:endParaRPr lang="es-CO"/>
        </a:p>
      </dgm:t>
    </dgm:pt>
    <dgm:pt modelId="{5E563B00-984A-4772-8230-02831880EE04}" type="pres">
      <dgm:prSet presAssocID="{6FFF9AE7-D628-44DF-9C86-A17B5438FA64}" presName="vert2" presStyleCnt="0"/>
      <dgm:spPr/>
    </dgm:pt>
    <dgm:pt modelId="{C0DBA282-147F-4A9B-B2CC-DCE8EC90840D}" type="pres">
      <dgm:prSet presAssocID="{6FFF9AE7-D628-44DF-9C86-A17B5438FA64}" presName="thinLine2b" presStyleLbl="callout" presStyleIdx="4" presStyleCnt="5"/>
      <dgm:spPr/>
    </dgm:pt>
    <dgm:pt modelId="{45523022-11E7-4EAF-9215-01762BE333A0}" type="pres">
      <dgm:prSet presAssocID="{6FFF9AE7-D628-44DF-9C86-A17B5438FA64}" presName="vertSpace2b" presStyleCnt="0"/>
      <dgm:spPr/>
    </dgm:pt>
  </dgm:ptLst>
  <dgm:cxnLst>
    <dgm:cxn modelId="{AB6B1F10-175A-4611-85AB-3CEE31DD5B56}" type="presOf" srcId="{B9A07F28-05A1-4841-9ABB-BDE83EF201D5}" destId="{7434D4CF-242F-485C-B447-4D273CCE199E}" srcOrd="0" destOrd="0" presId="urn:microsoft.com/office/officeart/2008/layout/LinedList"/>
    <dgm:cxn modelId="{0A2DE1D0-32AF-425E-8A6A-A733D127FE1F}" srcId="{E85BB554-CC07-455D-928A-CD085CD2EBD9}" destId="{5E93D983-C7E1-4320-8645-DDFC2D569605}" srcOrd="0" destOrd="0" parTransId="{17FB164E-A223-47C6-AB63-6451B42CDD77}" sibTransId="{4F043D60-1861-4891-9C28-4C3E1F8F1FB9}"/>
    <dgm:cxn modelId="{1B178341-BE6D-4172-9FFF-8BE2061895A5}" srcId="{E85BB554-CC07-455D-928A-CD085CD2EBD9}" destId="{F7CE8224-233C-448F-8F7E-DD02826190C1}" srcOrd="2" destOrd="0" parTransId="{932F9DD4-CC01-4337-B726-4D297A8B1AF1}" sibTransId="{5554812F-7007-428F-B1F5-E8DA73AD172F}"/>
    <dgm:cxn modelId="{4FA74E2D-BD8C-49EE-B957-A3BD823A1915}" type="presOf" srcId="{6FFF9AE7-D628-44DF-9C86-A17B5438FA64}" destId="{86B53AB5-5FA2-4004-B790-971C7E3932A3}" srcOrd="0" destOrd="0" presId="urn:microsoft.com/office/officeart/2008/layout/LinedList"/>
    <dgm:cxn modelId="{AE921CE8-12F7-47AF-BC62-F56D2AF42226}" type="presOf" srcId="{E85BB554-CC07-455D-928A-CD085CD2EBD9}" destId="{B6C3F460-7D69-4261-9D0B-F630F35C7795}" srcOrd="0" destOrd="0" presId="urn:microsoft.com/office/officeart/2008/layout/LinedList"/>
    <dgm:cxn modelId="{0885DA19-3CE8-4BAD-BCF7-CC50E900ED78}" type="presOf" srcId="{B620FA0E-9539-4EEE-A9F9-1FCE3E2CDE0A}" destId="{0252805F-8EDF-4A37-A0CF-0940BBAA2738}" srcOrd="0" destOrd="0" presId="urn:microsoft.com/office/officeart/2008/layout/LinedList"/>
    <dgm:cxn modelId="{0E7035A4-CD1A-4CA1-A7E3-F8161888D065}" type="presOf" srcId="{47B4313C-C29F-4702-885D-3C2E8F90D882}" destId="{AE7E91DC-BD80-420A-900E-C833EEBA1CCF}" srcOrd="0" destOrd="0" presId="urn:microsoft.com/office/officeart/2008/layout/LinedList"/>
    <dgm:cxn modelId="{24CB3F6D-DAC7-45D9-AF36-2985E4A93E56}" srcId="{E85BB554-CC07-455D-928A-CD085CD2EBD9}" destId="{6FFF9AE7-D628-44DF-9C86-A17B5438FA64}" srcOrd="4" destOrd="0" parTransId="{7FE0569F-7E1A-4DCC-BBF4-65B3E59B659D}" sibTransId="{894F9264-F947-4C40-9435-189A0DE1DEA8}"/>
    <dgm:cxn modelId="{29C372CF-DC12-4953-9AA0-585C6F293B32}" srcId="{E85BB554-CC07-455D-928A-CD085CD2EBD9}" destId="{B620FA0E-9539-4EEE-A9F9-1FCE3E2CDE0A}" srcOrd="1" destOrd="0" parTransId="{DC1173A2-F71D-4BA0-8BA4-8567FD5F23B8}" sibTransId="{E5263899-0C87-4C0B-A728-0347D843E777}"/>
    <dgm:cxn modelId="{D5425900-C7F5-4311-8A04-722FC520B67A}" srcId="{E85BB554-CC07-455D-928A-CD085CD2EBD9}" destId="{47B4313C-C29F-4702-885D-3C2E8F90D882}" srcOrd="3" destOrd="0" parTransId="{BC5697C6-F5D2-465A-A321-529D3685252D}" sibTransId="{2D629554-DA51-45FD-A641-4D3324B20595}"/>
    <dgm:cxn modelId="{F22229C4-1AF2-48E7-95FE-AB90C7BFE81A}" srcId="{B9A07F28-05A1-4841-9ABB-BDE83EF201D5}" destId="{E85BB554-CC07-455D-928A-CD085CD2EBD9}" srcOrd="0" destOrd="0" parTransId="{99436181-F280-43E0-8724-D3A1249D2887}" sibTransId="{7B26CAB5-DA45-4BB0-BE53-B7F03D8885D3}"/>
    <dgm:cxn modelId="{ED8B6FE1-89BF-4964-92D0-A0BEF33ADEB5}" type="presOf" srcId="{F7CE8224-233C-448F-8F7E-DD02826190C1}" destId="{E0DC9826-709B-4827-98CF-5CCB6DBA9AE4}" srcOrd="0" destOrd="0" presId="urn:microsoft.com/office/officeart/2008/layout/LinedList"/>
    <dgm:cxn modelId="{D93CA671-725F-444B-8AAC-8A0F3A7504AF}" type="presOf" srcId="{5E93D983-C7E1-4320-8645-DDFC2D569605}" destId="{C9C1133C-4260-4433-87E8-903D6F92BB41}" srcOrd="0" destOrd="0" presId="urn:microsoft.com/office/officeart/2008/layout/LinedList"/>
    <dgm:cxn modelId="{AB96F7F2-EDD1-4DA3-8F8C-B64066D0484D}" type="presParOf" srcId="{7434D4CF-242F-485C-B447-4D273CCE199E}" destId="{B69ABD28-A93B-46A1-8165-2CC71CEC67CF}" srcOrd="0" destOrd="0" presId="urn:microsoft.com/office/officeart/2008/layout/LinedList"/>
    <dgm:cxn modelId="{B873BB2B-5B6A-4FFF-9182-9EFEEDBE6979}" type="presParOf" srcId="{7434D4CF-242F-485C-B447-4D273CCE199E}" destId="{8538FBE9-F04C-4C53-8BE7-B9B2EB9C43D9}" srcOrd="1" destOrd="0" presId="urn:microsoft.com/office/officeart/2008/layout/LinedList"/>
    <dgm:cxn modelId="{42124EA0-DA7D-49AE-BE10-74A08BD9A9CA}" type="presParOf" srcId="{8538FBE9-F04C-4C53-8BE7-B9B2EB9C43D9}" destId="{B6C3F460-7D69-4261-9D0B-F630F35C7795}" srcOrd="0" destOrd="0" presId="urn:microsoft.com/office/officeart/2008/layout/LinedList"/>
    <dgm:cxn modelId="{16C6C7CD-FC22-4228-AB45-7F5313FB97F3}" type="presParOf" srcId="{8538FBE9-F04C-4C53-8BE7-B9B2EB9C43D9}" destId="{AD1EEA1E-F46A-4232-87E0-60AA41179C27}" srcOrd="1" destOrd="0" presId="urn:microsoft.com/office/officeart/2008/layout/LinedList"/>
    <dgm:cxn modelId="{2CF0CD16-1F37-4C6E-924D-78050482C049}" type="presParOf" srcId="{AD1EEA1E-F46A-4232-87E0-60AA41179C27}" destId="{20A5688B-F73B-44DF-AA56-043B50443B5B}" srcOrd="0" destOrd="0" presId="urn:microsoft.com/office/officeart/2008/layout/LinedList"/>
    <dgm:cxn modelId="{A1040529-18EA-4F57-941E-E9E0C51428F9}" type="presParOf" srcId="{AD1EEA1E-F46A-4232-87E0-60AA41179C27}" destId="{6FEA7CFA-A664-4A99-B5B6-3884D47859F3}" srcOrd="1" destOrd="0" presId="urn:microsoft.com/office/officeart/2008/layout/LinedList"/>
    <dgm:cxn modelId="{9817EA28-6772-40A7-AAAF-E40C5735267C}" type="presParOf" srcId="{6FEA7CFA-A664-4A99-B5B6-3884D47859F3}" destId="{CCAA1348-02D5-4641-A395-92DCFFFD3DE3}" srcOrd="0" destOrd="0" presId="urn:microsoft.com/office/officeart/2008/layout/LinedList"/>
    <dgm:cxn modelId="{B9CA2AF1-1D2A-4FB5-8A8C-2F9162684165}" type="presParOf" srcId="{6FEA7CFA-A664-4A99-B5B6-3884D47859F3}" destId="{C9C1133C-4260-4433-87E8-903D6F92BB41}" srcOrd="1" destOrd="0" presId="urn:microsoft.com/office/officeart/2008/layout/LinedList"/>
    <dgm:cxn modelId="{D364E334-1584-4E51-B8A1-34D1D0175C8B}" type="presParOf" srcId="{6FEA7CFA-A664-4A99-B5B6-3884D47859F3}" destId="{BBCE2652-DA64-4027-9E38-6860FEA76A37}" srcOrd="2" destOrd="0" presId="urn:microsoft.com/office/officeart/2008/layout/LinedList"/>
    <dgm:cxn modelId="{1E257866-8ECD-4C52-AB57-193461B7CC76}" type="presParOf" srcId="{AD1EEA1E-F46A-4232-87E0-60AA41179C27}" destId="{BF6A5017-84E5-45D2-A604-9E637FC7A16E}" srcOrd="2" destOrd="0" presId="urn:microsoft.com/office/officeart/2008/layout/LinedList"/>
    <dgm:cxn modelId="{B941DAB5-CBEC-46A9-B273-1B4F3B1D54C4}" type="presParOf" srcId="{AD1EEA1E-F46A-4232-87E0-60AA41179C27}" destId="{E6A65FA0-8290-4D11-AA91-0A9EF901D5B7}" srcOrd="3" destOrd="0" presId="urn:microsoft.com/office/officeart/2008/layout/LinedList"/>
    <dgm:cxn modelId="{0A108770-1E5D-476A-804B-A9A39A0201F4}" type="presParOf" srcId="{AD1EEA1E-F46A-4232-87E0-60AA41179C27}" destId="{799BC959-89ED-4359-B491-59434CB59451}" srcOrd="4" destOrd="0" presId="urn:microsoft.com/office/officeart/2008/layout/LinedList"/>
    <dgm:cxn modelId="{0D990D13-CEDD-47E6-9883-1B4403BF5DD7}" type="presParOf" srcId="{799BC959-89ED-4359-B491-59434CB59451}" destId="{6EA13EAF-3CCA-47E8-84B6-5AB049AB95F1}" srcOrd="0" destOrd="0" presId="urn:microsoft.com/office/officeart/2008/layout/LinedList"/>
    <dgm:cxn modelId="{D3EA19F0-B862-4DA9-8539-DA7CDE83EB68}" type="presParOf" srcId="{799BC959-89ED-4359-B491-59434CB59451}" destId="{0252805F-8EDF-4A37-A0CF-0940BBAA2738}" srcOrd="1" destOrd="0" presId="urn:microsoft.com/office/officeart/2008/layout/LinedList"/>
    <dgm:cxn modelId="{367DECF6-BCE2-488A-A922-9CD20A4426A9}" type="presParOf" srcId="{799BC959-89ED-4359-B491-59434CB59451}" destId="{15265FDA-448D-4FF8-AB6A-E8DB1A7DE9F9}" srcOrd="2" destOrd="0" presId="urn:microsoft.com/office/officeart/2008/layout/LinedList"/>
    <dgm:cxn modelId="{DA4E8BEC-3E6F-4BB5-9812-216E3BAA08C5}" type="presParOf" srcId="{AD1EEA1E-F46A-4232-87E0-60AA41179C27}" destId="{568C3DA0-23C8-4DF2-92FC-50A680C5F138}" srcOrd="5" destOrd="0" presId="urn:microsoft.com/office/officeart/2008/layout/LinedList"/>
    <dgm:cxn modelId="{08A568A6-D711-408D-A778-9D7AAFB7EA64}" type="presParOf" srcId="{AD1EEA1E-F46A-4232-87E0-60AA41179C27}" destId="{7E2432C0-3D4C-4E90-8FB1-CD76635E90B9}" srcOrd="6" destOrd="0" presId="urn:microsoft.com/office/officeart/2008/layout/LinedList"/>
    <dgm:cxn modelId="{0DE57897-8BE2-40FF-83B7-BF31C062B8DE}" type="presParOf" srcId="{AD1EEA1E-F46A-4232-87E0-60AA41179C27}" destId="{6CA30C0F-C4C4-40BE-A417-D1C35BE12FA5}" srcOrd="7" destOrd="0" presId="urn:microsoft.com/office/officeart/2008/layout/LinedList"/>
    <dgm:cxn modelId="{1654D622-68C5-4BEC-B7D5-5F1312715637}" type="presParOf" srcId="{6CA30C0F-C4C4-40BE-A417-D1C35BE12FA5}" destId="{5D1763C0-8080-4AB6-8A2D-972A521E594D}" srcOrd="0" destOrd="0" presId="urn:microsoft.com/office/officeart/2008/layout/LinedList"/>
    <dgm:cxn modelId="{E66DA3AB-AB2F-42F0-9AB7-96CB83C18A37}" type="presParOf" srcId="{6CA30C0F-C4C4-40BE-A417-D1C35BE12FA5}" destId="{E0DC9826-709B-4827-98CF-5CCB6DBA9AE4}" srcOrd="1" destOrd="0" presId="urn:microsoft.com/office/officeart/2008/layout/LinedList"/>
    <dgm:cxn modelId="{2E71A135-F14F-4089-B0D3-F26C0EC0FE06}" type="presParOf" srcId="{6CA30C0F-C4C4-40BE-A417-D1C35BE12FA5}" destId="{3CA85729-D41F-479C-B092-28177B64AA3B}" srcOrd="2" destOrd="0" presId="urn:microsoft.com/office/officeart/2008/layout/LinedList"/>
    <dgm:cxn modelId="{91155960-AA32-46CB-BE09-871414B0FCC1}" type="presParOf" srcId="{AD1EEA1E-F46A-4232-87E0-60AA41179C27}" destId="{FF82FBEA-4EFF-4377-9753-3CFD6D908FD5}" srcOrd="8" destOrd="0" presId="urn:microsoft.com/office/officeart/2008/layout/LinedList"/>
    <dgm:cxn modelId="{0728B803-BFFF-4A3F-B79B-A9F0BFEA473F}" type="presParOf" srcId="{AD1EEA1E-F46A-4232-87E0-60AA41179C27}" destId="{3B154609-7EB2-4DF4-A5AC-5303D4D915FE}" srcOrd="9" destOrd="0" presId="urn:microsoft.com/office/officeart/2008/layout/LinedList"/>
    <dgm:cxn modelId="{C045EA41-628A-4BB6-89D6-2F8D941E4CCA}" type="presParOf" srcId="{AD1EEA1E-F46A-4232-87E0-60AA41179C27}" destId="{FBE5301D-F714-46BE-AC37-9AE78BDBBCBE}" srcOrd="10" destOrd="0" presId="urn:microsoft.com/office/officeart/2008/layout/LinedList"/>
    <dgm:cxn modelId="{AD819546-18C4-4FDE-8905-245C95665ED3}" type="presParOf" srcId="{FBE5301D-F714-46BE-AC37-9AE78BDBBCBE}" destId="{9EEB48DA-296E-48D2-9163-538073C77DF6}" srcOrd="0" destOrd="0" presId="urn:microsoft.com/office/officeart/2008/layout/LinedList"/>
    <dgm:cxn modelId="{3ADA70A7-D992-4097-B0CA-BDA4B74B5EFE}" type="presParOf" srcId="{FBE5301D-F714-46BE-AC37-9AE78BDBBCBE}" destId="{AE7E91DC-BD80-420A-900E-C833EEBA1CCF}" srcOrd="1" destOrd="0" presId="urn:microsoft.com/office/officeart/2008/layout/LinedList"/>
    <dgm:cxn modelId="{9D85AAD5-C091-4052-A361-305DDF0AEAFA}" type="presParOf" srcId="{FBE5301D-F714-46BE-AC37-9AE78BDBBCBE}" destId="{A2A871AD-B8EE-4512-90A5-5EFF36C91557}" srcOrd="2" destOrd="0" presId="urn:microsoft.com/office/officeart/2008/layout/LinedList"/>
    <dgm:cxn modelId="{7ECC6C5A-6C9A-4718-8FF8-5C61EC3D4D78}" type="presParOf" srcId="{AD1EEA1E-F46A-4232-87E0-60AA41179C27}" destId="{B193040B-D0CF-4009-8F73-4AABB6687CA3}" srcOrd="11" destOrd="0" presId="urn:microsoft.com/office/officeart/2008/layout/LinedList"/>
    <dgm:cxn modelId="{FDF6D8FC-8E73-49F8-BF4F-CE48F163C8B4}" type="presParOf" srcId="{AD1EEA1E-F46A-4232-87E0-60AA41179C27}" destId="{1D7A7A31-D7F3-4033-BEE1-F174D7AB8824}" srcOrd="12" destOrd="0" presId="urn:microsoft.com/office/officeart/2008/layout/LinedList"/>
    <dgm:cxn modelId="{65001248-4804-401A-85B0-D9B5C8548E5E}" type="presParOf" srcId="{AD1EEA1E-F46A-4232-87E0-60AA41179C27}" destId="{76286B7D-1A54-462B-B84C-8927914C79A0}" srcOrd="13" destOrd="0" presId="urn:microsoft.com/office/officeart/2008/layout/LinedList"/>
    <dgm:cxn modelId="{18EB01F6-DE98-4993-94E5-D4AF4E0822B9}" type="presParOf" srcId="{76286B7D-1A54-462B-B84C-8927914C79A0}" destId="{69C02A67-58FF-418D-97D4-D47EA75A703C}" srcOrd="0" destOrd="0" presId="urn:microsoft.com/office/officeart/2008/layout/LinedList"/>
    <dgm:cxn modelId="{E5C7D3B4-2E73-4E27-BE6D-06B35F87639A}" type="presParOf" srcId="{76286B7D-1A54-462B-B84C-8927914C79A0}" destId="{86B53AB5-5FA2-4004-B790-971C7E3932A3}" srcOrd="1" destOrd="0" presId="urn:microsoft.com/office/officeart/2008/layout/LinedList"/>
    <dgm:cxn modelId="{3E100C5A-9123-42CE-A27C-96E7A21051D9}" type="presParOf" srcId="{76286B7D-1A54-462B-B84C-8927914C79A0}" destId="{5E563B00-984A-4772-8230-02831880EE04}" srcOrd="2" destOrd="0" presId="urn:microsoft.com/office/officeart/2008/layout/LinedList"/>
    <dgm:cxn modelId="{53394ABC-E926-4BBF-9361-C4C1EB1C843D}" type="presParOf" srcId="{AD1EEA1E-F46A-4232-87E0-60AA41179C27}" destId="{C0DBA282-147F-4A9B-B2CC-DCE8EC90840D}" srcOrd="14" destOrd="0" presId="urn:microsoft.com/office/officeart/2008/layout/LinedList"/>
    <dgm:cxn modelId="{D4726230-751B-4D6D-899E-6EDD48A958BF}" type="presParOf" srcId="{AD1EEA1E-F46A-4232-87E0-60AA41179C27}" destId="{45523022-11E7-4EAF-9215-01762BE333A0}"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90F4E0-CE0B-4DB1-BA82-830E3703254F}" type="doc">
      <dgm:prSet loTypeId="urn:microsoft.com/office/officeart/2009/3/layout/RandomtoResultProcess" loCatId="process" qsTypeId="urn:microsoft.com/office/officeart/2005/8/quickstyle/3d7" qsCatId="3D" csTypeId="urn:microsoft.com/office/officeart/2005/8/colors/accent0_3" csCatId="mainScheme" phldr="1"/>
      <dgm:spPr/>
      <dgm:t>
        <a:bodyPr/>
        <a:lstStyle/>
        <a:p>
          <a:endParaRPr lang="es-CO"/>
        </a:p>
      </dgm:t>
    </dgm:pt>
    <dgm:pt modelId="{0218854B-4940-49A9-B14D-52D49647EC0A}">
      <dgm:prSet phldrT="[Texto]"/>
      <dgm:spPr/>
      <dgm:t>
        <a:bodyPr/>
        <a:lstStyle/>
        <a:p>
          <a:r>
            <a:rPr lang="es-CO" b="1" dirty="0" smtClean="0"/>
            <a:t>TÉCNICA DE MUESTREO </a:t>
          </a:r>
          <a:endParaRPr lang="es-CO" b="1" dirty="0"/>
        </a:p>
      </dgm:t>
    </dgm:pt>
    <dgm:pt modelId="{6C0D1515-5490-499E-AEF5-4BA15325CD21}" type="parTrans" cxnId="{FC57BC12-D2C9-4AD1-8CF6-061D8EF0C5E5}">
      <dgm:prSet/>
      <dgm:spPr/>
      <dgm:t>
        <a:bodyPr/>
        <a:lstStyle/>
        <a:p>
          <a:endParaRPr lang="es-CO"/>
        </a:p>
      </dgm:t>
    </dgm:pt>
    <dgm:pt modelId="{30EC9559-B401-42FF-938C-19A72E6D56A8}" type="sibTrans" cxnId="{FC57BC12-D2C9-4AD1-8CF6-061D8EF0C5E5}">
      <dgm:prSet/>
      <dgm:spPr/>
      <dgm:t>
        <a:bodyPr/>
        <a:lstStyle/>
        <a:p>
          <a:endParaRPr lang="es-CO"/>
        </a:p>
      </dgm:t>
    </dgm:pt>
    <dgm:pt modelId="{7C0CEDFB-01FE-45FE-9B98-FE36912BEE76}">
      <dgm:prSet phldrT="[Texto]"/>
      <dgm:spPr/>
      <dgm:t>
        <a:bodyPr/>
        <a:lstStyle/>
        <a:p>
          <a:r>
            <a:rPr lang="es-CO" b="1" dirty="0" smtClean="0"/>
            <a:t>Muestreo probabilístico</a:t>
          </a:r>
        </a:p>
        <a:p>
          <a:r>
            <a:rPr lang="es-CO" dirty="0" smtClean="0"/>
            <a:t>Muestreo aleatorio simple  </a:t>
          </a:r>
          <a:endParaRPr lang="es-CO" dirty="0"/>
        </a:p>
      </dgm:t>
    </dgm:pt>
    <dgm:pt modelId="{32ABFC64-243D-49C2-A798-8AE977C2C0E6}" type="parTrans" cxnId="{F99D24AB-2F02-4D67-BCA4-140E207EF33E}">
      <dgm:prSet/>
      <dgm:spPr/>
      <dgm:t>
        <a:bodyPr/>
        <a:lstStyle/>
        <a:p>
          <a:endParaRPr lang="es-CO"/>
        </a:p>
      </dgm:t>
    </dgm:pt>
    <dgm:pt modelId="{AA4C0673-ED7A-453C-A478-BAFD22383821}" type="sibTrans" cxnId="{F99D24AB-2F02-4D67-BCA4-140E207EF33E}">
      <dgm:prSet/>
      <dgm:spPr/>
      <dgm:t>
        <a:bodyPr/>
        <a:lstStyle/>
        <a:p>
          <a:endParaRPr lang="es-CO"/>
        </a:p>
      </dgm:t>
    </dgm:pt>
    <dgm:pt modelId="{BEF6D6AA-9934-46FD-AE03-37F9FB7CE93E}">
      <dgm:prSet phldrT="[Texto]"/>
      <dgm:spPr/>
      <dgm:t>
        <a:bodyPr/>
        <a:lstStyle/>
        <a:p>
          <a:endParaRPr lang="es-CO" dirty="0"/>
        </a:p>
      </dgm:t>
    </dgm:pt>
    <dgm:pt modelId="{D89A61F0-3331-4BEA-A6E9-AFA974536302}" type="parTrans" cxnId="{7B88332B-AEFB-4606-9114-CD6968B0B926}">
      <dgm:prSet/>
      <dgm:spPr/>
      <dgm:t>
        <a:bodyPr/>
        <a:lstStyle/>
        <a:p>
          <a:endParaRPr lang="es-CO"/>
        </a:p>
      </dgm:t>
    </dgm:pt>
    <dgm:pt modelId="{F4411C06-68F2-416E-B6CF-B44F52C8B90C}" type="sibTrans" cxnId="{7B88332B-AEFB-4606-9114-CD6968B0B926}">
      <dgm:prSet/>
      <dgm:spPr/>
      <dgm:t>
        <a:bodyPr/>
        <a:lstStyle/>
        <a:p>
          <a:endParaRPr lang="es-CO"/>
        </a:p>
      </dgm:t>
    </dgm:pt>
    <dgm:pt modelId="{B3CD148A-BBFC-474F-95E5-FFC3B90D616C}" type="pres">
      <dgm:prSet presAssocID="{E790F4E0-CE0B-4DB1-BA82-830E3703254F}" presName="Name0" presStyleCnt="0">
        <dgm:presLayoutVars>
          <dgm:dir/>
          <dgm:animOne val="branch"/>
          <dgm:animLvl val="lvl"/>
        </dgm:presLayoutVars>
      </dgm:prSet>
      <dgm:spPr/>
      <dgm:t>
        <a:bodyPr/>
        <a:lstStyle/>
        <a:p>
          <a:endParaRPr lang="es-CO"/>
        </a:p>
      </dgm:t>
    </dgm:pt>
    <dgm:pt modelId="{93740ECE-45BE-40FA-A2E7-0EE9C7046769}" type="pres">
      <dgm:prSet presAssocID="{0218854B-4940-49A9-B14D-52D49647EC0A}" presName="chaos" presStyleCnt="0"/>
      <dgm:spPr/>
    </dgm:pt>
    <dgm:pt modelId="{F075204C-D54C-446D-9478-309C13537548}" type="pres">
      <dgm:prSet presAssocID="{0218854B-4940-49A9-B14D-52D49647EC0A}" presName="parTx1" presStyleLbl="revTx" presStyleIdx="0" presStyleCnt="2"/>
      <dgm:spPr/>
      <dgm:t>
        <a:bodyPr/>
        <a:lstStyle/>
        <a:p>
          <a:endParaRPr lang="es-CO"/>
        </a:p>
      </dgm:t>
    </dgm:pt>
    <dgm:pt modelId="{BE9C3165-1F58-4844-880F-37D7BEA1B83A}" type="pres">
      <dgm:prSet presAssocID="{0218854B-4940-49A9-B14D-52D49647EC0A}" presName="c1" presStyleLbl="node1" presStyleIdx="0" presStyleCnt="19"/>
      <dgm:spPr/>
    </dgm:pt>
    <dgm:pt modelId="{4FEDB5AA-1697-4911-9D56-655BA5398487}" type="pres">
      <dgm:prSet presAssocID="{0218854B-4940-49A9-B14D-52D49647EC0A}" presName="c2" presStyleLbl="node1" presStyleIdx="1" presStyleCnt="19"/>
      <dgm:spPr/>
    </dgm:pt>
    <dgm:pt modelId="{3E1CA4D4-F2CF-4351-A0D0-55F20439099D}" type="pres">
      <dgm:prSet presAssocID="{0218854B-4940-49A9-B14D-52D49647EC0A}" presName="c3" presStyleLbl="node1" presStyleIdx="2" presStyleCnt="19"/>
      <dgm:spPr/>
    </dgm:pt>
    <dgm:pt modelId="{E6507DC7-C0A1-4815-AFAA-359599F9DED1}" type="pres">
      <dgm:prSet presAssocID="{0218854B-4940-49A9-B14D-52D49647EC0A}" presName="c4" presStyleLbl="node1" presStyleIdx="3" presStyleCnt="19"/>
      <dgm:spPr/>
    </dgm:pt>
    <dgm:pt modelId="{2D3F0E2A-7A3B-4F93-A604-02E786FF0A05}" type="pres">
      <dgm:prSet presAssocID="{0218854B-4940-49A9-B14D-52D49647EC0A}" presName="c5" presStyleLbl="node1" presStyleIdx="4" presStyleCnt="19"/>
      <dgm:spPr/>
    </dgm:pt>
    <dgm:pt modelId="{4F00214B-D1F9-41D0-ACDA-31E4328E1CAE}" type="pres">
      <dgm:prSet presAssocID="{0218854B-4940-49A9-B14D-52D49647EC0A}" presName="c6" presStyleLbl="node1" presStyleIdx="5" presStyleCnt="19"/>
      <dgm:spPr/>
    </dgm:pt>
    <dgm:pt modelId="{446C0DA2-E04E-46A7-A2C3-05CBE0C9839E}" type="pres">
      <dgm:prSet presAssocID="{0218854B-4940-49A9-B14D-52D49647EC0A}" presName="c7" presStyleLbl="node1" presStyleIdx="6" presStyleCnt="19"/>
      <dgm:spPr/>
    </dgm:pt>
    <dgm:pt modelId="{1101C2AA-710C-4E5A-8E01-FE58E2BBF45A}" type="pres">
      <dgm:prSet presAssocID="{0218854B-4940-49A9-B14D-52D49647EC0A}" presName="c8" presStyleLbl="node1" presStyleIdx="7" presStyleCnt="19"/>
      <dgm:spPr/>
    </dgm:pt>
    <dgm:pt modelId="{4AE13EF3-F31D-44BC-A4A6-EFCE3EECA8FA}" type="pres">
      <dgm:prSet presAssocID="{0218854B-4940-49A9-B14D-52D49647EC0A}" presName="c9" presStyleLbl="node1" presStyleIdx="8" presStyleCnt="19"/>
      <dgm:spPr/>
    </dgm:pt>
    <dgm:pt modelId="{DA60E574-E571-4075-9F52-37BD03D1768C}" type="pres">
      <dgm:prSet presAssocID="{0218854B-4940-49A9-B14D-52D49647EC0A}" presName="c10" presStyleLbl="node1" presStyleIdx="9" presStyleCnt="19"/>
      <dgm:spPr/>
    </dgm:pt>
    <dgm:pt modelId="{13BB9B5E-3C42-442C-9E78-06371550BC0B}" type="pres">
      <dgm:prSet presAssocID="{0218854B-4940-49A9-B14D-52D49647EC0A}" presName="c11" presStyleLbl="node1" presStyleIdx="10" presStyleCnt="19"/>
      <dgm:spPr/>
    </dgm:pt>
    <dgm:pt modelId="{87D9FA07-BF01-4E7F-AEF1-E52028DFECB2}" type="pres">
      <dgm:prSet presAssocID="{0218854B-4940-49A9-B14D-52D49647EC0A}" presName="c12" presStyleLbl="node1" presStyleIdx="11" presStyleCnt="19"/>
      <dgm:spPr/>
    </dgm:pt>
    <dgm:pt modelId="{DAC7EF5E-123A-4E15-BC9D-C72D411E9378}" type="pres">
      <dgm:prSet presAssocID="{0218854B-4940-49A9-B14D-52D49647EC0A}" presName="c13" presStyleLbl="node1" presStyleIdx="12" presStyleCnt="19"/>
      <dgm:spPr/>
    </dgm:pt>
    <dgm:pt modelId="{F44EE67A-881A-4AD5-A0F2-7D526922B60D}" type="pres">
      <dgm:prSet presAssocID="{0218854B-4940-49A9-B14D-52D49647EC0A}" presName="c14" presStyleLbl="node1" presStyleIdx="13" presStyleCnt="19"/>
      <dgm:spPr/>
    </dgm:pt>
    <dgm:pt modelId="{BA590C55-C786-4D7C-8B37-61AAF8A3601B}" type="pres">
      <dgm:prSet presAssocID="{0218854B-4940-49A9-B14D-52D49647EC0A}" presName="c15" presStyleLbl="node1" presStyleIdx="14" presStyleCnt="19"/>
      <dgm:spPr/>
    </dgm:pt>
    <dgm:pt modelId="{9EB9310A-52EB-4057-AE8A-56F04869053E}" type="pres">
      <dgm:prSet presAssocID="{0218854B-4940-49A9-B14D-52D49647EC0A}" presName="c16" presStyleLbl="node1" presStyleIdx="15" presStyleCnt="19"/>
      <dgm:spPr/>
    </dgm:pt>
    <dgm:pt modelId="{C2D1D48A-2F44-4FC8-B572-FA04BB329D9A}" type="pres">
      <dgm:prSet presAssocID="{0218854B-4940-49A9-B14D-52D49647EC0A}" presName="c17" presStyleLbl="node1" presStyleIdx="16" presStyleCnt="19"/>
      <dgm:spPr/>
    </dgm:pt>
    <dgm:pt modelId="{4FF36D2C-48D8-40BF-855D-CAC88A01DB59}" type="pres">
      <dgm:prSet presAssocID="{0218854B-4940-49A9-B14D-52D49647EC0A}" presName="c18" presStyleLbl="node1" presStyleIdx="17" presStyleCnt="19"/>
      <dgm:spPr/>
    </dgm:pt>
    <dgm:pt modelId="{71307DC8-5111-4C58-99BC-09C1DECF898C}" type="pres">
      <dgm:prSet presAssocID="{30EC9559-B401-42FF-938C-19A72E6D56A8}" presName="chevronComposite1" presStyleCnt="0"/>
      <dgm:spPr/>
    </dgm:pt>
    <dgm:pt modelId="{DCB9F8C0-A025-4810-BA01-426F85C1ADFF}" type="pres">
      <dgm:prSet presAssocID="{30EC9559-B401-42FF-938C-19A72E6D56A8}" presName="chevron1" presStyleLbl="sibTrans2D1" presStyleIdx="0" presStyleCnt="2"/>
      <dgm:spPr/>
    </dgm:pt>
    <dgm:pt modelId="{13EB31F1-6357-4CE4-A059-51CC375E4F94}" type="pres">
      <dgm:prSet presAssocID="{30EC9559-B401-42FF-938C-19A72E6D56A8}" presName="spChevron1" presStyleCnt="0"/>
      <dgm:spPr/>
    </dgm:pt>
    <dgm:pt modelId="{568DBE4B-5F81-4D0C-BAC6-D64735FCA218}" type="pres">
      <dgm:prSet presAssocID="{30EC9559-B401-42FF-938C-19A72E6D56A8}" presName="overlap" presStyleCnt="0"/>
      <dgm:spPr/>
    </dgm:pt>
    <dgm:pt modelId="{1ACBC674-8717-4D63-9866-CDD246370DAA}" type="pres">
      <dgm:prSet presAssocID="{30EC9559-B401-42FF-938C-19A72E6D56A8}" presName="chevronComposite2" presStyleCnt="0"/>
      <dgm:spPr/>
    </dgm:pt>
    <dgm:pt modelId="{2E6ED91B-23A7-4532-A05F-B7DFA4378028}" type="pres">
      <dgm:prSet presAssocID="{30EC9559-B401-42FF-938C-19A72E6D56A8}" presName="chevron2" presStyleLbl="sibTrans2D1" presStyleIdx="1" presStyleCnt="2"/>
      <dgm:spPr/>
    </dgm:pt>
    <dgm:pt modelId="{7E65A62D-3F65-467A-A331-B6F259EE1AC9}" type="pres">
      <dgm:prSet presAssocID="{30EC9559-B401-42FF-938C-19A72E6D56A8}" presName="spChevron2" presStyleCnt="0"/>
      <dgm:spPr/>
    </dgm:pt>
    <dgm:pt modelId="{9D2D56CB-FC2D-4914-8465-A1D650655D14}" type="pres">
      <dgm:prSet presAssocID="{7C0CEDFB-01FE-45FE-9B98-FE36912BEE76}" presName="last" presStyleCnt="0"/>
      <dgm:spPr/>
    </dgm:pt>
    <dgm:pt modelId="{1AFDF6DE-2623-41B5-8B53-BB03D738E9D1}" type="pres">
      <dgm:prSet presAssocID="{7C0CEDFB-01FE-45FE-9B98-FE36912BEE76}" presName="circleTx" presStyleLbl="node1" presStyleIdx="18" presStyleCnt="19" custLinFactNeighborX="595" custLinFactNeighborY="-706"/>
      <dgm:spPr/>
      <dgm:t>
        <a:bodyPr/>
        <a:lstStyle/>
        <a:p>
          <a:endParaRPr lang="es-CO"/>
        </a:p>
      </dgm:t>
    </dgm:pt>
    <dgm:pt modelId="{C4E24D33-DCEE-47F3-90AC-A11125EE13E1}" type="pres">
      <dgm:prSet presAssocID="{7C0CEDFB-01FE-45FE-9B98-FE36912BEE76}" presName="desTxN" presStyleLbl="revTx" presStyleIdx="1" presStyleCnt="2">
        <dgm:presLayoutVars>
          <dgm:bulletEnabled val="1"/>
        </dgm:presLayoutVars>
      </dgm:prSet>
      <dgm:spPr/>
      <dgm:t>
        <a:bodyPr/>
        <a:lstStyle/>
        <a:p>
          <a:endParaRPr lang="es-CO"/>
        </a:p>
      </dgm:t>
    </dgm:pt>
    <dgm:pt modelId="{6439CF41-8DFC-41F4-A116-18A5324E5BFA}" type="pres">
      <dgm:prSet presAssocID="{7C0CEDFB-01FE-45FE-9B98-FE36912BEE76}" presName="spN" presStyleCnt="0"/>
      <dgm:spPr/>
    </dgm:pt>
  </dgm:ptLst>
  <dgm:cxnLst>
    <dgm:cxn modelId="{F99D24AB-2F02-4D67-BCA4-140E207EF33E}" srcId="{E790F4E0-CE0B-4DB1-BA82-830E3703254F}" destId="{7C0CEDFB-01FE-45FE-9B98-FE36912BEE76}" srcOrd="1" destOrd="0" parTransId="{32ABFC64-243D-49C2-A798-8AE977C2C0E6}" sibTransId="{AA4C0673-ED7A-453C-A478-BAFD22383821}"/>
    <dgm:cxn modelId="{D4B8BA86-35D1-402D-A3A5-46D71C1F3717}" type="presOf" srcId="{E790F4E0-CE0B-4DB1-BA82-830E3703254F}" destId="{B3CD148A-BBFC-474F-95E5-FFC3B90D616C}" srcOrd="0" destOrd="0" presId="urn:microsoft.com/office/officeart/2009/3/layout/RandomtoResultProcess"/>
    <dgm:cxn modelId="{7B88332B-AEFB-4606-9114-CD6968B0B926}" srcId="{7C0CEDFB-01FE-45FE-9B98-FE36912BEE76}" destId="{BEF6D6AA-9934-46FD-AE03-37F9FB7CE93E}" srcOrd="0" destOrd="0" parTransId="{D89A61F0-3331-4BEA-A6E9-AFA974536302}" sibTransId="{F4411C06-68F2-416E-B6CF-B44F52C8B90C}"/>
    <dgm:cxn modelId="{FC57BC12-D2C9-4AD1-8CF6-061D8EF0C5E5}" srcId="{E790F4E0-CE0B-4DB1-BA82-830E3703254F}" destId="{0218854B-4940-49A9-B14D-52D49647EC0A}" srcOrd="0" destOrd="0" parTransId="{6C0D1515-5490-499E-AEF5-4BA15325CD21}" sibTransId="{30EC9559-B401-42FF-938C-19A72E6D56A8}"/>
    <dgm:cxn modelId="{606D57E1-9663-4227-8878-89F05BBA2A52}" type="presOf" srcId="{0218854B-4940-49A9-B14D-52D49647EC0A}" destId="{F075204C-D54C-446D-9478-309C13537548}" srcOrd="0" destOrd="0" presId="urn:microsoft.com/office/officeart/2009/3/layout/RandomtoResultProcess"/>
    <dgm:cxn modelId="{0051A213-3BEF-4885-B5FF-FDDF5BEC1E96}" type="presOf" srcId="{BEF6D6AA-9934-46FD-AE03-37F9FB7CE93E}" destId="{C4E24D33-DCEE-47F3-90AC-A11125EE13E1}" srcOrd="0" destOrd="0" presId="urn:microsoft.com/office/officeart/2009/3/layout/RandomtoResultProcess"/>
    <dgm:cxn modelId="{2CD9BAD7-11E0-4AB6-80FC-DA25A6332C83}" type="presOf" srcId="{7C0CEDFB-01FE-45FE-9B98-FE36912BEE76}" destId="{1AFDF6DE-2623-41B5-8B53-BB03D738E9D1}" srcOrd="0" destOrd="0" presId="urn:microsoft.com/office/officeart/2009/3/layout/RandomtoResultProcess"/>
    <dgm:cxn modelId="{87F6400E-D434-48C5-97BD-099ED4BCEC70}" type="presParOf" srcId="{B3CD148A-BBFC-474F-95E5-FFC3B90D616C}" destId="{93740ECE-45BE-40FA-A2E7-0EE9C7046769}" srcOrd="0" destOrd="0" presId="urn:microsoft.com/office/officeart/2009/3/layout/RandomtoResultProcess"/>
    <dgm:cxn modelId="{6D2399EE-6A64-4B40-B3E6-9C1D2591766B}" type="presParOf" srcId="{93740ECE-45BE-40FA-A2E7-0EE9C7046769}" destId="{F075204C-D54C-446D-9478-309C13537548}" srcOrd="0" destOrd="0" presId="urn:microsoft.com/office/officeart/2009/3/layout/RandomtoResultProcess"/>
    <dgm:cxn modelId="{0091B020-8652-4D99-8F8F-A963A8EA8D29}" type="presParOf" srcId="{93740ECE-45BE-40FA-A2E7-0EE9C7046769}" destId="{BE9C3165-1F58-4844-880F-37D7BEA1B83A}" srcOrd="1" destOrd="0" presId="urn:microsoft.com/office/officeart/2009/3/layout/RandomtoResultProcess"/>
    <dgm:cxn modelId="{D7B90144-EFF4-433E-A340-16C643AC09D0}" type="presParOf" srcId="{93740ECE-45BE-40FA-A2E7-0EE9C7046769}" destId="{4FEDB5AA-1697-4911-9D56-655BA5398487}" srcOrd="2" destOrd="0" presId="urn:microsoft.com/office/officeart/2009/3/layout/RandomtoResultProcess"/>
    <dgm:cxn modelId="{884B074E-3A24-4C93-9F90-12374F79D082}" type="presParOf" srcId="{93740ECE-45BE-40FA-A2E7-0EE9C7046769}" destId="{3E1CA4D4-F2CF-4351-A0D0-55F20439099D}" srcOrd="3" destOrd="0" presId="urn:microsoft.com/office/officeart/2009/3/layout/RandomtoResultProcess"/>
    <dgm:cxn modelId="{1DF8459D-28EF-433D-9C48-C9171B5CA3F7}" type="presParOf" srcId="{93740ECE-45BE-40FA-A2E7-0EE9C7046769}" destId="{E6507DC7-C0A1-4815-AFAA-359599F9DED1}" srcOrd="4" destOrd="0" presId="urn:microsoft.com/office/officeart/2009/3/layout/RandomtoResultProcess"/>
    <dgm:cxn modelId="{908ADA6D-240A-4CBD-9077-F84583794D02}" type="presParOf" srcId="{93740ECE-45BE-40FA-A2E7-0EE9C7046769}" destId="{2D3F0E2A-7A3B-4F93-A604-02E786FF0A05}" srcOrd="5" destOrd="0" presId="urn:microsoft.com/office/officeart/2009/3/layout/RandomtoResultProcess"/>
    <dgm:cxn modelId="{57A4CF4D-5B82-4C0D-B384-E55A646B53EC}" type="presParOf" srcId="{93740ECE-45BE-40FA-A2E7-0EE9C7046769}" destId="{4F00214B-D1F9-41D0-ACDA-31E4328E1CAE}" srcOrd="6" destOrd="0" presId="urn:microsoft.com/office/officeart/2009/3/layout/RandomtoResultProcess"/>
    <dgm:cxn modelId="{9044E541-BF6D-41DD-85FC-E4748A8FFE49}" type="presParOf" srcId="{93740ECE-45BE-40FA-A2E7-0EE9C7046769}" destId="{446C0DA2-E04E-46A7-A2C3-05CBE0C9839E}" srcOrd="7" destOrd="0" presId="urn:microsoft.com/office/officeart/2009/3/layout/RandomtoResultProcess"/>
    <dgm:cxn modelId="{0F962DF3-D6AE-49AE-99E8-25684589416C}" type="presParOf" srcId="{93740ECE-45BE-40FA-A2E7-0EE9C7046769}" destId="{1101C2AA-710C-4E5A-8E01-FE58E2BBF45A}" srcOrd="8" destOrd="0" presId="urn:microsoft.com/office/officeart/2009/3/layout/RandomtoResultProcess"/>
    <dgm:cxn modelId="{01A5E771-10F8-4B4A-A7AC-0817476D3FDF}" type="presParOf" srcId="{93740ECE-45BE-40FA-A2E7-0EE9C7046769}" destId="{4AE13EF3-F31D-44BC-A4A6-EFCE3EECA8FA}" srcOrd="9" destOrd="0" presId="urn:microsoft.com/office/officeart/2009/3/layout/RandomtoResultProcess"/>
    <dgm:cxn modelId="{A1011D66-A191-4ED2-B3D3-57563D5F5CC0}" type="presParOf" srcId="{93740ECE-45BE-40FA-A2E7-0EE9C7046769}" destId="{DA60E574-E571-4075-9F52-37BD03D1768C}" srcOrd="10" destOrd="0" presId="urn:microsoft.com/office/officeart/2009/3/layout/RandomtoResultProcess"/>
    <dgm:cxn modelId="{E4238790-89B5-4394-891B-5E083E09516B}" type="presParOf" srcId="{93740ECE-45BE-40FA-A2E7-0EE9C7046769}" destId="{13BB9B5E-3C42-442C-9E78-06371550BC0B}" srcOrd="11" destOrd="0" presId="urn:microsoft.com/office/officeart/2009/3/layout/RandomtoResultProcess"/>
    <dgm:cxn modelId="{1DF43477-6D77-4808-9E45-E0D148CA13FF}" type="presParOf" srcId="{93740ECE-45BE-40FA-A2E7-0EE9C7046769}" destId="{87D9FA07-BF01-4E7F-AEF1-E52028DFECB2}" srcOrd="12" destOrd="0" presId="urn:microsoft.com/office/officeart/2009/3/layout/RandomtoResultProcess"/>
    <dgm:cxn modelId="{036F225C-484B-4D3F-B36D-A520E6806E7A}" type="presParOf" srcId="{93740ECE-45BE-40FA-A2E7-0EE9C7046769}" destId="{DAC7EF5E-123A-4E15-BC9D-C72D411E9378}" srcOrd="13" destOrd="0" presId="urn:microsoft.com/office/officeart/2009/3/layout/RandomtoResultProcess"/>
    <dgm:cxn modelId="{B3BF39A2-ABB9-4EF7-9C71-54B08FDAEE0A}" type="presParOf" srcId="{93740ECE-45BE-40FA-A2E7-0EE9C7046769}" destId="{F44EE67A-881A-4AD5-A0F2-7D526922B60D}" srcOrd="14" destOrd="0" presId="urn:microsoft.com/office/officeart/2009/3/layout/RandomtoResultProcess"/>
    <dgm:cxn modelId="{70A58F98-6067-4774-BE9C-9942FCF82D5D}" type="presParOf" srcId="{93740ECE-45BE-40FA-A2E7-0EE9C7046769}" destId="{BA590C55-C786-4D7C-8B37-61AAF8A3601B}" srcOrd="15" destOrd="0" presId="urn:microsoft.com/office/officeart/2009/3/layout/RandomtoResultProcess"/>
    <dgm:cxn modelId="{D516DC65-AF78-44D9-A507-2FFACD98F930}" type="presParOf" srcId="{93740ECE-45BE-40FA-A2E7-0EE9C7046769}" destId="{9EB9310A-52EB-4057-AE8A-56F04869053E}" srcOrd="16" destOrd="0" presId="urn:microsoft.com/office/officeart/2009/3/layout/RandomtoResultProcess"/>
    <dgm:cxn modelId="{8C2A3403-E66A-4DF3-9301-003814807703}" type="presParOf" srcId="{93740ECE-45BE-40FA-A2E7-0EE9C7046769}" destId="{C2D1D48A-2F44-4FC8-B572-FA04BB329D9A}" srcOrd="17" destOrd="0" presId="urn:microsoft.com/office/officeart/2009/3/layout/RandomtoResultProcess"/>
    <dgm:cxn modelId="{D7792F34-45FA-4747-AE7F-8B45E65B2E50}" type="presParOf" srcId="{93740ECE-45BE-40FA-A2E7-0EE9C7046769}" destId="{4FF36D2C-48D8-40BF-855D-CAC88A01DB59}" srcOrd="18" destOrd="0" presId="urn:microsoft.com/office/officeart/2009/3/layout/RandomtoResultProcess"/>
    <dgm:cxn modelId="{D833504C-7B50-4F96-B0AD-BAF599AFE099}" type="presParOf" srcId="{B3CD148A-BBFC-474F-95E5-FFC3B90D616C}" destId="{71307DC8-5111-4C58-99BC-09C1DECF898C}" srcOrd="1" destOrd="0" presId="urn:microsoft.com/office/officeart/2009/3/layout/RandomtoResultProcess"/>
    <dgm:cxn modelId="{2DFA113D-D0CD-4334-8703-F8AC32F95560}" type="presParOf" srcId="{71307DC8-5111-4C58-99BC-09C1DECF898C}" destId="{DCB9F8C0-A025-4810-BA01-426F85C1ADFF}" srcOrd="0" destOrd="0" presId="urn:microsoft.com/office/officeart/2009/3/layout/RandomtoResultProcess"/>
    <dgm:cxn modelId="{5CDD9710-5732-486C-B1A1-3C1739160C26}" type="presParOf" srcId="{71307DC8-5111-4C58-99BC-09C1DECF898C}" destId="{13EB31F1-6357-4CE4-A059-51CC375E4F94}" srcOrd="1" destOrd="0" presId="urn:microsoft.com/office/officeart/2009/3/layout/RandomtoResultProcess"/>
    <dgm:cxn modelId="{A0E0B843-2FB8-4639-91A1-B5DDB76F61E5}" type="presParOf" srcId="{B3CD148A-BBFC-474F-95E5-FFC3B90D616C}" destId="{568DBE4B-5F81-4D0C-BAC6-D64735FCA218}" srcOrd="2" destOrd="0" presId="urn:microsoft.com/office/officeart/2009/3/layout/RandomtoResultProcess"/>
    <dgm:cxn modelId="{D0BACADB-75B5-4110-9300-F7F51E2B077B}" type="presParOf" srcId="{B3CD148A-BBFC-474F-95E5-FFC3B90D616C}" destId="{1ACBC674-8717-4D63-9866-CDD246370DAA}" srcOrd="3" destOrd="0" presId="urn:microsoft.com/office/officeart/2009/3/layout/RandomtoResultProcess"/>
    <dgm:cxn modelId="{E1673EDA-4A60-43D4-933C-C91DD9B28880}" type="presParOf" srcId="{1ACBC674-8717-4D63-9866-CDD246370DAA}" destId="{2E6ED91B-23A7-4532-A05F-B7DFA4378028}" srcOrd="0" destOrd="0" presId="urn:microsoft.com/office/officeart/2009/3/layout/RandomtoResultProcess"/>
    <dgm:cxn modelId="{15EFAA26-CF8F-4149-AC56-30735D285027}" type="presParOf" srcId="{1ACBC674-8717-4D63-9866-CDD246370DAA}" destId="{7E65A62D-3F65-467A-A331-B6F259EE1AC9}" srcOrd="1" destOrd="0" presId="urn:microsoft.com/office/officeart/2009/3/layout/RandomtoResultProcess"/>
    <dgm:cxn modelId="{F2FF30F9-2F14-4FCB-BF0A-2D02DC811A25}" type="presParOf" srcId="{B3CD148A-BBFC-474F-95E5-FFC3B90D616C}" destId="{9D2D56CB-FC2D-4914-8465-A1D650655D14}" srcOrd="4" destOrd="0" presId="urn:microsoft.com/office/officeart/2009/3/layout/RandomtoResultProcess"/>
    <dgm:cxn modelId="{8F0B5155-A41A-45CD-941F-42EA24894CC3}" type="presParOf" srcId="{9D2D56CB-FC2D-4914-8465-A1D650655D14}" destId="{1AFDF6DE-2623-41B5-8B53-BB03D738E9D1}" srcOrd="0" destOrd="0" presId="urn:microsoft.com/office/officeart/2009/3/layout/RandomtoResultProcess"/>
    <dgm:cxn modelId="{87506D9F-8D63-48BD-AF86-B220894CD3F7}" type="presParOf" srcId="{9D2D56CB-FC2D-4914-8465-A1D650655D14}" destId="{C4E24D33-DCEE-47F3-90AC-A11125EE13E1}" srcOrd="1" destOrd="0" presId="urn:microsoft.com/office/officeart/2009/3/layout/RandomtoResultProcess"/>
    <dgm:cxn modelId="{FBE61CCE-21F4-4DEF-A78F-A6EAC8758BEE}" type="presParOf" srcId="{9D2D56CB-FC2D-4914-8465-A1D650655D14}" destId="{6439CF41-8DFC-41F4-A116-18A5324E5BFA}"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AF85DA-596F-4EA8-8855-FC59AD5E5404}"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CO"/>
        </a:p>
      </dgm:t>
    </dgm:pt>
    <dgm:pt modelId="{78CE4C39-3252-4D55-8520-0AF1585ACB90}">
      <dgm:prSet phldrT="[Texto]" custT="1"/>
      <dgm:spPr/>
      <dgm:t>
        <a:bodyPr/>
        <a:lstStyle/>
        <a:p>
          <a:pPr algn="just"/>
          <a:endParaRPr lang="es-CO" sz="1600" dirty="0" smtClean="0"/>
        </a:p>
        <a:p>
          <a:pPr algn="just"/>
          <a:r>
            <a:rPr lang="es-CO" sz="1600" dirty="0" smtClean="0"/>
            <a:t>El e-</a:t>
          </a:r>
          <a:r>
            <a:rPr lang="es-CO" sz="1600" dirty="0" err="1" smtClean="0"/>
            <a:t>wom</a:t>
          </a:r>
          <a:r>
            <a:rPr lang="es-CO" sz="1600" dirty="0" smtClean="0"/>
            <a:t> influye positivamente en la decisión de compra de productos cosméticos en hombres y mujeres de la ciudad de Quito, se determinó que las características más relevantes que toma en cuenta la población de estudio al momento de informarse sobre un producto en un sitio web son el </a:t>
          </a:r>
          <a:r>
            <a:rPr lang="es-CO" sz="1600" u="sng" dirty="0" smtClean="0"/>
            <a:t>conocimiento del producto, el lenguaje adecuado y los comentarios actualizados</a:t>
          </a:r>
          <a:r>
            <a:rPr lang="es-CO" sz="1600" dirty="0" smtClean="0"/>
            <a:t>, por lo cual, se recomienda llevar a cabo una adecuada estrategia de creación de contenidos, esto permitirá mantener comunicación directa con el cliente y la empresa puede captar los aspectos positivos y negativos que son percibidos por el usuario respecto a la marca con la finalidad de tomar acciones correctivas y cubrir las necesidades del consumidor </a:t>
          </a:r>
        </a:p>
        <a:p>
          <a:pPr algn="just"/>
          <a:endParaRPr lang="es-CO" sz="1600" dirty="0"/>
        </a:p>
      </dgm:t>
    </dgm:pt>
    <dgm:pt modelId="{B5583C84-FA65-46E6-824F-9108C60AFE45}" type="parTrans" cxnId="{13236112-0727-4CDC-B6B1-8BD2FAEB7230}">
      <dgm:prSet/>
      <dgm:spPr/>
      <dgm:t>
        <a:bodyPr/>
        <a:lstStyle/>
        <a:p>
          <a:endParaRPr lang="es-CO" sz="2400"/>
        </a:p>
      </dgm:t>
    </dgm:pt>
    <dgm:pt modelId="{B2758B7E-9C51-41C7-A570-10BB0C9EF4BA}" type="sibTrans" cxnId="{13236112-0727-4CDC-B6B1-8BD2FAEB7230}">
      <dgm:prSet/>
      <dgm:spPr/>
      <dgm:t>
        <a:bodyPr/>
        <a:lstStyle/>
        <a:p>
          <a:endParaRPr lang="es-CO" sz="2400"/>
        </a:p>
      </dgm:t>
    </dgm:pt>
    <dgm:pt modelId="{0E59673A-9EC6-410B-808E-A8EDDF7A95FC}">
      <dgm:prSet custT="1"/>
      <dgm:spPr/>
      <dgm:t>
        <a:bodyPr/>
        <a:lstStyle/>
        <a:p>
          <a:pPr algn="just"/>
          <a:r>
            <a:rPr lang="es-EC" sz="1600" dirty="0" smtClean="0"/>
            <a:t>Gestionar adecuadamente el manejo de las plataformas de social media ya que permitirán mejorar  el posicionamiento de la marca, la comunicación cliente - empresa  y el incremento de  las ventas, atacar especialmente contenidos en </a:t>
          </a:r>
          <a:r>
            <a:rPr lang="es-EC" sz="1600" dirty="0" err="1" smtClean="0"/>
            <a:t>Youtube</a:t>
          </a:r>
          <a:r>
            <a:rPr lang="es-EC" sz="1600" dirty="0" smtClean="0"/>
            <a:t> y Facebook,  puesto que son los sitios web más utilizado por los consumidores para informarse sobre la existencia de productos cosméticos y tomar la decisión de compra final </a:t>
          </a:r>
          <a:endParaRPr lang="es-CO" sz="1600" dirty="0"/>
        </a:p>
      </dgm:t>
    </dgm:pt>
    <dgm:pt modelId="{3D650DD9-A758-42EE-BC14-3C52F5B45F2F}" type="parTrans" cxnId="{A10D64CB-B903-46C1-9B3F-96A743A14AE5}">
      <dgm:prSet/>
      <dgm:spPr/>
      <dgm:t>
        <a:bodyPr/>
        <a:lstStyle/>
        <a:p>
          <a:endParaRPr lang="es-CO"/>
        </a:p>
      </dgm:t>
    </dgm:pt>
    <dgm:pt modelId="{613F69BB-75FF-49C3-817B-74DDB6B4B917}" type="sibTrans" cxnId="{A10D64CB-B903-46C1-9B3F-96A743A14AE5}">
      <dgm:prSet/>
      <dgm:spPr/>
      <dgm:t>
        <a:bodyPr/>
        <a:lstStyle/>
        <a:p>
          <a:endParaRPr lang="es-CO"/>
        </a:p>
      </dgm:t>
    </dgm:pt>
    <dgm:pt modelId="{173DC715-050D-4419-BFBF-5B7FAFAE2046}">
      <dgm:prSet phldrT="[Texto]" custT="1"/>
      <dgm:spPr/>
      <dgm:t>
        <a:bodyPr/>
        <a:lstStyle/>
        <a:p>
          <a:r>
            <a:rPr lang="es-EC" sz="1600" dirty="0" smtClean="0"/>
            <a:t>Establecer  adecuadamente el segmento de mercado para cada plan de acción ya que es el mejor modo que tiene la empresa para determinar  cómo y a quién va dirigida la comunicación</a:t>
          </a:r>
          <a:endParaRPr lang="es-CO" sz="1600" dirty="0"/>
        </a:p>
      </dgm:t>
    </dgm:pt>
    <dgm:pt modelId="{119BC943-8B37-4653-B500-5E69B24018D8}" type="parTrans" cxnId="{89299022-C3FC-4C55-809C-CFFC7C69D1BC}">
      <dgm:prSet/>
      <dgm:spPr/>
      <dgm:t>
        <a:bodyPr/>
        <a:lstStyle/>
        <a:p>
          <a:endParaRPr lang="es-CO"/>
        </a:p>
      </dgm:t>
    </dgm:pt>
    <dgm:pt modelId="{453E3521-78C3-4322-A181-BBDDF82C9B70}" type="sibTrans" cxnId="{89299022-C3FC-4C55-809C-CFFC7C69D1BC}">
      <dgm:prSet/>
      <dgm:spPr/>
      <dgm:t>
        <a:bodyPr/>
        <a:lstStyle/>
        <a:p>
          <a:endParaRPr lang="es-CO"/>
        </a:p>
      </dgm:t>
    </dgm:pt>
    <dgm:pt modelId="{FB045BC3-D0D0-49F0-AAD7-588EB545B2CC}">
      <dgm:prSet phldrT="[Texto]" custT="1"/>
      <dgm:spPr/>
      <dgm:t>
        <a:bodyPr/>
        <a:lstStyle/>
        <a:p>
          <a:r>
            <a:rPr lang="es-EC" sz="1800" dirty="0" smtClean="0"/>
            <a:t>Contar con un personal capacitado para cada actividad asignada en las estrategias de marketing digital.</a:t>
          </a:r>
          <a:endParaRPr lang="es-CO" sz="1800" dirty="0"/>
        </a:p>
      </dgm:t>
    </dgm:pt>
    <dgm:pt modelId="{CFCE7101-B316-4AC4-B73A-7CA4D9443BD8}" type="parTrans" cxnId="{2DC18E09-95E3-4E3E-AE6C-649398B0ED7B}">
      <dgm:prSet/>
      <dgm:spPr/>
      <dgm:t>
        <a:bodyPr/>
        <a:lstStyle/>
        <a:p>
          <a:endParaRPr lang="es-CO"/>
        </a:p>
      </dgm:t>
    </dgm:pt>
    <dgm:pt modelId="{A6C9E70C-9E56-4DDA-B3D2-A6C07CCAA65D}" type="sibTrans" cxnId="{2DC18E09-95E3-4E3E-AE6C-649398B0ED7B}">
      <dgm:prSet/>
      <dgm:spPr/>
      <dgm:t>
        <a:bodyPr/>
        <a:lstStyle/>
        <a:p>
          <a:endParaRPr lang="es-CO"/>
        </a:p>
      </dgm:t>
    </dgm:pt>
    <dgm:pt modelId="{AC27401E-1BD3-49FA-B9D3-AE31F32C0E44}" type="pres">
      <dgm:prSet presAssocID="{C9AF85DA-596F-4EA8-8855-FC59AD5E5404}" presName="Name0" presStyleCnt="0">
        <dgm:presLayoutVars>
          <dgm:chMax val="7"/>
          <dgm:chPref val="7"/>
          <dgm:dir/>
        </dgm:presLayoutVars>
      </dgm:prSet>
      <dgm:spPr/>
      <dgm:t>
        <a:bodyPr/>
        <a:lstStyle/>
        <a:p>
          <a:endParaRPr lang="es-CO"/>
        </a:p>
      </dgm:t>
    </dgm:pt>
    <dgm:pt modelId="{2809931B-5327-4E09-9536-E3AAEF95F0B7}" type="pres">
      <dgm:prSet presAssocID="{C9AF85DA-596F-4EA8-8855-FC59AD5E5404}" presName="Name1" presStyleCnt="0"/>
      <dgm:spPr/>
    </dgm:pt>
    <dgm:pt modelId="{A055170F-FA0D-4EB3-87D3-2D3257B243C1}" type="pres">
      <dgm:prSet presAssocID="{C9AF85DA-596F-4EA8-8855-FC59AD5E5404}" presName="cycle" presStyleCnt="0"/>
      <dgm:spPr/>
    </dgm:pt>
    <dgm:pt modelId="{939B8F1B-89B6-42B8-AA7D-30C00B9DE0A9}" type="pres">
      <dgm:prSet presAssocID="{C9AF85DA-596F-4EA8-8855-FC59AD5E5404}" presName="srcNode" presStyleLbl="node1" presStyleIdx="0" presStyleCnt="4"/>
      <dgm:spPr/>
    </dgm:pt>
    <dgm:pt modelId="{ED50CB0B-1736-428A-A4CD-FB6E83BAAED0}" type="pres">
      <dgm:prSet presAssocID="{C9AF85DA-596F-4EA8-8855-FC59AD5E5404}" presName="conn" presStyleLbl="parChTrans1D2" presStyleIdx="0" presStyleCnt="1"/>
      <dgm:spPr/>
      <dgm:t>
        <a:bodyPr/>
        <a:lstStyle/>
        <a:p>
          <a:endParaRPr lang="es-CO"/>
        </a:p>
      </dgm:t>
    </dgm:pt>
    <dgm:pt modelId="{BE1BFD1E-0766-450F-BB53-C6BF85645C76}" type="pres">
      <dgm:prSet presAssocID="{C9AF85DA-596F-4EA8-8855-FC59AD5E5404}" presName="extraNode" presStyleLbl="node1" presStyleIdx="0" presStyleCnt="4"/>
      <dgm:spPr/>
    </dgm:pt>
    <dgm:pt modelId="{BCC9D209-6BC8-4893-BFAE-AAC4FCB8567F}" type="pres">
      <dgm:prSet presAssocID="{C9AF85DA-596F-4EA8-8855-FC59AD5E5404}" presName="dstNode" presStyleLbl="node1" presStyleIdx="0" presStyleCnt="4"/>
      <dgm:spPr/>
    </dgm:pt>
    <dgm:pt modelId="{F9C5739A-BFC2-4B20-BF6D-2246008DEA33}" type="pres">
      <dgm:prSet presAssocID="{78CE4C39-3252-4D55-8520-0AF1585ACB90}" presName="text_1" presStyleLbl="node1" presStyleIdx="0" presStyleCnt="4" custScaleY="204060" custLinFactNeighborX="1235" custLinFactNeighborY="54408">
        <dgm:presLayoutVars>
          <dgm:bulletEnabled val="1"/>
        </dgm:presLayoutVars>
      </dgm:prSet>
      <dgm:spPr/>
      <dgm:t>
        <a:bodyPr/>
        <a:lstStyle/>
        <a:p>
          <a:endParaRPr lang="es-CO"/>
        </a:p>
      </dgm:t>
    </dgm:pt>
    <dgm:pt modelId="{E0741524-EAE6-44D4-A24C-E8D1B6487369}" type="pres">
      <dgm:prSet presAssocID="{78CE4C39-3252-4D55-8520-0AF1585ACB90}" presName="accent_1" presStyleCnt="0"/>
      <dgm:spPr/>
    </dgm:pt>
    <dgm:pt modelId="{6B52347D-256D-4583-BC7F-9BBEC52724F5}" type="pres">
      <dgm:prSet presAssocID="{78CE4C39-3252-4D55-8520-0AF1585ACB90}" presName="accentRepeatNode" presStyleLbl="solidFgAcc1" presStyleIdx="0" presStyleCnt="4" custScaleX="95662" custScaleY="98302" custLinFactNeighborX="6045" custLinFactNeighborY="41695"/>
      <dgm:spPr/>
    </dgm:pt>
    <dgm:pt modelId="{5740BCBC-362C-4AF1-A438-50EF35F921E1}" type="pres">
      <dgm:prSet presAssocID="{0E59673A-9EC6-410B-808E-A8EDDF7A95FC}" presName="text_2" presStyleLbl="node1" presStyleIdx="1" presStyleCnt="4" custScaleY="141581" custLinFactNeighborX="165" custLinFactNeighborY="93712">
        <dgm:presLayoutVars>
          <dgm:bulletEnabled val="1"/>
        </dgm:presLayoutVars>
      </dgm:prSet>
      <dgm:spPr/>
      <dgm:t>
        <a:bodyPr/>
        <a:lstStyle/>
        <a:p>
          <a:endParaRPr lang="es-CO"/>
        </a:p>
      </dgm:t>
    </dgm:pt>
    <dgm:pt modelId="{77F4D938-E9A1-401C-B75A-69237E41ADAE}" type="pres">
      <dgm:prSet presAssocID="{0E59673A-9EC6-410B-808E-A8EDDF7A95FC}" presName="accent_2" presStyleCnt="0"/>
      <dgm:spPr/>
    </dgm:pt>
    <dgm:pt modelId="{98B407C5-3BC1-4A2C-A1FA-986FD7328040}" type="pres">
      <dgm:prSet presAssocID="{0E59673A-9EC6-410B-808E-A8EDDF7A95FC}" presName="accentRepeatNode" presStyleLbl="solidFgAcc1" presStyleIdx="1" presStyleCnt="4" custScaleX="77944" custScaleY="76774" custLinFactNeighborX="889" custLinFactNeighborY="75741"/>
      <dgm:spPr/>
    </dgm:pt>
    <dgm:pt modelId="{15DC7629-42C5-443C-82E8-6B02D5BB41D1}" type="pres">
      <dgm:prSet presAssocID="{173DC715-050D-4419-BFBF-5B7FAFAE2046}" presName="text_3" presStyleLbl="node1" presStyleIdx="2" presStyleCnt="4" custScaleY="72281" custLinFactNeighborY="68427">
        <dgm:presLayoutVars>
          <dgm:bulletEnabled val="1"/>
        </dgm:presLayoutVars>
      </dgm:prSet>
      <dgm:spPr/>
      <dgm:t>
        <a:bodyPr/>
        <a:lstStyle/>
        <a:p>
          <a:endParaRPr lang="es-CO"/>
        </a:p>
      </dgm:t>
    </dgm:pt>
    <dgm:pt modelId="{6763CB71-0B63-4711-B3B6-6510A75ED232}" type="pres">
      <dgm:prSet presAssocID="{173DC715-050D-4419-BFBF-5B7FAFAE2046}" presName="accent_3" presStyleCnt="0"/>
      <dgm:spPr/>
    </dgm:pt>
    <dgm:pt modelId="{40D7F4F7-956F-4F34-9496-0E83B65B3FE9}" type="pres">
      <dgm:prSet presAssocID="{173DC715-050D-4419-BFBF-5B7FAFAE2046}" presName="accentRepeatNode" presStyleLbl="solidFgAcc1" presStyleIdx="2" presStyleCnt="4" custScaleX="59866" custScaleY="60032" custLinFactNeighborX="-1160" custLinFactNeighborY="52685"/>
      <dgm:spPr/>
    </dgm:pt>
    <dgm:pt modelId="{3DEACE6E-17D6-4D9A-9846-9190333107C4}" type="pres">
      <dgm:prSet presAssocID="{FB045BC3-D0D0-49F0-AAD7-588EB545B2CC}" presName="text_4" presStyleLbl="node1" presStyleIdx="3" presStyleCnt="4" custScaleY="58420" custLinFactNeighborX="405" custLinFactNeighborY="-4068">
        <dgm:presLayoutVars>
          <dgm:bulletEnabled val="1"/>
        </dgm:presLayoutVars>
      </dgm:prSet>
      <dgm:spPr/>
      <dgm:t>
        <a:bodyPr/>
        <a:lstStyle/>
        <a:p>
          <a:endParaRPr lang="es-CO"/>
        </a:p>
      </dgm:t>
    </dgm:pt>
    <dgm:pt modelId="{419A9EC0-ECA7-4B23-8AED-ADDD77D61D8A}" type="pres">
      <dgm:prSet presAssocID="{FB045BC3-D0D0-49F0-AAD7-588EB545B2CC}" presName="accent_4" presStyleCnt="0"/>
      <dgm:spPr/>
    </dgm:pt>
    <dgm:pt modelId="{B816BE76-0803-40D6-84B3-EFFF6E0B59FC}" type="pres">
      <dgm:prSet presAssocID="{FB045BC3-D0D0-49F0-AAD7-588EB545B2CC}" presName="accentRepeatNode" presStyleLbl="solidFgAcc1" presStyleIdx="3" presStyleCnt="4" custScaleX="39220" custScaleY="40226" custLinFactNeighborX="-1540" custLinFactNeighborY="-5166"/>
      <dgm:spPr/>
    </dgm:pt>
  </dgm:ptLst>
  <dgm:cxnLst>
    <dgm:cxn modelId="{3A381DDB-E28A-4F78-B875-46C5CCF193A5}" type="presOf" srcId="{C9AF85DA-596F-4EA8-8855-FC59AD5E5404}" destId="{AC27401E-1BD3-49FA-B9D3-AE31F32C0E44}" srcOrd="0" destOrd="0" presId="urn:microsoft.com/office/officeart/2008/layout/VerticalCurvedList"/>
    <dgm:cxn modelId="{2DC18E09-95E3-4E3E-AE6C-649398B0ED7B}" srcId="{C9AF85DA-596F-4EA8-8855-FC59AD5E5404}" destId="{FB045BC3-D0D0-49F0-AAD7-588EB545B2CC}" srcOrd="3" destOrd="0" parTransId="{CFCE7101-B316-4AC4-B73A-7CA4D9443BD8}" sibTransId="{A6C9E70C-9E56-4DDA-B3D2-A6C07CCAA65D}"/>
    <dgm:cxn modelId="{5EC7E9DA-3A96-45CF-BE5A-CFB279653D65}" type="presOf" srcId="{173DC715-050D-4419-BFBF-5B7FAFAE2046}" destId="{15DC7629-42C5-443C-82E8-6B02D5BB41D1}" srcOrd="0" destOrd="0" presId="urn:microsoft.com/office/officeart/2008/layout/VerticalCurvedList"/>
    <dgm:cxn modelId="{A10D64CB-B903-46C1-9B3F-96A743A14AE5}" srcId="{C9AF85DA-596F-4EA8-8855-FC59AD5E5404}" destId="{0E59673A-9EC6-410B-808E-A8EDDF7A95FC}" srcOrd="1" destOrd="0" parTransId="{3D650DD9-A758-42EE-BC14-3C52F5B45F2F}" sibTransId="{613F69BB-75FF-49C3-817B-74DDB6B4B917}"/>
    <dgm:cxn modelId="{89299022-C3FC-4C55-809C-CFFC7C69D1BC}" srcId="{C9AF85DA-596F-4EA8-8855-FC59AD5E5404}" destId="{173DC715-050D-4419-BFBF-5B7FAFAE2046}" srcOrd="2" destOrd="0" parTransId="{119BC943-8B37-4653-B500-5E69B24018D8}" sibTransId="{453E3521-78C3-4322-A181-BBDDF82C9B70}"/>
    <dgm:cxn modelId="{13236112-0727-4CDC-B6B1-8BD2FAEB7230}" srcId="{C9AF85DA-596F-4EA8-8855-FC59AD5E5404}" destId="{78CE4C39-3252-4D55-8520-0AF1585ACB90}" srcOrd="0" destOrd="0" parTransId="{B5583C84-FA65-46E6-824F-9108C60AFE45}" sibTransId="{B2758B7E-9C51-41C7-A570-10BB0C9EF4BA}"/>
    <dgm:cxn modelId="{42511BC8-4FD4-4F0E-88AD-CEE33415A77A}" type="presOf" srcId="{78CE4C39-3252-4D55-8520-0AF1585ACB90}" destId="{F9C5739A-BFC2-4B20-BF6D-2246008DEA33}" srcOrd="0" destOrd="0" presId="urn:microsoft.com/office/officeart/2008/layout/VerticalCurvedList"/>
    <dgm:cxn modelId="{7C62BAE3-640B-4FEE-9462-8DF96F4F07B1}" type="presOf" srcId="{FB045BC3-D0D0-49F0-AAD7-588EB545B2CC}" destId="{3DEACE6E-17D6-4D9A-9846-9190333107C4}" srcOrd="0" destOrd="0" presId="urn:microsoft.com/office/officeart/2008/layout/VerticalCurvedList"/>
    <dgm:cxn modelId="{C35DBB59-EC93-4838-8D85-234EDEB8071A}" type="presOf" srcId="{0E59673A-9EC6-410B-808E-A8EDDF7A95FC}" destId="{5740BCBC-362C-4AF1-A438-50EF35F921E1}" srcOrd="0" destOrd="0" presId="urn:microsoft.com/office/officeart/2008/layout/VerticalCurvedList"/>
    <dgm:cxn modelId="{5C2D8933-B3F8-4374-BE22-036FFF1672A2}" type="presOf" srcId="{B2758B7E-9C51-41C7-A570-10BB0C9EF4BA}" destId="{ED50CB0B-1736-428A-A4CD-FB6E83BAAED0}" srcOrd="0" destOrd="0" presId="urn:microsoft.com/office/officeart/2008/layout/VerticalCurvedList"/>
    <dgm:cxn modelId="{756DA8B5-770B-47AC-84A8-C37ADB19B006}" type="presParOf" srcId="{AC27401E-1BD3-49FA-B9D3-AE31F32C0E44}" destId="{2809931B-5327-4E09-9536-E3AAEF95F0B7}" srcOrd="0" destOrd="0" presId="urn:microsoft.com/office/officeart/2008/layout/VerticalCurvedList"/>
    <dgm:cxn modelId="{026E0F7A-E35C-4B1E-B84A-7CE1C45CC795}" type="presParOf" srcId="{2809931B-5327-4E09-9536-E3AAEF95F0B7}" destId="{A055170F-FA0D-4EB3-87D3-2D3257B243C1}" srcOrd="0" destOrd="0" presId="urn:microsoft.com/office/officeart/2008/layout/VerticalCurvedList"/>
    <dgm:cxn modelId="{A44F4F6D-82C2-4820-A072-B3E8DE71A425}" type="presParOf" srcId="{A055170F-FA0D-4EB3-87D3-2D3257B243C1}" destId="{939B8F1B-89B6-42B8-AA7D-30C00B9DE0A9}" srcOrd="0" destOrd="0" presId="urn:microsoft.com/office/officeart/2008/layout/VerticalCurvedList"/>
    <dgm:cxn modelId="{B3DDBA6F-9A28-4287-B811-9FEF464009C2}" type="presParOf" srcId="{A055170F-FA0D-4EB3-87D3-2D3257B243C1}" destId="{ED50CB0B-1736-428A-A4CD-FB6E83BAAED0}" srcOrd="1" destOrd="0" presId="urn:microsoft.com/office/officeart/2008/layout/VerticalCurvedList"/>
    <dgm:cxn modelId="{F2675726-78CF-4628-ADB0-453C6DBDD704}" type="presParOf" srcId="{A055170F-FA0D-4EB3-87D3-2D3257B243C1}" destId="{BE1BFD1E-0766-450F-BB53-C6BF85645C76}" srcOrd="2" destOrd="0" presId="urn:microsoft.com/office/officeart/2008/layout/VerticalCurvedList"/>
    <dgm:cxn modelId="{FDCB0D3D-ECBE-4D1D-BE64-3AD7522EFF8D}" type="presParOf" srcId="{A055170F-FA0D-4EB3-87D3-2D3257B243C1}" destId="{BCC9D209-6BC8-4893-BFAE-AAC4FCB8567F}" srcOrd="3" destOrd="0" presId="urn:microsoft.com/office/officeart/2008/layout/VerticalCurvedList"/>
    <dgm:cxn modelId="{BFCCC0EC-BC7C-44F4-BB09-C24243857CFB}" type="presParOf" srcId="{2809931B-5327-4E09-9536-E3AAEF95F0B7}" destId="{F9C5739A-BFC2-4B20-BF6D-2246008DEA33}" srcOrd="1" destOrd="0" presId="urn:microsoft.com/office/officeart/2008/layout/VerticalCurvedList"/>
    <dgm:cxn modelId="{09EFEC26-FA93-4F82-981C-B85AB1B1429E}" type="presParOf" srcId="{2809931B-5327-4E09-9536-E3AAEF95F0B7}" destId="{E0741524-EAE6-44D4-A24C-E8D1B6487369}" srcOrd="2" destOrd="0" presId="urn:microsoft.com/office/officeart/2008/layout/VerticalCurvedList"/>
    <dgm:cxn modelId="{EE4E62E6-7C2C-4E3A-A8D8-E451089B25F1}" type="presParOf" srcId="{E0741524-EAE6-44D4-A24C-E8D1B6487369}" destId="{6B52347D-256D-4583-BC7F-9BBEC52724F5}" srcOrd="0" destOrd="0" presId="urn:microsoft.com/office/officeart/2008/layout/VerticalCurvedList"/>
    <dgm:cxn modelId="{02714F7D-A859-4F5B-A5CE-0906C17C0BAC}" type="presParOf" srcId="{2809931B-5327-4E09-9536-E3AAEF95F0B7}" destId="{5740BCBC-362C-4AF1-A438-50EF35F921E1}" srcOrd="3" destOrd="0" presId="urn:microsoft.com/office/officeart/2008/layout/VerticalCurvedList"/>
    <dgm:cxn modelId="{21DA0726-9699-4D9C-BB07-E2275C23791C}" type="presParOf" srcId="{2809931B-5327-4E09-9536-E3AAEF95F0B7}" destId="{77F4D938-E9A1-401C-B75A-69237E41ADAE}" srcOrd="4" destOrd="0" presId="urn:microsoft.com/office/officeart/2008/layout/VerticalCurvedList"/>
    <dgm:cxn modelId="{B4B27FF8-AF15-4346-B548-BC119B11F89B}" type="presParOf" srcId="{77F4D938-E9A1-401C-B75A-69237E41ADAE}" destId="{98B407C5-3BC1-4A2C-A1FA-986FD7328040}" srcOrd="0" destOrd="0" presId="urn:microsoft.com/office/officeart/2008/layout/VerticalCurvedList"/>
    <dgm:cxn modelId="{49E96F7F-8ED8-4E77-A54D-FF114BB1DE68}" type="presParOf" srcId="{2809931B-5327-4E09-9536-E3AAEF95F0B7}" destId="{15DC7629-42C5-443C-82E8-6B02D5BB41D1}" srcOrd="5" destOrd="0" presId="urn:microsoft.com/office/officeart/2008/layout/VerticalCurvedList"/>
    <dgm:cxn modelId="{ED7A1F26-697A-4F6D-9708-2AEAC826D5A4}" type="presParOf" srcId="{2809931B-5327-4E09-9536-E3AAEF95F0B7}" destId="{6763CB71-0B63-4711-B3B6-6510A75ED232}" srcOrd="6" destOrd="0" presId="urn:microsoft.com/office/officeart/2008/layout/VerticalCurvedList"/>
    <dgm:cxn modelId="{28370F08-F6C5-4605-BA15-2D542D79E6FF}" type="presParOf" srcId="{6763CB71-0B63-4711-B3B6-6510A75ED232}" destId="{40D7F4F7-956F-4F34-9496-0E83B65B3FE9}" srcOrd="0" destOrd="0" presId="urn:microsoft.com/office/officeart/2008/layout/VerticalCurvedList"/>
    <dgm:cxn modelId="{190421CF-8895-480E-8250-0DD74A71CDAA}" type="presParOf" srcId="{2809931B-5327-4E09-9536-E3AAEF95F0B7}" destId="{3DEACE6E-17D6-4D9A-9846-9190333107C4}" srcOrd="7" destOrd="0" presId="urn:microsoft.com/office/officeart/2008/layout/VerticalCurvedList"/>
    <dgm:cxn modelId="{7DF7B18B-64A5-4ABD-817C-1CF799060D76}" type="presParOf" srcId="{2809931B-5327-4E09-9536-E3AAEF95F0B7}" destId="{419A9EC0-ECA7-4B23-8AED-ADDD77D61D8A}" srcOrd="8" destOrd="0" presId="urn:microsoft.com/office/officeart/2008/layout/VerticalCurvedList"/>
    <dgm:cxn modelId="{35776DDC-B379-4466-AA62-18898AC73D5E}" type="presParOf" srcId="{419A9EC0-ECA7-4B23-8AED-ADDD77D61D8A}" destId="{B816BE76-0803-40D6-84B3-EFFF6E0B59F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E8EB44-08A2-403F-AB2E-57A7A476C1E7}" type="datetimeFigureOut">
              <a:rPr lang="en-US" smtClean="0"/>
              <a:pPr/>
              <a:t>9/14/2017</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67CB87-252D-4D0B-A073-6FA4AD35C7EB}" type="slidenum">
              <a:rPr lang="en-US" smtClean="0"/>
              <a:pPr/>
              <a:t>‹Nº›</a:t>
            </a:fld>
            <a:endParaRPr lang="en-US"/>
          </a:p>
        </p:txBody>
      </p:sp>
    </p:spTree>
    <p:extLst>
      <p:ext uri="{BB962C8B-B14F-4D97-AF65-F5344CB8AC3E}">
        <p14:creationId xmlns:p14="http://schemas.microsoft.com/office/powerpoint/2010/main" val="732529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C67684-5386-4C17-81F3-446301140549}" type="datetimeFigureOut">
              <a:rPr lang="en-US" smtClean="0"/>
              <a:pPr/>
              <a:t>9/14/2017</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A272C-DA18-4076-89C4-16B1384FFB0B}" type="slidenum">
              <a:rPr lang="en-US" smtClean="0"/>
              <a:pPr/>
              <a:t>‹Nº›</a:t>
            </a:fld>
            <a:endParaRPr lang="en-US"/>
          </a:p>
        </p:txBody>
      </p:sp>
    </p:spTree>
    <p:extLst>
      <p:ext uri="{BB962C8B-B14F-4D97-AF65-F5344CB8AC3E}">
        <p14:creationId xmlns:p14="http://schemas.microsoft.com/office/powerpoint/2010/main" val="5725518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37</a:t>
            </a:fld>
            <a:endParaRPr lang="en-US"/>
          </a:p>
        </p:txBody>
      </p:sp>
    </p:spTree>
    <p:extLst>
      <p:ext uri="{BB962C8B-B14F-4D97-AF65-F5344CB8AC3E}">
        <p14:creationId xmlns:p14="http://schemas.microsoft.com/office/powerpoint/2010/main" val="3841343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9/14/2017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2705069290"/>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9/14/2017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965018537"/>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9/14/2017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2290037609"/>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8332" name="CorelDRAW" r:id="rId3" imgW="9151920" imgH="5621400" progId="">
                  <p:embed/>
                </p:oleObj>
              </mc:Choice>
              <mc:Fallback>
                <p:oleObj name="CorelDRAW" r:id="rId3" imgW="9151920" imgH="5621400" progId="">
                  <p:embed/>
                  <p:pic>
                    <p:nvPicPr>
                      <p:cNvPr id="0" name="Picture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defRPr/>
            </a:pPr>
            <a:endParaRPr lang="es-EC">
              <a:latin typeface="Calibri" pitchFamily="34" charset="0"/>
            </a:endParaRPr>
          </a:p>
        </p:txBody>
      </p:sp>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8120" y="143304"/>
            <a:ext cx="2411760" cy="622880"/>
          </a:xfrm>
          <a:prstGeom prst="rect">
            <a:avLst/>
          </a:prstGeom>
        </p:spPr>
      </p:pic>
    </p:spTree>
    <p:extLst>
      <p:ext uri="{BB962C8B-B14F-4D97-AF65-F5344CB8AC3E}">
        <p14:creationId xmlns:p14="http://schemas.microsoft.com/office/powerpoint/2010/main" val="2450299318"/>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D5ADBCC-843A-4D67-A4F6-A0057EF0B6C1}" type="datetimeFigureOut">
              <a:rPr lang="en-US" smtClean="0"/>
              <a:pPr/>
              <a:t>9/14/2017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2956431155"/>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5ADBCC-843A-4D67-A4F6-A0057EF0B6C1}" type="datetimeFigureOut">
              <a:rPr lang="en-US" smtClean="0"/>
              <a:pPr/>
              <a:t>9/14/2017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11945041"/>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DD5ADBCC-843A-4D67-A4F6-A0057EF0B6C1}" type="datetimeFigureOut">
              <a:rPr lang="en-US" smtClean="0"/>
              <a:pPr/>
              <a:t>9/14/2017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3387747575"/>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DD5ADBCC-843A-4D67-A4F6-A0057EF0B6C1}" type="datetimeFigureOut">
              <a:rPr lang="en-US" smtClean="0"/>
              <a:pPr/>
              <a:t>9/14/2017</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1114515245"/>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DD5ADBCC-843A-4D67-A4F6-A0057EF0B6C1}" type="datetimeFigureOut">
              <a:rPr lang="en-US" smtClean="0"/>
              <a:pPr/>
              <a:t>9/14/2017</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3118125227"/>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5ADBCC-843A-4D67-A4F6-A0057EF0B6C1}" type="datetimeFigureOut">
              <a:rPr lang="en-US" smtClean="0"/>
              <a:pPr/>
              <a:t>9/14/2017</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4211177131"/>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9/14/2017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1691635274"/>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5ADBCC-843A-4D67-A4F6-A0057EF0B6C1}" type="datetimeFigureOut">
              <a:rPr lang="en-US" smtClean="0"/>
              <a:pPr/>
              <a:t>9/14/2017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F563027-E058-43E2-8C51-4F2B775C1A52}" type="slidenum">
              <a:rPr lang="en-US" smtClean="0"/>
              <a:pPr/>
              <a:t>‹Nº›</a:t>
            </a:fld>
            <a:endParaRPr lang="en-US"/>
          </a:p>
        </p:txBody>
      </p:sp>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297" t="79733" r="28341" b="12766"/>
          <a:stretch/>
        </p:blipFill>
        <p:spPr bwMode="auto">
          <a:xfrm>
            <a:off x="0" y="6308725"/>
            <a:ext cx="709228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276401"/>
            <a:ext cx="2061535" cy="532428"/>
          </a:xfrm>
          <a:prstGeom prst="rect">
            <a:avLst/>
          </a:prstGeom>
        </p:spPr>
      </p:pic>
    </p:spTree>
    <p:extLst>
      <p:ext uri="{BB962C8B-B14F-4D97-AF65-F5344CB8AC3E}">
        <p14:creationId xmlns:p14="http://schemas.microsoft.com/office/powerpoint/2010/main" val="3559161274"/>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ADBCC-843A-4D67-A4F6-A0057EF0B6C1}" type="datetimeFigureOut">
              <a:rPr lang="en-US" smtClean="0"/>
              <a:pPr/>
              <a:t>9/14/2017</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63027-E058-43E2-8C51-4F2B775C1A52}" type="slidenum">
              <a:rPr lang="en-US" smtClean="0"/>
              <a:pPr/>
              <a:t>‹Nº›</a:t>
            </a:fld>
            <a:endParaRPr lang="en-US"/>
          </a:p>
        </p:txBody>
      </p:sp>
    </p:spTree>
    <p:extLst>
      <p:ext uri="{BB962C8B-B14F-4D97-AF65-F5344CB8AC3E}">
        <p14:creationId xmlns:p14="http://schemas.microsoft.com/office/powerpoint/2010/main" val="38196298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med">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com/url?sa=i&amp;rct=j&amp;q=&amp;esrc=s&amp;source=images&amp;cd=&amp;ved=0ahUKEwitxPCI7fLTAhUF8CYKHTZYA7QQjRwIBw&amp;url=https://sites.google.com/a/correo.unimet.edu.ve/los-medios-y-maduro/analisis-de-resultados&amp;psig=AFQjCNEAHCdlusyjSFMgwwbSUDthhKwOXQ&amp;ust=149497040679524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37.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com/url?sa=i&amp;rct=j&amp;q=&amp;esrc=s&amp;source=images&amp;cd=&amp;ved=0ahUKEwitxPCI7fLTAhUF8CYKHTZYA7QQjRwIBw&amp;url=https://sites.google.com/a/correo.unimet.edu.ve/los-medios-y-maduro/analisis-de-resultados&amp;psig=AFQjCNEAHCdlusyjSFMgwwbSUDthhKwOXQ&amp;ust=149497040679524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file:///C:\Users\ASUS\Desktop\PLAN%20DE%20SOCIAL%20MEDIA.xls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928662" y="1000108"/>
            <a:ext cx="8072430" cy="44550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DEPARTAMENTO DE CIENCIAS ECONÓMICAS ADMINISTRATIVAS Y DE COMERCIO</a:t>
            </a:r>
          </a:p>
          <a:p>
            <a:pPr marL="0" marR="0" lvl="0" indent="180975" algn="ctr" defTabSz="914400" rtl="0" eaLnBrk="1" fontAlgn="base" latinLnBrk="0" hangingPunct="1">
              <a:lnSpc>
                <a:spcPct val="100000"/>
              </a:lnSpc>
              <a:spcBef>
                <a:spcPct val="0"/>
              </a:spcBef>
              <a:spcAft>
                <a:spcPct val="0"/>
              </a:spcAft>
              <a:buClrTx/>
              <a:buSzTx/>
              <a:buFontTx/>
              <a:buNone/>
              <a:tabLst/>
            </a:pPr>
            <a:endParaRPr lang="es-EC" b="1" dirty="0" smtClean="0">
              <a:solidFill>
                <a:srgbClr val="000000"/>
              </a:solidFill>
              <a:latin typeface="Arial" pitchFamily="34" charset="0"/>
              <a:cs typeface="Times New Roman" pitchFamily="18" charset="0"/>
            </a:endParaRPr>
          </a:p>
          <a:p>
            <a:pPr marL="0" marR="0" lvl="0" indent="180975" algn="ctr" defTabSz="914400" rtl="0" eaLnBrk="1" fontAlgn="base" latinLnBrk="0" hangingPunct="1">
              <a:lnSpc>
                <a:spcPct val="100000"/>
              </a:lnSpc>
              <a:spcBef>
                <a:spcPct val="0"/>
              </a:spcBef>
              <a:spcAft>
                <a:spcPct val="0"/>
              </a:spcAft>
              <a:buClrTx/>
              <a:buSzTx/>
              <a:buFontTx/>
              <a:buNone/>
              <a:tabLst/>
            </a:pP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CARRERA DE INGENIERÍA EN MERCADOTECNIA</a:t>
            </a:r>
          </a:p>
          <a:p>
            <a:pPr marL="0" marR="0" lvl="0" indent="180975" algn="ctr" defTabSz="914400" rtl="0" eaLnBrk="0" fontAlgn="base" latinLnBrk="0" hangingPunct="0">
              <a:lnSpc>
                <a:spcPct val="100000"/>
              </a:lnSpc>
              <a:spcBef>
                <a:spcPct val="0"/>
              </a:spcBef>
              <a:spcAft>
                <a:spcPct val="0"/>
              </a:spcAft>
              <a:buClrTx/>
              <a:buSzTx/>
              <a:buFontTx/>
              <a:buNone/>
              <a:tabLst/>
            </a:pPr>
            <a:endParaRPr lang="es-EC" dirty="0" smtClean="0">
              <a:solidFill>
                <a:srgbClr val="000000"/>
              </a:solidFill>
              <a:latin typeface="Arial" pitchFamily="34" charset="0"/>
              <a:cs typeface="Times New Roman"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TRABAJO DE TITULACIÓN, PREVIO A LA OBTENCIÓN DEL TÍTULO DE INGENIERA EN MERCADOTECNIA</a:t>
            </a:r>
          </a:p>
          <a:p>
            <a:pPr marL="0" marR="0" lvl="0" indent="180975" algn="ctr" defTabSz="914400" rtl="0" eaLnBrk="0" fontAlgn="base" latinLnBrk="0" hangingPunct="0">
              <a:lnSpc>
                <a:spcPct val="100000"/>
              </a:lnSpc>
              <a:spcBef>
                <a:spcPct val="0"/>
              </a:spcBef>
              <a:spcAft>
                <a:spcPct val="0"/>
              </a:spcAft>
              <a:buClrTx/>
              <a:buSzTx/>
              <a:buFontTx/>
              <a:buNone/>
              <a:tabLst/>
            </a:pPr>
            <a:endParaRPr lang="es-EC" dirty="0" smtClean="0">
              <a:solidFill>
                <a:srgbClr val="000000"/>
              </a:solidFill>
              <a:latin typeface="Arial" pitchFamily="34" charset="0"/>
              <a:cs typeface="Times New Roman"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TEMA:</a:t>
            </a:r>
            <a:r>
              <a:rPr kumimoji="0" lang="es-EC"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INFLUENCIA DEL E-WOM  MARKETING BOCA-OÍDO ELECTRÓNICO  EN LA DECISIÓN DE  COMPRA DE PRODUCTOS COSMÉTICOS EN HOMBRES Y MUJERES DE LA CIUDAD DE QUITO.</a:t>
            </a: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AUTOR</a:t>
            </a:r>
            <a:r>
              <a:rPr kumimoji="0" lang="es-EC"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GUEVARA SÁNCHEZ ESTEFANY FERNANDA</a:t>
            </a:r>
            <a:endParaRPr kumimoji="0" lang="es-EC"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DIRECTOR</a:t>
            </a:r>
            <a:r>
              <a:rPr kumimoji="0" lang="es-EC"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ING. PAZ HERNÁN MBA.</a:t>
            </a:r>
          </a:p>
        </p:txBody>
      </p:sp>
    </p:spTree>
    <p:extLst>
      <p:ext uri="{BB962C8B-B14F-4D97-AF65-F5344CB8AC3E}">
        <p14:creationId xmlns:p14="http://schemas.microsoft.com/office/powerpoint/2010/main" val="2829022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7744" y="4437112"/>
            <a:ext cx="8229600" cy="1143000"/>
          </a:xfrm>
        </p:spPr>
        <p:txBody>
          <a:bodyPr>
            <a:normAutofit fontScale="90000"/>
          </a:bodyPr>
          <a:lstStyle/>
          <a:p>
            <a:r>
              <a:rPr lang="es-CO" b="1" i="1" dirty="0" smtClean="0"/>
              <a:t>MARCO </a:t>
            </a:r>
            <a:br>
              <a:rPr lang="es-CO" b="1" i="1" dirty="0" smtClean="0"/>
            </a:br>
            <a:r>
              <a:rPr lang="es-CO" b="1" i="1" dirty="0" smtClean="0"/>
              <a:t>METODOLÓGICO </a:t>
            </a:r>
            <a:endParaRPr lang="es-CO" b="1" i="1" dirty="0"/>
          </a:p>
        </p:txBody>
      </p:sp>
      <p:pic>
        <p:nvPicPr>
          <p:cNvPr id="11266" name="Picture 2" descr="Resultado de imagen para marco metodolog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72" y="548678"/>
            <a:ext cx="5472608" cy="41044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291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019809603"/>
              </p:ext>
            </p:extLst>
          </p:nvPr>
        </p:nvGraphicFramePr>
        <p:xfrm>
          <a:off x="277688" y="2708920"/>
          <a:ext cx="8686800" cy="327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3"/>
          <p:cNvGraphicFramePr>
            <a:graphicFrameLocks/>
          </p:cNvGraphicFramePr>
          <p:nvPr>
            <p:extLst>
              <p:ext uri="{D42A27DB-BD31-4B8C-83A1-F6EECF244321}">
                <p14:modId xmlns:p14="http://schemas.microsoft.com/office/powerpoint/2010/main" val="3913146935"/>
              </p:ext>
            </p:extLst>
          </p:nvPr>
        </p:nvGraphicFramePr>
        <p:xfrm>
          <a:off x="529208" y="-99392"/>
          <a:ext cx="7931224" cy="28411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62472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nvGraphicFramePr>
        <p:xfrm>
          <a:off x="-35496" y="188640"/>
          <a:ext cx="9144000" cy="6480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556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71400"/>
            <a:ext cx="8229600" cy="1143000"/>
          </a:xfrm>
        </p:spPr>
        <p:txBody>
          <a:bodyPr>
            <a:normAutofit/>
          </a:bodyPr>
          <a:lstStyle/>
          <a:p>
            <a:r>
              <a:rPr lang="es-CO" sz="4000" b="1" dirty="0" smtClean="0"/>
              <a:t>MUESTRA </a:t>
            </a:r>
            <a:endParaRPr lang="es-CO" sz="4000" b="1" dirty="0"/>
          </a:p>
        </p:txBody>
      </p:sp>
      <p:pic>
        <p:nvPicPr>
          <p:cNvPr id="4" name="Imagen 3"/>
          <p:cNvPicPr>
            <a:picLocks noChangeAspect="1"/>
          </p:cNvPicPr>
          <p:nvPr/>
        </p:nvPicPr>
        <p:blipFill rotWithShape="1">
          <a:blip r:embed="rId2"/>
          <a:srcRect l="28416" t="22737" r="43359" b="49701"/>
          <a:stretch/>
        </p:blipFill>
        <p:spPr>
          <a:xfrm>
            <a:off x="2987824" y="1124744"/>
            <a:ext cx="3672408" cy="2016225"/>
          </a:xfrm>
          <a:prstGeom prst="rect">
            <a:avLst/>
          </a:prstGeom>
        </p:spPr>
      </p:pic>
      <p:sp>
        <p:nvSpPr>
          <p:cNvPr id="5" name="Rectángulo 4"/>
          <p:cNvSpPr/>
          <p:nvPr/>
        </p:nvSpPr>
        <p:spPr>
          <a:xfrm>
            <a:off x="2379706" y="899428"/>
            <a:ext cx="4568558" cy="369332"/>
          </a:xfrm>
          <a:prstGeom prst="rect">
            <a:avLst/>
          </a:prstGeom>
        </p:spPr>
        <p:txBody>
          <a:bodyPr wrap="none">
            <a:spAutoFit/>
          </a:bodyPr>
          <a:lstStyle/>
          <a:p>
            <a:r>
              <a:rPr lang="es-CO" b="1" dirty="0">
                <a:solidFill>
                  <a:srgbClr val="000000"/>
                </a:solidFill>
                <a:latin typeface="+mj-lt"/>
              </a:rPr>
              <a:t>Proyecciones Poblacionales por edades 2017 </a:t>
            </a:r>
            <a:endParaRPr lang="es-CO" dirty="0">
              <a:latin typeface="+mj-lt"/>
            </a:endParaRPr>
          </a:p>
        </p:txBody>
      </p:sp>
      <p:sp>
        <p:nvSpPr>
          <p:cNvPr id="6" name="Rectángulo 5"/>
          <p:cNvSpPr/>
          <p:nvPr/>
        </p:nvSpPr>
        <p:spPr>
          <a:xfrm>
            <a:off x="3819183" y="3068960"/>
            <a:ext cx="1904945" cy="338554"/>
          </a:xfrm>
          <a:prstGeom prst="rect">
            <a:avLst/>
          </a:prstGeom>
        </p:spPr>
        <p:txBody>
          <a:bodyPr wrap="none">
            <a:spAutoFit/>
          </a:bodyPr>
          <a:lstStyle/>
          <a:p>
            <a:r>
              <a:rPr lang="es-CO" sz="1600" b="1" dirty="0">
                <a:solidFill>
                  <a:srgbClr val="000000"/>
                </a:solidFill>
                <a:latin typeface="+mj-lt"/>
              </a:rPr>
              <a:t>Fuente:</a:t>
            </a:r>
            <a:r>
              <a:rPr lang="es-CO" sz="1600" dirty="0">
                <a:solidFill>
                  <a:srgbClr val="000000"/>
                </a:solidFill>
                <a:latin typeface="+mj-lt"/>
              </a:rPr>
              <a:t>(INEC, 2010) </a:t>
            </a:r>
            <a:endParaRPr lang="es-CO" sz="1600" dirty="0">
              <a:latin typeface="+mj-lt"/>
            </a:endParaRPr>
          </a:p>
        </p:txBody>
      </p:sp>
      <p:graphicFrame>
        <p:nvGraphicFramePr>
          <p:cNvPr id="8" name="Diagrama 7"/>
          <p:cNvGraphicFramePr/>
          <p:nvPr>
            <p:extLst>
              <p:ext uri="{D42A27DB-BD31-4B8C-83A1-F6EECF244321}">
                <p14:modId xmlns:p14="http://schemas.microsoft.com/office/powerpoint/2010/main" val="2686419490"/>
              </p:ext>
            </p:extLst>
          </p:nvPr>
        </p:nvGraphicFramePr>
        <p:xfrm>
          <a:off x="-324544" y="3294113"/>
          <a:ext cx="10153128" cy="4455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7198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9831" y="-167077"/>
            <a:ext cx="8229600" cy="1143000"/>
          </a:xfrm>
        </p:spPr>
        <p:txBody>
          <a:bodyPr>
            <a:normAutofit/>
          </a:bodyPr>
          <a:lstStyle/>
          <a:p>
            <a:r>
              <a:rPr lang="es-CO" sz="4000" b="1" dirty="0" smtClean="0"/>
              <a:t>CÁLCULO DE LA MUESTRA</a:t>
            </a:r>
            <a:endParaRPr lang="es-CO" sz="4000" b="1" dirty="0"/>
          </a:p>
        </p:txBody>
      </p:sp>
      <p:pic>
        <p:nvPicPr>
          <p:cNvPr id="5" name="Imagen 4"/>
          <p:cNvPicPr>
            <a:picLocks noChangeAspect="1"/>
          </p:cNvPicPr>
          <p:nvPr/>
        </p:nvPicPr>
        <p:blipFill rotWithShape="1">
          <a:blip r:embed="rId2"/>
          <a:srcRect l="33397" t="33266" r="48340" b="57875"/>
          <a:stretch/>
        </p:blipFill>
        <p:spPr>
          <a:xfrm>
            <a:off x="2614125" y="975923"/>
            <a:ext cx="4224469" cy="1152128"/>
          </a:xfrm>
          <a:prstGeom prst="rect">
            <a:avLst/>
          </a:prstGeom>
        </p:spPr>
      </p:pic>
      <p:sp>
        <p:nvSpPr>
          <p:cNvPr id="6" name="Rectángulo 5"/>
          <p:cNvSpPr/>
          <p:nvPr/>
        </p:nvSpPr>
        <p:spPr>
          <a:xfrm>
            <a:off x="667211" y="1880851"/>
            <a:ext cx="8162123" cy="2957861"/>
          </a:xfrm>
          <a:prstGeom prst="rect">
            <a:avLst/>
          </a:prstGeom>
        </p:spPr>
        <p:txBody>
          <a:bodyPr wrap="square">
            <a:spAutoFit/>
          </a:bodyPr>
          <a:lstStyle/>
          <a:p>
            <a:pPr>
              <a:lnSpc>
                <a:spcPct val="150000"/>
              </a:lnSpc>
            </a:pPr>
            <a:r>
              <a:rPr lang="es-CO" dirty="0">
                <a:solidFill>
                  <a:srgbClr val="000000"/>
                </a:solidFill>
                <a:latin typeface="+mj-lt"/>
              </a:rPr>
              <a:t>n= Tamaño de la muestra buscado </a:t>
            </a:r>
          </a:p>
          <a:p>
            <a:pPr>
              <a:lnSpc>
                <a:spcPct val="150000"/>
              </a:lnSpc>
            </a:pPr>
            <a:r>
              <a:rPr lang="es-CO" dirty="0">
                <a:solidFill>
                  <a:srgbClr val="000000"/>
                </a:solidFill>
                <a:latin typeface="+mj-lt"/>
              </a:rPr>
              <a:t>N= 1.597.962 según datos del Instituto Nacional de Estadísticas y Censos PROYECCIÓN DE POBLACIÓN SEGÚN GRUPO DE EDADES AÑO 2017 </a:t>
            </a:r>
          </a:p>
          <a:p>
            <a:pPr>
              <a:lnSpc>
                <a:spcPct val="150000"/>
              </a:lnSpc>
            </a:pPr>
            <a:r>
              <a:rPr lang="es-CO" dirty="0">
                <a:solidFill>
                  <a:srgbClr val="000000"/>
                </a:solidFill>
                <a:latin typeface="+mj-lt"/>
              </a:rPr>
              <a:t>p = Grado de aceptación (0,85) </a:t>
            </a:r>
          </a:p>
          <a:p>
            <a:pPr>
              <a:lnSpc>
                <a:spcPct val="150000"/>
              </a:lnSpc>
            </a:pPr>
            <a:r>
              <a:rPr lang="es-CO" dirty="0">
                <a:solidFill>
                  <a:srgbClr val="000000"/>
                </a:solidFill>
                <a:latin typeface="+mj-lt"/>
              </a:rPr>
              <a:t>q = Grado de rechazo (0,15) </a:t>
            </a:r>
          </a:p>
          <a:p>
            <a:pPr>
              <a:lnSpc>
                <a:spcPct val="150000"/>
              </a:lnSpc>
            </a:pPr>
            <a:r>
              <a:rPr lang="es-CO" dirty="0">
                <a:solidFill>
                  <a:srgbClr val="000000"/>
                </a:solidFill>
                <a:latin typeface="+mj-lt"/>
              </a:rPr>
              <a:t>z = 1,96 </a:t>
            </a:r>
          </a:p>
          <a:p>
            <a:pPr>
              <a:lnSpc>
                <a:spcPct val="150000"/>
              </a:lnSpc>
            </a:pPr>
            <a:r>
              <a:rPr lang="es-CO" dirty="0">
                <a:solidFill>
                  <a:srgbClr val="000000"/>
                </a:solidFill>
                <a:latin typeface="+mj-lt"/>
              </a:rPr>
              <a:t>e = 0,05 </a:t>
            </a:r>
            <a:endParaRPr lang="es-CO" dirty="0">
              <a:latin typeface="+mj-lt"/>
            </a:endParaRPr>
          </a:p>
        </p:txBody>
      </p:sp>
      <p:pic>
        <p:nvPicPr>
          <p:cNvPr id="9218" name="Picture 2" descr="Resultado de imagen para calculo de la mues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002" y="3249632"/>
            <a:ext cx="3707904" cy="2777350"/>
          </a:xfrm>
          <a:prstGeom prst="rect">
            <a:avLst/>
          </a:prstGeom>
          <a:noFill/>
          <a:extLst>
            <a:ext uri="{909E8E84-426E-40DD-AFC4-6F175D3DCCD1}">
              <a14:hiddenFill xmlns:a14="http://schemas.microsoft.com/office/drawing/2010/main">
                <a:solidFill>
                  <a:srgbClr val="FFFFFF"/>
                </a:solidFill>
              </a14:hiddenFill>
            </a:ext>
          </a:extLst>
        </p:spPr>
      </p:pic>
      <p:sp>
        <p:nvSpPr>
          <p:cNvPr id="12" name="Estrella de 10 puntas 11"/>
          <p:cNvSpPr/>
          <p:nvPr/>
        </p:nvSpPr>
        <p:spPr>
          <a:xfrm>
            <a:off x="1797754" y="4426572"/>
            <a:ext cx="3312368" cy="1872208"/>
          </a:xfrm>
          <a:prstGeom prst="star1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3200" dirty="0" smtClean="0"/>
              <a:t>196 Encuestas </a:t>
            </a:r>
            <a:endParaRPr lang="es-CO" sz="3200" dirty="0"/>
          </a:p>
        </p:txBody>
      </p:sp>
      <p:sp>
        <p:nvSpPr>
          <p:cNvPr id="3" name="Botón de acción: Inicio 2">
            <a:hlinkClick r:id="rId4" action="ppaction://hlinksldjump" highlightClick="1"/>
          </p:cNvPr>
          <p:cNvSpPr/>
          <p:nvPr/>
        </p:nvSpPr>
        <p:spPr>
          <a:xfrm>
            <a:off x="8244408" y="239941"/>
            <a:ext cx="728942" cy="72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382744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1691680" y="4142132"/>
            <a:ext cx="8229600" cy="4525963"/>
          </a:xfrm>
        </p:spPr>
        <p:txBody>
          <a:bodyPr/>
          <a:lstStyle/>
          <a:p>
            <a:pPr marL="0" indent="0" algn="ctr">
              <a:buNone/>
            </a:pPr>
            <a:r>
              <a:rPr lang="es-ES" b="1" i="1" dirty="0"/>
              <a:t>ANÁLISIS Y PROCESAMIENTO </a:t>
            </a:r>
            <a:endParaRPr lang="es-ES" b="1" i="1" dirty="0" smtClean="0"/>
          </a:p>
          <a:p>
            <a:pPr marL="0" indent="0" algn="ctr">
              <a:buNone/>
            </a:pPr>
            <a:r>
              <a:rPr lang="es-ES" b="1" i="1" dirty="0" smtClean="0"/>
              <a:t>DE </a:t>
            </a:r>
            <a:r>
              <a:rPr lang="es-ES" b="1" i="1" dirty="0"/>
              <a:t>DATOS</a:t>
            </a:r>
            <a:endParaRPr lang="es-CO" i="1" dirty="0"/>
          </a:p>
        </p:txBody>
      </p:sp>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66056"/>
            <a:ext cx="4536504" cy="327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542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320480"/>
            <a:ext cx="8229600" cy="1143000"/>
          </a:xfrm>
        </p:spPr>
        <p:txBody>
          <a:bodyPr>
            <a:normAutofit fontScale="90000"/>
          </a:bodyPr>
          <a:lstStyle/>
          <a:p>
            <a:r>
              <a:rPr lang="es-CO" b="1" dirty="0" smtClean="0"/>
              <a:t>RESULTADOS</a:t>
            </a:r>
            <a:br>
              <a:rPr lang="es-CO" b="1" dirty="0" smtClean="0"/>
            </a:br>
            <a:r>
              <a:rPr lang="es-CO" b="1" dirty="0" smtClean="0"/>
              <a:t>ANÁLISIS UNIVARIADO </a:t>
            </a:r>
            <a:endParaRPr lang="es-CO" b="1" dirty="0"/>
          </a:p>
        </p:txBody>
      </p:sp>
      <p:pic>
        <p:nvPicPr>
          <p:cNvPr id="4" name="Picture 2" descr="esultado de imagen de resultado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0"/>
            <a:ext cx="576064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596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179512" y="-23075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dirty="0" smtClean="0">
                <a:solidFill>
                  <a:srgbClr val="00B050"/>
                </a:solidFill>
                <a:latin typeface="Arial" charset="0"/>
                <a:ea typeface="Arial" charset="0"/>
                <a:cs typeface="Arial" charset="0"/>
              </a:rPr>
              <a:t>DEMOGR</a:t>
            </a:r>
            <a:r>
              <a:rPr lang="es-CO" sz="3200" b="1" dirty="0" smtClean="0">
                <a:solidFill>
                  <a:srgbClr val="00B050"/>
                </a:solidFill>
                <a:latin typeface="Arial" charset="0"/>
                <a:ea typeface="Arial" charset="0"/>
                <a:cs typeface="Arial" charset="0"/>
              </a:rPr>
              <a:t>Á</a:t>
            </a:r>
            <a:r>
              <a:rPr lang="es-ES_tradnl" sz="3200" b="1" dirty="0" smtClean="0">
                <a:solidFill>
                  <a:srgbClr val="00B050"/>
                </a:solidFill>
                <a:latin typeface="Arial" charset="0"/>
                <a:ea typeface="Arial" charset="0"/>
                <a:cs typeface="Arial" charset="0"/>
              </a:rPr>
              <a:t>FICOS</a:t>
            </a:r>
            <a:endParaRPr lang="es-ES_tradnl" sz="3200" b="1" dirty="0">
              <a:solidFill>
                <a:srgbClr val="00B050"/>
              </a:solidFill>
              <a:latin typeface="Arial" charset="0"/>
              <a:ea typeface="Arial" charset="0"/>
              <a:cs typeface="Arial" charset="0"/>
            </a:endParaRPr>
          </a:p>
        </p:txBody>
      </p:sp>
      <p:pic>
        <p:nvPicPr>
          <p:cNvPr id="10" name="Imagen 9"/>
          <p:cNvPicPr/>
          <p:nvPr/>
        </p:nvPicPr>
        <p:blipFill>
          <a:blip r:embed="rId2">
            <a:extLst>
              <a:ext uri="{28A0092B-C50C-407E-A947-70E740481C1C}">
                <a14:useLocalDpi xmlns:a14="http://schemas.microsoft.com/office/drawing/2010/main" val="0"/>
              </a:ext>
            </a:extLst>
          </a:blip>
          <a:srcRect t="6212" r="13280"/>
          <a:stretch>
            <a:fillRect/>
          </a:stretch>
        </p:blipFill>
        <p:spPr bwMode="auto">
          <a:xfrm>
            <a:off x="168769" y="761382"/>
            <a:ext cx="4844212" cy="3960120"/>
          </a:xfrm>
          <a:prstGeom prst="rect">
            <a:avLst/>
          </a:prstGeom>
          <a:noFill/>
          <a:ln>
            <a:noFill/>
          </a:ln>
        </p:spPr>
      </p:pic>
      <p:pic>
        <p:nvPicPr>
          <p:cNvPr id="11" name="Imagen 10"/>
          <p:cNvPicPr/>
          <p:nvPr/>
        </p:nvPicPr>
        <p:blipFill>
          <a:blip r:embed="rId3">
            <a:extLst>
              <a:ext uri="{28A0092B-C50C-407E-A947-70E740481C1C}">
                <a14:useLocalDpi xmlns:a14="http://schemas.microsoft.com/office/drawing/2010/main" val="0"/>
              </a:ext>
            </a:extLst>
          </a:blip>
          <a:srcRect t="6012" r="11040"/>
          <a:stretch>
            <a:fillRect/>
          </a:stretch>
        </p:blipFill>
        <p:spPr bwMode="auto">
          <a:xfrm>
            <a:off x="4378261" y="2492896"/>
            <a:ext cx="4658235" cy="3888432"/>
          </a:xfrm>
          <a:prstGeom prst="rect">
            <a:avLst/>
          </a:prstGeom>
          <a:noFill/>
          <a:ln>
            <a:noFill/>
          </a:ln>
        </p:spPr>
      </p:pic>
      <p:sp>
        <p:nvSpPr>
          <p:cNvPr id="7" name="CuadroTexto 6"/>
          <p:cNvSpPr txBox="1"/>
          <p:nvPr/>
        </p:nvSpPr>
        <p:spPr>
          <a:xfrm>
            <a:off x="4860032" y="2363588"/>
            <a:ext cx="722698" cy="369332"/>
          </a:xfrm>
          <a:prstGeom prst="rect">
            <a:avLst/>
          </a:prstGeom>
          <a:noFill/>
        </p:spPr>
        <p:txBody>
          <a:bodyPr wrap="none" rtlCol="0">
            <a:spAutoFit/>
          </a:bodyPr>
          <a:lstStyle/>
          <a:p>
            <a:r>
              <a:rPr lang="es-ES" b="1" dirty="0" smtClean="0"/>
              <a:t>EDAD</a:t>
            </a:r>
            <a:endParaRPr lang="es-CO" b="1" dirty="0"/>
          </a:p>
        </p:txBody>
      </p:sp>
      <p:sp>
        <p:nvSpPr>
          <p:cNvPr id="5" name="CuadroTexto 4"/>
          <p:cNvSpPr txBox="1"/>
          <p:nvPr/>
        </p:nvSpPr>
        <p:spPr>
          <a:xfrm>
            <a:off x="251520" y="878863"/>
            <a:ext cx="1044838" cy="369332"/>
          </a:xfrm>
          <a:prstGeom prst="rect">
            <a:avLst/>
          </a:prstGeom>
          <a:noFill/>
        </p:spPr>
        <p:txBody>
          <a:bodyPr wrap="none" rtlCol="0">
            <a:spAutoFit/>
          </a:bodyPr>
          <a:lstStyle/>
          <a:p>
            <a:r>
              <a:rPr lang="es-CO" b="1" dirty="0" smtClean="0"/>
              <a:t>GÉNERO </a:t>
            </a:r>
            <a:endParaRPr lang="es-CO" b="1" dirty="0"/>
          </a:p>
        </p:txBody>
      </p:sp>
    </p:spTree>
    <p:extLst>
      <p:ext uri="{BB962C8B-B14F-4D97-AF65-F5344CB8AC3E}">
        <p14:creationId xmlns:p14="http://schemas.microsoft.com/office/powerpoint/2010/main" val="3315890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dirty="0"/>
          </a:p>
        </p:txBody>
      </p:sp>
      <p:pic>
        <p:nvPicPr>
          <p:cNvPr id="4" name="Imagen 3"/>
          <p:cNvPicPr/>
          <p:nvPr/>
        </p:nvPicPr>
        <p:blipFill rotWithShape="1">
          <a:blip r:embed="rId2">
            <a:extLst>
              <a:ext uri="{28A0092B-C50C-407E-A947-70E740481C1C}">
                <a14:useLocalDpi xmlns:a14="http://schemas.microsoft.com/office/drawing/2010/main" val="0"/>
              </a:ext>
            </a:extLst>
          </a:blip>
          <a:srcRect t="7771"/>
          <a:stretch/>
        </p:blipFill>
        <p:spPr bwMode="auto">
          <a:xfrm>
            <a:off x="1828175" y="906874"/>
            <a:ext cx="6858625" cy="5219289"/>
          </a:xfrm>
          <a:prstGeom prst="rect">
            <a:avLst/>
          </a:prstGeom>
          <a:noFill/>
          <a:ln>
            <a:noFill/>
          </a:ln>
        </p:spPr>
      </p:pic>
      <p:sp>
        <p:nvSpPr>
          <p:cNvPr id="5" name="CuadroTexto 4"/>
          <p:cNvSpPr txBox="1"/>
          <p:nvPr/>
        </p:nvSpPr>
        <p:spPr>
          <a:xfrm>
            <a:off x="443263" y="483530"/>
            <a:ext cx="2081980" cy="369332"/>
          </a:xfrm>
          <a:prstGeom prst="rect">
            <a:avLst/>
          </a:prstGeom>
          <a:noFill/>
        </p:spPr>
        <p:txBody>
          <a:bodyPr wrap="none" rtlCol="0">
            <a:spAutoFit/>
          </a:bodyPr>
          <a:lstStyle/>
          <a:p>
            <a:r>
              <a:rPr lang="es-CO" b="1" dirty="0" smtClean="0"/>
              <a:t>NIVEL DE INGRESOS</a:t>
            </a:r>
            <a:endParaRPr lang="es-CO" b="1" dirty="0"/>
          </a:p>
        </p:txBody>
      </p:sp>
    </p:spTree>
    <p:extLst>
      <p:ext uri="{BB962C8B-B14F-4D97-AF65-F5344CB8AC3E}">
        <p14:creationId xmlns:p14="http://schemas.microsoft.com/office/powerpoint/2010/main" val="662215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9636"/>
            <a:ext cx="8229600" cy="1143000"/>
          </a:xfrm>
        </p:spPr>
        <p:txBody>
          <a:bodyPr>
            <a:noAutofit/>
          </a:bodyPr>
          <a:lstStyle/>
          <a:p>
            <a:r>
              <a:rPr lang="es-EC" sz="2400" b="1" dirty="0"/>
              <a:t>Pregunta4: </a:t>
            </a:r>
            <a:r>
              <a:rPr lang="es-EC" sz="2400" dirty="0"/>
              <a:t>¿Cuántas horas al día navega usted en  internet?</a:t>
            </a:r>
            <a:r>
              <a:rPr lang="es-CO" sz="2400" dirty="0"/>
              <a:t/>
            </a:r>
            <a:br>
              <a:rPr lang="es-CO" sz="2400" dirty="0"/>
            </a:br>
            <a:endParaRPr lang="es-CO" sz="2400" dirty="0"/>
          </a:p>
        </p:txBody>
      </p:sp>
      <p:pic>
        <p:nvPicPr>
          <p:cNvPr id="5" name="Imagen 4"/>
          <p:cNvPicPr/>
          <p:nvPr/>
        </p:nvPicPr>
        <p:blipFill>
          <a:blip r:embed="rId2">
            <a:extLst>
              <a:ext uri="{28A0092B-C50C-407E-A947-70E740481C1C}">
                <a14:useLocalDpi xmlns:a14="http://schemas.microsoft.com/office/drawing/2010/main" val="0"/>
              </a:ext>
            </a:extLst>
          </a:blip>
          <a:srcRect t="6489" r="2592" b="-14"/>
          <a:stretch>
            <a:fillRect/>
          </a:stretch>
        </p:blipFill>
        <p:spPr bwMode="auto">
          <a:xfrm>
            <a:off x="3131840" y="764704"/>
            <a:ext cx="3830811" cy="2846285"/>
          </a:xfrm>
          <a:prstGeom prst="rect">
            <a:avLst/>
          </a:prstGeom>
          <a:noFill/>
          <a:ln>
            <a:noFill/>
          </a:ln>
        </p:spPr>
      </p:pic>
      <p:graphicFrame>
        <p:nvGraphicFramePr>
          <p:cNvPr id="7" name="Marcador de contenido 6"/>
          <p:cNvGraphicFramePr>
            <a:graphicFrameLocks noGrp="1"/>
          </p:cNvGraphicFramePr>
          <p:nvPr>
            <p:ph idx="1"/>
            <p:extLst>
              <p:ext uri="{D42A27DB-BD31-4B8C-83A1-F6EECF244321}">
                <p14:modId xmlns:p14="http://schemas.microsoft.com/office/powerpoint/2010/main" val="2813873655"/>
              </p:ext>
            </p:extLst>
          </p:nvPr>
        </p:nvGraphicFramePr>
        <p:xfrm>
          <a:off x="-2" y="3645977"/>
          <a:ext cx="9144002" cy="2757514"/>
        </p:xfrm>
        <a:graphic>
          <a:graphicData uri="http://schemas.openxmlformats.org/drawingml/2006/table">
            <a:tbl>
              <a:tblPr>
                <a:tableStyleId>{BC89EF96-8CEA-46FF-86C4-4CE0E7609802}</a:tableStyleId>
              </a:tblPr>
              <a:tblGrid>
                <a:gridCol w="885990"/>
                <a:gridCol w="2595328"/>
                <a:gridCol w="1309189"/>
                <a:gridCol w="1310113"/>
                <a:gridCol w="1521691"/>
                <a:gridCol w="1521691"/>
              </a:tblGrid>
              <a:tr h="536783">
                <a:tc gridSpan="2">
                  <a:txBody>
                    <a:bodyPr/>
                    <a:lstStyle/>
                    <a:p>
                      <a:pPr marL="38100" marR="38100" indent="180340" algn="r">
                        <a:lnSpc>
                          <a:spcPct val="150000"/>
                        </a:lnSpc>
                        <a:spcAft>
                          <a:spcPts val="1000"/>
                        </a:spcAft>
                      </a:pPr>
                      <a:r>
                        <a:rPr lang="es-EC" sz="1400" dirty="0">
                          <a:effectLst/>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marL="38100" marR="38100" indent="180340" algn="just">
                        <a:lnSpc>
                          <a:spcPct val="150000"/>
                        </a:lnSpc>
                        <a:spcAft>
                          <a:spcPts val="1000"/>
                        </a:spcAft>
                      </a:pPr>
                      <a:r>
                        <a:rPr lang="es-EC" sz="1400" dirty="0">
                          <a:effectLst/>
                        </a:rPr>
                        <a:t>Frecuencia</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just">
                        <a:lnSpc>
                          <a:spcPct val="150000"/>
                        </a:lnSpc>
                        <a:spcAft>
                          <a:spcPts val="1000"/>
                        </a:spcAft>
                      </a:pPr>
                      <a:r>
                        <a:rPr lang="es-EC" sz="1400" dirty="0">
                          <a:effectLst/>
                        </a:rPr>
                        <a:t>Porcentaje</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R="38100" indent="180340" algn="just">
                        <a:lnSpc>
                          <a:spcPct val="150000"/>
                        </a:lnSpc>
                        <a:spcAft>
                          <a:spcPts val="1000"/>
                        </a:spcAft>
                      </a:pPr>
                      <a:r>
                        <a:rPr lang="es-EC" sz="1400">
                          <a:effectLst/>
                        </a:rPr>
                        <a:t>Porcentaje válido</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ctr">
                        <a:lnSpc>
                          <a:spcPct val="150000"/>
                        </a:lnSpc>
                        <a:spcAft>
                          <a:spcPts val="1000"/>
                        </a:spcAft>
                      </a:pPr>
                      <a:r>
                        <a:rPr lang="es-EC" sz="1400">
                          <a:effectLst/>
                        </a:rPr>
                        <a:t>Porcentaje acumulado</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8391">
                <a:tc rowSpan="6">
                  <a:txBody>
                    <a:bodyPr/>
                    <a:lstStyle/>
                    <a:p>
                      <a:pPr marL="38100" marR="38100" indent="180340" algn="ctr">
                        <a:lnSpc>
                          <a:spcPct val="150000"/>
                        </a:lnSpc>
                        <a:spcAft>
                          <a:spcPts val="1000"/>
                        </a:spcAft>
                      </a:pPr>
                      <a:r>
                        <a:rPr lang="es-EC" sz="1400">
                          <a:effectLst/>
                        </a:rPr>
                        <a:t>Válidos</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a:txBody>
                    <a:bodyPr/>
                    <a:lstStyle/>
                    <a:p>
                      <a:pPr marL="38100" marR="38100" indent="180340" algn="r">
                        <a:lnSpc>
                          <a:spcPct val="150000"/>
                        </a:lnSpc>
                        <a:spcAft>
                          <a:spcPts val="1000"/>
                        </a:spcAft>
                      </a:pPr>
                      <a:r>
                        <a:rPr lang="es-EC" sz="1400">
                          <a:effectLst/>
                        </a:rPr>
                        <a:t>2 horas diarias</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dirty="0">
                          <a:effectLst/>
                        </a:rPr>
                        <a:t>49</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25,0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25,0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25,0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8391">
                <a:tc vMerge="1">
                  <a:txBody>
                    <a:bodyPr/>
                    <a:lstStyle/>
                    <a:p>
                      <a:endParaRPr lang="es-CO"/>
                    </a:p>
                  </a:txBody>
                  <a:tcPr/>
                </a:tc>
                <a:tc>
                  <a:txBody>
                    <a:bodyPr/>
                    <a:lstStyle/>
                    <a:p>
                      <a:pPr marL="38100" marR="38100" indent="180340" algn="r">
                        <a:lnSpc>
                          <a:spcPct val="150000"/>
                        </a:lnSpc>
                        <a:spcAft>
                          <a:spcPts val="1000"/>
                        </a:spcAft>
                      </a:pPr>
                      <a:r>
                        <a:rPr lang="es-EC" sz="1400">
                          <a:effectLst/>
                        </a:rPr>
                        <a:t>4 horas diarias</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63</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32,1</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2000" b="1" dirty="0">
                          <a:solidFill>
                            <a:schemeClr val="accent2"/>
                          </a:solidFill>
                          <a:effectLst/>
                        </a:rPr>
                        <a:t>32,1</a:t>
                      </a:r>
                      <a:endParaRPr lang="es-CO" sz="32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dirty="0">
                          <a:effectLst/>
                        </a:rPr>
                        <a:t>57,1</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8391">
                <a:tc vMerge="1">
                  <a:txBody>
                    <a:bodyPr/>
                    <a:lstStyle/>
                    <a:p>
                      <a:endParaRPr lang="es-CO"/>
                    </a:p>
                  </a:txBody>
                  <a:tcPr/>
                </a:tc>
                <a:tc>
                  <a:txBody>
                    <a:bodyPr/>
                    <a:lstStyle/>
                    <a:p>
                      <a:pPr marL="38100" marR="38100" indent="180340" algn="r">
                        <a:lnSpc>
                          <a:spcPct val="150000"/>
                        </a:lnSpc>
                        <a:spcAft>
                          <a:spcPts val="1000"/>
                        </a:spcAft>
                      </a:pPr>
                      <a:r>
                        <a:rPr lang="es-EC" sz="1400" dirty="0">
                          <a:effectLst/>
                        </a:rPr>
                        <a:t>6 horas diarias</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47</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24,0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24,0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81,1</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8391">
                <a:tc vMerge="1">
                  <a:txBody>
                    <a:bodyPr/>
                    <a:lstStyle/>
                    <a:p>
                      <a:endParaRPr lang="es-CO"/>
                    </a:p>
                  </a:txBody>
                  <a:tcPr/>
                </a:tc>
                <a:tc>
                  <a:txBody>
                    <a:bodyPr/>
                    <a:lstStyle/>
                    <a:p>
                      <a:pPr marL="38100" marR="38100" indent="180340" algn="r">
                        <a:lnSpc>
                          <a:spcPct val="150000"/>
                        </a:lnSpc>
                        <a:spcAft>
                          <a:spcPts val="1000"/>
                        </a:spcAft>
                      </a:pPr>
                      <a:r>
                        <a:rPr lang="es-EC" sz="1400">
                          <a:effectLst/>
                        </a:rPr>
                        <a:t>8 horas diarias</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12</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6,1</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6,1</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87,2</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80074">
                <a:tc vMerge="1">
                  <a:txBody>
                    <a:bodyPr/>
                    <a:lstStyle/>
                    <a:p>
                      <a:endParaRPr lang="es-CO"/>
                    </a:p>
                  </a:txBody>
                  <a:tcPr/>
                </a:tc>
                <a:tc>
                  <a:txBody>
                    <a:bodyPr/>
                    <a:lstStyle/>
                    <a:p>
                      <a:pPr marL="38100" marR="38100" indent="180340" algn="r">
                        <a:lnSpc>
                          <a:spcPct val="150000"/>
                        </a:lnSpc>
                        <a:spcAft>
                          <a:spcPts val="1000"/>
                        </a:spcAft>
                      </a:pPr>
                      <a:r>
                        <a:rPr lang="es-EC" sz="1400">
                          <a:effectLst/>
                        </a:rPr>
                        <a:t>Más de 8  horas diarias</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25</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12,8</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12,8</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8391">
                <a:tc vMerge="1">
                  <a:txBody>
                    <a:bodyPr/>
                    <a:lstStyle/>
                    <a:p>
                      <a:endParaRPr lang="es-CO"/>
                    </a:p>
                  </a:txBody>
                  <a:tcPr/>
                </a:tc>
                <a:tc>
                  <a:txBody>
                    <a:bodyPr/>
                    <a:lstStyle/>
                    <a:p>
                      <a:pPr marL="38100" marR="38100" indent="180340" algn="r">
                        <a:lnSpc>
                          <a:spcPct val="150000"/>
                        </a:lnSpc>
                        <a:spcAft>
                          <a:spcPts val="1000"/>
                        </a:spcAft>
                      </a:pPr>
                      <a:r>
                        <a:rPr lang="es-EC" sz="1400">
                          <a:effectLst/>
                        </a:rPr>
                        <a:t>Total</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196</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1000"/>
                        </a:spcAft>
                      </a:pPr>
                      <a:r>
                        <a:rPr lang="es-EC" sz="1400" dirty="0">
                          <a:effectLst/>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920667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4319" y="55428"/>
            <a:ext cx="8229600" cy="1143000"/>
          </a:xfrm>
        </p:spPr>
        <p:txBody>
          <a:bodyPr>
            <a:normAutofit/>
          </a:bodyPr>
          <a:lstStyle/>
          <a:p>
            <a:r>
              <a:rPr lang="es-CO" sz="3600" b="1" i="1" dirty="0" smtClean="0"/>
              <a:t>TEMAS A TRATAR </a:t>
            </a:r>
            <a:endParaRPr lang="es-CO" sz="3600" b="1" i="1" dirty="0"/>
          </a:p>
        </p:txBody>
      </p:sp>
      <p:sp>
        <p:nvSpPr>
          <p:cNvPr id="13" name="Rectángulo redondeado 12"/>
          <p:cNvSpPr/>
          <p:nvPr/>
        </p:nvSpPr>
        <p:spPr>
          <a:xfrm>
            <a:off x="3347864" y="1488786"/>
            <a:ext cx="3744416" cy="715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INTRODUCCIÓN</a:t>
            </a:r>
            <a:endParaRPr lang="es-CO" dirty="0"/>
          </a:p>
        </p:txBody>
      </p:sp>
      <p:sp>
        <p:nvSpPr>
          <p:cNvPr id="14" name="Rectángulo redondeado 13"/>
          <p:cNvSpPr/>
          <p:nvPr/>
        </p:nvSpPr>
        <p:spPr>
          <a:xfrm>
            <a:off x="3347864" y="2363466"/>
            <a:ext cx="3744416" cy="715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INVESTIGACIÓN DE MERCADOS</a:t>
            </a:r>
            <a:endParaRPr lang="es-CO" dirty="0"/>
          </a:p>
        </p:txBody>
      </p:sp>
      <p:sp>
        <p:nvSpPr>
          <p:cNvPr id="15" name="Rectángulo redondeado 14"/>
          <p:cNvSpPr/>
          <p:nvPr/>
        </p:nvSpPr>
        <p:spPr>
          <a:xfrm>
            <a:off x="3349686" y="3278914"/>
            <a:ext cx="3744416" cy="715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ANÁISIS Y RESULTADOS</a:t>
            </a:r>
            <a:endParaRPr lang="es-CO" dirty="0"/>
          </a:p>
        </p:txBody>
      </p:sp>
      <p:sp>
        <p:nvSpPr>
          <p:cNvPr id="16" name="Rectángulo redondeado 15"/>
          <p:cNvSpPr/>
          <p:nvPr/>
        </p:nvSpPr>
        <p:spPr>
          <a:xfrm>
            <a:off x="3347864" y="4153594"/>
            <a:ext cx="3744416" cy="715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PROPUESTA</a:t>
            </a:r>
            <a:endParaRPr lang="es-CO" dirty="0"/>
          </a:p>
        </p:txBody>
      </p:sp>
      <p:sp>
        <p:nvSpPr>
          <p:cNvPr id="17" name="Rectángulo redondeado 16"/>
          <p:cNvSpPr/>
          <p:nvPr/>
        </p:nvSpPr>
        <p:spPr>
          <a:xfrm>
            <a:off x="3347864" y="5031810"/>
            <a:ext cx="3744416" cy="715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CONCLUSIONES Y RECOMENDACIONES </a:t>
            </a:r>
            <a:endParaRPr lang="es-CO" dirty="0"/>
          </a:p>
        </p:txBody>
      </p:sp>
      <p:sp>
        <p:nvSpPr>
          <p:cNvPr id="18" name="Rectángulo redondeado 17">
            <a:hlinkClick r:id="rId2" action="ppaction://hlinksldjump"/>
          </p:cNvPr>
          <p:cNvSpPr/>
          <p:nvPr/>
        </p:nvSpPr>
        <p:spPr>
          <a:xfrm>
            <a:off x="3275856" y="1433393"/>
            <a:ext cx="3744416" cy="7152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smtClean="0"/>
              <a:t>INTRODUCCIÓN</a:t>
            </a:r>
            <a:endParaRPr lang="es-CO" dirty="0"/>
          </a:p>
        </p:txBody>
      </p:sp>
      <p:sp>
        <p:nvSpPr>
          <p:cNvPr id="19" name="Rectángulo redondeado 18">
            <a:hlinkClick r:id="rId3" action="ppaction://hlinksldjump"/>
          </p:cNvPr>
          <p:cNvSpPr/>
          <p:nvPr/>
        </p:nvSpPr>
        <p:spPr>
          <a:xfrm>
            <a:off x="3275856" y="2308073"/>
            <a:ext cx="3744416" cy="7152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smtClean="0"/>
              <a:t>INVESTIGACIÓN DE MERCADOS</a:t>
            </a:r>
            <a:endParaRPr lang="es-CO" dirty="0"/>
          </a:p>
        </p:txBody>
      </p:sp>
      <p:sp>
        <p:nvSpPr>
          <p:cNvPr id="20" name="Rectángulo redondeado 19">
            <a:hlinkClick r:id="rId4" action="ppaction://hlinksldjump"/>
          </p:cNvPr>
          <p:cNvSpPr/>
          <p:nvPr/>
        </p:nvSpPr>
        <p:spPr>
          <a:xfrm>
            <a:off x="3277678" y="3223521"/>
            <a:ext cx="3744416" cy="7152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smtClean="0"/>
              <a:t>ANÁISIS Y RESULTADOS</a:t>
            </a:r>
            <a:endParaRPr lang="es-CO" dirty="0"/>
          </a:p>
        </p:txBody>
      </p:sp>
      <p:sp>
        <p:nvSpPr>
          <p:cNvPr id="21" name="Rectángulo redondeado 20">
            <a:hlinkClick r:id="rId5" action="ppaction://hlinksldjump"/>
          </p:cNvPr>
          <p:cNvSpPr/>
          <p:nvPr/>
        </p:nvSpPr>
        <p:spPr>
          <a:xfrm>
            <a:off x="3275856" y="4098201"/>
            <a:ext cx="3744416" cy="7152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smtClean="0"/>
              <a:t>PROPUESTA</a:t>
            </a:r>
            <a:endParaRPr lang="es-CO" dirty="0"/>
          </a:p>
        </p:txBody>
      </p:sp>
      <p:sp>
        <p:nvSpPr>
          <p:cNvPr id="22" name="Rectángulo redondeado 21">
            <a:hlinkClick r:id="rId6" action="ppaction://hlinksldjump"/>
          </p:cNvPr>
          <p:cNvSpPr/>
          <p:nvPr/>
        </p:nvSpPr>
        <p:spPr>
          <a:xfrm>
            <a:off x="3275856" y="4976417"/>
            <a:ext cx="3744416" cy="7152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smtClean="0"/>
              <a:t>CONCLUSIONES Y RECOMENDACIONES </a:t>
            </a:r>
            <a:endParaRPr lang="es-CO" dirty="0"/>
          </a:p>
        </p:txBody>
      </p:sp>
      <p:sp>
        <p:nvSpPr>
          <p:cNvPr id="23" name="Elipse 22"/>
          <p:cNvSpPr/>
          <p:nvPr/>
        </p:nvSpPr>
        <p:spPr>
          <a:xfrm>
            <a:off x="2411760" y="1504665"/>
            <a:ext cx="604405" cy="55618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24" name="Elipse 23"/>
          <p:cNvSpPr/>
          <p:nvPr/>
        </p:nvSpPr>
        <p:spPr>
          <a:xfrm>
            <a:off x="2405253" y="2363466"/>
            <a:ext cx="604405" cy="55618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25" name="Elipse 24"/>
          <p:cNvSpPr/>
          <p:nvPr/>
        </p:nvSpPr>
        <p:spPr>
          <a:xfrm>
            <a:off x="2411760" y="3248680"/>
            <a:ext cx="604405" cy="55618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26" name="Elipse 25"/>
          <p:cNvSpPr/>
          <p:nvPr/>
        </p:nvSpPr>
        <p:spPr>
          <a:xfrm>
            <a:off x="2430481" y="4133894"/>
            <a:ext cx="604405" cy="55618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27" name="Elipse 26"/>
          <p:cNvSpPr/>
          <p:nvPr/>
        </p:nvSpPr>
        <p:spPr>
          <a:xfrm>
            <a:off x="2451270" y="5031810"/>
            <a:ext cx="604405" cy="55618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66285224"/>
      </p:ext>
    </p:extLst>
  </p:cSld>
  <p:clrMapOvr>
    <a:masterClrMapping/>
  </p:clrMapOvr>
  <p:transition spd="med">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C" sz="2400" b="1" dirty="0"/>
              <a:t>Pregunta 5:</a:t>
            </a:r>
            <a:r>
              <a:rPr lang="es-EC" sz="2400" dirty="0"/>
              <a:t> Para usted la información vertida en medios digitales como redes sociales, blogs, YouTube y foros sobre productos cosméticos que existen en el mercado es considerada:</a:t>
            </a:r>
            <a:r>
              <a:rPr lang="es-CO" sz="2400" dirty="0"/>
              <a:t/>
            </a:r>
            <a:br>
              <a:rPr lang="es-CO" sz="2400" dirty="0"/>
            </a:br>
            <a:endParaRPr lang="es-CO" sz="2400" dirty="0"/>
          </a:p>
        </p:txBody>
      </p:sp>
      <p:pic>
        <p:nvPicPr>
          <p:cNvPr id="4" name="Imagen 3"/>
          <p:cNvPicPr/>
          <p:nvPr/>
        </p:nvPicPr>
        <p:blipFill rotWithShape="1">
          <a:blip r:embed="rId2">
            <a:extLst>
              <a:ext uri="{28A0092B-C50C-407E-A947-70E740481C1C}">
                <a14:useLocalDpi xmlns:a14="http://schemas.microsoft.com/office/drawing/2010/main" val="0"/>
              </a:ext>
            </a:extLst>
          </a:blip>
          <a:srcRect b="15832"/>
          <a:stretch/>
        </p:blipFill>
        <p:spPr bwMode="auto">
          <a:xfrm>
            <a:off x="1907704" y="1268760"/>
            <a:ext cx="5612130" cy="2880000"/>
          </a:xfrm>
          <a:prstGeom prst="rect">
            <a:avLst/>
          </a:prstGeom>
          <a:noFill/>
          <a:ln>
            <a:noFill/>
          </a:ln>
          <a:extLst>
            <a:ext uri="{53640926-AAD7-44D8-BBD7-CCE9431645EC}">
              <a14:shadowObscured xmlns:a14="http://schemas.microsoft.com/office/drawing/2010/main"/>
            </a:ext>
          </a:extLst>
        </p:spPr>
      </p:pic>
      <p:graphicFrame>
        <p:nvGraphicFramePr>
          <p:cNvPr id="5" name="Tabla 4"/>
          <p:cNvGraphicFramePr>
            <a:graphicFrameLocks noGrp="1"/>
          </p:cNvGraphicFramePr>
          <p:nvPr>
            <p:extLst>
              <p:ext uri="{D42A27DB-BD31-4B8C-83A1-F6EECF244321}">
                <p14:modId xmlns:p14="http://schemas.microsoft.com/office/powerpoint/2010/main" val="3946337482"/>
              </p:ext>
            </p:extLst>
          </p:nvPr>
        </p:nvGraphicFramePr>
        <p:xfrm>
          <a:off x="241176" y="4245064"/>
          <a:ext cx="8651304" cy="2148840"/>
        </p:xfrm>
        <a:graphic>
          <a:graphicData uri="http://schemas.openxmlformats.org/drawingml/2006/table">
            <a:tbl>
              <a:tblPr>
                <a:tableStyleId>{BC89EF96-8CEA-46FF-86C4-4CE0E7609802}</a:tableStyleId>
              </a:tblPr>
              <a:tblGrid>
                <a:gridCol w="1672397"/>
                <a:gridCol w="1672397"/>
                <a:gridCol w="1275761"/>
                <a:gridCol w="1274901"/>
                <a:gridCol w="1377924"/>
                <a:gridCol w="1377924"/>
              </a:tblGrid>
              <a:tr h="624069">
                <a:tc gridSpan="2">
                  <a:txBody>
                    <a:bodyPr/>
                    <a:lstStyle/>
                    <a:p>
                      <a:pPr marL="38100" marR="38100" indent="180340" algn="l">
                        <a:lnSpc>
                          <a:spcPct val="150000"/>
                        </a:lnSpc>
                        <a:spcAft>
                          <a:spcPts val="1000"/>
                        </a:spcAft>
                      </a:pPr>
                      <a:r>
                        <a:rPr lang="es-EC" sz="1400" dirty="0">
                          <a:effectLst/>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marR="38100" indent="180340" algn="l">
                        <a:lnSpc>
                          <a:spcPct val="150000"/>
                        </a:lnSpc>
                        <a:spcAft>
                          <a:spcPts val="1000"/>
                        </a:spcAft>
                      </a:pPr>
                      <a:r>
                        <a:rPr lang="es-EC" sz="1400">
                          <a:effectLst/>
                        </a:rPr>
                        <a:t>Frecuencia</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l">
                        <a:lnSpc>
                          <a:spcPct val="150000"/>
                        </a:lnSpc>
                        <a:spcAft>
                          <a:spcPts val="1000"/>
                        </a:spcAft>
                      </a:pPr>
                      <a:r>
                        <a:rPr lang="es-EC" sz="1400">
                          <a:effectLst/>
                        </a:rPr>
                        <a:t>Porcentaje</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l">
                        <a:lnSpc>
                          <a:spcPct val="150000"/>
                        </a:lnSpc>
                        <a:spcAft>
                          <a:spcPts val="1000"/>
                        </a:spcAft>
                      </a:pPr>
                      <a:r>
                        <a:rPr lang="es-EC" sz="1400">
                          <a:effectLst/>
                        </a:rPr>
                        <a:t>Porcentaje válido</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l">
                        <a:lnSpc>
                          <a:spcPct val="150000"/>
                        </a:lnSpc>
                        <a:spcAft>
                          <a:spcPts val="1000"/>
                        </a:spcAft>
                      </a:pPr>
                      <a:r>
                        <a:rPr lang="es-EC" sz="1400">
                          <a:effectLst/>
                        </a:rPr>
                        <a:t>Porcentaje acumulado</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12035">
                <a:tc rowSpan="4">
                  <a:txBody>
                    <a:bodyPr/>
                    <a:lstStyle/>
                    <a:p>
                      <a:pPr marL="38100" marR="38100" indent="180340" algn="r">
                        <a:lnSpc>
                          <a:spcPct val="150000"/>
                        </a:lnSpc>
                        <a:spcAft>
                          <a:spcPts val="1000"/>
                        </a:spcAft>
                      </a:pPr>
                      <a:r>
                        <a:rPr lang="es-EC" sz="1400" dirty="0">
                          <a:effectLst/>
                        </a:rPr>
                        <a:t>Válidos</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a:txBody>
                    <a:bodyPr/>
                    <a:lstStyle/>
                    <a:p>
                      <a:pPr marL="38100" marR="38100" indent="180340" algn="r">
                        <a:lnSpc>
                          <a:spcPct val="150000"/>
                        </a:lnSpc>
                        <a:spcAft>
                          <a:spcPts val="1000"/>
                        </a:spcAft>
                      </a:pPr>
                      <a:r>
                        <a:rPr lang="es-EC" sz="1400">
                          <a:effectLst/>
                        </a:rPr>
                        <a:t>Muy Importante</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131</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66,8</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2400" b="1" dirty="0">
                          <a:solidFill>
                            <a:schemeClr val="accent2"/>
                          </a:solidFill>
                          <a:effectLst/>
                        </a:rPr>
                        <a:t>66,8</a:t>
                      </a:r>
                      <a:endParaRPr lang="es-CO" sz="36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66,8</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12035">
                <a:tc vMerge="1">
                  <a:txBody>
                    <a:bodyPr/>
                    <a:lstStyle/>
                    <a:p>
                      <a:endParaRPr lang="es-CO"/>
                    </a:p>
                  </a:txBody>
                  <a:tcPr/>
                </a:tc>
                <a:tc>
                  <a:txBody>
                    <a:bodyPr/>
                    <a:lstStyle/>
                    <a:p>
                      <a:pPr marL="38100" marR="38100" indent="180340" algn="r">
                        <a:lnSpc>
                          <a:spcPct val="150000"/>
                        </a:lnSpc>
                        <a:spcAft>
                          <a:spcPts val="1000"/>
                        </a:spcAft>
                      </a:pPr>
                      <a:r>
                        <a:rPr lang="es-EC" sz="1400">
                          <a:effectLst/>
                        </a:rPr>
                        <a:t>Poco Importante</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48</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24,5</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24,5</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91,3</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12035">
                <a:tc vMerge="1">
                  <a:txBody>
                    <a:bodyPr/>
                    <a:lstStyle/>
                    <a:p>
                      <a:endParaRPr lang="es-CO"/>
                    </a:p>
                  </a:txBody>
                  <a:tcPr/>
                </a:tc>
                <a:tc>
                  <a:txBody>
                    <a:bodyPr/>
                    <a:lstStyle/>
                    <a:p>
                      <a:pPr marL="38100" marR="38100" indent="180340" algn="r">
                        <a:lnSpc>
                          <a:spcPct val="150000"/>
                        </a:lnSpc>
                        <a:spcAft>
                          <a:spcPts val="1000"/>
                        </a:spcAft>
                      </a:pPr>
                      <a:r>
                        <a:rPr lang="es-EC" sz="1400">
                          <a:effectLst/>
                        </a:rPr>
                        <a:t>Nada Importante</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17</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8,7</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8,7</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12035">
                <a:tc vMerge="1">
                  <a:txBody>
                    <a:bodyPr/>
                    <a:lstStyle/>
                    <a:p>
                      <a:endParaRPr lang="es-CO"/>
                    </a:p>
                  </a:txBody>
                  <a:tcPr/>
                </a:tc>
                <a:tc>
                  <a:txBody>
                    <a:bodyPr/>
                    <a:lstStyle/>
                    <a:p>
                      <a:pPr marL="38100" marR="38100" indent="180340" algn="r">
                        <a:lnSpc>
                          <a:spcPct val="150000"/>
                        </a:lnSpc>
                        <a:spcAft>
                          <a:spcPts val="1000"/>
                        </a:spcAft>
                      </a:pPr>
                      <a:r>
                        <a:rPr lang="es-EC" sz="1400">
                          <a:effectLst/>
                        </a:rPr>
                        <a:t>Total</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196</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1000"/>
                        </a:spcAft>
                      </a:pPr>
                      <a:r>
                        <a:rPr lang="es-EC" sz="1400" dirty="0">
                          <a:effectLst/>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44997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457200"/>
            <a:ext cx="8229600" cy="1143000"/>
          </a:xfrm>
        </p:spPr>
        <p:txBody>
          <a:bodyPr>
            <a:noAutofit/>
          </a:bodyPr>
          <a:lstStyle/>
          <a:p>
            <a:r>
              <a:rPr lang="es-EC" sz="2400" b="1" dirty="0"/>
              <a:t>Pregunta 6: </a:t>
            </a:r>
            <a:r>
              <a:rPr lang="es-EC" sz="2400" dirty="0"/>
              <a:t>¿Ha utilizado páginas de internet como foros, redes sociales, blogs, para informarse de la existencia de productos cosméticos, sus usos y beneficios?</a:t>
            </a:r>
            <a:r>
              <a:rPr lang="es-CO" sz="2400" dirty="0"/>
              <a:t/>
            </a:r>
            <a:br>
              <a:rPr lang="es-CO" sz="2400" dirty="0"/>
            </a:br>
            <a:r>
              <a:rPr lang="es-EC" sz="2400" dirty="0"/>
              <a:t>NOTA: Si su respuesta es negativa ha concluido la encuesta</a:t>
            </a:r>
            <a:r>
              <a:rPr lang="es-CO" sz="2400" dirty="0"/>
              <a:t/>
            </a:r>
            <a:br>
              <a:rPr lang="es-CO" sz="2400" dirty="0"/>
            </a:br>
            <a:endParaRPr lang="es-CO" sz="2400" dirty="0"/>
          </a:p>
        </p:txBody>
      </p:sp>
      <p:pic>
        <p:nvPicPr>
          <p:cNvPr id="4" name="Imagen 3"/>
          <p:cNvPicPr/>
          <p:nvPr/>
        </p:nvPicPr>
        <p:blipFill>
          <a:blip r:embed="rId2">
            <a:extLst>
              <a:ext uri="{28A0092B-C50C-407E-A947-70E740481C1C}">
                <a14:useLocalDpi xmlns:a14="http://schemas.microsoft.com/office/drawing/2010/main" val="0"/>
              </a:ext>
            </a:extLst>
          </a:blip>
          <a:srcRect t="9820"/>
          <a:stretch>
            <a:fillRect/>
          </a:stretch>
        </p:blipFill>
        <p:spPr bwMode="auto">
          <a:xfrm>
            <a:off x="2843808" y="1625225"/>
            <a:ext cx="3999865" cy="2879725"/>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2800763201"/>
              </p:ext>
            </p:extLst>
          </p:nvPr>
        </p:nvGraphicFramePr>
        <p:xfrm>
          <a:off x="671592" y="4558775"/>
          <a:ext cx="7776863" cy="1600200"/>
        </p:xfrm>
        <a:graphic>
          <a:graphicData uri="http://schemas.openxmlformats.org/drawingml/2006/table">
            <a:tbl>
              <a:tblPr>
                <a:tableStyleId>{BC89EF96-8CEA-46FF-86C4-4CE0E7609802}</a:tableStyleId>
              </a:tblPr>
              <a:tblGrid>
                <a:gridCol w="796299"/>
                <a:gridCol w="1184738"/>
                <a:gridCol w="1184738"/>
                <a:gridCol w="1440460"/>
                <a:gridCol w="1585314"/>
                <a:gridCol w="1585314"/>
              </a:tblGrid>
              <a:tr h="330835">
                <a:tc gridSpan="2">
                  <a:txBody>
                    <a:bodyPr/>
                    <a:lstStyle/>
                    <a:p>
                      <a:pPr marL="38100" marR="38100" indent="180340" algn="r">
                        <a:lnSpc>
                          <a:spcPct val="150000"/>
                        </a:lnSpc>
                        <a:spcAft>
                          <a:spcPts val="1000"/>
                        </a:spcAft>
                      </a:pPr>
                      <a:r>
                        <a:rPr lang="es-EC" sz="1400" dirty="0">
                          <a:effectLst/>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marL="38100" marR="38100" indent="180340" algn="just">
                        <a:lnSpc>
                          <a:spcPct val="150000"/>
                        </a:lnSpc>
                        <a:spcAft>
                          <a:spcPts val="1000"/>
                        </a:spcAft>
                      </a:pPr>
                      <a:r>
                        <a:rPr lang="es-EC" sz="1400">
                          <a:effectLst/>
                        </a:rPr>
                        <a:t>Frecuencia</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just">
                        <a:lnSpc>
                          <a:spcPct val="150000"/>
                        </a:lnSpc>
                        <a:spcAft>
                          <a:spcPts val="1000"/>
                        </a:spcAft>
                      </a:pPr>
                      <a:r>
                        <a:rPr lang="es-EC" sz="1400" dirty="0">
                          <a:effectLst/>
                        </a:rPr>
                        <a:t>Porcentaje</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just">
                        <a:lnSpc>
                          <a:spcPct val="150000"/>
                        </a:lnSpc>
                        <a:spcAft>
                          <a:spcPts val="1000"/>
                        </a:spcAft>
                      </a:pPr>
                      <a:r>
                        <a:rPr lang="es-EC" sz="1400">
                          <a:effectLst/>
                        </a:rPr>
                        <a:t>Porcentaje válido</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ctr">
                        <a:lnSpc>
                          <a:spcPct val="150000"/>
                        </a:lnSpc>
                        <a:spcAft>
                          <a:spcPts val="1000"/>
                        </a:spcAft>
                      </a:pPr>
                      <a:r>
                        <a:rPr lang="es-EC" sz="1400">
                          <a:effectLst/>
                        </a:rPr>
                        <a:t>Porcentaje acumulado</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17475">
                <a:tc rowSpan="3">
                  <a:txBody>
                    <a:bodyPr/>
                    <a:lstStyle/>
                    <a:p>
                      <a:pPr marL="38100" marR="38100" indent="180340" algn="r">
                        <a:lnSpc>
                          <a:spcPct val="150000"/>
                        </a:lnSpc>
                        <a:spcAft>
                          <a:spcPts val="1000"/>
                        </a:spcAft>
                      </a:pPr>
                      <a:r>
                        <a:rPr lang="es-EC" sz="1400">
                          <a:effectLst/>
                        </a:rPr>
                        <a:t>Válidos</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a:txBody>
                    <a:bodyPr/>
                    <a:lstStyle/>
                    <a:p>
                      <a:pPr marL="38100" marR="38100" indent="180340" algn="r">
                        <a:lnSpc>
                          <a:spcPct val="150000"/>
                        </a:lnSpc>
                        <a:spcAft>
                          <a:spcPts val="1000"/>
                        </a:spcAft>
                      </a:pPr>
                      <a:r>
                        <a:rPr lang="es-EC" sz="1400">
                          <a:effectLst/>
                        </a:rPr>
                        <a:t>Si</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167</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85,2</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85,2</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85,2</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1910">
                <a:tc vMerge="1">
                  <a:txBody>
                    <a:bodyPr/>
                    <a:lstStyle/>
                    <a:p>
                      <a:endParaRPr lang="es-CO"/>
                    </a:p>
                  </a:txBody>
                  <a:tcPr/>
                </a:tc>
                <a:tc>
                  <a:txBody>
                    <a:bodyPr/>
                    <a:lstStyle/>
                    <a:p>
                      <a:pPr marL="38100" marR="38100" indent="180340" algn="r">
                        <a:lnSpc>
                          <a:spcPct val="150000"/>
                        </a:lnSpc>
                        <a:spcAft>
                          <a:spcPts val="1000"/>
                        </a:spcAft>
                      </a:pPr>
                      <a:r>
                        <a:rPr lang="es-EC" sz="1400">
                          <a:effectLst/>
                        </a:rPr>
                        <a:t>No</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29</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14,8</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14,8</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1910">
                <a:tc vMerge="1">
                  <a:txBody>
                    <a:bodyPr/>
                    <a:lstStyle/>
                    <a:p>
                      <a:endParaRPr lang="es-CO"/>
                    </a:p>
                  </a:txBody>
                  <a:tcPr/>
                </a:tc>
                <a:tc>
                  <a:txBody>
                    <a:bodyPr/>
                    <a:lstStyle/>
                    <a:p>
                      <a:pPr marL="38100" marR="38100" indent="180340" algn="r">
                        <a:lnSpc>
                          <a:spcPct val="150000"/>
                        </a:lnSpc>
                        <a:spcAft>
                          <a:spcPts val="1000"/>
                        </a:spcAft>
                      </a:pPr>
                      <a:r>
                        <a:rPr lang="es-EC" sz="1400">
                          <a:effectLst/>
                        </a:rPr>
                        <a:t>Total</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196</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150000"/>
                        </a:lnSpc>
                        <a:spcAft>
                          <a:spcPts val="1000"/>
                        </a:spcAft>
                      </a:pPr>
                      <a:r>
                        <a:rPr lang="es-EC" sz="1400" dirty="0">
                          <a:effectLst/>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12132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C" sz="2400" b="1" dirty="0"/>
              <a:t>Pregunta 7:</a:t>
            </a:r>
            <a:r>
              <a:rPr lang="es-EC" sz="2400" dirty="0"/>
              <a:t> ¿Qué características toma en cuenta al momento de informarse sobre un producto en un medio digital? </a:t>
            </a:r>
            <a:r>
              <a:rPr lang="es-CO" sz="2400" dirty="0"/>
              <a:t/>
            </a:r>
            <a:br>
              <a:rPr lang="es-CO" sz="2400" dirty="0"/>
            </a:br>
            <a:endParaRPr lang="es-CO" sz="2400" dirty="0"/>
          </a:p>
        </p:txBody>
      </p:sp>
      <p:sp>
        <p:nvSpPr>
          <p:cNvPr id="3" name="Marcador de contenido 2"/>
          <p:cNvSpPr>
            <a:spLocks noGrp="1"/>
          </p:cNvSpPr>
          <p:nvPr>
            <p:ph idx="1"/>
          </p:nvPr>
        </p:nvSpPr>
        <p:spPr/>
        <p:txBody>
          <a:bodyPr/>
          <a:lstStyle/>
          <a:p>
            <a:endParaRPr lang="es-CO"/>
          </a:p>
        </p:txBody>
      </p:sp>
      <p:pic>
        <p:nvPicPr>
          <p:cNvPr id="4" name="Imagen 3"/>
          <p:cNvPicPr/>
          <p:nvPr/>
        </p:nvPicPr>
        <p:blipFill rotWithShape="1">
          <a:blip r:embed="rId2"/>
          <a:srcRect l="17202" t="29091" r="14132" b="22281"/>
          <a:stretch/>
        </p:blipFill>
        <p:spPr bwMode="auto">
          <a:xfrm>
            <a:off x="-1452" y="1582201"/>
            <a:ext cx="9144000" cy="4281339"/>
          </a:xfrm>
          <a:prstGeom prst="rect">
            <a:avLst/>
          </a:prstGeom>
          <a:ln>
            <a:noFill/>
          </a:ln>
          <a:extLst>
            <a:ext uri="{53640926-AAD7-44D8-BBD7-CCE9431645EC}">
              <a14:shadowObscured xmlns:a14="http://schemas.microsoft.com/office/drawing/2010/main"/>
            </a:ext>
          </a:extLst>
        </p:spPr>
      </p:pic>
      <p:sp>
        <p:nvSpPr>
          <p:cNvPr id="6" name="Elipse 5"/>
          <p:cNvSpPr/>
          <p:nvPr/>
        </p:nvSpPr>
        <p:spPr>
          <a:xfrm>
            <a:off x="4293234" y="2011245"/>
            <a:ext cx="936300" cy="4098567"/>
          </a:xfrm>
          <a:prstGeom prst="ellipse">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7" name="Elipse 6"/>
          <p:cNvSpPr/>
          <p:nvPr/>
        </p:nvSpPr>
        <p:spPr>
          <a:xfrm>
            <a:off x="2488401" y="1929534"/>
            <a:ext cx="936300" cy="4098567"/>
          </a:xfrm>
          <a:prstGeom prst="ellipse">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8" name="Elipse 7"/>
          <p:cNvSpPr/>
          <p:nvPr/>
        </p:nvSpPr>
        <p:spPr>
          <a:xfrm>
            <a:off x="683568" y="1929535"/>
            <a:ext cx="936300" cy="4098567"/>
          </a:xfrm>
          <a:prstGeom prst="ellipse">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Tree>
    <p:extLst>
      <p:ext uri="{BB962C8B-B14F-4D97-AF65-F5344CB8AC3E}">
        <p14:creationId xmlns:p14="http://schemas.microsoft.com/office/powerpoint/2010/main" val="383520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C" sz="2400" b="1" dirty="0"/>
              <a:t>Pregunta 8: ¿</a:t>
            </a:r>
            <a:r>
              <a:rPr lang="es-EC" sz="2400" dirty="0"/>
              <a:t>Qué tipos de sitios web utiliza para informarse de la existencia de productos cosméticos, marcas, usos y beneficios?	</a:t>
            </a:r>
            <a:r>
              <a:rPr lang="es-CO" sz="2400" dirty="0"/>
              <a:t/>
            </a:r>
            <a:br>
              <a:rPr lang="es-CO" sz="2400" dirty="0"/>
            </a:br>
            <a:endParaRPr lang="es-CO" sz="2400" dirty="0"/>
          </a:p>
        </p:txBody>
      </p:sp>
      <p:sp>
        <p:nvSpPr>
          <p:cNvPr id="3" name="Marcador de contenido 2"/>
          <p:cNvSpPr>
            <a:spLocks noGrp="1"/>
          </p:cNvSpPr>
          <p:nvPr>
            <p:ph idx="1"/>
          </p:nvPr>
        </p:nvSpPr>
        <p:spPr/>
        <p:txBody>
          <a:bodyPr/>
          <a:lstStyle/>
          <a:p>
            <a:endParaRPr lang="es-CO"/>
          </a:p>
        </p:txBody>
      </p:sp>
      <p:pic>
        <p:nvPicPr>
          <p:cNvPr id="4" name="Imagen 3"/>
          <p:cNvPicPr/>
          <p:nvPr/>
        </p:nvPicPr>
        <p:blipFill rotWithShape="1">
          <a:blip r:embed="rId2"/>
          <a:srcRect l="16657" t="23573" r="11353" b="24815"/>
          <a:stretch/>
        </p:blipFill>
        <p:spPr bwMode="auto">
          <a:xfrm>
            <a:off x="215516" y="1268761"/>
            <a:ext cx="8712968" cy="4608512"/>
          </a:xfrm>
          <a:prstGeom prst="rect">
            <a:avLst/>
          </a:prstGeom>
          <a:ln>
            <a:noFill/>
          </a:ln>
          <a:extLst>
            <a:ext uri="{53640926-AAD7-44D8-BBD7-CCE9431645EC}">
              <a14:shadowObscured xmlns:a14="http://schemas.microsoft.com/office/drawing/2010/main"/>
            </a:ext>
          </a:extLst>
        </p:spPr>
      </p:pic>
      <p:sp>
        <p:nvSpPr>
          <p:cNvPr id="5" name="Elipse 4"/>
          <p:cNvSpPr/>
          <p:nvPr/>
        </p:nvSpPr>
        <p:spPr>
          <a:xfrm>
            <a:off x="6876256" y="1778706"/>
            <a:ext cx="936300" cy="4098567"/>
          </a:xfrm>
          <a:prstGeom prst="ellipse">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6" name="Elipse 5"/>
          <p:cNvSpPr/>
          <p:nvPr/>
        </p:nvSpPr>
        <p:spPr>
          <a:xfrm>
            <a:off x="1763688" y="1706697"/>
            <a:ext cx="936300" cy="4098567"/>
          </a:xfrm>
          <a:prstGeom prst="ellipse">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7" name="Elipse 6"/>
          <p:cNvSpPr/>
          <p:nvPr/>
        </p:nvSpPr>
        <p:spPr>
          <a:xfrm>
            <a:off x="947468" y="1778705"/>
            <a:ext cx="936300" cy="4098567"/>
          </a:xfrm>
          <a:prstGeom prst="ellipse">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Tree>
    <p:extLst>
      <p:ext uri="{BB962C8B-B14F-4D97-AF65-F5344CB8AC3E}">
        <p14:creationId xmlns:p14="http://schemas.microsoft.com/office/powerpoint/2010/main" val="2655441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es-EC" sz="2400" b="1" dirty="0"/>
              <a:t>Pregunta 9: </a:t>
            </a:r>
            <a:r>
              <a:rPr lang="es-EC" sz="2400" dirty="0"/>
              <a:t>Para la decisión de compra de un producto cosmético. ¿Usted toma en cuenta los comentarios vertidos en sitios web (foros, blogs, redes sociales)?</a:t>
            </a:r>
            <a:r>
              <a:rPr lang="es-CO" sz="2400" dirty="0"/>
              <a:t/>
            </a:r>
            <a:br>
              <a:rPr lang="es-CO" sz="2400" dirty="0"/>
            </a:br>
            <a:endParaRPr lang="es-CO" sz="24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311579199"/>
              </p:ext>
            </p:extLst>
          </p:nvPr>
        </p:nvGraphicFramePr>
        <p:xfrm>
          <a:off x="179512" y="4149080"/>
          <a:ext cx="8686801" cy="2240280"/>
        </p:xfrm>
        <a:graphic>
          <a:graphicData uri="http://schemas.openxmlformats.org/drawingml/2006/table">
            <a:tbl>
              <a:tblPr>
                <a:tableStyleId>{BC89EF96-8CEA-46FF-86C4-4CE0E7609802}</a:tableStyleId>
              </a:tblPr>
              <a:tblGrid>
                <a:gridCol w="1088864"/>
                <a:gridCol w="1345408"/>
                <a:gridCol w="1345408"/>
                <a:gridCol w="1635707"/>
                <a:gridCol w="1635707"/>
                <a:gridCol w="1635707"/>
              </a:tblGrid>
              <a:tr h="555490">
                <a:tc gridSpan="2">
                  <a:txBody>
                    <a:bodyPr/>
                    <a:lstStyle/>
                    <a:p>
                      <a:pPr marL="38100" marR="38100" indent="180340" algn="just">
                        <a:lnSpc>
                          <a:spcPct val="150000"/>
                        </a:lnSpc>
                        <a:spcAft>
                          <a:spcPts val="1000"/>
                        </a:spcAft>
                      </a:pPr>
                      <a:r>
                        <a:rPr lang="es-EC" sz="1400" dirty="0">
                          <a:effectLst/>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marL="38100" marR="38100" indent="180340" algn="just">
                        <a:lnSpc>
                          <a:spcPct val="150000"/>
                        </a:lnSpc>
                        <a:spcAft>
                          <a:spcPts val="1000"/>
                        </a:spcAft>
                      </a:pPr>
                      <a:r>
                        <a:rPr lang="es-EC" sz="1400">
                          <a:effectLst/>
                        </a:rPr>
                        <a:t>Frecuencia</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just">
                        <a:lnSpc>
                          <a:spcPct val="150000"/>
                        </a:lnSpc>
                        <a:spcAft>
                          <a:spcPts val="1000"/>
                        </a:spcAft>
                      </a:pPr>
                      <a:r>
                        <a:rPr lang="es-EC" sz="1400">
                          <a:effectLst/>
                        </a:rPr>
                        <a:t>Porcentaje</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ctr">
                        <a:lnSpc>
                          <a:spcPct val="150000"/>
                        </a:lnSpc>
                        <a:spcAft>
                          <a:spcPts val="1000"/>
                        </a:spcAft>
                      </a:pPr>
                      <a:r>
                        <a:rPr lang="es-EC" sz="1400" dirty="0">
                          <a:effectLst/>
                        </a:rPr>
                        <a:t>Porcentaje válido</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ctr">
                        <a:lnSpc>
                          <a:spcPct val="150000"/>
                        </a:lnSpc>
                        <a:spcAft>
                          <a:spcPts val="1000"/>
                        </a:spcAft>
                      </a:pPr>
                      <a:r>
                        <a:rPr lang="es-EC" sz="1400">
                          <a:effectLst/>
                        </a:rPr>
                        <a:t>Porcentaje acumulado</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7745">
                <a:tc rowSpan="3">
                  <a:txBody>
                    <a:bodyPr/>
                    <a:lstStyle/>
                    <a:p>
                      <a:pPr marL="38100" marR="38100" indent="180340" algn="just">
                        <a:lnSpc>
                          <a:spcPct val="150000"/>
                        </a:lnSpc>
                        <a:spcAft>
                          <a:spcPts val="1000"/>
                        </a:spcAft>
                      </a:pPr>
                      <a:r>
                        <a:rPr lang="es-EC" sz="1400">
                          <a:effectLst/>
                        </a:rPr>
                        <a:t>Válidos</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just">
                        <a:lnSpc>
                          <a:spcPct val="150000"/>
                        </a:lnSpc>
                        <a:spcAft>
                          <a:spcPts val="1000"/>
                        </a:spcAft>
                      </a:pPr>
                      <a:r>
                        <a:rPr lang="es-EC" sz="1400">
                          <a:effectLst/>
                        </a:rPr>
                        <a:t>Si</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159</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81,1</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95,2</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95,2</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7745">
                <a:tc vMerge="1">
                  <a:txBody>
                    <a:bodyPr/>
                    <a:lstStyle/>
                    <a:p>
                      <a:endParaRPr lang="es-CO"/>
                    </a:p>
                  </a:txBody>
                  <a:tcPr/>
                </a:tc>
                <a:tc>
                  <a:txBody>
                    <a:bodyPr/>
                    <a:lstStyle/>
                    <a:p>
                      <a:pPr marL="38100" marR="38100" indent="180340" algn="just">
                        <a:lnSpc>
                          <a:spcPct val="150000"/>
                        </a:lnSpc>
                        <a:spcAft>
                          <a:spcPts val="1000"/>
                        </a:spcAft>
                      </a:pPr>
                      <a:r>
                        <a:rPr lang="es-EC" sz="1400">
                          <a:effectLst/>
                        </a:rPr>
                        <a:t>No</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8</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4,1</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4,8</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7745">
                <a:tc vMerge="1">
                  <a:txBody>
                    <a:bodyPr/>
                    <a:lstStyle/>
                    <a:p>
                      <a:endParaRPr lang="es-CO"/>
                    </a:p>
                  </a:txBody>
                  <a:tcPr/>
                </a:tc>
                <a:tc>
                  <a:txBody>
                    <a:bodyPr/>
                    <a:lstStyle/>
                    <a:p>
                      <a:pPr marL="38100" marR="38100" indent="180340" algn="just">
                        <a:lnSpc>
                          <a:spcPct val="150000"/>
                        </a:lnSpc>
                        <a:spcAft>
                          <a:spcPts val="1000"/>
                        </a:spcAft>
                      </a:pPr>
                      <a:r>
                        <a:rPr lang="es-EC" sz="1400">
                          <a:effectLst/>
                        </a:rPr>
                        <a:t>Total</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167</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85,2</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1000"/>
                        </a:spcAft>
                      </a:pPr>
                      <a:r>
                        <a:rPr lang="es-EC" sz="1400">
                          <a:effectLst/>
                        </a:rPr>
                        <a:t> </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7745">
                <a:tc>
                  <a:txBody>
                    <a:bodyPr/>
                    <a:lstStyle/>
                    <a:p>
                      <a:pPr marL="38100" marR="38100" indent="180340" algn="just">
                        <a:lnSpc>
                          <a:spcPct val="150000"/>
                        </a:lnSpc>
                        <a:spcAft>
                          <a:spcPts val="1000"/>
                        </a:spcAft>
                      </a:pPr>
                      <a:r>
                        <a:rPr lang="es-EC" sz="1400">
                          <a:effectLst/>
                        </a:rPr>
                        <a:t>Perdidos</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just">
                        <a:lnSpc>
                          <a:spcPct val="150000"/>
                        </a:lnSpc>
                        <a:spcAft>
                          <a:spcPts val="1000"/>
                        </a:spcAft>
                      </a:pPr>
                      <a:r>
                        <a:rPr lang="es-EC" sz="1400">
                          <a:effectLst/>
                        </a:rPr>
                        <a:t>Sistema</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29</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14,8</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1000"/>
                        </a:spcAft>
                      </a:pPr>
                      <a:r>
                        <a:rPr lang="es-EC" sz="1400">
                          <a:effectLst/>
                        </a:rPr>
                        <a:t> </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1000"/>
                        </a:spcAft>
                      </a:pPr>
                      <a:r>
                        <a:rPr lang="es-EC" sz="1400">
                          <a:effectLst/>
                        </a:rPr>
                        <a:t> </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7745">
                <a:tc gridSpan="2">
                  <a:txBody>
                    <a:bodyPr/>
                    <a:lstStyle/>
                    <a:p>
                      <a:pPr marL="38100" marR="38100" indent="180340" algn="just">
                        <a:lnSpc>
                          <a:spcPct val="150000"/>
                        </a:lnSpc>
                        <a:spcAft>
                          <a:spcPts val="1000"/>
                        </a:spcAft>
                      </a:pPr>
                      <a:r>
                        <a:rPr lang="es-EC" sz="1400">
                          <a:effectLst/>
                        </a:rPr>
                        <a:t>Total</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marL="38100" marR="38100" indent="180340" algn="r">
                        <a:lnSpc>
                          <a:spcPct val="150000"/>
                        </a:lnSpc>
                        <a:spcAft>
                          <a:spcPts val="1000"/>
                        </a:spcAft>
                      </a:pPr>
                      <a:r>
                        <a:rPr lang="es-EC" sz="1400">
                          <a:effectLst/>
                        </a:rPr>
                        <a:t>196</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1000"/>
                        </a:spcAft>
                      </a:pPr>
                      <a:r>
                        <a:rPr lang="es-EC" sz="1400">
                          <a:effectLst/>
                        </a:rPr>
                        <a:t> </a:t>
                      </a:r>
                      <a:endParaRPr lang="es-C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1000"/>
                        </a:spcAft>
                      </a:pPr>
                      <a:r>
                        <a:rPr lang="es-EC" sz="1400" dirty="0">
                          <a:effectLst/>
                        </a:rPr>
                        <a:t> </a:t>
                      </a:r>
                      <a:endParaRPr lang="es-C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 name="Imagen 3"/>
          <p:cNvPicPr/>
          <p:nvPr/>
        </p:nvPicPr>
        <p:blipFill>
          <a:blip r:embed="rId2">
            <a:extLst>
              <a:ext uri="{28A0092B-C50C-407E-A947-70E740481C1C}">
                <a14:useLocalDpi xmlns:a14="http://schemas.microsoft.com/office/drawing/2010/main" val="0"/>
              </a:ext>
            </a:extLst>
          </a:blip>
          <a:srcRect t="10246" r="15597"/>
          <a:stretch>
            <a:fillRect/>
          </a:stretch>
        </p:blipFill>
        <p:spPr bwMode="auto">
          <a:xfrm>
            <a:off x="2732975" y="1268760"/>
            <a:ext cx="3351193" cy="2744308"/>
          </a:xfrm>
          <a:prstGeom prst="rect">
            <a:avLst/>
          </a:prstGeom>
          <a:noFill/>
          <a:ln>
            <a:noFill/>
          </a:ln>
        </p:spPr>
      </p:pic>
    </p:spTree>
    <p:extLst>
      <p:ext uri="{BB962C8B-B14F-4D97-AF65-F5344CB8AC3E}">
        <p14:creationId xmlns:p14="http://schemas.microsoft.com/office/powerpoint/2010/main" val="3850443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C" sz="2400" b="1" dirty="0"/>
              <a:t>Pregunta 10: </a:t>
            </a:r>
            <a:r>
              <a:rPr lang="es-EC" sz="2400" dirty="0"/>
              <a:t>¿Qué tipos de sitios web han influido en la compra de productos cosméticos?	</a:t>
            </a:r>
            <a:r>
              <a:rPr lang="es-CO" sz="2400" dirty="0"/>
              <a:t/>
            </a:r>
            <a:br>
              <a:rPr lang="es-CO" sz="2400" dirty="0"/>
            </a:br>
            <a:endParaRPr lang="es-CO" sz="2400" dirty="0"/>
          </a:p>
        </p:txBody>
      </p:sp>
      <p:sp>
        <p:nvSpPr>
          <p:cNvPr id="3" name="Marcador de contenido 2"/>
          <p:cNvSpPr>
            <a:spLocks noGrp="1"/>
          </p:cNvSpPr>
          <p:nvPr>
            <p:ph idx="1"/>
          </p:nvPr>
        </p:nvSpPr>
        <p:spPr/>
        <p:txBody>
          <a:bodyPr/>
          <a:lstStyle/>
          <a:p>
            <a:endParaRPr lang="es-CO"/>
          </a:p>
        </p:txBody>
      </p:sp>
      <p:pic>
        <p:nvPicPr>
          <p:cNvPr id="4" name="Imagen 3"/>
          <p:cNvPicPr/>
          <p:nvPr/>
        </p:nvPicPr>
        <p:blipFill rotWithShape="1">
          <a:blip r:embed="rId2"/>
          <a:srcRect l="16299" t="24532" r="15471" b="20680"/>
          <a:stretch/>
        </p:blipFill>
        <p:spPr bwMode="auto">
          <a:xfrm>
            <a:off x="457200" y="1600200"/>
            <a:ext cx="8075240" cy="4277071"/>
          </a:xfrm>
          <a:prstGeom prst="rect">
            <a:avLst/>
          </a:prstGeom>
          <a:ln>
            <a:noFill/>
          </a:ln>
          <a:extLst>
            <a:ext uri="{53640926-AAD7-44D8-BBD7-CCE9431645EC}">
              <a14:shadowObscured xmlns:a14="http://schemas.microsoft.com/office/drawing/2010/main"/>
            </a:ext>
          </a:extLst>
        </p:spPr>
      </p:pic>
      <p:sp>
        <p:nvSpPr>
          <p:cNvPr id="5" name="Elipse 4"/>
          <p:cNvSpPr/>
          <p:nvPr/>
        </p:nvSpPr>
        <p:spPr>
          <a:xfrm>
            <a:off x="1907508" y="1850713"/>
            <a:ext cx="936300" cy="4098567"/>
          </a:xfrm>
          <a:prstGeom prst="ellipse">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6" name="Elipse 5"/>
          <p:cNvSpPr/>
          <p:nvPr/>
        </p:nvSpPr>
        <p:spPr>
          <a:xfrm>
            <a:off x="6588224" y="1922721"/>
            <a:ext cx="936300" cy="4098567"/>
          </a:xfrm>
          <a:prstGeom prst="ellipse">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7" name="Elipse 6"/>
          <p:cNvSpPr/>
          <p:nvPr/>
        </p:nvSpPr>
        <p:spPr>
          <a:xfrm>
            <a:off x="4211960" y="1916832"/>
            <a:ext cx="936300" cy="4098567"/>
          </a:xfrm>
          <a:prstGeom prst="ellipse">
            <a:avLst/>
          </a:prstGeom>
          <a:noFill/>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Tree>
    <p:extLst>
      <p:ext uri="{BB962C8B-B14F-4D97-AF65-F5344CB8AC3E}">
        <p14:creationId xmlns:p14="http://schemas.microsoft.com/office/powerpoint/2010/main" val="3532902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8229600" cy="1143000"/>
          </a:xfrm>
        </p:spPr>
        <p:txBody>
          <a:bodyPr>
            <a:noAutofit/>
          </a:bodyPr>
          <a:lstStyle/>
          <a:p>
            <a:r>
              <a:rPr lang="es-EC" sz="2400" b="1" dirty="0"/>
              <a:t> Pregunta 11: </a:t>
            </a:r>
            <a:r>
              <a:rPr lang="es-EC" sz="2400" dirty="0"/>
              <a:t>Evalúa varios comentarios en diferentes sitios web antes de adquirir un producto cosmético?</a:t>
            </a:r>
            <a:r>
              <a:rPr lang="es-CO" sz="2400" dirty="0"/>
              <a:t/>
            </a:r>
            <a:br>
              <a:rPr lang="es-CO" sz="2400" dirty="0"/>
            </a:br>
            <a:r>
              <a:rPr lang="es-EC" sz="2400" dirty="0"/>
              <a:t> </a:t>
            </a:r>
            <a:endParaRPr lang="es-CO" sz="24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067427684"/>
              </p:ext>
            </p:extLst>
          </p:nvPr>
        </p:nvGraphicFramePr>
        <p:xfrm>
          <a:off x="313183" y="4346404"/>
          <a:ext cx="8507289" cy="2240280"/>
        </p:xfrm>
        <a:graphic>
          <a:graphicData uri="http://schemas.openxmlformats.org/drawingml/2006/table">
            <a:tbl>
              <a:tblPr>
                <a:tableStyleId>{BC89EF96-8CEA-46FF-86C4-4CE0E7609802}</a:tableStyleId>
              </a:tblPr>
              <a:tblGrid>
                <a:gridCol w="1081676"/>
                <a:gridCol w="1204077"/>
                <a:gridCol w="1311295"/>
                <a:gridCol w="1636747"/>
                <a:gridCol w="1636747"/>
                <a:gridCol w="1636747"/>
              </a:tblGrid>
              <a:tr h="146050">
                <a:tc gridSpan="2">
                  <a:txBody>
                    <a:bodyPr/>
                    <a:lstStyle/>
                    <a:p>
                      <a:pPr marL="38100" marR="38100" indent="180340" algn="just">
                        <a:lnSpc>
                          <a:spcPct val="150000"/>
                        </a:lnSpc>
                        <a:spcAft>
                          <a:spcPts val="1000"/>
                        </a:spcAft>
                      </a:pPr>
                      <a:r>
                        <a:rPr lang="es-EC" sz="1400">
                          <a:effectLst/>
                        </a:rPr>
                        <a:t>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marL="38100" marR="38100" indent="180340" algn="just">
                        <a:lnSpc>
                          <a:spcPct val="150000"/>
                        </a:lnSpc>
                        <a:spcAft>
                          <a:spcPts val="1000"/>
                        </a:spcAft>
                      </a:pPr>
                      <a:r>
                        <a:rPr lang="es-EC" sz="1400">
                          <a:effectLst/>
                        </a:rPr>
                        <a:t>Frecuencia</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just">
                        <a:lnSpc>
                          <a:spcPct val="150000"/>
                        </a:lnSpc>
                        <a:spcAft>
                          <a:spcPts val="1000"/>
                        </a:spcAft>
                      </a:pPr>
                      <a:r>
                        <a:rPr lang="es-EC" sz="1400">
                          <a:effectLst/>
                        </a:rPr>
                        <a:t>Porcentaje</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ctr">
                        <a:lnSpc>
                          <a:spcPct val="150000"/>
                        </a:lnSpc>
                        <a:spcAft>
                          <a:spcPts val="1000"/>
                        </a:spcAft>
                      </a:pPr>
                      <a:r>
                        <a:rPr lang="es-EC" sz="1400">
                          <a:effectLst/>
                        </a:rPr>
                        <a:t>Porcentaje válido</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ctr">
                        <a:lnSpc>
                          <a:spcPct val="150000"/>
                        </a:lnSpc>
                        <a:spcAft>
                          <a:spcPts val="1000"/>
                        </a:spcAft>
                      </a:pPr>
                      <a:r>
                        <a:rPr lang="es-EC" sz="1400">
                          <a:effectLst/>
                        </a:rPr>
                        <a:t>Porcentaje acumulado</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930">
                <a:tc rowSpan="3">
                  <a:txBody>
                    <a:bodyPr/>
                    <a:lstStyle/>
                    <a:p>
                      <a:pPr marR="38100" indent="180340" algn="just">
                        <a:lnSpc>
                          <a:spcPct val="150000"/>
                        </a:lnSpc>
                        <a:spcAft>
                          <a:spcPts val="1000"/>
                        </a:spcAft>
                      </a:pPr>
                      <a:r>
                        <a:rPr lang="es-EC" sz="1400">
                          <a:effectLst/>
                        </a:rPr>
                        <a:t>Válidos</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just">
                        <a:lnSpc>
                          <a:spcPct val="150000"/>
                        </a:lnSpc>
                        <a:spcAft>
                          <a:spcPts val="1000"/>
                        </a:spcAft>
                      </a:pPr>
                      <a:r>
                        <a:rPr lang="es-EC" sz="1400">
                          <a:effectLst/>
                        </a:rPr>
                        <a:t>Si</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138</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70,4</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86,8</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86,8</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marL="38100" marR="38100" indent="180340" algn="just">
                        <a:lnSpc>
                          <a:spcPct val="150000"/>
                        </a:lnSpc>
                        <a:spcAft>
                          <a:spcPts val="1000"/>
                        </a:spcAft>
                      </a:pPr>
                      <a:r>
                        <a:rPr lang="es-EC" sz="1400">
                          <a:effectLst/>
                        </a:rPr>
                        <a:t>No</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21</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10,7</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13,2</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marL="38100" marR="38100" indent="180340" algn="just">
                        <a:lnSpc>
                          <a:spcPct val="150000"/>
                        </a:lnSpc>
                        <a:spcAft>
                          <a:spcPts val="1000"/>
                        </a:spcAft>
                      </a:pPr>
                      <a:r>
                        <a:rPr lang="es-EC" sz="1400">
                          <a:effectLst/>
                        </a:rPr>
                        <a:t>Total</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159</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81,1</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1000"/>
                        </a:spcAft>
                      </a:pPr>
                      <a:r>
                        <a:rPr lang="es-EC" sz="1400">
                          <a:effectLst/>
                        </a:rPr>
                        <a:t>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48590">
                <a:tc>
                  <a:txBody>
                    <a:bodyPr/>
                    <a:lstStyle/>
                    <a:p>
                      <a:pPr marR="38100" indent="180340" algn="just">
                        <a:lnSpc>
                          <a:spcPct val="150000"/>
                        </a:lnSpc>
                        <a:spcAft>
                          <a:spcPts val="1000"/>
                        </a:spcAft>
                      </a:pPr>
                      <a:r>
                        <a:rPr lang="es-EC" sz="1400">
                          <a:effectLst/>
                        </a:rPr>
                        <a:t>Perdidos</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just">
                        <a:lnSpc>
                          <a:spcPct val="150000"/>
                        </a:lnSpc>
                        <a:spcAft>
                          <a:spcPts val="1000"/>
                        </a:spcAft>
                      </a:pPr>
                      <a:r>
                        <a:rPr lang="es-EC" sz="1400">
                          <a:effectLst/>
                        </a:rPr>
                        <a:t>Sistema</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37</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18,9</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1000"/>
                        </a:spcAft>
                      </a:pPr>
                      <a:r>
                        <a:rPr lang="es-EC" sz="1400">
                          <a:effectLst/>
                        </a:rPr>
                        <a:t>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1000"/>
                        </a:spcAft>
                      </a:pPr>
                      <a:r>
                        <a:rPr lang="es-EC" sz="1400">
                          <a:effectLst/>
                        </a:rPr>
                        <a:t>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7470">
                <a:tc gridSpan="2">
                  <a:txBody>
                    <a:bodyPr/>
                    <a:lstStyle/>
                    <a:p>
                      <a:pPr marL="38100" marR="38100" indent="180340" algn="just">
                        <a:lnSpc>
                          <a:spcPct val="150000"/>
                        </a:lnSpc>
                        <a:spcAft>
                          <a:spcPts val="1000"/>
                        </a:spcAft>
                      </a:pPr>
                      <a:r>
                        <a:rPr lang="es-EC" sz="1400">
                          <a:effectLst/>
                        </a:rPr>
                        <a:t>Total</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marL="38100" marR="38100" indent="180340" algn="r">
                        <a:lnSpc>
                          <a:spcPct val="150000"/>
                        </a:lnSpc>
                        <a:spcAft>
                          <a:spcPts val="1000"/>
                        </a:spcAft>
                      </a:pPr>
                      <a:r>
                        <a:rPr lang="es-EC" sz="1400">
                          <a:effectLst/>
                        </a:rPr>
                        <a:t>196</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indent="180340" algn="r">
                        <a:lnSpc>
                          <a:spcPct val="150000"/>
                        </a:lnSpc>
                        <a:spcAft>
                          <a:spcPts val="1000"/>
                        </a:spcAft>
                      </a:pPr>
                      <a:r>
                        <a:rPr lang="es-EC" sz="1400">
                          <a:effectLst/>
                        </a:rPr>
                        <a:t>100,0</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1000"/>
                        </a:spcAft>
                      </a:pPr>
                      <a:r>
                        <a:rPr lang="es-EC" sz="1400">
                          <a:effectLst/>
                        </a:rPr>
                        <a:t> </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1000"/>
                        </a:spcAft>
                      </a:pPr>
                      <a:r>
                        <a:rPr lang="es-EC" sz="1400" dirty="0">
                          <a:effectLst/>
                        </a:rPr>
                        <a:t> </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 name="Imagen 3"/>
          <p:cNvPicPr/>
          <p:nvPr/>
        </p:nvPicPr>
        <p:blipFill>
          <a:blip r:embed="rId2">
            <a:extLst>
              <a:ext uri="{28A0092B-C50C-407E-A947-70E740481C1C}">
                <a14:useLocalDpi xmlns:a14="http://schemas.microsoft.com/office/drawing/2010/main" val="0"/>
              </a:ext>
            </a:extLst>
          </a:blip>
          <a:srcRect t="9426" r="14453"/>
          <a:stretch>
            <a:fillRect/>
          </a:stretch>
        </p:blipFill>
        <p:spPr bwMode="auto">
          <a:xfrm>
            <a:off x="2651442" y="1052736"/>
            <a:ext cx="3841115" cy="3239770"/>
          </a:xfrm>
          <a:prstGeom prst="rect">
            <a:avLst/>
          </a:prstGeom>
          <a:noFill/>
          <a:ln>
            <a:noFill/>
          </a:ln>
        </p:spPr>
      </p:pic>
    </p:spTree>
    <p:extLst>
      <p:ext uri="{BB962C8B-B14F-4D97-AF65-F5344CB8AC3E}">
        <p14:creationId xmlns:p14="http://schemas.microsoft.com/office/powerpoint/2010/main" val="951137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320480"/>
            <a:ext cx="8229600" cy="1143000"/>
          </a:xfrm>
        </p:spPr>
        <p:txBody>
          <a:bodyPr>
            <a:normAutofit fontScale="90000"/>
          </a:bodyPr>
          <a:lstStyle/>
          <a:p>
            <a:r>
              <a:rPr lang="es-CO" b="1" dirty="0" smtClean="0"/>
              <a:t>RESULTADOS</a:t>
            </a:r>
            <a:br>
              <a:rPr lang="es-CO" b="1" dirty="0" smtClean="0"/>
            </a:br>
            <a:r>
              <a:rPr lang="es-CO" b="1" dirty="0" smtClean="0"/>
              <a:t>ANÁLISIS BIVARIADO</a:t>
            </a:r>
            <a:endParaRPr lang="es-CO" b="1" dirty="0"/>
          </a:p>
        </p:txBody>
      </p:sp>
      <p:pic>
        <p:nvPicPr>
          <p:cNvPr id="4" name="Picture 2" descr="esultado de imagen de resultado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0"/>
            <a:ext cx="576064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028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7" y="477816"/>
            <a:ext cx="4145178" cy="1335777"/>
          </a:xfrm>
        </p:spPr>
        <p:txBody>
          <a:bodyPr>
            <a:noAutofit/>
          </a:bodyPr>
          <a:lstStyle/>
          <a:p>
            <a:pPr algn="just"/>
            <a:r>
              <a:rPr lang="es-EC" sz="1600" b="1" dirty="0" smtClean="0"/>
              <a:t>Pregunta </a:t>
            </a:r>
            <a:r>
              <a:rPr lang="es-EC" sz="1600" b="1" dirty="0"/>
              <a:t>1 – 6</a:t>
            </a:r>
            <a:r>
              <a:rPr lang="es-EC" sz="1600" b="1" dirty="0" smtClean="0"/>
              <a:t>: </a:t>
            </a:r>
            <a:r>
              <a:rPr lang="es-EC" sz="1600" dirty="0" smtClean="0"/>
              <a:t>1.Género VS </a:t>
            </a:r>
            <a:r>
              <a:rPr lang="es-EC" sz="1600" dirty="0"/>
              <a:t>6. ¿Ha utilizado páginas de internet como foros, redes sociales, blogs, para informarse de la existencia de productos cosméticos, sus usos y beneficios?</a:t>
            </a:r>
            <a:r>
              <a:rPr lang="es-CO" sz="1600" dirty="0"/>
              <a:t/>
            </a:r>
            <a:br>
              <a:rPr lang="es-CO" sz="1600" dirty="0"/>
            </a:br>
            <a:r>
              <a:rPr lang="es-EC" sz="1600" dirty="0"/>
              <a:t> </a:t>
            </a:r>
            <a:r>
              <a:rPr lang="es-CO" sz="1600" dirty="0"/>
              <a:t/>
            </a:r>
            <a:br>
              <a:rPr lang="es-CO" sz="1600" dirty="0"/>
            </a:br>
            <a:r>
              <a:rPr lang="es-CO" sz="1600" dirty="0"/>
              <a:t/>
            </a:r>
            <a:br>
              <a:rPr lang="es-CO" sz="1600" dirty="0"/>
            </a:br>
            <a:endParaRPr lang="es-CO" sz="1600" dirty="0"/>
          </a:p>
        </p:txBody>
      </p:sp>
      <p:sp>
        <p:nvSpPr>
          <p:cNvPr id="3" name="Marcador de contenido 2"/>
          <p:cNvSpPr>
            <a:spLocks noGrp="1"/>
          </p:cNvSpPr>
          <p:nvPr>
            <p:ph idx="1"/>
          </p:nvPr>
        </p:nvSpPr>
        <p:spPr/>
        <p:txBody>
          <a:bodyPr/>
          <a:lstStyle/>
          <a:p>
            <a:endParaRPr lang="es-CO" dirty="0"/>
          </a:p>
        </p:txBody>
      </p:sp>
      <p:pic>
        <p:nvPicPr>
          <p:cNvPr id="4" name="Imagen 3"/>
          <p:cNvPicPr/>
          <p:nvPr/>
        </p:nvPicPr>
        <p:blipFill rotWithShape="1">
          <a:blip r:embed="rId2">
            <a:extLst>
              <a:ext uri="{28A0092B-C50C-407E-A947-70E740481C1C}">
                <a14:useLocalDpi xmlns:a14="http://schemas.microsoft.com/office/drawing/2010/main" val="0"/>
              </a:ext>
            </a:extLst>
          </a:blip>
          <a:srcRect l="7198" t="6212" r="9419" b="2206"/>
          <a:stretch/>
        </p:blipFill>
        <p:spPr bwMode="auto">
          <a:xfrm>
            <a:off x="285630" y="1724038"/>
            <a:ext cx="4145179" cy="4491930"/>
          </a:xfrm>
          <a:prstGeom prst="rect">
            <a:avLst/>
          </a:prstGeom>
          <a:noFill/>
          <a:ln>
            <a:noFill/>
          </a:ln>
        </p:spPr>
      </p:pic>
      <p:sp>
        <p:nvSpPr>
          <p:cNvPr id="5" name="Rectángulo 4"/>
          <p:cNvSpPr/>
          <p:nvPr/>
        </p:nvSpPr>
        <p:spPr>
          <a:xfrm>
            <a:off x="683568" y="2838400"/>
            <a:ext cx="2448272"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Sig. 0,000</a:t>
            </a:r>
            <a:endParaRPr lang="es-CO" dirty="0"/>
          </a:p>
        </p:txBody>
      </p:sp>
      <p:sp>
        <p:nvSpPr>
          <p:cNvPr id="6" name="Título 1"/>
          <p:cNvSpPr txBox="1">
            <a:spLocks/>
          </p:cNvSpPr>
          <p:nvPr/>
        </p:nvSpPr>
        <p:spPr>
          <a:xfrm>
            <a:off x="4644008" y="620688"/>
            <a:ext cx="4427984" cy="7212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600" b="1" smtClean="0"/>
              <a:t>Preguntas 5- 6: </a:t>
            </a:r>
            <a:r>
              <a:rPr lang="es-EC" sz="1600" smtClean="0"/>
              <a:t>5. Para usted la información vertida en medios digitales como redes sociales, blogs, YouTube y foros sobre productos cosméticos que existen en el mercado es considerada VS * 6. ¿Ha utilizado páginas de internet como foros, redes sociales, blogs, para informarse de la existencia de productos cosméticos, sus usos y beneficios?</a:t>
            </a:r>
            <a:r>
              <a:rPr lang="es-CO" sz="1600" smtClean="0"/>
              <a:t/>
            </a:r>
            <a:br>
              <a:rPr lang="es-CO" sz="1600" smtClean="0"/>
            </a:br>
            <a:endParaRPr lang="es-CO" sz="1600" dirty="0"/>
          </a:p>
        </p:txBody>
      </p:sp>
      <p:pic>
        <p:nvPicPr>
          <p:cNvPr id="7" name="Imagen 6"/>
          <p:cNvPicPr/>
          <p:nvPr/>
        </p:nvPicPr>
        <p:blipFill rotWithShape="1">
          <a:blip r:embed="rId3">
            <a:extLst>
              <a:ext uri="{28A0092B-C50C-407E-A947-70E740481C1C}">
                <a14:useLocalDpi xmlns:a14="http://schemas.microsoft.com/office/drawing/2010/main" val="0"/>
              </a:ext>
            </a:extLst>
          </a:blip>
          <a:srcRect l="4918" t="6643" r="10982" b="2204"/>
          <a:stretch/>
        </p:blipFill>
        <p:spPr bwMode="auto">
          <a:xfrm>
            <a:off x="4657177" y="1724038"/>
            <a:ext cx="4090834" cy="4278285"/>
          </a:xfrm>
          <a:prstGeom prst="rect">
            <a:avLst/>
          </a:prstGeom>
          <a:noFill/>
          <a:ln>
            <a:noFill/>
          </a:ln>
        </p:spPr>
      </p:pic>
      <p:sp>
        <p:nvSpPr>
          <p:cNvPr id="8" name="Rectángulo 7"/>
          <p:cNvSpPr/>
          <p:nvPr/>
        </p:nvSpPr>
        <p:spPr>
          <a:xfrm>
            <a:off x="5478458" y="2847528"/>
            <a:ext cx="2448272"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Sig. 0,000</a:t>
            </a:r>
            <a:endParaRPr lang="es-CO" dirty="0"/>
          </a:p>
        </p:txBody>
      </p:sp>
    </p:spTree>
    <p:extLst>
      <p:ext uri="{BB962C8B-B14F-4D97-AF65-F5344CB8AC3E}">
        <p14:creationId xmlns:p14="http://schemas.microsoft.com/office/powerpoint/2010/main" val="756612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16" y="525560"/>
            <a:ext cx="4427984" cy="887216"/>
          </a:xfrm>
        </p:spPr>
        <p:txBody>
          <a:bodyPr>
            <a:noAutofit/>
          </a:bodyPr>
          <a:lstStyle/>
          <a:p>
            <a:pPr algn="just"/>
            <a:r>
              <a:rPr lang="es-EC" sz="1600" b="1" dirty="0"/>
              <a:t>Pregunta 8 – 7: </a:t>
            </a:r>
            <a:r>
              <a:rPr lang="es-EC" sz="1600" dirty="0"/>
              <a:t>8. ¿Qué tipos de sitios web utiliza para informarse de la existencia de productos cosméticos, marcas, usos y beneficios? * 7. ¿Qué características toma en cuenta al momento de informarse sobre un producto cosmético en un sitio web?  </a:t>
            </a:r>
            <a:r>
              <a:rPr lang="es-CO" sz="1600" dirty="0"/>
              <a:t/>
            </a:r>
            <a:br>
              <a:rPr lang="es-CO" sz="1600" dirty="0"/>
            </a:br>
            <a:r>
              <a:rPr lang="es-EC" sz="1600" dirty="0"/>
              <a:t> </a:t>
            </a:r>
            <a:r>
              <a:rPr lang="es-CO" sz="1600" dirty="0"/>
              <a:t/>
            </a:r>
            <a:br>
              <a:rPr lang="es-CO" sz="1600" dirty="0"/>
            </a:br>
            <a:endParaRPr lang="es-CO" sz="1600" dirty="0"/>
          </a:p>
        </p:txBody>
      </p:sp>
      <p:sp>
        <p:nvSpPr>
          <p:cNvPr id="3" name="Marcador de contenido 2"/>
          <p:cNvSpPr>
            <a:spLocks noGrp="1"/>
          </p:cNvSpPr>
          <p:nvPr>
            <p:ph idx="1"/>
          </p:nvPr>
        </p:nvSpPr>
        <p:spPr/>
        <p:txBody>
          <a:bodyPr/>
          <a:lstStyle/>
          <a:p>
            <a:endParaRPr lang="es-CO" dirty="0"/>
          </a:p>
        </p:txBody>
      </p:sp>
      <p:pic>
        <p:nvPicPr>
          <p:cNvPr id="5" name="Imagen 4"/>
          <p:cNvPicPr/>
          <p:nvPr/>
        </p:nvPicPr>
        <p:blipFill rotWithShape="1">
          <a:blip r:embed="rId2">
            <a:extLst>
              <a:ext uri="{28A0092B-C50C-407E-A947-70E740481C1C}">
                <a14:useLocalDpi xmlns:a14="http://schemas.microsoft.com/office/drawing/2010/main" val="0"/>
              </a:ext>
            </a:extLst>
          </a:blip>
          <a:srcRect l="5907" t="6459" r="7854" b="1804"/>
          <a:stretch/>
        </p:blipFill>
        <p:spPr bwMode="auto">
          <a:xfrm>
            <a:off x="457200" y="1807782"/>
            <a:ext cx="4037128" cy="4344926"/>
          </a:xfrm>
          <a:prstGeom prst="rect">
            <a:avLst/>
          </a:prstGeom>
          <a:noFill/>
          <a:ln>
            <a:noFill/>
          </a:ln>
        </p:spPr>
      </p:pic>
      <p:sp>
        <p:nvSpPr>
          <p:cNvPr id="6" name="Rectángulo 5"/>
          <p:cNvSpPr/>
          <p:nvPr/>
        </p:nvSpPr>
        <p:spPr>
          <a:xfrm>
            <a:off x="1043608" y="2564904"/>
            <a:ext cx="2448272"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Sig. 0,002</a:t>
            </a:r>
            <a:endParaRPr lang="es-CO" dirty="0"/>
          </a:p>
        </p:txBody>
      </p:sp>
      <p:sp>
        <p:nvSpPr>
          <p:cNvPr id="7" name="Título 1"/>
          <p:cNvSpPr txBox="1">
            <a:spLocks/>
          </p:cNvSpPr>
          <p:nvPr/>
        </p:nvSpPr>
        <p:spPr>
          <a:xfrm>
            <a:off x="4932040" y="260648"/>
            <a:ext cx="398336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600" b="1" smtClean="0"/>
              <a:t>Pregunta 8 – 11: </a:t>
            </a:r>
            <a:r>
              <a:rPr lang="es-EC" sz="1600" smtClean="0"/>
              <a:t>8. ¿Qué sitios web utiliza para informarse de la existencia de productos cosméticos, marcas, usos y beneficios? * 11. Evalúa varios comentarios en diferentes sitios web antes de adquirir un producto cosmético?</a:t>
            </a:r>
            <a:r>
              <a:rPr lang="es-CO" sz="1600" smtClean="0"/>
              <a:t/>
            </a:r>
            <a:br>
              <a:rPr lang="es-CO" sz="1600" smtClean="0"/>
            </a:br>
            <a:endParaRPr lang="es-CO" sz="1600" dirty="0"/>
          </a:p>
        </p:txBody>
      </p:sp>
      <p:pic>
        <p:nvPicPr>
          <p:cNvPr id="8" name="Imagen 7"/>
          <p:cNvPicPr/>
          <p:nvPr/>
        </p:nvPicPr>
        <p:blipFill rotWithShape="1">
          <a:blip r:embed="rId3">
            <a:extLst>
              <a:ext uri="{28A0092B-C50C-407E-A947-70E740481C1C}">
                <a14:useLocalDpi xmlns:a14="http://schemas.microsoft.com/office/drawing/2010/main" val="0"/>
              </a:ext>
            </a:extLst>
          </a:blip>
          <a:srcRect l="4983" t="7906" r="9622"/>
          <a:stretch/>
        </p:blipFill>
        <p:spPr bwMode="auto">
          <a:xfrm>
            <a:off x="4815815" y="1807782"/>
            <a:ext cx="3993307" cy="4110798"/>
          </a:xfrm>
          <a:prstGeom prst="rect">
            <a:avLst/>
          </a:prstGeom>
          <a:noFill/>
          <a:ln>
            <a:noFill/>
          </a:ln>
        </p:spPr>
      </p:pic>
      <p:sp>
        <p:nvSpPr>
          <p:cNvPr id="9" name="Rectángulo 8"/>
          <p:cNvSpPr/>
          <p:nvPr/>
        </p:nvSpPr>
        <p:spPr>
          <a:xfrm>
            <a:off x="5366428" y="2780928"/>
            <a:ext cx="2448272"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Sig. 0,042</a:t>
            </a:r>
            <a:endParaRPr lang="es-CO" dirty="0"/>
          </a:p>
        </p:txBody>
      </p:sp>
    </p:spTree>
    <p:extLst>
      <p:ext uri="{BB962C8B-B14F-4D97-AF65-F5344CB8AC3E}">
        <p14:creationId xmlns:p14="http://schemas.microsoft.com/office/powerpoint/2010/main" val="1984275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Resultado de imagen para PRODUCTOS COSMÉTICOS"/>
          <p:cNvPicPr>
            <a:picLocks noChangeAspect="1" noChangeArrowheads="1"/>
          </p:cNvPicPr>
          <p:nvPr/>
        </p:nvPicPr>
        <p:blipFill>
          <a:blip r:embed="rId2"/>
          <a:srcRect/>
          <a:stretch>
            <a:fillRect/>
          </a:stretch>
        </p:blipFill>
        <p:spPr bwMode="auto">
          <a:xfrm>
            <a:off x="4357687" y="1285860"/>
            <a:ext cx="3857652" cy="4283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Título"/>
          <p:cNvSpPr>
            <a:spLocks noGrp="1"/>
          </p:cNvSpPr>
          <p:nvPr>
            <p:ph type="title"/>
          </p:nvPr>
        </p:nvSpPr>
        <p:spPr>
          <a:xfrm>
            <a:off x="428596" y="0"/>
            <a:ext cx="8229600" cy="1143000"/>
          </a:xfrm>
        </p:spPr>
        <p:txBody>
          <a:bodyPr>
            <a:normAutofit/>
          </a:bodyPr>
          <a:lstStyle/>
          <a:p>
            <a:r>
              <a:rPr lang="es-EC" sz="3600" b="1" dirty="0" smtClean="0"/>
              <a:t>PRODUCTO COSMÉTICO</a:t>
            </a:r>
            <a:endParaRPr lang="es-EC" sz="3600" b="1" dirty="0"/>
          </a:p>
        </p:txBody>
      </p:sp>
      <p:sp>
        <p:nvSpPr>
          <p:cNvPr id="11" name="10 Rectángulo"/>
          <p:cNvSpPr/>
          <p:nvPr/>
        </p:nvSpPr>
        <p:spPr>
          <a:xfrm>
            <a:off x="142844" y="1285860"/>
            <a:ext cx="4000528" cy="11430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000" dirty="0" smtClean="0"/>
              <a:t>Sustancia  destinado  a ser puesto en contacto con las diversas partes superficiales del cuerpo </a:t>
            </a:r>
            <a:endParaRPr lang="es-EC" sz="2000" dirty="0"/>
          </a:p>
        </p:txBody>
      </p:sp>
      <p:sp>
        <p:nvSpPr>
          <p:cNvPr id="14" name="13 CuadroTexto"/>
          <p:cNvSpPr txBox="1"/>
          <p:nvPr/>
        </p:nvSpPr>
        <p:spPr>
          <a:xfrm>
            <a:off x="714348" y="2566942"/>
            <a:ext cx="2928958" cy="2862322"/>
          </a:xfrm>
          <a:prstGeom prst="rect">
            <a:avLst/>
          </a:prstGeom>
          <a:noFill/>
        </p:spPr>
        <p:txBody>
          <a:bodyPr wrap="square" rtlCol="0">
            <a:spAutoFit/>
          </a:bodyPr>
          <a:lstStyle/>
          <a:p>
            <a:r>
              <a:rPr lang="es-EC" sz="2000" dirty="0" smtClean="0"/>
              <a:t>Tienen el fin exclusivo de:</a:t>
            </a:r>
          </a:p>
          <a:p>
            <a:pPr>
              <a:buFontTx/>
              <a:buChar char="-"/>
            </a:pPr>
            <a:r>
              <a:rPr lang="es-EC" sz="2000" dirty="0" smtClean="0"/>
              <a:t>Limpiar</a:t>
            </a:r>
          </a:p>
          <a:p>
            <a:pPr>
              <a:buFontTx/>
              <a:buChar char="-"/>
            </a:pPr>
            <a:r>
              <a:rPr lang="es-EC" sz="2000" dirty="0" smtClean="0"/>
              <a:t>Perfumar</a:t>
            </a:r>
          </a:p>
          <a:p>
            <a:pPr>
              <a:buFontTx/>
              <a:buChar char="-"/>
            </a:pPr>
            <a:r>
              <a:rPr lang="es-EC" sz="2000" dirty="0" smtClean="0"/>
              <a:t>Modificar su aspecto </a:t>
            </a:r>
          </a:p>
          <a:p>
            <a:pPr>
              <a:buFontTx/>
              <a:buChar char="-"/>
            </a:pPr>
            <a:r>
              <a:rPr lang="es-EC" sz="2000" dirty="0" smtClean="0"/>
              <a:t>Corregir olores corporales.</a:t>
            </a:r>
          </a:p>
          <a:p>
            <a:pPr>
              <a:buFontTx/>
              <a:buChar char="-"/>
            </a:pPr>
            <a:r>
              <a:rPr lang="es-EC" sz="2000" dirty="0" smtClean="0"/>
              <a:t>Proteger</a:t>
            </a:r>
          </a:p>
          <a:p>
            <a:pPr>
              <a:buFontTx/>
              <a:buChar char="-"/>
            </a:pPr>
            <a:r>
              <a:rPr lang="es-EC" sz="2000" dirty="0" smtClean="0"/>
              <a:t>Mantener en buen estado.</a:t>
            </a:r>
            <a:endParaRPr lang="es-EC" sz="2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3682752" cy="1165112"/>
          </a:xfrm>
        </p:spPr>
        <p:txBody>
          <a:bodyPr>
            <a:noAutofit/>
          </a:bodyPr>
          <a:lstStyle/>
          <a:p>
            <a:pPr algn="just"/>
            <a:r>
              <a:rPr lang="es-EC" sz="1600" b="1" dirty="0"/>
              <a:t>Pregunta 10 – 1: </a:t>
            </a:r>
            <a:r>
              <a:rPr lang="es-EC" sz="1600" dirty="0"/>
              <a:t>10. ¿Qué sitios web han influido en la compra de productos cosméticos?  </a:t>
            </a:r>
            <a:r>
              <a:rPr lang="es-EC" sz="1600" dirty="0" smtClean="0"/>
              <a:t>VS 1</a:t>
            </a:r>
            <a:r>
              <a:rPr lang="es-EC" sz="1600" dirty="0"/>
              <a:t>. Género</a:t>
            </a:r>
            <a:r>
              <a:rPr lang="es-CO" sz="1600" dirty="0"/>
              <a:t/>
            </a:r>
            <a:br>
              <a:rPr lang="es-CO" sz="1600" dirty="0"/>
            </a:br>
            <a:endParaRPr lang="es-CO" sz="1600" dirty="0"/>
          </a:p>
        </p:txBody>
      </p:sp>
      <p:sp>
        <p:nvSpPr>
          <p:cNvPr id="3" name="Marcador de contenido 2"/>
          <p:cNvSpPr>
            <a:spLocks noGrp="1"/>
          </p:cNvSpPr>
          <p:nvPr>
            <p:ph idx="1"/>
          </p:nvPr>
        </p:nvSpPr>
        <p:spPr/>
        <p:txBody>
          <a:bodyPr/>
          <a:lstStyle/>
          <a:p>
            <a:endParaRPr lang="es-CO" dirty="0"/>
          </a:p>
        </p:txBody>
      </p:sp>
      <p:pic>
        <p:nvPicPr>
          <p:cNvPr id="4" name="Imagen 3"/>
          <p:cNvPicPr/>
          <p:nvPr/>
        </p:nvPicPr>
        <p:blipFill rotWithShape="1">
          <a:blip r:embed="rId2">
            <a:extLst>
              <a:ext uri="{28A0092B-C50C-407E-A947-70E740481C1C}">
                <a14:useLocalDpi xmlns:a14="http://schemas.microsoft.com/office/drawing/2010/main" val="0"/>
              </a:ext>
            </a:extLst>
          </a:blip>
          <a:srcRect l="5443" t="2077" r="12919" b="3032"/>
          <a:stretch/>
        </p:blipFill>
        <p:spPr bwMode="auto">
          <a:xfrm>
            <a:off x="472670" y="1586713"/>
            <a:ext cx="4320481" cy="4392487"/>
          </a:xfrm>
          <a:prstGeom prst="rect">
            <a:avLst/>
          </a:prstGeom>
          <a:noFill/>
          <a:ln>
            <a:noFill/>
          </a:ln>
        </p:spPr>
      </p:pic>
      <p:sp>
        <p:nvSpPr>
          <p:cNvPr id="5" name="Rectángulo 4"/>
          <p:cNvSpPr/>
          <p:nvPr/>
        </p:nvSpPr>
        <p:spPr>
          <a:xfrm>
            <a:off x="1187624" y="2708920"/>
            <a:ext cx="2448272"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Sig. 0,024</a:t>
            </a:r>
            <a:endParaRPr lang="es-CO" dirty="0"/>
          </a:p>
        </p:txBody>
      </p:sp>
      <p:sp>
        <p:nvSpPr>
          <p:cNvPr id="6" name="Título 1"/>
          <p:cNvSpPr txBox="1">
            <a:spLocks/>
          </p:cNvSpPr>
          <p:nvPr/>
        </p:nvSpPr>
        <p:spPr>
          <a:xfrm>
            <a:off x="5220072" y="404664"/>
            <a:ext cx="3779912"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600" b="1" smtClean="0"/>
              <a:t>Pregunta 10 – 2: </a:t>
            </a:r>
            <a:r>
              <a:rPr lang="es-EC" sz="1600" smtClean="0"/>
              <a:t>10. ¿Qué  sitios web han influido en la compra de productos cosméticos? VS 2. Rango de edad</a:t>
            </a:r>
            <a:r>
              <a:rPr lang="es-CO" sz="1600" smtClean="0"/>
              <a:t/>
            </a:r>
            <a:br>
              <a:rPr lang="es-CO" sz="1600" smtClean="0"/>
            </a:br>
            <a:endParaRPr lang="es-CO" sz="1600" dirty="0"/>
          </a:p>
        </p:txBody>
      </p:sp>
      <p:pic>
        <p:nvPicPr>
          <p:cNvPr id="7" name="Imagen 6"/>
          <p:cNvPicPr/>
          <p:nvPr/>
        </p:nvPicPr>
        <p:blipFill rotWithShape="1">
          <a:blip r:embed="rId3">
            <a:extLst>
              <a:ext uri="{28A0092B-C50C-407E-A947-70E740481C1C}">
                <a14:useLocalDpi xmlns:a14="http://schemas.microsoft.com/office/drawing/2010/main" val="0"/>
              </a:ext>
            </a:extLst>
          </a:blip>
          <a:srcRect l="5495" t="2129" r="10985" b="312"/>
          <a:stretch/>
        </p:blipFill>
        <p:spPr bwMode="auto">
          <a:xfrm>
            <a:off x="5010302" y="1586713"/>
            <a:ext cx="3960440" cy="4392487"/>
          </a:xfrm>
          <a:prstGeom prst="rect">
            <a:avLst/>
          </a:prstGeom>
          <a:noFill/>
          <a:ln>
            <a:noFill/>
          </a:ln>
        </p:spPr>
      </p:pic>
      <p:sp>
        <p:nvSpPr>
          <p:cNvPr id="8" name="Rectángulo 7"/>
          <p:cNvSpPr/>
          <p:nvPr/>
        </p:nvSpPr>
        <p:spPr>
          <a:xfrm>
            <a:off x="5593020" y="2420888"/>
            <a:ext cx="2448272"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Sig. 0,039</a:t>
            </a:r>
            <a:endParaRPr lang="es-CO" dirty="0"/>
          </a:p>
        </p:txBody>
      </p:sp>
    </p:spTree>
    <p:extLst>
      <p:ext uri="{BB962C8B-B14F-4D97-AF65-F5344CB8AC3E}">
        <p14:creationId xmlns:p14="http://schemas.microsoft.com/office/powerpoint/2010/main" val="2602553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3610744" cy="549547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691680" y="3933056"/>
            <a:ext cx="8229600" cy="1143000"/>
          </a:xfrm>
        </p:spPr>
        <p:txBody>
          <a:bodyPr>
            <a:noAutofit/>
          </a:bodyPr>
          <a:lstStyle/>
          <a:p>
            <a:r>
              <a:rPr lang="es-ES" sz="5400" b="1" dirty="0" smtClean="0"/>
              <a:t>COMPROBAC</a:t>
            </a:r>
            <a:r>
              <a:rPr lang="es-CO" sz="5400" b="1" dirty="0" smtClean="0"/>
              <a:t>IÓN </a:t>
            </a:r>
            <a:br>
              <a:rPr lang="es-CO" sz="5400" b="1" dirty="0" smtClean="0"/>
            </a:br>
            <a:r>
              <a:rPr lang="es-CO" sz="5400" b="1" dirty="0" smtClean="0"/>
              <a:t>DE </a:t>
            </a:r>
            <a:br>
              <a:rPr lang="es-CO" sz="5400" b="1" dirty="0" smtClean="0"/>
            </a:br>
            <a:r>
              <a:rPr lang="es-CO" sz="5400" b="1" dirty="0" smtClean="0"/>
              <a:t>HIPÓTESIS </a:t>
            </a:r>
            <a:endParaRPr lang="es-CO" sz="5400" b="1" dirty="0"/>
          </a:p>
        </p:txBody>
      </p:sp>
    </p:spTree>
    <p:extLst>
      <p:ext uri="{BB962C8B-B14F-4D97-AF65-F5344CB8AC3E}">
        <p14:creationId xmlns:p14="http://schemas.microsoft.com/office/powerpoint/2010/main" val="666225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23728" y="476672"/>
            <a:ext cx="6696743" cy="1323439"/>
          </a:xfrm>
          <a:prstGeom prst="rect">
            <a:avLst/>
          </a:prstGeom>
        </p:spPr>
        <p:txBody>
          <a:bodyPr wrap="square">
            <a:spAutoFit/>
          </a:bodyPr>
          <a:lstStyle/>
          <a:p>
            <a:pPr lvl="0" algn="just"/>
            <a:r>
              <a:rPr lang="es-EC" sz="2000" dirty="0"/>
              <a:t>H0. Más del  30% de la población navega 2 horas en internet diariamente.</a:t>
            </a:r>
          </a:p>
          <a:p>
            <a:pPr lvl="0" algn="just"/>
            <a:r>
              <a:rPr lang="es-EC" sz="2000" dirty="0"/>
              <a:t>H1. Menos del 30% de la población navega 2 horas en internet diariamente</a:t>
            </a:r>
            <a:endParaRPr lang="es-CO" sz="2000" dirty="0"/>
          </a:p>
        </p:txBody>
      </p:sp>
      <p:pic>
        <p:nvPicPr>
          <p:cNvPr id="5" name="Imagen 4"/>
          <p:cNvPicPr/>
          <p:nvPr/>
        </p:nvPicPr>
        <p:blipFill>
          <a:blip r:embed="rId2">
            <a:extLst>
              <a:ext uri="{28A0092B-C50C-407E-A947-70E740481C1C}">
                <a14:useLocalDpi xmlns:a14="http://schemas.microsoft.com/office/drawing/2010/main" val="0"/>
              </a:ext>
            </a:extLst>
          </a:blip>
          <a:srcRect t="6008" b="2806"/>
          <a:stretch>
            <a:fillRect/>
          </a:stretch>
        </p:blipFill>
        <p:spPr bwMode="auto">
          <a:xfrm>
            <a:off x="1979712" y="1988840"/>
            <a:ext cx="6264696" cy="4110553"/>
          </a:xfrm>
          <a:prstGeom prst="rect">
            <a:avLst/>
          </a:prstGeom>
          <a:noFill/>
          <a:ln>
            <a:noFill/>
          </a:ln>
        </p:spPr>
      </p:pic>
      <p:sp>
        <p:nvSpPr>
          <p:cNvPr id="7" name="AutoShape 2" descr="Resultado de imagen para visto y equis"/>
          <p:cNvSpPr>
            <a:spLocks noChangeAspect="1" noChangeArrowheads="1"/>
          </p:cNvSpPr>
          <p:nvPr/>
        </p:nvSpPr>
        <p:spPr bwMode="auto">
          <a:xfrm>
            <a:off x="179512" y="-24480"/>
            <a:ext cx="3048273" cy="30482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8436" name="Picture 4" descr="Resultado de imagen para visto y equis"/>
          <p:cNvPicPr>
            <a:picLocks noChangeAspect="1" noChangeArrowheads="1"/>
          </p:cNvPicPr>
          <p:nvPr/>
        </p:nvPicPr>
        <p:blipFill rotWithShape="1">
          <a:blip r:embed="rId3">
            <a:extLst>
              <a:ext uri="{28A0092B-C50C-407E-A947-70E740481C1C}">
                <a14:useLocalDpi xmlns:a14="http://schemas.microsoft.com/office/drawing/2010/main" val="0"/>
              </a:ext>
            </a:extLst>
          </a:blip>
          <a:srcRect l="12478" t="43841" r="51293" b="19930"/>
          <a:stretch/>
        </p:blipFill>
        <p:spPr bwMode="auto">
          <a:xfrm>
            <a:off x="335496" y="454315"/>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10" name="Elipse 9"/>
          <p:cNvSpPr/>
          <p:nvPr/>
        </p:nvSpPr>
        <p:spPr>
          <a:xfrm>
            <a:off x="3227785" y="2441437"/>
            <a:ext cx="1011762" cy="3632967"/>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9" name="Rectángulo 8"/>
          <p:cNvSpPr/>
          <p:nvPr/>
        </p:nvSpPr>
        <p:spPr>
          <a:xfrm>
            <a:off x="3159427" y="3657219"/>
            <a:ext cx="1080120" cy="31242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dirty="0" smtClean="0"/>
              <a:t>32,14%</a:t>
            </a:r>
            <a:endParaRPr lang="es-CO" dirty="0"/>
          </a:p>
        </p:txBody>
      </p:sp>
    </p:spTree>
    <p:extLst>
      <p:ext uri="{BB962C8B-B14F-4D97-AF65-F5344CB8AC3E}">
        <p14:creationId xmlns:p14="http://schemas.microsoft.com/office/powerpoint/2010/main" val="2749615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2090193" y="192506"/>
            <a:ext cx="6669240" cy="1220270"/>
            <a:chOff x="1965960" y="1372015"/>
            <a:chExt cx="7178040" cy="1220270"/>
          </a:xfrm>
        </p:grpSpPr>
        <p:sp>
          <p:nvSpPr>
            <p:cNvPr id="8" name="Rectángulo 7"/>
            <p:cNvSpPr/>
            <p:nvPr/>
          </p:nvSpPr>
          <p:spPr>
            <a:xfrm>
              <a:off x="1965960" y="1372015"/>
              <a:ext cx="7178040" cy="12202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ángulo 8"/>
            <p:cNvSpPr/>
            <p:nvPr/>
          </p:nvSpPr>
          <p:spPr>
            <a:xfrm>
              <a:off x="1965960" y="1372015"/>
              <a:ext cx="7178040" cy="12202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kern="1200" dirty="0" smtClean="0"/>
                <a:t>H0. Más del  60% de la población considera el conocimiento del  producto, la característica de interés más relevante cuando busca informarse sobre un producto cosmético en un sitio web.</a:t>
              </a:r>
            </a:p>
            <a:p>
              <a:pPr lvl="0" algn="just" defTabSz="622300">
                <a:lnSpc>
                  <a:spcPct val="90000"/>
                </a:lnSpc>
                <a:spcBef>
                  <a:spcPct val="0"/>
                </a:spcBef>
                <a:spcAft>
                  <a:spcPct val="35000"/>
                </a:spcAft>
              </a:pPr>
              <a:r>
                <a:rPr lang="es-EC" kern="1200" dirty="0" smtClean="0"/>
                <a:t>H1.  Menos del 60% de la población considera el conocimiento del producto, la característica de interés más relevante cuando busca informarse sobre un producto cosmético en un sitio web.</a:t>
              </a:r>
              <a:endParaRPr lang="es-CO" kern="1200" dirty="0"/>
            </a:p>
          </p:txBody>
        </p:sp>
      </p:grpSp>
      <p:pic>
        <p:nvPicPr>
          <p:cNvPr id="10" name="Imagen 9"/>
          <p:cNvPicPr/>
          <p:nvPr/>
        </p:nvPicPr>
        <p:blipFill rotWithShape="1">
          <a:blip r:embed="rId2"/>
          <a:srcRect l="17202" t="29091" r="14132" b="22281"/>
          <a:stretch/>
        </p:blipFill>
        <p:spPr bwMode="auto">
          <a:xfrm>
            <a:off x="323528" y="1988840"/>
            <a:ext cx="8435905" cy="4038501"/>
          </a:xfrm>
          <a:prstGeom prst="rect">
            <a:avLst/>
          </a:prstGeom>
          <a:ln>
            <a:noFill/>
          </a:ln>
          <a:extLst>
            <a:ext uri="{53640926-AAD7-44D8-BBD7-CCE9431645EC}">
              <a14:shadowObscured xmlns:a14="http://schemas.microsoft.com/office/drawing/2010/main"/>
            </a:ext>
          </a:extLst>
        </p:spPr>
      </p:pic>
      <p:pic>
        <p:nvPicPr>
          <p:cNvPr id="19458" name="Picture 2" descr="Resultado de imagen para visto y equis"/>
          <p:cNvPicPr>
            <a:picLocks noChangeAspect="1" noChangeArrowheads="1"/>
          </p:cNvPicPr>
          <p:nvPr/>
        </p:nvPicPr>
        <p:blipFill rotWithShape="1">
          <a:blip r:embed="rId3">
            <a:extLst>
              <a:ext uri="{28A0092B-C50C-407E-A947-70E740481C1C}">
                <a14:useLocalDpi xmlns:a14="http://schemas.microsoft.com/office/drawing/2010/main" val="0"/>
              </a:ext>
            </a:extLst>
          </a:blip>
          <a:srcRect l="48707" t="20896" r="7817" b="42874"/>
          <a:stretch/>
        </p:blipFill>
        <p:spPr bwMode="auto">
          <a:xfrm>
            <a:off x="343127" y="476672"/>
            <a:ext cx="1638763" cy="1365636"/>
          </a:xfrm>
          <a:prstGeom prst="rect">
            <a:avLst/>
          </a:prstGeom>
          <a:noFill/>
          <a:extLst>
            <a:ext uri="{909E8E84-426E-40DD-AFC4-6F175D3DCCD1}">
              <a14:hiddenFill xmlns:a14="http://schemas.microsoft.com/office/drawing/2010/main">
                <a:solidFill>
                  <a:srgbClr val="FFFFFF"/>
                </a:solidFill>
              </a14:hiddenFill>
            </a:ext>
          </a:extLst>
        </p:spPr>
      </p:pic>
      <p:sp>
        <p:nvSpPr>
          <p:cNvPr id="12" name="Elipse 11"/>
          <p:cNvSpPr/>
          <p:nvPr/>
        </p:nvSpPr>
        <p:spPr>
          <a:xfrm>
            <a:off x="965482" y="2518821"/>
            <a:ext cx="1011762" cy="3632967"/>
          </a:xfrm>
          <a:prstGeom prst="ellipse">
            <a:avLst/>
          </a:prstGeom>
          <a:noFill/>
          <a:ln w="28575">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ln>
                <a:solidFill>
                  <a:srgbClr val="00B050"/>
                </a:solidFill>
              </a:ln>
            </a:endParaRPr>
          </a:p>
        </p:txBody>
      </p:sp>
    </p:spTree>
    <p:extLst>
      <p:ext uri="{BB962C8B-B14F-4D97-AF65-F5344CB8AC3E}">
        <p14:creationId xmlns:p14="http://schemas.microsoft.com/office/powerpoint/2010/main" val="1576535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683568" y="116632"/>
            <a:ext cx="8011209" cy="1595673"/>
            <a:chOff x="1965960" y="1471083"/>
            <a:chExt cx="8710748" cy="1595673"/>
          </a:xfrm>
        </p:grpSpPr>
        <p:sp>
          <p:nvSpPr>
            <p:cNvPr id="5" name="Rectángulo 4"/>
            <p:cNvSpPr/>
            <p:nvPr/>
          </p:nvSpPr>
          <p:spPr>
            <a:xfrm>
              <a:off x="1965960" y="1543091"/>
              <a:ext cx="7178040" cy="15236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ctángulo 5"/>
            <p:cNvSpPr/>
            <p:nvPr/>
          </p:nvSpPr>
          <p:spPr>
            <a:xfrm>
              <a:off x="3498668" y="1471083"/>
              <a:ext cx="7178040" cy="15236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600" kern="1200" dirty="0" smtClean="0"/>
                <a:t>H0. Más del 70% de la población es influenciada en la decisión de compra de productos cosméticos en función a las publicaciones de medios digitales utilizados en la metodología del e-</a:t>
              </a:r>
              <a:r>
                <a:rPr lang="es-EC" sz="1600" kern="1200" dirty="0" err="1" smtClean="0"/>
                <a:t>wom</a:t>
              </a:r>
              <a:r>
                <a:rPr lang="es-EC" sz="1600" kern="1200" dirty="0" smtClean="0"/>
                <a:t> marketing boca - oído electrónico.  </a:t>
              </a:r>
            </a:p>
            <a:p>
              <a:pPr lvl="0" algn="just" defTabSz="622300">
                <a:lnSpc>
                  <a:spcPct val="90000"/>
                </a:lnSpc>
                <a:spcBef>
                  <a:spcPct val="0"/>
                </a:spcBef>
                <a:spcAft>
                  <a:spcPct val="35000"/>
                </a:spcAft>
              </a:pPr>
              <a:r>
                <a:rPr lang="es-EC" sz="1600" kern="1200" dirty="0" smtClean="0"/>
                <a:t>H1. Menos del 70% de la población es influenciada en la decisión de compra de productos cosméticos en función a las publicaciones de medios digitales utilizados en la metodología del e-</a:t>
              </a:r>
              <a:r>
                <a:rPr lang="es-EC" sz="1600" kern="1200" dirty="0" err="1" smtClean="0"/>
                <a:t>wom</a:t>
              </a:r>
              <a:r>
                <a:rPr lang="es-EC" sz="1600" kern="1200" dirty="0" smtClean="0"/>
                <a:t> marketing boca - oído electrónico.  </a:t>
              </a:r>
              <a:endParaRPr lang="es-CO" sz="1600" kern="1200" dirty="0"/>
            </a:p>
          </p:txBody>
        </p:sp>
      </p:grpSp>
      <p:pic>
        <p:nvPicPr>
          <p:cNvPr id="7" name="Imagen 6"/>
          <p:cNvPicPr/>
          <p:nvPr/>
        </p:nvPicPr>
        <p:blipFill rotWithShape="1">
          <a:blip r:embed="rId2">
            <a:extLst>
              <a:ext uri="{28A0092B-C50C-407E-A947-70E740481C1C}">
                <a14:useLocalDpi xmlns:a14="http://schemas.microsoft.com/office/drawing/2010/main" val="0"/>
              </a:ext>
            </a:extLst>
          </a:blip>
          <a:srcRect t="6008" r="11569"/>
          <a:stretch/>
        </p:blipFill>
        <p:spPr bwMode="auto">
          <a:xfrm>
            <a:off x="2699792" y="1741395"/>
            <a:ext cx="5110390" cy="4536212"/>
          </a:xfrm>
          <a:prstGeom prst="rect">
            <a:avLst/>
          </a:prstGeom>
          <a:noFill/>
          <a:ln>
            <a:noFill/>
          </a:ln>
        </p:spPr>
      </p:pic>
      <p:pic>
        <p:nvPicPr>
          <p:cNvPr id="8" name="Picture 2" descr="Resultado de imagen para visto y equis"/>
          <p:cNvPicPr>
            <a:picLocks noChangeAspect="1" noChangeArrowheads="1"/>
          </p:cNvPicPr>
          <p:nvPr/>
        </p:nvPicPr>
        <p:blipFill rotWithShape="1">
          <a:blip r:embed="rId3">
            <a:extLst>
              <a:ext uri="{28A0092B-C50C-407E-A947-70E740481C1C}">
                <a14:useLocalDpi xmlns:a14="http://schemas.microsoft.com/office/drawing/2010/main" val="0"/>
              </a:ext>
            </a:extLst>
          </a:blip>
          <a:srcRect l="48707" t="20896" r="7817" b="42874"/>
          <a:stretch/>
        </p:blipFill>
        <p:spPr bwMode="auto">
          <a:xfrm>
            <a:off x="179512" y="358628"/>
            <a:ext cx="1638763" cy="1365636"/>
          </a:xfrm>
          <a:prstGeom prst="rect">
            <a:avLst/>
          </a:prstGeom>
          <a:noFill/>
          <a:extLst>
            <a:ext uri="{909E8E84-426E-40DD-AFC4-6F175D3DCCD1}">
              <a14:hiddenFill xmlns:a14="http://schemas.microsoft.com/office/drawing/2010/main">
                <a:solidFill>
                  <a:srgbClr val="FFFFFF"/>
                </a:solidFill>
              </a14:hiddenFill>
            </a:ext>
          </a:extLst>
        </p:spPr>
      </p:pic>
      <p:sp>
        <p:nvSpPr>
          <p:cNvPr id="9" name="Elipse 8"/>
          <p:cNvSpPr/>
          <p:nvPr/>
        </p:nvSpPr>
        <p:spPr>
          <a:xfrm>
            <a:off x="3310771" y="1757292"/>
            <a:ext cx="1944216" cy="4143880"/>
          </a:xfrm>
          <a:prstGeom prst="ellipse">
            <a:avLst/>
          </a:prstGeom>
          <a:noFill/>
          <a:ln w="28575">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ln>
                <a:solidFill>
                  <a:srgbClr val="00B050"/>
                </a:solidFill>
              </a:ln>
            </a:endParaRPr>
          </a:p>
        </p:txBody>
      </p:sp>
      <p:sp>
        <p:nvSpPr>
          <p:cNvPr id="10" name="Rectángulo 9"/>
          <p:cNvSpPr/>
          <p:nvPr/>
        </p:nvSpPr>
        <p:spPr>
          <a:xfrm>
            <a:off x="3707904" y="3356992"/>
            <a:ext cx="1224136"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O" dirty="0" smtClean="0"/>
              <a:t>95,2%</a:t>
            </a:r>
            <a:endParaRPr lang="es-CO" dirty="0"/>
          </a:p>
        </p:txBody>
      </p:sp>
    </p:spTree>
    <p:extLst>
      <p:ext uri="{BB962C8B-B14F-4D97-AF65-F5344CB8AC3E}">
        <p14:creationId xmlns:p14="http://schemas.microsoft.com/office/powerpoint/2010/main" val="3976375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47664" y="188640"/>
            <a:ext cx="7178040" cy="2025224"/>
            <a:chOff x="1965960" y="2321150"/>
            <a:chExt cx="7178040" cy="2025224"/>
          </a:xfrm>
        </p:grpSpPr>
        <p:sp>
          <p:nvSpPr>
            <p:cNvPr id="5" name="Rectángulo 4"/>
            <p:cNvSpPr/>
            <p:nvPr/>
          </p:nvSpPr>
          <p:spPr>
            <a:xfrm>
              <a:off x="1965960" y="2321150"/>
              <a:ext cx="7178040" cy="202522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ctángulo 5"/>
            <p:cNvSpPr/>
            <p:nvPr/>
          </p:nvSpPr>
          <p:spPr>
            <a:xfrm>
              <a:off x="1965960" y="2321150"/>
              <a:ext cx="7178040" cy="20252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kern="1200" dirty="0" smtClean="0"/>
                <a:t>H0. El Facebook es el  medio digital más utilizado por los consumidores para informarse sobre la existencia de productos cosméticos, marcas usos y beneficios.</a:t>
              </a:r>
            </a:p>
            <a:p>
              <a:pPr lvl="0" algn="just" defTabSz="622300">
                <a:lnSpc>
                  <a:spcPct val="90000"/>
                </a:lnSpc>
                <a:spcBef>
                  <a:spcPct val="0"/>
                </a:spcBef>
                <a:spcAft>
                  <a:spcPct val="35000"/>
                </a:spcAft>
              </a:pPr>
              <a:r>
                <a:rPr lang="es-EC" kern="1200" dirty="0" smtClean="0"/>
                <a:t>H1. El Facebook no es el  medio digital más utilizado por los consumidores para informarse sobre la existencia de productos cosméticos, marcas usos y beneficios</a:t>
              </a:r>
              <a:endParaRPr lang="es-CO" kern="1200" dirty="0"/>
            </a:p>
          </p:txBody>
        </p:sp>
      </p:grpSp>
      <p:pic>
        <p:nvPicPr>
          <p:cNvPr id="7" name="Imagen 6"/>
          <p:cNvPicPr/>
          <p:nvPr/>
        </p:nvPicPr>
        <p:blipFill rotWithShape="1">
          <a:blip r:embed="rId2"/>
          <a:srcRect l="16657" t="23573" r="11353" b="24815"/>
          <a:stretch/>
        </p:blipFill>
        <p:spPr bwMode="auto">
          <a:xfrm>
            <a:off x="323528" y="1916832"/>
            <a:ext cx="8676456" cy="4320480"/>
          </a:xfrm>
          <a:prstGeom prst="rect">
            <a:avLst/>
          </a:prstGeom>
          <a:ln>
            <a:noFill/>
          </a:ln>
          <a:extLst>
            <a:ext uri="{53640926-AAD7-44D8-BBD7-CCE9431645EC}">
              <a14:shadowObscured xmlns:a14="http://schemas.microsoft.com/office/drawing/2010/main"/>
            </a:ext>
          </a:extLst>
        </p:spPr>
      </p:pic>
      <p:pic>
        <p:nvPicPr>
          <p:cNvPr id="8" name="Picture 4" descr="Resultado de imagen para visto y equis"/>
          <p:cNvPicPr>
            <a:picLocks noChangeAspect="1" noChangeArrowheads="1"/>
          </p:cNvPicPr>
          <p:nvPr/>
        </p:nvPicPr>
        <p:blipFill rotWithShape="1">
          <a:blip r:embed="rId3">
            <a:extLst>
              <a:ext uri="{28A0092B-C50C-407E-A947-70E740481C1C}">
                <a14:useLocalDpi xmlns:a14="http://schemas.microsoft.com/office/drawing/2010/main" val="0"/>
              </a:ext>
            </a:extLst>
          </a:blip>
          <a:srcRect l="12478" t="43841" r="51293" b="19930"/>
          <a:stretch/>
        </p:blipFill>
        <p:spPr bwMode="auto">
          <a:xfrm>
            <a:off x="22503" y="220561"/>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9" name="Elipse 8"/>
          <p:cNvSpPr/>
          <p:nvPr/>
        </p:nvSpPr>
        <p:spPr>
          <a:xfrm>
            <a:off x="6732240" y="2397967"/>
            <a:ext cx="1368152" cy="3839345"/>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Tree>
    <p:extLst>
      <p:ext uri="{BB962C8B-B14F-4D97-AF65-F5344CB8AC3E}">
        <p14:creationId xmlns:p14="http://schemas.microsoft.com/office/powerpoint/2010/main" val="2400205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982980" y="384913"/>
            <a:ext cx="7981507" cy="4550348"/>
            <a:chOff x="1965960" y="1775946"/>
            <a:chExt cx="7981507" cy="4550348"/>
          </a:xfrm>
        </p:grpSpPr>
        <p:sp>
          <p:nvSpPr>
            <p:cNvPr id="5" name="Rectángulo 4"/>
            <p:cNvSpPr/>
            <p:nvPr/>
          </p:nvSpPr>
          <p:spPr>
            <a:xfrm>
              <a:off x="1965960" y="3313773"/>
              <a:ext cx="7178040" cy="30125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ctángulo 5"/>
            <p:cNvSpPr/>
            <p:nvPr/>
          </p:nvSpPr>
          <p:spPr>
            <a:xfrm>
              <a:off x="2801254" y="1775946"/>
              <a:ext cx="7146213" cy="3012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2000" kern="1200" dirty="0" smtClean="0"/>
                <a:t>H0. El Facebook es el medio digital más influyente en la decisión de compra de los consumidores de productos cosméticos.</a:t>
              </a:r>
            </a:p>
            <a:p>
              <a:pPr lvl="0" algn="just" defTabSz="622300">
                <a:lnSpc>
                  <a:spcPct val="90000"/>
                </a:lnSpc>
                <a:spcBef>
                  <a:spcPct val="0"/>
                </a:spcBef>
                <a:spcAft>
                  <a:spcPct val="35000"/>
                </a:spcAft>
              </a:pPr>
              <a:r>
                <a:rPr lang="es-EC" sz="2000" kern="1200" dirty="0" smtClean="0"/>
                <a:t>H1. El Facebook es el medio digital más influyente en la decisión de compra de los consumidores de productos cosméticos</a:t>
              </a:r>
            </a:p>
            <a:p>
              <a:pPr lvl="0" algn="just" defTabSz="622300">
                <a:lnSpc>
                  <a:spcPct val="90000"/>
                </a:lnSpc>
                <a:spcBef>
                  <a:spcPct val="0"/>
                </a:spcBef>
                <a:spcAft>
                  <a:spcPct val="35000"/>
                </a:spcAft>
              </a:pPr>
              <a:endParaRPr lang="es-CO" sz="2000" kern="1200" dirty="0"/>
            </a:p>
          </p:txBody>
        </p:sp>
      </p:grpSp>
      <p:pic>
        <p:nvPicPr>
          <p:cNvPr id="7" name="Imagen 6"/>
          <p:cNvPicPr/>
          <p:nvPr/>
        </p:nvPicPr>
        <p:blipFill rotWithShape="1">
          <a:blip r:embed="rId2"/>
          <a:srcRect l="16299" t="24532" r="15471" b="20680"/>
          <a:stretch/>
        </p:blipFill>
        <p:spPr bwMode="auto">
          <a:xfrm>
            <a:off x="107504" y="1846832"/>
            <a:ext cx="9036496" cy="4318472"/>
          </a:xfrm>
          <a:prstGeom prst="rect">
            <a:avLst/>
          </a:prstGeom>
          <a:ln>
            <a:noFill/>
          </a:ln>
          <a:extLst>
            <a:ext uri="{53640926-AAD7-44D8-BBD7-CCE9431645EC}">
              <a14:shadowObscured xmlns:a14="http://schemas.microsoft.com/office/drawing/2010/main"/>
            </a:ext>
          </a:extLst>
        </p:spPr>
      </p:pic>
      <p:pic>
        <p:nvPicPr>
          <p:cNvPr id="8" name="Picture 2" descr="Resultado de imagen para visto y equis"/>
          <p:cNvPicPr>
            <a:picLocks noChangeAspect="1" noChangeArrowheads="1"/>
          </p:cNvPicPr>
          <p:nvPr/>
        </p:nvPicPr>
        <p:blipFill rotWithShape="1">
          <a:blip r:embed="rId3">
            <a:extLst>
              <a:ext uri="{28A0092B-C50C-407E-A947-70E740481C1C}">
                <a14:useLocalDpi xmlns:a14="http://schemas.microsoft.com/office/drawing/2010/main" val="0"/>
              </a:ext>
            </a:extLst>
          </a:blip>
          <a:srcRect l="48707" t="20896" r="7817" b="42874"/>
          <a:stretch/>
        </p:blipFill>
        <p:spPr bwMode="auto">
          <a:xfrm>
            <a:off x="179512" y="358628"/>
            <a:ext cx="1638763" cy="1365636"/>
          </a:xfrm>
          <a:prstGeom prst="rect">
            <a:avLst/>
          </a:prstGeom>
          <a:noFill/>
          <a:extLst>
            <a:ext uri="{909E8E84-426E-40DD-AFC4-6F175D3DCCD1}">
              <a14:hiddenFill xmlns:a14="http://schemas.microsoft.com/office/drawing/2010/main">
                <a:solidFill>
                  <a:srgbClr val="FFFFFF"/>
                </a:solidFill>
              </a14:hiddenFill>
            </a:ext>
          </a:extLst>
        </p:spPr>
      </p:pic>
      <p:sp>
        <p:nvSpPr>
          <p:cNvPr id="9" name="Elipse 8"/>
          <p:cNvSpPr/>
          <p:nvPr/>
        </p:nvSpPr>
        <p:spPr>
          <a:xfrm>
            <a:off x="1638761" y="2595200"/>
            <a:ext cx="1368152" cy="3535980"/>
          </a:xfrm>
          <a:prstGeom prst="ellipse">
            <a:avLst/>
          </a:prstGeom>
          <a:noFill/>
          <a:ln w="28575">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ln>
                <a:solidFill>
                  <a:srgbClr val="00B050"/>
                </a:solidFill>
              </a:ln>
            </a:endParaRPr>
          </a:p>
        </p:txBody>
      </p:sp>
      <p:sp>
        <p:nvSpPr>
          <p:cNvPr id="2" name="Botón de acción: Inicio 1">
            <a:hlinkClick r:id="rId4" action="ppaction://hlinksldjump" highlightClick="1"/>
          </p:cNvPr>
          <p:cNvSpPr/>
          <p:nvPr/>
        </p:nvSpPr>
        <p:spPr>
          <a:xfrm>
            <a:off x="118563" y="6287872"/>
            <a:ext cx="648072" cy="5381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452357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4521696"/>
            <a:ext cx="8229600" cy="1143000"/>
          </a:xfrm>
        </p:spPr>
        <p:txBody>
          <a:bodyPr>
            <a:normAutofit/>
          </a:bodyPr>
          <a:lstStyle/>
          <a:p>
            <a:r>
              <a:rPr lang="es-CO" sz="4800" b="1" dirty="0" smtClean="0"/>
              <a:t>PROPUESTA </a:t>
            </a:r>
            <a:endParaRPr lang="es-CO" sz="4800" b="1" dirty="0"/>
          </a:p>
        </p:txBody>
      </p:sp>
      <p:sp>
        <p:nvSpPr>
          <p:cNvPr id="3" name="Marcador de contenido 2"/>
          <p:cNvSpPr>
            <a:spLocks noGrp="1"/>
          </p:cNvSpPr>
          <p:nvPr>
            <p:ph idx="1"/>
          </p:nvPr>
        </p:nvSpPr>
        <p:spPr/>
        <p:txBody>
          <a:bodyPr/>
          <a:lstStyle/>
          <a:p>
            <a:endParaRPr lang="es-CO" dirty="0"/>
          </a:p>
        </p:txBody>
      </p:sp>
      <p:sp>
        <p:nvSpPr>
          <p:cNvPr id="4" name="AutoShape 2" descr="Resultado de imagen para PROPUES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4" descr="Resultado de imagen para PROPUES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6" descr="Resultado de imagen para PROPUEST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8" descr="Resultado de imagen para PROPUEST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492" name="Picture 1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443217" cy="489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407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7566"/>
            <a:ext cx="8229600" cy="1143000"/>
          </a:xfrm>
        </p:spPr>
        <p:txBody>
          <a:bodyPr>
            <a:normAutofit fontScale="90000"/>
          </a:bodyPr>
          <a:lstStyle/>
          <a:p>
            <a:pPr lvl="2" algn="ctr" rtl="0">
              <a:spcBef>
                <a:spcPct val="0"/>
              </a:spcBef>
            </a:pPr>
            <a:r>
              <a:rPr lang="es-EC" sz="2400" b="1" dirty="0" smtClean="0"/>
              <a:t>PERFIL DEL CONSUMIDOR DE PRODUCTOS COSMÉTICOS</a:t>
            </a:r>
            <a:r>
              <a:rPr lang="es-CO" sz="2400" b="1" dirty="0" smtClean="0"/>
              <a:t/>
            </a:r>
            <a:br>
              <a:rPr lang="es-CO" sz="2400" b="1" dirty="0" smtClean="0"/>
            </a:br>
            <a:endParaRPr lang="es-CO" sz="24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026063646"/>
              </p:ext>
            </p:extLst>
          </p:nvPr>
        </p:nvGraphicFramePr>
        <p:xfrm>
          <a:off x="107505" y="980728"/>
          <a:ext cx="8928990" cy="5120640"/>
        </p:xfrm>
        <a:graphic>
          <a:graphicData uri="http://schemas.openxmlformats.org/drawingml/2006/table">
            <a:tbl>
              <a:tblPr firstRow="1" firstCol="1" bandRow="1">
                <a:tableStyleId>{BC89EF96-8CEA-46FF-86C4-4CE0E7609802}</a:tableStyleId>
              </a:tblPr>
              <a:tblGrid>
                <a:gridCol w="3229542"/>
                <a:gridCol w="3229542"/>
                <a:gridCol w="2469906"/>
              </a:tblGrid>
              <a:tr h="0">
                <a:tc>
                  <a:txBody>
                    <a:bodyPr/>
                    <a:lstStyle/>
                    <a:p>
                      <a:pPr indent="180340" algn="just">
                        <a:lnSpc>
                          <a:spcPct val="150000"/>
                        </a:lnSpc>
                        <a:spcAft>
                          <a:spcPts val="0"/>
                        </a:spcAft>
                      </a:pPr>
                      <a:r>
                        <a:rPr lang="es-EC" sz="1600" dirty="0">
                          <a:effectLst/>
                        </a:rPr>
                        <a:t>Edad</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20 – 29 años</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37,7%</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rowSpan="2">
                  <a:txBody>
                    <a:bodyPr/>
                    <a:lstStyle/>
                    <a:p>
                      <a:pPr indent="180340" algn="just">
                        <a:lnSpc>
                          <a:spcPct val="150000"/>
                        </a:lnSpc>
                        <a:spcAft>
                          <a:spcPts val="0"/>
                        </a:spcAft>
                      </a:pPr>
                      <a:r>
                        <a:rPr lang="es-EC" sz="1600">
                          <a:effectLst/>
                        </a:rPr>
                        <a:t>Género</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Femenino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21,4%</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indent="180340" algn="just">
                        <a:lnSpc>
                          <a:spcPct val="150000"/>
                        </a:lnSpc>
                        <a:spcAft>
                          <a:spcPts val="0"/>
                        </a:spcAft>
                      </a:pPr>
                      <a:r>
                        <a:rPr lang="es-EC" sz="1600">
                          <a:effectLst/>
                        </a:rPr>
                        <a:t>Masculino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16,3%</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80340" algn="just">
                        <a:lnSpc>
                          <a:spcPct val="150000"/>
                        </a:lnSpc>
                        <a:spcAft>
                          <a:spcPts val="0"/>
                        </a:spcAft>
                      </a:pPr>
                      <a:r>
                        <a:rPr lang="es-EC" sz="1600">
                          <a:effectLst/>
                        </a:rPr>
                        <a:t>Ingresos</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$367,00 -$ 800,00</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33,67%</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80340" algn="just">
                        <a:lnSpc>
                          <a:spcPct val="150000"/>
                        </a:lnSpc>
                        <a:spcAft>
                          <a:spcPts val="0"/>
                        </a:spcAft>
                      </a:pPr>
                      <a:r>
                        <a:rPr lang="es-EC" sz="1600">
                          <a:effectLst/>
                        </a:rPr>
                        <a:t>Horas de navegación en internet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4 horas diarias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32,14%</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rowSpan="9">
                  <a:txBody>
                    <a:bodyPr/>
                    <a:lstStyle/>
                    <a:p>
                      <a:pPr indent="180340" algn="just">
                        <a:lnSpc>
                          <a:spcPct val="150000"/>
                        </a:lnSpc>
                        <a:spcAft>
                          <a:spcPts val="0"/>
                        </a:spcAft>
                      </a:pPr>
                      <a:r>
                        <a:rPr lang="es-EC" sz="1600">
                          <a:effectLst/>
                        </a:rPr>
                        <a:t>Características tomadas en cuenta al momento de informarse sobre un producto en un medio digital</a:t>
                      </a:r>
                      <a:endParaRPr lang="es-CO" sz="1600">
                        <a:effectLst/>
                      </a:endParaRPr>
                    </a:p>
                    <a:p>
                      <a:pPr indent="180340" algn="just">
                        <a:lnSpc>
                          <a:spcPct val="150000"/>
                        </a:lnSpc>
                        <a:spcAft>
                          <a:spcPts val="0"/>
                        </a:spcAft>
                      </a:pPr>
                      <a:r>
                        <a:rPr lang="es-EC" sz="1600">
                          <a:effectLst/>
                        </a:rPr>
                        <a:t> </a:t>
                      </a:r>
                      <a:endParaRPr lang="es-CO" sz="1600">
                        <a:effectLst/>
                      </a:endParaRPr>
                    </a:p>
                    <a:p>
                      <a:pPr indent="180340" algn="just">
                        <a:lnSpc>
                          <a:spcPct val="150000"/>
                        </a:lnSpc>
                        <a:spcAft>
                          <a:spcPts val="0"/>
                        </a:spcAft>
                      </a:pPr>
                      <a:r>
                        <a:rPr lang="es-EC" sz="1600">
                          <a:effectLst/>
                        </a:rPr>
                        <a:t>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Conocimiento del producto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b="1" dirty="0">
                          <a:solidFill>
                            <a:schemeClr val="accent2"/>
                          </a:solidFill>
                          <a:effectLst/>
                        </a:rPr>
                        <a:t>75,50%</a:t>
                      </a:r>
                      <a:endParaRPr lang="es-CO" sz="16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indent="180340" algn="just">
                        <a:lnSpc>
                          <a:spcPct val="150000"/>
                        </a:lnSpc>
                        <a:spcAft>
                          <a:spcPts val="0"/>
                        </a:spcAft>
                      </a:pPr>
                      <a:r>
                        <a:rPr lang="es-EC" sz="1600">
                          <a:effectLst/>
                        </a:rPr>
                        <a:t>Número de visitas</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48%</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indent="180340" algn="just">
                        <a:lnSpc>
                          <a:spcPct val="150000"/>
                        </a:lnSpc>
                        <a:spcAft>
                          <a:spcPts val="0"/>
                        </a:spcAft>
                      </a:pPr>
                      <a:r>
                        <a:rPr lang="es-EC" sz="1600">
                          <a:effectLst/>
                        </a:rPr>
                        <a:t>Lenguaje adecuado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b="1" dirty="0">
                          <a:solidFill>
                            <a:schemeClr val="accent2"/>
                          </a:solidFill>
                          <a:effectLst/>
                        </a:rPr>
                        <a:t>71,90%</a:t>
                      </a:r>
                      <a:endParaRPr lang="es-CO" sz="16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indent="180340" algn="just">
                        <a:lnSpc>
                          <a:spcPct val="150000"/>
                        </a:lnSpc>
                        <a:spcAft>
                          <a:spcPts val="0"/>
                        </a:spcAft>
                      </a:pPr>
                      <a:r>
                        <a:rPr lang="es-EC" sz="1600">
                          <a:effectLst/>
                        </a:rPr>
                        <a:t>Diseño de la página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64,30%</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indent="180340" algn="just">
                        <a:lnSpc>
                          <a:spcPct val="150000"/>
                        </a:lnSpc>
                        <a:spcAft>
                          <a:spcPts val="0"/>
                        </a:spcAft>
                      </a:pPr>
                      <a:r>
                        <a:rPr lang="es-EC" sz="1600">
                          <a:effectLst/>
                        </a:rPr>
                        <a:t>Innovación en contenido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74%</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indent="180340" algn="just">
                        <a:lnSpc>
                          <a:spcPct val="150000"/>
                        </a:lnSpc>
                        <a:spcAft>
                          <a:spcPts val="0"/>
                        </a:spcAft>
                      </a:pPr>
                      <a:r>
                        <a:rPr lang="es-EC" sz="1600" dirty="0">
                          <a:effectLst/>
                        </a:rPr>
                        <a:t>Fácil Navegación </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70,40%</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indent="180340" algn="just">
                        <a:lnSpc>
                          <a:spcPct val="150000"/>
                        </a:lnSpc>
                        <a:spcAft>
                          <a:spcPts val="0"/>
                        </a:spcAft>
                      </a:pPr>
                      <a:r>
                        <a:rPr lang="es-EC" sz="1600">
                          <a:effectLst/>
                        </a:rPr>
                        <a:t>Popularidad de una persona</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a:effectLst/>
                        </a:rPr>
                        <a:t>52%</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indent="180340" algn="just">
                        <a:lnSpc>
                          <a:spcPct val="150000"/>
                        </a:lnSpc>
                        <a:spcAft>
                          <a:spcPts val="0"/>
                        </a:spcAft>
                      </a:pPr>
                      <a:r>
                        <a:rPr lang="es-EC" sz="1600">
                          <a:effectLst/>
                        </a:rPr>
                        <a:t>Comentarios actualizados</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b="1" dirty="0">
                          <a:solidFill>
                            <a:schemeClr val="accent2"/>
                          </a:solidFill>
                          <a:effectLst/>
                        </a:rPr>
                        <a:t>70,90%</a:t>
                      </a:r>
                      <a:endParaRPr lang="es-CO" sz="16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endParaRPr lang="es-CO"/>
                    </a:p>
                  </a:txBody>
                  <a:tcPr/>
                </a:tc>
                <a:tc>
                  <a:txBody>
                    <a:bodyPr/>
                    <a:lstStyle/>
                    <a:p>
                      <a:pPr indent="180340" algn="just">
                        <a:lnSpc>
                          <a:spcPct val="150000"/>
                        </a:lnSpc>
                        <a:spcAft>
                          <a:spcPts val="0"/>
                        </a:spcAft>
                      </a:pPr>
                      <a:r>
                        <a:rPr lang="es-EC" sz="1600">
                          <a:effectLst/>
                        </a:rPr>
                        <a:t>Contenido amplio y profundo </a:t>
                      </a:r>
                      <a:endParaRPr lang="es-CO"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1600" dirty="0">
                          <a:effectLst/>
                        </a:rPr>
                        <a:t>69,40%</a:t>
                      </a:r>
                      <a:endParaRPr lang="es-C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Flecha derecha 8"/>
          <p:cNvSpPr/>
          <p:nvPr/>
        </p:nvSpPr>
        <p:spPr>
          <a:xfrm>
            <a:off x="8532440" y="583575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p:cNvSpPr txBox="1"/>
          <p:nvPr/>
        </p:nvSpPr>
        <p:spPr>
          <a:xfrm>
            <a:off x="7642916" y="5805264"/>
            <a:ext cx="866006" cy="276999"/>
          </a:xfrm>
          <a:prstGeom prst="rect">
            <a:avLst/>
          </a:prstGeom>
          <a:noFill/>
        </p:spPr>
        <p:txBody>
          <a:bodyPr wrap="none" rtlCol="0">
            <a:spAutoFit/>
          </a:bodyPr>
          <a:lstStyle/>
          <a:p>
            <a:r>
              <a:rPr lang="es-CO" sz="1200" dirty="0" smtClean="0"/>
              <a:t>CONTINÚA</a:t>
            </a:r>
            <a:endParaRPr lang="es-CO" sz="1200" dirty="0"/>
          </a:p>
        </p:txBody>
      </p:sp>
    </p:spTree>
    <p:extLst>
      <p:ext uri="{BB962C8B-B14F-4D97-AF65-F5344CB8AC3E}">
        <p14:creationId xmlns:p14="http://schemas.microsoft.com/office/powerpoint/2010/main" val="1308670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638697376"/>
              </p:ext>
            </p:extLst>
          </p:nvPr>
        </p:nvGraphicFramePr>
        <p:xfrm>
          <a:off x="683568" y="188640"/>
          <a:ext cx="7659996" cy="6583680"/>
        </p:xfrm>
        <a:graphic>
          <a:graphicData uri="http://schemas.openxmlformats.org/drawingml/2006/table">
            <a:tbl>
              <a:tblPr firstRow="1" firstCol="1" bandRow="1">
                <a:tableStyleId>{BC89EF96-8CEA-46FF-86C4-4CE0E7609802}</a:tableStyleId>
              </a:tblPr>
              <a:tblGrid>
                <a:gridCol w="2770557"/>
                <a:gridCol w="2770557"/>
                <a:gridCol w="2118882"/>
              </a:tblGrid>
              <a:tr h="284032">
                <a:tc rowSpan="9">
                  <a:txBody>
                    <a:bodyPr/>
                    <a:lstStyle/>
                    <a:p>
                      <a:pPr indent="180340" algn="just">
                        <a:lnSpc>
                          <a:spcPct val="150000"/>
                        </a:lnSpc>
                        <a:spcAft>
                          <a:spcPts val="0"/>
                        </a:spcAft>
                      </a:pPr>
                      <a:r>
                        <a:rPr lang="es-EC" sz="1600" b="0" dirty="0">
                          <a:effectLst/>
                        </a:rPr>
                        <a:t>Sitios web de información </a:t>
                      </a:r>
                      <a:endParaRPr lang="es-CO" sz="1600" b="0" dirty="0">
                        <a:effectLst/>
                      </a:endParaRPr>
                    </a:p>
                    <a:p>
                      <a:pPr indent="180340" algn="just">
                        <a:lnSpc>
                          <a:spcPct val="150000"/>
                        </a:lnSpc>
                        <a:spcAft>
                          <a:spcPts val="0"/>
                        </a:spcAft>
                      </a:pPr>
                      <a:r>
                        <a:rPr lang="es-EC" sz="1600" b="0" dirty="0">
                          <a:effectLst/>
                        </a:rPr>
                        <a:t> </a:t>
                      </a:r>
                      <a:endParaRPr lang="es-CO" sz="1600" b="0" dirty="0">
                        <a:effectLst/>
                      </a:endParaRPr>
                    </a:p>
                    <a:p>
                      <a:pPr indent="180340" algn="just">
                        <a:lnSpc>
                          <a:spcPct val="150000"/>
                        </a:lnSpc>
                        <a:spcAft>
                          <a:spcPts val="0"/>
                        </a:spcAft>
                      </a:pPr>
                      <a:r>
                        <a:rPr lang="es-EC" sz="1600" b="0" dirty="0">
                          <a:effectLst/>
                        </a:rPr>
                        <a:t> </a:t>
                      </a:r>
                      <a:endParaRPr lang="es-CO"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0">
                          <a:effectLst/>
                        </a:rPr>
                        <a:t>Foros virtuales</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1" dirty="0">
                          <a:solidFill>
                            <a:schemeClr val="accent2"/>
                          </a:solidFill>
                          <a:effectLst/>
                        </a:rPr>
                        <a:t>51%</a:t>
                      </a:r>
                      <a:endParaRPr lang="es-CO" sz="16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Facebook </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1" dirty="0">
                          <a:solidFill>
                            <a:schemeClr val="accent2"/>
                          </a:solidFill>
                          <a:effectLst/>
                        </a:rPr>
                        <a:t>64,30%</a:t>
                      </a:r>
                      <a:endParaRPr lang="es-CO" sz="16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Twitter</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0">
                          <a:effectLst/>
                        </a:rPr>
                        <a:t>27%</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Pinterest</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0">
                          <a:effectLst/>
                        </a:rPr>
                        <a:t>19,40%</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Instagram</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0">
                          <a:effectLst/>
                        </a:rPr>
                        <a:t>42,30%</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Whatsapp</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0">
                          <a:effectLst/>
                        </a:rPr>
                        <a:t>29,60%</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Snapchat</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0">
                          <a:effectLst/>
                        </a:rPr>
                        <a:t>15,30%</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Youtube</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1" dirty="0">
                          <a:solidFill>
                            <a:schemeClr val="accent2"/>
                          </a:solidFill>
                          <a:effectLst/>
                        </a:rPr>
                        <a:t>69,92 %</a:t>
                      </a:r>
                      <a:endParaRPr lang="es-CO" sz="16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Blogs </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0">
                          <a:effectLst/>
                        </a:rPr>
                        <a:t>44,90%</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rowSpan="9">
                  <a:txBody>
                    <a:bodyPr/>
                    <a:lstStyle/>
                    <a:p>
                      <a:pPr indent="180340" algn="just">
                        <a:lnSpc>
                          <a:spcPct val="150000"/>
                        </a:lnSpc>
                        <a:spcAft>
                          <a:spcPts val="0"/>
                        </a:spcAft>
                      </a:pPr>
                      <a:r>
                        <a:rPr lang="es-EC" sz="1600" b="0">
                          <a:effectLst/>
                        </a:rPr>
                        <a:t>Sitios web que han influido en la decisión de compra </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0">
                          <a:effectLst/>
                        </a:rPr>
                        <a:t>Foros virtuales</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0">
                          <a:effectLst/>
                        </a:rPr>
                        <a:t>29,60%</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Facebook </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1" dirty="0">
                          <a:solidFill>
                            <a:schemeClr val="accent2"/>
                          </a:solidFill>
                          <a:effectLst/>
                        </a:rPr>
                        <a:t>53,10%</a:t>
                      </a:r>
                      <a:endParaRPr lang="es-CO" sz="16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Twitter</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0">
                          <a:effectLst/>
                        </a:rPr>
                        <a:t>20,40%</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Pinterest</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0">
                          <a:effectLst/>
                        </a:rPr>
                        <a:t>13,30%</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Instagram</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1" dirty="0">
                          <a:solidFill>
                            <a:schemeClr val="accent2"/>
                          </a:solidFill>
                          <a:effectLst/>
                        </a:rPr>
                        <a:t>35,70%</a:t>
                      </a:r>
                      <a:endParaRPr lang="es-CO" sz="16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Whatsapp</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0">
                          <a:effectLst/>
                        </a:rPr>
                        <a:t>26%</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Snapchat</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0">
                          <a:effectLst/>
                        </a:rPr>
                        <a:t>14,30%</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Youtube</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1" dirty="0">
                          <a:solidFill>
                            <a:schemeClr val="accent2"/>
                          </a:solidFill>
                          <a:effectLst/>
                        </a:rPr>
                        <a:t>51%</a:t>
                      </a:r>
                      <a:endParaRPr lang="es-CO" sz="16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r h="284032">
                <a:tc vMerge="1">
                  <a:txBody>
                    <a:bodyPr/>
                    <a:lstStyle/>
                    <a:p>
                      <a:endParaRPr lang="es-CO"/>
                    </a:p>
                  </a:txBody>
                  <a:tcPr/>
                </a:tc>
                <a:tc>
                  <a:txBody>
                    <a:bodyPr/>
                    <a:lstStyle/>
                    <a:p>
                      <a:pPr indent="180340" algn="just">
                        <a:lnSpc>
                          <a:spcPct val="150000"/>
                        </a:lnSpc>
                        <a:spcAft>
                          <a:spcPts val="0"/>
                        </a:spcAft>
                      </a:pPr>
                      <a:r>
                        <a:rPr lang="es-EC" sz="1600" b="0">
                          <a:effectLst/>
                        </a:rPr>
                        <a:t>Blogs </a:t>
                      </a:r>
                      <a:endParaRPr lang="es-CO"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c>
                  <a:txBody>
                    <a:bodyPr/>
                    <a:lstStyle/>
                    <a:p>
                      <a:pPr indent="180340" algn="just">
                        <a:lnSpc>
                          <a:spcPct val="150000"/>
                        </a:lnSpc>
                        <a:spcAft>
                          <a:spcPts val="0"/>
                        </a:spcAft>
                      </a:pPr>
                      <a:r>
                        <a:rPr lang="es-EC" sz="1600" b="0" dirty="0">
                          <a:effectLst/>
                        </a:rPr>
                        <a:t>34,70%</a:t>
                      </a:r>
                      <a:endParaRPr lang="es-CO"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861" marR="62861" marT="0" marB="0"/>
                </a:tc>
              </a:tr>
            </a:tbl>
          </a:graphicData>
        </a:graphic>
      </p:graphicFrame>
    </p:spTree>
    <p:extLst>
      <p:ext uri="{BB962C8B-B14F-4D97-AF65-F5344CB8AC3E}">
        <p14:creationId xmlns:p14="http://schemas.microsoft.com/office/powerpoint/2010/main" val="1141333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52230" name="Picture 6" descr="Imagen relacionada"/>
          <p:cNvPicPr>
            <a:picLocks noChangeAspect="1" noChangeArrowheads="1"/>
          </p:cNvPicPr>
          <p:nvPr/>
        </p:nvPicPr>
        <p:blipFill>
          <a:blip r:embed="rId2"/>
          <a:srcRect/>
          <a:stretch>
            <a:fillRect/>
          </a:stretch>
        </p:blipFill>
        <p:spPr bwMode="auto">
          <a:xfrm>
            <a:off x="500034" y="500042"/>
            <a:ext cx="2000264" cy="2000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6 Rectángulo redondeado"/>
          <p:cNvSpPr/>
          <p:nvPr/>
        </p:nvSpPr>
        <p:spPr>
          <a:xfrm>
            <a:off x="4714876" y="642918"/>
            <a:ext cx="3714776" cy="5715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t>Productos cosméticos de higiene</a:t>
            </a:r>
            <a:endParaRPr lang="es-EC" sz="2000" dirty="0"/>
          </a:p>
        </p:txBody>
      </p:sp>
      <p:pic>
        <p:nvPicPr>
          <p:cNvPr id="52234" name="Picture 10" descr="Resultado de imagen para PRODUCTOS de hidratacion"/>
          <p:cNvPicPr>
            <a:picLocks noChangeAspect="1" noChangeArrowheads="1"/>
          </p:cNvPicPr>
          <p:nvPr/>
        </p:nvPicPr>
        <p:blipFill>
          <a:blip r:embed="rId3"/>
          <a:srcRect/>
          <a:stretch>
            <a:fillRect/>
          </a:stretch>
        </p:blipFill>
        <p:spPr bwMode="auto">
          <a:xfrm>
            <a:off x="4500562" y="2571744"/>
            <a:ext cx="2415859" cy="17478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2232" name="Picture 8" descr="Resultado de imagen para PRODUCTOS de hidratacion "/>
          <p:cNvPicPr>
            <a:picLocks noChangeAspect="1" noChangeArrowheads="1"/>
          </p:cNvPicPr>
          <p:nvPr/>
        </p:nvPicPr>
        <p:blipFill>
          <a:blip r:embed="rId4"/>
          <a:srcRect/>
          <a:stretch>
            <a:fillRect/>
          </a:stretch>
        </p:blipFill>
        <p:spPr bwMode="auto">
          <a:xfrm>
            <a:off x="6286512" y="1857364"/>
            <a:ext cx="2414580" cy="216388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 name="9 Rectángulo redondeado"/>
          <p:cNvSpPr/>
          <p:nvPr/>
        </p:nvSpPr>
        <p:spPr>
          <a:xfrm>
            <a:off x="500034" y="3000372"/>
            <a:ext cx="3714776" cy="7858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t>Productos cosméticos de hidratación</a:t>
            </a:r>
            <a:endParaRPr lang="es-EC" sz="2000" dirty="0"/>
          </a:p>
        </p:txBody>
      </p:sp>
      <p:pic>
        <p:nvPicPr>
          <p:cNvPr id="52236" name="Picture 12" descr="Imagen relacionada"/>
          <p:cNvPicPr>
            <a:picLocks noChangeAspect="1" noChangeArrowheads="1"/>
          </p:cNvPicPr>
          <p:nvPr/>
        </p:nvPicPr>
        <p:blipFill>
          <a:blip r:embed="rId5"/>
          <a:srcRect r="34783" b="-3932"/>
          <a:stretch>
            <a:fillRect/>
          </a:stretch>
        </p:blipFill>
        <p:spPr bwMode="auto">
          <a:xfrm>
            <a:off x="785786" y="4286256"/>
            <a:ext cx="1857388" cy="19812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11 Rectángulo redondeado"/>
          <p:cNvSpPr/>
          <p:nvPr/>
        </p:nvSpPr>
        <p:spPr>
          <a:xfrm>
            <a:off x="4500562" y="5357826"/>
            <a:ext cx="3714776" cy="5000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t>Productos cosméticos solares</a:t>
            </a:r>
            <a:endParaRPr lang="es-EC" sz="2000" dirty="0"/>
          </a:p>
        </p:txBody>
      </p:sp>
      <p:pic>
        <p:nvPicPr>
          <p:cNvPr id="52238" name="Picture 14" descr="Resultado de imagen para PRODUCTOS cosméticos solares y de bronceado "/>
          <p:cNvPicPr>
            <a:picLocks noChangeAspect="1" noChangeArrowheads="1"/>
          </p:cNvPicPr>
          <p:nvPr/>
        </p:nvPicPr>
        <p:blipFill>
          <a:blip r:embed="rId6"/>
          <a:srcRect/>
          <a:stretch>
            <a:fillRect/>
          </a:stretch>
        </p:blipFill>
        <p:spPr bwMode="auto">
          <a:xfrm>
            <a:off x="2285984" y="5143512"/>
            <a:ext cx="1714512" cy="11430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2240" name="Picture 16" descr="Resultado de imagen para PRODUCTOS cosméticos de higiene bucal"/>
          <p:cNvPicPr>
            <a:picLocks noChangeAspect="1" noChangeArrowheads="1"/>
          </p:cNvPicPr>
          <p:nvPr/>
        </p:nvPicPr>
        <p:blipFill>
          <a:blip r:embed="rId7"/>
          <a:srcRect/>
          <a:stretch>
            <a:fillRect/>
          </a:stretch>
        </p:blipFill>
        <p:spPr bwMode="auto">
          <a:xfrm>
            <a:off x="2643174" y="1357298"/>
            <a:ext cx="1643074" cy="12323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a:hlinkClick r:id="rId2" action="ppaction://hlinkfile"/>
          </p:cNvPr>
          <p:cNvSpPr/>
          <p:nvPr/>
        </p:nvSpPr>
        <p:spPr>
          <a:xfrm>
            <a:off x="2483768" y="4581128"/>
            <a:ext cx="4248472" cy="864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ESTRATEGIA DE SOCIAL MEDIA </a:t>
            </a:r>
            <a:endParaRPr lang="es-CO" dirty="0"/>
          </a:p>
        </p:txBody>
      </p:sp>
      <p:pic>
        <p:nvPicPr>
          <p:cNvPr id="15" name="Imagen 14"/>
          <p:cNvPicPr/>
          <p:nvPr/>
        </p:nvPicPr>
        <p:blipFill rotWithShape="1">
          <a:blip r:embed="rId3"/>
          <a:srcRect l="32910" t="16420" r="58879" b="70474"/>
          <a:stretch/>
        </p:blipFill>
        <p:spPr bwMode="auto">
          <a:xfrm>
            <a:off x="3851920" y="764704"/>
            <a:ext cx="1512168" cy="1312738"/>
          </a:xfrm>
          <a:prstGeom prst="rect">
            <a:avLst/>
          </a:prstGeom>
          <a:noFill/>
          <a:ln w="9525">
            <a:noFill/>
            <a:miter lim="800000"/>
            <a:headEnd/>
            <a:tailEnd/>
          </a:ln>
        </p:spPr>
      </p:pic>
      <p:pic>
        <p:nvPicPr>
          <p:cNvPr id="16" name="Imagen 15"/>
          <p:cNvPicPr/>
          <p:nvPr/>
        </p:nvPicPr>
        <p:blipFill rotWithShape="1">
          <a:blip r:embed="rId3"/>
          <a:srcRect l="32910" t="30418" r="56683" b="51436"/>
          <a:stretch/>
        </p:blipFill>
        <p:spPr bwMode="auto">
          <a:xfrm>
            <a:off x="1302764" y="1329656"/>
            <a:ext cx="1563507" cy="1495572"/>
          </a:xfrm>
          <a:prstGeom prst="rect">
            <a:avLst/>
          </a:prstGeom>
          <a:noFill/>
          <a:ln w="9525">
            <a:noFill/>
            <a:miter lim="800000"/>
            <a:headEnd/>
            <a:tailEnd/>
          </a:ln>
        </p:spPr>
      </p:pic>
      <p:pic>
        <p:nvPicPr>
          <p:cNvPr id="17" name="Imagen 16"/>
          <p:cNvPicPr/>
          <p:nvPr/>
        </p:nvPicPr>
        <p:blipFill rotWithShape="1">
          <a:blip r:embed="rId3"/>
          <a:srcRect l="32910" t="49454" r="56183" b="35424"/>
          <a:stretch/>
        </p:blipFill>
        <p:spPr bwMode="auto">
          <a:xfrm>
            <a:off x="179512" y="3717032"/>
            <a:ext cx="1748859" cy="1296144"/>
          </a:xfrm>
          <a:prstGeom prst="rect">
            <a:avLst/>
          </a:prstGeom>
          <a:noFill/>
          <a:ln w="9525">
            <a:noFill/>
            <a:miter lim="800000"/>
            <a:headEnd/>
            <a:tailEnd/>
          </a:ln>
        </p:spPr>
      </p:pic>
      <p:pic>
        <p:nvPicPr>
          <p:cNvPr id="18" name="Imagen 17"/>
          <p:cNvPicPr/>
          <p:nvPr/>
        </p:nvPicPr>
        <p:blipFill rotWithShape="1">
          <a:blip r:embed="rId3"/>
          <a:srcRect l="32910" t="68491" r="56249" b="12412"/>
          <a:stretch/>
        </p:blipFill>
        <p:spPr bwMode="auto">
          <a:xfrm>
            <a:off x="6349737" y="1700808"/>
            <a:ext cx="1596461" cy="1486034"/>
          </a:xfrm>
          <a:prstGeom prst="rect">
            <a:avLst/>
          </a:prstGeom>
          <a:noFill/>
          <a:ln w="9525">
            <a:noFill/>
            <a:miter lim="800000"/>
            <a:headEnd/>
            <a:tailEnd/>
          </a:ln>
        </p:spPr>
      </p:pic>
    </p:spTree>
    <p:extLst>
      <p:ext uri="{BB962C8B-B14F-4D97-AF65-F5344CB8AC3E}">
        <p14:creationId xmlns:p14="http://schemas.microsoft.com/office/powerpoint/2010/main" val="1892686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a:xfrm>
            <a:off x="899592" y="5608117"/>
            <a:ext cx="7427168" cy="518046"/>
          </a:xfrm>
        </p:spPr>
        <p:txBody>
          <a:bodyPr>
            <a:normAutofit fontScale="92500" lnSpcReduction="10000"/>
          </a:bodyPr>
          <a:lstStyle/>
          <a:p>
            <a:pPr marL="0" indent="0" algn="ctr">
              <a:buNone/>
            </a:pPr>
            <a:r>
              <a:rPr lang="es-CO" dirty="0" smtClean="0"/>
              <a:t>Trabajo bidireccional</a:t>
            </a:r>
            <a:endParaRPr lang="es-CO" dirty="0"/>
          </a:p>
        </p:txBody>
      </p:sp>
      <p:pic>
        <p:nvPicPr>
          <p:cNvPr id="4" name="Imagen 3"/>
          <p:cNvPicPr/>
          <p:nvPr/>
        </p:nvPicPr>
        <p:blipFill>
          <a:blip r:embed="rId2"/>
          <a:srcRect l="28245" t="28292" r="42632" b="27249"/>
          <a:stretch>
            <a:fillRect/>
          </a:stretch>
        </p:blipFill>
        <p:spPr bwMode="auto">
          <a:xfrm>
            <a:off x="1259632" y="404664"/>
            <a:ext cx="6264696" cy="5073427"/>
          </a:xfrm>
          <a:prstGeom prst="rect">
            <a:avLst/>
          </a:prstGeom>
          <a:noFill/>
          <a:ln w="9525">
            <a:noFill/>
            <a:miter lim="800000"/>
            <a:headEnd/>
            <a:tailEnd/>
          </a:ln>
        </p:spPr>
      </p:pic>
    </p:spTree>
    <p:extLst>
      <p:ext uri="{BB962C8B-B14F-4D97-AF65-F5344CB8AC3E}">
        <p14:creationId xmlns:p14="http://schemas.microsoft.com/office/powerpoint/2010/main" val="1619272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315416"/>
            <a:ext cx="8229600" cy="1143000"/>
          </a:xfrm>
        </p:spPr>
        <p:txBody>
          <a:bodyPr>
            <a:normAutofit/>
          </a:bodyPr>
          <a:lstStyle/>
          <a:p>
            <a:r>
              <a:rPr lang="es-CO" sz="3200" b="1" dirty="0" smtClean="0"/>
              <a:t>CONCLUSIONES  Y RECOMENDACIONES </a:t>
            </a:r>
            <a:endParaRPr lang="es-CO" sz="32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14399410"/>
              </p:ext>
            </p:extLst>
          </p:nvPr>
        </p:nvGraphicFramePr>
        <p:xfrm>
          <a:off x="-180528" y="260648"/>
          <a:ext cx="9083352" cy="675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6913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29698" name="Picture 2" descr="Resultado de imagen para muchas gracias por su atencion"/>
          <p:cNvPicPr>
            <a:picLocks noChangeAspect="1" noChangeArrowheads="1"/>
          </p:cNvPicPr>
          <p:nvPr/>
        </p:nvPicPr>
        <p:blipFill rotWithShape="1">
          <a:blip r:embed="rId2">
            <a:extLst>
              <a:ext uri="{28A0092B-C50C-407E-A947-70E740481C1C}">
                <a14:useLocalDpi xmlns:a14="http://schemas.microsoft.com/office/drawing/2010/main" val="0"/>
              </a:ext>
            </a:extLst>
          </a:blip>
          <a:srcRect t="25234" b="25233"/>
          <a:stretch/>
        </p:blipFill>
        <p:spPr bwMode="auto">
          <a:xfrm>
            <a:off x="599591" y="1417638"/>
            <a:ext cx="7944817"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299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Picture 8" descr="Resultado de imagen para PRODUCTOS cosméticos de belleza"/>
          <p:cNvPicPr>
            <a:picLocks noChangeAspect="1" noChangeArrowheads="1"/>
          </p:cNvPicPr>
          <p:nvPr/>
        </p:nvPicPr>
        <p:blipFill>
          <a:blip r:embed="rId2"/>
          <a:srcRect/>
          <a:stretch>
            <a:fillRect/>
          </a:stretch>
        </p:blipFill>
        <p:spPr bwMode="auto">
          <a:xfrm>
            <a:off x="928662" y="428604"/>
            <a:ext cx="2500329" cy="18573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3254" name="Picture 6" descr="Resultado de imagen para maquillaje y uñas"/>
          <p:cNvPicPr>
            <a:picLocks noChangeAspect="1" noChangeArrowheads="1"/>
          </p:cNvPicPr>
          <p:nvPr/>
        </p:nvPicPr>
        <p:blipFill>
          <a:blip r:embed="rId3"/>
          <a:srcRect/>
          <a:stretch>
            <a:fillRect/>
          </a:stretch>
        </p:blipFill>
        <p:spPr bwMode="auto">
          <a:xfrm>
            <a:off x="3143240" y="1357298"/>
            <a:ext cx="1838207" cy="121444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Rectángulo redondeado"/>
          <p:cNvSpPr/>
          <p:nvPr/>
        </p:nvSpPr>
        <p:spPr>
          <a:xfrm>
            <a:off x="5286380" y="857232"/>
            <a:ext cx="3143272" cy="7143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t>Productos cosméticos de belleza ( maquillaje y uñas)</a:t>
            </a:r>
            <a:endParaRPr lang="es-EC" sz="2000" dirty="0"/>
          </a:p>
        </p:txBody>
      </p:sp>
      <p:pic>
        <p:nvPicPr>
          <p:cNvPr id="53258" name="Picture 10" descr="Resultado de imagen para productos de tratamiento para manos y pies"/>
          <p:cNvPicPr>
            <a:picLocks noChangeAspect="1" noChangeArrowheads="1"/>
          </p:cNvPicPr>
          <p:nvPr/>
        </p:nvPicPr>
        <p:blipFill>
          <a:blip r:embed="rId4"/>
          <a:srcRect/>
          <a:stretch>
            <a:fillRect/>
          </a:stretch>
        </p:blipFill>
        <p:spPr bwMode="auto">
          <a:xfrm>
            <a:off x="6143636" y="2928934"/>
            <a:ext cx="2643842" cy="19784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3260" name="Picture 12" descr="Resultado de imagen para productos de tratamiento para manos y pies"/>
          <p:cNvPicPr>
            <a:picLocks noChangeAspect="1" noChangeArrowheads="1"/>
          </p:cNvPicPr>
          <p:nvPr/>
        </p:nvPicPr>
        <p:blipFill>
          <a:blip r:embed="rId5"/>
          <a:srcRect/>
          <a:stretch>
            <a:fillRect/>
          </a:stretch>
        </p:blipFill>
        <p:spPr bwMode="auto">
          <a:xfrm>
            <a:off x="4214810" y="4143380"/>
            <a:ext cx="2362846" cy="16697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10 Rectángulo redondeado"/>
          <p:cNvSpPr/>
          <p:nvPr/>
        </p:nvSpPr>
        <p:spPr>
          <a:xfrm>
            <a:off x="642910" y="4714884"/>
            <a:ext cx="3143272" cy="7143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t>Productos cosméticos  para manos y pies</a:t>
            </a:r>
            <a:endParaRPr lang="es-EC" sz="2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4286248" y="1071546"/>
            <a:ext cx="4000528" cy="5715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t>Productos cosméticos depilatorios</a:t>
            </a:r>
            <a:endParaRPr lang="es-EC" sz="2000" dirty="0"/>
          </a:p>
        </p:txBody>
      </p:sp>
      <p:sp>
        <p:nvSpPr>
          <p:cNvPr id="23554" name="AutoShape 2" descr="Resultado de imagen para productos depilatori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3556" name="AutoShape 4" descr="Resultado de imagen para productos depilatori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3558" name="AutoShape 6" descr="Resultado de imagen para productos depilatori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3562" name="Picture 10" descr="Resultado de imagen para productos depilatorios"/>
          <p:cNvPicPr>
            <a:picLocks noChangeAspect="1" noChangeArrowheads="1"/>
          </p:cNvPicPr>
          <p:nvPr/>
        </p:nvPicPr>
        <p:blipFill>
          <a:blip r:embed="rId2"/>
          <a:srcRect/>
          <a:stretch>
            <a:fillRect/>
          </a:stretch>
        </p:blipFill>
        <p:spPr bwMode="auto">
          <a:xfrm>
            <a:off x="785786" y="428604"/>
            <a:ext cx="2928958" cy="21190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9 Rectángulo redondeado"/>
          <p:cNvSpPr/>
          <p:nvPr/>
        </p:nvSpPr>
        <p:spPr>
          <a:xfrm>
            <a:off x="571472" y="5000636"/>
            <a:ext cx="3214710" cy="7143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t>Productos cosméticos  para después del afeitado </a:t>
            </a:r>
            <a:endParaRPr lang="es-EC" sz="2000" dirty="0"/>
          </a:p>
        </p:txBody>
      </p:sp>
      <p:pic>
        <p:nvPicPr>
          <p:cNvPr id="23564" name="Picture 12" descr="Resultado de imagen para productos depilatorios"/>
          <p:cNvPicPr>
            <a:picLocks noChangeAspect="1" noChangeArrowheads="1"/>
          </p:cNvPicPr>
          <p:nvPr/>
        </p:nvPicPr>
        <p:blipFill>
          <a:blip r:embed="rId3"/>
          <a:srcRect l="17386" t="-12500" r="13068" b="6250"/>
          <a:stretch>
            <a:fillRect/>
          </a:stretch>
        </p:blipFill>
        <p:spPr bwMode="auto">
          <a:xfrm>
            <a:off x="3143240" y="1857364"/>
            <a:ext cx="1714512" cy="1214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66" name="AutoShape 14" descr="Resultado de imagen para productos afei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3568" name="AutoShape 16" descr="Resultado de imagen para productos afei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3570" name="Picture 18" descr="Resultado de imagen para productos afeitado"/>
          <p:cNvPicPr>
            <a:picLocks noChangeAspect="1" noChangeArrowheads="1"/>
          </p:cNvPicPr>
          <p:nvPr/>
        </p:nvPicPr>
        <p:blipFill>
          <a:blip r:embed="rId4"/>
          <a:srcRect l="22472" b="-3175"/>
          <a:stretch>
            <a:fillRect/>
          </a:stretch>
        </p:blipFill>
        <p:spPr bwMode="auto">
          <a:xfrm>
            <a:off x="6072198" y="3143248"/>
            <a:ext cx="2714644" cy="255729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72" name="Picture 20" descr="Resultado de imagen para productos afeitado "/>
          <p:cNvPicPr>
            <a:picLocks noChangeAspect="1" noChangeArrowheads="1"/>
          </p:cNvPicPr>
          <p:nvPr/>
        </p:nvPicPr>
        <p:blipFill>
          <a:blip r:embed="rId5"/>
          <a:srcRect/>
          <a:stretch>
            <a:fillRect/>
          </a:stretch>
        </p:blipFill>
        <p:spPr bwMode="auto">
          <a:xfrm>
            <a:off x="4000496" y="4572008"/>
            <a:ext cx="2771775" cy="1647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Botón de acción: Inicio 1">
            <a:hlinkClick r:id="rId6" action="ppaction://hlinksldjump" highlightClick="1"/>
          </p:cNvPr>
          <p:cNvSpPr/>
          <p:nvPr/>
        </p:nvSpPr>
        <p:spPr>
          <a:xfrm>
            <a:off x="8100392" y="180858"/>
            <a:ext cx="792088" cy="6763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normAutofit fontScale="90000"/>
          </a:bodyPr>
          <a:lstStyle/>
          <a:p>
            <a:r>
              <a:rPr lang="es-EC" sz="4000" b="1" dirty="0" smtClean="0"/>
              <a:t>PLANTEAMIENTO DEL PROBLEMA </a:t>
            </a:r>
            <a:endParaRPr lang="es-EC" sz="4000" b="1" dirty="0"/>
          </a:p>
        </p:txBody>
      </p:sp>
      <p:pic>
        <p:nvPicPr>
          <p:cNvPr id="54274" name="Picture 2" descr="Imagen relacionada"/>
          <p:cNvPicPr>
            <a:picLocks noChangeAspect="1" noChangeArrowheads="1"/>
          </p:cNvPicPr>
          <p:nvPr/>
        </p:nvPicPr>
        <p:blipFill>
          <a:blip r:embed="rId2"/>
          <a:srcRect/>
          <a:stretch>
            <a:fillRect/>
          </a:stretch>
        </p:blipFill>
        <p:spPr bwMode="auto">
          <a:xfrm>
            <a:off x="428596" y="1285860"/>
            <a:ext cx="1643074" cy="16430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4 CuadroTexto"/>
          <p:cNvSpPr txBox="1"/>
          <p:nvPr/>
        </p:nvSpPr>
        <p:spPr>
          <a:xfrm flipH="1">
            <a:off x="2928926" y="1428736"/>
            <a:ext cx="2928958" cy="1323439"/>
          </a:xfrm>
          <a:prstGeom prst="rect">
            <a:avLst/>
          </a:prstGeom>
          <a:noFill/>
        </p:spPr>
        <p:txBody>
          <a:bodyPr wrap="square" rtlCol="0">
            <a:spAutoFit/>
          </a:bodyPr>
          <a:lstStyle/>
          <a:p>
            <a:pPr algn="ctr"/>
            <a:r>
              <a:rPr lang="es-EC" sz="2000" dirty="0" smtClean="0"/>
              <a:t>Como enfoque de promoción de una marca de productos cosméticos </a:t>
            </a:r>
            <a:endParaRPr lang="es-EC" sz="2000" dirty="0"/>
          </a:p>
        </p:txBody>
      </p:sp>
      <p:pic>
        <p:nvPicPr>
          <p:cNvPr id="22530" name="Picture 2" descr="Resultado de imagen para flecha disminuir"/>
          <p:cNvPicPr>
            <a:picLocks noChangeAspect="1" noChangeArrowheads="1"/>
          </p:cNvPicPr>
          <p:nvPr/>
        </p:nvPicPr>
        <p:blipFill>
          <a:blip r:embed="rId3" cstate="print"/>
          <a:srcRect l="28379" t="13513" r="10812" b="5406"/>
          <a:stretch>
            <a:fillRect/>
          </a:stretch>
        </p:blipFill>
        <p:spPr bwMode="auto">
          <a:xfrm>
            <a:off x="6643734" y="1071546"/>
            <a:ext cx="2143108" cy="2143140"/>
          </a:xfrm>
          <a:prstGeom prst="rect">
            <a:avLst/>
          </a:prstGeom>
          <a:noFill/>
        </p:spPr>
      </p:pic>
      <p:sp>
        <p:nvSpPr>
          <p:cNvPr id="7" name="6 Flecha derecha"/>
          <p:cNvSpPr/>
          <p:nvPr/>
        </p:nvSpPr>
        <p:spPr>
          <a:xfrm>
            <a:off x="5786446" y="1857364"/>
            <a:ext cx="500066" cy="35719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8" name="7 CuadroTexto"/>
          <p:cNvSpPr txBox="1"/>
          <p:nvPr/>
        </p:nvSpPr>
        <p:spPr>
          <a:xfrm>
            <a:off x="6072198" y="3929066"/>
            <a:ext cx="2714644" cy="1323439"/>
          </a:xfrm>
          <a:prstGeom prst="rect">
            <a:avLst/>
          </a:prstGeom>
          <a:noFill/>
        </p:spPr>
        <p:txBody>
          <a:bodyPr wrap="square" rtlCol="0">
            <a:spAutoFit/>
          </a:bodyPr>
          <a:lstStyle/>
          <a:p>
            <a:r>
              <a:rPr lang="es-EC" sz="2000" dirty="0" smtClean="0"/>
              <a:t>Por lo cual se cree que la información vertida en medio digitales </a:t>
            </a:r>
          </a:p>
          <a:p>
            <a:endParaRPr lang="es-EC" sz="2000" dirty="0"/>
          </a:p>
        </p:txBody>
      </p:sp>
      <p:pic>
        <p:nvPicPr>
          <p:cNvPr id="22532" name="Picture 4" descr="Resultado de imagen para medios digitales png"/>
          <p:cNvPicPr>
            <a:picLocks noChangeAspect="1" noChangeArrowheads="1"/>
          </p:cNvPicPr>
          <p:nvPr/>
        </p:nvPicPr>
        <p:blipFill>
          <a:blip r:embed="rId4"/>
          <a:srcRect/>
          <a:stretch>
            <a:fillRect/>
          </a:stretch>
        </p:blipFill>
        <p:spPr bwMode="auto">
          <a:xfrm>
            <a:off x="2571736" y="3143248"/>
            <a:ext cx="3425980" cy="1928826"/>
          </a:xfrm>
          <a:prstGeom prst="rect">
            <a:avLst/>
          </a:prstGeom>
          <a:noFill/>
        </p:spPr>
      </p:pic>
      <p:sp>
        <p:nvSpPr>
          <p:cNvPr id="10" name="9 Rectángulo"/>
          <p:cNvSpPr/>
          <p:nvPr/>
        </p:nvSpPr>
        <p:spPr>
          <a:xfrm>
            <a:off x="2214546" y="5429264"/>
            <a:ext cx="4572000" cy="101566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r>
              <a:rPr lang="es-EC" sz="2000" dirty="0" smtClean="0"/>
              <a:t>Los consumidores buscan investigar fuentes fiables antes de tomar la decisión final de adquisición. </a:t>
            </a:r>
            <a:endParaRPr lang="es-EC" sz="2000" dirty="0"/>
          </a:p>
        </p:txBody>
      </p:sp>
      <p:sp>
        <p:nvSpPr>
          <p:cNvPr id="11" name="10 Rectángulo"/>
          <p:cNvSpPr/>
          <p:nvPr/>
        </p:nvSpPr>
        <p:spPr>
          <a:xfrm>
            <a:off x="285720" y="3929066"/>
            <a:ext cx="1857388" cy="1015663"/>
          </a:xfrm>
          <a:prstGeom prst="rect">
            <a:avLst/>
          </a:prstGeom>
        </p:spPr>
        <p:txBody>
          <a:bodyPr wrap="square">
            <a:spAutoFit/>
          </a:bodyPr>
          <a:lstStyle/>
          <a:p>
            <a:pPr algn="ctr"/>
            <a:r>
              <a:rPr lang="es-EC" sz="2000" dirty="0" smtClean="0"/>
              <a:t>Están influyendo en la compra</a:t>
            </a:r>
            <a:endParaRPr lang="es-EC" sz="2000" dirty="0"/>
          </a:p>
        </p:txBody>
      </p:sp>
      <p:sp>
        <p:nvSpPr>
          <p:cNvPr id="12" name="11 Flecha abajo"/>
          <p:cNvSpPr/>
          <p:nvPr/>
        </p:nvSpPr>
        <p:spPr>
          <a:xfrm>
            <a:off x="7072330" y="3357562"/>
            <a:ext cx="428628" cy="42862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3" name="12 Flecha derecha"/>
          <p:cNvSpPr/>
          <p:nvPr/>
        </p:nvSpPr>
        <p:spPr>
          <a:xfrm>
            <a:off x="2500298" y="1857364"/>
            <a:ext cx="500066" cy="35719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4" name="13 Flecha izquierda"/>
          <p:cNvSpPr/>
          <p:nvPr/>
        </p:nvSpPr>
        <p:spPr>
          <a:xfrm>
            <a:off x="5500694" y="435769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5" name="14 Flecha izquierda"/>
          <p:cNvSpPr/>
          <p:nvPr/>
        </p:nvSpPr>
        <p:spPr>
          <a:xfrm>
            <a:off x="2214546" y="4357694"/>
            <a:ext cx="500066" cy="357190"/>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1143000"/>
          </a:xfrm>
        </p:spPr>
        <p:txBody>
          <a:bodyPr>
            <a:normAutofit/>
          </a:bodyPr>
          <a:lstStyle/>
          <a:p>
            <a:r>
              <a:rPr lang="es-EC" sz="4000" b="1" dirty="0" smtClean="0"/>
              <a:t>OBJETIVOS</a:t>
            </a:r>
            <a:endParaRPr lang="es-EC" sz="4000" b="1" dirty="0"/>
          </a:p>
        </p:txBody>
      </p:sp>
      <p:sp>
        <p:nvSpPr>
          <p:cNvPr id="5" name="4 Marcador de contenido"/>
          <p:cNvSpPr>
            <a:spLocks noGrp="1"/>
          </p:cNvSpPr>
          <p:nvPr>
            <p:ph idx="1"/>
          </p:nvPr>
        </p:nvSpPr>
        <p:spPr>
          <a:xfrm>
            <a:off x="428596" y="1785926"/>
            <a:ext cx="8229600" cy="4525963"/>
          </a:xfrm>
        </p:spPr>
        <p:txBody>
          <a:bodyPr>
            <a:normAutofit/>
          </a:bodyPr>
          <a:lstStyle/>
          <a:p>
            <a:pPr algn="just">
              <a:buNone/>
            </a:pPr>
            <a:r>
              <a:rPr lang="es-EC" b="1" dirty="0" smtClean="0">
                <a:solidFill>
                  <a:srgbClr val="FF0000"/>
                </a:solidFill>
              </a:rPr>
              <a:t>OBJETIVO GENERAL:</a:t>
            </a:r>
          </a:p>
          <a:p>
            <a:pPr algn="just"/>
            <a:endParaRPr lang="es-EC" sz="2800" dirty="0" smtClean="0">
              <a:solidFill>
                <a:srgbClr val="FF0000"/>
              </a:solidFill>
            </a:endParaRPr>
          </a:p>
          <a:p>
            <a:pPr algn="just">
              <a:buNone/>
            </a:pPr>
            <a:r>
              <a:rPr lang="es-EC" sz="2800" dirty="0" smtClean="0"/>
              <a:t>   Determinar  la influencia del e-</a:t>
            </a:r>
            <a:r>
              <a:rPr lang="es-EC" sz="2800" dirty="0" err="1" smtClean="0"/>
              <a:t>wom</a:t>
            </a:r>
            <a:r>
              <a:rPr lang="es-EC" sz="2800" dirty="0" smtClean="0"/>
              <a:t> (</a:t>
            </a:r>
            <a:r>
              <a:rPr lang="es-EC" sz="2800" dirty="0" err="1" smtClean="0"/>
              <a:t>markering</a:t>
            </a:r>
            <a:r>
              <a:rPr lang="es-EC" sz="2800" dirty="0" smtClean="0"/>
              <a:t> boca- oído electrónico) en la decisión de compra de productos cosméticos en hombres y mujeres de la ciudad de Quito.</a:t>
            </a:r>
          </a:p>
          <a:p>
            <a:pPr algn="just">
              <a:buNone/>
            </a:pPr>
            <a:endParaRPr lang="es-EC" sz="2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71414"/>
            <a:ext cx="8229600" cy="1143000"/>
          </a:xfrm>
        </p:spPr>
        <p:txBody>
          <a:bodyPr>
            <a:normAutofit/>
          </a:bodyPr>
          <a:lstStyle/>
          <a:p>
            <a:pPr algn="l"/>
            <a:r>
              <a:rPr lang="es-EC" sz="3200" b="1" dirty="0" smtClean="0">
                <a:solidFill>
                  <a:srgbClr val="FF0000"/>
                </a:solidFill>
              </a:rPr>
              <a:t>OBJETIVOS ESPECÍFICOS </a:t>
            </a:r>
            <a:endParaRPr lang="es-EC" sz="3200" b="1" dirty="0">
              <a:solidFill>
                <a:srgbClr val="FF0000"/>
              </a:solidFill>
            </a:endParaRPr>
          </a:p>
        </p:txBody>
      </p:sp>
      <p:sp>
        <p:nvSpPr>
          <p:cNvPr id="5" name="4 Marcador de contenido"/>
          <p:cNvSpPr>
            <a:spLocks noGrp="1"/>
          </p:cNvSpPr>
          <p:nvPr>
            <p:ph idx="1"/>
          </p:nvPr>
        </p:nvSpPr>
        <p:spPr>
          <a:xfrm>
            <a:off x="-357190" y="1000108"/>
            <a:ext cx="9358346" cy="5697559"/>
          </a:xfrm>
        </p:spPr>
        <p:txBody>
          <a:bodyPr>
            <a:noAutofit/>
          </a:bodyPr>
          <a:lstStyle/>
          <a:p>
            <a:pPr lvl="1" algn="just">
              <a:buClr>
                <a:srgbClr val="FF0000"/>
              </a:buClr>
              <a:buFont typeface="Wingdings" pitchFamily="2" charset="2"/>
              <a:buChar char="Ø"/>
            </a:pPr>
            <a:r>
              <a:rPr lang="es-EC" sz="2000" dirty="0" smtClean="0"/>
              <a:t>Identificar el perfil de consumidores que utilizan  medios digitales para informarse sobre la existencia de productos cosméticos en el mercado, a través de una encuesta personal a la población de la ciudad de Quito</a:t>
            </a:r>
          </a:p>
          <a:p>
            <a:pPr lvl="1" algn="just">
              <a:buClr>
                <a:srgbClr val="FF0000"/>
              </a:buClr>
              <a:buFont typeface="Wingdings" pitchFamily="2" charset="2"/>
              <a:buChar char="Ø"/>
            </a:pPr>
            <a:r>
              <a:rPr lang="es-EC" sz="2000" dirty="0" smtClean="0"/>
              <a:t>Determinar las horas de  navegación web personal que la población invierte en medios digitales.</a:t>
            </a:r>
          </a:p>
          <a:p>
            <a:pPr lvl="1" algn="just">
              <a:buClr>
                <a:srgbClr val="FF0000"/>
              </a:buClr>
              <a:buFont typeface="Wingdings" pitchFamily="2" charset="2"/>
              <a:buChar char="Ø"/>
            </a:pPr>
            <a:r>
              <a:rPr lang="es-EC" sz="2000" dirty="0" smtClean="0"/>
              <a:t>Identificar las tres características de interés más relevante de la población de estudio cuando busca informarse sobre un producto cosmético  en un sitio web.</a:t>
            </a:r>
          </a:p>
          <a:p>
            <a:pPr lvl="1" algn="just">
              <a:buClr>
                <a:srgbClr val="FF0000"/>
              </a:buClr>
              <a:buFont typeface="Wingdings" pitchFamily="2" charset="2"/>
              <a:buChar char="Ø"/>
            </a:pPr>
            <a:r>
              <a:rPr lang="es-EC" sz="2000" dirty="0" smtClean="0"/>
              <a:t>Determinar el sitio web más selecto, por medio del cual el consumidor se informa de la oferta de productos cosméticos en la ciudad de Quito, a través de la investigación de mercado. </a:t>
            </a:r>
          </a:p>
          <a:p>
            <a:pPr lvl="1" algn="just">
              <a:buClr>
                <a:srgbClr val="FF0000"/>
              </a:buClr>
              <a:buFont typeface="Wingdings" pitchFamily="2" charset="2"/>
              <a:buChar char="Ø"/>
            </a:pPr>
            <a:r>
              <a:rPr lang="es-EC" sz="2000" dirty="0" smtClean="0"/>
              <a:t>Identificar el medio digital más  influyente en la decisión de  compra de los consumidores de la ciudad de Quito.</a:t>
            </a:r>
          </a:p>
          <a:p>
            <a:pPr lvl="1" algn="just">
              <a:buClr>
                <a:srgbClr val="FF0000"/>
              </a:buClr>
              <a:buFont typeface="Wingdings" pitchFamily="2" charset="2"/>
              <a:buChar char="Ø"/>
            </a:pPr>
            <a:r>
              <a:rPr lang="es-EC" sz="2000" dirty="0" smtClean="0"/>
              <a:t>Plantear una propuesta de estrategia de social media como herramienta estratégica de marketing, a fin de que sirva como línea base para las empresas de la industria cosmética anualmente. </a:t>
            </a:r>
          </a:p>
          <a:p>
            <a:pPr algn="just"/>
            <a:endParaRPr lang="es-EC" sz="1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5383</TotalTime>
  <Words>1929</Words>
  <Application>Microsoft Office PowerPoint</Application>
  <PresentationFormat>Presentación en pantalla (4:3)</PresentationFormat>
  <Paragraphs>365</Paragraphs>
  <Slides>43</Slides>
  <Notes>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49" baseType="lpstr">
      <vt:lpstr>Arial</vt:lpstr>
      <vt:lpstr>Calibri</vt:lpstr>
      <vt:lpstr>Times New Roman</vt:lpstr>
      <vt:lpstr>Wingdings</vt:lpstr>
      <vt:lpstr>Tema de Office</vt:lpstr>
      <vt:lpstr>CorelDRAW</vt:lpstr>
      <vt:lpstr>Presentación de PowerPoint</vt:lpstr>
      <vt:lpstr>TEMAS A TRATAR </vt:lpstr>
      <vt:lpstr>PRODUCTO COSMÉTICO</vt:lpstr>
      <vt:lpstr>Presentación de PowerPoint</vt:lpstr>
      <vt:lpstr>Presentación de PowerPoint</vt:lpstr>
      <vt:lpstr>Presentación de PowerPoint</vt:lpstr>
      <vt:lpstr>PLANTEAMIENTO DEL PROBLEMA </vt:lpstr>
      <vt:lpstr>OBJETIVOS</vt:lpstr>
      <vt:lpstr>OBJETIVOS ESPECÍFICOS </vt:lpstr>
      <vt:lpstr>MARCO  METODOLÓGICO </vt:lpstr>
      <vt:lpstr>Presentación de PowerPoint</vt:lpstr>
      <vt:lpstr>Presentación de PowerPoint</vt:lpstr>
      <vt:lpstr>MUESTRA </vt:lpstr>
      <vt:lpstr>CÁLCULO DE LA MUESTRA</vt:lpstr>
      <vt:lpstr>Presentación de PowerPoint</vt:lpstr>
      <vt:lpstr>RESULTADOS ANÁLISIS UNIVARIADO </vt:lpstr>
      <vt:lpstr>Presentación de PowerPoint</vt:lpstr>
      <vt:lpstr>Presentación de PowerPoint</vt:lpstr>
      <vt:lpstr>Pregunta4: ¿Cuántas horas al día navega usted en  internet? </vt:lpstr>
      <vt:lpstr>Pregunta 5: Para usted la información vertida en medios digitales como redes sociales, blogs, YouTube y foros sobre productos cosméticos que existen en el mercado es considerada: </vt:lpstr>
      <vt:lpstr>Pregunta 6: ¿Ha utilizado páginas de internet como foros, redes sociales, blogs, para informarse de la existencia de productos cosméticos, sus usos y beneficios? NOTA: Si su respuesta es negativa ha concluido la encuesta </vt:lpstr>
      <vt:lpstr>Pregunta 7: ¿Qué características toma en cuenta al momento de informarse sobre un producto en un medio digital?  </vt:lpstr>
      <vt:lpstr>Pregunta 8: ¿Qué tipos de sitios web utiliza para informarse de la existencia de productos cosméticos, marcas, usos y beneficios?  </vt:lpstr>
      <vt:lpstr>Pregunta 9: Para la decisión de compra de un producto cosmético. ¿Usted toma en cuenta los comentarios vertidos en sitios web (foros, blogs, redes sociales)? </vt:lpstr>
      <vt:lpstr>Pregunta 10: ¿Qué tipos de sitios web han influido en la compra de productos cosméticos?  </vt:lpstr>
      <vt:lpstr> Pregunta 11: Evalúa varios comentarios en diferentes sitios web antes de adquirir un producto cosmético?  </vt:lpstr>
      <vt:lpstr>RESULTADOS ANÁLISIS BIVARIADO</vt:lpstr>
      <vt:lpstr>Pregunta 1 – 6: 1.Género VS 6. ¿Ha utilizado páginas de internet como foros, redes sociales, blogs, para informarse de la existencia de productos cosméticos, sus usos y beneficios?    </vt:lpstr>
      <vt:lpstr>Pregunta 8 – 7: 8. ¿Qué tipos de sitios web utiliza para informarse de la existencia de productos cosméticos, marcas, usos y beneficios? * 7. ¿Qué características toma en cuenta al momento de informarse sobre un producto cosmético en un sitio web?     </vt:lpstr>
      <vt:lpstr>Pregunta 10 – 1: 10. ¿Qué sitios web han influido en la compra de productos cosméticos?  VS 1. Género </vt:lpstr>
      <vt:lpstr>COMPROBACIÓN  DE  HIPÓTESIS </vt:lpstr>
      <vt:lpstr>Presentación de PowerPoint</vt:lpstr>
      <vt:lpstr>Presentación de PowerPoint</vt:lpstr>
      <vt:lpstr>Presentación de PowerPoint</vt:lpstr>
      <vt:lpstr>Presentación de PowerPoint</vt:lpstr>
      <vt:lpstr>Presentación de PowerPoint</vt:lpstr>
      <vt:lpstr>PROPUESTA </vt:lpstr>
      <vt:lpstr>PERFIL DEL CONSUMIDOR DE PRODUCTOS COSMÉTICOS </vt:lpstr>
      <vt:lpstr>Presentación de PowerPoint</vt:lpstr>
      <vt:lpstr>Presentación de PowerPoint</vt:lpstr>
      <vt:lpstr>Presentación de PowerPoint</vt:lpstr>
      <vt:lpstr>CONCLUSIONES  Y RECOMENDACIONES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Maquina01</cp:lastModifiedBy>
  <cp:revision>276</cp:revision>
  <dcterms:created xsi:type="dcterms:W3CDTF">2012-04-21T01:11:57Z</dcterms:created>
  <dcterms:modified xsi:type="dcterms:W3CDTF">2017-09-14T21:49:39Z</dcterms:modified>
</cp:coreProperties>
</file>