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7" r:id="rId2"/>
    <p:sldId id="354" r:id="rId3"/>
    <p:sldId id="355" r:id="rId4"/>
    <p:sldId id="356" r:id="rId5"/>
    <p:sldId id="360" r:id="rId6"/>
    <p:sldId id="371" r:id="rId7"/>
    <p:sldId id="372" r:id="rId8"/>
    <p:sldId id="326" r:id="rId9"/>
    <p:sldId id="329" r:id="rId10"/>
    <p:sldId id="327" r:id="rId11"/>
    <p:sldId id="328" r:id="rId12"/>
    <p:sldId id="325" r:id="rId13"/>
    <p:sldId id="318" r:id="rId14"/>
    <p:sldId id="332" r:id="rId15"/>
    <p:sldId id="346" r:id="rId16"/>
    <p:sldId id="361" r:id="rId17"/>
    <p:sldId id="333" r:id="rId18"/>
    <p:sldId id="362" r:id="rId19"/>
    <p:sldId id="334" r:id="rId20"/>
    <p:sldId id="337" r:id="rId21"/>
    <p:sldId id="335" r:id="rId22"/>
    <p:sldId id="340" r:id="rId23"/>
    <p:sldId id="338" r:id="rId24"/>
    <p:sldId id="341" r:id="rId25"/>
    <p:sldId id="336" r:id="rId26"/>
    <p:sldId id="339" r:id="rId27"/>
    <p:sldId id="343" r:id="rId28"/>
    <p:sldId id="350" r:id="rId29"/>
    <p:sldId id="342" r:id="rId30"/>
    <p:sldId id="344" r:id="rId31"/>
    <p:sldId id="330" r:id="rId32"/>
    <p:sldId id="331" r:id="rId33"/>
    <p:sldId id="373" r:id="rId34"/>
    <p:sldId id="347" r:id="rId35"/>
    <p:sldId id="348" r:id="rId36"/>
    <p:sldId id="345" r:id="rId37"/>
    <p:sldId id="349" r:id="rId38"/>
    <p:sldId id="366" r:id="rId39"/>
    <p:sldId id="351" r:id="rId40"/>
    <p:sldId id="352" r:id="rId41"/>
    <p:sldId id="353" r:id="rId42"/>
    <p:sldId id="374" r:id="rId43"/>
    <p:sldId id="369" r:id="rId44"/>
    <p:sldId id="296" r:id="rId45"/>
    <p:sldId id="370" r:id="rId46"/>
    <p:sldId id="299" r:id="rId4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9" autoAdjust="0"/>
    <p:restoredTop sz="94660"/>
  </p:normalViewPr>
  <p:slideViewPr>
    <p:cSldViewPr>
      <p:cViewPr varScale="1">
        <p:scale>
          <a:sx n="70" d="100"/>
          <a:sy n="70" d="100"/>
        </p:scale>
        <p:origin x="140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8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3-11-18T21:58:31.67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4544 9564,'20'0,"0"0,0 0,19 0,1 0,20 0,-1 0,1 0,-1 0,21 20,-21-20,40 0,-19 0,-21 0,-19 0,20 0,-1 0,-19 0,19 0,-39 0,20 0,-20 0,19 0,-19 0,0 0,0 0,0 0,0 0,19 0,-19 0,0 0,0 0,0 0,-1 0,1 0,0 0,0 0,0 0,0 0,19 0,-19 0,0 0,0 0,20 0,-21 0,21 0,20 0,-21 0,1 0,0 0,19 0,1 0,-1 0,21 0,-1 0,20 0,-19 0,-21 0,60-20,-39 1,-1 19,-20 0,41 0,-41-20,1 20,19 0,-19 0,-1 0,1 0,-21 0,1 0,20 0,-21 0,1 0,0 0,19 0,-19 0,39 0,-19 0,-20 0,19 0,-19 0,-1 0,1 0,20 0,-1 0,-19 0,19 0,1 0,-1 0,1 0,0 0,-1 0,20 0,21 20,-41-1,21-19,-41 0,21 0,39 20,-59-20,-1 0,1 0,20 20,-1-20,-39 20,20-20,19 20,-19-20,0 0,-1 0,1 20,19-20,-19 20,-20-20,20 0,-1 0,-19 0,0 0,20 19,19-19,-19 0,20 0,-1 0,1 20,19-20,-20 0,1 20,0-20,-21 0,21 0,-21 0,1 0,20 0,19 0,0 0,1 0,-1 0,-19 0,19 0,-19 0,19 0,-19 0,-1 0,1 0,-1 0,-39 0,20 0,-1 0,1 0,-20 0,20 0,-1 20,1-20,0 0,-21 0,41 0,-20 0,-21 0,21 0,0 0,-20 20,0-20,19 20,21-1,-21-19,1 0,0 0,19 0,-39 0,20 0,-20 0,19 20,-19-20,0 0,0 0,0 0,20 0,-40 0,19 0,1 0,0-20,-20 20,20 0,-20 0,40 0,-21 0,41 0,-20 0,19 0,21 0,-41 0,21-19,-21 19,-19 0,0 0,-20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3-11-18T21:58:32.43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14446 13712,'0'0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FE7189-162C-4F12-A18A-6F139527048B}" type="datetimeFigureOut">
              <a:rPr lang="es-ES" smtClean="0"/>
              <a:t>10/09/2017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B3E41-0443-4967-9FC5-A8BCD8F1501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0417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3E41-0443-4967-9FC5-A8BCD8F1501D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68378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3E41-0443-4967-9FC5-A8BCD8F1501D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7888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3E41-0443-4967-9FC5-A8BCD8F1501D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9415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3E41-0443-4967-9FC5-A8BCD8F1501D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65500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3E41-0443-4967-9FC5-A8BCD8F1501D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50102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3E41-0443-4967-9FC5-A8BCD8F1501D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570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3E41-0443-4967-9FC5-A8BCD8F1501D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83626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3E41-0443-4967-9FC5-A8BCD8F1501D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99300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3E41-0443-4967-9FC5-A8BCD8F1501D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74026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3E41-0443-4967-9FC5-A8BCD8F1501D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95051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3E41-0443-4967-9FC5-A8BCD8F1501D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174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3E41-0443-4967-9FC5-A8BCD8F1501D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56170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3E41-0443-4967-9FC5-A8BCD8F1501D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77527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3E41-0443-4967-9FC5-A8BCD8F1501D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25536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3E41-0443-4967-9FC5-A8BCD8F1501D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79245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3E41-0443-4967-9FC5-A8BCD8F1501D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20942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3E41-0443-4967-9FC5-A8BCD8F1501D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65238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3E41-0443-4967-9FC5-A8BCD8F1501D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92462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3E41-0443-4967-9FC5-A8BCD8F1501D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26218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3E41-0443-4967-9FC5-A8BCD8F1501D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86098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3E41-0443-4967-9FC5-A8BCD8F1501D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74519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3E41-0443-4967-9FC5-A8BCD8F1501D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9913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3E41-0443-4967-9FC5-A8BCD8F1501D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01592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3E41-0443-4967-9FC5-A8BCD8F1501D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48825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3E41-0443-4967-9FC5-A8BCD8F1501D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93743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3E41-0443-4967-9FC5-A8BCD8F1501D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77512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3E41-0443-4967-9FC5-A8BCD8F1501D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84319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3E41-0443-4967-9FC5-A8BCD8F1501D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00419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3E41-0443-4967-9FC5-A8BCD8F1501D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4512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3E41-0443-4967-9FC5-A8BCD8F1501D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410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3E41-0443-4967-9FC5-A8BCD8F1501D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55475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3E41-0443-4967-9FC5-A8BCD8F1501D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07638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3E41-0443-4967-9FC5-A8BCD8F1501D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5003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3E41-0443-4967-9FC5-A8BCD8F1501D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05240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3E41-0443-4967-9FC5-A8BCD8F1501D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96691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3E41-0443-4967-9FC5-A8BCD8F1501D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82252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3E41-0443-4967-9FC5-A8BCD8F1501D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15752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3E41-0443-4967-9FC5-A8BCD8F1501D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3460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3E41-0443-4967-9FC5-A8BCD8F1501D}" type="slidenum">
              <a:rPr lang="es-ES" smtClean="0"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681525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3E41-0443-4967-9FC5-A8BCD8F1501D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90601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3E41-0443-4967-9FC5-A8BCD8F1501D}" type="slidenum">
              <a:rPr lang="es-ES" smtClean="0"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2049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3E41-0443-4967-9FC5-A8BCD8F1501D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9855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3E41-0443-4967-9FC5-A8BCD8F1501D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8524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3E41-0443-4967-9FC5-A8BCD8F1501D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3400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3E41-0443-4967-9FC5-A8BCD8F1501D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9769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B3E41-0443-4967-9FC5-A8BCD8F1501D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0230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47DC8-BEA7-44DF-8342-18CE69A81B06}" type="datetimeFigureOut">
              <a:rPr lang="es-ES" smtClean="0"/>
              <a:t>10/09/2017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A8248-52A1-43FE-9686-EC61C0D0E7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635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47DC8-BEA7-44DF-8342-18CE69A81B06}" type="datetimeFigureOut">
              <a:rPr lang="es-ES" smtClean="0"/>
              <a:t>10/09/2017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A8248-52A1-43FE-9686-EC61C0D0E7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348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47DC8-BEA7-44DF-8342-18CE69A81B06}" type="datetimeFigureOut">
              <a:rPr lang="es-ES" smtClean="0"/>
              <a:t>10/09/2017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A8248-52A1-43FE-9686-EC61C0D0E7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5625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47DC8-BEA7-44DF-8342-18CE69A81B06}" type="datetimeFigureOut">
              <a:rPr lang="es-ES" smtClean="0"/>
              <a:t>10/09/2017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A8248-52A1-43FE-9686-EC61C0D0E7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4109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47DC8-BEA7-44DF-8342-18CE69A81B06}" type="datetimeFigureOut">
              <a:rPr lang="es-ES" smtClean="0"/>
              <a:t>10/09/2017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A8248-52A1-43FE-9686-EC61C0D0E7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5264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47DC8-BEA7-44DF-8342-18CE69A81B06}" type="datetimeFigureOut">
              <a:rPr lang="es-ES" smtClean="0"/>
              <a:t>10/09/2017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A8248-52A1-43FE-9686-EC61C0D0E7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1599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47DC8-BEA7-44DF-8342-18CE69A81B06}" type="datetimeFigureOut">
              <a:rPr lang="es-ES" smtClean="0"/>
              <a:t>10/09/2017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A8248-52A1-43FE-9686-EC61C0D0E7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4274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47DC8-BEA7-44DF-8342-18CE69A81B06}" type="datetimeFigureOut">
              <a:rPr lang="es-ES" smtClean="0"/>
              <a:t>10/09/2017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A8248-52A1-43FE-9686-EC61C0D0E7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346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47DC8-BEA7-44DF-8342-18CE69A81B06}" type="datetimeFigureOut">
              <a:rPr lang="es-ES" smtClean="0"/>
              <a:t>10/09/2017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A8248-52A1-43FE-9686-EC61C0D0E7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4811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47DC8-BEA7-44DF-8342-18CE69A81B06}" type="datetimeFigureOut">
              <a:rPr lang="es-ES" smtClean="0"/>
              <a:t>10/09/2017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A8248-52A1-43FE-9686-EC61C0D0E7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9957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47DC8-BEA7-44DF-8342-18CE69A81B06}" type="datetimeFigureOut">
              <a:rPr lang="es-ES" smtClean="0"/>
              <a:t>10/09/2017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A8248-52A1-43FE-9686-EC61C0D0E7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1519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47DC8-BEA7-44DF-8342-18CE69A81B06}" type="datetimeFigureOut">
              <a:rPr lang="es-ES" smtClean="0"/>
              <a:t>10/09/2017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A8248-52A1-43FE-9686-EC61C0D0E7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581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customXml" Target="../ink/ink1.xml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customXml" Target="../ink/ink2.xml"/><Relationship Id="rId4" Type="http://schemas.openxmlformats.org/officeDocument/2006/relationships/image" Target="../media/image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131840" y="5157192"/>
            <a:ext cx="2340768" cy="461665"/>
          </a:xfrm>
          <a:prstGeom prst="rect">
            <a:avLst/>
          </a:prstGeom>
          <a:solidFill>
            <a:schemeClr val="tx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 smtClean="0">
                <a:solidFill>
                  <a:srgbClr val="FFFF00"/>
                </a:solidFill>
              </a:rPr>
              <a:t>Ing. Mario Cruz</a:t>
            </a:r>
            <a:endParaRPr lang="es-ES" sz="2400" b="1" dirty="0">
              <a:solidFill>
                <a:srgbClr val="FFFF00"/>
              </a:solidFill>
            </a:endParaRPr>
          </a:p>
        </p:txBody>
      </p:sp>
      <p:pic>
        <p:nvPicPr>
          <p:cNvPr id="2050" name="Picture 2" descr="C:\Documents and Settings\Mario Antonio\Escritorio\eSMERALD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959565" cy="6264696"/>
          </a:xfrm>
          <a:prstGeom prst="rect">
            <a:avLst/>
          </a:prstGeom>
          <a:solidFill>
            <a:schemeClr val="tx1">
              <a:alpha val="51000"/>
            </a:schemeClr>
          </a:solidFill>
          <a:extLst/>
        </p:spPr>
      </p:pic>
      <p:grpSp>
        <p:nvGrpSpPr>
          <p:cNvPr id="12" name="Grupo 11"/>
          <p:cNvGrpSpPr/>
          <p:nvPr/>
        </p:nvGrpSpPr>
        <p:grpSpPr>
          <a:xfrm>
            <a:off x="899592" y="2930736"/>
            <a:ext cx="7890305" cy="2457288"/>
            <a:chOff x="724603" y="2660335"/>
            <a:chExt cx="7992888" cy="2432620"/>
          </a:xfrm>
        </p:grpSpPr>
        <p:sp>
          <p:nvSpPr>
            <p:cNvPr id="7" name="6 CuadroTexto"/>
            <p:cNvSpPr txBox="1"/>
            <p:nvPr/>
          </p:nvSpPr>
          <p:spPr>
            <a:xfrm>
              <a:off x="2313888" y="4635925"/>
              <a:ext cx="4814316" cy="457030"/>
            </a:xfrm>
            <a:prstGeom prst="rect">
              <a:avLst/>
            </a:prstGeom>
            <a:solidFill>
              <a:schemeClr val="tx1">
                <a:alpha val="92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algn="ctr">
                <a:defRPr sz="2800" b="1">
                  <a:solidFill>
                    <a:srgbClr val="FFFF00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defRPr>
              </a:lvl1pPr>
            </a:lstStyle>
            <a:p>
              <a:pPr algn="l"/>
              <a:r>
                <a:rPr lang="es-ES" sz="2400" dirty="0" smtClean="0"/>
                <a:t>MAESTRANTE: </a:t>
              </a:r>
              <a:r>
                <a:rPr lang="es-ES" sz="2400" dirty="0"/>
                <a:t>CRUZ  D’HOWITT MARIO  A.  </a:t>
              </a:r>
            </a:p>
          </p:txBody>
        </p:sp>
        <p:sp>
          <p:nvSpPr>
            <p:cNvPr id="6" name="Rectángulo 5"/>
            <p:cNvSpPr/>
            <p:nvPr/>
          </p:nvSpPr>
          <p:spPr>
            <a:xfrm>
              <a:off x="724603" y="2660335"/>
              <a:ext cx="7992888" cy="138499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r>
                <a:rPr lang="es-EC" sz="28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AMENAZAS NATURALES RECURRENTES,   CONCURRENTES Y CONCATENADAS </a:t>
              </a:r>
              <a:r>
                <a:rPr lang="es-ES" sz="28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EN LA CIUDAD DE ESMERALDAS</a:t>
              </a:r>
              <a:endParaRPr lang="es-EC" sz="28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08" y="260648"/>
            <a:ext cx="3391022" cy="113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6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361045" y="54868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Morfología submarina:</a:t>
            </a:r>
            <a:endParaRPr lang="es-EC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52"/>
          <a:stretch/>
        </p:blipFill>
        <p:spPr>
          <a:xfrm>
            <a:off x="971600" y="1196752"/>
            <a:ext cx="7515194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7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244850" y="33265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Cañón submarino de Esmeraldas</a:t>
            </a:r>
            <a:r>
              <a:rPr lang="es-EC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s-EC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9" y="908720"/>
            <a:ext cx="6408712" cy="517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1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39552" y="285293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Contexto geológico:</a:t>
            </a:r>
            <a:endParaRPr lang="es-EC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4624"/>
            <a:ext cx="3569142" cy="6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7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_CRUZ\Desktop\Sin títul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844" y="91886"/>
            <a:ext cx="5077468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395536" y="227687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Sismicidad:</a:t>
            </a:r>
            <a:endParaRPr lang="es-EC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496" y="3501008"/>
            <a:ext cx="216024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Sismo de 7,18M y aceleración 41% de g</a:t>
            </a:r>
          </a:p>
          <a:p>
            <a:r>
              <a:rPr lang="es-EC" sz="9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(Chunga, K., Toulkeridis, T., et. al. 2017</a:t>
            </a:r>
            <a:r>
              <a:rPr lang="es-EC" sz="105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s-EC" sz="10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86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982" y="161925"/>
            <a:ext cx="3905250" cy="653415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83568" y="285293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Tsunami:</a:t>
            </a:r>
            <a:endParaRPr lang="es-EC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96161" y="1700808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Efecto </a:t>
            </a:r>
            <a:r>
              <a:rPr lang="es-EC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cosísmico</a:t>
            </a:r>
            <a:r>
              <a:rPr lang="es-EC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s-EC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59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4624"/>
            <a:ext cx="4242942" cy="674136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31438" y="2661012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Inundación por tsunami:</a:t>
            </a:r>
            <a:endParaRPr lang="es-EC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20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39552" y="390553"/>
            <a:ext cx="8208912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just"/>
            <a:r>
              <a:rPr lang="es-EC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2.</a:t>
            </a:r>
            <a:r>
              <a:rPr lang="es-EC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Severidad </a:t>
            </a:r>
            <a:r>
              <a:rPr lang="es-EC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de las </a:t>
            </a:r>
            <a:r>
              <a:rPr lang="es-EC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amenazas derivadas de eventos naturales:</a:t>
            </a:r>
            <a:endParaRPr lang="es-EC" sz="2400" dirty="0">
              <a:solidFill>
                <a:srgbClr val="FFFF0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284984"/>
            <a:ext cx="4852231" cy="271307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460" y="1118949"/>
            <a:ext cx="2889504" cy="312267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399717"/>
            <a:ext cx="3928702" cy="218261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853396"/>
            <a:ext cx="3980434" cy="264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98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04461" y="2276872"/>
            <a:ext cx="3318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“El 80% de las construcciones en la ciudad de Esmeraldas no son sismo-resistentes”</a:t>
            </a:r>
          </a:p>
          <a:p>
            <a:r>
              <a:rPr lang="es-EC" sz="1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(GAD Municipal de Esmeraldas, 2016)</a:t>
            </a:r>
            <a:endParaRPr lang="es-EC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04664"/>
            <a:ext cx="4142072" cy="590465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331640" y="126876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SISMOS:</a:t>
            </a:r>
            <a:endParaRPr lang="es-EC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98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016918"/>
            <a:ext cx="7301103" cy="547260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53699" y="188640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Construcciones artesanales, con alto grado de vetustez, materiales inadecuados, y en zonas de riesgo</a:t>
            </a:r>
            <a:endParaRPr lang="es-EC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059832" y="6489526"/>
            <a:ext cx="3375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Barrio “El Regocijo” -  calle Guadalajara y Coquito</a:t>
            </a:r>
            <a:endParaRPr lang="es-EC" sz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81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04664"/>
            <a:ext cx="6314548" cy="576064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07504" y="1844824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Construcciones con diferente calidad y estilo constructivo:</a:t>
            </a:r>
            <a:endParaRPr lang="es-EC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61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932040" cy="3699030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2699792" y="3356992"/>
            <a:ext cx="6336704" cy="323165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s-EC" sz="1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ANTECEDENTES </a:t>
            </a:r>
            <a:r>
              <a:rPr lang="es-EC" sz="17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 PROBLEMA: </a:t>
            </a:r>
            <a:endParaRPr lang="es-EC" sz="17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endParaRPr lang="es-EC" sz="17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s-EC" sz="17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EXISTEN ESTUDIOS SOBRE RIESGOS EN ESMERALDAS; SIN EMBARGO, ÉSTOS HAN CONSIDERADO A LAS AMENAZAS DE MANERA INDIVIDUAL, SIN TOMAR EN CUENTA QUE, A MÁS DE SER RECURRENTES, SON TAMBIÉN CONCATENADAS, Y EN ALGUNOS CASOS, CONCURRENTES.</a:t>
            </a:r>
            <a:endParaRPr lang="es-EC" sz="17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46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Mario Antonio\Escritorio\Const_Artesanal\DSC0199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97158"/>
            <a:ext cx="7200801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0" y="2348880"/>
            <a:ext cx="1949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Falta de dirección técnica:</a:t>
            </a:r>
            <a:endParaRPr lang="es-EC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63888" y="6093296"/>
            <a:ext cx="3375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Barrio “El Regocijo” -  calle Guadalajara y Coquito</a:t>
            </a:r>
            <a:endParaRPr lang="es-EC" sz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92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Mario Antonio\Escritorio\Desliz\DSC02001.JPG"/>
          <p:cNvPicPr>
            <a:picLocks noChangeAspect="1" noChangeArrowheads="1"/>
          </p:cNvPicPr>
          <p:nvPr/>
        </p:nvPicPr>
        <p:blipFill>
          <a:blip r:embed="rId3">
            <a:lum bright="-1000" contrast="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10" y="972250"/>
            <a:ext cx="710479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323528" y="213385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Construcciones en laderas y escarpes, sin estudios de suelo, sin supervisión, sin normas:</a:t>
            </a:r>
            <a:endParaRPr lang="es-EC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351753" y="6412565"/>
            <a:ext cx="4536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Av. Bolívar y calle “A” – frente al Hospital Naval, Esmeraldas</a:t>
            </a:r>
            <a:endParaRPr lang="es-EC" sz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82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78295"/>
            <a:ext cx="7392821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888436" y="6248345"/>
            <a:ext cx="36835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Universidad Laica  “Luis Vargas Torres”   -  Esmeraldas</a:t>
            </a:r>
            <a:endParaRPr lang="es-EC" sz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491880" y="18864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DESLIZAMIENTOS:</a:t>
            </a:r>
            <a:endParaRPr lang="es-EC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38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88640"/>
            <a:ext cx="5328592" cy="405458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23528" y="1484784"/>
            <a:ext cx="360040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DESLIZAMIENTOS:</a:t>
            </a:r>
          </a:p>
          <a:p>
            <a:endParaRPr lang="es-EC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EVENTO DISPARADOR:    AGUA</a:t>
            </a:r>
          </a:p>
          <a:p>
            <a:endParaRPr lang="es-EC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3645024"/>
            <a:ext cx="3557343" cy="280803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101615" y="4421729"/>
            <a:ext cx="45411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CONDICIONES DE:</a:t>
            </a:r>
          </a:p>
          <a:p>
            <a:endParaRPr lang="es-EC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PENDIENTES </a:t>
            </a:r>
            <a:r>
              <a:rPr lang="es-EC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MODERADAS A </a:t>
            </a:r>
            <a:r>
              <a:rPr lang="es-EC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FUERTES</a:t>
            </a:r>
          </a:p>
          <a:p>
            <a:endParaRPr lang="es-EC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SUSTRATO ARCILLOSO</a:t>
            </a:r>
          </a:p>
          <a:p>
            <a:endParaRPr lang="es-EC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s-EC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ALTA DEFORESTACIÓN</a:t>
            </a:r>
          </a:p>
          <a:p>
            <a:endParaRPr lang="es-EC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99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Mario Antonio\Escritorio\Colinas\Copia de DSC0188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7356310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3635896" y="26064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Deforestación intensa:</a:t>
            </a:r>
            <a:endParaRPr lang="es-EC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01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3 Entrada de lápiz"/>
              <p14:cNvContentPartPr/>
              <p14:nvPr/>
            </p14:nvContentPartPr>
            <p14:xfrm>
              <a:off x="1635840" y="3429000"/>
              <a:ext cx="3250800" cy="114480"/>
            </p14:xfrm>
          </p:contentPart>
        </mc:Choice>
        <mc:Fallback xmlns="">
          <p:pic>
            <p:nvPicPr>
              <p:cNvPr id="4" name="3 Entrada de lápiz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20000" y="3365280"/>
                <a:ext cx="328248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4 Entrada de lápiz"/>
              <p14:cNvContentPartPr/>
              <p14:nvPr/>
            </p14:nvContentPartPr>
            <p14:xfrm>
              <a:off x="5200560" y="4936320"/>
              <a:ext cx="360" cy="360"/>
            </p14:xfrm>
          </p:contentPart>
        </mc:Choice>
        <mc:Fallback xmlns="">
          <p:pic>
            <p:nvPicPr>
              <p:cNvPr id="5" name="4 Entrada de lápiz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84720" y="4872600"/>
                <a:ext cx="32040" cy="12744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CuadroTexto 5"/>
          <p:cNvSpPr txBox="1"/>
          <p:nvPr/>
        </p:nvSpPr>
        <p:spPr>
          <a:xfrm>
            <a:off x="1670786" y="160288"/>
            <a:ext cx="592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DESLIZAMIENTOS</a:t>
            </a:r>
            <a:r>
              <a:rPr lang="es-EC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sin  tratamiento del riesgo</a:t>
            </a:r>
          </a:p>
        </p:txBody>
      </p:sp>
      <p:pic>
        <p:nvPicPr>
          <p:cNvPr id="7" name="Picture 2" descr="C:\Documents and Settings\Mario Antonio\Escritorio\Desliz\DSC0184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488831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2627784" y="6328380"/>
            <a:ext cx="4733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Barrio “El Tercer Piso”  (Parte alta  del sector “Las Palmas”)  - año 2012</a:t>
            </a:r>
            <a:endParaRPr lang="es-EC" sz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872441" y="3486240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Corona del deslizamiento</a:t>
            </a:r>
            <a:endParaRPr lang="es-EC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49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052736"/>
            <a:ext cx="7293170" cy="496855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39552" y="404664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DESLIZAMIENTOS</a:t>
            </a:r>
            <a:r>
              <a:rPr lang="es-EC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EC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  tratamiento del riesgo</a:t>
            </a:r>
            <a:endParaRPr lang="es-EC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10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836712"/>
            <a:ext cx="6383304" cy="511279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59532" y="188640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Otros tipos de inestabilidades</a:t>
            </a:r>
            <a:r>
              <a:rPr lang="es-EC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s-EC" sz="1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8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Mario Antonio\Escritorio\Desliz\DSC0196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680853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1810407" y="188640"/>
            <a:ext cx="5715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Otros tipos de inestabilidades</a:t>
            </a:r>
            <a:r>
              <a:rPr lang="es-EC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Reptación, barrio “El Regocijo”, año 2012</a:t>
            </a:r>
            <a:endParaRPr lang="es-EC" sz="1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90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330" y="169118"/>
            <a:ext cx="4552950" cy="657225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79308" y="2874600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FLUJOS DE LODO</a:t>
            </a:r>
          </a:p>
          <a:p>
            <a:endParaRPr lang="es-EC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79308" y="1556792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AMENAZA CONCATENADA :</a:t>
            </a:r>
          </a:p>
          <a:p>
            <a:endParaRPr lang="es-EC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02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9512" y="260648"/>
            <a:ext cx="8784976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PROBLEMA  A  RESOLVER:</a:t>
            </a:r>
          </a:p>
          <a:p>
            <a:pPr algn="just">
              <a:lnSpc>
                <a:spcPct val="150000"/>
              </a:lnSpc>
            </a:pPr>
            <a:r>
              <a:rPr lang="es-EC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¿</a:t>
            </a:r>
            <a:r>
              <a:rPr lang="es-EC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Cómo la ocurrencia de amenazas naturales recurrentes, concurrentes </a:t>
            </a:r>
            <a:r>
              <a:rPr lang="es-EC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EC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concatenadas </a:t>
            </a:r>
            <a:r>
              <a:rPr lang="es-EC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afectarían </a:t>
            </a:r>
            <a:r>
              <a:rPr lang="es-EC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la ciudad de </a:t>
            </a:r>
            <a:r>
              <a:rPr lang="es-EC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Esmeraldas, en las condiciones actuales?</a:t>
            </a:r>
          </a:p>
          <a:p>
            <a:pPr algn="just">
              <a:lnSpc>
                <a:spcPct val="150000"/>
              </a:lnSpc>
            </a:pPr>
            <a:endParaRPr lang="es-EC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C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FIN DE:</a:t>
            </a:r>
          </a:p>
          <a:p>
            <a:pPr algn="just">
              <a:lnSpc>
                <a:spcPct val="150000"/>
              </a:lnSpc>
            </a:pPr>
            <a:r>
              <a:rPr lang="es-EC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Proponer </a:t>
            </a:r>
            <a:r>
              <a:rPr lang="es-EC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estrategias para el tratamiento del riesgo.</a:t>
            </a:r>
          </a:p>
          <a:p>
            <a:pPr algn="just">
              <a:lnSpc>
                <a:spcPct val="150000"/>
              </a:lnSpc>
            </a:pPr>
            <a:endParaRPr lang="es-EC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s-EC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2" y="3826420"/>
            <a:ext cx="8932264" cy="226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0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Mario Antonio\Escritorio\Sanitaria\DSC019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78718"/>
            <a:ext cx="7056784" cy="529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395536" y="216265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“Trampa de lodos”:</a:t>
            </a:r>
            <a:endParaRPr lang="es-EC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027394" y="6264426"/>
            <a:ext cx="6289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Barrio “El Embudo”, año 2012  (¿desinterés, desapego por la vida, desconocimiento?)</a:t>
            </a:r>
            <a:endParaRPr lang="es-EC" sz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09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16632"/>
            <a:ext cx="5315867" cy="669270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23528" y="2572610"/>
            <a:ext cx="1800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Deslizamientos  (y, </a:t>
            </a:r>
            <a:r>
              <a:rPr lang="es-EC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localmente, flujos de lodo)</a:t>
            </a:r>
            <a:endParaRPr lang="es-EC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04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317754" y="2420888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INUNDACIONES</a:t>
            </a:r>
            <a:r>
              <a:rPr lang="es-EC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FLUVIALES:</a:t>
            </a:r>
            <a:endParaRPr lang="es-EC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978" y="72008"/>
            <a:ext cx="4758302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6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4624"/>
            <a:ext cx="4242942" cy="674136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31438" y="2661012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Inundación por tsunami:</a:t>
            </a:r>
            <a:endParaRPr lang="es-EC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23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64704"/>
            <a:ext cx="7545011" cy="525658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99592" y="260648"/>
            <a:ext cx="30603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INUNDACIONES FLUVIALES</a:t>
            </a:r>
            <a:r>
              <a:rPr lang="es-EC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s-EC" sz="1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56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501" y="144016"/>
            <a:ext cx="4762795" cy="659735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2441836"/>
            <a:ext cx="2627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INUNDACIONES FLUVIALES:</a:t>
            </a:r>
          </a:p>
          <a:p>
            <a:endParaRPr lang="es-EC" sz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OCURREN EN TERRAZAS BAJAS </a:t>
            </a:r>
          </a:p>
          <a:p>
            <a:r>
              <a:rPr lang="es-EC" sz="1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LOS  RIOS ESMERALDAS Y </a:t>
            </a:r>
          </a:p>
          <a:p>
            <a:r>
              <a:rPr lang="es-EC" sz="1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TEAONE</a:t>
            </a:r>
            <a:endParaRPr lang="es-EC" sz="11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8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59532" y="188640"/>
            <a:ext cx="3636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INUNDACIONES FLUVIALES:</a:t>
            </a:r>
            <a:endParaRPr lang="es-EC" sz="1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052736"/>
            <a:ext cx="6699418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0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052736"/>
            <a:ext cx="7057321" cy="496855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007871" y="404664"/>
            <a:ext cx="7165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Evidencia de inundación fluvial en febrero 2016: barrio “La propicia I”,</a:t>
            </a:r>
          </a:p>
          <a:p>
            <a:r>
              <a:rPr lang="es-EC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Confluencia del río Teaone con el Esmeraldas </a:t>
            </a:r>
            <a:endParaRPr lang="es-EC" sz="1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77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01" y="1412776"/>
            <a:ext cx="5620512" cy="452932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431217" y="404664"/>
            <a:ext cx="6120680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just"/>
            <a:r>
              <a:rPr lang="es-EC" sz="20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3. </a:t>
            </a:r>
            <a:r>
              <a:rPr lang="es-EC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Estrategias </a:t>
            </a:r>
            <a:r>
              <a:rPr lang="es-EC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para el tratamiento del </a:t>
            </a:r>
            <a:r>
              <a:rPr lang="es-EC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riesgo:</a:t>
            </a:r>
            <a:endParaRPr lang="es-EC" sz="24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22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181858"/>
            <a:ext cx="3960440" cy="329568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484" y="3140968"/>
            <a:ext cx="4756012" cy="352839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87525" y="4725144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C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Ocupación paulatina de áreas de alto riesgo                                                    y</a:t>
            </a:r>
          </a:p>
          <a:p>
            <a:pPr algn="ctr">
              <a:lnSpc>
                <a:spcPct val="150000"/>
              </a:lnSpc>
            </a:pPr>
            <a:r>
              <a:rPr lang="es-EC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s-EC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aja capacidad de Respuesta ciudadana</a:t>
            </a:r>
            <a:endParaRPr lang="es-EC" sz="1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779912" y="441924"/>
            <a:ext cx="1296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Premisas:</a:t>
            </a:r>
            <a:endParaRPr lang="es-EC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750278" y="1412776"/>
            <a:ext cx="381642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C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Construcción de Riesgo Futuro </a:t>
            </a:r>
          </a:p>
          <a:p>
            <a:pPr algn="ctr">
              <a:lnSpc>
                <a:spcPct val="150000"/>
              </a:lnSpc>
            </a:pPr>
            <a:r>
              <a:rPr lang="es-EC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s-EC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or: </a:t>
            </a:r>
            <a:endParaRPr lang="es-EC" sz="1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56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36971" cy="655272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31507" y="260648"/>
            <a:ext cx="87849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 General:</a:t>
            </a:r>
          </a:p>
          <a:p>
            <a:pPr algn="just">
              <a:lnSpc>
                <a:spcPct val="150000"/>
              </a:lnSpc>
            </a:pPr>
            <a:r>
              <a:rPr lang="es-E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Determinar la afectación </a:t>
            </a:r>
            <a:r>
              <a:rPr lang="es-E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de la ciudad de Esmeraldas ante la potencial ocurrencia de amenazas naturales recurrentes, concurrentes y concatenadas, utilizando indicadores geológico-geomorfológicos, </a:t>
            </a:r>
            <a:r>
              <a:rPr lang="es-E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 propuesta de estrategias </a:t>
            </a:r>
            <a:r>
              <a:rPr lang="es-E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para el tratamiento del</a:t>
            </a:r>
            <a:r>
              <a:rPr lang="es-EC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riesgo</a:t>
            </a:r>
            <a:endParaRPr lang="es-EC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92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04664"/>
            <a:ext cx="6251138" cy="604867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07504" y="2453987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Aumento de la población en áreas de alto riesgo:</a:t>
            </a:r>
            <a:endParaRPr lang="es-EC" sz="1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69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716016" y="2938592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Centro de Atención Ciudadana – Esmeraldas</a:t>
            </a:r>
          </a:p>
          <a:p>
            <a:r>
              <a:rPr lang="es-EC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Zona de alto riesgo de tsunami</a:t>
            </a:r>
            <a:endParaRPr lang="es-EC" sz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562" y="219472"/>
            <a:ext cx="5156257" cy="271912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76872"/>
            <a:ext cx="3600401" cy="286939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869" y="3607359"/>
            <a:ext cx="4223641" cy="266975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115470" y="6277117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Sistema ECU -911 de Esmeraldas – Alto riesgo por tsunami</a:t>
            </a:r>
            <a:endParaRPr lang="es-EC" sz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23528" y="806937"/>
            <a:ext cx="2811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C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Ocupación de áreas</a:t>
            </a:r>
          </a:p>
          <a:p>
            <a:pPr algn="ctr">
              <a:lnSpc>
                <a:spcPct val="150000"/>
              </a:lnSpc>
            </a:pPr>
            <a:r>
              <a:rPr lang="es-EC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alto riesgo:</a:t>
            </a:r>
            <a:endParaRPr lang="es-EC" sz="1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20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275856" y="260648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Baja capacidad de Respuesta:</a:t>
            </a:r>
            <a:endParaRPr lang="es-EC" sz="1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2" t="-720" r="718" b="13662"/>
          <a:stretch/>
        </p:blipFill>
        <p:spPr>
          <a:xfrm>
            <a:off x="4067944" y="2996952"/>
            <a:ext cx="4786895" cy="324036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/>
          <a:stretch/>
        </p:blipFill>
        <p:spPr>
          <a:xfrm>
            <a:off x="323527" y="908720"/>
            <a:ext cx="4711723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7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07504" y="44624"/>
            <a:ext cx="9001000" cy="652486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just"/>
            <a:r>
              <a:rPr lang="es-EC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Análisis prospectivo: </a:t>
            </a:r>
          </a:p>
          <a:p>
            <a:pPr algn="just"/>
            <a:endParaRPr lang="es-EC" sz="2400" b="1" dirty="0" smtClean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s-EC" sz="16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Ocurrencia de un SISMO de magnitud 7.18 con epicentro cercano a la ciudad de Esmeraldas, en época lluviosa:</a:t>
            </a:r>
          </a:p>
          <a:p>
            <a:pPr algn="just"/>
            <a:endParaRPr lang="es-EC" sz="1600" b="1" dirty="0" smtClean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s-EC" sz="16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Efectos:</a:t>
            </a:r>
          </a:p>
          <a:p>
            <a:pPr algn="just"/>
            <a:endParaRPr lang="es-EC" b="1" dirty="0" smtClean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just"/>
            <a:endParaRPr lang="es-EC" b="1" dirty="0" smtClean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s-EC" b="1" dirty="0" smtClean="0">
                <a:solidFill>
                  <a:srgbClr val="00B0F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1.- DESTRUCCIÓN </a:t>
            </a:r>
            <a:r>
              <a:rPr lang="es-EC" b="1" u="sng" dirty="0">
                <a:solidFill>
                  <a:srgbClr val="00B0F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casi total </a:t>
            </a:r>
            <a:r>
              <a:rPr lang="es-EC" b="1" dirty="0">
                <a:solidFill>
                  <a:srgbClr val="00B0F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de la ciudad: “El 80% de las construcciones en la ciudad de Esmeraldas no son sismo-resistentes” </a:t>
            </a:r>
            <a:r>
              <a:rPr lang="es-EC" sz="1400" b="1" dirty="0">
                <a:solidFill>
                  <a:srgbClr val="00B0F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(GAD Municipal de Esmeraldas, 2016).</a:t>
            </a:r>
            <a:endParaRPr lang="es-EC" b="1" dirty="0">
              <a:solidFill>
                <a:srgbClr val="00B0F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/>
            <a:r>
              <a:rPr lang="es-EC" b="1" dirty="0" smtClean="0">
                <a:solidFill>
                  <a:srgbClr val="00B0F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(Licuación de Arenas   =   Destrucción General  (</a:t>
            </a:r>
            <a:r>
              <a:rPr lang="es-EC" b="1" dirty="0">
                <a:solidFill>
                  <a:srgbClr val="00B0F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vías de acceso, viviendas, servicios básicos</a:t>
            </a:r>
            <a:r>
              <a:rPr lang="es-EC" b="1" dirty="0" smtClean="0">
                <a:solidFill>
                  <a:srgbClr val="00B0F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).</a:t>
            </a:r>
          </a:p>
          <a:p>
            <a:pPr algn="just"/>
            <a:endParaRPr lang="es-EC" b="1" dirty="0">
              <a:solidFill>
                <a:srgbClr val="00B0F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/>
            <a:r>
              <a:rPr lang="es-EC" b="1" dirty="0" smtClean="0">
                <a:solidFill>
                  <a:srgbClr val="00B0F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2</a:t>
            </a:r>
            <a:r>
              <a:rPr lang="es-EC" b="1" dirty="0">
                <a:solidFill>
                  <a:srgbClr val="00B0F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.-  </a:t>
            </a:r>
            <a:r>
              <a:rPr lang="es-EC" b="1" dirty="0" smtClean="0">
                <a:solidFill>
                  <a:srgbClr val="00B0F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TSUNAMI  </a:t>
            </a:r>
            <a:r>
              <a:rPr lang="es-EC" b="1" dirty="0">
                <a:solidFill>
                  <a:srgbClr val="00B0F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de origen cercano, altura ola ~ 10 m; </a:t>
            </a:r>
            <a:r>
              <a:rPr lang="es-EC" b="1" dirty="0" smtClean="0">
                <a:solidFill>
                  <a:srgbClr val="00B0F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tiempo de llegada </a:t>
            </a:r>
            <a:r>
              <a:rPr lang="es-EC" b="1" dirty="0">
                <a:solidFill>
                  <a:srgbClr val="00B0F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de la primera ola: entre 7 y 25 minutos</a:t>
            </a:r>
            <a:r>
              <a:rPr lang="es-EC" b="1" dirty="0" smtClean="0">
                <a:solidFill>
                  <a:srgbClr val="00B0F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s-EC" sz="1400" b="1" dirty="0" smtClean="0">
                <a:solidFill>
                  <a:srgbClr val="00B0F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es-EC" sz="1400" b="1" dirty="0">
                <a:solidFill>
                  <a:srgbClr val="00B0F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Espinosa, J., INOCAR, 1992; Arreaga, P., ESPOL, 2004).</a:t>
            </a:r>
          </a:p>
          <a:p>
            <a:pPr algn="just"/>
            <a:endParaRPr lang="es-EC" b="1" dirty="0">
              <a:solidFill>
                <a:srgbClr val="00B0F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/>
            <a:r>
              <a:rPr lang="es-EC" b="1" dirty="0">
                <a:solidFill>
                  <a:srgbClr val="00B0F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3.- </a:t>
            </a:r>
            <a:r>
              <a:rPr lang="es-EC" b="1" dirty="0" smtClean="0">
                <a:solidFill>
                  <a:srgbClr val="00B0F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DESLIZAMIENTOS </a:t>
            </a:r>
            <a:r>
              <a:rPr lang="es-EC" b="1" dirty="0">
                <a:solidFill>
                  <a:srgbClr val="00B0F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– flujos de </a:t>
            </a:r>
            <a:r>
              <a:rPr lang="es-EC" b="1" dirty="0" smtClean="0">
                <a:solidFill>
                  <a:srgbClr val="00B0F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lodo</a:t>
            </a:r>
            <a:endParaRPr lang="es-EC" b="1" dirty="0">
              <a:solidFill>
                <a:srgbClr val="00B0F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/>
            <a:r>
              <a:rPr lang="es-EC" b="1" dirty="0">
                <a:solidFill>
                  <a:srgbClr val="00B0F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algn="just"/>
            <a:r>
              <a:rPr lang="es-EC" b="1" dirty="0">
                <a:solidFill>
                  <a:srgbClr val="00B0F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4</a:t>
            </a:r>
            <a:r>
              <a:rPr lang="es-EC" b="1" dirty="0" smtClean="0">
                <a:solidFill>
                  <a:srgbClr val="00B0F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.- CONTAMINACIÓN  AMBIENTAL  (</a:t>
            </a:r>
            <a:r>
              <a:rPr lang="es-EC" b="1" dirty="0">
                <a:solidFill>
                  <a:srgbClr val="00B0F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agua,  suelo,  aire, derrame  de  petróleo  y  derivados,  rotura  de  sistemas de alcantarillado y agua potable</a:t>
            </a:r>
            <a:r>
              <a:rPr lang="es-EC" b="1" dirty="0" smtClean="0">
                <a:solidFill>
                  <a:srgbClr val="00B0F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).</a:t>
            </a:r>
          </a:p>
          <a:p>
            <a:pPr algn="just"/>
            <a:endParaRPr lang="es-EC" b="1" dirty="0" smtClean="0">
              <a:solidFill>
                <a:srgbClr val="00B0F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/>
            <a:r>
              <a:rPr lang="es-EC" b="1" dirty="0">
                <a:solidFill>
                  <a:srgbClr val="00B0F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5</a:t>
            </a:r>
            <a:r>
              <a:rPr lang="es-EC" b="1" dirty="0" smtClean="0">
                <a:solidFill>
                  <a:srgbClr val="00B0F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.- AFECTACIÓN  </a:t>
            </a:r>
            <a:r>
              <a:rPr lang="es-EC" b="1" dirty="0">
                <a:solidFill>
                  <a:srgbClr val="00B0F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GRAVE A LA ECONOMÍA  (local, provincial,  del </a:t>
            </a:r>
            <a:r>
              <a:rPr lang="es-EC" b="1" dirty="0" smtClean="0">
                <a:solidFill>
                  <a:srgbClr val="00B0F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País)</a:t>
            </a:r>
            <a:endParaRPr lang="es-EC" b="1" dirty="0">
              <a:solidFill>
                <a:srgbClr val="00B0F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/>
            <a:endParaRPr lang="es-EC" b="1" dirty="0">
              <a:solidFill>
                <a:srgbClr val="00B0F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es-EC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5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Documents and Settings\Mario Antonio\Escritorio\Conferencia\SAM_06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212976"/>
            <a:ext cx="5652411" cy="317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-20275" y="2497007"/>
            <a:ext cx="54360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C" sz="1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 riesgos derivados de amenazas naturales, no son </a:t>
            </a:r>
            <a:r>
              <a:rPr lang="es-EC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sucesos </a:t>
            </a:r>
            <a:r>
              <a:rPr lang="es-EC" sz="1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inevitables; son problemas </a:t>
            </a:r>
            <a:r>
              <a:rPr lang="es-EC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resueltos del desarrollo.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-36512" y="104816"/>
            <a:ext cx="20162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C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s-EC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ropuesta</a:t>
            </a:r>
            <a:r>
              <a:rPr lang="es-EC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/>
            <a:r>
              <a:rPr lang="es-EC" sz="1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premisas:</a:t>
            </a:r>
            <a:endParaRPr lang="es-EC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801613" y="44625"/>
            <a:ext cx="3234883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C" sz="2000" u="sng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s-EC" sz="2000" u="sng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ropuesta</a:t>
            </a:r>
            <a:r>
              <a:rPr lang="es-EC" u="sng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s-EC" sz="1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Reducir la vulnerabilidad creciente </a:t>
            </a:r>
            <a:r>
              <a:rPr lang="es-EC" sz="1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Esmeraldas:</a:t>
            </a:r>
          </a:p>
          <a:p>
            <a:endParaRPr lang="es-EC" sz="16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Gobierno Municipal debe:</a:t>
            </a:r>
          </a:p>
          <a:p>
            <a:pPr algn="just"/>
            <a:r>
              <a:rPr lang="es-EC" sz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Actualizar su Plan de Ordenamiento Urbano donde consten las áreas de alto riesgo y de seguridad, ante las varias amenazas que enfrenta la ciudad.</a:t>
            </a:r>
          </a:p>
          <a:p>
            <a:pPr algn="just"/>
            <a:endParaRPr lang="es-EC" sz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sz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Mediante </a:t>
            </a:r>
            <a:r>
              <a:rPr lang="es-EC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una Ordenanza </a:t>
            </a:r>
            <a:r>
              <a:rPr lang="es-EC" sz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Municipal prohibir </a:t>
            </a:r>
            <a:r>
              <a:rPr lang="es-EC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construcción de edificios públicos, de servicios y de vivienda en zonas de riesgo</a:t>
            </a:r>
            <a:r>
              <a:rPr lang="es-EC" sz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s-EC" sz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s-EC" sz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Propender al fortalecimiento </a:t>
            </a:r>
            <a:r>
              <a:rPr lang="es-EC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institucional, mediante la capacitación de su talento humano  </a:t>
            </a:r>
            <a:r>
              <a:rPr lang="es-EC" sz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técnico.</a:t>
            </a:r>
          </a:p>
          <a:p>
            <a:pPr lvl="0" algn="just"/>
            <a:endParaRPr lang="es-EC" sz="120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s-EC" sz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Fortalecer las </a:t>
            </a:r>
            <a:r>
              <a:rPr lang="es-EC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capacidades de comunicación y coordinación al interior del </a:t>
            </a:r>
            <a:r>
              <a:rPr lang="es-EC" sz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Gobierno Municipal</a:t>
            </a:r>
          </a:p>
          <a:p>
            <a:pPr lvl="0" algn="just"/>
            <a:endParaRPr lang="es-EC" sz="120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s-EC" sz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Realizar revisión, mejoras y aplicabilidad efectiva </a:t>
            </a:r>
            <a:r>
              <a:rPr lang="es-EC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 “Plan de Desarrollo y Ordenamiento Territorial 2012 – 2022”</a:t>
            </a:r>
          </a:p>
          <a:p>
            <a:pPr lvl="0" algn="just"/>
            <a:endParaRPr lang="es-EC" sz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s-EC" sz="1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Crear </a:t>
            </a:r>
            <a:r>
              <a:rPr lang="es-EC" sz="1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condiciones de resiliencia en la ciudad de </a:t>
            </a:r>
            <a:r>
              <a:rPr lang="es-EC" sz="1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Esmeraldas</a:t>
            </a:r>
          </a:p>
          <a:p>
            <a:r>
              <a:rPr lang="es-EC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s-EC" sz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Propiciar emprendimientos (negocios familiares, grupales) dirigidos al sector turístico.</a:t>
            </a:r>
            <a:endParaRPr lang="es-EC" sz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C" sz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sz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Facilitar la supervisión técnica y control en las construcciones, a través de las Universidades del país</a:t>
            </a:r>
            <a:endParaRPr lang="es-EC" sz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0" y="882586"/>
            <a:ext cx="565212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desastre ocurre cuando un conjunto de factores negativos se acumulan, o están presentes en un mismo lugar, sin haber sido oportunamente tratados</a:t>
            </a:r>
            <a:r>
              <a:rPr lang="es-EC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C" sz="160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sz="1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Entonces:</a:t>
            </a:r>
            <a:endParaRPr lang="es-EC" sz="160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sz="1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Esmeraldas </a:t>
            </a:r>
            <a:r>
              <a:rPr lang="es-EC" sz="1600" u="sng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necesariamente </a:t>
            </a:r>
            <a:r>
              <a:rPr lang="es-EC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debe sufrir las consecuencias de un desastre </a:t>
            </a:r>
            <a:r>
              <a:rPr lang="es-EC" sz="1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complejo (y anunciado). </a:t>
            </a:r>
            <a:endParaRPr lang="es-EC" sz="1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56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" t="4944" r="3896" b="4423"/>
          <a:stretch/>
        </p:blipFill>
        <p:spPr>
          <a:xfrm>
            <a:off x="3419872" y="116632"/>
            <a:ext cx="5544616" cy="4295125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28599" y="4653136"/>
            <a:ext cx="7320272" cy="18158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C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Sismos </a:t>
            </a:r>
            <a:r>
              <a:rPr lang="es-EC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sus efectos </a:t>
            </a:r>
            <a:r>
              <a:rPr lang="es-EC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concatenados:  licuación </a:t>
            </a:r>
            <a:r>
              <a:rPr lang="es-EC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arenas, </a:t>
            </a:r>
            <a:r>
              <a:rPr lang="es-EC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tsunami </a:t>
            </a:r>
          </a:p>
          <a:p>
            <a:endParaRPr lang="es-EC" sz="1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9875" indent="-269875"/>
            <a:r>
              <a:rPr lang="es-EC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Hidrometeorológicas </a:t>
            </a:r>
            <a:r>
              <a:rPr lang="es-EC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sus </a:t>
            </a:r>
            <a:r>
              <a:rPr lang="es-EC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efectos </a:t>
            </a:r>
            <a:r>
              <a:rPr lang="es-EC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concatenados:</a:t>
            </a:r>
          </a:p>
          <a:p>
            <a:pPr marL="269875" indent="-269875"/>
            <a:r>
              <a:rPr lang="es-EC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inundaciones</a:t>
            </a:r>
            <a:r>
              <a:rPr lang="es-EC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deslizamientos de tierra, flujos de lodo y reptación del </a:t>
            </a:r>
            <a:r>
              <a:rPr lang="es-EC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suelo</a:t>
            </a:r>
          </a:p>
          <a:p>
            <a:pPr marL="269875" indent="-269875"/>
            <a:endParaRPr lang="es-EC" sz="1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9875" indent="-269875"/>
            <a:r>
              <a:rPr lang="es-EC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s-EC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s-EC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EC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ciudad de Esmeraldas no se encuentra preparada para enfrentar riesgos de desastres derivados de amenazas recurrentes, concurrentes y concatenadas.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11560" y="260648"/>
            <a:ext cx="2664296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CONCLUSIONES:</a:t>
            </a:r>
            <a:endParaRPr lang="es-EC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2008" y="1412776"/>
            <a:ext cx="3275856" cy="116955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 </a:t>
            </a:r>
            <a:r>
              <a:rPr lang="es-EC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amenazas más severas </a:t>
            </a:r>
            <a:r>
              <a:rPr lang="es-EC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</a:p>
          <a:p>
            <a:r>
              <a:rPr lang="es-EC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s-EC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nfrenta la </a:t>
            </a:r>
            <a:r>
              <a:rPr lang="es-EC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ciudad de </a:t>
            </a:r>
            <a:r>
              <a:rPr lang="es-EC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Esmeraldas</a:t>
            </a:r>
          </a:p>
          <a:p>
            <a:pPr algn="ctr"/>
            <a:r>
              <a:rPr lang="es-EC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son</a:t>
            </a:r>
            <a:r>
              <a:rPr lang="es-EC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s-EC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sz="1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00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Documents and Settings\Mario Antonio\Escritorio\Conferencia\DSC0201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36972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 rot="20557513">
            <a:off x="250846" y="3002877"/>
            <a:ext cx="713641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GRACIAS</a:t>
            </a:r>
            <a:endParaRPr lang="es-ES" sz="8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884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23731" y="332656"/>
            <a:ext cx="7992888" cy="267765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s-EC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OBJETIVO ESPECÍFICO  1:</a:t>
            </a:r>
          </a:p>
          <a:p>
            <a:endParaRPr lang="es-EC" sz="24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s-EC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Describir la fisiografía de </a:t>
            </a:r>
            <a:r>
              <a:rPr lang="es-EC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la ciudad de Esmeraldas, mediante interpretación de fotografías aéreas en </a:t>
            </a:r>
            <a:r>
              <a:rPr lang="es-EC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3D y </a:t>
            </a:r>
            <a:r>
              <a:rPr lang="es-EC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análisis </a:t>
            </a:r>
            <a:r>
              <a:rPr lang="es-EC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de campo, </a:t>
            </a:r>
            <a:r>
              <a:rPr lang="es-EC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a fin de establecer la relación entre la geología – geomorfología y las amenazas naturales existentes.</a:t>
            </a:r>
            <a:endParaRPr lang="es-EC" sz="2400" dirty="0">
              <a:solidFill>
                <a:srgbClr val="FFFF00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04664" y="3573016"/>
            <a:ext cx="7992888" cy="230832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s-EC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OBJETIVO ESPECÍFICO  2:</a:t>
            </a:r>
          </a:p>
          <a:p>
            <a:pPr algn="just"/>
            <a:endParaRPr lang="es-EC" sz="2400" b="1" dirty="0" smtClean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s-EC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Determinar </a:t>
            </a:r>
            <a:r>
              <a:rPr lang="es-EC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la severidad de las amenazas naturales, recurrentes, concurrentes y concatenadas, en función de sus características, área de influencia y elementos expuestos, a fin de determinar la capacidad de respuesta de la ciudad.</a:t>
            </a:r>
            <a:endParaRPr lang="es-EC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55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39552" y="2132856"/>
            <a:ext cx="7992888" cy="230832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s-EC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OBJETIVO ESPECÍFICO  3:</a:t>
            </a:r>
          </a:p>
          <a:p>
            <a:pPr algn="just"/>
            <a:r>
              <a:rPr lang="es-EC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Analizar </a:t>
            </a:r>
            <a:r>
              <a:rPr lang="es-EC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y proponer estrategias para el tratamiento del riesgo en la ciudad de Esmeraldas, en función de su capacidad de respuesta, análisis de normativas, planes y capacidades institucionales, a fin de crear condiciones de resiliencia en la ciudad. </a:t>
            </a:r>
          </a:p>
        </p:txBody>
      </p:sp>
    </p:spTree>
    <p:extLst>
      <p:ext uri="{BB962C8B-B14F-4D97-AF65-F5344CB8AC3E}">
        <p14:creationId xmlns:p14="http://schemas.microsoft.com/office/powerpoint/2010/main" val="263575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563888" y="404664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RESULTADOS:</a:t>
            </a:r>
            <a:endParaRPr lang="es-EC" sz="2400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4561696" cy="374441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348880"/>
            <a:ext cx="4054331" cy="411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35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88842" y="299995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UBICACIÓN:</a:t>
            </a:r>
            <a:endParaRPr lang="es-EC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979712" y="6309320"/>
            <a:ext cx="31529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5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Fuente: Google Earth, Terrametrics </a:t>
            </a:r>
            <a:r>
              <a:rPr lang="es-EC" sz="10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s-EC" sz="105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mage, 2017</a:t>
            </a:r>
            <a:endParaRPr lang="es-EC" sz="105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993" y="1124744"/>
            <a:ext cx="5819359" cy="504056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043608" y="336912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1. </a:t>
            </a:r>
            <a:r>
              <a:rPr lang="es-EC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Condiciones </a:t>
            </a:r>
            <a:r>
              <a:rPr lang="es-EC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fisiográficas de la ciudad de </a:t>
            </a:r>
            <a:r>
              <a:rPr lang="es-EC" sz="24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Esmeraldas:</a:t>
            </a:r>
            <a:endParaRPr lang="es-EC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28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39552" y="278092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Paisajes:</a:t>
            </a:r>
            <a:endParaRPr lang="es-EC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8397"/>
            <a:ext cx="4972050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7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1427</TotalTime>
  <Words>1189</Words>
  <Application>Microsoft Office PowerPoint</Application>
  <PresentationFormat>Presentación en pantalla (4:3)</PresentationFormat>
  <Paragraphs>193</Paragraphs>
  <Slides>46</Slides>
  <Notes>46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52" baseType="lpstr">
      <vt:lpstr>Arial Unicode MS</vt:lpstr>
      <vt:lpstr>Angsana New</vt:lpstr>
      <vt:lpstr>Arial</vt:lpstr>
      <vt:lpstr>Calibri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Familia Cruz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Mario Cruz</dc:creator>
  <cp:lastModifiedBy>Mario Antonio Cruz</cp:lastModifiedBy>
  <cp:revision>157</cp:revision>
  <dcterms:created xsi:type="dcterms:W3CDTF">2013-11-17T17:52:57Z</dcterms:created>
  <dcterms:modified xsi:type="dcterms:W3CDTF">2017-09-10T22:04:56Z</dcterms:modified>
</cp:coreProperties>
</file>