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7" r:id="rId3"/>
    <p:sldId id="258" r:id="rId4"/>
    <p:sldId id="283" r:id="rId5"/>
    <p:sldId id="259" r:id="rId6"/>
    <p:sldId id="263" r:id="rId7"/>
    <p:sldId id="260" r:id="rId8"/>
    <p:sldId id="261" r:id="rId9"/>
    <p:sldId id="264" r:id="rId10"/>
    <p:sldId id="265" r:id="rId11"/>
    <p:sldId id="266" r:id="rId12"/>
    <p:sldId id="296" r:id="rId13"/>
    <p:sldId id="303" r:id="rId14"/>
    <p:sldId id="304" r:id="rId15"/>
    <p:sldId id="305" r:id="rId16"/>
    <p:sldId id="306" r:id="rId17"/>
    <p:sldId id="307" r:id="rId18"/>
    <p:sldId id="308" r:id="rId19"/>
    <p:sldId id="297" r:id="rId20"/>
    <p:sldId id="298" r:id="rId21"/>
    <p:sldId id="299" r:id="rId22"/>
    <p:sldId id="300" r:id="rId23"/>
    <p:sldId id="301" r:id="rId24"/>
    <p:sldId id="302"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1" r:id="rId39"/>
    <p:sldId id="280" r:id="rId40"/>
    <p:sldId id="282" r:id="rId41"/>
    <p:sldId id="309"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660"/>
  </p:normalViewPr>
  <p:slideViewPr>
    <p:cSldViewPr>
      <p:cViewPr>
        <p:scale>
          <a:sx n="66" d="100"/>
          <a:sy n="66" d="100"/>
        </p:scale>
        <p:origin x="-1812"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ERSONAL-PC\Documents\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dirty="0"/>
              <a:t>TEST DE ORIENTACIÓN CON </a:t>
            </a:r>
            <a:r>
              <a:rPr lang="es-EC" sz="1600" dirty="0" smtClean="0"/>
              <a:t>DEFINICIÓN SUB 10</a:t>
            </a:r>
            <a:endParaRPr lang="es-EC" sz="16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10 '!$C$37</c:f>
              <c:strCache>
                <c:ptCount val="1"/>
                <c:pt idx="0">
                  <c:v>PRE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10 '!$B$38:$B$42</c:f>
              <c:strCache>
                <c:ptCount val="5"/>
                <c:pt idx="0">
                  <c:v>PROMEDIO </c:v>
                </c:pt>
                <c:pt idx="1">
                  <c:v>MEDIANA</c:v>
                </c:pt>
                <c:pt idx="2">
                  <c:v>MAXIMO </c:v>
                </c:pt>
                <c:pt idx="3">
                  <c:v>MINIMO</c:v>
                </c:pt>
                <c:pt idx="4">
                  <c:v>DESVEST</c:v>
                </c:pt>
              </c:strCache>
            </c:strRef>
          </c:cat>
          <c:val>
            <c:numRef>
              <c:f>'SUB 10 '!$C$38:$C$42</c:f>
              <c:numCache>
                <c:formatCode>0.0</c:formatCode>
                <c:ptCount val="5"/>
                <c:pt idx="0">
                  <c:v>11.32</c:v>
                </c:pt>
                <c:pt idx="1">
                  <c:v>10.593620192434894</c:v>
                </c:pt>
                <c:pt idx="2">
                  <c:v>16</c:v>
                </c:pt>
                <c:pt idx="3">
                  <c:v>5</c:v>
                </c:pt>
                <c:pt idx="4" formatCode="0.00">
                  <c:v>2.6095976701399781</c:v>
                </c:pt>
              </c:numCache>
            </c:numRef>
          </c:val>
          <c:extLst xmlns:c16r2="http://schemas.microsoft.com/office/drawing/2015/06/chart">
            <c:ext xmlns:c16="http://schemas.microsoft.com/office/drawing/2014/chart" uri="{C3380CC4-5D6E-409C-BE32-E72D297353CC}">
              <c16:uniqueId val="{00000001-9B73-4560-8618-83CB8ECC2C53}"/>
            </c:ext>
          </c:extLst>
        </c:ser>
        <c:ser>
          <c:idx val="1"/>
          <c:order val="1"/>
          <c:tx>
            <c:strRef>
              <c:f>'SUB 10 '!$D$37</c:f>
              <c:strCache>
                <c:ptCount val="1"/>
                <c:pt idx="0">
                  <c:v>POS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10 '!$B$38:$B$42</c:f>
              <c:strCache>
                <c:ptCount val="5"/>
                <c:pt idx="0">
                  <c:v>PROMEDIO </c:v>
                </c:pt>
                <c:pt idx="1">
                  <c:v>MEDIANA</c:v>
                </c:pt>
                <c:pt idx="2">
                  <c:v>MAXIMO </c:v>
                </c:pt>
                <c:pt idx="3">
                  <c:v>MINIMO</c:v>
                </c:pt>
                <c:pt idx="4">
                  <c:v>DESVEST</c:v>
                </c:pt>
              </c:strCache>
            </c:strRef>
          </c:cat>
          <c:val>
            <c:numRef>
              <c:f>'SUB 10 '!$D$38:$D$42</c:f>
              <c:numCache>
                <c:formatCode>0.0</c:formatCode>
                <c:ptCount val="5"/>
                <c:pt idx="0">
                  <c:v>13.8</c:v>
                </c:pt>
                <c:pt idx="1">
                  <c:v>13.514828229368486</c:v>
                </c:pt>
                <c:pt idx="2">
                  <c:v>17</c:v>
                </c:pt>
                <c:pt idx="3">
                  <c:v>10</c:v>
                </c:pt>
                <c:pt idx="4" formatCode="0.00">
                  <c:v>1.9148542155126762</c:v>
                </c:pt>
              </c:numCache>
            </c:numRef>
          </c:val>
          <c:extLst xmlns:c16r2="http://schemas.microsoft.com/office/drawing/2015/06/chart">
            <c:ext xmlns:c16="http://schemas.microsoft.com/office/drawing/2014/chart" uri="{C3380CC4-5D6E-409C-BE32-E72D297353CC}">
              <c16:uniqueId val="{00000002-9B73-4560-8618-83CB8ECC2C53}"/>
            </c:ext>
          </c:extLst>
        </c:ser>
        <c:dLbls>
          <c:showLegendKey val="0"/>
          <c:showVal val="1"/>
          <c:showCatName val="0"/>
          <c:showSerName val="0"/>
          <c:showPercent val="0"/>
          <c:showBubbleSize val="0"/>
        </c:dLbls>
        <c:gapWidth val="150"/>
        <c:shape val="box"/>
        <c:axId val="59880576"/>
        <c:axId val="59882112"/>
        <c:axId val="0"/>
      </c:bar3DChart>
      <c:catAx>
        <c:axId val="59880576"/>
        <c:scaling>
          <c:orientation val="minMax"/>
        </c:scaling>
        <c:delete val="0"/>
        <c:axPos val="b"/>
        <c:numFmt formatCode="General" sourceLinked="0"/>
        <c:majorTickMark val="none"/>
        <c:minorTickMark val="none"/>
        <c:tickLblPos val="nextTo"/>
        <c:crossAx val="59882112"/>
        <c:crosses val="autoZero"/>
        <c:auto val="1"/>
        <c:lblAlgn val="ctr"/>
        <c:lblOffset val="100"/>
        <c:noMultiLvlLbl val="0"/>
      </c:catAx>
      <c:valAx>
        <c:axId val="59882112"/>
        <c:scaling>
          <c:orientation val="minMax"/>
        </c:scaling>
        <c:delete val="1"/>
        <c:axPos val="l"/>
        <c:numFmt formatCode="0.0" sourceLinked="1"/>
        <c:majorTickMark val="out"/>
        <c:minorTickMark val="none"/>
        <c:tickLblPos val="nextTo"/>
        <c:crossAx val="59880576"/>
        <c:crosses val="autoZero"/>
        <c:crossBetween val="between"/>
      </c:valAx>
    </c:plotArea>
    <c:legend>
      <c:legendPos val="t"/>
      <c:layout/>
      <c:overlay val="0"/>
    </c:legend>
    <c:plotVisOnly val="1"/>
    <c:dispBlanksAs val="gap"/>
    <c:showDLblsOverMax val="0"/>
  </c:chart>
  <c:txPr>
    <a:bodyPr/>
    <a:lstStyle/>
    <a:p>
      <a:pPr>
        <a:defRPr sz="11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TEST T 40 SUB 10 </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10 '!$C$52</c:f>
              <c:strCache>
                <c:ptCount val="1"/>
                <c:pt idx="0">
                  <c:v>PRE TEST </c:v>
                </c:pt>
              </c:strCache>
            </c:strRef>
          </c:tx>
          <c:invertIfNegative val="0"/>
          <c:cat>
            <c:strRef>
              <c:f>'SUB 10 '!$B$53:$B$57</c:f>
              <c:strCache>
                <c:ptCount val="5"/>
                <c:pt idx="0">
                  <c:v>PROMEDIO </c:v>
                </c:pt>
                <c:pt idx="1">
                  <c:v>MEDIANA</c:v>
                </c:pt>
                <c:pt idx="2">
                  <c:v>MAXIMO </c:v>
                </c:pt>
                <c:pt idx="3">
                  <c:v>MINIMO</c:v>
                </c:pt>
                <c:pt idx="4">
                  <c:v>DESVEST</c:v>
                </c:pt>
              </c:strCache>
            </c:strRef>
          </c:cat>
          <c:val>
            <c:numRef>
              <c:f>'SUB 10 '!$C$53:$C$57</c:f>
              <c:numCache>
                <c:formatCode>0.0</c:formatCode>
                <c:ptCount val="5"/>
                <c:pt idx="0">
                  <c:v>25.32</c:v>
                </c:pt>
                <c:pt idx="1">
                  <c:v>25.222516675147737</c:v>
                </c:pt>
                <c:pt idx="2">
                  <c:v>28</c:v>
                </c:pt>
                <c:pt idx="3">
                  <c:v>22</c:v>
                </c:pt>
                <c:pt idx="4" formatCode="0.00">
                  <c:v>1.6000000000000003</c:v>
                </c:pt>
              </c:numCache>
            </c:numRef>
          </c:val>
          <c:extLst xmlns:c16r2="http://schemas.microsoft.com/office/drawing/2015/06/chart">
            <c:ext xmlns:c16="http://schemas.microsoft.com/office/drawing/2014/chart" uri="{C3380CC4-5D6E-409C-BE32-E72D297353CC}">
              <c16:uniqueId val="{00000000-4363-4A04-85F6-F0395B640F16}"/>
            </c:ext>
          </c:extLst>
        </c:ser>
        <c:ser>
          <c:idx val="1"/>
          <c:order val="1"/>
          <c:tx>
            <c:strRef>
              <c:f>'SUB 10 '!$D$52</c:f>
              <c:strCache>
                <c:ptCount val="1"/>
                <c:pt idx="0">
                  <c:v>POS TEST </c:v>
                </c:pt>
              </c:strCache>
            </c:strRef>
          </c:tx>
          <c:invertIfNegative val="0"/>
          <c:cat>
            <c:strRef>
              <c:f>'SUB 10 '!$B$53:$B$57</c:f>
              <c:strCache>
                <c:ptCount val="5"/>
                <c:pt idx="0">
                  <c:v>PROMEDIO </c:v>
                </c:pt>
                <c:pt idx="1">
                  <c:v>MEDIANA</c:v>
                </c:pt>
                <c:pt idx="2">
                  <c:v>MAXIMO </c:v>
                </c:pt>
                <c:pt idx="3">
                  <c:v>MINIMO</c:v>
                </c:pt>
                <c:pt idx="4">
                  <c:v>DESVEST</c:v>
                </c:pt>
              </c:strCache>
            </c:strRef>
          </c:cat>
          <c:val>
            <c:numRef>
              <c:f>'SUB 10 '!$D$53:$D$57</c:f>
              <c:numCache>
                <c:formatCode>0.0</c:formatCode>
                <c:ptCount val="5"/>
                <c:pt idx="0">
                  <c:v>23.32</c:v>
                </c:pt>
                <c:pt idx="1">
                  <c:v>23.245247814353036</c:v>
                </c:pt>
                <c:pt idx="2">
                  <c:v>26</c:v>
                </c:pt>
                <c:pt idx="3">
                  <c:v>21</c:v>
                </c:pt>
                <c:pt idx="4" formatCode="0.00">
                  <c:v>1.3453624047073711</c:v>
                </c:pt>
              </c:numCache>
            </c:numRef>
          </c:val>
          <c:extLst xmlns:c16r2="http://schemas.microsoft.com/office/drawing/2015/06/chart">
            <c:ext xmlns:c16="http://schemas.microsoft.com/office/drawing/2014/chart" uri="{C3380CC4-5D6E-409C-BE32-E72D297353CC}">
              <c16:uniqueId val="{00000001-4363-4A04-85F6-F0395B640F16}"/>
            </c:ext>
          </c:extLst>
        </c:ser>
        <c:dLbls>
          <c:showLegendKey val="0"/>
          <c:showVal val="1"/>
          <c:showCatName val="0"/>
          <c:showSerName val="0"/>
          <c:showPercent val="0"/>
          <c:showBubbleSize val="0"/>
        </c:dLbls>
        <c:gapWidth val="150"/>
        <c:shape val="box"/>
        <c:axId val="59939072"/>
        <c:axId val="59944960"/>
        <c:axId val="0"/>
      </c:bar3DChart>
      <c:catAx>
        <c:axId val="59939072"/>
        <c:scaling>
          <c:orientation val="minMax"/>
        </c:scaling>
        <c:delete val="0"/>
        <c:axPos val="b"/>
        <c:numFmt formatCode="General" sourceLinked="0"/>
        <c:majorTickMark val="none"/>
        <c:minorTickMark val="none"/>
        <c:tickLblPos val="nextTo"/>
        <c:crossAx val="59944960"/>
        <c:crosses val="autoZero"/>
        <c:auto val="1"/>
        <c:lblAlgn val="ctr"/>
        <c:lblOffset val="100"/>
        <c:noMultiLvlLbl val="0"/>
      </c:catAx>
      <c:valAx>
        <c:axId val="59944960"/>
        <c:scaling>
          <c:orientation val="minMax"/>
        </c:scaling>
        <c:delete val="1"/>
        <c:axPos val="l"/>
        <c:numFmt formatCode="0.0" sourceLinked="1"/>
        <c:majorTickMark val="out"/>
        <c:minorTickMark val="none"/>
        <c:tickLblPos val="nextTo"/>
        <c:crossAx val="59939072"/>
        <c:crosses val="autoZero"/>
        <c:crossBetween val="between"/>
      </c:valAx>
    </c:plotArea>
    <c:legend>
      <c:legendPos val="t"/>
      <c:layout/>
      <c:overlay val="0"/>
    </c:legend>
    <c:plotVisOnly val="1"/>
    <c:dispBlanksAs val="gap"/>
    <c:showDLblsOverMax val="0"/>
  </c:chart>
  <c:txPr>
    <a:bodyPr/>
    <a:lstStyle/>
    <a:p>
      <a:pPr>
        <a:defRPr sz="14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C"/>
              <a:t>TEST DE EQUILIBRIO SUB 10 </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10 '!$C$65</c:f>
              <c:strCache>
                <c:ptCount val="1"/>
                <c:pt idx="0">
                  <c:v>PRE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10 '!$B$66:$B$70</c:f>
              <c:strCache>
                <c:ptCount val="5"/>
                <c:pt idx="0">
                  <c:v>PROMEDIO </c:v>
                </c:pt>
                <c:pt idx="1">
                  <c:v>MEDIANA</c:v>
                </c:pt>
                <c:pt idx="2">
                  <c:v>MAXIMO </c:v>
                </c:pt>
                <c:pt idx="3">
                  <c:v>MINIMO</c:v>
                </c:pt>
                <c:pt idx="4">
                  <c:v>DESVEST</c:v>
                </c:pt>
              </c:strCache>
            </c:strRef>
          </c:cat>
          <c:val>
            <c:numRef>
              <c:f>'SUB 10 '!$C$66:$C$70</c:f>
              <c:numCache>
                <c:formatCode>0.0</c:formatCode>
                <c:ptCount val="5"/>
                <c:pt idx="0">
                  <c:v>39.200000000000003</c:v>
                </c:pt>
                <c:pt idx="1">
                  <c:v>38.451934341864764</c:v>
                </c:pt>
                <c:pt idx="2">
                  <c:v>49</c:v>
                </c:pt>
                <c:pt idx="3">
                  <c:v>32</c:v>
                </c:pt>
                <c:pt idx="4" formatCode="0.00">
                  <c:v>5.6789083458002736</c:v>
                </c:pt>
              </c:numCache>
            </c:numRef>
          </c:val>
          <c:extLst xmlns:c16r2="http://schemas.microsoft.com/office/drawing/2015/06/chart">
            <c:ext xmlns:c16="http://schemas.microsoft.com/office/drawing/2014/chart" uri="{C3380CC4-5D6E-409C-BE32-E72D297353CC}">
              <c16:uniqueId val="{00000000-8375-41F3-974E-9AE68E8FDBA6}"/>
            </c:ext>
          </c:extLst>
        </c:ser>
        <c:ser>
          <c:idx val="1"/>
          <c:order val="1"/>
          <c:tx>
            <c:strRef>
              <c:f>'SUB 10 '!$D$65</c:f>
              <c:strCache>
                <c:ptCount val="1"/>
                <c:pt idx="0">
                  <c:v>POS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10 '!$B$66:$B$70</c:f>
              <c:strCache>
                <c:ptCount val="5"/>
                <c:pt idx="0">
                  <c:v>PROMEDIO </c:v>
                </c:pt>
                <c:pt idx="1">
                  <c:v>MEDIANA</c:v>
                </c:pt>
                <c:pt idx="2">
                  <c:v>MAXIMO </c:v>
                </c:pt>
                <c:pt idx="3">
                  <c:v>MINIMO</c:v>
                </c:pt>
                <c:pt idx="4">
                  <c:v>DESVEST</c:v>
                </c:pt>
              </c:strCache>
            </c:strRef>
          </c:cat>
          <c:val>
            <c:numRef>
              <c:f>'SUB 10 '!$D$66:$D$70</c:f>
              <c:numCache>
                <c:formatCode>0.0</c:formatCode>
                <c:ptCount val="5"/>
                <c:pt idx="0">
                  <c:v>39.799999999999997</c:v>
                </c:pt>
                <c:pt idx="1">
                  <c:v>39.085481584822091</c:v>
                </c:pt>
                <c:pt idx="2">
                  <c:v>50</c:v>
                </c:pt>
                <c:pt idx="3">
                  <c:v>34</c:v>
                </c:pt>
                <c:pt idx="4" formatCode="0.00">
                  <c:v>5.7373048260195016</c:v>
                </c:pt>
              </c:numCache>
            </c:numRef>
          </c:val>
          <c:extLst xmlns:c16r2="http://schemas.microsoft.com/office/drawing/2015/06/chart">
            <c:ext xmlns:c16="http://schemas.microsoft.com/office/drawing/2014/chart" uri="{C3380CC4-5D6E-409C-BE32-E72D297353CC}">
              <c16:uniqueId val="{00000001-8375-41F3-974E-9AE68E8FDBA6}"/>
            </c:ext>
          </c:extLst>
        </c:ser>
        <c:dLbls>
          <c:showLegendKey val="0"/>
          <c:showVal val="1"/>
          <c:showCatName val="0"/>
          <c:showSerName val="0"/>
          <c:showPercent val="0"/>
          <c:showBubbleSize val="0"/>
        </c:dLbls>
        <c:gapWidth val="150"/>
        <c:shape val="box"/>
        <c:axId val="63328256"/>
        <c:axId val="63329792"/>
        <c:axId val="0"/>
      </c:bar3DChart>
      <c:catAx>
        <c:axId val="63328256"/>
        <c:scaling>
          <c:orientation val="minMax"/>
        </c:scaling>
        <c:delete val="0"/>
        <c:axPos val="b"/>
        <c:numFmt formatCode="General" sourceLinked="0"/>
        <c:majorTickMark val="none"/>
        <c:minorTickMark val="none"/>
        <c:tickLblPos val="nextTo"/>
        <c:crossAx val="63329792"/>
        <c:crosses val="autoZero"/>
        <c:auto val="1"/>
        <c:lblAlgn val="ctr"/>
        <c:lblOffset val="100"/>
        <c:noMultiLvlLbl val="0"/>
      </c:catAx>
      <c:valAx>
        <c:axId val="63329792"/>
        <c:scaling>
          <c:orientation val="minMax"/>
        </c:scaling>
        <c:delete val="1"/>
        <c:axPos val="l"/>
        <c:numFmt formatCode="0.0" sourceLinked="1"/>
        <c:majorTickMark val="out"/>
        <c:minorTickMark val="none"/>
        <c:tickLblPos val="nextTo"/>
        <c:crossAx val="63328256"/>
        <c:crosses val="autoZero"/>
        <c:crossBetween val="between"/>
      </c:valAx>
    </c:plotArea>
    <c:legend>
      <c:legendPos val="t"/>
      <c:layout/>
      <c:overlay val="0"/>
    </c:legend>
    <c:plotVisOnly val="1"/>
    <c:dispBlanksAs val="gap"/>
    <c:showDLblsOverMax val="0"/>
  </c:chart>
  <c:txPr>
    <a:bodyPr/>
    <a:lstStyle/>
    <a:p>
      <a:pPr>
        <a:defRPr sz="11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TEST DE ORIENTACIÓN CON DEFINICIÓN SUB 12</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12'!$C$37</c:f>
              <c:strCache>
                <c:ptCount val="1"/>
                <c:pt idx="0">
                  <c:v>PRE TEST </c:v>
                </c:pt>
              </c:strCache>
            </c:strRef>
          </c:tx>
          <c:invertIfNegative val="0"/>
          <c:cat>
            <c:strRef>
              <c:f>'SUB 12'!$B$38:$B$42</c:f>
              <c:strCache>
                <c:ptCount val="5"/>
                <c:pt idx="0">
                  <c:v>PROMEDIO </c:v>
                </c:pt>
                <c:pt idx="1">
                  <c:v>MEDIANA</c:v>
                </c:pt>
                <c:pt idx="2">
                  <c:v>MAXIMO </c:v>
                </c:pt>
                <c:pt idx="3">
                  <c:v>MINIMO</c:v>
                </c:pt>
                <c:pt idx="4">
                  <c:v>DESVEST</c:v>
                </c:pt>
              </c:strCache>
            </c:strRef>
          </c:cat>
          <c:val>
            <c:numRef>
              <c:f>'SUB 12'!$C$38:$C$42</c:f>
              <c:numCache>
                <c:formatCode>0</c:formatCode>
                <c:ptCount val="5"/>
                <c:pt idx="0">
                  <c:v>14.532746108221064</c:v>
                </c:pt>
                <c:pt idx="1">
                  <c:v>9.0911981168217384</c:v>
                </c:pt>
                <c:pt idx="2">
                  <c:v>17</c:v>
                </c:pt>
                <c:pt idx="3">
                  <c:v>1.0132456102380443</c:v>
                </c:pt>
                <c:pt idx="4" formatCode="0.0">
                  <c:v>3.3095453615162609</c:v>
                </c:pt>
              </c:numCache>
            </c:numRef>
          </c:val>
          <c:extLst xmlns:c16r2="http://schemas.microsoft.com/office/drawing/2015/06/chart">
            <c:ext xmlns:c16="http://schemas.microsoft.com/office/drawing/2014/chart" uri="{C3380CC4-5D6E-409C-BE32-E72D297353CC}">
              <c16:uniqueId val="{00000001-338F-4FCB-98C1-28251B1E131E}"/>
            </c:ext>
          </c:extLst>
        </c:ser>
        <c:ser>
          <c:idx val="1"/>
          <c:order val="1"/>
          <c:tx>
            <c:strRef>
              <c:f>'SUB 12'!$D$37</c:f>
              <c:strCache>
                <c:ptCount val="1"/>
                <c:pt idx="0">
                  <c:v>POS TEST </c:v>
                </c:pt>
              </c:strCache>
            </c:strRef>
          </c:tx>
          <c:invertIfNegative val="0"/>
          <c:cat>
            <c:strRef>
              <c:f>'SUB 12'!$B$38:$B$42</c:f>
              <c:strCache>
                <c:ptCount val="5"/>
                <c:pt idx="0">
                  <c:v>PROMEDIO </c:v>
                </c:pt>
                <c:pt idx="1">
                  <c:v>MEDIANA</c:v>
                </c:pt>
                <c:pt idx="2">
                  <c:v>MAXIMO </c:v>
                </c:pt>
                <c:pt idx="3">
                  <c:v>MINIMO</c:v>
                </c:pt>
                <c:pt idx="4">
                  <c:v>DESVEST</c:v>
                </c:pt>
              </c:strCache>
            </c:strRef>
          </c:cat>
          <c:val>
            <c:numRef>
              <c:f>'SUB 12'!$D$38:$D$42</c:f>
              <c:numCache>
                <c:formatCode>0</c:formatCode>
                <c:ptCount val="5"/>
                <c:pt idx="0">
                  <c:v>15.356965714765295</c:v>
                </c:pt>
                <c:pt idx="1">
                  <c:v>9.8654072230728147</c:v>
                </c:pt>
                <c:pt idx="2">
                  <c:v>17</c:v>
                </c:pt>
                <c:pt idx="3">
                  <c:v>1.1372481406154651</c:v>
                </c:pt>
                <c:pt idx="4" formatCode="0.0">
                  <c:v>3.3943094724345109</c:v>
                </c:pt>
              </c:numCache>
            </c:numRef>
          </c:val>
          <c:extLst xmlns:c16r2="http://schemas.microsoft.com/office/drawing/2015/06/chart">
            <c:ext xmlns:c16="http://schemas.microsoft.com/office/drawing/2014/chart" uri="{C3380CC4-5D6E-409C-BE32-E72D297353CC}">
              <c16:uniqueId val="{00000002-338F-4FCB-98C1-28251B1E131E}"/>
            </c:ext>
          </c:extLst>
        </c:ser>
        <c:dLbls>
          <c:showLegendKey val="0"/>
          <c:showVal val="1"/>
          <c:showCatName val="0"/>
          <c:showSerName val="0"/>
          <c:showPercent val="0"/>
          <c:showBubbleSize val="0"/>
        </c:dLbls>
        <c:gapWidth val="150"/>
        <c:shape val="box"/>
        <c:axId val="63374464"/>
        <c:axId val="63376000"/>
        <c:axId val="0"/>
      </c:bar3DChart>
      <c:catAx>
        <c:axId val="63374464"/>
        <c:scaling>
          <c:orientation val="minMax"/>
        </c:scaling>
        <c:delete val="0"/>
        <c:axPos val="b"/>
        <c:numFmt formatCode="General" sourceLinked="0"/>
        <c:majorTickMark val="none"/>
        <c:minorTickMark val="none"/>
        <c:tickLblPos val="nextTo"/>
        <c:crossAx val="63376000"/>
        <c:crosses val="autoZero"/>
        <c:auto val="1"/>
        <c:lblAlgn val="ctr"/>
        <c:lblOffset val="100"/>
        <c:noMultiLvlLbl val="0"/>
      </c:catAx>
      <c:valAx>
        <c:axId val="63376000"/>
        <c:scaling>
          <c:orientation val="minMax"/>
        </c:scaling>
        <c:delete val="1"/>
        <c:axPos val="l"/>
        <c:numFmt formatCode="0" sourceLinked="1"/>
        <c:majorTickMark val="none"/>
        <c:minorTickMark val="none"/>
        <c:tickLblPos val="nextTo"/>
        <c:crossAx val="63374464"/>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C" dirty="0" smtClean="0"/>
              <a:t>Resultados</a:t>
            </a:r>
            <a:r>
              <a:rPr lang="es-EC" baseline="0" dirty="0" smtClean="0"/>
              <a:t> “T40”</a:t>
            </a:r>
            <a:endParaRPr lang="es-EC"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12'!$C$52</c:f>
              <c:strCache>
                <c:ptCount val="1"/>
                <c:pt idx="0">
                  <c:v>PRE TEST </c:v>
                </c:pt>
              </c:strCache>
            </c:strRef>
          </c:tx>
          <c:invertIfNegative val="0"/>
          <c:cat>
            <c:strRef>
              <c:f>'SUB 12'!$B$53:$B$57</c:f>
              <c:strCache>
                <c:ptCount val="5"/>
                <c:pt idx="0">
                  <c:v>PROMEDIO </c:v>
                </c:pt>
                <c:pt idx="1">
                  <c:v>MEDIANA</c:v>
                </c:pt>
                <c:pt idx="2">
                  <c:v>MAXIMO </c:v>
                </c:pt>
                <c:pt idx="3">
                  <c:v>MINIMO</c:v>
                </c:pt>
                <c:pt idx="4">
                  <c:v>DESVEST</c:v>
                </c:pt>
              </c:strCache>
            </c:strRef>
          </c:cat>
          <c:val>
            <c:numRef>
              <c:f>'SUB 12'!$C$53:$C$57</c:f>
              <c:numCache>
                <c:formatCode>0</c:formatCode>
                <c:ptCount val="5"/>
                <c:pt idx="0">
                  <c:v>10.92130940631268</c:v>
                </c:pt>
                <c:pt idx="1">
                  <c:v>3.8550772053339539</c:v>
                </c:pt>
                <c:pt idx="2">
                  <c:v>17</c:v>
                </c:pt>
                <c:pt idx="3">
                  <c:v>1.0132456102380443</c:v>
                </c:pt>
                <c:pt idx="4" formatCode="0.0">
                  <c:v>6.2696257268225013</c:v>
                </c:pt>
              </c:numCache>
            </c:numRef>
          </c:val>
          <c:extLst xmlns:c16r2="http://schemas.microsoft.com/office/drawing/2015/06/chart">
            <c:ext xmlns:c16="http://schemas.microsoft.com/office/drawing/2014/chart" uri="{C3380CC4-5D6E-409C-BE32-E72D297353CC}">
              <c16:uniqueId val="{00000000-6641-4F73-B16B-9FA01E0683A4}"/>
            </c:ext>
          </c:extLst>
        </c:ser>
        <c:ser>
          <c:idx val="1"/>
          <c:order val="1"/>
          <c:tx>
            <c:strRef>
              <c:f>'SUB 12'!$D$52</c:f>
              <c:strCache>
                <c:ptCount val="1"/>
                <c:pt idx="0">
                  <c:v>POS TEST </c:v>
                </c:pt>
              </c:strCache>
            </c:strRef>
          </c:tx>
          <c:invertIfNegative val="0"/>
          <c:cat>
            <c:strRef>
              <c:f>'SUB 12'!$B$53:$B$57</c:f>
              <c:strCache>
                <c:ptCount val="5"/>
                <c:pt idx="0">
                  <c:v>PROMEDIO </c:v>
                </c:pt>
                <c:pt idx="1">
                  <c:v>MEDIANA</c:v>
                </c:pt>
                <c:pt idx="2">
                  <c:v>MAXIMO </c:v>
                </c:pt>
                <c:pt idx="3">
                  <c:v>MINIMO</c:v>
                </c:pt>
                <c:pt idx="4">
                  <c:v>DESVEST</c:v>
                </c:pt>
              </c:strCache>
            </c:strRef>
          </c:cat>
          <c:val>
            <c:numRef>
              <c:f>'SUB 12'!$D$53:$D$57</c:f>
              <c:numCache>
                <c:formatCode>0</c:formatCode>
                <c:ptCount val="5"/>
                <c:pt idx="0">
                  <c:v>11.568200960087205</c:v>
                </c:pt>
                <c:pt idx="1">
                  <c:v>4.2386299879786407</c:v>
                </c:pt>
                <c:pt idx="2">
                  <c:v>17</c:v>
                </c:pt>
                <c:pt idx="3">
                  <c:v>1.1372481406154651</c:v>
                </c:pt>
                <c:pt idx="4" formatCode="0.0">
                  <c:v>6.556770309642717</c:v>
                </c:pt>
              </c:numCache>
            </c:numRef>
          </c:val>
          <c:extLst xmlns:c16r2="http://schemas.microsoft.com/office/drawing/2015/06/chart">
            <c:ext xmlns:c16="http://schemas.microsoft.com/office/drawing/2014/chart" uri="{C3380CC4-5D6E-409C-BE32-E72D297353CC}">
              <c16:uniqueId val="{00000001-6641-4F73-B16B-9FA01E0683A4}"/>
            </c:ext>
          </c:extLst>
        </c:ser>
        <c:dLbls>
          <c:showLegendKey val="0"/>
          <c:showVal val="1"/>
          <c:showCatName val="0"/>
          <c:showSerName val="0"/>
          <c:showPercent val="0"/>
          <c:showBubbleSize val="0"/>
        </c:dLbls>
        <c:gapWidth val="150"/>
        <c:shape val="box"/>
        <c:axId val="63416576"/>
        <c:axId val="63422464"/>
        <c:axId val="0"/>
      </c:bar3DChart>
      <c:catAx>
        <c:axId val="63416576"/>
        <c:scaling>
          <c:orientation val="minMax"/>
        </c:scaling>
        <c:delete val="0"/>
        <c:axPos val="b"/>
        <c:numFmt formatCode="General" sourceLinked="0"/>
        <c:majorTickMark val="none"/>
        <c:minorTickMark val="none"/>
        <c:tickLblPos val="nextTo"/>
        <c:crossAx val="63422464"/>
        <c:crosses val="autoZero"/>
        <c:auto val="1"/>
        <c:lblAlgn val="ctr"/>
        <c:lblOffset val="100"/>
        <c:noMultiLvlLbl val="0"/>
      </c:catAx>
      <c:valAx>
        <c:axId val="63422464"/>
        <c:scaling>
          <c:orientation val="minMax"/>
        </c:scaling>
        <c:delete val="1"/>
        <c:axPos val="l"/>
        <c:numFmt formatCode="0" sourceLinked="1"/>
        <c:majorTickMark val="none"/>
        <c:minorTickMark val="none"/>
        <c:tickLblPos val="nextTo"/>
        <c:crossAx val="63416576"/>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es-EC" sz="1600" dirty="0"/>
              <a:t>TEST DE </a:t>
            </a:r>
            <a:r>
              <a:rPr lang="es-EC" sz="1600" dirty="0" smtClean="0"/>
              <a:t>EQUILIBRIO SUB 12</a:t>
            </a:r>
            <a:endParaRPr lang="es-EC" sz="16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'SUB 12'!$C$65</c:f>
              <c:strCache>
                <c:ptCount val="1"/>
                <c:pt idx="0">
                  <c:v>PRE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12'!$B$66:$B$70</c:f>
              <c:strCache>
                <c:ptCount val="5"/>
                <c:pt idx="0">
                  <c:v>PROMEDIO </c:v>
                </c:pt>
                <c:pt idx="1">
                  <c:v>MEDIANA</c:v>
                </c:pt>
                <c:pt idx="2">
                  <c:v>MAXIMO </c:v>
                </c:pt>
                <c:pt idx="3">
                  <c:v>MINIMO</c:v>
                </c:pt>
                <c:pt idx="4">
                  <c:v>DESVEST</c:v>
                </c:pt>
              </c:strCache>
            </c:strRef>
          </c:cat>
          <c:val>
            <c:numRef>
              <c:f>'SUB 12'!$C$66:$C$70</c:f>
              <c:numCache>
                <c:formatCode>0</c:formatCode>
                <c:ptCount val="5"/>
                <c:pt idx="0">
                  <c:v>6.1974355600659266</c:v>
                </c:pt>
                <c:pt idx="1">
                  <c:v>2.4602006630212596</c:v>
                </c:pt>
                <c:pt idx="2">
                  <c:v>17</c:v>
                </c:pt>
                <c:pt idx="3">
                  <c:v>1.0132456102380443</c:v>
                </c:pt>
                <c:pt idx="4" formatCode="0.0">
                  <c:v>5.867904187854089</c:v>
                </c:pt>
              </c:numCache>
            </c:numRef>
          </c:val>
          <c:extLst xmlns:c16r2="http://schemas.microsoft.com/office/drawing/2015/06/chart">
            <c:ext xmlns:c16="http://schemas.microsoft.com/office/drawing/2014/chart" uri="{C3380CC4-5D6E-409C-BE32-E72D297353CC}">
              <c16:uniqueId val="{00000000-BD29-40A8-870A-D91ED2564BD5}"/>
            </c:ext>
          </c:extLst>
        </c:ser>
        <c:ser>
          <c:idx val="1"/>
          <c:order val="1"/>
          <c:tx>
            <c:strRef>
              <c:f>'SUB 12'!$D$65</c:f>
              <c:strCache>
                <c:ptCount val="1"/>
                <c:pt idx="0">
                  <c:v>POS TEST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'SUB 12'!$B$66:$B$70</c:f>
              <c:strCache>
                <c:ptCount val="5"/>
                <c:pt idx="0">
                  <c:v>PROMEDIO </c:v>
                </c:pt>
                <c:pt idx="1">
                  <c:v>MEDIANA</c:v>
                </c:pt>
                <c:pt idx="2">
                  <c:v>MAXIMO </c:v>
                </c:pt>
                <c:pt idx="3">
                  <c:v>MINIMO</c:v>
                </c:pt>
                <c:pt idx="4">
                  <c:v>DESVEST</c:v>
                </c:pt>
              </c:strCache>
            </c:strRef>
          </c:cat>
          <c:val>
            <c:numRef>
              <c:f>'SUB 12'!$D$66:$D$70</c:f>
              <c:numCache>
                <c:formatCode>0</c:formatCode>
                <c:ptCount val="5"/>
                <c:pt idx="0">
                  <c:v>6.4332010016248571</c:v>
                </c:pt>
                <c:pt idx="1">
                  <c:v>2.7058905639314794</c:v>
                </c:pt>
                <c:pt idx="2">
                  <c:v>17</c:v>
                </c:pt>
                <c:pt idx="3">
                  <c:v>1.1372481406154651</c:v>
                </c:pt>
                <c:pt idx="4" formatCode="0.0">
                  <c:v>5.8904721385689509</c:v>
                </c:pt>
              </c:numCache>
            </c:numRef>
          </c:val>
          <c:extLst xmlns:c16r2="http://schemas.microsoft.com/office/drawing/2015/06/chart">
            <c:ext xmlns:c16="http://schemas.microsoft.com/office/drawing/2014/chart" uri="{C3380CC4-5D6E-409C-BE32-E72D297353CC}">
              <c16:uniqueId val="{00000001-BD29-40A8-870A-D91ED2564BD5}"/>
            </c:ext>
          </c:extLst>
        </c:ser>
        <c:dLbls>
          <c:showLegendKey val="0"/>
          <c:showVal val="1"/>
          <c:showCatName val="0"/>
          <c:showSerName val="0"/>
          <c:showPercent val="0"/>
          <c:showBubbleSize val="0"/>
        </c:dLbls>
        <c:gapWidth val="150"/>
        <c:shape val="box"/>
        <c:axId val="64790528"/>
        <c:axId val="64792064"/>
        <c:axId val="0"/>
      </c:bar3DChart>
      <c:catAx>
        <c:axId val="64790528"/>
        <c:scaling>
          <c:orientation val="minMax"/>
        </c:scaling>
        <c:delete val="0"/>
        <c:axPos val="b"/>
        <c:numFmt formatCode="General" sourceLinked="0"/>
        <c:majorTickMark val="none"/>
        <c:minorTickMark val="none"/>
        <c:tickLblPos val="nextTo"/>
        <c:crossAx val="64792064"/>
        <c:crosses val="autoZero"/>
        <c:auto val="1"/>
        <c:lblAlgn val="ctr"/>
        <c:lblOffset val="100"/>
        <c:noMultiLvlLbl val="0"/>
      </c:catAx>
      <c:valAx>
        <c:axId val="64792064"/>
        <c:scaling>
          <c:orientation val="minMax"/>
        </c:scaling>
        <c:delete val="1"/>
        <c:axPos val="l"/>
        <c:numFmt formatCode="0" sourceLinked="1"/>
        <c:majorTickMark val="out"/>
        <c:minorTickMark val="none"/>
        <c:tickLblPos val="nextTo"/>
        <c:crossAx val="64790528"/>
        <c:crosses val="autoZero"/>
        <c:crossBetween val="between"/>
      </c:valAx>
    </c:plotArea>
    <c:legend>
      <c:legendPos val="t"/>
      <c:layout/>
      <c:overlay val="0"/>
    </c:legend>
    <c:plotVisOnly val="1"/>
    <c:dispBlanksAs val="gap"/>
    <c:showDLblsOverMax val="0"/>
  </c:chart>
  <c:txPr>
    <a:bodyPr/>
    <a:lstStyle/>
    <a:p>
      <a:pPr>
        <a:defRPr sz="1200"/>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6989C80-2141-401B-B7C7-67E432A685A6}" type="datetimeFigureOut">
              <a:rPr lang="es-EC" smtClean="0"/>
              <a:t>18/08/2017</a:t>
            </a:fld>
            <a:endParaRPr lang="es-EC"/>
          </a:p>
        </p:txBody>
      </p:sp>
      <p:sp>
        <p:nvSpPr>
          <p:cNvPr id="5" name="Footer Placeholder 4"/>
          <p:cNvSpPr>
            <a:spLocks noGrp="1"/>
          </p:cNvSpPr>
          <p:nvPr>
            <p:ph type="ftr" sz="quarter" idx="11"/>
          </p:nvPr>
        </p:nvSpPr>
        <p:spPr>
          <a:xfrm>
            <a:off x="1174044" y="5357592"/>
            <a:ext cx="5034845" cy="365125"/>
          </a:xfrm>
        </p:spPr>
        <p:txBody>
          <a:bodyPr/>
          <a:lstStyle/>
          <a:p>
            <a:endParaRPr lang="es-EC"/>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03CA2D0-7F85-4219-9516-AD607113C8D5}"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989C80-2141-401B-B7C7-67E432A685A6}" type="datetimeFigureOut">
              <a:rPr lang="es-EC" smtClean="0"/>
              <a:t>18/08/2017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989C80-2141-401B-B7C7-67E432A685A6}" type="datetimeFigureOut">
              <a:rPr lang="es-EC" smtClean="0"/>
              <a:t>18/08/2017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989C80-2141-401B-B7C7-67E432A685A6}" type="datetimeFigureOut">
              <a:rPr lang="es-EC" smtClean="0"/>
              <a:t>18/08/2017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989C80-2141-401B-B7C7-67E432A685A6}" type="datetimeFigureOut">
              <a:rPr lang="es-EC" smtClean="0"/>
              <a:t>18/08/2017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6989C80-2141-401B-B7C7-67E432A685A6}" type="datetimeFigureOut">
              <a:rPr lang="es-EC" smtClean="0"/>
              <a:t>18/08/2017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3CA2D0-7F85-4219-9516-AD607113C8D5}" type="slidenum">
              <a:rPr lang="es-EC" smtClean="0"/>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6989C80-2141-401B-B7C7-67E432A685A6}" type="datetimeFigureOut">
              <a:rPr lang="es-EC" smtClean="0"/>
              <a:t>18/08/2017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03CA2D0-7F85-4219-9516-AD607113C8D5}" type="slidenum">
              <a:rPr lang="es-EC" smtClean="0"/>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6989C80-2141-401B-B7C7-67E432A685A6}" type="datetimeFigureOut">
              <a:rPr lang="es-EC" smtClean="0"/>
              <a:t>18/08/2017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89C80-2141-401B-B7C7-67E432A685A6}" type="datetimeFigureOut">
              <a:rPr lang="es-EC" smtClean="0"/>
              <a:t>18/08/2017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03CA2D0-7F85-4219-9516-AD607113C8D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6989C80-2141-401B-B7C7-67E432A685A6}" type="datetimeFigureOut">
              <a:rPr lang="es-EC" smtClean="0"/>
              <a:t>18/08/2017</a:t>
            </a:fld>
            <a:endParaRPr lang="es-EC"/>
          </a:p>
        </p:txBody>
      </p:sp>
      <p:sp>
        <p:nvSpPr>
          <p:cNvPr id="6" name="Footer Placeholder 5"/>
          <p:cNvSpPr>
            <a:spLocks noGrp="1"/>
          </p:cNvSpPr>
          <p:nvPr>
            <p:ph type="ftr" sz="quarter" idx="11"/>
          </p:nvPr>
        </p:nvSpPr>
        <p:spPr>
          <a:xfrm rot="-60000">
            <a:off x="914554" y="5829261"/>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1"/>
            <a:ext cx="554023" cy="365125"/>
          </a:xfrm>
        </p:spPr>
        <p:txBody>
          <a:bodyPr/>
          <a:lstStyle/>
          <a:p>
            <a:fld id="{C03CA2D0-7F85-4219-9516-AD607113C8D5}"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6989C80-2141-401B-B7C7-67E432A685A6}" type="datetimeFigureOut">
              <a:rPr lang="es-EC" smtClean="0"/>
              <a:t>18/08/2017</a:t>
            </a:fld>
            <a:endParaRPr lang="es-EC"/>
          </a:p>
        </p:txBody>
      </p:sp>
      <p:sp>
        <p:nvSpPr>
          <p:cNvPr id="6" name="Footer Placeholder 5"/>
          <p:cNvSpPr>
            <a:spLocks noGrp="1"/>
          </p:cNvSpPr>
          <p:nvPr>
            <p:ph type="ftr" sz="quarter" idx="11"/>
          </p:nvPr>
        </p:nvSpPr>
        <p:spPr>
          <a:xfrm rot="-60000">
            <a:off x="914569" y="5831037"/>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6"/>
            <a:ext cx="554023" cy="365125"/>
          </a:xfrm>
        </p:spPr>
        <p:txBody>
          <a:bodyPr/>
          <a:lstStyle/>
          <a:p>
            <a:fld id="{C03CA2D0-7F85-4219-9516-AD607113C8D5}"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6989C80-2141-401B-B7C7-67E432A685A6}" type="datetimeFigureOut">
              <a:rPr lang="es-EC" smtClean="0"/>
              <a:t>18/08/2017</a:t>
            </a:fld>
            <a:endParaRPr lang="es-EC"/>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03CA2D0-7F85-4219-9516-AD607113C8D5}"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056784" cy="1556792"/>
          </a:xfrm>
          <a:prstGeom prst="rect">
            <a:avLst/>
          </a:prstGeom>
          <a:noFill/>
          <a:ln>
            <a:noFill/>
          </a:ln>
        </p:spPr>
      </p:pic>
      <p:sp>
        <p:nvSpPr>
          <p:cNvPr id="5" name="4 Rectángulo"/>
          <p:cNvSpPr/>
          <p:nvPr/>
        </p:nvSpPr>
        <p:spPr>
          <a:xfrm>
            <a:off x="699031" y="2177480"/>
            <a:ext cx="7771236" cy="424731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C" b="1" dirty="0" smtClean="0"/>
              <a:t>DEPARTAMENTO DE CIENCIAS HUMANAS Y SOCIALES</a:t>
            </a:r>
          </a:p>
          <a:p>
            <a:pPr algn="ctr"/>
            <a:r>
              <a:rPr lang="es-EC" b="1" dirty="0" smtClean="0"/>
              <a:t>CENTRO DE POSTGRADOS</a:t>
            </a:r>
            <a:endParaRPr lang="es-EC" dirty="0" smtClean="0"/>
          </a:p>
          <a:p>
            <a:pPr algn="ctr"/>
            <a:r>
              <a:rPr lang="es-EC" b="1" dirty="0" smtClean="0"/>
              <a:t>                 CARRERA EN CIENCIAS DE LA ACTIVIDAD FÍSICA, DEPORTES Y RECREACIÓN</a:t>
            </a:r>
            <a:endParaRPr lang="es-EC" dirty="0"/>
          </a:p>
          <a:p>
            <a:pPr algn="ctr"/>
            <a:r>
              <a:rPr lang="es-EC" b="1" dirty="0" smtClean="0"/>
              <a:t>TRABAJO DE TITULACIÓN PREVIO AL TITULO DE LICENCIADO EN CIENCIAS DE LA ACTIVIDAD FÍSICA DEPORTES Y RECREACIÓN</a:t>
            </a:r>
          </a:p>
          <a:p>
            <a:endParaRPr lang="es-EC" b="1" dirty="0"/>
          </a:p>
          <a:p>
            <a:pPr algn="ctr"/>
            <a:r>
              <a:rPr lang="es-EC" b="1" dirty="0" smtClean="0"/>
              <a:t>TEMA: LAS CAPACIDADES COORDINATIVAS, EN LA ADQUISICION DEL GESTO TECNICO EN LAS CATEGORIAS SUB 10 Y SUB 12 DE LA ESCUELA DE FUTBOL EL NACIONAL.</a:t>
            </a:r>
          </a:p>
          <a:p>
            <a:pPr algn="ctr"/>
            <a:r>
              <a:rPr lang="es-EC" b="1" dirty="0" smtClean="0"/>
              <a:t>  AUTOR</a:t>
            </a:r>
            <a:r>
              <a:rPr lang="es-EC" b="1" dirty="0"/>
              <a:t>: </a:t>
            </a:r>
            <a:r>
              <a:rPr lang="es-ES" dirty="0" smtClean="0"/>
              <a:t> INGA PEREZ,  LUIS SEBASTIAN</a:t>
            </a:r>
            <a:r>
              <a:rPr lang="es-EC" dirty="0" smtClean="0"/>
              <a:t>.</a:t>
            </a:r>
            <a:endParaRPr lang="es-EC" dirty="0"/>
          </a:p>
          <a:p>
            <a:r>
              <a:rPr lang="es-EC" b="1" dirty="0"/>
              <a:t> </a:t>
            </a:r>
            <a:endParaRPr lang="es-EC" dirty="0"/>
          </a:p>
          <a:p>
            <a:pPr algn="ctr"/>
            <a:r>
              <a:rPr lang="es-EC" b="1" dirty="0" smtClean="0"/>
              <a:t>  DIRECTOR</a:t>
            </a:r>
            <a:r>
              <a:rPr lang="es-EC" b="1" dirty="0"/>
              <a:t>: </a:t>
            </a:r>
            <a:r>
              <a:rPr lang="es-EC" dirty="0"/>
              <a:t>MSC. CARRASCO </a:t>
            </a:r>
            <a:r>
              <a:rPr lang="es-EC" dirty="0" smtClean="0"/>
              <a:t>COCA ORLANDO RODRIGO</a:t>
            </a:r>
          </a:p>
          <a:p>
            <a:pPr algn="ctr"/>
            <a:r>
              <a:rPr lang="es-EC" b="1" dirty="0" smtClean="0"/>
              <a:t>Sangolquí</a:t>
            </a:r>
            <a:endParaRPr lang="es-EC" dirty="0"/>
          </a:p>
          <a:p>
            <a:pPr algn="ctr"/>
            <a:r>
              <a:rPr lang="es-EC" b="1" dirty="0" smtClean="0"/>
              <a:t>2017</a:t>
            </a:r>
            <a:endParaRPr lang="es-EC" dirty="0"/>
          </a:p>
        </p:txBody>
      </p:sp>
    </p:spTree>
    <p:extLst>
      <p:ext uri="{BB962C8B-B14F-4D97-AF65-F5344CB8AC3E}">
        <p14:creationId xmlns:p14="http://schemas.microsoft.com/office/powerpoint/2010/main" val="108114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764704"/>
            <a:ext cx="7272808" cy="3603812"/>
          </a:xfrm>
        </p:spPr>
        <p:txBody>
          <a:bodyPr>
            <a:normAutofit/>
          </a:bodyPr>
          <a:lstStyle/>
          <a:p>
            <a:pPr marL="0" indent="0" algn="ctr">
              <a:buNone/>
            </a:pPr>
            <a:r>
              <a:rPr lang="es-EC" dirty="0" smtClean="0"/>
              <a:t>   </a:t>
            </a:r>
            <a:r>
              <a:rPr lang="es-EC" sz="2000" b="1" dirty="0" smtClean="0">
                <a:solidFill>
                  <a:srgbClr val="FF0000"/>
                </a:solidFill>
              </a:rPr>
              <a:t> ADQUISION DEL GESTO  TÉCNICO</a:t>
            </a:r>
          </a:p>
          <a:p>
            <a:pPr marL="0" indent="0">
              <a:buNone/>
            </a:pPr>
            <a:endParaRPr lang="es-EC" sz="2000" b="1" dirty="0">
              <a:solidFill>
                <a:srgbClr val="FF0000"/>
              </a:solidFill>
            </a:endParaRPr>
          </a:p>
          <a:p>
            <a:pPr algn="just"/>
            <a:r>
              <a:rPr lang="es-EC" sz="2000" dirty="0"/>
              <a:t>Son todos los componentes motrices y metodológicos organizados que se puede aprender en las diferentes etapas, </a:t>
            </a:r>
            <a:r>
              <a:rPr lang="es-EC" sz="2000" dirty="0" smtClean="0"/>
              <a:t>Este </a:t>
            </a:r>
            <a:r>
              <a:rPr lang="es-EC" sz="2000" dirty="0"/>
              <a:t>gesto se compone de una serie de movimientos encadenados que se ejecutan con un objetivo final. Realizar este gesto de forma eficiente y eficaz hará que el gesto sea de más o menos calidad e influirá directamente en el resultado obtenido</a:t>
            </a:r>
            <a:r>
              <a:rPr lang="es-EC" sz="2000" dirty="0" smtClean="0"/>
              <a:t>.</a:t>
            </a:r>
          </a:p>
          <a:p>
            <a:pPr marL="0" indent="0" algn="just">
              <a:buNone/>
            </a:pPr>
            <a:endParaRPr lang="es-EC" sz="2000" dirty="0"/>
          </a:p>
          <a:p>
            <a:pPr marL="0" indent="0">
              <a:buNone/>
            </a:pPr>
            <a:endParaRPr lang="es-EC" sz="2000" b="1" dirty="0">
              <a:solidFill>
                <a:srgbClr val="FF0000"/>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0" t="22619" r="39570" b="23413"/>
          <a:stretch/>
        </p:blipFill>
        <p:spPr bwMode="auto">
          <a:xfrm>
            <a:off x="3275856" y="3501008"/>
            <a:ext cx="4421648"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99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523185"/>
          </a:xfrm>
        </p:spPr>
        <p:txBody>
          <a:bodyPr>
            <a:normAutofit/>
          </a:bodyPr>
          <a:lstStyle/>
          <a:p>
            <a:r>
              <a:rPr lang="es-EC" sz="2400" dirty="0" smtClean="0"/>
              <a:t>METODOLOGIA DE LA INVESTIGACION</a:t>
            </a:r>
            <a:endParaRPr lang="es-EC" sz="2400" dirty="0"/>
          </a:p>
        </p:txBody>
      </p:sp>
      <p:sp>
        <p:nvSpPr>
          <p:cNvPr id="4" name="3 Proceso alternativo"/>
          <p:cNvSpPr/>
          <p:nvPr/>
        </p:nvSpPr>
        <p:spPr>
          <a:xfrm>
            <a:off x="5281624" y="1329254"/>
            <a:ext cx="1489051"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t>VARIABLES</a:t>
            </a:r>
            <a:endParaRPr lang="es-EC" b="1" dirty="0"/>
          </a:p>
        </p:txBody>
      </p:sp>
      <p:sp>
        <p:nvSpPr>
          <p:cNvPr id="5" name="4 Proceso alternativo"/>
          <p:cNvSpPr/>
          <p:nvPr/>
        </p:nvSpPr>
        <p:spPr>
          <a:xfrm>
            <a:off x="2277026" y="1340768"/>
            <a:ext cx="14401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t>INCIDENCIA</a:t>
            </a:r>
            <a:endParaRPr lang="es-EC" b="1" dirty="0"/>
          </a:p>
        </p:txBody>
      </p:sp>
      <p:sp>
        <p:nvSpPr>
          <p:cNvPr id="6" name="5 Proceso alternativo"/>
          <p:cNvSpPr/>
          <p:nvPr/>
        </p:nvSpPr>
        <p:spPr>
          <a:xfrm>
            <a:off x="3167844" y="2202857"/>
            <a:ext cx="2664295"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solidFill>
                  <a:schemeClr val="tx1"/>
                </a:solidFill>
              </a:rPr>
              <a:t>INVESTIGACIÓN</a:t>
            </a:r>
          </a:p>
          <a:p>
            <a:pPr algn="ctr"/>
            <a:r>
              <a:rPr lang="es-EC" b="1" dirty="0" smtClean="0">
                <a:solidFill>
                  <a:schemeClr val="tx1"/>
                </a:solidFill>
              </a:rPr>
              <a:t>CUASI - EXPERIMENTAL</a:t>
            </a:r>
            <a:endParaRPr lang="es-EC" b="1" dirty="0">
              <a:solidFill>
                <a:schemeClr val="tx1"/>
              </a:solidFill>
            </a:endParaRPr>
          </a:p>
        </p:txBody>
      </p:sp>
      <p:sp>
        <p:nvSpPr>
          <p:cNvPr id="7" name="6 Proceso alternativo"/>
          <p:cNvSpPr/>
          <p:nvPr/>
        </p:nvSpPr>
        <p:spPr>
          <a:xfrm>
            <a:off x="1187624" y="3225894"/>
            <a:ext cx="1296144"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solidFill>
                  <a:srgbClr val="FF0000"/>
                </a:solidFill>
              </a:rPr>
              <a:t>TEST</a:t>
            </a:r>
            <a:r>
              <a:rPr lang="es-EC" dirty="0" smtClean="0"/>
              <a:t> </a:t>
            </a:r>
            <a:endParaRPr lang="es-EC" dirty="0"/>
          </a:p>
        </p:txBody>
      </p:sp>
      <p:sp>
        <p:nvSpPr>
          <p:cNvPr id="8" name="7 Proceso alternativo"/>
          <p:cNvSpPr/>
          <p:nvPr/>
        </p:nvSpPr>
        <p:spPr>
          <a:xfrm>
            <a:off x="6372200" y="3181411"/>
            <a:ext cx="1512168"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solidFill>
                  <a:srgbClr val="FF0000"/>
                </a:solidFill>
              </a:rPr>
              <a:t>POBLACIÓN</a:t>
            </a:r>
            <a:endParaRPr lang="es-EC" b="1" dirty="0">
              <a:solidFill>
                <a:srgbClr val="FF0000"/>
              </a:solidFill>
            </a:endParaRPr>
          </a:p>
        </p:txBody>
      </p:sp>
      <p:sp>
        <p:nvSpPr>
          <p:cNvPr id="9" name="8 Flecha derecha"/>
          <p:cNvSpPr/>
          <p:nvPr/>
        </p:nvSpPr>
        <p:spPr>
          <a:xfrm>
            <a:off x="3851920" y="1556792"/>
            <a:ext cx="1296144"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2" name="11 Flecha izquierda, derecha y arriba"/>
          <p:cNvSpPr/>
          <p:nvPr/>
        </p:nvSpPr>
        <p:spPr>
          <a:xfrm>
            <a:off x="2483768" y="2851133"/>
            <a:ext cx="3888432" cy="1023037"/>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12 Rectángulo redondeado"/>
          <p:cNvSpPr/>
          <p:nvPr/>
        </p:nvSpPr>
        <p:spPr>
          <a:xfrm>
            <a:off x="843976" y="4365104"/>
            <a:ext cx="2808312" cy="1800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C" b="1" dirty="0" smtClean="0">
                <a:solidFill>
                  <a:schemeClr val="tx1"/>
                </a:solidFill>
              </a:rPr>
              <a:t>Son </a:t>
            </a:r>
            <a:r>
              <a:rPr lang="es-EC" b="1" dirty="0">
                <a:solidFill>
                  <a:schemeClr val="tx1"/>
                </a:solidFill>
              </a:rPr>
              <a:t>todos aquellos que nos reflejan las condiciones técnicas en que se encuentra el jugador en el momento de realizarlos</a:t>
            </a:r>
          </a:p>
        </p:txBody>
      </p:sp>
      <p:sp>
        <p:nvSpPr>
          <p:cNvPr id="14" name="13 Rectángulo redondeado"/>
          <p:cNvSpPr/>
          <p:nvPr/>
        </p:nvSpPr>
        <p:spPr>
          <a:xfrm>
            <a:off x="4716016" y="4221088"/>
            <a:ext cx="3672408" cy="19442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smtClean="0">
                <a:solidFill>
                  <a:schemeClr val="tx1">
                    <a:lumMod val="85000"/>
                    <a:lumOff val="15000"/>
                  </a:schemeClr>
                </a:solidFill>
              </a:rPr>
              <a:t>La población a ser investigada será un total de </a:t>
            </a:r>
            <a:r>
              <a:rPr lang="es-EC" b="1" dirty="0">
                <a:solidFill>
                  <a:schemeClr val="tx1">
                    <a:lumMod val="85000"/>
                    <a:lumOff val="15000"/>
                  </a:schemeClr>
                </a:solidFill>
              </a:rPr>
              <a:t>50 niños </a:t>
            </a:r>
            <a:r>
              <a:rPr lang="es-EC" b="1" dirty="0" smtClean="0">
                <a:solidFill>
                  <a:schemeClr val="tx1">
                    <a:lumMod val="85000"/>
                    <a:lumOff val="15000"/>
                  </a:schemeClr>
                </a:solidFill>
              </a:rPr>
              <a:t>de </a:t>
            </a:r>
            <a:r>
              <a:rPr lang="es-EC" b="1" dirty="0">
                <a:solidFill>
                  <a:schemeClr val="tx1">
                    <a:lumMod val="85000"/>
                    <a:lumOff val="15000"/>
                  </a:schemeClr>
                </a:solidFill>
              </a:rPr>
              <a:t>los cuales 25 de la categoría sub 10 y 25 jugadores de la categoría sub </a:t>
            </a:r>
            <a:r>
              <a:rPr lang="es-EC" b="1" dirty="0" smtClean="0">
                <a:solidFill>
                  <a:schemeClr val="tx1">
                    <a:lumMod val="85000"/>
                    <a:lumOff val="15000"/>
                  </a:schemeClr>
                </a:solidFill>
              </a:rPr>
              <a:t>12 de la Escuela de Futbol “El Nacional” Sangolquí.</a:t>
            </a:r>
            <a:endParaRPr lang="es-EC" b="1" dirty="0"/>
          </a:p>
        </p:txBody>
      </p:sp>
      <p:sp>
        <p:nvSpPr>
          <p:cNvPr id="15" name="14 Flecha abajo"/>
          <p:cNvSpPr/>
          <p:nvPr/>
        </p:nvSpPr>
        <p:spPr>
          <a:xfrm>
            <a:off x="1619672" y="3874170"/>
            <a:ext cx="360040" cy="49093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15 Flecha abajo"/>
          <p:cNvSpPr/>
          <p:nvPr/>
        </p:nvSpPr>
        <p:spPr>
          <a:xfrm>
            <a:off x="6948264" y="3829483"/>
            <a:ext cx="288032" cy="39160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3796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908720"/>
            <a:ext cx="7325500" cy="2016224"/>
          </a:xfrm>
        </p:spPr>
        <p:txBody>
          <a:bodyPr>
            <a:normAutofit/>
          </a:bodyPr>
          <a:lstStyle/>
          <a:p>
            <a:pPr marL="0" indent="0">
              <a:buNone/>
            </a:pPr>
            <a:r>
              <a:rPr lang="es-EC" dirty="0" smtClean="0"/>
              <a:t>    </a:t>
            </a:r>
            <a:r>
              <a:rPr lang="es-EC" u="sng" dirty="0" smtClean="0"/>
              <a:t>Test Técnicos</a:t>
            </a:r>
            <a:r>
              <a:rPr lang="es-EC" dirty="0" smtClean="0"/>
              <a:t>                             </a:t>
            </a:r>
            <a:r>
              <a:rPr lang="es-EC" u="sng" dirty="0" smtClean="0"/>
              <a:t>Test Coordinativos</a:t>
            </a:r>
          </a:p>
          <a:p>
            <a:r>
              <a:rPr lang="es-EC" dirty="0" smtClean="0"/>
              <a:t>Dominio de Balón              Orientación con definición</a:t>
            </a:r>
          </a:p>
          <a:p>
            <a:r>
              <a:rPr lang="es-EC" dirty="0" smtClean="0"/>
              <a:t>Pase de Presión                                 “T” 40</a:t>
            </a:r>
          </a:p>
          <a:p>
            <a:r>
              <a:rPr lang="es-EC" dirty="0" smtClean="0"/>
              <a:t>Cabeceo                                             Equilibrio</a:t>
            </a:r>
          </a:p>
          <a:p>
            <a:endParaRPr lang="es-EC"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46428" r="52144" b="28572"/>
          <a:stretch/>
        </p:blipFill>
        <p:spPr bwMode="auto">
          <a:xfrm>
            <a:off x="5148063" y="3284985"/>
            <a:ext cx="3077029" cy="2435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31" t="24157" r="60374" b="46063"/>
          <a:stretch/>
        </p:blipFill>
        <p:spPr bwMode="auto">
          <a:xfrm>
            <a:off x="971600" y="3140968"/>
            <a:ext cx="3026859" cy="2579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81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27784" y="961097"/>
            <a:ext cx="4572000" cy="646331"/>
          </a:xfrm>
          <a:prstGeom prst="rect">
            <a:avLst/>
          </a:prstGeom>
        </p:spPr>
        <p:txBody>
          <a:bodyPr>
            <a:spAutoFit/>
          </a:bodyPr>
          <a:lstStyle/>
          <a:p>
            <a:pPr algn="ctr"/>
            <a:r>
              <a:rPr lang="es-ES" b="1" dirty="0"/>
              <a:t>Evaluaciones de la orientación con definición  sub 10</a:t>
            </a:r>
            <a:endParaRPr lang="es-EC" b="1" dirty="0"/>
          </a:p>
        </p:txBody>
      </p:sp>
      <p:graphicFrame>
        <p:nvGraphicFramePr>
          <p:cNvPr id="5" name="4 Tabla"/>
          <p:cNvGraphicFramePr>
            <a:graphicFrameLocks noGrp="1"/>
          </p:cNvGraphicFramePr>
          <p:nvPr>
            <p:extLst>
              <p:ext uri="{D42A27DB-BD31-4B8C-83A1-F6EECF244321}">
                <p14:modId xmlns:p14="http://schemas.microsoft.com/office/powerpoint/2010/main" val="26846637"/>
              </p:ext>
            </p:extLst>
          </p:nvPr>
        </p:nvGraphicFramePr>
        <p:xfrm>
          <a:off x="1547664" y="1844827"/>
          <a:ext cx="5976663" cy="3007392"/>
        </p:xfrm>
        <a:graphic>
          <a:graphicData uri="http://schemas.openxmlformats.org/drawingml/2006/table">
            <a:tbl>
              <a:tblPr firstRow="1" firstCol="1" bandRow="1">
                <a:tableStyleId>{5C22544A-7EE6-4342-B048-85BDC9FD1C3A}</a:tableStyleId>
              </a:tblPr>
              <a:tblGrid>
                <a:gridCol w="1970238"/>
                <a:gridCol w="1978482"/>
                <a:gridCol w="2027943"/>
              </a:tblGrid>
              <a:tr h="682441">
                <a:tc>
                  <a:txBody>
                    <a:bodyPr/>
                    <a:lstStyle/>
                    <a:p>
                      <a:endParaRPr lang="es-EC" sz="1800">
                        <a:solidFill>
                          <a:srgbClr val="000000"/>
                        </a:solidFill>
                        <a:effectLst/>
                        <a:latin typeface="Calibri"/>
                        <a:ea typeface="Calibri"/>
                        <a:cs typeface="Times New Roman"/>
                      </a:endParaRPr>
                    </a:p>
                  </a:txBody>
                  <a:tcPr marL="68580" marR="68580" marT="0" marB="0"/>
                </a:tc>
                <a:tc gridSpan="2">
                  <a:txBody>
                    <a:bodyPr/>
                    <a:lstStyle/>
                    <a:p>
                      <a:pPr algn="ctr">
                        <a:spcAft>
                          <a:spcPts val="0"/>
                        </a:spcAft>
                      </a:pPr>
                      <a:r>
                        <a:rPr lang="es-EC" sz="2800">
                          <a:effectLst/>
                        </a:rPr>
                        <a:t>Test de orientación con definición (puntos)</a:t>
                      </a:r>
                      <a:endParaRPr lang="es-EC" sz="2400">
                        <a:solidFill>
                          <a:srgbClr val="000000"/>
                        </a:solidFill>
                        <a:effectLst/>
                        <a:latin typeface="Calibri"/>
                        <a:ea typeface="Times New Roman"/>
                        <a:cs typeface="Times New Roman"/>
                      </a:endParaRPr>
                    </a:p>
                  </a:txBody>
                  <a:tcPr marL="68580" marR="68580" marT="0" marB="0"/>
                </a:tc>
                <a:tc hMerge="1">
                  <a:txBody>
                    <a:bodyPr/>
                    <a:lstStyle/>
                    <a:p>
                      <a:endParaRPr lang="es-EC"/>
                    </a:p>
                  </a:txBody>
                  <a:tcPr/>
                </a:tc>
              </a:tr>
              <a:tr h="358992">
                <a:tc>
                  <a:txBody>
                    <a:bodyPr/>
                    <a:lstStyle/>
                    <a:p>
                      <a:endParaRPr lang="es-EC" sz="180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1800">
                          <a:effectLst/>
                        </a:rPr>
                        <a:t>PRE TEST </a:t>
                      </a:r>
                      <a:endParaRPr lang="es-EC" sz="240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1800">
                          <a:effectLst/>
                        </a:rPr>
                        <a:t>POS TEST </a:t>
                      </a:r>
                      <a:endParaRPr lang="es-EC" sz="2400">
                        <a:solidFill>
                          <a:srgbClr val="000000"/>
                        </a:solidFill>
                        <a:effectLst/>
                        <a:latin typeface="Calibri"/>
                        <a:ea typeface="Times New Roman"/>
                        <a:cs typeface="Times New Roman"/>
                      </a:endParaRPr>
                    </a:p>
                  </a:txBody>
                  <a:tcPr marL="68580" marR="68580" marT="0" marB="0"/>
                </a:tc>
              </a:tr>
              <a:tr h="358992">
                <a:tc>
                  <a:txBody>
                    <a:bodyPr/>
                    <a:lstStyle/>
                    <a:p>
                      <a:pPr>
                        <a:spcAft>
                          <a:spcPts val="0"/>
                        </a:spcAft>
                      </a:pPr>
                      <a:r>
                        <a:rPr lang="es-EC" sz="1800">
                          <a:effectLst/>
                        </a:rPr>
                        <a:t>PROMEDIO </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11,3</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13,8</a:t>
                      </a:r>
                      <a:endParaRPr lang="es-EC" sz="2400">
                        <a:solidFill>
                          <a:srgbClr val="000000"/>
                        </a:solidFill>
                        <a:effectLst/>
                        <a:latin typeface="Calibri"/>
                        <a:ea typeface="Times New Roman"/>
                        <a:cs typeface="Times New Roman"/>
                      </a:endParaRPr>
                    </a:p>
                  </a:txBody>
                  <a:tcPr marL="68580" marR="68580" marT="0" marB="0"/>
                </a:tc>
              </a:tr>
              <a:tr h="358992">
                <a:tc>
                  <a:txBody>
                    <a:bodyPr/>
                    <a:lstStyle/>
                    <a:p>
                      <a:pPr>
                        <a:spcAft>
                          <a:spcPts val="0"/>
                        </a:spcAft>
                      </a:pPr>
                      <a:r>
                        <a:rPr lang="es-EC" sz="1800">
                          <a:effectLst/>
                        </a:rPr>
                        <a:t>MEDIANA</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10,6</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13,5</a:t>
                      </a:r>
                      <a:endParaRPr lang="es-EC" sz="2400">
                        <a:solidFill>
                          <a:srgbClr val="000000"/>
                        </a:solidFill>
                        <a:effectLst/>
                        <a:latin typeface="Calibri"/>
                        <a:ea typeface="Times New Roman"/>
                        <a:cs typeface="Times New Roman"/>
                      </a:endParaRPr>
                    </a:p>
                  </a:txBody>
                  <a:tcPr marL="68580" marR="68580" marT="0" marB="0"/>
                </a:tc>
              </a:tr>
              <a:tr h="358992">
                <a:tc>
                  <a:txBody>
                    <a:bodyPr/>
                    <a:lstStyle/>
                    <a:p>
                      <a:pPr>
                        <a:spcAft>
                          <a:spcPts val="0"/>
                        </a:spcAft>
                      </a:pPr>
                      <a:r>
                        <a:rPr lang="es-EC" sz="1800">
                          <a:effectLst/>
                        </a:rPr>
                        <a:t>MAXIMO </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16,0</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17,0</a:t>
                      </a:r>
                      <a:endParaRPr lang="es-EC" sz="2400">
                        <a:solidFill>
                          <a:srgbClr val="000000"/>
                        </a:solidFill>
                        <a:effectLst/>
                        <a:latin typeface="Calibri"/>
                        <a:ea typeface="Times New Roman"/>
                        <a:cs typeface="Times New Roman"/>
                      </a:endParaRPr>
                    </a:p>
                  </a:txBody>
                  <a:tcPr marL="68580" marR="68580" marT="0" marB="0"/>
                </a:tc>
              </a:tr>
              <a:tr h="358992">
                <a:tc>
                  <a:txBody>
                    <a:bodyPr/>
                    <a:lstStyle/>
                    <a:p>
                      <a:pPr>
                        <a:spcAft>
                          <a:spcPts val="0"/>
                        </a:spcAft>
                      </a:pPr>
                      <a:r>
                        <a:rPr lang="es-EC" sz="1800">
                          <a:effectLst/>
                        </a:rPr>
                        <a:t>MINIMO</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5,0</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10,0</a:t>
                      </a:r>
                      <a:endParaRPr lang="es-EC" sz="2400">
                        <a:solidFill>
                          <a:srgbClr val="000000"/>
                        </a:solidFill>
                        <a:effectLst/>
                        <a:latin typeface="Calibri"/>
                        <a:ea typeface="Times New Roman"/>
                        <a:cs typeface="Times New Roman"/>
                      </a:endParaRPr>
                    </a:p>
                  </a:txBody>
                  <a:tcPr marL="68580" marR="68580" marT="0" marB="0"/>
                </a:tc>
              </a:tr>
              <a:tr h="358992">
                <a:tc>
                  <a:txBody>
                    <a:bodyPr/>
                    <a:lstStyle/>
                    <a:p>
                      <a:pPr>
                        <a:spcAft>
                          <a:spcPts val="0"/>
                        </a:spcAft>
                      </a:pPr>
                      <a:r>
                        <a:rPr lang="es-EC" sz="1800">
                          <a:effectLst/>
                        </a:rPr>
                        <a:t>DESVEST</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2,61</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dirty="0">
                          <a:effectLst/>
                        </a:rPr>
                        <a:t>1,91</a:t>
                      </a:r>
                      <a:endParaRPr lang="es-EC" sz="24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96812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900589616"/>
              </p:ext>
            </p:extLst>
          </p:nvPr>
        </p:nvGraphicFramePr>
        <p:xfrm>
          <a:off x="1727684" y="1556792"/>
          <a:ext cx="5832648"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743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1266" y="980728"/>
            <a:ext cx="4293022" cy="461665"/>
          </a:xfrm>
          <a:prstGeom prst="rect">
            <a:avLst/>
          </a:prstGeom>
        </p:spPr>
        <p:txBody>
          <a:bodyPr wrap="square">
            <a:spAutoFit/>
          </a:bodyPr>
          <a:lstStyle/>
          <a:p>
            <a:r>
              <a:rPr lang="es-ES" sz="2400" b="1" dirty="0"/>
              <a:t>Evaluaciones T 40  sub 10</a:t>
            </a:r>
            <a:endParaRPr lang="es-EC" sz="2400" b="1" dirty="0"/>
          </a:p>
        </p:txBody>
      </p:sp>
      <p:graphicFrame>
        <p:nvGraphicFramePr>
          <p:cNvPr id="3" name="2 Tabla"/>
          <p:cNvGraphicFramePr>
            <a:graphicFrameLocks noGrp="1"/>
          </p:cNvGraphicFramePr>
          <p:nvPr>
            <p:extLst>
              <p:ext uri="{D42A27DB-BD31-4B8C-83A1-F6EECF244321}">
                <p14:modId xmlns:p14="http://schemas.microsoft.com/office/powerpoint/2010/main" val="437199323"/>
              </p:ext>
            </p:extLst>
          </p:nvPr>
        </p:nvGraphicFramePr>
        <p:xfrm>
          <a:off x="1465541" y="1916834"/>
          <a:ext cx="6572959" cy="2600427"/>
        </p:xfrm>
        <a:graphic>
          <a:graphicData uri="http://schemas.openxmlformats.org/drawingml/2006/table">
            <a:tbl>
              <a:tblPr firstRow="1" firstCol="1" bandRow="1">
                <a:tableStyleId>{5C22544A-7EE6-4342-B048-85BDC9FD1C3A}</a:tableStyleId>
              </a:tblPr>
              <a:tblGrid>
                <a:gridCol w="2166346"/>
                <a:gridCol w="2175884"/>
                <a:gridCol w="2230729"/>
              </a:tblGrid>
              <a:tr h="573492">
                <a:tc>
                  <a:txBody>
                    <a:bodyPr/>
                    <a:lstStyle/>
                    <a:p>
                      <a:endParaRPr lang="es-EC" sz="3600" dirty="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1800">
                          <a:effectLst/>
                        </a:rPr>
                        <a:t>PRE TEST </a:t>
                      </a:r>
                      <a:endParaRPr lang="es-EC" sz="240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1800">
                          <a:effectLst/>
                        </a:rPr>
                        <a:t>POS TEST </a:t>
                      </a:r>
                      <a:endParaRPr lang="es-EC" sz="2400">
                        <a:solidFill>
                          <a:srgbClr val="000000"/>
                        </a:solidFill>
                        <a:effectLst/>
                        <a:latin typeface="Calibri"/>
                        <a:ea typeface="Times New Roman"/>
                        <a:cs typeface="Times New Roman"/>
                      </a:endParaRPr>
                    </a:p>
                  </a:txBody>
                  <a:tcPr marL="68580" marR="68580" marT="0" marB="0"/>
                </a:tc>
              </a:tr>
              <a:tr h="405387">
                <a:tc>
                  <a:txBody>
                    <a:bodyPr/>
                    <a:lstStyle/>
                    <a:p>
                      <a:pPr>
                        <a:spcAft>
                          <a:spcPts val="0"/>
                        </a:spcAft>
                      </a:pPr>
                      <a:r>
                        <a:rPr lang="es-EC" sz="1800">
                          <a:effectLst/>
                        </a:rPr>
                        <a:t>PROMEDIO </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25,3</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23,3</a:t>
                      </a:r>
                      <a:endParaRPr lang="es-EC" sz="2400">
                        <a:solidFill>
                          <a:srgbClr val="000000"/>
                        </a:solidFill>
                        <a:effectLst/>
                        <a:latin typeface="Calibri"/>
                        <a:ea typeface="Times New Roman"/>
                        <a:cs typeface="Times New Roman"/>
                      </a:endParaRPr>
                    </a:p>
                  </a:txBody>
                  <a:tcPr marL="68580" marR="68580" marT="0" marB="0"/>
                </a:tc>
              </a:tr>
              <a:tr h="405387">
                <a:tc>
                  <a:txBody>
                    <a:bodyPr/>
                    <a:lstStyle/>
                    <a:p>
                      <a:pPr>
                        <a:spcAft>
                          <a:spcPts val="0"/>
                        </a:spcAft>
                      </a:pPr>
                      <a:r>
                        <a:rPr lang="es-EC" sz="1800">
                          <a:effectLst/>
                        </a:rPr>
                        <a:t>MEDIANA</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25,2</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23,2</a:t>
                      </a:r>
                      <a:endParaRPr lang="es-EC" sz="2400">
                        <a:solidFill>
                          <a:srgbClr val="000000"/>
                        </a:solidFill>
                        <a:effectLst/>
                        <a:latin typeface="Calibri"/>
                        <a:ea typeface="Times New Roman"/>
                        <a:cs typeface="Times New Roman"/>
                      </a:endParaRPr>
                    </a:p>
                  </a:txBody>
                  <a:tcPr marL="68580" marR="68580" marT="0" marB="0"/>
                </a:tc>
              </a:tr>
              <a:tr h="405387">
                <a:tc>
                  <a:txBody>
                    <a:bodyPr/>
                    <a:lstStyle/>
                    <a:p>
                      <a:pPr>
                        <a:spcAft>
                          <a:spcPts val="0"/>
                        </a:spcAft>
                      </a:pPr>
                      <a:r>
                        <a:rPr lang="es-EC" sz="1800">
                          <a:effectLst/>
                        </a:rPr>
                        <a:t>MAXIMO </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28,0</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26,0</a:t>
                      </a:r>
                      <a:endParaRPr lang="es-EC" sz="2400">
                        <a:solidFill>
                          <a:srgbClr val="000000"/>
                        </a:solidFill>
                        <a:effectLst/>
                        <a:latin typeface="Calibri"/>
                        <a:ea typeface="Times New Roman"/>
                        <a:cs typeface="Times New Roman"/>
                      </a:endParaRPr>
                    </a:p>
                  </a:txBody>
                  <a:tcPr marL="68580" marR="68580" marT="0" marB="0"/>
                </a:tc>
              </a:tr>
              <a:tr h="405387">
                <a:tc>
                  <a:txBody>
                    <a:bodyPr/>
                    <a:lstStyle/>
                    <a:p>
                      <a:pPr>
                        <a:spcAft>
                          <a:spcPts val="0"/>
                        </a:spcAft>
                      </a:pPr>
                      <a:r>
                        <a:rPr lang="es-EC" sz="1800">
                          <a:effectLst/>
                        </a:rPr>
                        <a:t>MINIMO</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22,0</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21,0</a:t>
                      </a:r>
                      <a:endParaRPr lang="es-EC" sz="2400">
                        <a:solidFill>
                          <a:srgbClr val="000000"/>
                        </a:solidFill>
                        <a:effectLst/>
                        <a:latin typeface="Calibri"/>
                        <a:ea typeface="Times New Roman"/>
                        <a:cs typeface="Times New Roman"/>
                      </a:endParaRPr>
                    </a:p>
                  </a:txBody>
                  <a:tcPr marL="68580" marR="68580" marT="0" marB="0"/>
                </a:tc>
              </a:tr>
              <a:tr h="405387">
                <a:tc>
                  <a:txBody>
                    <a:bodyPr/>
                    <a:lstStyle/>
                    <a:p>
                      <a:pPr>
                        <a:spcAft>
                          <a:spcPts val="0"/>
                        </a:spcAft>
                      </a:pPr>
                      <a:r>
                        <a:rPr lang="es-EC" sz="1800">
                          <a:effectLst/>
                        </a:rPr>
                        <a:t>DESVEST</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a:effectLst/>
                        </a:rPr>
                        <a:t>1,60</a:t>
                      </a:r>
                      <a:endParaRPr lang="es-EC" sz="24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1800" dirty="0">
                          <a:effectLst/>
                        </a:rPr>
                        <a:t>1,35</a:t>
                      </a:r>
                      <a:endParaRPr lang="es-EC" sz="24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1758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200309081"/>
              </p:ext>
            </p:extLst>
          </p:nvPr>
        </p:nvGraphicFramePr>
        <p:xfrm>
          <a:off x="1763688" y="1628800"/>
          <a:ext cx="5895528" cy="3818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0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908720"/>
            <a:ext cx="4628255" cy="461665"/>
          </a:xfrm>
          <a:prstGeom prst="rect">
            <a:avLst/>
          </a:prstGeom>
        </p:spPr>
        <p:txBody>
          <a:bodyPr wrap="none">
            <a:spAutoFit/>
          </a:bodyPr>
          <a:lstStyle/>
          <a:p>
            <a:r>
              <a:rPr lang="es-ES" sz="2400" b="1" dirty="0"/>
              <a:t>Evaluaciones del equilibrio sub 10</a:t>
            </a:r>
            <a:endParaRPr lang="es-EC" sz="2400" b="1" dirty="0"/>
          </a:p>
        </p:txBody>
      </p:sp>
      <p:graphicFrame>
        <p:nvGraphicFramePr>
          <p:cNvPr id="3" name="2 Tabla"/>
          <p:cNvGraphicFramePr>
            <a:graphicFrameLocks noGrp="1"/>
          </p:cNvGraphicFramePr>
          <p:nvPr>
            <p:extLst>
              <p:ext uri="{D42A27DB-BD31-4B8C-83A1-F6EECF244321}">
                <p14:modId xmlns:p14="http://schemas.microsoft.com/office/powerpoint/2010/main" val="2272677595"/>
              </p:ext>
            </p:extLst>
          </p:nvPr>
        </p:nvGraphicFramePr>
        <p:xfrm>
          <a:off x="1619672" y="1844824"/>
          <a:ext cx="5832648" cy="2364204"/>
        </p:xfrm>
        <a:graphic>
          <a:graphicData uri="http://schemas.openxmlformats.org/drawingml/2006/table">
            <a:tbl>
              <a:tblPr firstRow="1" firstCol="1" bandRow="1">
                <a:tableStyleId>{5C22544A-7EE6-4342-B048-85BDC9FD1C3A}</a:tableStyleId>
              </a:tblPr>
              <a:tblGrid>
                <a:gridCol w="1922837"/>
                <a:gridCol w="1930534"/>
                <a:gridCol w="1979277"/>
              </a:tblGrid>
              <a:tr h="394034">
                <a:tc>
                  <a:txBody>
                    <a:bodyPr/>
                    <a:lstStyle/>
                    <a:p>
                      <a:endParaRPr lang="es-EC" sz="2000" dirty="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2000">
                          <a:effectLst/>
                        </a:rPr>
                        <a:t>PRE TEST </a:t>
                      </a:r>
                      <a:endParaRPr lang="es-EC" sz="280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2000">
                          <a:effectLst/>
                        </a:rPr>
                        <a:t>POS TEST </a:t>
                      </a:r>
                      <a:endParaRPr lang="es-EC" sz="2800">
                        <a:solidFill>
                          <a:srgbClr val="000000"/>
                        </a:solidFill>
                        <a:effectLst/>
                        <a:latin typeface="Calibri"/>
                        <a:ea typeface="Times New Roman"/>
                        <a:cs typeface="Times New Roman"/>
                      </a:endParaRPr>
                    </a:p>
                  </a:txBody>
                  <a:tcPr marL="68580" marR="68580" marT="0" marB="0"/>
                </a:tc>
              </a:tr>
              <a:tr h="394034">
                <a:tc>
                  <a:txBody>
                    <a:bodyPr/>
                    <a:lstStyle/>
                    <a:p>
                      <a:pPr>
                        <a:spcAft>
                          <a:spcPts val="0"/>
                        </a:spcAft>
                      </a:pPr>
                      <a:r>
                        <a:rPr lang="es-EC" sz="2000">
                          <a:effectLst/>
                        </a:rPr>
                        <a:t>PROMEDIO </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39,2</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39,8</a:t>
                      </a:r>
                      <a:endParaRPr lang="es-EC" sz="2800">
                        <a:solidFill>
                          <a:srgbClr val="000000"/>
                        </a:solidFill>
                        <a:effectLst/>
                        <a:latin typeface="Calibri"/>
                        <a:ea typeface="Times New Roman"/>
                        <a:cs typeface="Times New Roman"/>
                      </a:endParaRPr>
                    </a:p>
                  </a:txBody>
                  <a:tcPr marL="68580" marR="68580" marT="0" marB="0"/>
                </a:tc>
              </a:tr>
              <a:tr h="394034">
                <a:tc>
                  <a:txBody>
                    <a:bodyPr/>
                    <a:lstStyle/>
                    <a:p>
                      <a:pPr>
                        <a:spcAft>
                          <a:spcPts val="0"/>
                        </a:spcAft>
                      </a:pPr>
                      <a:r>
                        <a:rPr lang="es-EC" sz="2000">
                          <a:effectLst/>
                        </a:rPr>
                        <a:t>MEDIANA</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38,5</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39,1</a:t>
                      </a:r>
                      <a:endParaRPr lang="es-EC" sz="2800">
                        <a:solidFill>
                          <a:srgbClr val="000000"/>
                        </a:solidFill>
                        <a:effectLst/>
                        <a:latin typeface="Calibri"/>
                        <a:ea typeface="Times New Roman"/>
                        <a:cs typeface="Times New Roman"/>
                      </a:endParaRPr>
                    </a:p>
                  </a:txBody>
                  <a:tcPr marL="68580" marR="68580" marT="0" marB="0"/>
                </a:tc>
              </a:tr>
              <a:tr h="394034">
                <a:tc>
                  <a:txBody>
                    <a:bodyPr/>
                    <a:lstStyle/>
                    <a:p>
                      <a:pPr>
                        <a:spcAft>
                          <a:spcPts val="0"/>
                        </a:spcAft>
                      </a:pPr>
                      <a:r>
                        <a:rPr lang="es-EC" sz="2000">
                          <a:effectLst/>
                        </a:rPr>
                        <a:t>MAXIMO </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49,0</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50,0</a:t>
                      </a:r>
                      <a:endParaRPr lang="es-EC" sz="2800">
                        <a:solidFill>
                          <a:srgbClr val="000000"/>
                        </a:solidFill>
                        <a:effectLst/>
                        <a:latin typeface="Calibri"/>
                        <a:ea typeface="Times New Roman"/>
                        <a:cs typeface="Times New Roman"/>
                      </a:endParaRPr>
                    </a:p>
                  </a:txBody>
                  <a:tcPr marL="68580" marR="68580" marT="0" marB="0"/>
                </a:tc>
              </a:tr>
              <a:tr h="394034">
                <a:tc>
                  <a:txBody>
                    <a:bodyPr/>
                    <a:lstStyle/>
                    <a:p>
                      <a:pPr>
                        <a:spcAft>
                          <a:spcPts val="0"/>
                        </a:spcAft>
                      </a:pPr>
                      <a:r>
                        <a:rPr lang="es-EC" sz="2000">
                          <a:effectLst/>
                        </a:rPr>
                        <a:t>MINIMO</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32,0</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34,0</a:t>
                      </a:r>
                      <a:endParaRPr lang="es-EC" sz="2800">
                        <a:solidFill>
                          <a:srgbClr val="000000"/>
                        </a:solidFill>
                        <a:effectLst/>
                        <a:latin typeface="Calibri"/>
                        <a:ea typeface="Times New Roman"/>
                        <a:cs typeface="Times New Roman"/>
                      </a:endParaRPr>
                    </a:p>
                  </a:txBody>
                  <a:tcPr marL="68580" marR="68580" marT="0" marB="0"/>
                </a:tc>
              </a:tr>
              <a:tr h="394034">
                <a:tc>
                  <a:txBody>
                    <a:bodyPr/>
                    <a:lstStyle/>
                    <a:p>
                      <a:pPr>
                        <a:spcAft>
                          <a:spcPts val="0"/>
                        </a:spcAft>
                      </a:pPr>
                      <a:r>
                        <a:rPr lang="es-EC" sz="2000">
                          <a:effectLst/>
                        </a:rPr>
                        <a:t>DESVEST</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a:effectLst/>
                        </a:rPr>
                        <a:t>5,68</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5,74</a:t>
                      </a:r>
                      <a:endParaRPr lang="es-EC" sz="28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846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240740518"/>
              </p:ext>
            </p:extLst>
          </p:nvPr>
        </p:nvGraphicFramePr>
        <p:xfrm>
          <a:off x="1835696" y="1340768"/>
          <a:ext cx="576064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3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Test de coordinación  de orientación con definición sub 12</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2220806778"/>
              </p:ext>
            </p:extLst>
          </p:nvPr>
        </p:nvGraphicFramePr>
        <p:xfrm>
          <a:off x="2339752" y="2564904"/>
          <a:ext cx="4608511" cy="1933351"/>
        </p:xfrm>
        <a:graphic>
          <a:graphicData uri="http://schemas.openxmlformats.org/drawingml/2006/table">
            <a:tbl>
              <a:tblPr firstRow="1" firstCol="1" bandRow="1">
                <a:tableStyleId>{5C22544A-7EE6-4342-B048-85BDC9FD1C3A}</a:tableStyleId>
              </a:tblPr>
              <a:tblGrid>
                <a:gridCol w="1518900"/>
                <a:gridCol w="1525615"/>
                <a:gridCol w="1563996"/>
              </a:tblGrid>
              <a:tr h="526430">
                <a:tc>
                  <a:txBody>
                    <a:bodyPr/>
                    <a:lstStyle/>
                    <a:p>
                      <a:endParaRPr lang="es-EC" sz="2000" dirty="0">
                        <a:solidFill>
                          <a:srgbClr val="000000"/>
                        </a:solidFill>
                        <a:effectLst/>
                        <a:latin typeface="Calibri"/>
                        <a:ea typeface="Calibri"/>
                        <a:cs typeface="Times New Roman"/>
                      </a:endParaRPr>
                    </a:p>
                  </a:txBody>
                  <a:tcPr marL="68580" marR="68580" marT="0" marB="0"/>
                </a:tc>
                <a:tc gridSpan="2">
                  <a:txBody>
                    <a:bodyPr/>
                    <a:lstStyle/>
                    <a:p>
                      <a:pPr algn="ctr">
                        <a:spcAft>
                          <a:spcPts val="0"/>
                        </a:spcAft>
                      </a:pPr>
                      <a:r>
                        <a:rPr lang="es-EC" sz="2000" dirty="0">
                          <a:effectLst/>
                        </a:rPr>
                        <a:t>Test de orientación con definición (puntos)</a:t>
                      </a:r>
                      <a:endParaRPr lang="es-EC" sz="2800" dirty="0">
                        <a:solidFill>
                          <a:srgbClr val="000000"/>
                        </a:solidFill>
                        <a:effectLst/>
                        <a:latin typeface="Calibri"/>
                        <a:ea typeface="Times New Roman"/>
                        <a:cs typeface="Times New Roman"/>
                      </a:endParaRPr>
                    </a:p>
                  </a:txBody>
                  <a:tcPr marL="68580" marR="68580" marT="0" marB="0"/>
                </a:tc>
                <a:tc hMerge="1">
                  <a:txBody>
                    <a:bodyPr/>
                    <a:lstStyle/>
                    <a:p>
                      <a:endParaRPr lang="es-EC"/>
                    </a:p>
                  </a:txBody>
                  <a:tcPr/>
                </a:tc>
              </a:tr>
              <a:tr h="343276">
                <a:tc>
                  <a:txBody>
                    <a:bodyPr/>
                    <a:lstStyle/>
                    <a:p>
                      <a:endParaRPr lang="es-EC" sz="2000" dirty="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2000" dirty="0">
                          <a:effectLst/>
                        </a:rPr>
                        <a:t>PRE TEST </a:t>
                      </a:r>
                      <a:endParaRPr lang="es-EC" sz="2800" dirty="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2000" dirty="0">
                          <a:effectLst/>
                        </a:rPr>
                        <a:t>POS TEST </a:t>
                      </a:r>
                      <a:endParaRPr lang="es-EC" sz="2800" dirty="0">
                        <a:solidFill>
                          <a:srgbClr val="000000"/>
                        </a:solidFill>
                        <a:effectLst/>
                        <a:latin typeface="Calibri"/>
                        <a:ea typeface="Times New Roman"/>
                        <a:cs typeface="Times New Roman"/>
                      </a:endParaRPr>
                    </a:p>
                  </a:txBody>
                  <a:tcPr marL="68580" marR="68580" marT="0" marB="0"/>
                </a:tc>
              </a:tr>
              <a:tr h="326825">
                <a:tc>
                  <a:txBody>
                    <a:bodyPr/>
                    <a:lstStyle/>
                    <a:p>
                      <a:pPr>
                        <a:spcAft>
                          <a:spcPts val="0"/>
                        </a:spcAft>
                      </a:pPr>
                      <a:r>
                        <a:rPr lang="es-EC" sz="2000" dirty="0">
                          <a:effectLst/>
                        </a:rPr>
                        <a:t>PROMEDIO </a:t>
                      </a:r>
                      <a:endParaRPr lang="es-EC" sz="2800" dirty="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15</a:t>
                      </a:r>
                      <a:endParaRPr lang="es-EC" sz="2800" dirty="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15</a:t>
                      </a:r>
                      <a:endParaRPr lang="es-EC" sz="2800" dirty="0">
                        <a:solidFill>
                          <a:srgbClr val="000000"/>
                        </a:solidFill>
                        <a:effectLst/>
                        <a:latin typeface="Calibri"/>
                        <a:ea typeface="Times New Roman"/>
                        <a:cs typeface="Times New Roman"/>
                      </a:endParaRPr>
                    </a:p>
                  </a:txBody>
                  <a:tcPr marL="68580" marR="68580" marT="0" marB="0"/>
                </a:tc>
              </a:tr>
              <a:tr h="326825">
                <a:tc>
                  <a:txBody>
                    <a:bodyPr/>
                    <a:lstStyle/>
                    <a:p>
                      <a:pPr>
                        <a:spcAft>
                          <a:spcPts val="0"/>
                        </a:spcAft>
                      </a:pPr>
                      <a:r>
                        <a:rPr lang="es-EC" sz="2000" dirty="0">
                          <a:effectLst/>
                        </a:rPr>
                        <a:t>MAXIMO </a:t>
                      </a:r>
                      <a:endParaRPr lang="es-EC" sz="2800" dirty="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17</a:t>
                      </a:r>
                      <a:endParaRPr lang="es-EC" sz="2800" dirty="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17</a:t>
                      </a:r>
                      <a:endParaRPr lang="es-EC" sz="2800" dirty="0">
                        <a:solidFill>
                          <a:srgbClr val="000000"/>
                        </a:solidFill>
                        <a:effectLst/>
                        <a:latin typeface="Calibri"/>
                        <a:ea typeface="Times New Roman"/>
                        <a:cs typeface="Times New Roman"/>
                      </a:endParaRPr>
                    </a:p>
                  </a:txBody>
                  <a:tcPr marL="68580" marR="68580" marT="0" marB="0"/>
                </a:tc>
              </a:tr>
              <a:tr h="326825">
                <a:tc>
                  <a:txBody>
                    <a:bodyPr/>
                    <a:lstStyle/>
                    <a:p>
                      <a:pPr>
                        <a:spcAft>
                          <a:spcPts val="0"/>
                        </a:spcAft>
                      </a:pPr>
                      <a:r>
                        <a:rPr lang="es-EC" sz="2000">
                          <a:effectLst/>
                        </a:rPr>
                        <a:t>MINIMO</a:t>
                      </a:r>
                      <a:endParaRPr lang="es-EC" sz="28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a:t>
                      </a:r>
                      <a:endParaRPr lang="es-EC" sz="2800" dirty="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000" dirty="0">
                          <a:effectLst/>
                        </a:rPr>
                        <a:t>1</a:t>
                      </a:r>
                      <a:endParaRPr lang="es-EC" sz="28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5678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965245" cy="739210"/>
          </a:xfrm>
        </p:spPr>
        <p:txBody>
          <a:bodyPr>
            <a:normAutofit/>
          </a:bodyPr>
          <a:lstStyle/>
          <a:p>
            <a:r>
              <a:rPr lang="es-EC" sz="3200" dirty="0" smtClean="0"/>
              <a:t>PROBLEMA DE LA INVESTIGACIÓN</a:t>
            </a:r>
            <a:endParaRPr lang="es-EC" sz="3200" dirty="0"/>
          </a:p>
        </p:txBody>
      </p:sp>
      <p:sp>
        <p:nvSpPr>
          <p:cNvPr id="3" name="2 Marcador de contenido"/>
          <p:cNvSpPr>
            <a:spLocks noGrp="1"/>
          </p:cNvSpPr>
          <p:nvPr>
            <p:ph idx="1"/>
          </p:nvPr>
        </p:nvSpPr>
        <p:spPr>
          <a:xfrm>
            <a:off x="971600" y="1253817"/>
            <a:ext cx="6840760" cy="4752528"/>
          </a:xfrm>
        </p:spPr>
        <p:txBody>
          <a:bodyPr/>
          <a:lstStyle/>
          <a:p>
            <a:r>
              <a:rPr lang="es-EC" dirty="0" smtClean="0"/>
              <a:t>CAPACIDADES  COORDINATIVAS</a:t>
            </a:r>
          </a:p>
          <a:p>
            <a:endParaRPr lang="es-EC" dirty="0" smtClean="0"/>
          </a:p>
          <a:p>
            <a:endParaRPr lang="es-EC" dirty="0"/>
          </a:p>
          <a:p>
            <a:endParaRPr lang="es-EC" dirty="0" smtClean="0"/>
          </a:p>
          <a:p>
            <a:endParaRPr lang="es-EC" dirty="0" smtClean="0"/>
          </a:p>
          <a:p>
            <a:pPr marL="0" indent="0">
              <a:buNone/>
            </a:pPr>
            <a:endParaRPr lang="es-EC" dirty="0"/>
          </a:p>
          <a:p>
            <a:r>
              <a:rPr lang="es-EC" dirty="0" smtClean="0"/>
              <a:t>GESTO  TECNICO</a:t>
            </a:r>
          </a:p>
          <a:p>
            <a:pPr marL="0" indent="0">
              <a:buNone/>
            </a:pPr>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28968" r="51362" b="46627"/>
          <a:stretch/>
        </p:blipFill>
        <p:spPr bwMode="auto">
          <a:xfrm>
            <a:off x="3059832" y="1844824"/>
            <a:ext cx="4441372" cy="1785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09120"/>
            <a:ext cx="223224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5091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7895"/>
          <a:stretch/>
        </p:blipFill>
        <p:spPr bwMode="auto">
          <a:xfrm>
            <a:off x="5940152" y="4503103"/>
            <a:ext cx="234613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10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790964921"/>
              </p:ext>
            </p:extLst>
          </p:nvPr>
        </p:nvGraphicFramePr>
        <p:xfrm>
          <a:off x="1619672" y="1412776"/>
          <a:ext cx="5976664" cy="3829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45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62967573"/>
              </p:ext>
            </p:extLst>
          </p:nvPr>
        </p:nvGraphicFramePr>
        <p:xfrm>
          <a:off x="1763688" y="1556793"/>
          <a:ext cx="5760641" cy="3045370"/>
        </p:xfrm>
        <a:graphic>
          <a:graphicData uri="http://schemas.openxmlformats.org/drawingml/2006/table">
            <a:tbl>
              <a:tblPr firstRow="1" firstCol="1" bandRow="1">
                <a:tableStyleId>{5C22544A-7EE6-4342-B048-85BDC9FD1C3A}</a:tableStyleId>
              </a:tblPr>
              <a:tblGrid>
                <a:gridCol w="1898836"/>
                <a:gridCol w="1906852"/>
                <a:gridCol w="1954953"/>
              </a:tblGrid>
              <a:tr h="447222">
                <a:tc>
                  <a:txBody>
                    <a:bodyPr/>
                    <a:lstStyle/>
                    <a:p>
                      <a:endParaRPr lang="es-EC" sz="2400" dirty="0">
                        <a:solidFill>
                          <a:srgbClr val="000000"/>
                        </a:solidFill>
                        <a:effectLst/>
                        <a:latin typeface="Calibri"/>
                        <a:ea typeface="Calibri"/>
                        <a:cs typeface="Times New Roman"/>
                      </a:endParaRPr>
                    </a:p>
                  </a:txBody>
                  <a:tcPr marL="68580" marR="68580" marT="0" marB="0"/>
                </a:tc>
                <a:tc gridSpan="2">
                  <a:txBody>
                    <a:bodyPr/>
                    <a:lstStyle/>
                    <a:p>
                      <a:pPr algn="ctr">
                        <a:spcAft>
                          <a:spcPts val="0"/>
                        </a:spcAft>
                      </a:pPr>
                      <a:r>
                        <a:rPr lang="es-EC" sz="2400">
                          <a:effectLst/>
                        </a:rPr>
                        <a:t>Test T 40 (segundos)</a:t>
                      </a:r>
                      <a:endParaRPr lang="es-EC" sz="3200">
                        <a:solidFill>
                          <a:srgbClr val="000000"/>
                        </a:solidFill>
                        <a:effectLst/>
                        <a:latin typeface="Calibri"/>
                        <a:ea typeface="Times New Roman"/>
                        <a:cs typeface="Times New Roman"/>
                      </a:endParaRPr>
                    </a:p>
                  </a:txBody>
                  <a:tcPr marL="68580" marR="68580" marT="0" marB="0"/>
                </a:tc>
                <a:tc hMerge="1">
                  <a:txBody>
                    <a:bodyPr/>
                    <a:lstStyle/>
                    <a:p>
                      <a:endParaRPr lang="es-EC"/>
                    </a:p>
                  </a:txBody>
                  <a:tcPr/>
                </a:tc>
              </a:tr>
              <a:tr h="447222">
                <a:tc>
                  <a:txBody>
                    <a:bodyPr/>
                    <a:lstStyle/>
                    <a:p>
                      <a:endParaRPr lang="es-EC" sz="240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2400">
                          <a:effectLst/>
                        </a:rPr>
                        <a:t>PRE TEST </a:t>
                      </a:r>
                      <a:endParaRPr lang="es-EC" sz="320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2400">
                          <a:effectLst/>
                        </a:rPr>
                        <a:t>POS TEST </a:t>
                      </a:r>
                      <a:endParaRPr lang="es-EC" sz="3200">
                        <a:solidFill>
                          <a:srgbClr val="000000"/>
                        </a:solidFill>
                        <a:effectLst/>
                        <a:latin typeface="Calibri"/>
                        <a:ea typeface="Times New Roman"/>
                        <a:cs typeface="Times New Roman"/>
                      </a:endParaRPr>
                    </a:p>
                  </a:txBody>
                  <a:tcPr marL="68580" marR="68580" marT="0" marB="0"/>
                </a:tc>
              </a:tr>
              <a:tr h="425926">
                <a:tc>
                  <a:txBody>
                    <a:bodyPr/>
                    <a:lstStyle/>
                    <a:p>
                      <a:pPr>
                        <a:spcAft>
                          <a:spcPts val="0"/>
                        </a:spcAft>
                      </a:pPr>
                      <a:r>
                        <a:rPr lang="es-EC" sz="2400">
                          <a:effectLst/>
                        </a:rPr>
                        <a:t>PROMEDIO </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11</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12</a:t>
                      </a:r>
                      <a:endParaRPr lang="es-EC" sz="3200">
                        <a:solidFill>
                          <a:srgbClr val="000000"/>
                        </a:solidFill>
                        <a:effectLst/>
                        <a:latin typeface="Calibri"/>
                        <a:ea typeface="Times New Roman"/>
                        <a:cs typeface="Times New Roman"/>
                      </a:endParaRPr>
                    </a:p>
                  </a:txBody>
                  <a:tcPr marL="68580" marR="68580" marT="0" marB="0"/>
                </a:tc>
              </a:tr>
              <a:tr h="425926">
                <a:tc>
                  <a:txBody>
                    <a:bodyPr/>
                    <a:lstStyle/>
                    <a:p>
                      <a:pPr>
                        <a:spcAft>
                          <a:spcPts val="0"/>
                        </a:spcAft>
                      </a:pPr>
                      <a:r>
                        <a:rPr lang="es-EC" sz="2400">
                          <a:effectLst/>
                        </a:rPr>
                        <a:t>MEDIANA</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4</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4</a:t>
                      </a:r>
                      <a:endParaRPr lang="es-EC" sz="3200">
                        <a:solidFill>
                          <a:srgbClr val="000000"/>
                        </a:solidFill>
                        <a:effectLst/>
                        <a:latin typeface="Calibri"/>
                        <a:ea typeface="Times New Roman"/>
                        <a:cs typeface="Times New Roman"/>
                      </a:endParaRPr>
                    </a:p>
                  </a:txBody>
                  <a:tcPr marL="68580" marR="68580" marT="0" marB="0"/>
                </a:tc>
              </a:tr>
              <a:tr h="425926">
                <a:tc>
                  <a:txBody>
                    <a:bodyPr/>
                    <a:lstStyle/>
                    <a:p>
                      <a:pPr>
                        <a:spcAft>
                          <a:spcPts val="0"/>
                        </a:spcAft>
                      </a:pPr>
                      <a:r>
                        <a:rPr lang="es-EC" sz="2400">
                          <a:effectLst/>
                        </a:rPr>
                        <a:t>MAXIMO </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17</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17</a:t>
                      </a:r>
                      <a:endParaRPr lang="es-EC" sz="3200">
                        <a:solidFill>
                          <a:srgbClr val="000000"/>
                        </a:solidFill>
                        <a:effectLst/>
                        <a:latin typeface="Calibri"/>
                        <a:ea typeface="Times New Roman"/>
                        <a:cs typeface="Times New Roman"/>
                      </a:endParaRPr>
                    </a:p>
                  </a:txBody>
                  <a:tcPr marL="68580" marR="68580" marT="0" marB="0"/>
                </a:tc>
              </a:tr>
              <a:tr h="425926">
                <a:tc>
                  <a:txBody>
                    <a:bodyPr/>
                    <a:lstStyle/>
                    <a:p>
                      <a:pPr>
                        <a:spcAft>
                          <a:spcPts val="0"/>
                        </a:spcAft>
                      </a:pPr>
                      <a:r>
                        <a:rPr lang="es-EC" sz="2400">
                          <a:effectLst/>
                        </a:rPr>
                        <a:t>MINIMO</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a:t>
                      </a:r>
                      <a:endParaRPr lang="es-EC" sz="3200">
                        <a:solidFill>
                          <a:srgbClr val="000000"/>
                        </a:solidFill>
                        <a:effectLst/>
                        <a:latin typeface="Calibri"/>
                        <a:ea typeface="Times New Roman"/>
                        <a:cs typeface="Times New Roman"/>
                      </a:endParaRPr>
                    </a:p>
                  </a:txBody>
                  <a:tcPr marL="68580" marR="68580" marT="0" marB="0"/>
                </a:tc>
              </a:tr>
              <a:tr h="447222">
                <a:tc>
                  <a:txBody>
                    <a:bodyPr/>
                    <a:lstStyle/>
                    <a:p>
                      <a:pPr>
                        <a:spcAft>
                          <a:spcPts val="0"/>
                        </a:spcAft>
                      </a:pPr>
                      <a:r>
                        <a:rPr lang="es-EC" sz="2400">
                          <a:effectLst/>
                        </a:rPr>
                        <a:t>DESVEST</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6,3</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dirty="0">
                          <a:effectLst/>
                        </a:rPr>
                        <a:t>6,6</a:t>
                      </a:r>
                      <a:endParaRPr lang="es-EC" sz="3200" dirty="0">
                        <a:solidFill>
                          <a:srgbClr val="000000"/>
                        </a:solidFill>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3203848" y="836712"/>
            <a:ext cx="2960490" cy="369332"/>
          </a:xfrm>
          <a:prstGeom prst="rect">
            <a:avLst/>
          </a:prstGeom>
        </p:spPr>
        <p:txBody>
          <a:bodyPr wrap="none">
            <a:spAutoFit/>
          </a:bodyPr>
          <a:lstStyle/>
          <a:p>
            <a:r>
              <a:rPr lang="es-ES" b="1" dirty="0"/>
              <a:t>Test T 40 (segundos) sub 12</a:t>
            </a:r>
            <a:endParaRPr lang="es-EC" b="1" dirty="0"/>
          </a:p>
        </p:txBody>
      </p:sp>
    </p:spTree>
    <p:extLst>
      <p:ext uri="{BB962C8B-B14F-4D97-AF65-F5344CB8AC3E}">
        <p14:creationId xmlns:p14="http://schemas.microsoft.com/office/powerpoint/2010/main" val="4231010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41198777"/>
              </p:ext>
            </p:extLst>
          </p:nvPr>
        </p:nvGraphicFramePr>
        <p:xfrm>
          <a:off x="1763688" y="1844824"/>
          <a:ext cx="5832648" cy="3456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32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4741080"/>
              </p:ext>
            </p:extLst>
          </p:nvPr>
        </p:nvGraphicFramePr>
        <p:xfrm>
          <a:off x="1547664" y="1844824"/>
          <a:ext cx="5976664" cy="3497532"/>
        </p:xfrm>
        <a:graphic>
          <a:graphicData uri="http://schemas.openxmlformats.org/drawingml/2006/table">
            <a:tbl>
              <a:tblPr firstRow="1" firstCol="1" bandRow="1">
                <a:tableStyleId>{5C22544A-7EE6-4342-B048-85BDC9FD1C3A}</a:tableStyleId>
              </a:tblPr>
              <a:tblGrid>
                <a:gridCol w="1970022"/>
                <a:gridCol w="1978013"/>
                <a:gridCol w="2028629"/>
              </a:tblGrid>
              <a:tr h="507492">
                <a:tc>
                  <a:txBody>
                    <a:bodyPr/>
                    <a:lstStyle/>
                    <a:p>
                      <a:endParaRPr lang="es-EC" sz="2400" dirty="0">
                        <a:solidFill>
                          <a:srgbClr val="000000"/>
                        </a:solidFill>
                        <a:effectLst/>
                        <a:latin typeface="Calibri"/>
                        <a:ea typeface="Calibri"/>
                        <a:cs typeface="Times New Roman"/>
                      </a:endParaRPr>
                    </a:p>
                  </a:txBody>
                  <a:tcPr marL="68580" marR="68580" marT="0" marB="0"/>
                </a:tc>
                <a:tc gridSpan="2">
                  <a:txBody>
                    <a:bodyPr/>
                    <a:lstStyle/>
                    <a:p>
                      <a:pPr algn="ctr">
                        <a:spcAft>
                          <a:spcPts val="0"/>
                        </a:spcAft>
                      </a:pPr>
                      <a:r>
                        <a:rPr lang="es-EC" sz="3600">
                          <a:effectLst/>
                        </a:rPr>
                        <a:t>Test de equilibrio </a:t>
                      </a:r>
                      <a:endParaRPr lang="es-EC" sz="3200">
                        <a:solidFill>
                          <a:srgbClr val="000000"/>
                        </a:solidFill>
                        <a:effectLst/>
                        <a:latin typeface="Calibri"/>
                        <a:ea typeface="Times New Roman"/>
                        <a:cs typeface="Times New Roman"/>
                      </a:endParaRPr>
                    </a:p>
                  </a:txBody>
                  <a:tcPr marL="68580" marR="68580" marT="0" marB="0"/>
                </a:tc>
                <a:tc hMerge="1">
                  <a:txBody>
                    <a:bodyPr/>
                    <a:lstStyle/>
                    <a:p>
                      <a:endParaRPr lang="es-EC"/>
                    </a:p>
                  </a:txBody>
                  <a:tcPr/>
                </a:tc>
              </a:tr>
              <a:tr h="507492">
                <a:tc>
                  <a:txBody>
                    <a:bodyPr/>
                    <a:lstStyle/>
                    <a:p>
                      <a:endParaRPr lang="es-EC" sz="2400">
                        <a:solidFill>
                          <a:srgbClr val="000000"/>
                        </a:solidFill>
                        <a:effectLst/>
                        <a:latin typeface="Calibri"/>
                        <a:ea typeface="Calibri"/>
                        <a:cs typeface="Times New Roman"/>
                      </a:endParaRPr>
                    </a:p>
                  </a:txBody>
                  <a:tcPr marL="68580" marR="68580" marT="0" marB="0"/>
                </a:tc>
                <a:tc>
                  <a:txBody>
                    <a:bodyPr/>
                    <a:lstStyle/>
                    <a:p>
                      <a:pPr>
                        <a:spcAft>
                          <a:spcPts val="0"/>
                        </a:spcAft>
                      </a:pPr>
                      <a:r>
                        <a:rPr lang="es-EC" sz="2400">
                          <a:effectLst/>
                        </a:rPr>
                        <a:t>PRE TEST </a:t>
                      </a:r>
                      <a:endParaRPr lang="es-EC" sz="3200">
                        <a:solidFill>
                          <a:srgbClr val="000000"/>
                        </a:solidFill>
                        <a:effectLst/>
                        <a:latin typeface="Calibri"/>
                        <a:ea typeface="Times New Roman"/>
                        <a:cs typeface="Times New Roman"/>
                      </a:endParaRPr>
                    </a:p>
                  </a:txBody>
                  <a:tcPr marL="68580" marR="68580" marT="0" marB="0"/>
                </a:tc>
                <a:tc>
                  <a:txBody>
                    <a:bodyPr/>
                    <a:lstStyle/>
                    <a:p>
                      <a:pPr>
                        <a:spcAft>
                          <a:spcPts val="0"/>
                        </a:spcAft>
                      </a:pPr>
                      <a:r>
                        <a:rPr lang="es-EC" sz="2400">
                          <a:effectLst/>
                        </a:rPr>
                        <a:t>POS TEST </a:t>
                      </a:r>
                      <a:endParaRPr lang="es-EC" sz="3200">
                        <a:solidFill>
                          <a:srgbClr val="000000"/>
                        </a:solidFill>
                        <a:effectLst/>
                        <a:latin typeface="Calibri"/>
                        <a:ea typeface="Times New Roman"/>
                        <a:cs typeface="Times New Roman"/>
                      </a:endParaRPr>
                    </a:p>
                  </a:txBody>
                  <a:tcPr marL="68580" marR="68580" marT="0" marB="0"/>
                </a:tc>
              </a:tr>
              <a:tr h="483477">
                <a:tc>
                  <a:txBody>
                    <a:bodyPr/>
                    <a:lstStyle/>
                    <a:p>
                      <a:pPr>
                        <a:spcAft>
                          <a:spcPts val="0"/>
                        </a:spcAft>
                      </a:pPr>
                      <a:r>
                        <a:rPr lang="es-EC" sz="2400">
                          <a:effectLst/>
                        </a:rPr>
                        <a:t>PROMEDIO </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6</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6</a:t>
                      </a:r>
                      <a:endParaRPr lang="es-EC" sz="3200">
                        <a:solidFill>
                          <a:srgbClr val="000000"/>
                        </a:solidFill>
                        <a:effectLst/>
                        <a:latin typeface="Calibri"/>
                        <a:ea typeface="Times New Roman"/>
                        <a:cs typeface="Times New Roman"/>
                      </a:endParaRPr>
                    </a:p>
                  </a:txBody>
                  <a:tcPr marL="68580" marR="68580" marT="0" marB="0"/>
                </a:tc>
              </a:tr>
              <a:tr h="483477">
                <a:tc>
                  <a:txBody>
                    <a:bodyPr/>
                    <a:lstStyle/>
                    <a:p>
                      <a:pPr>
                        <a:spcAft>
                          <a:spcPts val="0"/>
                        </a:spcAft>
                      </a:pPr>
                      <a:r>
                        <a:rPr lang="es-EC" sz="2400">
                          <a:effectLst/>
                        </a:rPr>
                        <a:t>MEDIANA</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2</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3</a:t>
                      </a:r>
                      <a:endParaRPr lang="es-EC" sz="3200">
                        <a:solidFill>
                          <a:srgbClr val="000000"/>
                        </a:solidFill>
                        <a:effectLst/>
                        <a:latin typeface="Calibri"/>
                        <a:ea typeface="Times New Roman"/>
                        <a:cs typeface="Times New Roman"/>
                      </a:endParaRPr>
                    </a:p>
                  </a:txBody>
                  <a:tcPr marL="68580" marR="68580" marT="0" marB="0"/>
                </a:tc>
              </a:tr>
              <a:tr h="483477">
                <a:tc>
                  <a:txBody>
                    <a:bodyPr/>
                    <a:lstStyle/>
                    <a:p>
                      <a:pPr>
                        <a:spcAft>
                          <a:spcPts val="0"/>
                        </a:spcAft>
                      </a:pPr>
                      <a:r>
                        <a:rPr lang="es-EC" sz="2400">
                          <a:effectLst/>
                        </a:rPr>
                        <a:t>MAXIMO </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17</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17</a:t>
                      </a:r>
                      <a:endParaRPr lang="es-EC" sz="3200">
                        <a:solidFill>
                          <a:srgbClr val="000000"/>
                        </a:solidFill>
                        <a:effectLst/>
                        <a:latin typeface="Calibri"/>
                        <a:ea typeface="Times New Roman"/>
                        <a:cs typeface="Times New Roman"/>
                      </a:endParaRPr>
                    </a:p>
                  </a:txBody>
                  <a:tcPr marL="68580" marR="68580" marT="0" marB="0"/>
                </a:tc>
              </a:tr>
              <a:tr h="483477">
                <a:tc>
                  <a:txBody>
                    <a:bodyPr/>
                    <a:lstStyle/>
                    <a:p>
                      <a:pPr>
                        <a:spcAft>
                          <a:spcPts val="0"/>
                        </a:spcAft>
                      </a:pPr>
                      <a:r>
                        <a:rPr lang="es-EC" sz="2400">
                          <a:effectLst/>
                        </a:rPr>
                        <a:t>MINIMO</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1</a:t>
                      </a:r>
                      <a:endParaRPr lang="es-EC" sz="3200">
                        <a:solidFill>
                          <a:srgbClr val="000000"/>
                        </a:solidFill>
                        <a:effectLst/>
                        <a:latin typeface="Calibri"/>
                        <a:ea typeface="Times New Roman"/>
                        <a:cs typeface="Times New Roman"/>
                      </a:endParaRPr>
                    </a:p>
                  </a:txBody>
                  <a:tcPr marL="68580" marR="68580" marT="0" marB="0"/>
                </a:tc>
              </a:tr>
              <a:tr h="507492">
                <a:tc>
                  <a:txBody>
                    <a:bodyPr/>
                    <a:lstStyle/>
                    <a:p>
                      <a:pPr>
                        <a:spcAft>
                          <a:spcPts val="0"/>
                        </a:spcAft>
                      </a:pPr>
                      <a:r>
                        <a:rPr lang="es-EC" sz="2400">
                          <a:effectLst/>
                        </a:rPr>
                        <a:t>DESVEST</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a:effectLst/>
                        </a:rPr>
                        <a:t>5,9</a:t>
                      </a:r>
                      <a:endParaRPr lang="es-EC" sz="3200">
                        <a:solidFill>
                          <a:srgbClr val="000000"/>
                        </a:solidFill>
                        <a:effectLst/>
                        <a:latin typeface="Calibri"/>
                        <a:ea typeface="Times New Roman"/>
                        <a:cs typeface="Times New Roman"/>
                      </a:endParaRPr>
                    </a:p>
                  </a:txBody>
                  <a:tcPr marL="68580" marR="68580" marT="0" marB="0"/>
                </a:tc>
                <a:tc>
                  <a:txBody>
                    <a:bodyPr/>
                    <a:lstStyle/>
                    <a:p>
                      <a:pPr algn="ctr">
                        <a:spcAft>
                          <a:spcPts val="0"/>
                        </a:spcAft>
                      </a:pPr>
                      <a:r>
                        <a:rPr lang="es-EC" sz="2400" dirty="0">
                          <a:effectLst/>
                        </a:rPr>
                        <a:t>5,9</a:t>
                      </a:r>
                      <a:endParaRPr lang="es-EC" sz="3200" dirty="0">
                        <a:solidFill>
                          <a:srgbClr val="000000"/>
                        </a:solidFill>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2987824" y="1087487"/>
            <a:ext cx="3380477" cy="461665"/>
          </a:xfrm>
          <a:prstGeom prst="rect">
            <a:avLst/>
          </a:prstGeom>
        </p:spPr>
        <p:txBody>
          <a:bodyPr wrap="none">
            <a:spAutoFit/>
          </a:bodyPr>
          <a:lstStyle/>
          <a:p>
            <a:r>
              <a:rPr lang="es-ES" sz="2400" b="1" dirty="0"/>
              <a:t>Test de equilibrio sub 12</a:t>
            </a:r>
            <a:endParaRPr lang="es-EC" sz="2400" b="1" dirty="0"/>
          </a:p>
        </p:txBody>
      </p:sp>
    </p:spTree>
    <p:extLst>
      <p:ext uri="{BB962C8B-B14F-4D97-AF65-F5344CB8AC3E}">
        <p14:creationId xmlns:p14="http://schemas.microsoft.com/office/powerpoint/2010/main" val="16040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13819537"/>
              </p:ext>
            </p:extLst>
          </p:nvPr>
        </p:nvGraphicFramePr>
        <p:xfrm>
          <a:off x="1816539" y="1412776"/>
          <a:ext cx="5472608" cy="4185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904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667201"/>
          </a:xfrm>
        </p:spPr>
        <p:txBody>
          <a:bodyPr>
            <a:normAutofit/>
          </a:bodyPr>
          <a:lstStyle/>
          <a:p>
            <a:r>
              <a:rPr lang="es-EC" sz="2800" dirty="0" smtClean="0"/>
              <a:t>ANALISIS DE RESULTADOS</a:t>
            </a:r>
            <a:endParaRPr lang="es-EC" sz="2800" dirty="0"/>
          </a:p>
        </p:txBody>
      </p:sp>
      <p:sp>
        <p:nvSpPr>
          <p:cNvPr id="3" name="2 Marcador de contenido"/>
          <p:cNvSpPr>
            <a:spLocks noGrp="1"/>
          </p:cNvSpPr>
          <p:nvPr>
            <p:ph idx="1"/>
          </p:nvPr>
        </p:nvSpPr>
        <p:spPr>
          <a:xfrm>
            <a:off x="2483768" y="1412776"/>
            <a:ext cx="4311581" cy="733679"/>
          </a:xfrm>
        </p:spPr>
        <p:txBody>
          <a:bodyPr/>
          <a:lstStyle/>
          <a:p>
            <a:pPr algn="ctr"/>
            <a:r>
              <a:rPr lang="es-EC" dirty="0" smtClean="0"/>
              <a:t>Dominio de balón sub 10</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668702450"/>
              </p:ext>
            </p:extLst>
          </p:nvPr>
        </p:nvGraphicFramePr>
        <p:xfrm>
          <a:off x="1403648" y="227687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9</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6</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3020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8699" y="1124744"/>
            <a:ext cx="6396259" cy="432048"/>
          </a:xfrm>
        </p:spPr>
        <p:txBody>
          <a:bodyPr>
            <a:noAutofit/>
          </a:bodyPr>
          <a:lstStyle/>
          <a:p>
            <a:pPr algn="ctr"/>
            <a:r>
              <a:rPr lang="es-EC" dirty="0" smtClean="0"/>
              <a:t>Dominio de balón sub 10.</a:t>
            </a:r>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03" t="44243" r="30886" b="21075"/>
          <a:stretch/>
        </p:blipFill>
        <p:spPr bwMode="auto">
          <a:xfrm>
            <a:off x="1624003" y="2204864"/>
            <a:ext cx="5815864"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6936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523185"/>
          </a:xfrm>
        </p:spPr>
        <p:txBody>
          <a:bodyPr>
            <a:normAutofit fontScale="90000"/>
          </a:bodyPr>
          <a:lstStyle/>
          <a:p>
            <a:r>
              <a:rPr lang="es-EC" sz="3200" dirty="0" smtClean="0"/>
              <a:t>Dominio de balón sub 12</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2670537015"/>
              </p:ext>
            </p:extLst>
          </p:nvPr>
        </p:nvGraphicFramePr>
        <p:xfrm>
          <a:off x="1403648" y="155679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9</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9</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8936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95023" y="817583"/>
            <a:ext cx="6965245" cy="523185"/>
          </a:xfrm>
        </p:spPr>
        <p:txBody>
          <a:bodyPr>
            <a:normAutofit fontScale="90000"/>
          </a:bodyPr>
          <a:lstStyle/>
          <a:p>
            <a:r>
              <a:rPr lang="es-EC" sz="3200" dirty="0" smtClean="0"/>
              <a:t>Dominio de balón sub 12</a:t>
            </a:r>
            <a:endParaRPr lang="es-EC"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13" t="26464" r="28794" b="42079"/>
          <a:stretch/>
        </p:blipFill>
        <p:spPr bwMode="auto">
          <a:xfrm>
            <a:off x="1259632" y="1700808"/>
            <a:ext cx="6345317" cy="2969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3390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692696"/>
            <a:ext cx="5328592" cy="739210"/>
          </a:xfrm>
        </p:spPr>
        <p:txBody>
          <a:bodyPr>
            <a:normAutofit/>
          </a:bodyPr>
          <a:lstStyle/>
          <a:p>
            <a:r>
              <a:rPr lang="es-EC" sz="3200" dirty="0" smtClean="0"/>
              <a:t>Pase de precisión sub 10</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3039027695"/>
              </p:ext>
            </p:extLst>
          </p:nvPr>
        </p:nvGraphicFramePr>
        <p:xfrm>
          <a:off x="1403648" y="155679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16</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2992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196752"/>
            <a:ext cx="7200800" cy="2232248"/>
          </a:xfrm>
        </p:spPr>
        <p:txBody>
          <a:bodyPr/>
          <a:lstStyle/>
          <a:p>
            <a:pPr marL="0" indent="0" algn="ctr">
              <a:buNone/>
            </a:pPr>
            <a:r>
              <a:rPr lang="es-EC" b="1" dirty="0" smtClean="0"/>
              <a:t>Pregunta de la investigación</a:t>
            </a:r>
          </a:p>
          <a:p>
            <a:pPr marL="0" indent="0" algn="ctr">
              <a:buNone/>
            </a:pPr>
            <a:endParaRPr lang="es-EC" b="1" dirty="0" smtClean="0"/>
          </a:p>
          <a:p>
            <a:pPr marL="0" indent="0">
              <a:buNone/>
            </a:pPr>
            <a:r>
              <a:rPr lang="es-EC" dirty="0"/>
              <a:t>¿De qué manera incide Las capacidades coordinativas en la adquisición del gesto técnico, en las categorías sub 10 y sub 12 de la escuela de futbol El Nacional.”?</a:t>
            </a:r>
          </a:p>
          <a:p>
            <a:pPr marL="0" indent="0">
              <a:buNone/>
            </a:pPr>
            <a:endParaRPr lang="es-EC" b="1" dirty="0" smtClean="0"/>
          </a:p>
          <a:p>
            <a:pPr marL="0" indent="0" algn="ctr">
              <a:buNone/>
            </a:pPr>
            <a:endParaRPr lang="es-EC"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41" t="27778" r="30726" b="20635"/>
          <a:stretch/>
        </p:blipFill>
        <p:spPr bwMode="auto">
          <a:xfrm>
            <a:off x="1907704" y="3284984"/>
            <a:ext cx="5233459" cy="28807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6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979712" y="692696"/>
            <a:ext cx="5328592" cy="739210"/>
          </a:xfrm>
        </p:spPr>
        <p:txBody>
          <a:bodyPr>
            <a:normAutofit/>
          </a:bodyPr>
          <a:lstStyle/>
          <a:p>
            <a:r>
              <a:rPr lang="es-EC" sz="3200" dirty="0" smtClean="0"/>
              <a:t>Pase de precisión sub 10</a:t>
            </a:r>
            <a:endParaRPr lang="es-EC"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93" t="23611" r="27156" b="39881"/>
          <a:stretch/>
        </p:blipFill>
        <p:spPr bwMode="auto">
          <a:xfrm>
            <a:off x="1443548" y="1988840"/>
            <a:ext cx="6256903"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CuadroTexto"/>
          <p:cNvSpPr txBox="1"/>
          <p:nvPr/>
        </p:nvSpPr>
        <p:spPr>
          <a:xfrm>
            <a:off x="827584" y="3873558"/>
            <a:ext cx="7488832" cy="338554"/>
          </a:xfrm>
          <a:prstGeom prst="rect">
            <a:avLst/>
          </a:prstGeom>
          <a:noFill/>
        </p:spPr>
        <p:txBody>
          <a:bodyPr wrap="square" rtlCol="0">
            <a:spAutoFit/>
          </a:bodyPr>
          <a:lstStyle/>
          <a:p>
            <a:pPr algn="just"/>
            <a:r>
              <a:rPr lang="es-EC" sz="1600" dirty="0" smtClean="0"/>
              <a:t>. </a:t>
            </a:r>
            <a:endParaRPr lang="es-EC" sz="1600" dirty="0"/>
          </a:p>
        </p:txBody>
      </p:sp>
    </p:spTree>
    <p:extLst>
      <p:ext uri="{BB962C8B-B14F-4D97-AF65-F5344CB8AC3E}">
        <p14:creationId xmlns:p14="http://schemas.microsoft.com/office/powerpoint/2010/main" val="3162899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979712" y="692696"/>
            <a:ext cx="5328592" cy="739210"/>
          </a:xfrm>
        </p:spPr>
        <p:txBody>
          <a:bodyPr>
            <a:normAutofit/>
          </a:bodyPr>
          <a:lstStyle/>
          <a:p>
            <a:r>
              <a:rPr lang="es-EC" sz="3200" dirty="0" smtClean="0"/>
              <a:t>Pase de precisión sub 12</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1626717778"/>
              </p:ext>
            </p:extLst>
          </p:nvPr>
        </p:nvGraphicFramePr>
        <p:xfrm>
          <a:off x="1403648" y="155679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6</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2953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979712" y="692696"/>
            <a:ext cx="5328592" cy="739210"/>
          </a:xfrm>
        </p:spPr>
        <p:txBody>
          <a:bodyPr>
            <a:normAutofit/>
          </a:bodyPr>
          <a:lstStyle/>
          <a:p>
            <a:r>
              <a:rPr lang="es-EC" sz="3200" dirty="0" smtClean="0"/>
              <a:t>Pase de precisión sub 12</a:t>
            </a:r>
            <a:endParaRPr lang="es-EC" sz="32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05" t="23778" r="24488" b="38111"/>
          <a:stretch/>
        </p:blipFill>
        <p:spPr bwMode="auto">
          <a:xfrm>
            <a:off x="1115616" y="1766270"/>
            <a:ext cx="6624736" cy="3246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7125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817583"/>
            <a:ext cx="2880320" cy="523186"/>
          </a:xfrm>
        </p:spPr>
        <p:txBody>
          <a:bodyPr>
            <a:normAutofit fontScale="90000"/>
          </a:bodyPr>
          <a:lstStyle/>
          <a:p>
            <a:r>
              <a:rPr lang="es-EC" sz="3200" dirty="0" smtClean="0"/>
              <a:t>Cabeceo sub 10</a:t>
            </a:r>
            <a:endParaRPr lang="es-EC" sz="3200" dirty="0"/>
          </a:p>
        </p:txBody>
      </p:sp>
      <p:graphicFrame>
        <p:nvGraphicFramePr>
          <p:cNvPr id="3" name="2 Tabla"/>
          <p:cNvGraphicFramePr>
            <a:graphicFrameLocks noGrp="1"/>
          </p:cNvGraphicFramePr>
          <p:nvPr>
            <p:extLst>
              <p:ext uri="{D42A27DB-BD31-4B8C-83A1-F6EECF244321}">
                <p14:modId xmlns:p14="http://schemas.microsoft.com/office/powerpoint/2010/main" val="1819106909"/>
              </p:ext>
            </p:extLst>
          </p:nvPr>
        </p:nvGraphicFramePr>
        <p:xfrm>
          <a:off x="1403648" y="155679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6</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5</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3</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2953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843808" y="817583"/>
            <a:ext cx="2880320" cy="523186"/>
          </a:xfrm>
        </p:spPr>
        <p:txBody>
          <a:bodyPr>
            <a:normAutofit fontScale="90000"/>
          </a:bodyPr>
          <a:lstStyle/>
          <a:p>
            <a:r>
              <a:rPr lang="es-EC" sz="3200" dirty="0" smtClean="0"/>
              <a:t>Cabeceo sub 10</a:t>
            </a:r>
            <a:endParaRPr lang="es-EC" sz="3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88" t="30555" r="27268" b="34723"/>
          <a:stretch/>
        </p:blipFill>
        <p:spPr bwMode="auto">
          <a:xfrm>
            <a:off x="1403648" y="1916832"/>
            <a:ext cx="6558919"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7125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843808" y="817583"/>
            <a:ext cx="2880320" cy="523186"/>
          </a:xfrm>
        </p:spPr>
        <p:txBody>
          <a:bodyPr>
            <a:normAutofit fontScale="90000"/>
          </a:bodyPr>
          <a:lstStyle/>
          <a:p>
            <a:r>
              <a:rPr lang="es-EC" sz="3200" dirty="0" smtClean="0"/>
              <a:t>Cabeceo sub 12</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175321012"/>
              </p:ext>
            </p:extLst>
          </p:nvPr>
        </p:nvGraphicFramePr>
        <p:xfrm>
          <a:off x="1403648" y="1556792"/>
          <a:ext cx="6048672" cy="3312366"/>
        </p:xfrm>
        <a:graphic>
          <a:graphicData uri="http://schemas.openxmlformats.org/drawingml/2006/table">
            <a:tbl>
              <a:tblPr firstRow="1" bandRow="1">
                <a:tableStyleId>{5C22544A-7EE6-4342-B048-85BDC9FD1C3A}</a:tableStyleId>
              </a:tblPr>
              <a:tblGrid>
                <a:gridCol w="1512168"/>
                <a:gridCol w="1512168"/>
                <a:gridCol w="1512168"/>
                <a:gridCol w="1512168"/>
              </a:tblGrid>
              <a:tr h="432945">
                <a:tc>
                  <a:txBody>
                    <a:bodyPr/>
                    <a:lstStyle/>
                    <a:p>
                      <a:r>
                        <a:rPr lang="es-EC" sz="1800" dirty="0" smtClean="0"/>
                        <a:t>ESCALA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VALORACION</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PRE-TEST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POST-TEST</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4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EXCELENTE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3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MUY BUENO </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9</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2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BUENO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11</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12</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r>
                        <a:rPr lang="es-EC" sz="1800" dirty="0" smtClean="0"/>
                        <a:t>1 PUNTO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DEFICIENTE</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2">
                <a:tc>
                  <a:txBody>
                    <a:bodyPr/>
                    <a:lstStyle/>
                    <a:p>
                      <a:r>
                        <a:rPr lang="es-EC" sz="1800" dirty="0" smtClean="0"/>
                        <a:t>0 PUNTOS</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800" dirty="0" smtClean="0"/>
                        <a:t>NULO</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4</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dirty="0" smtClean="0"/>
                        <a:t>0</a:t>
                      </a:r>
                      <a:endParaRPr lang="es-EC"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945">
                <a:tc>
                  <a:txBody>
                    <a:bodyPr/>
                    <a:lstStyle/>
                    <a:p>
                      <a:endParaRPr lang="es-EC"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EC" sz="1800" b="1" dirty="0" smtClean="0"/>
                        <a:t>TOTAL</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C" sz="1800" b="1" dirty="0" smtClean="0"/>
                        <a:t>25</a:t>
                      </a:r>
                      <a:endParaRPr lang="es-EC"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2953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843808" y="817583"/>
            <a:ext cx="2880320" cy="523186"/>
          </a:xfrm>
        </p:spPr>
        <p:txBody>
          <a:bodyPr>
            <a:normAutofit fontScale="90000"/>
          </a:bodyPr>
          <a:lstStyle/>
          <a:p>
            <a:r>
              <a:rPr lang="es-EC" sz="3200" dirty="0" smtClean="0"/>
              <a:t>Cabeceo sub 12</a:t>
            </a:r>
            <a:endParaRPr lang="es-EC" sz="3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55" t="29365" r="28718" b="43453"/>
          <a:stretch/>
        </p:blipFill>
        <p:spPr bwMode="auto">
          <a:xfrm>
            <a:off x="1129995" y="1844824"/>
            <a:ext cx="7056784" cy="2996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7125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3373" y="764704"/>
            <a:ext cx="6965245" cy="379170"/>
          </a:xfrm>
        </p:spPr>
        <p:txBody>
          <a:bodyPr>
            <a:noAutofit/>
          </a:bodyPr>
          <a:lstStyle/>
          <a:p>
            <a:r>
              <a:rPr lang="es-EC" sz="3200" dirty="0" smtClean="0"/>
              <a:t>Conclusiones</a:t>
            </a:r>
            <a:endParaRPr lang="es-EC" sz="3200" dirty="0"/>
          </a:p>
        </p:txBody>
      </p:sp>
      <p:sp>
        <p:nvSpPr>
          <p:cNvPr id="3" name="2 CuadroTexto"/>
          <p:cNvSpPr txBox="1"/>
          <p:nvPr/>
        </p:nvSpPr>
        <p:spPr>
          <a:xfrm>
            <a:off x="899592" y="1196752"/>
            <a:ext cx="7272808" cy="5632311"/>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Se comprueba la hipótesis de trabajo donde las capacidades coordinativas </a:t>
            </a:r>
            <a:r>
              <a:rPr lang="es-EC" dirty="0" smtClean="0"/>
              <a:t>inciden </a:t>
            </a:r>
            <a:r>
              <a:rPr lang="es-EC" dirty="0"/>
              <a:t>en el aprendizaje del gesto técnico en </a:t>
            </a:r>
            <a:r>
              <a:rPr lang="es-EC" dirty="0" smtClean="0"/>
              <a:t>la escuela de el </a:t>
            </a:r>
            <a:r>
              <a:rPr lang="es-EC" dirty="0"/>
              <a:t>fútbol </a:t>
            </a:r>
            <a:r>
              <a:rPr lang="es-EC" dirty="0" smtClean="0"/>
              <a:t> </a:t>
            </a:r>
            <a:r>
              <a:rPr lang="es-EC" dirty="0"/>
              <a:t>El </a:t>
            </a:r>
            <a:r>
              <a:rPr lang="es-EC" dirty="0" smtClean="0"/>
              <a:t>Nacional.</a:t>
            </a:r>
          </a:p>
          <a:p>
            <a:pPr lvl="0" algn="just"/>
            <a:endParaRPr lang="es-EC" dirty="0"/>
          </a:p>
          <a:p>
            <a:pPr marL="285750" lvl="0" indent="-285750" algn="just">
              <a:buFont typeface="Arial" panose="020B0604020202020204" pitchFamily="34" charset="0"/>
              <a:buChar char="•"/>
            </a:pPr>
            <a:r>
              <a:rPr lang="es-EC" dirty="0"/>
              <a:t>Se determina que los niveles de coordinación en los niños pertenecientes a la escuela de fútbol del club El Nacional categoría sub 10 son muy bajos considerando sus 25 niños pertenecientes a esta categoría, 18 tienen calificación de buena que no representa una calificación completamente satisfactoria</a:t>
            </a:r>
            <a:r>
              <a:rPr lang="es-EC" dirty="0" smtClean="0"/>
              <a:t>.</a:t>
            </a:r>
          </a:p>
          <a:p>
            <a:pPr marL="285750" lvl="0" indent="-285750" algn="just">
              <a:buFont typeface="Arial" panose="020B0604020202020204" pitchFamily="34" charset="0"/>
              <a:buChar char="•"/>
            </a:pPr>
            <a:endParaRPr lang="es-EC" dirty="0" smtClean="0"/>
          </a:p>
          <a:p>
            <a:pPr marL="285750" lvl="0" indent="-285750" algn="just">
              <a:buFont typeface="Arial" panose="020B0604020202020204" pitchFamily="34" charset="0"/>
              <a:buChar char="•"/>
            </a:pPr>
            <a:r>
              <a:rPr lang="es-EC" dirty="0"/>
              <a:t>Se observa que en la categoría sub 10 tienen un mayor desarrollo de la capacidad coordinativa del equilibrio mejorando notablemente en las diferentes valoraciones.</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 En la categoría sub 12 se encuentra que se tiene mayor desarrollo en la capacidad coordinativa de orientación ya que ello tienen mayor madures de los segmentos corporales y desarrollo anatómico de estabilidad.</a:t>
            </a:r>
          </a:p>
          <a:p>
            <a:pPr lvl="0" algn="just"/>
            <a:endParaRPr lang="es-EC" dirty="0" smtClean="0"/>
          </a:p>
          <a:p>
            <a:pPr marL="285750" lvl="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2072953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1700808"/>
            <a:ext cx="7128792" cy="1938992"/>
          </a:xfrm>
          <a:prstGeom prst="rect">
            <a:avLst/>
          </a:prstGeom>
          <a:noFill/>
        </p:spPr>
        <p:txBody>
          <a:bodyPr wrap="square" rtlCol="0">
            <a:spAutoFit/>
          </a:bodyPr>
          <a:lstStyle/>
          <a:p>
            <a:pPr marL="285750" lvl="0" indent="-285750" algn="just">
              <a:buFont typeface="Arial" panose="020B0604020202020204" pitchFamily="34" charset="0"/>
              <a:buChar char="•"/>
            </a:pPr>
            <a:r>
              <a:rPr lang="es-EC" sz="2000" dirty="0"/>
              <a:t>La orientación representa una capacidad de mayor complejidad para el aprendizaje en los niños de la categoría sub 10, por lo que se ve necesario desarrollar mayor cantidad de actividades relacionadas con el entrenamiento de los gestos técnicos. </a:t>
            </a:r>
          </a:p>
          <a:p>
            <a:pPr algn="just"/>
            <a:endParaRPr lang="es-EC" sz="2000" dirty="0"/>
          </a:p>
        </p:txBody>
      </p:sp>
    </p:spTree>
    <p:extLst>
      <p:ext uri="{BB962C8B-B14F-4D97-AF65-F5344CB8AC3E}">
        <p14:creationId xmlns:p14="http://schemas.microsoft.com/office/powerpoint/2010/main" val="2746999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692696"/>
            <a:ext cx="3920316" cy="451178"/>
          </a:xfrm>
        </p:spPr>
        <p:txBody>
          <a:bodyPr>
            <a:normAutofit fontScale="90000"/>
          </a:bodyPr>
          <a:lstStyle/>
          <a:p>
            <a:r>
              <a:rPr lang="es-EC" sz="2800" dirty="0" smtClean="0"/>
              <a:t>Recomendaciones</a:t>
            </a:r>
            <a:endParaRPr lang="es-EC" sz="2800" dirty="0"/>
          </a:p>
        </p:txBody>
      </p:sp>
      <p:sp>
        <p:nvSpPr>
          <p:cNvPr id="3" name="2 CuadroTexto"/>
          <p:cNvSpPr txBox="1"/>
          <p:nvPr/>
        </p:nvSpPr>
        <p:spPr>
          <a:xfrm>
            <a:off x="755576" y="1268760"/>
            <a:ext cx="7704856"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smtClean="0"/>
              <a:t>Valorar </a:t>
            </a:r>
            <a:r>
              <a:rPr lang="es-EC" dirty="0"/>
              <a:t>ejercicios de índole formativo o de base correlacionados </a:t>
            </a:r>
            <a:r>
              <a:rPr lang="es-EC" dirty="0" smtClean="0"/>
              <a:t>con </a:t>
            </a:r>
            <a:r>
              <a:rPr lang="es-EC" dirty="0"/>
              <a:t>las capacidades coordinativas y que sirvan de fundamento para ejercicios más complejo y sean base para las categorías futuras</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Recapitular el bagaje de información motora en los infantes poniendo énfasis en ejercicios coordinativos básicos y direccionando a un aprendizaje concreto y </a:t>
            </a:r>
            <a:r>
              <a:rPr lang="es-EC" dirty="0" smtClean="0"/>
              <a:t>significativo.</a:t>
            </a:r>
          </a:p>
          <a:p>
            <a:pPr lvl="0" algn="just"/>
            <a:endParaRPr lang="es-EC" dirty="0"/>
          </a:p>
          <a:p>
            <a:pPr marL="285750" lvl="0" indent="-285750" algn="just">
              <a:buFont typeface="Arial" panose="020B0604020202020204" pitchFamily="34" charset="0"/>
              <a:buChar char="•"/>
            </a:pPr>
            <a:r>
              <a:rPr lang="es-EC" dirty="0"/>
              <a:t>Considerar todas las escuelas de formación no solo de fútbol la importancia de aplicar trabajos direccionados  a perfeccionar habilidades y destrezas básicas en conjunto con las capacidades condicionales y coordinativas</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smtClean="0"/>
              <a:t>Se </a:t>
            </a:r>
            <a:r>
              <a:rPr lang="es-EC" dirty="0"/>
              <a:t>debe plantear un entrenamiento concatenado con las capacidades físicas condicionales y coordinativas por la estrecha relación que estos dos mantienen</a:t>
            </a:r>
            <a:r>
              <a:rPr lang="es-EC" dirty="0" smtClean="0"/>
              <a:t>.</a:t>
            </a:r>
            <a:endParaRPr lang="es-EC" dirty="0"/>
          </a:p>
        </p:txBody>
      </p:sp>
    </p:spTree>
    <p:extLst>
      <p:ext uri="{BB962C8B-B14F-4D97-AF65-F5344CB8AC3E}">
        <p14:creationId xmlns:p14="http://schemas.microsoft.com/office/powerpoint/2010/main" val="89712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692697"/>
            <a:ext cx="6965245" cy="576064"/>
          </a:xfrm>
        </p:spPr>
        <p:txBody>
          <a:bodyPr>
            <a:normAutofit/>
          </a:bodyPr>
          <a:lstStyle/>
          <a:p>
            <a:r>
              <a:rPr lang="es-EC" sz="2400" dirty="0" smtClean="0"/>
              <a:t>JUSTIFICACION</a:t>
            </a:r>
            <a:endParaRPr lang="es-EC" sz="2400" dirty="0"/>
          </a:p>
        </p:txBody>
      </p:sp>
      <p:sp>
        <p:nvSpPr>
          <p:cNvPr id="3" name="2 Marcador de contenido"/>
          <p:cNvSpPr>
            <a:spLocks noGrp="1"/>
          </p:cNvSpPr>
          <p:nvPr>
            <p:ph idx="1"/>
          </p:nvPr>
        </p:nvSpPr>
        <p:spPr>
          <a:xfrm>
            <a:off x="971600" y="1268760"/>
            <a:ext cx="7200800" cy="2808312"/>
          </a:xfrm>
        </p:spPr>
        <p:txBody>
          <a:bodyPr>
            <a:normAutofit/>
          </a:bodyPr>
          <a:lstStyle/>
          <a:p>
            <a:pPr algn="just"/>
            <a:r>
              <a:rPr lang="es-EC" sz="1700" dirty="0"/>
              <a:t>Esta investigación resulta de la observación </a:t>
            </a:r>
            <a:r>
              <a:rPr lang="es-EC" sz="1700" dirty="0" smtClean="0"/>
              <a:t>del </a:t>
            </a:r>
            <a:r>
              <a:rPr lang="es-EC" sz="1700" dirty="0"/>
              <a:t>desarrollo de los procesos de aprendizaje del gesto </a:t>
            </a:r>
            <a:r>
              <a:rPr lang="es-EC" sz="1700" dirty="0" smtClean="0"/>
              <a:t>técnico y dentro de este se </a:t>
            </a:r>
            <a:r>
              <a:rPr lang="es-EC" sz="1700" dirty="0"/>
              <a:t>encuentran </a:t>
            </a:r>
            <a:r>
              <a:rPr lang="es-EC" sz="1700" dirty="0" smtClean="0"/>
              <a:t>las </a:t>
            </a:r>
            <a:r>
              <a:rPr lang="es-EC" sz="1700" dirty="0"/>
              <a:t>capacidades coordinativas lo cual </a:t>
            </a:r>
            <a:r>
              <a:rPr lang="es-EC" sz="1700" dirty="0" smtClean="0"/>
              <a:t>está generando inquietudes a los entrenadores de los de las categorías formativas.</a:t>
            </a:r>
          </a:p>
          <a:p>
            <a:pPr algn="just"/>
            <a:r>
              <a:rPr lang="es-EC" sz="1700" dirty="0"/>
              <a:t>El mejoramiento y el entrenamiento de las capacidades coordinativas nos permitirá el progreso del jugador en distintos aspectos siendo estos los </a:t>
            </a:r>
            <a:r>
              <a:rPr lang="es-EC" sz="1700" dirty="0" smtClean="0"/>
              <a:t>directos beneficiarios los jugadores de las categorías formativas de el Nacional que </a:t>
            </a:r>
            <a:r>
              <a:rPr lang="es-EC" sz="1700" dirty="0"/>
              <a:t>es al que ira directamente destinado el estudio. Indirectamente estarán beneficiados los entrenadores del equipo ya que podrán mejorar la </a:t>
            </a:r>
            <a:r>
              <a:rPr lang="es-EC" sz="1700" dirty="0" smtClean="0"/>
              <a:t>técnica.</a:t>
            </a:r>
          </a:p>
          <a:p>
            <a:endParaRPr lang="es-EC" dirty="0"/>
          </a:p>
          <a:p>
            <a:pPr marL="0" indent="0">
              <a:buNone/>
            </a:pPr>
            <a:endParaRPr lang="es-EC" dirty="0" smtClean="0"/>
          </a:p>
          <a:p>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85" t="18849" r="46207" b="38492"/>
          <a:stretch/>
        </p:blipFill>
        <p:spPr bwMode="auto">
          <a:xfrm>
            <a:off x="1763688" y="4221088"/>
            <a:ext cx="5761966" cy="17185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684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052736"/>
            <a:ext cx="7416824" cy="2862322"/>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Se recomienda la aplicación de esta guía de trabajo en las diferentes categorías, las mismas que requieren para la funcionalidad del juego los aspectos lúdicos que este facilitan para su aprendizaje</a:t>
            </a:r>
            <a:r>
              <a:rPr lang="es-EC" dirty="0" smtClean="0"/>
              <a:t>.</a:t>
            </a:r>
          </a:p>
          <a:p>
            <a:pPr lvl="0" algn="just"/>
            <a:endParaRPr lang="es-EC" dirty="0"/>
          </a:p>
          <a:p>
            <a:pPr marL="285750" lvl="0" indent="-285750" algn="just">
              <a:buFont typeface="Arial" panose="020B0604020202020204" pitchFamily="34" charset="0"/>
              <a:buChar char="•"/>
            </a:pPr>
            <a:r>
              <a:rPr lang="es-EC" dirty="0"/>
              <a:t>Se recomienda desarrollar las capacidades coordinativas con mayor consideración en categoría infantiles, ya que en esta edad permiten un estímulo más efectivo por la capacidad de asimilación de la información perceptiva y la respuesta motora</a:t>
            </a:r>
            <a:r>
              <a:rPr lang="es-EC" dirty="0" smtClean="0"/>
              <a:t>.</a:t>
            </a:r>
          </a:p>
          <a:p>
            <a:pPr marL="285750" lvl="0" indent="-285750" algn="just">
              <a:buFont typeface="Arial" panose="020B0604020202020204" pitchFamily="34" charset="0"/>
              <a:buChar char="•"/>
            </a:pPr>
            <a:endParaRPr lang="es-EC" dirty="0" smtClean="0"/>
          </a:p>
          <a:p>
            <a:pPr marL="285750" lvl="0" indent="-285750" algn="just">
              <a:buFont typeface="Arial" panose="020B0604020202020204" pitchFamily="34" charset="0"/>
              <a:buChar char="•"/>
            </a:pPr>
            <a:endParaRPr lang="es-EC" dirty="0"/>
          </a:p>
        </p:txBody>
      </p:sp>
    </p:spTree>
    <p:extLst>
      <p:ext uri="{BB962C8B-B14F-4D97-AF65-F5344CB8AC3E}">
        <p14:creationId xmlns:p14="http://schemas.microsoft.com/office/powerpoint/2010/main" val="1715582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1131" y="908720"/>
            <a:ext cx="7181269" cy="1603306"/>
          </a:xfrm>
        </p:spPr>
        <p:txBody>
          <a:bodyPr>
            <a:normAutofit/>
          </a:bodyPr>
          <a:lstStyle/>
          <a:p>
            <a:r>
              <a:rPr lang="es-EC" sz="3600" dirty="0" smtClean="0"/>
              <a:t>¡¡¡GRACIAS POR LA ATENCIÓN ¡¡¡</a:t>
            </a:r>
            <a:endParaRPr lang="es-EC"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87" t="25198" r="45116" b="25000"/>
          <a:stretch/>
        </p:blipFill>
        <p:spPr bwMode="auto">
          <a:xfrm>
            <a:off x="971600" y="2348880"/>
            <a:ext cx="7200800" cy="3888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16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764704"/>
            <a:ext cx="2684889" cy="1202485"/>
          </a:xfrm>
        </p:spPr>
        <p:txBody>
          <a:bodyPr>
            <a:normAutofit fontScale="90000"/>
          </a:bodyPr>
          <a:lstStyle/>
          <a:p>
            <a:r>
              <a:rPr lang="es-EC" dirty="0" smtClean="0"/>
              <a:t>OBJETIVO GENERAL</a:t>
            </a:r>
            <a:endParaRPr lang="es-EC" dirty="0"/>
          </a:p>
        </p:txBody>
      </p:sp>
      <p:sp>
        <p:nvSpPr>
          <p:cNvPr id="3" name="2 Marcador de contenido"/>
          <p:cNvSpPr>
            <a:spLocks noGrp="1"/>
          </p:cNvSpPr>
          <p:nvPr>
            <p:ph idx="1"/>
          </p:nvPr>
        </p:nvSpPr>
        <p:spPr>
          <a:xfrm>
            <a:off x="3347864" y="2119257"/>
            <a:ext cx="4311581" cy="3603812"/>
          </a:xfrm>
        </p:spPr>
        <p:txBody>
          <a:bodyPr>
            <a:normAutofit/>
          </a:bodyPr>
          <a:lstStyle/>
          <a:p>
            <a:pPr algn="just"/>
            <a:r>
              <a:rPr lang="es-EC" dirty="0"/>
              <a:t>Determinar la incidencia de las capacidades coordinativas en el aprendizaje del gesto </a:t>
            </a:r>
            <a:r>
              <a:rPr lang="es-EC" dirty="0" smtClean="0"/>
              <a:t>técnico </a:t>
            </a:r>
            <a:r>
              <a:rPr lang="es-EC" dirty="0"/>
              <a:t>de los jugadores de la escuela de futbol de las categorías sub 10 y sub 12 del Club Deportivo “EL NACIONAL”. </a:t>
            </a:r>
          </a:p>
          <a:p>
            <a:endParaRPr lang="es-EC"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049" t="23988" r="24815" b="14815"/>
          <a:stretch/>
        </p:blipFill>
        <p:spPr bwMode="auto">
          <a:xfrm>
            <a:off x="999074" y="2780928"/>
            <a:ext cx="2520280"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589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20688"/>
            <a:ext cx="6696744" cy="914453"/>
          </a:xfrm>
        </p:spPr>
        <p:txBody>
          <a:bodyPr>
            <a:normAutofit/>
          </a:bodyPr>
          <a:lstStyle/>
          <a:p>
            <a:r>
              <a:rPr lang="es-EC" sz="3200" dirty="0" smtClean="0"/>
              <a:t>OBJETIVOS ESPECIFICOS</a:t>
            </a:r>
            <a:endParaRPr lang="es-EC" sz="3200" dirty="0"/>
          </a:p>
        </p:txBody>
      </p:sp>
      <p:sp>
        <p:nvSpPr>
          <p:cNvPr id="3" name="2 Marcador de contenido"/>
          <p:cNvSpPr>
            <a:spLocks noGrp="1"/>
          </p:cNvSpPr>
          <p:nvPr>
            <p:ph idx="1"/>
          </p:nvPr>
        </p:nvSpPr>
        <p:spPr>
          <a:xfrm>
            <a:off x="899592" y="1340768"/>
            <a:ext cx="7272808" cy="3806237"/>
          </a:xfrm>
        </p:spPr>
        <p:txBody>
          <a:bodyPr>
            <a:normAutofit/>
          </a:bodyPr>
          <a:lstStyle/>
          <a:p>
            <a:pPr lvl="0" algn="just"/>
            <a:r>
              <a:rPr lang="es-EC" sz="2000" dirty="0"/>
              <a:t>Evaluar las capacidades coordinativas en el proceso de adquisición del gesto </a:t>
            </a:r>
            <a:r>
              <a:rPr lang="es-EC" sz="2000" dirty="0" smtClean="0"/>
              <a:t>técnico </a:t>
            </a:r>
            <a:r>
              <a:rPr lang="es-EC" sz="2000" dirty="0"/>
              <a:t>de los jugadores de la escuela de futbol de las categorías sub 10 y sub 12 del Club Deportivo “EL NACIONAL”.</a:t>
            </a:r>
          </a:p>
          <a:p>
            <a:pPr lvl="0" algn="just"/>
            <a:r>
              <a:rPr lang="es-EC" sz="2000" dirty="0"/>
              <a:t>Evaluar el proceso de adquisición del gesto </a:t>
            </a:r>
            <a:r>
              <a:rPr lang="es-EC" sz="2000" dirty="0" smtClean="0"/>
              <a:t>técnico </a:t>
            </a:r>
            <a:r>
              <a:rPr lang="es-EC" sz="2000" dirty="0"/>
              <a:t>de los jugadores de la escuela de futbol de las categorías sub 10 y sub 12 del Club Deportivo “EL NACIONAL”.</a:t>
            </a:r>
          </a:p>
          <a:p>
            <a:endParaRPr lang="es-EC" sz="2000" dirty="0"/>
          </a:p>
        </p:txBody>
      </p:sp>
      <p:pic>
        <p:nvPicPr>
          <p:cNvPr id="5122" name="Picture 2" descr="G:\PROYECTO TESIS\fg\nacho y vacacional\WP_20150817_0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236"/>
          <a:stretch/>
        </p:blipFill>
        <p:spPr bwMode="auto">
          <a:xfrm>
            <a:off x="2699792" y="3933056"/>
            <a:ext cx="3824108" cy="2088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990859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6965245" cy="811218"/>
          </a:xfrm>
        </p:spPr>
        <p:txBody>
          <a:bodyPr>
            <a:normAutofit/>
          </a:bodyPr>
          <a:lstStyle/>
          <a:p>
            <a:r>
              <a:rPr lang="es-EC" sz="3200" dirty="0" smtClean="0"/>
              <a:t>HIPOTESIS DE LA INVESTIGACIÓN</a:t>
            </a:r>
            <a:endParaRPr lang="es-EC" sz="3200" dirty="0"/>
          </a:p>
        </p:txBody>
      </p:sp>
      <p:sp>
        <p:nvSpPr>
          <p:cNvPr id="3" name="2 Marcador de contenido"/>
          <p:cNvSpPr>
            <a:spLocks noGrp="1"/>
          </p:cNvSpPr>
          <p:nvPr>
            <p:ph idx="1"/>
          </p:nvPr>
        </p:nvSpPr>
        <p:spPr>
          <a:xfrm>
            <a:off x="827584" y="1340768"/>
            <a:ext cx="7488832" cy="4752528"/>
          </a:xfrm>
        </p:spPr>
        <p:txBody>
          <a:bodyPr>
            <a:normAutofit/>
          </a:bodyPr>
          <a:lstStyle/>
          <a:p>
            <a:r>
              <a:rPr lang="es-EC" sz="1800" dirty="0" smtClean="0"/>
              <a:t>Hipótesis de Trabajo</a:t>
            </a:r>
          </a:p>
          <a:p>
            <a:pPr marL="0" indent="0" algn="just">
              <a:buNone/>
            </a:pPr>
            <a:r>
              <a:rPr lang="es-EC" sz="1800" dirty="0"/>
              <a:t>El trabajo coordinativo  incide en la adquisición del gesto técnico de los jugadores de la escuela de futbol de las categorías sub 10 y sub 12 del Club Deportivo “EL NACIONAL</a:t>
            </a:r>
            <a:r>
              <a:rPr lang="es-EC" sz="1800" dirty="0" smtClean="0"/>
              <a:t>”.</a:t>
            </a:r>
          </a:p>
          <a:p>
            <a:pPr marL="0" indent="0" algn="just">
              <a:buNone/>
            </a:pPr>
            <a:endParaRPr lang="es-EC" sz="1800" dirty="0" smtClean="0"/>
          </a:p>
          <a:p>
            <a:pPr algn="just">
              <a:buFont typeface="Wingdings" panose="05000000000000000000" pitchFamily="2" charset="2"/>
              <a:buChar char="v"/>
            </a:pPr>
            <a:r>
              <a:rPr lang="es-EC" sz="1800" dirty="0" smtClean="0"/>
              <a:t>Hipótesis Nula</a:t>
            </a:r>
            <a:endParaRPr lang="es-EC" sz="1800" dirty="0"/>
          </a:p>
          <a:p>
            <a:pPr marL="0" indent="0">
              <a:buNone/>
            </a:pPr>
            <a:r>
              <a:rPr lang="es-EC" sz="1800" dirty="0"/>
              <a:t>El trabajo coordinativo  en los jugadores NO incide en la adquisición del gesto técnico de los jugadores de la escuela de futbol de las categorías sub 10 y sub 12 del Club Deportivo “EL NACIONAL”.</a:t>
            </a:r>
          </a:p>
          <a:p>
            <a:pPr marL="0" indent="0">
              <a:buNone/>
            </a:pPr>
            <a:endParaRPr lang="es-EC" sz="1800" dirty="0"/>
          </a:p>
        </p:txBody>
      </p:sp>
      <p:pic>
        <p:nvPicPr>
          <p:cNvPr id="4098" name="Picture 2" descr="G:\PROYECTO TESIS\fg\nacho y vacacional\WP_20150907_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46" r="17500" b="31158"/>
          <a:stretch/>
        </p:blipFill>
        <p:spPr bwMode="auto">
          <a:xfrm>
            <a:off x="1763688" y="4209143"/>
            <a:ext cx="5760640" cy="1884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24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6965245" cy="1202485"/>
          </a:xfrm>
        </p:spPr>
        <p:txBody>
          <a:bodyPr>
            <a:normAutofit/>
          </a:bodyPr>
          <a:lstStyle/>
          <a:p>
            <a:r>
              <a:rPr lang="es-EC" sz="2800" dirty="0" smtClean="0"/>
              <a:t>OPERACIONALIZACION DE LAS VARIABLES </a:t>
            </a:r>
            <a:endParaRPr lang="es-EC" sz="2800" dirty="0"/>
          </a:p>
        </p:txBody>
      </p:sp>
      <p:sp>
        <p:nvSpPr>
          <p:cNvPr id="4" name="3 Llamada rectangular redondeada"/>
          <p:cNvSpPr/>
          <p:nvPr/>
        </p:nvSpPr>
        <p:spPr>
          <a:xfrm>
            <a:off x="920096" y="1351868"/>
            <a:ext cx="2388304" cy="792088"/>
          </a:xfrm>
          <a:prstGeom prst="wedgeRoundRectCallout">
            <a:avLst>
              <a:gd name="adj1" fmla="val -16826"/>
              <a:gd name="adj2" fmla="val 881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V </a:t>
            </a:r>
            <a:r>
              <a:rPr lang="es-EC" b="1" dirty="0"/>
              <a:t>. </a:t>
            </a:r>
            <a:r>
              <a:rPr lang="es-EC" b="1" dirty="0" smtClean="0"/>
              <a:t>INDEPEN </a:t>
            </a:r>
            <a:r>
              <a:rPr lang="es-EC" b="1" dirty="0"/>
              <a:t>DIENTE</a:t>
            </a:r>
          </a:p>
        </p:txBody>
      </p:sp>
      <p:sp>
        <p:nvSpPr>
          <p:cNvPr id="5" name="4 Llamada rectangular redondeada"/>
          <p:cNvSpPr/>
          <p:nvPr/>
        </p:nvSpPr>
        <p:spPr>
          <a:xfrm>
            <a:off x="6084168" y="1340768"/>
            <a:ext cx="2221592" cy="803188"/>
          </a:xfrm>
          <a:prstGeom prst="wedgeRoundRectCallout">
            <a:avLst>
              <a:gd name="adj1" fmla="val 14357"/>
              <a:gd name="adj2" fmla="val 940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V. DEPENDIENTE</a:t>
            </a:r>
            <a:endParaRPr lang="es-EC" b="1" dirty="0"/>
          </a:p>
        </p:txBody>
      </p:sp>
      <p:sp>
        <p:nvSpPr>
          <p:cNvPr id="6" name="5 Llamada rectangular"/>
          <p:cNvSpPr/>
          <p:nvPr/>
        </p:nvSpPr>
        <p:spPr>
          <a:xfrm>
            <a:off x="887552" y="2636912"/>
            <a:ext cx="2028264" cy="720080"/>
          </a:xfrm>
          <a:prstGeom prst="wedgeRectCallout">
            <a:avLst>
              <a:gd name="adj1" fmla="val -3802"/>
              <a:gd name="adj2" fmla="val 10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CAPACIDADES COORDINATIVAS</a:t>
            </a:r>
            <a:endParaRPr lang="es-EC" b="1" dirty="0"/>
          </a:p>
        </p:txBody>
      </p:sp>
      <p:sp>
        <p:nvSpPr>
          <p:cNvPr id="7" name="6 Llamada rectangular"/>
          <p:cNvSpPr/>
          <p:nvPr/>
        </p:nvSpPr>
        <p:spPr>
          <a:xfrm>
            <a:off x="6068000" y="2525359"/>
            <a:ext cx="2221592" cy="720080"/>
          </a:xfrm>
          <a:prstGeom prst="wedgeRectCallout">
            <a:avLst>
              <a:gd name="adj1" fmla="val 5692"/>
              <a:gd name="adj2" fmla="val 10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ADQUISICION DEL GESTO TECNICO</a:t>
            </a:r>
            <a:endParaRPr lang="es-EC" b="1" dirty="0"/>
          </a:p>
        </p:txBody>
      </p:sp>
      <p:sp>
        <p:nvSpPr>
          <p:cNvPr id="8" name="7 Proceso alternativo"/>
          <p:cNvSpPr/>
          <p:nvPr/>
        </p:nvSpPr>
        <p:spPr>
          <a:xfrm>
            <a:off x="887552" y="3664331"/>
            <a:ext cx="3555436" cy="237099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s-EC" b="1" dirty="0" smtClean="0">
                <a:solidFill>
                  <a:schemeClr val="tx1"/>
                </a:solidFill>
                <a:effectLst/>
              </a:rPr>
              <a:t>Son capacidades sensomotrices que se aplican consciente mente en la dirección del movimiento,  estas capacidades dirigen y regulan el movimiento a través del sistema nervioso central</a:t>
            </a:r>
            <a:endParaRPr lang="es-EC" b="1" dirty="0">
              <a:solidFill>
                <a:schemeClr val="tx1"/>
              </a:solidFill>
              <a:effectLst/>
              <a:latin typeface="Calibri"/>
              <a:ea typeface="Times New Roman"/>
              <a:cs typeface="Times New Roman"/>
            </a:endParaRPr>
          </a:p>
        </p:txBody>
      </p:sp>
      <p:sp>
        <p:nvSpPr>
          <p:cNvPr id="9" name="8 Proceso alternativo"/>
          <p:cNvSpPr/>
          <p:nvPr/>
        </p:nvSpPr>
        <p:spPr>
          <a:xfrm>
            <a:off x="4499992" y="3645025"/>
            <a:ext cx="3812245" cy="25211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s-EC" b="1" dirty="0" smtClean="0">
                <a:solidFill>
                  <a:schemeClr val="tx1"/>
                </a:solidFill>
                <a:effectLst/>
              </a:rPr>
              <a:t>Son todos los componentes motrices y metodológicos organizados que se puede aprender en las diferentes etapas, considerando todos los factores fisiológicos y mecánicos del individuo, como también la calidad del aprendizaje        </a:t>
            </a:r>
            <a:r>
              <a:rPr lang="es-EC" sz="1100" b="1" dirty="0" smtClean="0">
                <a:solidFill>
                  <a:schemeClr val="tx1"/>
                </a:solidFill>
                <a:effectLst/>
                <a:latin typeface="Arial" panose="020B0604020202020204" pitchFamily="34" charset="0"/>
                <a:cs typeface="Arial" panose="020B0604020202020204" pitchFamily="34" charset="0"/>
              </a:rPr>
              <a:t>(Aivar, 1999)</a:t>
            </a:r>
          </a:p>
        </p:txBody>
      </p:sp>
      <p:sp>
        <p:nvSpPr>
          <p:cNvPr id="13" name="Rectangle 2"/>
          <p:cNvSpPr>
            <a:spLocks noChangeArrowheads="1"/>
          </p:cNvSpPr>
          <p:nvPr/>
        </p:nvSpPr>
        <p:spPr bwMode="auto">
          <a:xfrm>
            <a:off x="2339752" y="5773718"/>
            <a:ext cx="18722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(ARELLANO C. , 2003)</a:t>
            </a:r>
            <a:r>
              <a:rPr kumimoji="0" lang="es-EC" altLang="es-EC" sz="800" b="1"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029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965245" cy="523185"/>
          </a:xfrm>
        </p:spPr>
        <p:txBody>
          <a:bodyPr>
            <a:normAutofit/>
          </a:bodyPr>
          <a:lstStyle/>
          <a:p>
            <a:r>
              <a:rPr lang="es-EC" sz="2400" dirty="0" smtClean="0"/>
              <a:t>MARCO TEORICO </a:t>
            </a:r>
            <a:endParaRPr lang="es-EC" sz="2400" dirty="0"/>
          </a:p>
        </p:txBody>
      </p:sp>
      <p:sp>
        <p:nvSpPr>
          <p:cNvPr id="3" name="2 Marcador de contenido"/>
          <p:cNvSpPr>
            <a:spLocks noGrp="1"/>
          </p:cNvSpPr>
          <p:nvPr>
            <p:ph idx="1"/>
          </p:nvPr>
        </p:nvSpPr>
        <p:spPr>
          <a:xfrm>
            <a:off x="899592" y="1556792"/>
            <a:ext cx="7416824" cy="3240360"/>
          </a:xfrm>
        </p:spPr>
        <p:txBody>
          <a:bodyPr>
            <a:normAutofit/>
          </a:bodyPr>
          <a:lstStyle/>
          <a:p>
            <a:pPr marL="0" indent="0" algn="just">
              <a:buNone/>
            </a:pPr>
            <a:endParaRPr lang="es-EC" sz="1600" dirty="0"/>
          </a:p>
          <a:p>
            <a:pPr algn="just"/>
            <a:r>
              <a:rPr lang="es-ES" sz="1600" dirty="0"/>
              <a:t>Las capacidades coordinativas son definibles también como la “capacidad de organizar y regular el movimiento en diferentes acciones</a:t>
            </a:r>
            <a:r>
              <a:rPr lang="es-ES" sz="1600" dirty="0" smtClean="0"/>
              <a:t>”.</a:t>
            </a:r>
          </a:p>
          <a:p>
            <a:pPr marL="0" indent="0" algn="just">
              <a:buNone/>
            </a:pPr>
            <a:endParaRPr lang="es-EC" sz="1600" dirty="0"/>
          </a:p>
          <a:p>
            <a:pPr algn="just"/>
            <a:r>
              <a:rPr lang="es-ES" sz="1600" dirty="0"/>
              <a:t>Las capacidades motrices coordinativas se interrelacionan entre si y solo se hacen efectivas a través de su unidad, pues en la ejecución de una acción motriz, el individuo tiene que ser capaz de aplicar un conjunto de capacidades para que esta se realice con un alto nivel de rendimiento.</a:t>
            </a:r>
            <a:endParaRPr lang="es-EC" sz="1600" dirty="0"/>
          </a:p>
          <a:p>
            <a:endParaRPr lang="es-EC" dirty="0"/>
          </a:p>
        </p:txBody>
      </p:sp>
      <p:sp>
        <p:nvSpPr>
          <p:cNvPr id="4" name="3 CuadroTexto"/>
          <p:cNvSpPr txBox="1"/>
          <p:nvPr/>
        </p:nvSpPr>
        <p:spPr>
          <a:xfrm>
            <a:off x="1331640" y="1124744"/>
            <a:ext cx="3240360" cy="369332"/>
          </a:xfrm>
          <a:prstGeom prst="rect">
            <a:avLst/>
          </a:prstGeom>
          <a:noFill/>
        </p:spPr>
        <p:txBody>
          <a:bodyPr wrap="square" rtlCol="0">
            <a:spAutoFit/>
          </a:bodyPr>
          <a:lstStyle/>
          <a:p>
            <a:r>
              <a:rPr lang="es-EC" b="1" dirty="0" smtClean="0">
                <a:solidFill>
                  <a:schemeClr val="accent2">
                    <a:lumMod val="75000"/>
                  </a:schemeClr>
                </a:solidFill>
              </a:rPr>
              <a:t>CAPACIDADES COORDINATIVAS</a:t>
            </a:r>
            <a:endParaRPr lang="es-EC" b="1" dirty="0">
              <a:solidFill>
                <a:schemeClr val="accent2">
                  <a:lumMod val="75000"/>
                </a:schemeClr>
              </a:solidFill>
            </a:endParaRPr>
          </a:p>
        </p:txBody>
      </p:sp>
      <p:pic>
        <p:nvPicPr>
          <p:cNvPr id="7170" name="Picture 2" descr="G:\PROYECTO TESIS\fg\nacho y vacacional\WP_20150817_0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753" t="29000" r="18445" b="39581"/>
          <a:stretch/>
        </p:blipFill>
        <p:spPr bwMode="auto">
          <a:xfrm>
            <a:off x="2570437" y="3933056"/>
            <a:ext cx="4003126" cy="2133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11767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2040</TotalTime>
  <Words>1521</Words>
  <Application>Microsoft Office PowerPoint</Application>
  <PresentationFormat>Presentación en pantalla (4:3)</PresentationFormat>
  <Paragraphs>376</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Chincheta</vt:lpstr>
      <vt:lpstr>Presentación de PowerPoint</vt:lpstr>
      <vt:lpstr>PROBLEMA DE LA INVESTIGACIÓN</vt:lpstr>
      <vt:lpstr>Presentación de PowerPoint</vt:lpstr>
      <vt:lpstr>JUSTIFICACION</vt:lpstr>
      <vt:lpstr>OBJETIVO GENERAL</vt:lpstr>
      <vt:lpstr>OBJETIVOS ESPECIFICOS</vt:lpstr>
      <vt:lpstr>HIPOTESIS DE LA INVESTIGACIÓN</vt:lpstr>
      <vt:lpstr>OPERACIONALIZACION DE LAS VARIABLES </vt:lpstr>
      <vt:lpstr>MARCO TEORICO </vt:lpstr>
      <vt:lpstr>Presentación de PowerPoint</vt:lpstr>
      <vt:lpstr>METODOLOGIA DE LA INVESTIGACION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coordinación  de orientación con definición sub 12</vt:lpstr>
      <vt:lpstr>Presentación de PowerPoint</vt:lpstr>
      <vt:lpstr>Presentación de PowerPoint</vt:lpstr>
      <vt:lpstr>Presentación de PowerPoint</vt:lpstr>
      <vt:lpstr>Presentación de PowerPoint</vt:lpstr>
      <vt:lpstr>Presentación de PowerPoint</vt:lpstr>
      <vt:lpstr>ANALISIS DE RESULTADOS</vt:lpstr>
      <vt:lpstr>Presentación de PowerPoint</vt:lpstr>
      <vt:lpstr>Dominio de balón sub 12</vt:lpstr>
      <vt:lpstr>Dominio de balón sub 12</vt:lpstr>
      <vt:lpstr>Pase de precisión sub 10</vt:lpstr>
      <vt:lpstr>Pase de precisión sub 10</vt:lpstr>
      <vt:lpstr>Pase de precisión sub 12</vt:lpstr>
      <vt:lpstr>Pase de precisión sub 12</vt:lpstr>
      <vt:lpstr>Cabeceo sub 10</vt:lpstr>
      <vt:lpstr>Cabeceo sub 10</vt:lpstr>
      <vt:lpstr>Cabeceo sub 12</vt:lpstr>
      <vt:lpstr>Cabeceo sub 12</vt:lpstr>
      <vt:lpstr>Conclusiones</vt:lpstr>
      <vt:lpstr>Presentación de PowerPoint</vt:lpstr>
      <vt:lpstr>Recomendaciones</vt:lpstr>
      <vt:lpstr>Presentación de PowerPoint</vt:lpstr>
      <vt:lpstr>¡¡¡GRACIAS POR LA ATENCIÓN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luchito</dc:creator>
  <cp:lastModifiedBy>luchito</cp:lastModifiedBy>
  <cp:revision>57</cp:revision>
  <dcterms:created xsi:type="dcterms:W3CDTF">2017-06-30T02:18:41Z</dcterms:created>
  <dcterms:modified xsi:type="dcterms:W3CDTF">2017-08-18T10:52:19Z</dcterms:modified>
</cp:coreProperties>
</file>