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Lst>
  <p:notesMasterIdLst>
    <p:notesMasterId r:id="rId33"/>
  </p:notesMasterIdLst>
  <p:sldIdLst>
    <p:sldId id="256" r:id="rId2"/>
    <p:sldId id="258" r:id="rId3"/>
    <p:sldId id="260" r:id="rId4"/>
    <p:sldId id="261" r:id="rId5"/>
    <p:sldId id="280" r:id="rId6"/>
    <p:sldId id="281" r:id="rId7"/>
    <p:sldId id="266" r:id="rId8"/>
    <p:sldId id="267" r:id="rId9"/>
    <p:sldId id="282" r:id="rId10"/>
    <p:sldId id="283" r:id="rId11"/>
    <p:sldId id="284" r:id="rId12"/>
    <p:sldId id="271" r:id="rId13"/>
    <p:sldId id="272" r:id="rId14"/>
    <p:sldId id="285" r:id="rId15"/>
    <p:sldId id="273" r:id="rId16"/>
    <p:sldId id="274" r:id="rId17"/>
    <p:sldId id="275" r:id="rId18"/>
    <p:sldId id="286" r:id="rId19"/>
    <p:sldId id="287" r:id="rId20"/>
    <p:sldId id="288" r:id="rId21"/>
    <p:sldId id="289" r:id="rId22"/>
    <p:sldId id="290" r:id="rId23"/>
    <p:sldId id="291" r:id="rId24"/>
    <p:sldId id="292" r:id="rId25"/>
    <p:sldId id="293" r:id="rId26"/>
    <p:sldId id="296" r:id="rId27"/>
    <p:sldId id="297" r:id="rId28"/>
    <p:sldId id="276" r:id="rId29"/>
    <p:sldId id="278" r:id="rId30"/>
    <p:sldId id="294" r:id="rId31"/>
    <p:sldId id="295" r:id="rId3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71" autoAdjust="0"/>
  </p:normalViewPr>
  <p:slideViewPr>
    <p:cSldViewPr>
      <p:cViewPr>
        <p:scale>
          <a:sx n="70" d="100"/>
          <a:sy n="70" d="100"/>
        </p:scale>
        <p:origin x="138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6AE108-C47A-4295-9282-36E592519C81}" type="datetimeFigureOut">
              <a:rPr lang="es-ES" smtClean="0"/>
              <a:t>17/08/2017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97E173-1ED5-4A44-837A-B85FB454565A}" type="slidenum">
              <a:rPr lang="es-ES" smtClean="0"/>
              <a:t>‹Nº›</a:t>
            </a:fld>
            <a:endParaRPr lang="es-ES"/>
          </a:p>
        </p:txBody>
      </p:sp>
    </p:spTree>
    <p:extLst>
      <p:ext uri="{BB962C8B-B14F-4D97-AF65-F5344CB8AC3E}">
        <p14:creationId xmlns:p14="http://schemas.microsoft.com/office/powerpoint/2010/main" val="1131680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397E173-1ED5-4A44-837A-B85FB454565A}" type="slidenum">
              <a:rPr lang="es-ES" smtClean="0"/>
              <a:t>14</a:t>
            </a:fld>
            <a:endParaRPr lang="es-ES"/>
          </a:p>
        </p:txBody>
      </p:sp>
    </p:spTree>
    <p:extLst>
      <p:ext uri="{BB962C8B-B14F-4D97-AF65-F5344CB8AC3E}">
        <p14:creationId xmlns:p14="http://schemas.microsoft.com/office/powerpoint/2010/main" val="3229976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397E173-1ED5-4A44-837A-B85FB454565A}" type="slidenum">
              <a:rPr lang="es-ES" smtClean="0"/>
              <a:t>30</a:t>
            </a:fld>
            <a:endParaRPr lang="es-ES"/>
          </a:p>
        </p:txBody>
      </p:sp>
    </p:spTree>
    <p:extLst>
      <p:ext uri="{BB962C8B-B14F-4D97-AF65-F5344CB8AC3E}">
        <p14:creationId xmlns:p14="http://schemas.microsoft.com/office/powerpoint/2010/main" val="1831201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325773" y="6117336"/>
            <a:ext cx="857473" cy="365125"/>
          </a:xfrm>
        </p:spPr>
        <p:txBody>
          <a:bodyPr/>
          <a:lstStyle/>
          <a:p>
            <a:fld id="{6F194259-4263-4624-A1CE-12A665BD5086}" type="datetimeFigureOut">
              <a:rPr lang="es-ES" smtClean="0"/>
              <a:t>17/08/2017</a:t>
            </a:fld>
            <a:endParaRPr lang="es-ES"/>
          </a:p>
        </p:txBody>
      </p:sp>
      <p:sp>
        <p:nvSpPr>
          <p:cNvPr id="5" name="Footer Placeholder 4"/>
          <p:cNvSpPr>
            <a:spLocks noGrp="1"/>
          </p:cNvSpPr>
          <p:nvPr>
            <p:ph type="ftr" sz="quarter" idx="11"/>
          </p:nvPr>
        </p:nvSpPr>
        <p:spPr>
          <a:xfrm>
            <a:off x="3623733" y="6117336"/>
            <a:ext cx="3609438" cy="365125"/>
          </a:xfrm>
        </p:spPr>
        <p:txBody>
          <a:bodyPr/>
          <a:lstStyle/>
          <a:p>
            <a:endParaRPr lang="es-ES"/>
          </a:p>
        </p:txBody>
      </p:sp>
      <p:sp>
        <p:nvSpPr>
          <p:cNvPr id="6" name="Slide Number Placeholder 5"/>
          <p:cNvSpPr>
            <a:spLocks noGrp="1"/>
          </p:cNvSpPr>
          <p:nvPr>
            <p:ph type="sldNum" sz="quarter" idx="12"/>
          </p:nvPr>
        </p:nvSpPr>
        <p:spPr>
          <a:xfrm>
            <a:off x="8275320" y="6117336"/>
            <a:ext cx="411480" cy="365125"/>
          </a:xfrm>
        </p:spPr>
        <p:txBody>
          <a:bodyPr/>
          <a:lstStyle/>
          <a:p>
            <a:fld id="{ABA5F498-ACA9-40EA-9A33-2531FC9E9B22}" type="slidenum">
              <a:rPr lang="es-ES" smtClean="0"/>
              <a:t>‹Nº›</a:t>
            </a:fld>
            <a:endParaRPr lang="es-E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2391934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F194259-4263-4624-A1CE-12A665BD5086}" type="datetimeFigureOut">
              <a:rPr lang="es-ES" smtClean="0"/>
              <a:t>17/08/2017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BA5F498-ACA9-40EA-9A33-2531FC9E9B22}" type="slidenum">
              <a:rPr lang="es-ES" smtClean="0"/>
              <a:t>‹Nº›</a:t>
            </a:fld>
            <a:endParaRPr lang="es-ES"/>
          </a:p>
        </p:txBody>
      </p:sp>
    </p:spTree>
    <p:extLst>
      <p:ext uri="{BB962C8B-B14F-4D97-AF65-F5344CB8AC3E}">
        <p14:creationId xmlns:p14="http://schemas.microsoft.com/office/powerpoint/2010/main" val="2093093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F194259-4263-4624-A1CE-12A665BD5086}" type="datetimeFigureOut">
              <a:rPr lang="es-ES" smtClean="0"/>
              <a:t>17/08/2017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BA5F498-ACA9-40EA-9A33-2531FC9E9B22}" type="slidenum">
              <a:rPr lang="es-ES" smtClean="0"/>
              <a:t>‹Nº›</a:t>
            </a:fld>
            <a:endParaRPr lang="es-ES"/>
          </a:p>
        </p:txBody>
      </p:sp>
    </p:spTree>
    <p:extLst>
      <p:ext uri="{BB962C8B-B14F-4D97-AF65-F5344CB8AC3E}">
        <p14:creationId xmlns:p14="http://schemas.microsoft.com/office/powerpoint/2010/main" val="279475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F194259-4263-4624-A1CE-12A665BD5086}" type="datetimeFigureOut">
              <a:rPr lang="es-ES" smtClean="0"/>
              <a:t>17/08/2017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BA5F498-ACA9-40EA-9A33-2531FC9E9B22}" type="slidenum">
              <a:rPr lang="es-ES" smtClean="0"/>
              <a:t>‹Nº›</a:t>
            </a:fld>
            <a:endParaRPr lang="es-ES"/>
          </a:p>
        </p:txBody>
      </p:sp>
    </p:spTree>
    <p:extLst>
      <p:ext uri="{BB962C8B-B14F-4D97-AF65-F5344CB8AC3E}">
        <p14:creationId xmlns:p14="http://schemas.microsoft.com/office/powerpoint/2010/main" val="3606982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F194259-4263-4624-A1CE-12A665BD5086}" type="datetimeFigureOut">
              <a:rPr lang="es-ES" smtClean="0"/>
              <a:t>17/08/2017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BA5F498-ACA9-40EA-9A33-2531FC9E9B22}" type="slidenum">
              <a:rPr lang="es-ES" smtClean="0"/>
              <a:t>‹Nº›</a:t>
            </a:fld>
            <a:endParaRPr lang="es-ES"/>
          </a:p>
        </p:txBody>
      </p:sp>
    </p:spTree>
    <p:extLst>
      <p:ext uri="{BB962C8B-B14F-4D97-AF65-F5344CB8AC3E}">
        <p14:creationId xmlns:p14="http://schemas.microsoft.com/office/powerpoint/2010/main" val="2856056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F194259-4263-4624-A1CE-12A665BD5086}" type="datetimeFigureOut">
              <a:rPr lang="es-ES" smtClean="0"/>
              <a:t>17/08/2017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BA5F498-ACA9-40EA-9A33-2531FC9E9B22}" type="slidenum">
              <a:rPr lang="es-ES" smtClean="0"/>
              <a:t>‹Nº›</a:t>
            </a:fld>
            <a:endParaRPr lang="es-ES"/>
          </a:p>
        </p:txBody>
      </p:sp>
    </p:spTree>
    <p:extLst>
      <p:ext uri="{BB962C8B-B14F-4D97-AF65-F5344CB8AC3E}">
        <p14:creationId xmlns:p14="http://schemas.microsoft.com/office/powerpoint/2010/main" val="589616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F194259-4263-4624-A1CE-12A665BD5086}" type="datetimeFigureOut">
              <a:rPr lang="es-ES" smtClean="0"/>
              <a:t>17/08/2017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BA5F498-ACA9-40EA-9A33-2531FC9E9B22}" type="slidenum">
              <a:rPr lang="es-ES" smtClean="0"/>
              <a:t>‹Nº›</a:t>
            </a:fld>
            <a:endParaRPr lang="es-ES"/>
          </a:p>
        </p:txBody>
      </p:sp>
    </p:spTree>
    <p:extLst>
      <p:ext uri="{BB962C8B-B14F-4D97-AF65-F5344CB8AC3E}">
        <p14:creationId xmlns:p14="http://schemas.microsoft.com/office/powerpoint/2010/main" val="1646709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F194259-4263-4624-A1CE-12A665BD5086}" type="datetimeFigureOut">
              <a:rPr lang="es-ES" smtClean="0"/>
              <a:t>17/08/2017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BA5F498-ACA9-40EA-9A33-2531FC9E9B22}" type="slidenum">
              <a:rPr lang="es-ES" smtClean="0"/>
              <a:t>‹Nº›</a:t>
            </a:fld>
            <a:endParaRPr lang="es-ES"/>
          </a:p>
        </p:txBody>
      </p:sp>
    </p:spTree>
    <p:extLst>
      <p:ext uri="{BB962C8B-B14F-4D97-AF65-F5344CB8AC3E}">
        <p14:creationId xmlns:p14="http://schemas.microsoft.com/office/powerpoint/2010/main" val="315700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F194259-4263-4624-A1CE-12A665BD5086}" type="datetimeFigureOut">
              <a:rPr lang="es-ES" smtClean="0"/>
              <a:t>17/08/2017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BA5F498-ACA9-40EA-9A33-2531FC9E9B22}" type="slidenum">
              <a:rPr lang="es-ES" smtClean="0"/>
              <a:t>‹Nº›</a:t>
            </a:fld>
            <a:endParaRPr lang="es-ES"/>
          </a:p>
        </p:txBody>
      </p:sp>
    </p:spTree>
    <p:extLst>
      <p:ext uri="{BB962C8B-B14F-4D97-AF65-F5344CB8AC3E}">
        <p14:creationId xmlns:p14="http://schemas.microsoft.com/office/powerpoint/2010/main" val="1771085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6F194259-4263-4624-A1CE-12A665BD5086}" type="datetimeFigureOut">
              <a:rPr lang="es-ES" smtClean="0"/>
              <a:t>17/08/2017</a:t>
            </a:fld>
            <a:endParaRPr lang="es-ES"/>
          </a:p>
        </p:txBody>
      </p:sp>
      <p:sp>
        <p:nvSpPr>
          <p:cNvPr id="5" name="Footer Placeholder 4"/>
          <p:cNvSpPr>
            <a:spLocks noGrp="1"/>
          </p:cNvSpPr>
          <p:nvPr>
            <p:ph type="ftr" sz="quarter" idx="11"/>
          </p:nvPr>
        </p:nvSpPr>
        <p:spPr>
          <a:xfrm>
            <a:off x="1972647" y="6108173"/>
            <a:ext cx="5314517" cy="365125"/>
          </a:xfrm>
        </p:spPr>
        <p:txBody>
          <a:bodyPr/>
          <a:lstStyle/>
          <a:p>
            <a:endParaRPr lang="es-ES"/>
          </a:p>
        </p:txBody>
      </p:sp>
      <p:sp>
        <p:nvSpPr>
          <p:cNvPr id="6" name="Slide Number Placeholder 5"/>
          <p:cNvSpPr>
            <a:spLocks noGrp="1"/>
          </p:cNvSpPr>
          <p:nvPr>
            <p:ph type="sldNum" sz="quarter" idx="12"/>
          </p:nvPr>
        </p:nvSpPr>
        <p:spPr>
          <a:xfrm>
            <a:off x="8258967" y="6108173"/>
            <a:ext cx="427833" cy="365125"/>
          </a:xfrm>
        </p:spPr>
        <p:txBody>
          <a:bodyPr/>
          <a:lstStyle/>
          <a:p>
            <a:fld id="{ABA5F498-ACA9-40EA-9A33-2531FC9E9B22}" type="slidenum">
              <a:rPr lang="es-ES" smtClean="0"/>
              <a:t>‹Nº›</a:t>
            </a:fld>
            <a:endParaRPr lang="es-ES"/>
          </a:p>
        </p:txBody>
      </p:sp>
    </p:spTree>
    <p:extLst>
      <p:ext uri="{BB962C8B-B14F-4D97-AF65-F5344CB8AC3E}">
        <p14:creationId xmlns:p14="http://schemas.microsoft.com/office/powerpoint/2010/main" val="158006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F194259-4263-4624-A1CE-12A665BD5086}" type="datetimeFigureOut">
              <a:rPr lang="es-ES" smtClean="0"/>
              <a:t>17/08/2017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8273317" y="6116070"/>
            <a:ext cx="413483" cy="365125"/>
          </a:xfrm>
        </p:spPr>
        <p:txBody>
          <a:bodyPr/>
          <a:lstStyle/>
          <a:p>
            <a:fld id="{ABA5F498-ACA9-40EA-9A33-2531FC9E9B22}" type="slidenum">
              <a:rPr lang="es-ES" smtClean="0"/>
              <a:t>‹Nº›</a:t>
            </a:fld>
            <a:endParaRPr lang="es-ES"/>
          </a:p>
        </p:txBody>
      </p:sp>
    </p:spTree>
    <p:extLst>
      <p:ext uri="{BB962C8B-B14F-4D97-AF65-F5344CB8AC3E}">
        <p14:creationId xmlns:p14="http://schemas.microsoft.com/office/powerpoint/2010/main" val="3114788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F194259-4263-4624-A1CE-12A665BD5086}" type="datetimeFigureOut">
              <a:rPr lang="es-ES" smtClean="0"/>
              <a:t>17/08/2017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BA5F498-ACA9-40EA-9A33-2531FC9E9B22}" type="slidenum">
              <a:rPr lang="es-ES" smtClean="0"/>
              <a:t>‹Nº›</a:t>
            </a:fld>
            <a:endParaRPr lang="es-ES"/>
          </a:p>
        </p:txBody>
      </p:sp>
    </p:spTree>
    <p:extLst>
      <p:ext uri="{BB962C8B-B14F-4D97-AF65-F5344CB8AC3E}">
        <p14:creationId xmlns:p14="http://schemas.microsoft.com/office/powerpoint/2010/main" val="3345758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F194259-4263-4624-A1CE-12A665BD5086}" type="datetimeFigureOut">
              <a:rPr lang="es-ES" smtClean="0"/>
              <a:t>17/08/2017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BA5F498-ACA9-40EA-9A33-2531FC9E9B22}" type="slidenum">
              <a:rPr lang="es-ES" smtClean="0"/>
              <a:t>‹Nº›</a:t>
            </a:fld>
            <a:endParaRPr lang="es-ES"/>
          </a:p>
        </p:txBody>
      </p:sp>
    </p:spTree>
    <p:extLst>
      <p:ext uri="{BB962C8B-B14F-4D97-AF65-F5344CB8AC3E}">
        <p14:creationId xmlns:p14="http://schemas.microsoft.com/office/powerpoint/2010/main" val="3607141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F194259-4263-4624-A1CE-12A665BD5086}" type="datetimeFigureOut">
              <a:rPr lang="es-ES" smtClean="0"/>
              <a:t>17/08/2017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BA5F498-ACA9-40EA-9A33-2531FC9E9B22}" type="slidenum">
              <a:rPr lang="es-ES" smtClean="0"/>
              <a:t>‹Nº›</a:t>
            </a:fld>
            <a:endParaRPr lang="es-ES"/>
          </a:p>
        </p:txBody>
      </p:sp>
    </p:spTree>
    <p:extLst>
      <p:ext uri="{BB962C8B-B14F-4D97-AF65-F5344CB8AC3E}">
        <p14:creationId xmlns:p14="http://schemas.microsoft.com/office/powerpoint/2010/main" val="1161373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194259-4263-4624-A1CE-12A665BD5086}" type="datetimeFigureOut">
              <a:rPr lang="es-ES" smtClean="0"/>
              <a:t>17/08/2017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BA5F498-ACA9-40EA-9A33-2531FC9E9B22}" type="slidenum">
              <a:rPr lang="es-ES" smtClean="0"/>
              <a:t>‹Nº›</a:t>
            </a:fld>
            <a:endParaRPr lang="es-ES"/>
          </a:p>
        </p:txBody>
      </p:sp>
    </p:spTree>
    <p:extLst>
      <p:ext uri="{BB962C8B-B14F-4D97-AF65-F5344CB8AC3E}">
        <p14:creationId xmlns:p14="http://schemas.microsoft.com/office/powerpoint/2010/main" val="1181964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F194259-4263-4624-A1CE-12A665BD5086}" type="datetimeFigureOut">
              <a:rPr lang="es-ES" smtClean="0"/>
              <a:t>17/08/2017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BA5F498-ACA9-40EA-9A33-2531FC9E9B22}" type="slidenum">
              <a:rPr lang="es-ES" smtClean="0"/>
              <a:t>‹Nº›</a:t>
            </a:fld>
            <a:endParaRPr lang="es-ES"/>
          </a:p>
        </p:txBody>
      </p:sp>
    </p:spTree>
    <p:extLst>
      <p:ext uri="{BB962C8B-B14F-4D97-AF65-F5344CB8AC3E}">
        <p14:creationId xmlns:p14="http://schemas.microsoft.com/office/powerpoint/2010/main" val="3490213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F194259-4263-4624-A1CE-12A665BD5086}" type="datetimeFigureOut">
              <a:rPr lang="es-ES" smtClean="0"/>
              <a:t>17/08/2017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BA5F498-ACA9-40EA-9A33-2531FC9E9B22}" type="slidenum">
              <a:rPr lang="es-ES" smtClean="0"/>
              <a:t>‹Nº›</a:t>
            </a:fld>
            <a:endParaRPr lang="es-ES"/>
          </a:p>
        </p:txBody>
      </p:sp>
    </p:spTree>
    <p:extLst>
      <p:ext uri="{BB962C8B-B14F-4D97-AF65-F5344CB8AC3E}">
        <p14:creationId xmlns:p14="http://schemas.microsoft.com/office/powerpoint/2010/main" val="3789452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194259-4263-4624-A1CE-12A665BD5086}" type="datetimeFigureOut">
              <a:rPr lang="es-ES" smtClean="0"/>
              <a:t>17/08/2017</a:t>
            </a:fld>
            <a:endParaRPr lang="es-E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BA5F498-ACA9-40EA-9A33-2531FC9E9B22}" type="slidenum">
              <a:rPr lang="es-ES" smtClean="0"/>
              <a:t>‹Nº›</a:t>
            </a:fld>
            <a:endParaRPr lang="es-ES"/>
          </a:p>
        </p:txBody>
      </p:sp>
    </p:spTree>
    <p:extLst>
      <p:ext uri="{BB962C8B-B14F-4D97-AF65-F5344CB8AC3E}">
        <p14:creationId xmlns:p14="http://schemas.microsoft.com/office/powerpoint/2010/main" val="4128714804"/>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60042" y="2852936"/>
            <a:ext cx="7704854" cy="792088"/>
          </a:xfrm>
        </p:spPr>
        <p:txBody>
          <a:bodyPr>
            <a:normAutofit fontScale="92500" lnSpcReduction="20000"/>
          </a:bodyPr>
          <a:lstStyle/>
          <a:p>
            <a:pPr algn="ctr"/>
            <a:r>
              <a:rPr lang="es-EC" sz="1800" b="1" dirty="0">
                <a:solidFill>
                  <a:schemeClr val="tx1"/>
                </a:solidFill>
              </a:rPr>
              <a:t>TRABAJO DE TITULACIÓN PREVIO A LA OBTENCIÓN DE TÍTULO DE LICENCIATURA EN CIENCIAS DE LA ACTIVIDAD FÍSICA DEPORTES Y RECREACIÓN.</a:t>
            </a:r>
            <a:endParaRPr lang="es-ES" sz="1800" dirty="0">
              <a:solidFill>
                <a:schemeClr val="tx1"/>
              </a:solidFill>
            </a:endParaRPr>
          </a:p>
          <a:p>
            <a:endParaRPr lang="es-ES" sz="1800" dirty="0"/>
          </a:p>
        </p:txBody>
      </p:sp>
      <p:pic>
        <p:nvPicPr>
          <p:cNvPr id="4" name="3 Imagen" descr="H:\UDE\Logo\UF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501066"/>
            <a:ext cx="3638778" cy="983718"/>
          </a:xfrm>
          <a:prstGeom prst="rect">
            <a:avLst/>
          </a:prstGeom>
          <a:noFill/>
          <a:ln>
            <a:noFill/>
          </a:ln>
        </p:spPr>
      </p:pic>
      <p:pic>
        <p:nvPicPr>
          <p:cNvPr id="1026" name="Picture 2" descr="Resultado de imagen para cafder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22207"/>
            <a:ext cx="3406955" cy="1510191"/>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778171" y="1556792"/>
            <a:ext cx="7848872" cy="1200329"/>
          </a:xfrm>
          <a:prstGeom prst="rect">
            <a:avLst/>
          </a:prstGeom>
        </p:spPr>
        <p:txBody>
          <a:bodyPr wrap="square">
            <a:spAutoFit/>
          </a:bodyPr>
          <a:lstStyle/>
          <a:p>
            <a:pPr algn="ctr" fontAlgn="auto">
              <a:spcBef>
                <a:spcPts val="0"/>
              </a:spcBef>
              <a:spcAft>
                <a:spcPts val="0"/>
              </a:spcAft>
              <a:defRPr/>
            </a:pPr>
            <a:r>
              <a:rPr lang="es-ES" b="1" dirty="0"/>
              <a:t>DEPARTAMENTO DE CIENCIAS </a:t>
            </a:r>
            <a:br>
              <a:rPr lang="es-ES" b="1" dirty="0"/>
            </a:br>
            <a:r>
              <a:rPr lang="es-ES" b="1" dirty="0"/>
              <a:t>HUMANAS Y </a:t>
            </a:r>
            <a:r>
              <a:rPr lang="es-ES" b="1" dirty="0" smtClean="0"/>
              <a:t>SOCIALES</a:t>
            </a:r>
          </a:p>
          <a:p>
            <a:pPr algn="ctr" fontAlgn="auto">
              <a:spcBef>
                <a:spcPts val="0"/>
              </a:spcBef>
              <a:spcAft>
                <a:spcPts val="0"/>
              </a:spcAft>
              <a:defRPr/>
            </a:pPr>
            <a:endParaRPr lang="es-ES" b="1" dirty="0"/>
          </a:p>
          <a:p>
            <a:pPr algn="ctr" fontAlgn="auto">
              <a:spcBef>
                <a:spcPts val="0"/>
              </a:spcBef>
              <a:spcAft>
                <a:spcPts val="0"/>
              </a:spcAft>
              <a:defRPr/>
            </a:pPr>
            <a:r>
              <a:rPr lang="es-ES" b="1" dirty="0"/>
              <a:t>CARRERA DE LA ACTIVIDAD FÍSICA DEPORTES Y RECREACIÓN</a:t>
            </a:r>
            <a:endParaRPr lang="es-EC" dirty="0"/>
          </a:p>
        </p:txBody>
      </p:sp>
      <p:sp>
        <p:nvSpPr>
          <p:cNvPr id="7" name="1 Rectángulo"/>
          <p:cNvSpPr/>
          <p:nvPr/>
        </p:nvSpPr>
        <p:spPr>
          <a:xfrm>
            <a:off x="886183" y="3645024"/>
            <a:ext cx="7632848" cy="954107"/>
          </a:xfrm>
          <a:prstGeom prst="rect">
            <a:avLst/>
          </a:prstGeom>
        </p:spPr>
        <p:txBody>
          <a:bodyPr wrap="square">
            <a:spAutoFit/>
          </a:bodyPr>
          <a:lstStyle/>
          <a:p>
            <a:pPr algn="ctr"/>
            <a:r>
              <a:rPr lang="es-EC" sz="1400" b="1" dirty="0" smtClean="0">
                <a:solidFill>
                  <a:schemeClr val="tx1"/>
                </a:solidFill>
                <a:latin typeface="Arial" panose="020B0604020202020204" pitchFamily="34" charset="0"/>
                <a:cs typeface="Arial" panose="020B0604020202020204" pitchFamily="34" charset="0"/>
              </a:rPr>
              <a:t>TEMA:</a:t>
            </a:r>
            <a:endParaRPr lang="es-ES" sz="1400" b="1" dirty="0" smtClean="0">
              <a:solidFill>
                <a:schemeClr val="tx1"/>
              </a:solidFill>
              <a:latin typeface="Arial" panose="020B0604020202020204" pitchFamily="34" charset="0"/>
              <a:cs typeface="Arial" panose="020B0604020202020204" pitchFamily="34" charset="0"/>
            </a:endParaRPr>
          </a:p>
          <a:p>
            <a:pPr algn="ctr"/>
            <a:r>
              <a:rPr lang="es-EC" sz="1400" b="1" dirty="0" smtClean="0">
                <a:solidFill>
                  <a:schemeClr val="tx1"/>
                </a:solidFill>
                <a:latin typeface="Arial" panose="020B0604020202020204" pitchFamily="34" charset="0"/>
                <a:cs typeface="Arial" panose="020B0604020202020204" pitchFamily="34" charset="0"/>
              </a:rPr>
              <a:t> </a:t>
            </a:r>
            <a:endParaRPr lang="es-ES" sz="1400" b="1" dirty="0" smtClean="0">
              <a:solidFill>
                <a:schemeClr val="tx1"/>
              </a:solidFill>
              <a:latin typeface="Arial" panose="020B0604020202020204" pitchFamily="34" charset="0"/>
              <a:cs typeface="Arial" panose="020B0604020202020204" pitchFamily="34" charset="0"/>
            </a:endParaRPr>
          </a:p>
          <a:p>
            <a:pPr algn="ctr"/>
            <a:r>
              <a:rPr lang="es-EC" sz="1400" b="1" dirty="0" smtClean="0">
                <a:solidFill>
                  <a:schemeClr val="tx1"/>
                </a:solidFill>
                <a:latin typeface="Arial" panose="020B0604020202020204" pitchFamily="34" charset="0"/>
                <a:cs typeface="Arial" panose="020B0604020202020204" pitchFamily="34" charset="0"/>
              </a:rPr>
              <a:t>ACTIVIDADES RECREATIVAS EN LA CONDICIÓN FISICA DE LA SELECCIÓN DE FUTBOL FEMENINO SUB 18 DE LA UNIDAD EDUCATIVA POLICIA NACIONAL SUR</a:t>
            </a:r>
            <a:endParaRPr lang="es-ES" sz="1400" b="1" dirty="0">
              <a:solidFill>
                <a:schemeClr val="tx1"/>
              </a:solidFill>
              <a:latin typeface="Arial" panose="020B0604020202020204" pitchFamily="34" charset="0"/>
              <a:cs typeface="Arial" panose="020B0604020202020204" pitchFamily="34" charset="0"/>
            </a:endParaRPr>
          </a:p>
        </p:txBody>
      </p:sp>
      <p:sp>
        <p:nvSpPr>
          <p:cNvPr id="8" name="2 Rectángulo"/>
          <p:cNvSpPr/>
          <p:nvPr/>
        </p:nvSpPr>
        <p:spPr>
          <a:xfrm>
            <a:off x="899592" y="4464402"/>
            <a:ext cx="7344816" cy="2000548"/>
          </a:xfrm>
          <a:prstGeom prst="rect">
            <a:avLst/>
          </a:prstGeom>
        </p:spPr>
        <p:txBody>
          <a:bodyPr wrap="square">
            <a:spAutoFit/>
          </a:bodyPr>
          <a:lstStyle/>
          <a:p>
            <a:pPr algn="ctr"/>
            <a:r>
              <a:rPr lang="es-EC" sz="1200" b="1" dirty="0"/>
              <a:t> </a:t>
            </a:r>
            <a:endParaRPr lang="es-ES" sz="1200" dirty="0"/>
          </a:p>
          <a:p>
            <a:pPr algn="ctr"/>
            <a:r>
              <a:rPr lang="es-EC" sz="1400" b="1" dirty="0"/>
              <a:t>AUTORAS: GUAPAZ HEREDIA, VERONICA ELIZABETH </a:t>
            </a:r>
            <a:endParaRPr lang="es-ES" sz="1400" dirty="0"/>
          </a:p>
          <a:p>
            <a:pPr algn="ctr"/>
            <a:r>
              <a:rPr lang="es-EC" sz="1400" b="1" dirty="0"/>
              <a:t>     VALLEJO GALLARDO, GABRIELA LIZETH </a:t>
            </a:r>
            <a:endParaRPr lang="es-ES" sz="1400" dirty="0"/>
          </a:p>
          <a:p>
            <a:pPr algn="ctr"/>
            <a:r>
              <a:rPr lang="es-EC" sz="1400" b="1" dirty="0"/>
              <a:t> </a:t>
            </a:r>
            <a:endParaRPr lang="es-ES" sz="1400" dirty="0"/>
          </a:p>
          <a:p>
            <a:pPr algn="ctr"/>
            <a:r>
              <a:rPr lang="es-EC" sz="1400" b="1" dirty="0"/>
              <a:t>DIRECTOR: MSC. ORLANDO CARRASCO</a:t>
            </a:r>
            <a:endParaRPr lang="es-ES" sz="1400" dirty="0"/>
          </a:p>
          <a:p>
            <a:pPr algn="ctr"/>
            <a:r>
              <a:rPr lang="es-EC" sz="1400" b="1" dirty="0"/>
              <a:t>  </a:t>
            </a:r>
            <a:endParaRPr lang="es-ES" sz="1400" dirty="0"/>
          </a:p>
          <a:p>
            <a:pPr algn="ctr"/>
            <a:r>
              <a:rPr lang="es-EC" sz="1400" b="1" dirty="0"/>
              <a:t> </a:t>
            </a:r>
            <a:endParaRPr lang="es-ES" sz="1400" dirty="0"/>
          </a:p>
          <a:p>
            <a:pPr algn="ctr"/>
            <a:r>
              <a:rPr lang="es-EC" sz="1400" b="1" dirty="0"/>
              <a:t>SANGOLQUI</a:t>
            </a:r>
            <a:endParaRPr lang="es-ES" sz="1400" dirty="0"/>
          </a:p>
          <a:p>
            <a:pPr algn="ctr"/>
            <a:r>
              <a:rPr lang="es-EC" sz="1400" b="1" dirty="0"/>
              <a:t> </a:t>
            </a:r>
            <a:r>
              <a:rPr lang="es-EC" sz="1400" b="1" dirty="0" smtClean="0"/>
              <a:t>2017</a:t>
            </a:r>
            <a:endParaRPr lang="es-ES" sz="1400" dirty="0"/>
          </a:p>
        </p:txBody>
      </p:sp>
    </p:spTree>
    <p:extLst>
      <p:ext uri="{BB962C8B-B14F-4D97-AF65-F5344CB8AC3E}">
        <p14:creationId xmlns:p14="http://schemas.microsoft.com/office/powerpoint/2010/main" val="1280876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339752" y="332656"/>
            <a:ext cx="4356064"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s-EC" b="1" dirty="0" smtClean="0">
                <a:solidFill>
                  <a:schemeClr val="tx2"/>
                </a:solidFill>
              </a:rPr>
              <a:t>MÉTODOS DE ENTRENAMIENTO DE FÚTBOL</a:t>
            </a:r>
            <a:endParaRPr lang="es-ES" dirty="0">
              <a:solidFill>
                <a:schemeClr val="tx2"/>
              </a:solidFill>
            </a:endParaRPr>
          </a:p>
        </p:txBody>
      </p:sp>
      <p:sp>
        <p:nvSpPr>
          <p:cNvPr id="3" name="2 Rectángulo"/>
          <p:cNvSpPr/>
          <p:nvPr/>
        </p:nvSpPr>
        <p:spPr>
          <a:xfrm>
            <a:off x="602848" y="3789040"/>
            <a:ext cx="2880320" cy="2308324"/>
          </a:xfrm>
          <a:prstGeom prst="rect">
            <a:avLst/>
          </a:prstGeom>
        </p:spPr>
        <p:txBody>
          <a:bodyPr wrap="square">
            <a:spAutoFit/>
          </a:bodyPr>
          <a:lstStyle/>
          <a:p>
            <a:r>
              <a:rPr lang="es-EC" b="1" dirty="0"/>
              <a:t>El método global o integral </a:t>
            </a:r>
            <a:r>
              <a:rPr lang="es-EC" dirty="0"/>
              <a:t>se da a través de pequeños juegos de 3 x 3, 4 x 4…- ello dependiendo de la cantidad de jugadores- y en espacios con diferentes dimensiones, pero siempre en espacios reducidos.</a:t>
            </a:r>
            <a:endParaRPr lang="es-ES" dirty="0"/>
          </a:p>
        </p:txBody>
      </p:sp>
      <p:sp>
        <p:nvSpPr>
          <p:cNvPr id="4" name="3 Rectángulo"/>
          <p:cNvSpPr/>
          <p:nvPr/>
        </p:nvSpPr>
        <p:spPr>
          <a:xfrm>
            <a:off x="4780503" y="980728"/>
            <a:ext cx="3830625" cy="3139321"/>
          </a:xfrm>
          <a:prstGeom prst="rect">
            <a:avLst/>
          </a:prstGeom>
        </p:spPr>
        <p:txBody>
          <a:bodyPr wrap="square">
            <a:spAutoFit/>
          </a:bodyPr>
          <a:lstStyle/>
          <a:p>
            <a:pPr algn="just"/>
            <a:r>
              <a:rPr lang="es-EC" b="1" dirty="0"/>
              <a:t>Método Lúdico </a:t>
            </a:r>
            <a:r>
              <a:rPr lang="es-EC" b="1" dirty="0" smtClean="0"/>
              <a:t>; </a:t>
            </a:r>
            <a:r>
              <a:rPr lang="es-EC" dirty="0"/>
              <a:t>A través de este método se enseña a capacidad de juego complejo, de forma integral, utilizando diversas formas de juego, al recurrir a este método automáticamente se entrenan también las distintas técnicas. Se reconoce como un “método integral” en donde se desarrolla de una forma lúdica la enseñanza. </a:t>
            </a:r>
            <a:endParaRPr lang="es-ES" dirty="0"/>
          </a:p>
          <a:p>
            <a:endParaRPr lang="es-ES" b="1" dirty="0"/>
          </a:p>
        </p:txBody>
      </p:sp>
      <p:pic>
        <p:nvPicPr>
          <p:cNvPr id="8194" name="Picture 2" descr="Resultado de imagen para futbol es diver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80728"/>
            <a:ext cx="3816424" cy="232445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sultado de imagen para futbol en espacio reduci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3027" y="3888059"/>
            <a:ext cx="4478101" cy="2493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589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51720" y="2147372"/>
            <a:ext cx="5688632" cy="1569660"/>
          </a:xfrm>
          <a:prstGeom prst="rect">
            <a:avLst/>
          </a:prstGeom>
        </p:spPr>
        <p:txBody>
          <a:bodyPr wrap="square">
            <a:spAutoFit/>
          </a:bodyPr>
          <a:lstStyle/>
          <a:p>
            <a:pPr algn="ctr"/>
            <a:r>
              <a:rPr lang="es-EC" sz="4800" b="1" dirty="0" smtClean="0"/>
              <a:t>METODOLOGIA DE LA INVESTIGACION</a:t>
            </a:r>
            <a:endParaRPr lang="es-ES" sz="4800" dirty="0"/>
          </a:p>
        </p:txBody>
      </p:sp>
    </p:spTree>
    <p:extLst>
      <p:ext uri="{BB962C8B-B14F-4D97-AF65-F5344CB8AC3E}">
        <p14:creationId xmlns:p14="http://schemas.microsoft.com/office/powerpoint/2010/main" val="2048945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11560" y="1733276"/>
            <a:ext cx="3137195" cy="646331"/>
          </a:xfrm>
          <a:prstGeom prst="rect">
            <a:avLst/>
          </a:prstGeom>
          <a:ln>
            <a:solidFill>
              <a:srgbClr val="0070C0"/>
            </a:solidFill>
          </a:ln>
        </p:spPr>
        <p:txBody>
          <a:bodyPr wrap="square">
            <a:spAutoFit/>
          </a:bodyPr>
          <a:lstStyle/>
          <a:p>
            <a:r>
              <a:rPr lang="es-EC" dirty="0" smtClean="0"/>
              <a:t>Investigación </a:t>
            </a:r>
            <a:r>
              <a:rPr lang="es-EC" dirty="0"/>
              <a:t>cuasi </a:t>
            </a:r>
            <a:r>
              <a:rPr lang="es-EC" dirty="0" smtClean="0"/>
              <a:t>experimental.</a:t>
            </a:r>
            <a:endParaRPr lang="es-ES" dirty="0"/>
          </a:p>
        </p:txBody>
      </p:sp>
      <p:sp>
        <p:nvSpPr>
          <p:cNvPr id="4" name="3 Rectángulo"/>
          <p:cNvSpPr/>
          <p:nvPr/>
        </p:nvSpPr>
        <p:spPr>
          <a:xfrm>
            <a:off x="2771800" y="476672"/>
            <a:ext cx="4248472" cy="52322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s-EC" sz="2800" b="1" dirty="0" smtClean="0">
                <a:solidFill>
                  <a:schemeClr val="tx2"/>
                </a:solidFill>
              </a:rPr>
              <a:t>TIPO DE INVESTIGACIÓN</a:t>
            </a:r>
            <a:endParaRPr lang="es-ES" sz="2800" dirty="0">
              <a:solidFill>
                <a:schemeClr val="tx2"/>
              </a:solidFill>
            </a:endParaRPr>
          </a:p>
        </p:txBody>
      </p:sp>
      <p:sp>
        <p:nvSpPr>
          <p:cNvPr id="6" name="5 Rectángulo"/>
          <p:cNvSpPr/>
          <p:nvPr/>
        </p:nvSpPr>
        <p:spPr>
          <a:xfrm>
            <a:off x="5541223" y="3861048"/>
            <a:ext cx="2404131" cy="2308324"/>
          </a:xfrm>
          <a:prstGeom prst="rect">
            <a:avLst/>
          </a:prstGeom>
          <a:ln>
            <a:solidFill>
              <a:srgbClr val="0070C0"/>
            </a:solidFill>
          </a:ln>
        </p:spPr>
        <p:txBody>
          <a:bodyPr wrap="square">
            <a:spAutoFit/>
          </a:bodyPr>
          <a:lstStyle/>
          <a:p>
            <a:pPr algn="just"/>
            <a:r>
              <a:rPr lang="es-EC" dirty="0"/>
              <a:t>Se realizara un testeo antes y luego de la aplicación del programa los cuales serán: Test de Cooper, </a:t>
            </a:r>
            <a:r>
              <a:rPr lang="es-EC" dirty="0" smtClean="0"/>
              <a:t>test de 30m., salto Vertical y Test de abdominales.</a:t>
            </a:r>
            <a:endParaRPr lang="es-ES" dirty="0"/>
          </a:p>
        </p:txBody>
      </p:sp>
      <p:sp>
        <p:nvSpPr>
          <p:cNvPr id="5" name="4 Rectángulo"/>
          <p:cNvSpPr/>
          <p:nvPr/>
        </p:nvSpPr>
        <p:spPr>
          <a:xfrm>
            <a:off x="4307615" y="1628800"/>
            <a:ext cx="3792777" cy="923330"/>
          </a:xfrm>
          <a:prstGeom prst="rect">
            <a:avLst/>
          </a:prstGeom>
          <a:ln>
            <a:solidFill>
              <a:srgbClr val="0070C0"/>
            </a:solidFill>
          </a:ln>
        </p:spPr>
        <p:txBody>
          <a:bodyPr wrap="square">
            <a:spAutoFit/>
          </a:bodyPr>
          <a:lstStyle/>
          <a:p>
            <a:r>
              <a:rPr lang="es-EC" dirty="0"/>
              <a:t>ya que se analizará y se someterá a un grupo al plan de actividades recreativas.</a:t>
            </a:r>
            <a:endParaRPr lang="es-ES" dirty="0"/>
          </a:p>
        </p:txBody>
      </p:sp>
      <p:sp>
        <p:nvSpPr>
          <p:cNvPr id="7" name="6 Rectángulo"/>
          <p:cNvSpPr/>
          <p:nvPr/>
        </p:nvSpPr>
        <p:spPr>
          <a:xfrm>
            <a:off x="2074224" y="3069024"/>
            <a:ext cx="573813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EC" b="1" dirty="0" smtClean="0"/>
              <a:t>TÉCNICAS E INSTRUMENTOS  DE LA INVESTIGACIÓN</a:t>
            </a:r>
            <a:endParaRPr lang="es-ES" dirty="0"/>
          </a:p>
        </p:txBody>
      </p:sp>
      <p:sp>
        <p:nvSpPr>
          <p:cNvPr id="8" name="7 Rectángulo"/>
          <p:cNvSpPr/>
          <p:nvPr/>
        </p:nvSpPr>
        <p:spPr>
          <a:xfrm>
            <a:off x="634064" y="3861048"/>
            <a:ext cx="2880320" cy="1754326"/>
          </a:xfrm>
          <a:prstGeom prst="rect">
            <a:avLst/>
          </a:prstGeom>
          <a:ln>
            <a:solidFill>
              <a:srgbClr val="0070C0"/>
            </a:solidFill>
          </a:ln>
        </p:spPr>
        <p:txBody>
          <a:bodyPr wrap="square">
            <a:spAutoFit/>
          </a:bodyPr>
          <a:lstStyle/>
          <a:p>
            <a:pPr algn="just"/>
            <a:r>
              <a:rPr lang="es-EC" b="1" dirty="0"/>
              <a:t>Observación.</a:t>
            </a:r>
            <a:endParaRPr lang="es-ES" dirty="0"/>
          </a:p>
          <a:p>
            <a:pPr algn="just"/>
            <a:r>
              <a:rPr lang="es-EC" dirty="0"/>
              <a:t>Se realizaron 4 observaciones de cómo fueron sus entrenamientos y 2 participaciones en el campeonato intercolegial.</a:t>
            </a:r>
            <a:endParaRPr lang="es-ES" dirty="0"/>
          </a:p>
        </p:txBody>
      </p:sp>
    </p:spTree>
    <p:extLst>
      <p:ext uri="{BB962C8B-B14F-4D97-AF65-F5344CB8AC3E}">
        <p14:creationId xmlns:p14="http://schemas.microsoft.com/office/powerpoint/2010/main" val="842190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341366" y="764704"/>
            <a:ext cx="2439386" cy="369332"/>
          </a:xfrm>
          <a:prstGeom prst="rect">
            <a:avLst/>
          </a:prstGeom>
        </p:spPr>
        <p:txBody>
          <a:bodyPr wrap="none">
            <a:spAutoFit/>
          </a:bodyPr>
          <a:lstStyle/>
          <a:p>
            <a:r>
              <a:rPr lang="es-ES" dirty="0"/>
              <a:t>POBLACION Y MUESTRA</a:t>
            </a:r>
          </a:p>
        </p:txBody>
      </p:sp>
      <p:sp>
        <p:nvSpPr>
          <p:cNvPr id="3" name="2 Rectángulo"/>
          <p:cNvSpPr/>
          <p:nvPr/>
        </p:nvSpPr>
        <p:spPr>
          <a:xfrm>
            <a:off x="1187624" y="1772816"/>
            <a:ext cx="6480720" cy="646331"/>
          </a:xfrm>
          <a:prstGeom prst="rect">
            <a:avLst/>
          </a:prstGeom>
        </p:spPr>
        <p:txBody>
          <a:bodyPr wrap="square">
            <a:spAutoFit/>
          </a:bodyPr>
          <a:lstStyle/>
          <a:p>
            <a:r>
              <a:rPr lang="es-EC" dirty="0"/>
              <a:t>Selección de Futbol Femenino Sub 18 Unidad Educativa Policía Nacional Sur Quito - Ecuador</a:t>
            </a:r>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3" y="2581908"/>
            <a:ext cx="6624736" cy="3572350"/>
          </a:xfrm>
          <a:prstGeom prst="rect">
            <a:avLst/>
          </a:prstGeom>
        </p:spPr>
      </p:pic>
    </p:spTree>
    <p:extLst>
      <p:ext uri="{BB962C8B-B14F-4D97-AF65-F5344CB8AC3E}">
        <p14:creationId xmlns:p14="http://schemas.microsoft.com/office/powerpoint/2010/main" val="303349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699792" y="348625"/>
            <a:ext cx="4104456" cy="40011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EC" sz="2000" b="1" dirty="0" smtClean="0"/>
              <a:t>DURACIÓN DE LA INVESTIGACIÓN</a:t>
            </a:r>
            <a:endParaRPr lang="es-ES" sz="2000" dirty="0"/>
          </a:p>
        </p:txBody>
      </p:sp>
      <p:sp>
        <p:nvSpPr>
          <p:cNvPr id="3" name="2 Rectángulo"/>
          <p:cNvSpPr/>
          <p:nvPr/>
        </p:nvSpPr>
        <p:spPr>
          <a:xfrm>
            <a:off x="683568" y="1052736"/>
            <a:ext cx="7920880"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dirty="0"/>
              <a:t>Para esta investigación se requiere mínimo de 4 meses ya que se aplicara la propuesta como también el desarrollo de la toma de datos para el análisis respectivo </a:t>
            </a:r>
            <a:endParaRPr lang="es-ES" dirty="0"/>
          </a:p>
        </p:txBody>
      </p:sp>
      <p:sp>
        <p:nvSpPr>
          <p:cNvPr id="4" name="3 Rectángulo"/>
          <p:cNvSpPr/>
          <p:nvPr/>
        </p:nvSpPr>
        <p:spPr>
          <a:xfrm>
            <a:off x="2483768" y="2190055"/>
            <a:ext cx="5688632"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s-EC" sz="2400" b="1" dirty="0" smtClean="0"/>
              <a:t>EVALUACIÓN DE LA CONDICIÓN FÍSICA</a:t>
            </a:r>
            <a:endParaRPr lang="es-ES" sz="2400" dirty="0"/>
          </a:p>
        </p:txBody>
      </p:sp>
      <p:sp>
        <p:nvSpPr>
          <p:cNvPr id="5" name="4 Rectángulo"/>
          <p:cNvSpPr/>
          <p:nvPr/>
        </p:nvSpPr>
        <p:spPr>
          <a:xfrm>
            <a:off x="683568" y="2924944"/>
            <a:ext cx="144016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s-EC" b="1" dirty="0"/>
              <a:t>Fuerza</a:t>
            </a:r>
            <a:endParaRPr lang="es-ES" dirty="0"/>
          </a:p>
          <a:p>
            <a:r>
              <a:rPr lang="es-EC" b="1" dirty="0"/>
              <a:t>Salto </a:t>
            </a:r>
            <a:r>
              <a:rPr lang="es-EC" b="1" dirty="0" smtClean="0"/>
              <a:t>Horizontal</a:t>
            </a:r>
            <a:endParaRPr lang="es-ES" dirty="0"/>
          </a:p>
        </p:txBody>
      </p:sp>
      <p:sp>
        <p:nvSpPr>
          <p:cNvPr id="6" name="5 Rectángulo"/>
          <p:cNvSpPr/>
          <p:nvPr/>
        </p:nvSpPr>
        <p:spPr>
          <a:xfrm>
            <a:off x="599501" y="4114629"/>
            <a:ext cx="1524228"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s-EC" b="1" dirty="0"/>
              <a:t>Resistencia</a:t>
            </a:r>
            <a:endParaRPr lang="es-ES" dirty="0"/>
          </a:p>
          <a:p>
            <a:r>
              <a:rPr lang="es-EC" b="1" dirty="0"/>
              <a:t>Test de Cooper: </a:t>
            </a:r>
            <a:endParaRPr lang="es-ES" dirty="0"/>
          </a:p>
        </p:txBody>
      </p:sp>
      <p:sp>
        <p:nvSpPr>
          <p:cNvPr id="7" name="6 Rectángulo"/>
          <p:cNvSpPr/>
          <p:nvPr/>
        </p:nvSpPr>
        <p:spPr>
          <a:xfrm>
            <a:off x="710108" y="5372098"/>
            <a:ext cx="1116972"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s-EC" b="1" dirty="0"/>
              <a:t>Velocidad</a:t>
            </a:r>
            <a:endParaRPr lang="es-ES" dirty="0"/>
          </a:p>
        </p:txBody>
      </p:sp>
      <p:sp>
        <p:nvSpPr>
          <p:cNvPr id="8" name="7 Rectángulo"/>
          <p:cNvSpPr/>
          <p:nvPr/>
        </p:nvSpPr>
        <p:spPr>
          <a:xfrm>
            <a:off x="2295444" y="2786444"/>
            <a:ext cx="6534472"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EC" dirty="0"/>
              <a:t>El test del salto </a:t>
            </a:r>
            <a:r>
              <a:rPr lang="es-EC" dirty="0" smtClean="0"/>
              <a:t>horizontal </a:t>
            </a:r>
            <a:r>
              <a:rPr lang="es-ES" dirty="0"/>
              <a:t>es una prueba de atletismo </a:t>
            </a:r>
            <a:r>
              <a:rPr lang="es-ES" dirty="0" smtClean="0"/>
              <a:t>que sirve </a:t>
            </a:r>
            <a:r>
              <a:rPr lang="es-ES" dirty="0"/>
              <a:t>para controlar la fuerza de las extremidades inferiores. Se suele hacer con los pies juntos, y tomando impulso para poder saltar más distancia.</a:t>
            </a:r>
          </a:p>
        </p:txBody>
      </p:sp>
      <p:sp>
        <p:nvSpPr>
          <p:cNvPr id="9" name="8 Rectángulo"/>
          <p:cNvSpPr/>
          <p:nvPr/>
        </p:nvSpPr>
        <p:spPr>
          <a:xfrm>
            <a:off x="2295444" y="4086217"/>
            <a:ext cx="6346148"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EC" dirty="0"/>
              <a:t>E</a:t>
            </a:r>
            <a:r>
              <a:rPr lang="es-EC" dirty="0" smtClean="0"/>
              <a:t>s </a:t>
            </a:r>
            <a:r>
              <a:rPr lang="es-EC" dirty="0"/>
              <a:t>una prueba física que mide la capacidad aeróbica humana y que consiste en correr la máxima distancia posible durante un periodo de 12 minutos seguidos. </a:t>
            </a:r>
            <a:endParaRPr lang="es-ES" dirty="0"/>
          </a:p>
        </p:txBody>
      </p:sp>
      <p:sp>
        <p:nvSpPr>
          <p:cNvPr id="10" name="9 Rectángulo"/>
          <p:cNvSpPr/>
          <p:nvPr/>
        </p:nvSpPr>
        <p:spPr>
          <a:xfrm>
            <a:off x="2295444" y="5152240"/>
            <a:ext cx="6346148"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EC" dirty="0"/>
              <a:t>Test de </a:t>
            </a:r>
            <a:r>
              <a:rPr lang="es-EC" dirty="0" smtClean="0"/>
              <a:t>30 metros: </a:t>
            </a:r>
            <a:endParaRPr lang="es-ES" dirty="0"/>
          </a:p>
          <a:p>
            <a:pPr algn="just"/>
            <a:r>
              <a:rPr lang="es-EC" dirty="0" smtClean="0"/>
              <a:t>Medir </a:t>
            </a:r>
            <a:r>
              <a:rPr lang="es-EC" dirty="0"/>
              <a:t>la velocidad de traslación </a:t>
            </a:r>
            <a:r>
              <a:rPr lang="es-EC" dirty="0" smtClean="0"/>
              <a:t>de un punto a otro en el menor tiempo posible.</a:t>
            </a:r>
            <a:endParaRPr lang="es-ES" dirty="0"/>
          </a:p>
        </p:txBody>
      </p:sp>
      <p:sp>
        <p:nvSpPr>
          <p:cNvPr id="11" name="6 Rectángulo"/>
          <p:cNvSpPr/>
          <p:nvPr/>
        </p:nvSpPr>
        <p:spPr>
          <a:xfrm>
            <a:off x="626202" y="6075570"/>
            <a:ext cx="1497526"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s-EC" b="1" dirty="0" smtClean="0"/>
              <a:t>Abdominales</a:t>
            </a:r>
            <a:endParaRPr lang="es-ES" dirty="0"/>
          </a:p>
        </p:txBody>
      </p:sp>
      <p:sp>
        <p:nvSpPr>
          <p:cNvPr id="12" name="9 Rectángulo"/>
          <p:cNvSpPr/>
          <p:nvPr/>
        </p:nvSpPr>
        <p:spPr>
          <a:xfrm>
            <a:off x="2295444" y="6206747"/>
            <a:ext cx="6346148"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ES" dirty="0" smtClean="0"/>
              <a:t>Este test de fuerza nos permite realizar la mayor cantidad de abdominales en un tiempo definido (30 </a:t>
            </a:r>
            <a:r>
              <a:rPr lang="es-ES" dirty="0" err="1" smtClean="0"/>
              <a:t>seg</a:t>
            </a:r>
            <a:r>
              <a:rPr lang="es-ES" dirty="0" smtClean="0"/>
              <a:t>.)</a:t>
            </a:r>
            <a:endParaRPr lang="es-ES" dirty="0"/>
          </a:p>
        </p:txBody>
      </p:sp>
    </p:spTree>
    <p:extLst>
      <p:ext uri="{BB962C8B-B14F-4D97-AF65-F5344CB8AC3E}">
        <p14:creationId xmlns:p14="http://schemas.microsoft.com/office/powerpoint/2010/main" val="397259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67744" y="2249577"/>
            <a:ext cx="5184576" cy="1446550"/>
          </a:xfrm>
          <a:prstGeom prst="rect">
            <a:avLst/>
          </a:prstGeom>
        </p:spPr>
        <p:txBody>
          <a:bodyPr wrap="square">
            <a:spAutoFit/>
          </a:bodyPr>
          <a:lstStyle/>
          <a:p>
            <a:pPr algn="ctr"/>
            <a:r>
              <a:rPr lang="es-EC" sz="4400" b="1" dirty="0"/>
              <a:t>ANALISIS DE LOS RESULTADOS</a:t>
            </a:r>
            <a:endParaRPr lang="es-ES" sz="4400" dirty="0"/>
          </a:p>
        </p:txBody>
      </p:sp>
    </p:spTree>
    <p:extLst>
      <p:ext uri="{BB962C8B-B14F-4D97-AF65-F5344CB8AC3E}">
        <p14:creationId xmlns:p14="http://schemas.microsoft.com/office/powerpoint/2010/main" val="3586459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6164" t="19484" r="36717" b="41141"/>
          <a:stretch/>
        </p:blipFill>
        <p:spPr>
          <a:xfrm>
            <a:off x="121904" y="1124744"/>
            <a:ext cx="4234072" cy="4320480"/>
          </a:xfrm>
          <a:prstGeom prst="rect">
            <a:avLst/>
          </a:prstGeom>
        </p:spPr>
      </p:pic>
      <p:pic>
        <p:nvPicPr>
          <p:cNvPr id="5" name="Imagen 4"/>
          <p:cNvPicPr>
            <a:picLocks noChangeAspect="1"/>
          </p:cNvPicPr>
          <p:nvPr/>
        </p:nvPicPr>
        <p:blipFill rotWithShape="1">
          <a:blip r:embed="rId2"/>
          <a:srcRect l="36164" t="59207" r="36717" b="11610"/>
          <a:stretch/>
        </p:blipFill>
        <p:spPr>
          <a:xfrm>
            <a:off x="4427984" y="1628800"/>
            <a:ext cx="4641517" cy="3240360"/>
          </a:xfrm>
          <a:prstGeom prst="rect">
            <a:avLst/>
          </a:prstGeom>
        </p:spPr>
      </p:pic>
    </p:spTree>
    <p:extLst>
      <p:ext uri="{BB962C8B-B14F-4D97-AF65-F5344CB8AC3E}">
        <p14:creationId xmlns:p14="http://schemas.microsoft.com/office/powerpoint/2010/main" val="2758218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35973" t="24609" r="34142" b="22236"/>
          <a:stretch/>
        </p:blipFill>
        <p:spPr>
          <a:xfrm>
            <a:off x="1619672" y="260648"/>
            <a:ext cx="6408711" cy="6408710"/>
          </a:xfrm>
          <a:prstGeom prst="rect">
            <a:avLst/>
          </a:prstGeom>
        </p:spPr>
      </p:pic>
    </p:spTree>
    <p:extLst>
      <p:ext uri="{BB962C8B-B14F-4D97-AF65-F5344CB8AC3E}">
        <p14:creationId xmlns:p14="http://schemas.microsoft.com/office/powerpoint/2010/main" val="981825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6164" t="19484" r="37271" b="42227"/>
          <a:stretch/>
        </p:blipFill>
        <p:spPr>
          <a:xfrm>
            <a:off x="179512" y="1124746"/>
            <a:ext cx="4443047" cy="4464494"/>
          </a:xfrm>
          <a:prstGeom prst="rect">
            <a:avLst/>
          </a:prstGeom>
        </p:spPr>
      </p:pic>
      <p:pic>
        <p:nvPicPr>
          <p:cNvPr id="6" name="Imagen 5"/>
          <p:cNvPicPr>
            <a:picLocks noChangeAspect="1"/>
          </p:cNvPicPr>
          <p:nvPr/>
        </p:nvPicPr>
        <p:blipFill rotWithShape="1">
          <a:blip r:embed="rId2"/>
          <a:srcRect l="36164" t="56863" r="37271" b="9641"/>
          <a:stretch/>
        </p:blipFill>
        <p:spPr>
          <a:xfrm>
            <a:off x="4838582" y="1340768"/>
            <a:ext cx="4176464" cy="4104456"/>
          </a:xfrm>
          <a:prstGeom prst="rect">
            <a:avLst/>
          </a:prstGeom>
        </p:spPr>
      </p:pic>
    </p:spTree>
    <p:extLst>
      <p:ext uri="{BB962C8B-B14F-4D97-AF65-F5344CB8AC3E}">
        <p14:creationId xmlns:p14="http://schemas.microsoft.com/office/powerpoint/2010/main" val="1731450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36164" t="21454" r="35057" b="28878"/>
          <a:stretch/>
        </p:blipFill>
        <p:spPr>
          <a:xfrm>
            <a:off x="1619672" y="293883"/>
            <a:ext cx="6120680" cy="5939159"/>
          </a:xfrm>
          <a:prstGeom prst="rect">
            <a:avLst/>
          </a:prstGeom>
        </p:spPr>
      </p:pic>
    </p:spTree>
    <p:extLst>
      <p:ext uri="{BB962C8B-B14F-4D97-AF65-F5344CB8AC3E}">
        <p14:creationId xmlns:p14="http://schemas.microsoft.com/office/powerpoint/2010/main" val="3599321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89230" y="620688"/>
            <a:ext cx="3275256" cy="923330"/>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pPr algn="ctr"/>
            <a:endParaRPr lang="es-ES" b="1" dirty="0" smtClean="0">
              <a:solidFill>
                <a:schemeClr val="tx1"/>
              </a:solidFill>
              <a:latin typeface="Arial" panose="020B0604020202020204" pitchFamily="34" charset="0"/>
              <a:cs typeface="Arial" panose="020B0604020202020204" pitchFamily="34" charset="0"/>
            </a:endParaRPr>
          </a:p>
          <a:p>
            <a:pPr algn="ctr"/>
            <a:r>
              <a:rPr lang="es-ES" b="1" dirty="0" smtClean="0">
                <a:solidFill>
                  <a:schemeClr val="tx1"/>
                </a:solidFill>
                <a:latin typeface="Arial" panose="020B0604020202020204" pitchFamily="34" charset="0"/>
                <a:cs typeface="Arial" panose="020B0604020202020204" pitchFamily="34" charset="0"/>
              </a:rPr>
              <a:t>Planteamiento del Problema</a:t>
            </a:r>
          </a:p>
          <a:p>
            <a:pPr algn="ctr"/>
            <a:endParaRPr lang="es-ES" dirty="0">
              <a:solidFill>
                <a:schemeClr val="tx1"/>
              </a:solidFill>
              <a:latin typeface="Arial" panose="020B0604020202020204" pitchFamily="34" charset="0"/>
              <a:cs typeface="Arial" panose="020B0604020202020204" pitchFamily="34" charset="0"/>
            </a:endParaRPr>
          </a:p>
        </p:txBody>
      </p:sp>
      <p:sp>
        <p:nvSpPr>
          <p:cNvPr id="3" name="2 Rectángulo"/>
          <p:cNvSpPr/>
          <p:nvPr/>
        </p:nvSpPr>
        <p:spPr>
          <a:xfrm>
            <a:off x="765175" y="4796855"/>
            <a:ext cx="7416824" cy="369332"/>
          </a:xfrm>
          <a:prstGeom prst="rect">
            <a:avLst/>
          </a:prstGeom>
        </p:spPr>
        <p:txBody>
          <a:bodyPr wrap="square">
            <a:spAutoFit/>
          </a:bodyPr>
          <a:lstStyle/>
          <a:p>
            <a:pPr algn="ctr"/>
            <a:r>
              <a:rPr lang="es-EC" dirty="0"/>
              <a:t>S</a:t>
            </a:r>
            <a:r>
              <a:rPr lang="es-EC" dirty="0" smtClean="0"/>
              <a:t>elección </a:t>
            </a:r>
            <a:r>
              <a:rPr lang="es-EC" dirty="0"/>
              <a:t>de futbol Sub 18 de la Unidad Educativa Policía Nacional Sur</a:t>
            </a:r>
            <a:endParaRPr lang="es-ES" dirty="0"/>
          </a:p>
        </p:txBody>
      </p:sp>
      <p:pic>
        <p:nvPicPr>
          <p:cNvPr id="1026" name="Picture 2" descr="Resultado de imagen para actividades recreativas para adolescen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83371"/>
            <a:ext cx="2880320" cy="141461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Resultado de imagen para incidenc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6" descr="Resultado de imagen para incidenc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2" name="Picture 8" descr="Resultado de imagen para incidenc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2924944"/>
            <a:ext cx="1413569" cy="70779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0" descr="Resultado de imagen para condicion fisica en el futbol femenin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6" name="Picture 12" descr="Resultado de imagen para condicion fisica en el futbol femeni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2509982"/>
            <a:ext cx="3024336" cy="1537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502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6979" t="19371" r="40751" b="41077"/>
          <a:stretch/>
        </p:blipFill>
        <p:spPr>
          <a:xfrm>
            <a:off x="395535" y="1124745"/>
            <a:ext cx="4050083" cy="4320479"/>
          </a:xfrm>
          <a:prstGeom prst="rect">
            <a:avLst/>
          </a:prstGeom>
        </p:spPr>
      </p:pic>
      <p:pic>
        <p:nvPicPr>
          <p:cNvPr id="5" name="Imagen 4"/>
          <p:cNvPicPr>
            <a:picLocks noChangeAspect="1"/>
          </p:cNvPicPr>
          <p:nvPr/>
        </p:nvPicPr>
        <p:blipFill rotWithShape="1">
          <a:blip r:embed="rId2"/>
          <a:srcRect l="36164" t="58426" r="41145" b="7672"/>
          <a:stretch/>
        </p:blipFill>
        <p:spPr>
          <a:xfrm>
            <a:off x="4644008" y="1268760"/>
            <a:ext cx="4316210" cy="4149140"/>
          </a:xfrm>
          <a:prstGeom prst="rect">
            <a:avLst/>
          </a:prstGeom>
        </p:spPr>
      </p:pic>
    </p:spTree>
    <p:extLst>
      <p:ext uri="{BB962C8B-B14F-4D97-AF65-F5344CB8AC3E}">
        <p14:creationId xmlns:p14="http://schemas.microsoft.com/office/powerpoint/2010/main" val="3095334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36321" t="29908" r="35430" b="17453"/>
          <a:stretch/>
        </p:blipFill>
        <p:spPr>
          <a:xfrm>
            <a:off x="1845516" y="356660"/>
            <a:ext cx="5750820" cy="6024668"/>
          </a:xfrm>
          <a:prstGeom prst="rect">
            <a:avLst/>
          </a:prstGeom>
        </p:spPr>
      </p:pic>
    </p:spTree>
    <p:extLst>
      <p:ext uri="{BB962C8B-B14F-4D97-AF65-F5344CB8AC3E}">
        <p14:creationId xmlns:p14="http://schemas.microsoft.com/office/powerpoint/2010/main" val="1389985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6208" t="18569" r="40693" b="41733"/>
          <a:stretch/>
        </p:blipFill>
        <p:spPr>
          <a:xfrm>
            <a:off x="467544" y="883711"/>
            <a:ext cx="4176464" cy="4921553"/>
          </a:xfrm>
          <a:prstGeom prst="rect">
            <a:avLst/>
          </a:prstGeom>
        </p:spPr>
      </p:pic>
      <p:pic>
        <p:nvPicPr>
          <p:cNvPr id="5" name="Imagen 4"/>
          <p:cNvPicPr>
            <a:picLocks noChangeAspect="1"/>
          </p:cNvPicPr>
          <p:nvPr/>
        </p:nvPicPr>
        <p:blipFill rotWithShape="1">
          <a:blip r:embed="rId2"/>
          <a:srcRect l="36208" t="58814" r="40693" b="8146"/>
          <a:stretch/>
        </p:blipFill>
        <p:spPr>
          <a:xfrm>
            <a:off x="4788023" y="1340768"/>
            <a:ext cx="4184465" cy="4205656"/>
          </a:xfrm>
          <a:prstGeom prst="rect">
            <a:avLst/>
          </a:prstGeom>
        </p:spPr>
      </p:pic>
    </p:spTree>
    <p:extLst>
      <p:ext uri="{BB962C8B-B14F-4D97-AF65-F5344CB8AC3E}">
        <p14:creationId xmlns:p14="http://schemas.microsoft.com/office/powerpoint/2010/main" val="2954729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36168" t="26421" r="35414" b="25332"/>
          <a:stretch/>
        </p:blipFill>
        <p:spPr>
          <a:xfrm>
            <a:off x="1928278" y="565045"/>
            <a:ext cx="6100106" cy="5822829"/>
          </a:xfrm>
          <a:prstGeom prst="rect">
            <a:avLst/>
          </a:prstGeom>
        </p:spPr>
      </p:pic>
    </p:spTree>
    <p:extLst>
      <p:ext uri="{BB962C8B-B14F-4D97-AF65-F5344CB8AC3E}">
        <p14:creationId xmlns:p14="http://schemas.microsoft.com/office/powerpoint/2010/main" val="632033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6020" t="18638" r="41058" b="42022"/>
          <a:stretch/>
        </p:blipFill>
        <p:spPr>
          <a:xfrm>
            <a:off x="395536" y="1067138"/>
            <a:ext cx="4320480" cy="4522102"/>
          </a:xfrm>
          <a:prstGeom prst="rect">
            <a:avLst/>
          </a:prstGeom>
        </p:spPr>
      </p:pic>
      <p:pic>
        <p:nvPicPr>
          <p:cNvPr id="5" name="Imagen 4"/>
          <p:cNvPicPr>
            <a:picLocks noChangeAspect="1"/>
          </p:cNvPicPr>
          <p:nvPr/>
        </p:nvPicPr>
        <p:blipFill rotWithShape="1">
          <a:blip r:embed="rId2"/>
          <a:srcRect l="36020" t="57914" r="41058" b="7975"/>
          <a:stretch/>
        </p:blipFill>
        <p:spPr>
          <a:xfrm>
            <a:off x="4939626" y="1386188"/>
            <a:ext cx="4024862" cy="3987028"/>
          </a:xfrm>
          <a:prstGeom prst="rect">
            <a:avLst/>
          </a:prstGeom>
        </p:spPr>
      </p:pic>
    </p:spTree>
    <p:extLst>
      <p:ext uri="{BB962C8B-B14F-4D97-AF65-F5344CB8AC3E}">
        <p14:creationId xmlns:p14="http://schemas.microsoft.com/office/powerpoint/2010/main" val="2067369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36211" t="29897" r="36285" b="19824"/>
          <a:stretch/>
        </p:blipFill>
        <p:spPr>
          <a:xfrm>
            <a:off x="1979712" y="548680"/>
            <a:ext cx="5544616" cy="5698634"/>
          </a:xfrm>
          <a:prstGeom prst="rect">
            <a:avLst/>
          </a:prstGeom>
        </p:spPr>
      </p:pic>
    </p:spTree>
    <p:extLst>
      <p:ext uri="{BB962C8B-B14F-4D97-AF65-F5344CB8AC3E}">
        <p14:creationId xmlns:p14="http://schemas.microsoft.com/office/powerpoint/2010/main" val="4124023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6129" t="18694" r="39566" b="43755"/>
          <a:stretch/>
        </p:blipFill>
        <p:spPr>
          <a:xfrm>
            <a:off x="395536" y="1235292"/>
            <a:ext cx="4176464" cy="4281940"/>
          </a:xfrm>
          <a:prstGeom prst="rect">
            <a:avLst/>
          </a:prstGeom>
        </p:spPr>
      </p:pic>
      <p:pic>
        <p:nvPicPr>
          <p:cNvPr id="3" name="Imagen 2"/>
          <p:cNvPicPr>
            <a:picLocks noChangeAspect="1"/>
          </p:cNvPicPr>
          <p:nvPr/>
        </p:nvPicPr>
        <p:blipFill rotWithShape="1">
          <a:blip r:embed="rId2"/>
          <a:srcRect l="36129" t="56171" r="39566" b="12371"/>
          <a:stretch/>
        </p:blipFill>
        <p:spPr>
          <a:xfrm>
            <a:off x="4788024" y="1628800"/>
            <a:ext cx="4176464" cy="3606680"/>
          </a:xfrm>
          <a:prstGeom prst="rect">
            <a:avLst/>
          </a:prstGeom>
        </p:spPr>
      </p:pic>
    </p:spTree>
    <p:extLst>
      <p:ext uri="{BB962C8B-B14F-4D97-AF65-F5344CB8AC3E}">
        <p14:creationId xmlns:p14="http://schemas.microsoft.com/office/powerpoint/2010/main" val="1714724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5648" t="21534" r="34757" b="27024"/>
          <a:stretch/>
        </p:blipFill>
        <p:spPr>
          <a:xfrm>
            <a:off x="1331640" y="188640"/>
            <a:ext cx="6480720" cy="6333430"/>
          </a:xfrm>
          <a:prstGeom prst="rect">
            <a:avLst/>
          </a:prstGeom>
        </p:spPr>
      </p:pic>
    </p:spTree>
    <p:extLst>
      <p:ext uri="{BB962C8B-B14F-4D97-AF65-F5344CB8AC3E}">
        <p14:creationId xmlns:p14="http://schemas.microsoft.com/office/powerpoint/2010/main" val="2514083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982133" y="316057"/>
            <a:ext cx="7704667" cy="1312743"/>
          </a:xfrm>
        </p:spPr>
        <p:txBody>
          <a:bodyPr/>
          <a:lstStyle/>
          <a:p>
            <a:r>
              <a:rPr lang="es-EC" b="1" dirty="0" smtClean="0"/>
              <a:t>CONCLUSIONES</a:t>
            </a:r>
            <a:endParaRPr lang="es-EC" b="1" dirty="0"/>
          </a:p>
        </p:txBody>
      </p:sp>
      <p:sp>
        <p:nvSpPr>
          <p:cNvPr id="6" name="Marcador de contenido 5"/>
          <p:cNvSpPr>
            <a:spLocks noGrp="1"/>
          </p:cNvSpPr>
          <p:nvPr>
            <p:ph idx="1"/>
          </p:nvPr>
        </p:nvSpPr>
        <p:spPr>
          <a:xfrm>
            <a:off x="1043797" y="2040400"/>
            <a:ext cx="7704667" cy="4268920"/>
          </a:xfrm>
        </p:spPr>
        <p:txBody>
          <a:bodyPr>
            <a:normAutofit lnSpcReduction="10000"/>
          </a:bodyPr>
          <a:lstStyle/>
          <a:p>
            <a:pPr lvl="0" algn="just"/>
            <a:r>
              <a:rPr lang="es-EC" dirty="0"/>
              <a:t>Una vez realizado los análisis respectivos y resultados obtenidos se comprueba la hipótesis de trabajo donde las actividades recreativas inciden en el desarrollo de las capacidades </a:t>
            </a:r>
            <a:r>
              <a:rPr lang="es-EC" dirty="0" smtClean="0"/>
              <a:t>físicas condicionales.</a:t>
            </a:r>
          </a:p>
          <a:p>
            <a:pPr algn="just"/>
            <a:r>
              <a:rPr lang="es-EC" altLang="es-ES" dirty="0"/>
              <a:t>Se determina la aplicación de las actividades recreativas y sus procesos metodológicos como recurso para la </a:t>
            </a:r>
            <a:r>
              <a:rPr lang="es-EC" altLang="es-ES" dirty="0" smtClean="0"/>
              <a:t>enseñanza de </a:t>
            </a:r>
            <a:r>
              <a:rPr lang="es-EC" altLang="es-ES" dirty="0"/>
              <a:t>los fundamentos técnicos del </a:t>
            </a:r>
            <a:r>
              <a:rPr lang="es-EC" altLang="es-ES" dirty="0" smtClean="0"/>
              <a:t>fútbol.</a:t>
            </a:r>
          </a:p>
          <a:p>
            <a:pPr lvl="0" algn="just"/>
            <a:r>
              <a:rPr lang="es-EC" dirty="0"/>
              <a:t>Las señoritas que se encuentran en este grupo asimilaron de mejor forma la carga de trabajo bajo las actividades recreativas lo que genero resultados positivos frente a las diferentes capacidades físicas</a:t>
            </a:r>
            <a:r>
              <a:rPr lang="es-EC" dirty="0" smtClean="0"/>
              <a:t>.</a:t>
            </a:r>
            <a:endParaRPr lang="es-ES" dirty="0"/>
          </a:p>
        </p:txBody>
      </p:sp>
    </p:spTree>
    <p:extLst>
      <p:ext uri="{BB962C8B-B14F-4D97-AF65-F5344CB8AC3E}">
        <p14:creationId xmlns:p14="http://schemas.microsoft.com/office/powerpoint/2010/main" val="2304355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259632" y="620688"/>
            <a:ext cx="7262275" cy="1084659"/>
          </a:xfrm>
        </p:spPr>
        <p:txBody>
          <a:bodyPr/>
          <a:lstStyle/>
          <a:p>
            <a:r>
              <a:rPr lang="es-EC" b="1" dirty="0"/>
              <a:t>RECOMENDACIONES</a:t>
            </a:r>
            <a:endParaRPr lang="es-EC" dirty="0"/>
          </a:p>
        </p:txBody>
      </p:sp>
      <p:sp>
        <p:nvSpPr>
          <p:cNvPr id="6" name="Marcador de contenido 5"/>
          <p:cNvSpPr>
            <a:spLocks noGrp="1"/>
          </p:cNvSpPr>
          <p:nvPr>
            <p:ph idx="1"/>
          </p:nvPr>
        </p:nvSpPr>
        <p:spPr>
          <a:xfrm>
            <a:off x="804788" y="1844824"/>
            <a:ext cx="7704667" cy="4608512"/>
          </a:xfrm>
        </p:spPr>
        <p:txBody>
          <a:bodyPr>
            <a:normAutofit lnSpcReduction="10000"/>
          </a:bodyPr>
          <a:lstStyle/>
          <a:p>
            <a:pPr lvl="0" algn="just"/>
            <a:r>
              <a:rPr lang="es-EC" dirty="0"/>
              <a:t>Los resultados de esta propuesta de trabajo sean difundidos a los a docentes de educación física y entrenadores juveniles y sobre todos de delegaciones femeninas quienes logran tener mayor ventaja en su desarrollo físico</a:t>
            </a:r>
            <a:r>
              <a:rPr lang="es-EC" dirty="0" smtClean="0"/>
              <a:t>.</a:t>
            </a:r>
          </a:p>
          <a:p>
            <a:pPr algn="just"/>
            <a:r>
              <a:rPr lang="es-EC" dirty="0"/>
              <a:t>Se recomienda alcanzar un dominio técnico en conjunto con la capacidad física ya que esta está directamente relacionada con la  capacidad física especifica lo cual se puede unificar con actividades recreativas</a:t>
            </a:r>
            <a:r>
              <a:rPr lang="es-EC" dirty="0" smtClean="0"/>
              <a:t>.</a:t>
            </a:r>
          </a:p>
          <a:p>
            <a:pPr lvl="0" algn="just"/>
            <a:r>
              <a:rPr lang="es-EC" dirty="0"/>
              <a:t>El uso de actividades recreativas con ejercicios específicos del fútbol determina la capacidad de interés para su desarrollo, considerando la etapa de la deportista </a:t>
            </a:r>
            <a:endParaRPr lang="es-ES" dirty="0"/>
          </a:p>
        </p:txBody>
      </p:sp>
    </p:spTree>
    <p:extLst>
      <p:ext uri="{BB962C8B-B14F-4D97-AF65-F5344CB8AC3E}">
        <p14:creationId xmlns:p14="http://schemas.microsoft.com/office/powerpoint/2010/main" val="1712081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693193" y="572065"/>
            <a:ext cx="3540200"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buNone/>
            </a:pPr>
            <a:r>
              <a:rPr lang="es-ES" sz="2400" b="1" dirty="0" smtClean="0"/>
              <a:t>Formulación del problema</a:t>
            </a:r>
            <a:endParaRPr lang="es-ES" sz="2400" dirty="0"/>
          </a:p>
        </p:txBody>
      </p:sp>
      <p:sp>
        <p:nvSpPr>
          <p:cNvPr id="3" name="2 Rectángulo"/>
          <p:cNvSpPr/>
          <p:nvPr/>
        </p:nvSpPr>
        <p:spPr>
          <a:xfrm>
            <a:off x="3307216" y="3244334"/>
            <a:ext cx="1740734"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gn="ctr">
              <a:buNone/>
            </a:pPr>
            <a:r>
              <a:rPr lang="es-ES" sz="2400" b="1" dirty="0" smtClean="0">
                <a:solidFill>
                  <a:schemeClr val="tx2"/>
                </a:solidFill>
              </a:rPr>
              <a:t>Justificación</a:t>
            </a:r>
            <a:endParaRPr lang="es-ES" sz="2400" b="1" dirty="0">
              <a:solidFill>
                <a:schemeClr val="tx2"/>
              </a:solidFill>
            </a:endParaRPr>
          </a:p>
        </p:txBody>
      </p:sp>
      <p:sp>
        <p:nvSpPr>
          <p:cNvPr id="4" name="3 Rectángulo"/>
          <p:cNvSpPr/>
          <p:nvPr/>
        </p:nvSpPr>
        <p:spPr>
          <a:xfrm>
            <a:off x="3182356" y="1331075"/>
            <a:ext cx="2613779" cy="430887"/>
          </a:xfrm>
          <a:prstGeom prst="rect">
            <a:avLst/>
          </a:prstGeom>
        </p:spPr>
        <p:txBody>
          <a:bodyPr wrap="square">
            <a:spAutoFit/>
          </a:bodyPr>
          <a:lstStyle/>
          <a:p>
            <a:pPr algn="just"/>
            <a:r>
              <a:rPr lang="es-EC" sz="1100" dirty="0"/>
              <a:t>¿Las actividades recreativas inciden en la condición física de las jugadoras de </a:t>
            </a:r>
            <a:r>
              <a:rPr lang="es-EC" sz="1100" dirty="0" smtClean="0"/>
              <a:t>fútbol</a:t>
            </a:r>
            <a:endParaRPr lang="es-ES" sz="1100" dirty="0"/>
          </a:p>
        </p:txBody>
      </p:sp>
      <p:sp>
        <p:nvSpPr>
          <p:cNvPr id="5" name="4 Rectángulo"/>
          <p:cNvSpPr/>
          <p:nvPr/>
        </p:nvSpPr>
        <p:spPr>
          <a:xfrm>
            <a:off x="819912" y="4077072"/>
            <a:ext cx="7856543" cy="2031325"/>
          </a:xfrm>
          <a:prstGeom prst="rect">
            <a:avLst/>
          </a:prstGeom>
        </p:spPr>
        <p:txBody>
          <a:bodyPr wrap="square">
            <a:spAutoFit/>
          </a:bodyPr>
          <a:lstStyle/>
          <a:p>
            <a:pPr algn="just"/>
            <a:r>
              <a:rPr lang="es-EC" dirty="0"/>
              <a:t>La propuesta de elaborar actividades recreativas para mejorar la condición física en las futbolistas es con el fin de que exista una variante en los ejercicios planteados por el entrenador para una buen acondicionamiento físico, con esto se quiere aumentar la motivación dentro del entrenamiento hacia este acondicionamiento, y con esto generar un amor a la práctica del deporte, y su máximo desempeño como futbolistas con proyección a mejorar al máximo su performance.</a:t>
            </a:r>
            <a:endParaRPr lang="es-ES" dirty="0"/>
          </a:p>
        </p:txBody>
      </p:sp>
      <p:pic>
        <p:nvPicPr>
          <p:cNvPr id="2050" name="Picture 2" descr="Resultado de imagen para pregun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38882"/>
            <a:ext cx="2664296" cy="20299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que es el rendimiento físico que es el en el futbol femeni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318250"/>
            <a:ext cx="2486025" cy="1850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3067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5656" y="2276872"/>
            <a:ext cx="6408523" cy="1981200"/>
          </a:xfrm>
        </p:spPr>
        <p:txBody>
          <a:bodyPr>
            <a:normAutofit/>
          </a:bodyPr>
          <a:lstStyle/>
          <a:p>
            <a:r>
              <a:rPr lang="es-ES" sz="6000" b="1" dirty="0" smtClean="0"/>
              <a:t>PROPUESTA</a:t>
            </a:r>
            <a:endParaRPr lang="es-ES" sz="6000" b="1" dirty="0"/>
          </a:p>
        </p:txBody>
      </p:sp>
    </p:spTree>
    <p:extLst>
      <p:ext uri="{BB962C8B-B14F-4D97-AF65-F5344CB8AC3E}">
        <p14:creationId xmlns:p14="http://schemas.microsoft.com/office/powerpoint/2010/main" val="1250016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982133" y="836712"/>
            <a:ext cx="7704667" cy="5163104"/>
          </a:xfrm>
        </p:spPr>
        <p:txBody>
          <a:bodyPr/>
          <a:lstStyle/>
          <a:p>
            <a:pPr algn="just"/>
            <a:r>
              <a:rPr lang="es-ES" dirty="0" smtClean="0"/>
              <a:t>Después de haber desarrollado nuestro tema de investigación proponemos que se realicen actividades recreativas para motivar y desestresar a las futbolistas después de periodos de entrenamiento continuo. Logrando con esto una mantención de su condición física y una mejor predisposición en el siguiente periodo de entrenamiento.</a:t>
            </a:r>
            <a:endParaRPr lang="es-ES" dirty="0"/>
          </a:p>
        </p:txBody>
      </p:sp>
    </p:spTree>
    <p:extLst>
      <p:ext uri="{BB962C8B-B14F-4D97-AF65-F5344CB8AC3E}">
        <p14:creationId xmlns:p14="http://schemas.microsoft.com/office/powerpoint/2010/main" val="2675101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63888" y="620688"/>
            <a:ext cx="2351413"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s-ES" sz="2400" b="1" dirty="0" smtClean="0">
                <a:solidFill>
                  <a:schemeClr val="tx2"/>
                </a:solidFill>
              </a:rPr>
              <a:t>Objetivo</a:t>
            </a:r>
            <a:r>
              <a:rPr lang="es-ES" sz="2400" b="1" dirty="0" smtClean="0"/>
              <a:t> </a:t>
            </a:r>
            <a:r>
              <a:rPr lang="es-ES" sz="2400" b="1" dirty="0" smtClean="0">
                <a:solidFill>
                  <a:schemeClr val="tx2"/>
                </a:solidFill>
              </a:rPr>
              <a:t>General</a:t>
            </a:r>
            <a:endParaRPr lang="es-ES" sz="2400" dirty="0">
              <a:solidFill>
                <a:schemeClr val="tx2"/>
              </a:solidFill>
            </a:endParaRPr>
          </a:p>
        </p:txBody>
      </p:sp>
      <p:sp>
        <p:nvSpPr>
          <p:cNvPr id="3" name="2 Rectángulo"/>
          <p:cNvSpPr/>
          <p:nvPr/>
        </p:nvSpPr>
        <p:spPr>
          <a:xfrm>
            <a:off x="5004048" y="1772816"/>
            <a:ext cx="3168352" cy="1200329"/>
          </a:xfrm>
          <a:prstGeom prst="rect">
            <a:avLst/>
          </a:prstGeom>
        </p:spPr>
        <p:txBody>
          <a:bodyPr wrap="square">
            <a:spAutoFit/>
          </a:bodyPr>
          <a:lstStyle/>
          <a:p>
            <a:r>
              <a:rPr lang="es-EC" dirty="0"/>
              <a:t>Determinar la incidencia de actividades recreativas en la condición física de las jugadores de fútbol. </a:t>
            </a:r>
            <a:endParaRPr lang="es-ES" dirty="0"/>
          </a:p>
        </p:txBody>
      </p:sp>
      <p:pic>
        <p:nvPicPr>
          <p:cNvPr id="3074" name="Picture 2" descr="Resultado de imagen para determin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06173"/>
            <a:ext cx="3096344" cy="1418771"/>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223933" y="3284984"/>
            <a:ext cx="2860014" cy="461665"/>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es-EC" sz="2400" b="1" dirty="0">
                <a:solidFill>
                  <a:schemeClr val="tx2"/>
                </a:solidFill>
              </a:rPr>
              <a:t>Objetivos Específicos</a:t>
            </a:r>
            <a:endParaRPr lang="es-ES" sz="2400" dirty="0">
              <a:solidFill>
                <a:schemeClr val="tx2"/>
              </a:solidFill>
            </a:endParaRPr>
          </a:p>
        </p:txBody>
      </p:sp>
      <p:sp>
        <p:nvSpPr>
          <p:cNvPr id="5" name="AutoShape 4" descr="Resultado de imagen para preevaluac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078" name="Picture 6" descr="Resultado de imagen para preevalua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4293096"/>
            <a:ext cx="2059397" cy="66198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sultado de imagen para tactica en el futb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962" y="5244358"/>
            <a:ext cx="2088232" cy="89706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esultado de imagen para post evaluació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4116635"/>
            <a:ext cx="2107878" cy="75117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Resultado de imagen para analisi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4921" y="5125332"/>
            <a:ext cx="2870388" cy="1135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583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527538" y="160338"/>
            <a:ext cx="208231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es-ES" sz="2800" b="1" dirty="0"/>
              <a:t>HIPÓTESIS</a:t>
            </a:r>
            <a:endParaRPr lang="es-ES" sz="2800" dirty="0"/>
          </a:p>
        </p:txBody>
      </p:sp>
      <p:sp>
        <p:nvSpPr>
          <p:cNvPr id="10" name="9 Rectángulo"/>
          <p:cNvSpPr/>
          <p:nvPr/>
        </p:nvSpPr>
        <p:spPr>
          <a:xfrm>
            <a:off x="1089523" y="1125325"/>
            <a:ext cx="1070421"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s-EC" b="1" dirty="0" smtClean="0"/>
              <a:t>TRABAJO</a:t>
            </a:r>
            <a:endParaRPr lang="es-ES" dirty="0"/>
          </a:p>
        </p:txBody>
      </p:sp>
      <p:sp>
        <p:nvSpPr>
          <p:cNvPr id="11" name="10 Rectángulo"/>
          <p:cNvSpPr/>
          <p:nvPr/>
        </p:nvSpPr>
        <p:spPr>
          <a:xfrm>
            <a:off x="179512" y="1758158"/>
            <a:ext cx="3096344"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EC" dirty="0"/>
              <a:t>La aplicación de actividades recreativas, inciden en la condición física de las jugadoras de la selección de fútbol Sub 18 de la Unidad Educativa Policía Nacional Sur.</a:t>
            </a:r>
            <a:endParaRPr lang="es-ES" dirty="0"/>
          </a:p>
        </p:txBody>
      </p:sp>
      <p:sp>
        <p:nvSpPr>
          <p:cNvPr id="12" name="11 Rectángulo"/>
          <p:cNvSpPr/>
          <p:nvPr/>
        </p:nvSpPr>
        <p:spPr>
          <a:xfrm>
            <a:off x="4039677" y="971436"/>
            <a:ext cx="1570173"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s-EC" b="1" dirty="0" smtClean="0"/>
              <a:t>OPERACIONAL</a:t>
            </a:r>
            <a:endParaRPr lang="es-ES" dirty="0"/>
          </a:p>
        </p:txBody>
      </p:sp>
      <p:sp>
        <p:nvSpPr>
          <p:cNvPr id="13" name="12 Rectángulo"/>
          <p:cNvSpPr/>
          <p:nvPr/>
        </p:nvSpPr>
        <p:spPr>
          <a:xfrm>
            <a:off x="7166770" y="1125808"/>
            <a:ext cx="724878"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s-EC" b="1" dirty="0" smtClean="0"/>
              <a:t>NULA</a:t>
            </a:r>
            <a:endParaRPr lang="es-ES" dirty="0"/>
          </a:p>
        </p:txBody>
      </p:sp>
      <p:sp>
        <p:nvSpPr>
          <p:cNvPr id="14" name="AutoShape 2" descr="Resultado de imagen para s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5" name="AutoShape 4" descr="Resultado de imagen para s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6" name="AutoShape 6" descr="Resultado de imagen para s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7" name="AutoShape 8" descr="Resultado de imagen para s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8" name="AutoShape 10" descr="Resultado de imagen para si en el futbol"/>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9" name="AutoShape 12" descr="Resultado de imagen para si en el futbol"/>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0" name="AutoShape 14" descr="Resultado de imagen para si en el futbol"/>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1" name="AutoShape 16" descr="Resultado de imagen para si en el futbol"/>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2" name="2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2058540"/>
            <a:ext cx="1579358" cy="1153562"/>
          </a:xfrm>
          <a:prstGeom prst="rect">
            <a:avLst/>
          </a:prstGeom>
        </p:spPr>
      </p:pic>
      <p:pic>
        <p:nvPicPr>
          <p:cNvPr id="4114" name="Picture 18" descr="Resultado de imagen para 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1326" y="1863192"/>
            <a:ext cx="2016224" cy="1074886"/>
          </a:xfrm>
          <a:prstGeom prst="rect">
            <a:avLst/>
          </a:prstGeom>
          <a:noFill/>
          <a:extLst>
            <a:ext uri="{909E8E84-426E-40DD-AFC4-6F175D3DCCD1}">
              <a14:hiddenFill xmlns:a14="http://schemas.microsoft.com/office/drawing/2010/main">
                <a:solidFill>
                  <a:srgbClr val="FFFFFF"/>
                </a:solidFill>
              </a14:hiddenFill>
            </a:ext>
          </a:extLst>
        </p:spPr>
      </p:pic>
      <p:sp>
        <p:nvSpPr>
          <p:cNvPr id="23" name="22 Rectángulo"/>
          <p:cNvSpPr/>
          <p:nvPr/>
        </p:nvSpPr>
        <p:spPr>
          <a:xfrm>
            <a:off x="2300697" y="3789040"/>
            <a:ext cx="4647567"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ES" b="1" dirty="0"/>
              <a:t>OPERACIONALIZACION DE LAS VARIABLES</a:t>
            </a:r>
            <a:endParaRPr lang="es-ES" dirty="0"/>
          </a:p>
        </p:txBody>
      </p:sp>
      <p:sp>
        <p:nvSpPr>
          <p:cNvPr id="24" name="23 Rectángulo"/>
          <p:cNvSpPr/>
          <p:nvPr/>
        </p:nvSpPr>
        <p:spPr>
          <a:xfrm>
            <a:off x="721279" y="4365104"/>
            <a:ext cx="1483098"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a:r>
              <a:rPr lang="es-ES" b="1" dirty="0"/>
              <a:t>INPENDIENTE</a:t>
            </a:r>
          </a:p>
        </p:txBody>
      </p:sp>
      <p:sp>
        <p:nvSpPr>
          <p:cNvPr id="25" name="24 Rectángulo"/>
          <p:cNvSpPr/>
          <p:nvPr/>
        </p:nvSpPr>
        <p:spPr>
          <a:xfrm>
            <a:off x="6084168" y="4365104"/>
            <a:ext cx="1527982"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a:r>
              <a:rPr lang="es-ES" b="1" dirty="0"/>
              <a:t>DEPENDIENTE</a:t>
            </a:r>
          </a:p>
        </p:txBody>
      </p:sp>
      <p:pic>
        <p:nvPicPr>
          <p:cNvPr id="4116" name="Picture 20" descr="Resultado de imagen para actividades recreativ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953" y="4906129"/>
            <a:ext cx="2531528" cy="1691223"/>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Resultado de imagen para entrenamiento fisica en el futbol femenin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3354" y="4946001"/>
            <a:ext cx="3064196" cy="181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305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59632" y="2132856"/>
            <a:ext cx="6624736" cy="1384995"/>
          </a:xfrm>
          <a:prstGeom prst="rect">
            <a:avLst/>
          </a:prstGeom>
          <a:noFill/>
        </p:spPr>
        <p:txBody>
          <a:bodyPr wrap="square" rtlCol="0">
            <a:spAutoFit/>
          </a:bodyPr>
          <a:lstStyle/>
          <a:p>
            <a:r>
              <a:rPr lang="es-ES" sz="6600" dirty="0" smtClean="0"/>
              <a:t>MARCO TEÓRICO </a:t>
            </a:r>
          </a:p>
          <a:p>
            <a:endParaRPr lang="es-ES" dirty="0"/>
          </a:p>
        </p:txBody>
      </p:sp>
    </p:spTree>
    <p:extLst>
      <p:ext uri="{BB962C8B-B14F-4D97-AF65-F5344CB8AC3E}">
        <p14:creationId xmlns:p14="http://schemas.microsoft.com/office/powerpoint/2010/main" val="2408588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57891" y="488500"/>
            <a:ext cx="1687609" cy="830997"/>
          </a:xfrm>
          <a:prstGeom prst="rect">
            <a:avLst/>
          </a:prstGeom>
        </p:spPr>
        <p:txBody>
          <a:bodyPr wrap="square">
            <a:spAutoFit/>
          </a:bodyPr>
          <a:lstStyle/>
          <a:p>
            <a:r>
              <a:rPr lang="es-EC" sz="2400" b="1" dirty="0"/>
              <a:t>Actividades </a:t>
            </a:r>
            <a:endParaRPr lang="es-EC" sz="2400" b="1" dirty="0" smtClean="0"/>
          </a:p>
          <a:p>
            <a:r>
              <a:rPr lang="es-EC" sz="2400" b="1" dirty="0" smtClean="0"/>
              <a:t>Recreativas</a:t>
            </a:r>
            <a:endParaRPr lang="es-ES" sz="2400" dirty="0"/>
          </a:p>
        </p:txBody>
      </p:sp>
      <p:pic>
        <p:nvPicPr>
          <p:cNvPr id="5122" name="Picture 2" descr="Resultado de imagen para actividades recreativas lud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323" y="1622184"/>
            <a:ext cx="2965233" cy="1878824"/>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5098616" y="580832"/>
            <a:ext cx="2835200" cy="646331"/>
          </a:xfrm>
          <a:prstGeom prst="rect">
            <a:avLst/>
          </a:prstGeom>
        </p:spPr>
        <p:txBody>
          <a:bodyPr wrap="none">
            <a:spAutoFit/>
          </a:bodyPr>
          <a:lstStyle/>
          <a:p>
            <a:pPr algn="ctr"/>
            <a:r>
              <a:rPr lang="es-EC" b="1" dirty="0" smtClean="0"/>
              <a:t>ACTIVIDADES RECREATIVAS </a:t>
            </a:r>
          </a:p>
          <a:p>
            <a:pPr algn="ctr"/>
            <a:r>
              <a:rPr lang="es-EC" b="1" dirty="0" smtClean="0"/>
              <a:t>EN EL FUTBOL</a:t>
            </a:r>
            <a:endParaRPr lang="es-ES" dirty="0"/>
          </a:p>
        </p:txBody>
      </p:sp>
      <p:pic>
        <p:nvPicPr>
          <p:cNvPr id="5124" name="Picture 4" descr="Resultado de imagen para juegos olimpìc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7446" y="1227163"/>
            <a:ext cx="3217540" cy="2386044"/>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471953" y="3908362"/>
            <a:ext cx="2930603" cy="2585323"/>
          </a:xfrm>
          <a:prstGeom prst="rect">
            <a:avLst/>
          </a:prstGeom>
        </p:spPr>
        <p:txBody>
          <a:bodyPr wrap="square">
            <a:spAutoFit/>
          </a:bodyPr>
          <a:lstStyle/>
          <a:p>
            <a:pPr algn="just"/>
            <a:r>
              <a:rPr lang="es-EC" dirty="0"/>
              <a:t>Las actividades recreativas son técnicas que no están orientadas hacia una meta específica y que ejercen su efecto de un modo indefinido e indirecto. Entre dichas actividades se pueden mencionar la música, los juegos, las atracciones, etc.</a:t>
            </a:r>
            <a:endParaRPr lang="es-ES" dirty="0"/>
          </a:p>
        </p:txBody>
      </p:sp>
      <p:sp>
        <p:nvSpPr>
          <p:cNvPr id="8" name="7 Rectángulo"/>
          <p:cNvSpPr/>
          <p:nvPr/>
        </p:nvSpPr>
        <p:spPr>
          <a:xfrm>
            <a:off x="4427984" y="3890665"/>
            <a:ext cx="4176464" cy="2585323"/>
          </a:xfrm>
          <a:prstGeom prst="rect">
            <a:avLst/>
          </a:prstGeom>
        </p:spPr>
        <p:txBody>
          <a:bodyPr wrap="square">
            <a:spAutoFit/>
          </a:bodyPr>
          <a:lstStyle/>
          <a:p>
            <a:pPr algn="just"/>
            <a:r>
              <a:rPr lang="es-EC" dirty="0"/>
              <a:t>El deporte ha revolucionado todos los países del mundo y en esto han contribuido los diversos medios de comunicación </a:t>
            </a:r>
            <a:r>
              <a:rPr lang="es-EC" dirty="0" smtClean="0"/>
              <a:t>social. Igualmente</a:t>
            </a:r>
            <a:r>
              <a:rPr lang="es-EC" dirty="0"/>
              <a:t>, el deporte y la recreación han proliferado y se han popularizado en sus múltiples actividades, formas y valores: juegos olímpicos, torneos, copas mundiales, maratones, clubes, entre </a:t>
            </a:r>
            <a:r>
              <a:rPr lang="es-EC" dirty="0" smtClean="0"/>
              <a:t>otros</a:t>
            </a:r>
            <a:r>
              <a:rPr lang="es-EC" dirty="0"/>
              <a:t>.</a:t>
            </a:r>
            <a:endParaRPr lang="es-ES" dirty="0"/>
          </a:p>
        </p:txBody>
      </p:sp>
    </p:spTree>
    <p:extLst>
      <p:ext uri="{BB962C8B-B14F-4D97-AF65-F5344CB8AC3E}">
        <p14:creationId xmlns:p14="http://schemas.microsoft.com/office/powerpoint/2010/main" val="538279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971600" y="396768"/>
            <a:ext cx="2625399" cy="461665"/>
          </a:xfrm>
          <a:prstGeom prst="rect">
            <a:avLst/>
          </a:prstGeom>
        </p:spPr>
        <p:txBody>
          <a:bodyPr wrap="none">
            <a:spAutoFit/>
          </a:bodyPr>
          <a:lstStyle/>
          <a:p>
            <a:r>
              <a:rPr lang="es-EC" sz="2400" b="1" dirty="0" smtClean="0"/>
              <a:t>CONDICIÓN FÍSICA </a:t>
            </a:r>
            <a:endParaRPr lang="es-ES" sz="2400" dirty="0"/>
          </a:p>
        </p:txBody>
      </p:sp>
      <p:pic>
        <p:nvPicPr>
          <p:cNvPr id="6146" name="Picture 2" descr="Resultado de imagen para condicion fis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80728"/>
            <a:ext cx="2880320" cy="2295526"/>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378980" y="3501008"/>
            <a:ext cx="3201463" cy="2862322"/>
          </a:xfrm>
          <a:prstGeom prst="rect">
            <a:avLst/>
          </a:prstGeom>
        </p:spPr>
        <p:txBody>
          <a:bodyPr wrap="square">
            <a:spAutoFit/>
          </a:bodyPr>
          <a:lstStyle/>
          <a:p>
            <a:pPr algn="just"/>
            <a:r>
              <a:rPr lang="es-EC" dirty="0"/>
              <a:t>Desde la perspectiva de la Educación Física Escolar, consideran la condición física como el conjunto de cualidades físicas que intervienen en mayor o menor grado en la consecución de la habilidad motriz, tales como: la fuerza, la resistencia, la velocidad y la flexibilidad.</a:t>
            </a:r>
            <a:endParaRPr lang="es-ES" dirty="0"/>
          </a:p>
        </p:txBody>
      </p:sp>
      <p:sp>
        <p:nvSpPr>
          <p:cNvPr id="10" name="9 Rectángulo"/>
          <p:cNvSpPr/>
          <p:nvPr/>
        </p:nvSpPr>
        <p:spPr>
          <a:xfrm>
            <a:off x="4788024" y="489101"/>
            <a:ext cx="3203056" cy="369332"/>
          </a:xfrm>
          <a:prstGeom prst="rect">
            <a:avLst/>
          </a:prstGeom>
        </p:spPr>
        <p:txBody>
          <a:bodyPr wrap="none">
            <a:spAutoFit/>
          </a:bodyPr>
          <a:lstStyle/>
          <a:p>
            <a:r>
              <a:rPr lang="es-EC" b="1" dirty="0" smtClean="0"/>
              <a:t>CONDICIÓN FÍSICA Y EL FUTBOL</a:t>
            </a:r>
            <a:endParaRPr lang="es-ES" dirty="0"/>
          </a:p>
        </p:txBody>
      </p:sp>
      <p:pic>
        <p:nvPicPr>
          <p:cNvPr id="6148"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980728"/>
            <a:ext cx="3491088" cy="2160240"/>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4355976" y="3501008"/>
            <a:ext cx="4572000" cy="1200329"/>
          </a:xfrm>
          <a:prstGeom prst="rect">
            <a:avLst/>
          </a:prstGeom>
        </p:spPr>
        <p:txBody>
          <a:bodyPr>
            <a:spAutoFit/>
          </a:bodyPr>
          <a:lstStyle/>
          <a:p>
            <a:pPr algn="just"/>
            <a:r>
              <a:rPr lang="es-EC" dirty="0"/>
              <a:t>El fútbol es un deporte de esfuerzos intermitentes de alta intensidad; de aquí, la importancia de la resistencia aerobia-anaerobia, y de la velocidad explosiva.</a:t>
            </a:r>
            <a:endParaRPr lang="es-ES" dirty="0"/>
          </a:p>
        </p:txBody>
      </p:sp>
    </p:spTree>
    <p:extLst>
      <p:ext uri="{BB962C8B-B14F-4D97-AF65-F5344CB8AC3E}">
        <p14:creationId xmlns:p14="http://schemas.microsoft.com/office/powerpoint/2010/main" val="1177201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82303" y="109098"/>
            <a:ext cx="1992853" cy="861774"/>
          </a:xfrm>
          <a:prstGeom prst="rect">
            <a:avLst/>
          </a:prstGeom>
        </p:spPr>
        <p:txBody>
          <a:bodyPr wrap="none">
            <a:spAutoFit/>
          </a:bodyPr>
          <a:lstStyle/>
          <a:p>
            <a:r>
              <a:rPr lang="es-EC" sz="3200" b="1" dirty="0" smtClean="0"/>
              <a:t>EL FÚTBOL</a:t>
            </a:r>
            <a:endParaRPr lang="es-ES" sz="3200" b="1" dirty="0" smtClean="0"/>
          </a:p>
          <a:p>
            <a:endParaRPr lang="es-ES" dirty="0"/>
          </a:p>
        </p:txBody>
      </p:sp>
      <p:pic>
        <p:nvPicPr>
          <p:cNvPr id="7170" name="Picture 2" descr="Resultado de imagen para futbol hd de ecuad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970872"/>
            <a:ext cx="3816424" cy="1882064"/>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423670" y="3140968"/>
            <a:ext cx="3886000" cy="369332"/>
          </a:xfrm>
          <a:prstGeom prst="rect">
            <a:avLst/>
          </a:prstGeom>
        </p:spPr>
        <p:txBody>
          <a:bodyPr wrap="none">
            <a:spAutoFit/>
          </a:bodyPr>
          <a:lstStyle/>
          <a:p>
            <a:r>
              <a:rPr lang="es-EC" b="1" dirty="0" smtClean="0"/>
              <a:t>EL FÚTBOL FEMENINO EN EL ECUADOR</a:t>
            </a:r>
            <a:endParaRPr lang="es-ES" dirty="0"/>
          </a:p>
        </p:txBody>
      </p:sp>
      <p:pic>
        <p:nvPicPr>
          <p:cNvPr id="7172"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670" y="3717032"/>
            <a:ext cx="4129910" cy="2304256"/>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4427984" y="836712"/>
            <a:ext cx="4572000" cy="1754326"/>
          </a:xfrm>
          <a:prstGeom prst="rect">
            <a:avLst/>
          </a:prstGeom>
        </p:spPr>
        <p:txBody>
          <a:bodyPr>
            <a:spAutoFit/>
          </a:bodyPr>
          <a:lstStyle/>
          <a:p>
            <a:pPr algn="just"/>
            <a:r>
              <a:rPr lang="es-EC" dirty="0"/>
              <a:t>El fútbol, </a:t>
            </a:r>
            <a:r>
              <a:rPr lang="es-EC" dirty="0" smtClean="0"/>
              <a:t>es </a:t>
            </a:r>
            <a:r>
              <a:rPr lang="es-EC" dirty="0"/>
              <a:t>un deporte que consta de 22 jugadores, divididos en dos grupos enfrentados con el objetivo de meter un balón en la portería del contrario, utilizando los pies, la cabeza o cualquier otra parte del cuerpo, excepto manos y brazos.  </a:t>
            </a:r>
            <a:endParaRPr lang="es-ES" dirty="0"/>
          </a:p>
        </p:txBody>
      </p:sp>
      <p:sp>
        <p:nvSpPr>
          <p:cNvPr id="5" name="4 Rectángulo"/>
          <p:cNvSpPr/>
          <p:nvPr/>
        </p:nvSpPr>
        <p:spPr>
          <a:xfrm>
            <a:off x="4932040" y="3727512"/>
            <a:ext cx="4067944" cy="1200329"/>
          </a:xfrm>
          <a:prstGeom prst="rect">
            <a:avLst/>
          </a:prstGeom>
        </p:spPr>
        <p:txBody>
          <a:bodyPr wrap="square">
            <a:spAutoFit/>
          </a:bodyPr>
          <a:lstStyle/>
          <a:p>
            <a:pPr algn="just"/>
            <a:r>
              <a:rPr lang="es-EC" dirty="0"/>
              <a:t>En Ecuador el balompié que practican las damas llegó a su punto más alto con la clasificación de su selección absoluta al Mundial Canadá 2015.</a:t>
            </a:r>
            <a:endParaRPr lang="es-ES" dirty="0"/>
          </a:p>
        </p:txBody>
      </p:sp>
    </p:spTree>
    <p:extLst>
      <p:ext uri="{BB962C8B-B14F-4D97-AF65-F5344CB8AC3E}">
        <p14:creationId xmlns:p14="http://schemas.microsoft.com/office/powerpoint/2010/main" val="14734060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425</TotalTime>
  <Words>1044</Words>
  <Application>Microsoft Office PowerPoint</Application>
  <PresentationFormat>Presentación en pantalla (4:3)</PresentationFormat>
  <Paragraphs>89</Paragraphs>
  <Slides>31</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31</vt:i4>
      </vt:variant>
    </vt:vector>
  </HeadingPairs>
  <TitlesOfParts>
    <vt:vector size="35" baseType="lpstr">
      <vt:lpstr>Arial</vt:lpstr>
      <vt:lpstr>Calibri</vt:lpstr>
      <vt:lpstr>Corbel</vt:lpstr>
      <vt:lpstr>Parallax</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RECOMENDACIONES</vt:lpstr>
      <vt:lpstr>PROPUESTA</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company</cp:lastModifiedBy>
  <cp:revision>45</cp:revision>
  <dcterms:created xsi:type="dcterms:W3CDTF">2017-05-01T14:52:58Z</dcterms:created>
  <dcterms:modified xsi:type="dcterms:W3CDTF">2017-08-18T02:31:15Z</dcterms:modified>
</cp:coreProperties>
</file>