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
  <p:sldMasterIdLst>
    <p:sldMasterId id="2147483660" r:id="rId1"/>
  </p:sldMasterIdLst>
  <p:notesMasterIdLst>
    <p:notesMasterId r:id="rId40"/>
  </p:notesMasterIdLst>
  <p:sldIdLst>
    <p:sldId id="257" r:id="rId2"/>
    <p:sldId id="270" r:id="rId3"/>
    <p:sldId id="271" r:id="rId4"/>
    <p:sldId id="354" r:id="rId5"/>
    <p:sldId id="356" r:id="rId6"/>
    <p:sldId id="283" r:id="rId7"/>
    <p:sldId id="358" r:id="rId8"/>
    <p:sldId id="359" r:id="rId9"/>
    <p:sldId id="361" r:id="rId10"/>
    <p:sldId id="362" r:id="rId11"/>
    <p:sldId id="363" r:id="rId12"/>
    <p:sldId id="365" r:id="rId13"/>
    <p:sldId id="366" r:id="rId14"/>
    <p:sldId id="367" r:id="rId15"/>
    <p:sldId id="368" r:id="rId16"/>
    <p:sldId id="369" r:id="rId17"/>
    <p:sldId id="370" r:id="rId18"/>
    <p:sldId id="373" r:id="rId19"/>
    <p:sldId id="371" r:id="rId20"/>
    <p:sldId id="372" r:id="rId21"/>
    <p:sldId id="374" r:id="rId22"/>
    <p:sldId id="375" r:id="rId23"/>
    <p:sldId id="377" r:id="rId24"/>
    <p:sldId id="378" r:id="rId25"/>
    <p:sldId id="379" r:id="rId26"/>
    <p:sldId id="380" r:id="rId27"/>
    <p:sldId id="381" r:id="rId28"/>
    <p:sldId id="382" r:id="rId29"/>
    <p:sldId id="383" r:id="rId30"/>
    <p:sldId id="384" r:id="rId31"/>
    <p:sldId id="385" r:id="rId32"/>
    <p:sldId id="386" r:id="rId33"/>
    <p:sldId id="387" r:id="rId34"/>
    <p:sldId id="388" r:id="rId35"/>
    <p:sldId id="389" r:id="rId36"/>
    <p:sldId id="390" r:id="rId37"/>
    <p:sldId id="391" r:id="rId38"/>
    <p:sldId id="392" r:id="rId39"/>
  </p:sldIdLst>
  <p:sldSz cx="9144000" cy="5143500" type="screen16x9"/>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3" autoAdjust="0"/>
    <p:restoredTop sz="94434" autoAdjust="0"/>
  </p:normalViewPr>
  <p:slideViewPr>
    <p:cSldViewPr>
      <p:cViewPr varScale="1">
        <p:scale>
          <a:sx n="90" d="100"/>
          <a:sy n="90" d="100"/>
        </p:scale>
        <p:origin x="78" y="336"/>
      </p:cViewPr>
      <p:guideLst>
        <p:guide orient="horz" pos="1620"/>
        <p:guide pos="2880"/>
      </p:guideLst>
    </p:cSldViewPr>
  </p:slideViewPr>
  <p:outlineViewPr>
    <p:cViewPr>
      <p:scale>
        <a:sx n="33" d="100"/>
        <a:sy n="33" d="100"/>
      </p:scale>
      <p:origin x="0" y="-3737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antiago\Desktop\Tesis%20de%20rodete\planos%20de%20impeller\CALCULOS%20DE%20EFICIENCIA%20DE%20LA%20BOMBA.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antiago\Desktop\Tesis%20de%20rodete\planos%20de%20impeller\CALCULOS%20DE%20EFICIENCIA%20DE%20LA%20BOMBA.csv"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462563482588878E-2"/>
          <c:y val="9.6568306010928986E-2"/>
          <c:w val="0.89686305786302256"/>
          <c:h val="0.73644473129383414"/>
        </c:manualLayout>
      </c:layout>
      <c:scatterChart>
        <c:scatterStyle val="smoothMarker"/>
        <c:varyColors val="0"/>
        <c:ser>
          <c:idx val="0"/>
          <c:order val="0"/>
          <c:tx>
            <c:v>CURVA DE GARANTIA</c:v>
          </c:tx>
          <c:spPr>
            <a:ln w="25400" cap="flat" cmpd="dbl" algn="ctr">
              <a:solidFill>
                <a:schemeClr val="accent1">
                  <a:alpha val="50000"/>
                </a:schemeClr>
              </a:solidFill>
              <a:round/>
            </a:ln>
            <a:effectLst/>
          </c:spPr>
          <c:marker>
            <c:symbol val="circle"/>
            <c:size val="6"/>
            <c:spPr>
              <a:noFill/>
              <a:ln w="34925" cap="flat" cmpd="dbl" algn="ctr">
                <a:solidFill>
                  <a:schemeClr val="accent1">
                    <a:lumMod val="75000"/>
                    <a:alpha val="70000"/>
                  </a:schemeClr>
                </a:solidFill>
                <a:round/>
              </a:ln>
              <a:effectLst/>
            </c:spPr>
          </c:marker>
          <c:xVal>
            <c:numRef>
              <c:f>'CALCULOS DE EFICIENCIA DE L (2'!$B$5:$B$9</c:f>
              <c:numCache>
                <c:formatCode>General</c:formatCode>
                <c:ptCount val="5"/>
                <c:pt idx="0">
                  <c:v>0</c:v>
                </c:pt>
                <c:pt idx="1">
                  <c:v>35</c:v>
                </c:pt>
                <c:pt idx="2">
                  <c:v>65</c:v>
                </c:pt>
                <c:pt idx="3">
                  <c:v>85</c:v>
                </c:pt>
                <c:pt idx="4">
                  <c:v>100</c:v>
                </c:pt>
              </c:numCache>
            </c:numRef>
          </c:xVal>
          <c:yVal>
            <c:numRef>
              <c:f>'CALCULOS DE EFICIENCIA DE L (2'!$D$5:$D$9</c:f>
              <c:numCache>
                <c:formatCode>General</c:formatCode>
                <c:ptCount val="5"/>
                <c:pt idx="0">
                  <c:v>20</c:v>
                </c:pt>
                <c:pt idx="1">
                  <c:v>16.25</c:v>
                </c:pt>
                <c:pt idx="2">
                  <c:v>12.5</c:v>
                </c:pt>
                <c:pt idx="3">
                  <c:v>8.75</c:v>
                </c:pt>
                <c:pt idx="4">
                  <c:v>5</c:v>
                </c:pt>
              </c:numCache>
            </c:numRef>
          </c:yVal>
          <c:smooth val="1"/>
        </c:ser>
        <c:dLbls>
          <c:showLegendKey val="0"/>
          <c:showVal val="0"/>
          <c:showCatName val="0"/>
          <c:showSerName val="0"/>
          <c:showPercent val="0"/>
          <c:showBubbleSize val="0"/>
        </c:dLbls>
        <c:axId val="1693469024"/>
        <c:axId val="1693475008"/>
      </c:scatterChart>
      <c:valAx>
        <c:axId val="16934690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s-ES"/>
                  <a:t>CAUDAL (M3/H)</a:t>
                </a:r>
              </a:p>
            </c:rich>
          </c:tx>
          <c:layout/>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93475008"/>
        <c:crosses val="autoZero"/>
        <c:crossBetween val="midCat"/>
      </c:valAx>
      <c:valAx>
        <c:axId val="169347500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s-ES"/>
                  <a:t>ALTURA HX (M)</a:t>
                </a:r>
              </a:p>
            </c:rich>
          </c:tx>
          <c:layout/>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93469024"/>
        <c:crosses val="autoZero"/>
        <c:crossBetween val="midCat"/>
      </c:valAx>
      <c:spPr>
        <a:noFill/>
        <a:ln>
          <a:noFill/>
        </a:ln>
        <a:effectLst/>
      </c:spPr>
    </c:plotArea>
    <c:legend>
      <c:legendPos val="r"/>
      <c:layout>
        <c:manualLayout>
          <c:xMode val="edge"/>
          <c:yMode val="edge"/>
          <c:x val="0.63369686101922007"/>
          <c:y val="0.11008116293155662"/>
          <c:w val="0.32874263676814208"/>
          <c:h val="0.2532401706601595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462563482588878E-2"/>
          <c:y val="9.6568306010928986E-2"/>
          <c:w val="0.89686305786302256"/>
          <c:h val="0.73644473129383414"/>
        </c:manualLayout>
      </c:layout>
      <c:scatterChart>
        <c:scatterStyle val="smoothMarker"/>
        <c:varyColors val="0"/>
        <c:ser>
          <c:idx val="0"/>
          <c:order val="0"/>
          <c:tx>
            <c:v>CURVA DE GARANTIA</c:v>
          </c:tx>
          <c:spPr>
            <a:ln w="25400" cap="flat" cmpd="dbl" algn="ctr">
              <a:solidFill>
                <a:schemeClr val="accent1">
                  <a:alpha val="50000"/>
                </a:schemeClr>
              </a:solidFill>
              <a:round/>
            </a:ln>
            <a:effectLst/>
          </c:spPr>
          <c:marker>
            <c:symbol val="circle"/>
            <c:size val="6"/>
            <c:spPr>
              <a:noFill/>
              <a:ln w="34925" cap="flat" cmpd="dbl" algn="ctr">
                <a:solidFill>
                  <a:schemeClr val="accent1">
                    <a:lumMod val="75000"/>
                    <a:alpha val="70000"/>
                  </a:schemeClr>
                </a:solidFill>
                <a:round/>
              </a:ln>
              <a:effectLst/>
            </c:spPr>
          </c:marker>
          <c:xVal>
            <c:numRef>
              <c:f>'CALCULOS DE EFICIENCIA DE L (2'!$B$5:$B$9</c:f>
              <c:numCache>
                <c:formatCode>General</c:formatCode>
                <c:ptCount val="5"/>
                <c:pt idx="0">
                  <c:v>0</c:v>
                </c:pt>
                <c:pt idx="1">
                  <c:v>35</c:v>
                </c:pt>
                <c:pt idx="2">
                  <c:v>65</c:v>
                </c:pt>
                <c:pt idx="3">
                  <c:v>85</c:v>
                </c:pt>
                <c:pt idx="4">
                  <c:v>100</c:v>
                </c:pt>
              </c:numCache>
            </c:numRef>
          </c:xVal>
          <c:yVal>
            <c:numRef>
              <c:f>'CALCULOS DE EFICIENCIA DE L (2'!$D$5:$D$9</c:f>
              <c:numCache>
                <c:formatCode>General</c:formatCode>
                <c:ptCount val="5"/>
                <c:pt idx="0">
                  <c:v>20</c:v>
                </c:pt>
                <c:pt idx="1">
                  <c:v>16.25</c:v>
                </c:pt>
                <c:pt idx="2">
                  <c:v>12.5</c:v>
                </c:pt>
                <c:pt idx="3">
                  <c:v>8.75</c:v>
                </c:pt>
                <c:pt idx="4">
                  <c:v>5</c:v>
                </c:pt>
              </c:numCache>
            </c:numRef>
          </c:yVal>
          <c:smooth val="1"/>
        </c:ser>
        <c:ser>
          <c:idx val="1"/>
          <c:order val="1"/>
          <c:tx>
            <c:v>CURVA REAL(PROTOTIPO)</c:v>
          </c:tx>
          <c:spPr>
            <a:ln w="25400" cap="flat" cmpd="dbl" algn="ctr">
              <a:solidFill>
                <a:schemeClr val="accent2">
                  <a:alpha val="50000"/>
                </a:schemeClr>
              </a:solidFill>
              <a:round/>
            </a:ln>
            <a:effectLst/>
          </c:spPr>
          <c:marker>
            <c:symbol val="circle"/>
            <c:size val="6"/>
            <c:spPr>
              <a:noFill/>
              <a:ln w="34925" cap="flat" cmpd="dbl" algn="ctr">
                <a:solidFill>
                  <a:schemeClr val="accent2">
                    <a:lumMod val="75000"/>
                    <a:alpha val="70000"/>
                  </a:schemeClr>
                </a:solidFill>
                <a:round/>
              </a:ln>
              <a:effectLst/>
            </c:spPr>
          </c:marker>
          <c:xVal>
            <c:numRef>
              <c:f>'CALCULOS DE EFICIENCIA DE L (2'!$F$6:$F$10</c:f>
              <c:numCache>
                <c:formatCode>General</c:formatCode>
                <c:ptCount val="5"/>
                <c:pt idx="0">
                  <c:v>0</c:v>
                </c:pt>
                <c:pt idx="1">
                  <c:v>38.5</c:v>
                </c:pt>
                <c:pt idx="2">
                  <c:v>62.45</c:v>
                </c:pt>
                <c:pt idx="3">
                  <c:v>82.75</c:v>
                </c:pt>
                <c:pt idx="4">
                  <c:v>99.75</c:v>
                </c:pt>
              </c:numCache>
            </c:numRef>
          </c:xVal>
          <c:yVal>
            <c:numRef>
              <c:f>'CALCULOS DE EFICIENCIA DE L (2'!$I$15:$I$20</c:f>
              <c:numCache>
                <c:formatCode>General</c:formatCode>
                <c:ptCount val="6"/>
                <c:pt idx="0">
                  <c:v>20.024266666666666</c:v>
                </c:pt>
                <c:pt idx="1">
                  <c:v>16.023911814458199</c:v>
                </c:pt>
                <c:pt idx="2">
                  <c:v>12.323627532467421</c:v>
                </c:pt>
                <c:pt idx="3">
                  <c:v>8.3220765501709568</c:v>
                </c:pt>
                <c:pt idx="4">
                  <c:v>5.0240932558705476</c:v>
                </c:pt>
              </c:numCache>
            </c:numRef>
          </c:yVal>
          <c:smooth val="1"/>
        </c:ser>
        <c:dLbls>
          <c:showLegendKey val="0"/>
          <c:showVal val="0"/>
          <c:showCatName val="0"/>
          <c:showSerName val="0"/>
          <c:showPercent val="0"/>
          <c:showBubbleSize val="0"/>
        </c:dLbls>
        <c:axId val="1693467392"/>
        <c:axId val="1693477728"/>
      </c:scatterChart>
      <c:valAx>
        <c:axId val="169346739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s-ES"/>
                  <a:t>CAUDAL (M3/H)</a:t>
                </a:r>
              </a:p>
            </c:rich>
          </c:tx>
          <c:layout/>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93477728"/>
        <c:crosses val="autoZero"/>
        <c:crossBetween val="midCat"/>
      </c:valAx>
      <c:valAx>
        <c:axId val="169347772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s-ES"/>
                  <a:t>ALTURA HX (M)</a:t>
                </a:r>
              </a:p>
            </c:rich>
          </c:tx>
          <c:layout/>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93467392"/>
        <c:crosses val="autoZero"/>
        <c:crossBetween val="midCat"/>
      </c:valAx>
      <c:spPr>
        <a:noFill/>
        <a:ln>
          <a:noFill/>
        </a:ln>
        <a:effectLst/>
      </c:spPr>
    </c:plotArea>
    <c:legend>
      <c:legendPos val="r"/>
      <c:layout>
        <c:manualLayout>
          <c:xMode val="edge"/>
          <c:yMode val="edge"/>
          <c:x val="0.63369686101922007"/>
          <c:y val="0.11008116293155662"/>
          <c:w val="0.32874263676814208"/>
          <c:h val="0.2532401706601595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tx1">
        <a:lumMod val="65000"/>
        <a:lumOff val="35000"/>
      </a:schemeClr>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5400" cap="flat" cmpd="dbl" algn="ctr">
        <a:solidFill>
          <a:schemeClr val="phClr">
            <a:alpha val="50000"/>
          </a:schemeClr>
        </a:solidFill>
        <a:round/>
      </a:ln>
    </cs:spPr>
  </cs:dataPointLine>
  <cs:dataPointMarker>
    <cs:lnRef idx="0">
      <cs:styleClr val="auto"/>
    </cs:lnRef>
    <cs:fillRef idx="0">
      <cs:styleClr val="auto"/>
    </cs:fillRef>
    <cs:effectRef idx="0"/>
    <cs:fontRef idx="minor">
      <a:schemeClr val="dk1"/>
    </cs:fontRef>
    <cs:spPr>
      <a:ln w="34925" cap="flat" cmpd="dbl" algn="ctr">
        <a:solidFill>
          <a:schemeClr val="phClr">
            <a:lumMod val="75000"/>
            <a:alpha val="70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kern="1200" spc="0" normalizeH="0" baseline="0"/>
  </cs:title>
  <cs:trendline>
    <cs:lnRef idx="0">
      <cs:styleClr val="0"/>
    </cs:lnRef>
    <cs:fillRef idx="0"/>
    <cs:effectRef idx="0"/>
    <cs:fontRef idx="minor">
      <a:schemeClr val="tx1"/>
    </cs:fontRef>
    <cs:spPr>
      <a:ln w="38100" cap="rnd" cmpd="sng" algn="ctr">
        <a:solidFill>
          <a:schemeClr val="phClr">
            <a:lumMod val="75000"/>
            <a:alpha val="25000"/>
          </a:scheme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b="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tx1">
        <a:lumMod val="65000"/>
        <a:lumOff val="35000"/>
      </a:schemeClr>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5400" cap="flat" cmpd="dbl" algn="ctr">
        <a:solidFill>
          <a:schemeClr val="phClr">
            <a:alpha val="50000"/>
          </a:schemeClr>
        </a:solidFill>
        <a:round/>
      </a:ln>
    </cs:spPr>
  </cs:dataPointLine>
  <cs:dataPointMarker>
    <cs:lnRef idx="0">
      <cs:styleClr val="auto"/>
    </cs:lnRef>
    <cs:fillRef idx="0">
      <cs:styleClr val="auto"/>
    </cs:fillRef>
    <cs:effectRef idx="0"/>
    <cs:fontRef idx="minor">
      <a:schemeClr val="dk1"/>
    </cs:fontRef>
    <cs:spPr>
      <a:ln w="34925" cap="flat" cmpd="dbl" algn="ctr">
        <a:solidFill>
          <a:schemeClr val="phClr">
            <a:lumMod val="75000"/>
            <a:alpha val="70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kern="1200" spc="0" normalizeH="0" baseline="0"/>
  </cs:title>
  <cs:trendline>
    <cs:lnRef idx="0">
      <cs:styleClr val="0"/>
    </cs:lnRef>
    <cs:fillRef idx="0"/>
    <cs:effectRef idx="0"/>
    <cs:fontRef idx="minor">
      <a:schemeClr val="tx1"/>
    </cs:fontRef>
    <cs:spPr>
      <a:ln w="38100" cap="rnd" cmpd="sng" algn="ctr">
        <a:solidFill>
          <a:schemeClr val="phClr">
            <a:lumMod val="75000"/>
            <a:alpha val="25000"/>
          </a:scheme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b="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4F02DD-F6E5-496E-8411-7C313918FB88}" type="datetimeFigureOut">
              <a:rPr lang="es-EC" smtClean="0"/>
              <a:t>26/09/2017</a:t>
            </a:fld>
            <a:endParaRPr lang="es-EC"/>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C46649-469A-44E6-B482-E4EAC15F4F43}" type="slidenum">
              <a:rPr lang="es-EC" smtClean="0"/>
              <a:t>‹Nº›</a:t>
            </a:fld>
            <a:endParaRPr lang="es-EC"/>
          </a:p>
        </p:txBody>
      </p:sp>
    </p:spTree>
    <p:extLst>
      <p:ext uri="{BB962C8B-B14F-4D97-AF65-F5344CB8AC3E}">
        <p14:creationId xmlns:p14="http://schemas.microsoft.com/office/powerpoint/2010/main" val="658561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7C46649-469A-44E6-B482-E4EAC15F4F43}" type="slidenum">
              <a:rPr lang="es-EC" smtClean="0"/>
              <a:t>1</a:t>
            </a:fld>
            <a:endParaRPr lang="es-EC"/>
          </a:p>
        </p:txBody>
      </p:sp>
    </p:spTree>
    <p:extLst>
      <p:ext uri="{BB962C8B-B14F-4D97-AF65-F5344CB8AC3E}">
        <p14:creationId xmlns:p14="http://schemas.microsoft.com/office/powerpoint/2010/main" val="3416320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7C46649-469A-44E6-B482-E4EAC15F4F43}" type="slidenum">
              <a:rPr lang="es-EC" smtClean="0"/>
              <a:t>8</a:t>
            </a:fld>
            <a:endParaRPr lang="es-EC"/>
          </a:p>
        </p:txBody>
      </p:sp>
    </p:spTree>
    <p:extLst>
      <p:ext uri="{BB962C8B-B14F-4D97-AF65-F5344CB8AC3E}">
        <p14:creationId xmlns:p14="http://schemas.microsoft.com/office/powerpoint/2010/main" val="3131367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7C46649-469A-44E6-B482-E4EAC15F4F43}" type="slidenum">
              <a:rPr lang="es-EC" smtClean="0"/>
              <a:t>10</a:t>
            </a:fld>
            <a:endParaRPr lang="es-EC"/>
          </a:p>
        </p:txBody>
      </p:sp>
    </p:spTree>
    <p:extLst>
      <p:ext uri="{BB962C8B-B14F-4D97-AF65-F5344CB8AC3E}">
        <p14:creationId xmlns:p14="http://schemas.microsoft.com/office/powerpoint/2010/main" val="285799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7C46649-469A-44E6-B482-E4EAC15F4F43}" type="slidenum">
              <a:rPr lang="es-EC" smtClean="0"/>
              <a:t>21</a:t>
            </a:fld>
            <a:endParaRPr lang="es-EC"/>
          </a:p>
        </p:txBody>
      </p:sp>
    </p:spTree>
    <p:extLst>
      <p:ext uri="{BB962C8B-B14F-4D97-AF65-F5344CB8AC3E}">
        <p14:creationId xmlns:p14="http://schemas.microsoft.com/office/powerpoint/2010/main" val="478617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7C46649-469A-44E6-B482-E4EAC15F4F43}" type="slidenum">
              <a:rPr lang="es-EC" smtClean="0"/>
              <a:t>38</a:t>
            </a:fld>
            <a:endParaRPr lang="es-EC"/>
          </a:p>
        </p:txBody>
      </p:sp>
    </p:spTree>
    <p:extLst>
      <p:ext uri="{BB962C8B-B14F-4D97-AF65-F5344CB8AC3E}">
        <p14:creationId xmlns:p14="http://schemas.microsoft.com/office/powerpoint/2010/main" val="277062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22"/>
            <a:ext cx="7772400" cy="1102519"/>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11A2801D-57EC-4289-8B92-D851673B6D69}" type="datetimeFigureOut">
              <a:rPr lang="es-EC" smtClean="0"/>
              <a:t>26/09/2017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71B4FF7-91DF-41BA-9962-A54BB8563878}" type="slidenum">
              <a:rPr lang="es-EC" smtClean="0"/>
              <a:t>‹Nº›</a:t>
            </a:fld>
            <a:endParaRPr lang="es-EC"/>
          </a:p>
        </p:txBody>
      </p:sp>
    </p:spTree>
    <p:extLst>
      <p:ext uri="{BB962C8B-B14F-4D97-AF65-F5344CB8AC3E}">
        <p14:creationId xmlns:p14="http://schemas.microsoft.com/office/powerpoint/2010/main" val="370010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11A2801D-57EC-4289-8B92-D851673B6D69}" type="datetimeFigureOut">
              <a:rPr lang="es-EC" smtClean="0"/>
              <a:t>26/09/2017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71B4FF7-91DF-41BA-9962-A54BB8563878}" type="slidenum">
              <a:rPr lang="es-EC" smtClean="0"/>
              <a:t>‹Nº›</a:t>
            </a:fld>
            <a:endParaRPr lang="es-EC"/>
          </a:p>
        </p:txBody>
      </p:sp>
    </p:spTree>
    <p:extLst>
      <p:ext uri="{BB962C8B-B14F-4D97-AF65-F5344CB8AC3E}">
        <p14:creationId xmlns:p14="http://schemas.microsoft.com/office/powerpoint/2010/main" val="131903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54781"/>
            <a:ext cx="2057400" cy="3290888"/>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154781"/>
            <a:ext cx="6019800" cy="329088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11A2801D-57EC-4289-8B92-D851673B6D69}" type="datetimeFigureOut">
              <a:rPr lang="es-EC" smtClean="0"/>
              <a:t>26/09/2017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71B4FF7-91DF-41BA-9962-A54BB8563878}" type="slidenum">
              <a:rPr lang="es-EC" smtClean="0"/>
              <a:t>‹Nº›</a:t>
            </a:fld>
            <a:endParaRPr lang="es-EC"/>
          </a:p>
        </p:txBody>
      </p:sp>
    </p:spTree>
    <p:extLst>
      <p:ext uri="{BB962C8B-B14F-4D97-AF65-F5344CB8AC3E}">
        <p14:creationId xmlns:p14="http://schemas.microsoft.com/office/powerpoint/2010/main" val="1391924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11A2801D-57EC-4289-8B92-D851673B6D69}" type="datetimeFigureOut">
              <a:rPr lang="es-EC" smtClean="0"/>
              <a:t>26/09/2017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71B4FF7-91DF-41BA-9962-A54BB8563878}" type="slidenum">
              <a:rPr lang="es-EC" smtClean="0"/>
              <a:t>‹Nº›</a:t>
            </a:fld>
            <a:endParaRPr lang="es-EC"/>
          </a:p>
        </p:txBody>
      </p:sp>
    </p:spTree>
    <p:extLst>
      <p:ext uri="{BB962C8B-B14F-4D97-AF65-F5344CB8AC3E}">
        <p14:creationId xmlns:p14="http://schemas.microsoft.com/office/powerpoint/2010/main" val="2417714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1A2801D-57EC-4289-8B92-D851673B6D69}" type="datetimeFigureOut">
              <a:rPr lang="es-EC" smtClean="0"/>
              <a:t>26/09/2017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71B4FF7-91DF-41BA-9962-A54BB8563878}" type="slidenum">
              <a:rPr lang="es-EC" smtClean="0"/>
              <a:t>‹Nº›</a:t>
            </a:fld>
            <a:endParaRPr lang="es-EC"/>
          </a:p>
        </p:txBody>
      </p:sp>
    </p:spTree>
    <p:extLst>
      <p:ext uri="{BB962C8B-B14F-4D97-AF65-F5344CB8AC3E}">
        <p14:creationId xmlns:p14="http://schemas.microsoft.com/office/powerpoint/2010/main" val="256885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11A2801D-57EC-4289-8B92-D851673B6D69}" type="datetimeFigureOut">
              <a:rPr lang="es-EC" smtClean="0"/>
              <a:t>26/09/2017</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C71B4FF7-91DF-41BA-9962-A54BB8563878}" type="slidenum">
              <a:rPr lang="es-EC" smtClean="0"/>
              <a:t>‹Nº›</a:t>
            </a:fld>
            <a:endParaRPr lang="es-EC"/>
          </a:p>
        </p:txBody>
      </p:sp>
    </p:spTree>
    <p:extLst>
      <p:ext uri="{BB962C8B-B14F-4D97-AF65-F5344CB8AC3E}">
        <p14:creationId xmlns:p14="http://schemas.microsoft.com/office/powerpoint/2010/main" val="4088391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8"/>
            <a:ext cx="8229600" cy="857250"/>
          </a:xfr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11A2801D-57EC-4289-8B92-D851673B6D69}" type="datetimeFigureOut">
              <a:rPr lang="es-EC" smtClean="0"/>
              <a:t>26/09/2017</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C71B4FF7-91DF-41BA-9962-A54BB8563878}" type="slidenum">
              <a:rPr lang="es-EC" smtClean="0"/>
              <a:t>‹Nº›</a:t>
            </a:fld>
            <a:endParaRPr lang="es-EC"/>
          </a:p>
        </p:txBody>
      </p:sp>
    </p:spTree>
    <p:extLst>
      <p:ext uri="{BB962C8B-B14F-4D97-AF65-F5344CB8AC3E}">
        <p14:creationId xmlns:p14="http://schemas.microsoft.com/office/powerpoint/2010/main" val="3029079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11A2801D-57EC-4289-8B92-D851673B6D69}" type="datetimeFigureOut">
              <a:rPr lang="es-EC" smtClean="0"/>
              <a:t>26/09/2017</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C71B4FF7-91DF-41BA-9962-A54BB8563878}" type="slidenum">
              <a:rPr lang="es-EC" smtClean="0"/>
              <a:t>‹Nº›</a:t>
            </a:fld>
            <a:endParaRPr lang="es-EC"/>
          </a:p>
        </p:txBody>
      </p:sp>
    </p:spTree>
    <p:extLst>
      <p:ext uri="{BB962C8B-B14F-4D97-AF65-F5344CB8AC3E}">
        <p14:creationId xmlns:p14="http://schemas.microsoft.com/office/powerpoint/2010/main" val="329697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1A2801D-57EC-4289-8B92-D851673B6D69}" type="datetimeFigureOut">
              <a:rPr lang="es-EC" smtClean="0"/>
              <a:t>26/09/2017</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C71B4FF7-91DF-41BA-9962-A54BB8563878}" type="slidenum">
              <a:rPr lang="es-EC" smtClean="0"/>
              <a:t>‹Nº›</a:t>
            </a:fld>
            <a:endParaRPr lang="es-EC"/>
          </a:p>
        </p:txBody>
      </p:sp>
    </p:spTree>
    <p:extLst>
      <p:ext uri="{BB962C8B-B14F-4D97-AF65-F5344CB8AC3E}">
        <p14:creationId xmlns:p14="http://schemas.microsoft.com/office/powerpoint/2010/main" val="549769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04787"/>
            <a:ext cx="3008313" cy="871538"/>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1A2801D-57EC-4289-8B92-D851673B6D69}" type="datetimeFigureOut">
              <a:rPr lang="es-EC" smtClean="0"/>
              <a:t>26/09/2017</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C71B4FF7-91DF-41BA-9962-A54BB8563878}" type="slidenum">
              <a:rPr lang="es-EC" smtClean="0"/>
              <a:t>‹Nº›</a:t>
            </a:fld>
            <a:endParaRPr lang="es-EC"/>
          </a:p>
        </p:txBody>
      </p:sp>
    </p:spTree>
    <p:extLst>
      <p:ext uri="{BB962C8B-B14F-4D97-AF65-F5344CB8AC3E}">
        <p14:creationId xmlns:p14="http://schemas.microsoft.com/office/powerpoint/2010/main" val="4033316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1"/>
            <a:ext cx="5486400" cy="425054"/>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1A2801D-57EC-4289-8B92-D851673B6D69}" type="datetimeFigureOut">
              <a:rPr lang="es-EC" smtClean="0"/>
              <a:t>26/09/2017</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C71B4FF7-91DF-41BA-9962-A54BB8563878}" type="slidenum">
              <a:rPr lang="es-EC" smtClean="0"/>
              <a:t>‹Nº›</a:t>
            </a:fld>
            <a:endParaRPr lang="es-EC"/>
          </a:p>
        </p:txBody>
      </p:sp>
    </p:spTree>
    <p:extLst>
      <p:ext uri="{BB962C8B-B14F-4D97-AF65-F5344CB8AC3E}">
        <p14:creationId xmlns:p14="http://schemas.microsoft.com/office/powerpoint/2010/main" val="66200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1A2801D-57EC-4289-8B92-D851673B6D69}" type="datetimeFigureOut">
              <a:rPr lang="es-EC" smtClean="0"/>
              <a:t>26/09/2017</a:t>
            </a:fld>
            <a:endParaRPr lang="es-EC"/>
          </a:p>
        </p:txBody>
      </p:sp>
      <p:sp>
        <p:nvSpPr>
          <p:cNvPr id="5" name="4 Marcador de pie de página"/>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71B4FF7-91DF-41BA-9962-A54BB8563878}" type="slidenum">
              <a:rPr lang="es-EC" smtClean="0"/>
              <a:t>‹Nº›</a:t>
            </a:fld>
            <a:endParaRPr lang="es-EC"/>
          </a:p>
        </p:txBody>
      </p:sp>
    </p:spTree>
    <p:extLst>
      <p:ext uri="{BB962C8B-B14F-4D97-AF65-F5344CB8AC3E}">
        <p14:creationId xmlns:p14="http://schemas.microsoft.com/office/powerpoint/2010/main" val="3961498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r="-5000"/>
          </a:stretch>
        </a:blipFill>
        <a:effectLst/>
      </p:bgPr>
    </p:bg>
    <p:spTree>
      <p:nvGrpSpPr>
        <p:cNvPr id="1" name=""/>
        <p:cNvGrpSpPr/>
        <p:nvPr/>
      </p:nvGrpSpPr>
      <p:grpSpPr>
        <a:xfrm>
          <a:off x="0" y="0"/>
          <a:ext cx="0" cy="0"/>
          <a:chOff x="0" y="0"/>
          <a:chExt cx="0" cy="0"/>
        </a:xfrm>
      </p:grpSpPr>
      <p:sp>
        <p:nvSpPr>
          <p:cNvPr id="4" name="Título 1"/>
          <p:cNvSpPr txBox="1">
            <a:spLocks/>
          </p:cNvSpPr>
          <p:nvPr/>
        </p:nvSpPr>
        <p:spPr>
          <a:xfrm>
            <a:off x="1245918" y="2571750"/>
            <a:ext cx="7766936" cy="164630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000" b="1" dirty="0" smtClean="0"/>
              <a:t>FABRICACIÓN </a:t>
            </a:r>
            <a:r>
              <a:rPr lang="es-EC" sz="2000" b="1" dirty="0"/>
              <a:t>DE UN PROTOTIPO DE IMPULSOR DE UNA BOMBA CENTRIFUGA DEL ÁREA ELPO PLANTA DE PINTURA DE LA EMPRESA ENSAMBLADORA CIAUTO</a:t>
            </a:r>
            <a:r>
              <a:rPr lang="es-EC" sz="2000" b="1" dirty="0" smtClean="0"/>
              <a:t>.</a:t>
            </a:r>
            <a:endParaRPr lang="es-ES" sz="2000" dirty="0"/>
          </a:p>
          <a:p>
            <a:endParaRPr lang="es-EC" sz="2400" dirty="0"/>
          </a:p>
        </p:txBody>
      </p:sp>
      <p:sp>
        <p:nvSpPr>
          <p:cNvPr id="5" name="Subtítulo 2"/>
          <p:cNvSpPr txBox="1">
            <a:spLocks/>
          </p:cNvSpPr>
          <p:nvPr/>
        </p:nvSpPr>
        <p:spPr>
          <a:xfrm>
            <a:off x="838200" y="971551"/>
            <a:ext cx="7766936" cy="1600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15000"/>
              </a:lnSpc>
              <a:spcBef>
                <a:spcPts val="0"/>
              </a:spcBef>
              <a:spcAft>
                <a:spcPts val="1000"/>
              </a:spcAft>
              <a:buNone/>
            </a:pPr>
            <a:r>
              <a:rPr lang="es-ES" sz="1600" b="1" dirty="0" smtClean="0">
                <a:latin typeface="Times New Roman" panose="02020603050405020304" pitchFamily="18" charset="0"/>
                <a:ea typeface="Calibri" panose="020F0502020204030204" pitchFamily="34" charset="0"/>
                <a:cs typeface="Times New Roman" panose="02020603050405020304" pitchFamily="18" charset="0"/>
              </a:rPr>
              <a:t>VICERRECTORADO DE INVESTIGACIÓN </a:t>
            </a: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15000"/>
              </a:lnSpc>
              <a:spcBef>
                <a:spcPts val="0"/>
              </a:spcBef>
              <a:spcAft>
                <a:spcPts val="1000"/>
              </a:spcAft>
              <a:buNone/>
            </a:pPr>
            <a:r>
              <a:rPr lang="es-ES" sz="1600" b="1" dirty="0" smtClean="0">
                <a:latin typeface="Times New Roman" panose="02020603050405020304" pitchFamily="18" charset="0"/>
                <a:ea typeface="Calibri" panose="020F0502020204030204" pitchFamily="34" charset="0"/>
                <a:cs typeface="Times New Roman" panose="02020603050405020304" pitchFamily="18" charset="0"/>
              </a:rPr>
              <a:t>INNOVACIÓN Y TRANSFERENCIA DE TECNOLOGÍA</a:t>
            </a:r>
          </a:p>
          <a:p>
            <a:pPr marL="0" indent="0" algn="ctr">
              <a:lnSpc>
                <a:spcPct val="115000"/>
              </a:lnSpc>
              <a:spcBef>
                <a:spcPts val="0"/>
              </a:spcBef>
              <a:spcAft>
                <a:spcPts val="1000"/>
              </a:spcAft>
              <a:buNone/>
            </a:pPr>
            <a:r>
              <a:rPr lang="es-ES" sz="1800" b="1" dirty="0" smtClean="0">
                <a:latin typeface="Times New Roman" panose="02020603050405020304" pitchFamily="18" charset="0"/>
                <a:ea typeface="Calibri" panose="020F0502020204030204" pitchFamily="34" charset="0"/>
                <a:cs typeface="Times New Roman" panose="02020603050405020304" pitchFamily="18" charset="0"/>
              </a:rPr>
              <a:t>MAESTRÍA EN MANUFACTURA Y DISEÑO ASISTIDOS PORCOMPUTADOR </a:t>
            </a:r>
          </a:p>
          <a:p>
            <a:pPr algn="ctr">
              <a:lnSpc>
                <a:spcPct val="115000"/>
              </a:lnSpc>
              <a:spcBef>
                <a:spcPts val="0"/>
              </a:spcBef>
              <a:spcAft>
                <a:spcPts val="1000"/>
              </a:spcAft>
            </a:pP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
        <p:nvSpPr>
          <p:cNvPr id="7" name="Subtítulo 2"/>
          <p:cNvSpPr txBox="1">
            <a:spLocks/>
          </p:cNvSpPr>
          <p:nvPr/>
        </p:nvSpPr>
        <p:spPr>
          <a:xfrm>
            <a:off x="1254741" y="4014502"/>
            <a:ext cx="7766936" cy="407099"/>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lnSpc>
                <a:spcPct val="115000"/>
              </a:lnSpc>
              <a:spcBef>
                <a:spcPts val="0"/>
              </a:spcBef>
              <a:spcAft>
                <a:spcPts val="1000"/>
              </a:spcAft>
            </a:pPr>
            <a:r>
              <a:rPr lang="es-EC" sz="20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AUTOR:		ING. SANTIAGO CHOTO</a:t>
            </a:r>
          </a:p>
          <a:p>
            <a:pPr algn="ctr">
              <a:lnSpc>
                <a:spcPct val="115000"/>
              </a:lnSpc>
              <a:spcBef>
                <a:spcPts val="0"/>
              </a:spcBef>
              <a:spcAft>
                <a:spcPts val="1000"/>
              </a:spcAft>
            </a:pPr>
            <a:r>
              <a:rPr lang="en-US" sz="20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endPar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5875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1800" b="1" dirty="0" smtClean="0"/>
              <a:t>PRIMERA APROCIMACIÓN DE SELECCIÓN DUREZA VS LÍMITE ELASTICO</a:t>
            </a:r>
            <a:endParaRPr lang="es-ES" sz="1800" b="1" dirty="0"/>
          </a:p>
        </p:txBody>
      </p:sp>
      <p:pic>
        <p:nvPicPr>
          <p:cNvPr id="4" name="Marcador de contenido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69624" y="971550"/>
            <a:ext cx="6031376" cy="3581400"/>
          </a:xfrm>
          <a:prstGeom prst="rect">
            <a:avLst/>
          </a:prstGeom>
          <a:noFill/>
          <a:ln>
            <a:noFill/>
          </a:ln>
        </p:spPr>
      </p:pic>
    </p:spTree>
    <p:extLst>
      <p:ext uri="{BB962C8B-B14F-4D97-AF65-F5344CB8AC3E}">
        <p14:creationId xmlns:p14="http://schemas.microsoft.com/office/powerpoint/2010/main" val="42323119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28205"/>
            <a:ext cx="8229600" cy="857250"/>
          </a:xfrm>
        </p:spPr>
        <p:txBody>
          <a:bodyPr>
            <a:normAutofit/>
          </a:bodyPr>
          <a:lstStyle/>
          <a:p>
            <a:r>
              <a:rPr lang="es-ES" sz="1800" b="1" dirty="0" smtClean="0"/>
              <a:t>SEGUNDA APROXIMACIÓN </a:t>
            </a:r>
            <a:r>
              <a:rPr lang="es-ES" sz="1800" b="1" dirty="0"/>
              <a:t>APROCIMACIÓN DE SELECCIÓN DUREZA VS </a:t>
            </a:r>
            <a:r>
              <a:rPr lang="es-ES" sz="1800" b="1" dirty="0" smtClean="0"/>
              <a:t>COSTO</a:t>
            </a:r>
            <a:endParaRPr lang="es-ES" sz="1800" b="1" dirty="0"/>
          </a:p>
        </p:txBody>
      </p:sp>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047750"/>
            <a:ext cx="6096000" cy="3546475"/>
          </a:xfrm>
          <a:prstGeom prst="rect">
            <a:avLst/>
          </a:prstGeom>
          <a:noFill/>
          <a:ln>
            <a:noFill/>
          </a:ln>
        </p:spPr>
      </p:pic>
    </p:spTree>
    <p:extLst>
      <p:ext uri="{BB962C8B-B14F-4D97-AF65-F5344CB8AC3E}">
        <p14:creationId xmlns:p14="http://schemas.microsoft.com/office/powerpoint/2010/main" val="132974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14350"/>
            <a:ext cx="8534400" cy="1070372"/>
          </a:xfrm>
        </p:spPr>
        <p:txBody>
          <a:bodyPr>
            <a:normAutofit fontScale="90000"/>
          </a:bodyPr>
          <a:lstStyle/>
          <a:p>
            <a:pPr algn="l"/>
            <a:r>
              <a:rPr lang="es-EC" sz="2200" b="1" dirty="0" smtClean="0"/>
              <a:t>SELECCIÓN DE MATERIAL DE ACUERDO A SUS CARACTERÍSTICAS.</a:t>
            </a:r>
            <a:r>
              <a:rPr lang="es-ES" dirty="0"/>
              <a:t/>
            </a:r>
            <a:br>
              <a:rPr lang="es-ES" dirty="0"/>
            </a:b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863104658"/>
              </p:ext>
            </p:extLst>
          </p:nvPr>
        </p:nvGraphicFramePr>
        <p:xfrm>
          <a:off x="533400" y="1123950"/>
          <a:ext cx="7848599" cy="3047999"/>
        </p:xfrm>
        <a:graphic>
          <a:graphicData uri="http://schemas.openxmlformats.org/drawingml/2006/table">
            <a:tbl>
              <a:tblPr firstRow="1" firstCol="1" bandRow="1">
                <a:tableStyleId>{5C22544A-7EE6-4342-B048-85BDC9FD1C3A}</a:tableStyleId>
              </a:tblPr>
              <a:tblGrid>
                <a:gridCol w="2200959"/>
                <a:gridCol w="1837857"/>
                <a:gridCol w="1837857"/>
                <a:gridCol w="1971926"/>
              </a:tblGrid>
              <a:tr h="824494">
                <a:tc>
                  <a:txBody>
                    <a:bodyPr/>
                    <a:lstStyle/>
                    <a:p>
                      <a:pPr algn="ctr">
                        <a:lnSpc>
                          <a:spcPct val="107000"/>
                        </a:lnSpc>
                        <a:spcAft>
                          <a:spcPts val="0"/>
                        </a:spcAft>
                      </a:pPr>
                      <a:r>
                        <a:rPr lang="es-ES" sz="1200" dirty="0">
                          <a:solidFill>
                            <a:schemeClr val="tx1"/>
                          </a:solidFill>
                          <a:effectLst/>
                        </a:rPr>
                        <a:t> </a:t>
                      </a:r>
                      <a:endParaRPr lang="es-ES" sz="1050" dirty="0">
                        <a:solidFill>
                          <a:schemeClr val="tx1"/>
                        </a:solidFill>
                        <a:effectLst/>
                      </a:endParaRPr>
                    </a:p>
                    <a:p>
                      <a:pPr algn="ctr">
                        <a:lnSpc>
                          <a:spcPct val="107000"/>
                        </a:lnSpc>
                        <a:spcAft>
                          <a:spcPts val="0"/>
                        </a:spcAft>
                      </a:pPr>
                      <a:r>
                        <a:rPr lang="es-ES" sz="1200" dirty="0">
                          <a:solidFill>
                            <a:schemeClr val="tx1"/>
                          </a:solidFill>
                          <a:effectLst/>
                        </a:rPr>
                        <a:t> </a:t>
                      </a:r>
                      <a:endParaRPr lang="es-ES" sz="1050" dirty="0">
                        <a:solidFill>
                          <a:schemeClr val="tx1"/>
                        </a:solidFill>
                        <a:effectLst/>
                      </a:endParaRPr>
                    </a:p>
                    <a:p>
                      <a:pPr algn="ctr">
                        <a:lnSpc>
                          <a:spcPct val="107000"/>
                        </a:lnSpc>
                        <a:spcAft>
                          <a:spcPts val="0"/>
                        </a:spcAft>
                      </a:pPr>
                      <a:r>
                        <a:rPr lang="es-ES" sz="1200" dirty="0">
                          <a:solidFill>
                            <a:schemeClr val="tx1"/>
                          </a:solidFill>
                          <a:effectLst/>
                        </a:rPr>
                        <a:t>Características</a:t>
                      </a:r>
                      <a:endParaRPr lang="es-ES" sz="105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solidFill>
                            <a:schemeClr val="tx1"/>
                          </a:solidFill>
                          <a:effectLst/>
                        </a:rPr>
                        <a:t> </a:t>
                      </a:r>
                      <a:endParaRPr lang="es-ES" sz="1050">
                        <a:solidFill>
                          <a:schemeClr val="tx1"/>
                        </a:solidFill>
                        <a:effectLst/>
                      </a:endParaRPr>
                    </a:p>
                    <a:p>
                      <a:pPr algn="ctr">
                        <a:lnSpc>
                          <a:spcPct val="107000"/>
                        </a:lnSpc>
                        <a:spcAft>
                          <a:spcPts val="0"/>
                        </a:spcAft>
                      </a:pPr>
                      <a:r>
                        <a:rPr lang="es-ES" sz="1200">
                          <a:solidFill>
                            <a:schemeClr val="tx1"/>
                          </a:solidFill>
                          <a:effectLst/>
                        </a:rPr>
                        <a:t> </a:t>
                      </a:r>
                      <a:endParaRPr lang="es-ES" sz="1050">
                        <a:solidFill>
                          <a:schemeClr val="tx1"/>
                        </a:solidFill>
                        <a:effectLst/>
                      </a:endParaRPr>
                    </a:p>
                    <a:p>
                      <a:pPr algn="ctr">
                        <a:lnSpc>
                          <a:spcPct val="107000"/>
                        </a:lnSpc>
                        <a:spcAft>
                          <a:spcPts val="0"/>
                        </a:spcAft>
                      </a:pPr>
                      <a:r>
                        <a:rPr lang="es-ES" sz="1200">
                          <a:solidFill>
                            <a:schemeClr val="tx1"/>
                          </a:solidFill>
                          <a:effectLst/>
                        </a:rPr>
                        <a:t>Aluminio A206.0 T7</a:t>
                      </a:r>
                      <a:endParaRPr lang="es-ES" sz="10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a:solidFill>
                            <a:schemeClr val="tx1"/>
                          </a:solidFill>
                          <a:effectLst/>
                        </a:rPr>
                        <a:t>Hierro fundido, austenítico (nodular), EN GJSA XNiCr20 2</a:t>
                      </a:r>
                      <a:endParaRPr lang="es-ES" sz="105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solidFill>
                            <a:schemeClr val="tx1"/>
                          </a:solidFill>
                          <a:effectLst/>
                        </a:rPr>
                        <a:t> </a:t>
                      </a:r>
                      <a:endParaRPr lang="es-ES" sz="1050">
                        <a:solidFill>
                          <a:schemeClr val="tx1"/>
                        </a:solidFill>
                        <a:effectLst/>
                      </a:endParaRPr>
                    </a:p>
                    <a:p>
                      <a:pPr algn="ctr">
                        <a:lnSpc>
                          <a:spcPct val="107000"/>
                        </a:lnSpc>
                        <a:spcAft>
                          <a:spcPts val="0"/>
                        </a:spcAft>
                      </a:pPr>
                      <a:r>
                        <a:rPr lang="es-ES" sz="1200">
                          <a:solidFill>
                            <a:schemeClr val="tx1"/>
                          </a:solidFill>
                          <a:effectLst/>
                        </a:rPr>
                        <a:t>Acero inoxidable ASTM CA-6NM, fundido</a:t>
                      </a:r>
                      <a:endParaRPr lang="es-ES" sz="10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546193">
                <a:tc>
                  <a:txBody>
                    <a:bodyPr/>
                    <a:lstStyle/>
                    <a:p>
                      <a:pPr algn="ctr">
                        <a:lnSpc>
                          <a:spcPct val="107000"/>
                        </a:lnSpc>
                        <a:spcAft>
                          <a:spcPts val="0"/>
                        </a:spcAft>
                      </a:pPr>
                      <a:r>
                        <a:rPr lang="es-ES" sz="1200" dirty="0">
                          <a:solidFill>
                            <a:schemeClr val="tx1"/>
                          </a:solidFill>
                          <a:effectLst/>
                        </a:rPr>
                        <a:t>Resistencia al agua alcalina.</a:t>
                      </a:r>
                      <a:endParaRPr lang="es-ES" sz="105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solidFill>
                            <a:schemeClr val="tx1"/>
                          </a:solidFill>
                          <a:effectLst/>
                        </a:rPr>
                        <a:t>Excelente.</a:t>
                      </a:r>
                      <a:endParaRPr lang="es-ES" sz="10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solidFill>
                            <a:schemeClr val="tx1"/>
                          </a:solidFill>
                          <a:effectLst/>
                        </a:rPr>
                        <a:t>Excelente.</a:t>
                      </a:r>
                      <a:endParaRPr lang="es-ES" sz="10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solidFill>
                            <a:schemeClr val="tx1"/>
                          </a:solidFill>
                          <a:effectLst/>
                        </a:rPr>
                        <a:t>Aceptable.</a:t>
                      </a:r>
                      <a:endParaRPr lang="es-ES" sz="10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506804">
                <a:tc>
                  <a:txBody>
                    <a:bodyPr/>
                    <a:lstStyle/>
                    <a:p>
                      <a:pPr algn="ctr">
                        <a:lnSpc>
                          <a:spcPct val="107000"/>
                        </a:lnSpc>
                        <a:spcAft>
                          <a:spcPts val="0"/>
                        </a:spcAft>
                      </a:pPr>
                      <a:r>
                        <a:rPr lang="es-ES" sz="1200" dirty="0">
                          <a:solidFill>
                            <a:schemeClr val="tx1"/>
                          </a:solidFill>
                          <a:effectLst/>
                        </a:rPr>
                        <a:t>Dureza Vicker.</a:t>
                      </a:r>
                      <a:endParaRPr lang="es-ES" sz="105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solidFill>
                            <a:schemeClr val="tx1"/>
                          </a:solidFill>
                          <a:effectLst/>
                        </a:rPr>
                        <a:t>130-149 HV</a:t>
                      </a:r>
                      <a:endParaRPr lang="es-ES" sz="10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solidFill>
                            <a:schemeClr val="tx1"/>
                          </a:solidFill>
                          <a:effectLst/>
                        </a:rPr>
                        <a:t>145-210 HV</a:t>
                      </a:r>
                      <a:endParaRPr lang="es-ES" sz="10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solidFill>
                            <a:schemeClr val="tx1"/>
                          </a:solidFill>
                          <a:effectLst/>
                        </a:rPr>
                        <a:t>263-285 HV</a:t>
                      </a:r>
                      <a:endParaRPr lang="es-ES" sz="10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91920">
                <a:tc>
                  <a:txBody>
                    <a:bodyPr/>
                    <a:lstStyle/>
                    <a:p>
                      <a:pPr algn="ctr">
                        <a:lnSpc>
                          <a:spcPct val="107000"/>
                        </a:lnSpc>
                        <a:spcAft>
                          <a:spcPts val="0"/>
                        </a:spcAft>
                      </a:pPr>
                      <a:r>
                        <a:rPr lang="es-ES" sz="1200" dirty="0">
                          <a:solidFill>
                            <a:schemeClr val="tx1"/>
                          </a:solidFill>
                          <a:effectLst/>
                        </a:rPr>
                        <a:t>Límite de elasticidad</a:t>
                      </a:r>
                      <a:endParaRPr lang="es-ES" sz="105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a:solidFill>
                            <a:schemeClr val="tx1"/>
                          </a:solidFill>
                          <a:effectLst/>
                        </a:rPr>
                        <a:t>357 MPA</a:t>
                      </a:r>
                      <a:endParaRPr lang="es-ES" sz="105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solidFill>
                            <a:schemeClr val="tx1"/>
                          </a:solidFill>
                          <a:effectLst/>
                        </a:rPr>
                        <a:t>250 MPA</a:t>
                      </a:r>
                      <a:endParaRPr lang="es-ES" sz="10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solidFill>
                            <a:schemeClr val="tx1"/>
                          </a:solidFill>
                          <a:effectLst/>
                        </a:rPr>
                        <a:t>725 MPA</a:t>
                      </a:r>
                      <a:endParaRPr lang="es-ES" sz="10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97172">
                <a:tc>
                  <a:txBody>
                    <a:bodyPr/>
                    <a:lstStyle/>
                    <a:p>
                      <a:pPr algn="ctr">
                        <a:lnSpc>
                          <a:spcPct val="107000"/>
                        </a:lnSpc>
                        <a:spcAft>
                          <a:spcPts val="0"/>
                        </a:spcAft>
                      </a:pPr>
                      <a:r>
                        <a:rPr lang="es-ES" sz="1200" dirty="0">
                          <a:solidFill>
                            <a:schemeClr val="tx1"/>
                          </a:solidFill>
                          <a:effectLst/>
                        </a:rPr>
                        <a:t>Costo</a:t>
                      </a:r>
                      <a:endParaRPr lang="es-ES" sz="105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a:solidFill>
                            <a:schemeClr val="tx1"/>
                          </a:solidFill>
                          <a:effectLst/>
                        </a:rPr>
                        <a:t>2,6 USD/Kg</a:t>
                      </a:r>
                      <a:endParaRPr lang="es-ES" sz="105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a:solidFill>
                            <a:schemeClr val="tx1"/>
                          </a:solidFill>
                          <a:effectLst/>
                        </a:rPr>
                        <a:t>4,32 USD/Kg</a:t>
                      </a:r>
                      <a:endParaRPr lang="es-ES" sz="105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a:solidFill>
                            <a:schemeClr val="tx1"/>
                          </a:solidFill>
                          <a:effectLst/>
                        </a:rPr>
                        <a:t>2,73 USD/Kg</a:t>
                      </a:r>
                      <a:endParaRPr lang="es-ES" sz="105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81416">
                <a:tc>
                  <a:txBody>
                    <a:bodyPr/>
                    <a:lstStyle/>
                    <a:p>
                      <a:pPr algn="ctr">
                        <a:lnSpc>
                          <a:spcPct val="107000"/>
                        </a:lnSpc>
                        <a:spcAft>
                          <a:spcPts val="0"/>
                        </a:spcAft>
                      </a:pPr>
                      <a:r>
                        <a:rPr lang="es-ES" sz="1200" dirty="0">
                          <a:solidFill>
                            <a:schemeClr val="tx1"/>
                          </a:solidFill>
                          <a:effectLst/>
                        </a:rPr>
                        <a:t>Manufactura</a:t>
                      </a:r>
                      <a:endParaRPr lang="es-ES" sz="105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a:solidFill>
                            <a:schemeClr val="tx1"/>
                          </a:solidFill>
                          <a:effectLst/>
                        </a:rPr>
                        <a:t>Excelente</a:t>
                      </a:r>
                      <a:endParaRPr lang="es-ES" sz="105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a:solidFill>
                            <a:schemeClr val="tx1"/>
                          </a:solidFill>
                          <a:effectLst/>
                        </a:rPr>
                        <a:t>Aceptable.</a:t>
                      </a:r>
                      <a:endParaRPr lang="es-ES" sz="105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a:solidFill>
                            <a:schemeClr val="tx1"/>
                          </a:solidFill>
                          <a:effectLst/>
                        </a:rPr>
                        <a:t>Aceptable.</a:t>
                      </a:r>
                      <a:endParaRPr lang="es-ES" sz="105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894562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C" sz="2000" b="1" dirty="0"/>
              <a:t>Análisis y simulación por Ingeniería Asistida por Computador (CAE).</a:t>
            </a:r>
            <a:endParaRPr lang="es-ES" sz="2000" b="1" dirty="0"/>
          </a:p>
        </p:txBody>
      </p:sp>
      <p:sp>
        <p:nvSpPr>
          <p:cNvPr id="3" name="Marcador de contenido 2"/>
          <p:cNvSpPr>
            <a:spLocks noGrp="1"/>
          </p:cNvSpPr>
          <p:nvPr>
            <p:ph idx="1"/>
          </p:nvPr>
        </p:nvSpPr>
        <p:spPr/>
        <p:txBody>
          <a:bodyPr>
            <a:normAutofit/>
          </a:bodyPr>
          <a:lstStyle/>
          <a:p>
            <a:r>
              <a:rPr lang="es-EC" sz="1800" dirty="0"/>
              <a:t>Para el análisis y validación del diseño del rodete se calcula analíticamente para luego con la ayuda de un software de ingeniería asistida por ordenador CAE, realizar la simulación con cargas reales de trabajo.</a:t>
            </a:r>
            <a:endParaRPr lang="es-ES" sz="1800" dirty="0"/>
          </a:p>
          <a:p>
            <a:endParaRPr lang="es-EC" sz="1800" dirty="0" smtClean="0"/>
          </a:p>
          <a:p>
            <a:r>
              <a:rPr lang="es-EC" sz="1800" dirty="0" smtClean="0"/>
              <a:t>Para </a:t>
            </a:r>
            <a:r>
              <a:rPr lang="es-EC" sz="1800" dirty="0"/>
              <a:t>poder asegurar un buen diseño se emplea el factor de seguridad apropiado, que a veces están determinados en tablas de investigaciones anteriores, pero existen casos donde toca calcularlos de acuerdo a algunos parámetros de funcionamiento de la pieza diseñada. </a:t>
            </a:r>
            <a:endParaRPr lang="es-ES" sz="1800" dirty="0"/>
          </a:p>
          <a:p>
            <a:endParaRPr lang="es-ES" dirty="0"/>
          </a:p>
        </p:txBody>
      </p:sp>
    </p:spTree>
    <p:extLst>
      <p:ext uri="{BB962C8B-B14F-4D97-AF65-F5344CB8AC3E}">
        <p14:creationId xmlns:p14="http://schemas.microsoft.com/office/powerpoint/2010/main" val="2692882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8"/>
            <a:ext cx="6705600" cy="841772"/>
          </a:xfrm>
        </p:spPr>
        <p:txBody>
          <a:bodyPr>
            <a:normAutofit/>
          </a:bodyPr>
          <a:lstStyle/>
          <a:p>
            <a:r>
              <a:rPr lang="es-ES" sz="2800" dirty="0" smtClean="0"/>
              <a:t>FACTOR DE SEGURIDAD FOS.</a:t>
            </a:r>
            <a:endParaRPr lang="es-ES" sz="2800" dirty="0"/>
          </a:p>
        </p:txBody>
      </p:sp>
      <p:sp>
        <p:nvSpPr>
          <p:cNvPr id="3" name="Marcador de contenido 2"/>
          <p:cNvSpPr>
            <a:spLocks noGrp="1"/>
          </p:cNvSpPr>
          <p:nvPr>
            <p:ph idx="1"/>
          </p:nvPr>
        </p:nvSpPr>
        <p:spPr>
          <a:xfrm>
            <a:off x="457200" y="895350"/>
            <a:ext cx="8229600" cy="4248150"/>
          </a:xfrm>
        </p:spPr>
        <p:txBody>
          <a:bodyPr>
            <a:normAutofit fontScale="85000" lnSpcReduction="20000"/>
          </a:bodyPr>
          <a:lstStyle/>
          <a:p>
            <a:pPr marL="0" indent="0">
              <a:buNone/>
            </a:pPr>
            <a:r>
              <a:rPr lang="es-EC" sz="1800" dirty="0"/>
              <a:t>Para tener un factor de seguridad aproximado del impulsor,  aplicamos el método de Pugsley el cual parte de la siguiente </a:t>
            </a:r>
            <a:r>
              <a:rPr lang="es-EC" sz="1800" dirty="0" smtClean="0"/>
              <a:t>ecuación:</a:t>
            </a:r>
          </a:p>
          <a:p>
            <a:pPr marL="0" indent="0">
              <a:buNone/>
            </a:pPr>
            <a:endParaRPr lang="es-EC" sz="1800" dirty="0" smtClean="0"/>
          </a:p>
          <a:p>
            <a:pPr marL="0" indent="0">
              <a:buNone/>
            </a:pPr>
            <a:r>
              <a:rPr lang="es-EC" sz="1800" dirty="0"/>
              <a:t>FOS = nxx * nyy</a:t>
            </a:r>
            <a:endParaRPr lang="es-ES" sz="1800" dirty="0"/>
          </a:p>
          <a:p>
            <a:pPr marL="0" indent="0">
              <a:buNone/>
            </a:pPr>
            <a:r>
              <a:rPr lang="es-EC" sz="1800" dirty="0"/>
              <a:t>FOS = 1.7 * 1.2</a:t>
            </a:r>
            <a:endParaRPr lang="es-ES" sz="1800" dirty="0"/>
          </a:p>
          <a:p>
            <a:pPr marL="0" indent="0">
              <a:buNone/>
            </a:pPr>
            <a:r>
              <a:rPr lang="es-EC" sz="1800" dirty="0"/>
              <a:t>FOS = </a:t>
            </a:r>
            <a:r>
              <a:rPr lang="es-EC" sz="1800" dirty="0" smtClean="0"/>
              <a:t>2.04.</a:t>
            </a:r>
          </a:p>
          <a:p>
            <a:pPr marL="0" indent="0">
              <a:buNone/>
            </a:pPr>
            <a:endParaRPr lang="es-ES" sz="1800" dirty="0"/>
          </a:p>
          <a:p>
            <a:pPr marL="0" indent="0">
              <a:buNone/>
            </a:pPr>
            <a:r>
              <a:rPr lang="es-EC" sz="1800" dirty="0" smtClean="0"/>
              <a:t>Donde</a:t>
            </a:r>
            <a:r>
              <a:rPr lang="es-EC" sz="1800" dirty="0"/>
              <a:t>:</a:t>
            </a:r>
            <a:endParaRPr lang="es-ES" sz="1800" dirty="0"/>
          </a:p>
          <a:p>
            <a:pPr marL="0" indent="0">
              <a:buNone/>
            </a:pPr>
            <a:r>
              <a:rPr lang="es-EC" sz="1800" dirty="0"/>
              <a:t> </a:t>
            </a:r>
            <a:endParaRPr lang="es-ES" sz="1800" dirty="0"/>
          </a:p>
          <a:p>
            <a:pPr marL="0" indent="0">
              <a:buNone/>
            </a:pPr>
            <a:r>
              <a:rPr lang="es-EC" sz="1800" dirty="0"/>
              <a:t>nxx: Factor de seguridad que involucran características A, B y </a:t>
            </a:r>
            <a:r>
              <a:rPr lang="es-EC" sz="1800" dirty="0" smtClean="0"/>
              <a:t>C. </a:t>
            </a:r>
          </a:p>
          <a:p>
            <a:pPr marL="0" indent="0">
              <a:buNone/>
            </a:pPr>
            <a:r>
              <a:rPr lang="es-EC" sz="1800" dirty="0" smtClean="0"/>
              <a:t>nyy</a:t>
            </a:r>
            <a:r>
              <a:rPr lang="es-EC" sz="1800" dirty="0"/>
              <a:t>: Factor de seguridad que involucran características D y E </a:t>
            </a:r>
            <a:r>
              <a:rPr lang="es-ES" sz="1800" dirty="0" smtClean="0"/>
              <a:t>.</a:t>
            </a:r>
            <a:endParaRPr lang="es-ES" sz="1800" dirty="0"/>
          </a:p>
          <a:p>
            <a:pPr marL="0" indent="0">
              <a:buNone/>
            </a:pPr>
            <a:r>
              <a:rPr lang="es-EC" sz="1800" dirty="0"/>
              <a:t>A: Calidad de los materiales.</a:t>
            </a:r>
            <a:endParaRPr lang="es-ES" sz="1800" dirty="0"/>
          </a:p>
          <a:p>
            <a:pPr marL="0" indent="0">
              <a:buNone/>
            </a:pPr>
            <a:r>
              <a:rPr lang="es-EC" sz="1800" dirty="0"/>
              <a:t>B: Control sobre la carga aplicada.</a:t>
            </a:r>
            <a:endParaRPr lang="es-ES" sz="1800" dirty="0"/>
          </a:p>
          <a:p>
            <a:pPr marL="0" indent="0">
              <a:buNone/>
            </a:pPr>
            <a:r>
              <a:rPr lang="es-EC" sz="1800" dirty="0"/>
              <a:t>C: Exactitud del análisis del esfuerzo.</a:t>
            </a:r>
            <a:endParaRPr lang="es-ES" sz="1800" dirty="0"/>
          </a:p>
          <a:p>
            <a:pPr marL="0" indent="0">
              <a:buNone/>
            </a:pPr>
            <a:r>
              <a:rPr lang="es-EC" sz="1800" dirty="0"/>
              <a:t>D: Peligro para el personal.</a:t>
            </a:r>
            <a:endParaRPr lang="es-ES" sz="1800" dirty="0"/>
          </a:p>
          <a:p>
            <a:pPr marL="0" indent="0">
              <a:buNone/>
            </a:pPr>
            <a:r>
              <a:rPr lang="es-EC" sz="1800" dirty="0"/>
              <a:t>E: Impacto económico.</a:t>
            </a:r>
            <a:endParaRPr lang="es-ES" sz="1800" dirty="0"/>
          </a:p>
          <a:p>
            <a:pPr marL="0" indent="0">
              <a:buNone/>
            </a:pPr>
            <a:r>
              <a:rPr lang="es-EC" sz="1800" dirty="0"/>
              <a:t> </a:t>
            </a:r>
            <a:endParaRPr lang="es-ES" sz="1800" dirty="0"/>
          </a:p>
          <a:p>
            <a:pPr marL="0" indent="0">
              <a:buNone/>
            </a:pPr>
            <a:r>
              <a:rPr lang="es-EC" sz="1800" dirty="0"/>
              <a:t> </a:t>
            </a:r>
            <a:endParaRPr lang="es-ES" sz="1800" dirty="0"/>
          </a:p>
        </p:txBody>
      </p:sp>
      <p:graphicFrame>
        <p:nvGraphicFramePr>
          <p:cNvPr id="4" name="Tabla 3"/>
          <p:cNvGraphicFramePr>
            <a:graphicFrameLocks noGrp="1"/>
          </p:cNvGraphicFramePr>
          <p:nvPr>
            <p:extLst>
              <p:ext uri="{D42A27DB-BD31-4B8C-83A1-F6EECF244321}">
                <p14:modId xmlns:p14="http://schemas.microsoft.com/office/powerpoint/2010/main" val="3459935156"/>
              </p:ext>
            </p:extLst>
          </p:nvPr>
        </p:nvGraphicFramePr>
        <p:xfrm>
          <a:off x="5715000" y="1123951"/>
          <a:ext cx="3352800" cy="2834898"/>
        </p:xfrm>
        <a:graphic>
          <a:graphicData uri="http://schemas.openxmlformats.org/drawingml/2006/table">
            <a:tbl>
              <a:tblPr firstRow="1" firstCol="1" bandRow="1">
                <a:tableStyleId>{5C22544A-7EE6-4342-B048-85BDC9FD1C3A}</a:tableStyleId>
              </a:tblPr>
              <a:tblGrid>
                <a:gridCol w="620668"/>
                <a:gridCol w="523987"/>
                <a:gridCol w="441629"/>
                <a:gridCol w="441629"/>
                <a:gridCol w="441629"/>
                <a:gridCol w="441629"/>
                <a:gridCol w="441629"/>
              </a:tblGrid>
              <a:tr h="134714">
                <a:tc rowSpan="2" gridSpan="3">
                  <a:txBody>
                    <a:bodyPr/>
                    <a:lstStyle/>
                    <a:p>
                      <a:pPr algn="ctr">
                        <a:lnSpc>
                          <a:spcPct val="107000"/>
                        </a:lnSpc>
                        <a:spcAft>
                          <a:spcPts val="0"/>
                        </a:spcAft>
                      </a:pPr>
                      <a:r>
                        <a:rPr lang="es-MX" sz="700" dirty="0">
                          <a:solidFill>
                            <a:schemeClr val="tx1"/>
                          </a:solidFill>
                          <a:effectLst/>
                        </a:rPr>
                        <a:t> </a:t>
                      </a:r>
                      <a:endParaRPr lang="es-ES" sz="600" dirty="0">
                        <a:solidFill>
                          <a:schemeClr val="tx1"/>
                        </a:solidFill>
                        <a:effectLst/>
                      </a:endParaRPr>
                    </a:p>
                    <a:p>
                      <a:pPr algn="ctr">
                        <a:lnSpc>
                          <a:spcPct val="107000"/>
                        </a:lnSpc>
                        <a:spcAft>
                          <a:spcPts val="0"/>
                        </a:spcAft>
                      </a:pPr>
                      <a:r>
                        <a:rPr lang="es-MX" sz="700" dirty="0">
                          <a:solidFill>
                            <a:schemeClr val="tx1"/>
                          </a:solidFill>
                          <a:effectLst/>
                        </a:rPr>
                        <a:t>Características</a:t>
                      </a:r>
                      <a:endParaRPr lang="es-ES" sz="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rowSpan="2" hMerge="1">
                  <a:txBody>
                    <a:bodyPr/>
                    <a:lstStyle/>
                    <a:p>
                      <a:endParaRPr lang="es-ES"/>
                    </a:p>
                  </a:txBody>
                  <a:tcPr/>
                </a:tc>
                <a:tc rowSpan="2" hMerge="1">
                  <a:txBody>
                    <a:bodyPr/>
                    <a:lstStyle/>
                    <a:p>
                      <a:endParaRPr lang="es-ES"/>
                    </a:p>
                  </a:txBody>
                  <a:tcPr/>
                </a:tc>
                <a:tc gridSpan="4">
                  <a:txBody>
                    <a:bodyPr/>
                    <a:lstStyle/>
                    <a:p>
                      <a:pPr algn="ctr">
                        <a:lnSpc>
                          <a:spcPct val="107000"/>
                        </a:lnSpc>
                        <a:spcAft>
                          <a:spcPts val="0"/>
                        </a:spcAft>
                      </a:pPr>
                      <a:r>
                        <a:rPr lang="es-MX" sz="700">
                          <a:effectLst/>
                        </a:rPr>
                        <a:t>B</a:t>
                      </a:r>
                      <a:endParaRPr lang="es-ES"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hMerge="1">
                  <a:txBody>
                    <a:bodyPr/>
                    <a:lstStyle/>
                    <a:p>
                      <a:endParaRPr lang="es-ES"/>
                    </a:p>
                  </a:txBody>
                  <a:tcPr/>
                </a:tc>
                <a:tc hMerge="1">
                  <a:txBody>
                    <a:bodyPr/>
                    <a:lstStyle/>
                    <a:p>
                      <a:endParaRPr lang="es-ES"/>
                    </a:p>
                  </a:txBody>
                  <a:tcPr/>
                </a:tc>
                <a:tc hMerge="1">
                  <a:txBody>
                    <a:bodyPr/>
                    <a:lstStyle/>
                    <a:p>
                      <a:endParaRPr lang="es-ES"/>
                    </a:p>
                  </a:txBody>
                  <a:tcPr/>
                </a:tc>
              </a:tr>
              <a:tr h="140618">
                <a:tc gridSpan="3" vMerge="1">
                  <a:txBody>
                    <a:bodyPr/>
                    <a:lstStyle/>
                    <a:p>
                      <a:endParaRPr lang="es-ES"/>
                    </a:p>
                  </a:txBody>
                  <a:tcPr/>
                </a:tc>
                <a:tc hMerge="1" vMerge="1">
                  <a:txBody>
                    <a:bodyPr/>
                    <a:lstStyle/>
                    <a:p>
                      <a:endParaRPr lang="es-ES"/>
                    </a:p>
                  </a:txBody>
                  <a:tcPr/>
                </a:tc>
                <a:tc hMerge="1" vMerge="1">
                  <a:txBody>
                    <a:bodyPr/>
                    <a:lstStyle/>
                    <a:p>
                      <a:endParaRPr lang="es-ES"/>
                    </a:p>
                  </a:txBody>
                  <a:tcPr/>
                </a:tc>
                <a:tc>
                  <a:txBody>
                    <a:bodyPr/>
                    <a:lstStyle/>
                    <a:p>
                      <a:pPr algn="ctr">
                        <a:lnSpc>
                          <a:spcPct val="107000"/>
                        </a:lnSpc>
                        <a:spcAft>
                          <a:spcPts val="0"/>
                        </a:spcAft>
                      </a:pPr>
                      <a:r>
                        <a:rPr lang="es-MX" sz="700">
                          <a:solidFill>
                            <a:schemeClr val="tx1"/>
                          </a:solidFill>
                          <a:effectLst/>
                        </a:rPr>
                        <a:t>mb</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b</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r</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p</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r>
              <a:tr h="134714">
                <a:tc rowSpan="4">
                  <a:txBody>
                    <a:bodyPr/>
                    <a:lstStyle/>
                    <a:p>
                      <a:pPr algn="ctr">
                        <a:lnSpc>
                          <a:spcPct val="107000"/>
                        </a:lnSpc>
                        <a:spcAft>
                          <a:spcPts val="0"/>
                        </a:spcAft>
                      </a:pPr>
                      <a:r>
                        <a:rPr lang="es-MX" sz="700">
                          <a:solidFill>
                            <a:schemeClr val="tx1"/>
                          </a:solidFill>
                          <a:effectLst/>
                        </a:rPr>
                        <a:t> </a:t>
                      </a:r>
                      <a:endParaRPr lang="es-ES" sz="600">
                        <a:solidFill>
                          <a:schemeClr val="tx1"/>
                        </a:solidFill>
                        <a:effectLst/>
                      </a:endParaRPr>
                    </a:p>
                    <a:p>
                      <a:pPr algn="ctr">
                        <a:lnSpc>
                          <a:spcPct val="107000"/>
                        </a:lnSpc>
                        <a:spcBef>
                          <a:spcPts val="1200"/>
                        </a:spcBef>
                        <a:spcAft>
                          <a:spcPts val="0"/>
                        </a:spcAft>
                      </a:pPr>
                      <a:r>
                        <a:rPr lang="es-MX" sz="700">
                          <a:solidFill>
                            <a:schemeClr val="tx1"/>
                          </a:solidFill>
                          <a:effectLst/>
                        </a:rPr>
                        <a:t>A= mb</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rowSpan="4">
                  <a:txBody>
                    <a:bodyPr/>
                    <a:lstStyle/>
                    <a:p>
                      <a:pPr algn="ctr">
                        <a:lnSpc>
                          <a:spcPct val="107000"/>
                        </a:lnSpc>
                        <a:spcAft>
                          <a:spcPts val="0"/>
                        </a:spcAft>
                      </a:pPr>
                      <a:r>
                        <a:rPr lang="es-MX" sz="700" dirty="0">
                          <a:solidFill>
                            <a:schemeClr val="tx1"/>
                          </a:solidFill>
                          <a:effectLst/>
                        </a:rPr>
                        <a:t> </a:t>
                      </a:r>
                      <a:endParaRPr lang="es-ES" sz="600" dirty="0">
                        <a:solidFill>
                          <a:schemeClr val="tx1"/>
                        </a:solidFill>
                        <a:effectLst/>
                      </a:endParaRPr>
                    </a:p>
                    <a:p>
                      <a:pPr algn="ctr">
                        <a:lnSpc>
                          <a:spcPct val="107000"/>
                        </a:lnSpc>
                        <a:spcAft>
                          <a:spcPts val="0"/>
                        </a:spcAft>
                      </a:pPr>
                      <a:r>
                        <a:rPr lang="es-MX" sz="700" dirty="0">
                          <a:solidFill>
                            <a:schemeClr val="tx1"/>
                          </a:solidFill>
                          <a:effectLst/>
                        </a:rPr>
                        <a:t> </a:t>
                      </a:r>
                      <a:endParaRPr lang="es-ES" sz="600" dirty="0">
                        <a:solidFill>
                          <a:schemeClr val="tx1"/>
                        </a:solidFill>
                        <a:effectLst/>
                      </a:endParaRPr>
                    </a:p>
                    <a:p>
                      <a:pPr algn="ctr">
                        <a:lnSpc>
                          <a:spcPct val="107000"/>
                        </a:lnSpc>
                        <a:spcAft>
                          <a:spcPts val="0"/>
                        </a:spcAft>
                      </a:pPr>
                      <a:r>
                        <a:rPr lang="es-MX" sz="700" dirty="0">
                          <a:solidFill>
                            <a:schemeClr val="tx1"/>
                          </a:solidFill>
                          <a:effectLst/>
                        </a:rPr>
                        <a:t>C=</a:t>
                      </a:r>
                      <a:endParaRPr lang="es-ES" sz="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mb</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1.1</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1.3</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1.5</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1.7</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r>
              <a:tr h="134714">
                <a:tc vMerge="1">
                  <a:txBody>
                    <a:bodyPr/>
                    <a:lstStyle/>
                    <a:p>
                      <a:endParaRPr lang="es-ES"/>
                    </a:p>
                  </a:txBody>
                  <a:tcPr/>
                </a:tc>
                <a:tc vMerge="1">
                  <a:txBody>
                    <a:bodyPr/>
                    <a:lstStyle/>
                    <a:p>
                      <a:endParaRPr lang="es-ES"/>
                    </a:p>
                  </a:txBody>
                  <a:tcPr/>
                </a:tc>
                <a:tc>
                  <a:txBody>
                    <a:bodyPr/>
                    <a:lstStyle/>
                    <a:p>
                      <a:pPr algn="ctr">
                        <a:lnSpc>
                          <a:spcPct val="107000"/>
                        </a:lnSpc>
                        <a:spcAft>
                          <a:spcPts val="0"/>
                        </a:spcAft>
                      </a:pPr>
                      <a:r>
                        <a:rPr lang="es-MX" sz="700">
                          <a:solidFill>
                            <a:schemeClr val="tx1"/>
                          </a:solidFill>
                          <a:effectLst/>
                        </a:rPr>
                        <a:t>b</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1.2</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1.45</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*1.7</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1.95</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r>
              <a:tr h="134714">
                <a:tc vMerge="1">
                  <a:txBody>
                    <a:bodyPr/>
                    <a:lstStyle/>
                    <a:p>
                      <a:endParaRPr lang="es-ES"/>
                    </a:p>
                  </a:txBody>
                  <a:tcPr/>
                </a:tc>
                <a:tc vMerge="1">
                  <a:txBody>
                    <a:bodyPr/>
                    <a:lstStyle/>
                    <a:p>
                      <a:endParaRPr lang="es-ES"/>
                    </a:p>
                  </a:txBody>
                  <a:tcPr/>
                </a:tc>
                <a:tc>
                  <a:txBody>
                    <a:bodyPr/>
                    <a:lstStyle/>
                    <a:p>
                      <a:pPr algn="ctr">
                        <a:lnSpc>
                          <a:spcPct val="107000"/>
                        </a:lnSpc>
                        <a:spcAft>
                          <a:spcPts val="0"/>
                        </a:spcAft>
                      </a:pPr>
                      <a:r>
                        <a:rPr lang="es-MX" sz="700">
                          <a:solidFill>
                            <a:schemeClr val="tx1"/>
                          </a:solidFill>
                          <a:effectLst/>
                        </a:rPr>
                        <a:t>r</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1.3</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1.6</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1.9</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2.2</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r>
              <a:tr h="134714">
                <a:tc vMerge="1">
                  <a:txBody>
                    <a:bodyPr/>
                    <a:lstStyle/>
                    <a:p>
                      <a:endParaRPr lang="es-ES"/>
                    </a:p>
                  </a:txBody>
                  <a:tcPr/>
                </a:tc>
                <a:tc vMerge="1">
                  <a:txBody>
                    <a:bodyPr/>
                    <a:lstStyle/>
                    <a:p>
                      <a:endParaRPr lang="es-ES"/>
                    </a:p>
                  </a:txBody>
                  <a:tcPr/>
                </a:tc>
                <a:tc>
                  <a:txBody>
                    <a:bodyPr/>
                    <a:lstStyle/>
                    <a:p>
                      <a:pPr algn="ctr">
                        <a:lnSpc>
                          <a:spcPct val="107000"/>
                        </a:lnSpc>
                        <a:spcAft>
                          <a:spcPts val="0"/>
                        </a:spcAft>
                      </a:pPr>
                      <a:r>
                        <a:rPr lang="es-MX" sz="700">
                          <a:solidFill>
                            <a:schemeClr val="tx1"/>
                          </a:solidFill>
                          <a:effectLst/>
                        </a:rPr>
                        <a:t>p</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1.4</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1.75</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2.1</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2.45</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r>
              <a:tr h="134714">
                <a:tc rowSpan="4">
                  <a:txBody>
                    <a:bodyPr/>
                    <a:lstStyle/>
                    <a:p>
                      <a:pPr algn="ctr">
                        <a:lnSpc>
                          <a:spcPct val="107000"/>
                        </a:lnSpc>
                        <a:spcAft>
                          <a:spcPts val="0"/>
                        </a:spcAft>
                      </a:pPr>
                      <a:r>
                        <a:rPr lang="es-MX" sz="700">
                          <a:solidFill>
                            <a:schemeClr val="tx1"/>
                          </a:solidFill>
                          <a:effectLst/>
                        </a:rPr>
                        <a:t> </a:t>
                      </a:r>
                      <a:endParaRPr lang="es-ES" sz="600">
                        <a:solidFill>
                          <a:schemeClr val="tx1"/>
                        </a:solidFill>
                        <a:effectLst/>
                      </a:endParaRPr>
                    </a:p>
                    <a:p>
                      <a:pPr algn="ctr">
                        <a:lnSpc>
                          <a:spcPct val="107000"/>
                        </a:lnSpc>
                        <a:spcAft>
                          <a:spcPts val="0"/>
                        </a:spcAft>
                      </a:pPr>
                      <a:r>
                        <a:rPr lang="es-MX" sz="700">
                          <a:solidFill>
                            <a:schemeClr val="tx1"/>
                          </a:solidFill>
                          <a:effectLst/>
                        </a:rPr>
                        <a:t>A=b</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rowSpan="4">
                  <a:txBody>
                    <a:bodyPr/>
                    <a:lstStyle/>
                    <a:p>
                      <a:pPr algn="ctr">
                        <a:lnSpc>
                          <a:spcPct val="107000"/>
                        </a:lnSpc>
                        <a:spcAft>
                          <a:spcPts val="0"/>
                        </a:spcAft>
                      </a:pPr>
                      <a:r>
                        <a:rPr lang="es-MX" sz="700" dirty="0">
                          <a:solidFill>
                            <a:schemeClr val="tx1"/>
                          </a:solidFill>
                          <a:effectLst/>
                        </a:rPr>
                        <a:t> </a:t>
                      </a:r>
                      <a:endParaRPr lang="es-ES" sz="600" dirty="0">
                        <a:solidFill>
                          <a:schemeClr val="tx1"/>
                        </a:solidFill>
                        <a:effectLst/>
                      </a:endParaRPr>
                    </a:p>
                    <a:p>
                      <a:pPr algn="ctr">
                        <a:lnSpc>
                          <a:spcPct val="107000"/>
                        </a:lnSpc>
                        <a:spcAft>
                          <a:spcPts val="0"/>
                        </a:spcAft>
                      </a:pPr>
                      <a:r>
                        <a:rPr lang="es-MX" sz="700" dirty="0">
                          <a:solidFill>
                            <a:schemeClr val="tx1"/>
                          </a:solidFill>
                          <a:effectLst/>
                        </a:rPr>
                        <a:t> </a:t>
                      </a:r>
                      <a:endParaRPr lang="es-ES" sz="600" dirty="0">
                        <a:solidFill>
                          <a:schemeClr val="tx1"/>
                        </a:solidFill>
                        <a:effectLst/>
                      </a:endParaRPr>
                    </a:p>
                    <a:p>
                      <a:pPr algn="ctr">
                        <a:lnSpc>
                          <a:spcPct val="107000"/>
                        </a:lnSpc>
                        <a:spcAft>
                          <a:spcPts val="0"/>
                        </a:spcAft>
                      </a:pPr>
                      <a:r>
                        <a:rPr lang="es-MX" sz="700" dirty="0">
                          <a:solidFill>
                            <a:schemeClr val="tx1"/>
                          </a:solidFill>
                          <a:effectLst/>
                        </a:rPr>
                        <a:t>C=</a:t>
                      </a:r>
                      <a:endParaRPr lang="es-ES" sz="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mb</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1.3</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1.55</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1.8</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2.05</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r>
              <a:tr h="134714">
                <a:tc vMerge="1">
                  <a:txBody>
                    <a:bodyPr/>
                    <a:lstStyle/>
                    <a:p>
                      <a:endParaRPr lang="es-ES"/>
                    </a:p>
                  </a:txBody>
                  <a:tcPr/>
                </a:tc>
                <a:tc vMerge="1">
                  <a:txBody>
                    <a:bodyPr/>
                    <a:lstStyle/>
                    <a:p>
                      <a:endParaRPr lang="es-ES"/>
                    </a:p>
                  </a:txBody>
                  <a:tcPr/>
                </a:tc>
                <a:tc>
                  <a:txBody>
                    <a:bodyPr/>
                    <a:lstStyle/>
                    <a:p>
                      <a:pPr algn="ctr">
                        <a:lnSpc>
                          <a:spcPct val="107000"/>
                        </a:lnSpc>
                        <a:spcAft>
                          <a:spcPts val="0"/>
                        </a:spcAft>
                      </a:pPr>
                      <a:r>
                        <a:rPr lang="es-MX" sz="700">
                          <a:solidFill>
                            <a:schemeClr val="tx1"/>
                          </a:solidFill>
                          <a:effectLst/>
                        </a:rPr>
                        <a:t>b</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1.45</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1.75</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2.05</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2.35</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r>
              <a:tr h="134714">
                <a:tc vMerge="1">
                  <a:txBody>
                    <a:bodyPr/>
                    <a:lstStyle/>
                    <a:p>
                      <a:endParaRPr lang="es-ES"/>
                    </a:p>
                  </a:txBody>
                  <a:tcPr/>
                </a:tc>
                <a:tc vMerge="1">
                  <a:txBody>
                    <a:bodyPr/>
                    <a:lstStyle/>
                    <a:p>
                      <a:endParaRPr lang="es-ES"/>
                    </a:p>
                  </a:txBody>
                  <a:tcPr/>
                </a:tc>
                <a:tc>
                  <a:txBody>
                    <a:bodyPr/>
                    <a:lstStyle/>
                    <a:p>
                      <a:pPr algn="ctr">
                        <a:lnSpc>
                          <a:spcPct val="107000"/>
                        </a:lnSpc>
                        <a:spcAft>
                          <a:spcPts val="0"/>
                        </a:spcAft>
                      </a:pPr>
                      <a:r>
                        <a:rPr lang="es-MX" sz="700" dirty="0">
                          <a:solidFill>
                            <a:schemeClr val="tx1"/>
                          </a:solidFill>
                          <a:effectLst/>
                        </a:rPr>
                        <a:t>r</a:t>
                      </a:r>
                      <a:endParaRPr lang="es-ES" sz="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1.6</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1.95</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2.3</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2.65</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r>
              <a:tr h="134714">
                <a:tc vMerge="1">
                  <a:txBody>
                    <a:bodyPr/>
                    <a:lstStyle/>
                    <a:p>
                      <a:endParaRPr lang="es-ES"/>
                    </a:p>
                  </a:txBody>
                  <a:tcPr/>
                </a:tc>
                <a:tc vMerge="1">
                  <a:txBody>
                    <a:bodyPr/>
                    <a:lstStyle/>
                    <a:p>
                      <a:endParaRPr lang="es-ES"/>
                    </a:p>
                  </a:txBody>
                  <a:tcPr/>
                </a:tc>
                <a:tc>
                  <a:txBody>
                    <a:bodyPr/>
                    <a:lstStyle/>
                    <a:p>
                      <a:pPr algn="ctr">
                        <a:lnSpc>
                          <a:spcPct val="107000"/>
                        </a:lnSpc>
                        <a:spcAft>
                          <a:spcPts val="0"/>
                        </a:spcAft>
                      </a:pPr>
                      <a:r>
                        <a:rPr lang="es-MX" sz="700" dirty="0">
                          <a:solidFill>
                            <a:schemeClr val="tx1"/>
                          </a:solidFill>
                          <a:effectLst/>
                        </a:rPr>
                        <a:t>p</a:t>
                      </a:r>
                      <a:endParaRPr lang="es-ES" sz="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1.75</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2.15</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2.55</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2.95</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r>
              <a:tr h="134714">
                <a:tc rowSpan="4">
                  <a:txBody>
                    <a:bodyPr/>
                    <a:lstStyle/>
                    <a:p>
                      <a:pPr algn="ctr">
                        <a:lnSpc>
                          <a:spcPct val="107000"/>
                        </a:lnSpc>
                        <a:spcAft>
                          <a:spcPts val="0"/>
                        </a:spcAft>
                      </a:pPr>
                      <a:r>
                        <a:rPr lang="es-MX" sz="700">
                          <a:solidFill>
                            <a:schemeClr val="tx1"/>
                          </a:solidFill>
                          <a:effectLst/>
                        </a:rPr>
                        <a:t> </a:t>
                      </a:r>
                      <a:endParaRPr lang="es-ES" sz="600">
                        <a:solidFill>
                          <a:schemeClr val="tx1"/>
                        </a:solidFill>
                        <a:effectLst/>
                      </a:endParaRPr>
                    </a:p>
                    <a:p>
                      <a:pPr algn="ctr">
                        <a:lnSpc>
                          <a:spcPct val="107000"/>
                        </a:lnSpc>
                        <a:spcAft>
                          <a:spcPts val="0"/>
                        </a:spcAft>
                      </a:pPr>
                      <a:r>
                        <a:rPr lang="es-MX" sz="700">
                          <a:solidFill>
                            <a:schemeClr val="tx1"/>
                          </a:solidFill>
                          <a:effectLst/>
                        </a:rPr>
                        <a:t> </a:t>
                      </a:r>
                      <a:endParaRPr lang="es-ES" sz="600">
                        <a:solidFill>
                          <a:schemeClr val="tx1"/>
                        </a:solidFill>
                        <a:effectLst/>
                      </a:endParaRPr>
                    </a:p>
                    <a:p>
                      <a:pPr algn="ctr">
                        <a:lnSpc>
                          <a:spcPct val="107000"/>
                        </a:lnSpc>
                        <a:spcAft>
                          <a:spcPts val="0"/>
                        </a:spcAft>
                      </a:pPr>
                      <a:r>
                        <a:rPr lang="es-MX" sz="700">
                          <a:solidFill>
                            <a:schemeClr val="tx1"/>
                          </a:solidFill>
                          <a:effectLst/>
                        </a:rPr>
                        <a:t>A=r</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rowSpan="4">
                  <a:txBody>
                    <a:bodyPr/>
                    <a:lstStyle/>
                    <a:p>
                      <a:pPr algn="ctr">
                        <a:lnSpc>
                          <a:spcPct val="107000"/>
                        </a:lnSpc>
                        <a:spcAft>
                          <a:spcPts val="0"/>
                        </a:spcAft>
                      </a:pPr>
                      <a:r>
                        <a:rPr lang="es-MX" sz="700">
                          <a:solidFill>
                            <a:schemeClr val="tx1"/>
                          </a:solidFill>
                          <a:effectLst/>
                        </a:rPr>
                        <a:t> </a:t>
                      </a:r>
                      <a:endParaRPr lang="es-ES" sz="600">
                        <a:solidFill>
                          <a:schemeClr val="tx1"/>
                        </a:solidFill>
                        <a:effectLst/>
                      </a:endParaRPr>
                    </a:p>
                    <a:p>
                      <a:pPr algn="ctr">
                        <a:lnSpc>
                          <a:spcPct val="107000"/>
                        </a:lnSpc>
                        <a:spcAft>
                          <a:spcPts val="0"/>
                        </a:spcAft>
                      </a:pPr>
                      <a:r>
                        <a:rPr lang="es-MX" sz="700">
                          <a:solidFill>
                            <a:schemeClr val="tx1"/>
                          </a:solidFill>
                          <a:effectLst/>
                        </a:rPr>
                        <a:t> </a:t>
                      </a:r>
                      <a:endParaRPr lang="es-ES" sz="600">
                        <a:solidFill>
                          <a:schemeClr val="tx1"/>
                        </a:solidFill>
                        <a:effectLst/>
                      </a:endParaRPr>
                    </a:p>
                    <a:p>
                      <a:pPr algn="ctr">
                        <a:lnSpc>
                          <a:spcPct val="107000"/>
                        </a:lnSpc>
                        <a:spcAft>
                          <a:spcPts val="0"/>
                        </a:spcAft>
                      </a:pPr>
                      <a:r>
                        <a:rPr lang="es-MX" sz="700">
                          <a:solidFill>
                            <a:schemeClr val="tx1"/>
                          </a:solidFill>
                          <a:effectLst/>
                        </a:rPr>
                        <a:t>C=</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dirty="0">
                          <a:solidFill>
                            <a:schemeClr val="tx1"/>
                          </a:solidFill>
                          <a:effectLst/>
                        </a:rPr>
                        <a:t>mb</a:t>
                      </a:r>
                      <a:endParaRPr lang="es-ES" sz="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1.5</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1.8</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2.1</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2.4</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r>
              <a:tr h="134714">
                <a:tc vMerge="1">
                  <a:txBody>
                    <a:bodyPr/>
                    <a:lstStyle/>
                    <a:p>
                      <a:endParaRPr lang="es-ES"/>
                    </a:p>
                  </a:txBody>
                  <a:tcPr/>
                </a:tc>
                <a:tc vMerge="1">
                  <a:txBody>
                    <a:bodyPr/>
                    <a:lstStyle/>
                    <a:p>
                      <a:endParaRPr lang="es-ES"/>
                    </a:p>
                  </a:txBody>
                  <a:tcPr/>
                </a:tc>
                <a:tc>
                  <a:txBody>
                    <a:bodyPr/>
                    <a:lstStyle/>
                    <a:p>
                      <a:pPr algn="ctr">
                        <a:lnSpc>
                          <a:spcPct val="107000"/>
                        </a:lnSpc>
                        <a:spcAft>
                          <a:spcPts val="0"/>
                        </a:spcAft>
                      </a:pPr>
                      <a:r>
                        <a:rPr lang="es-MX" sz="700" dirty="0">
                          <a:solidFill>
                            <a:schemeClr val="tx1"/>
                          </a:solidFill>
                          <a:effectLst/>
                        </a:rPr>
                        <a:t>b</a:t>
                      </a:r>
                      <a:endParaRPr lang="es-ES" sz="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1.7</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2.10</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2.4</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2.75</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r>
              <a:tr h="134714">
                <a:tc vMerge="1">
                  <a:txBody>
                    <a:bodyPr/>
                    <a:lstStyle/>
                    <a:p>
                      <a:endParaRPr lang="es-ES"/>
                    </a:p>
                  </a:txBody>
                  <a:tcPr/>
                </a:tc>
                <a:tc vMerge="1">
                  <a:txBody>
                    <a:bodyPr/>
                    <a:lstStyle/>
                    <a:p>
                      <a:endParaRPr lang="es-ES"/>
                    </a:p>
                  </a:txBody>
                  <a:tcPr/>
                </a:tc>
                <a:tc>
                  <a:txBody>
                    <a:bodyPr/>
                    <a:lstStyle/>
                    <a:p>
                      <a:pPr algn="ctr">
                        <a:lnSpc>
                          <a:spcPct val="107000"/>
                        </a:lnSpc>
                        <a:spcAft>
                          <a:spcPts val="0"/>
                        </a:spcAft>
                      </a:pPr>
                      <a:r>
                        <a:rPr lang="es-MX" sz="700" dirty="0">
                          <a:solidFill>
                            <a:schemeClr val="tx1"/>
                          </a:solidFill>
                          <a:effectLst/>
                        </a:rPr>
                        <a:t>r</a:t>
                      </a:r>
                      <a:endParaRPr lang="es-ES" sz="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1.9</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2.3</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2.7</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3.1</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r>
              <a:tr h="134714">
                <a:tc vMerge="1">
                  <a:txBody>
                    <a:bodyPr/>
                    <a:lstStyle/>
                    <a:p>
                      <a:endParaRPr lang="es-ES"/>
                    </a:p>
                  </a:txBody>
                  <a:tcPr/>
                </a:tc>
                <a:tc vMerge="1">
                  <a:txBody>
                    <a:bodyPr/>
                    <a:lstStyle/>
                    <a:p>
                      <a:endParaRPr lang="es-ES"/>
                    </a:p>
                  </a:txBody>
                  <a:tcPr/>
                </a:tc>
                <a:tc>
                  <a:txBody>
                    <a:bodyPr/>
                    <a:lstStyle/>
                    <a:p>
                      <a:pPr algn="ctr">
                        <a:lnSpc>
                          <a:spcPct val="107000"/>
                        </a:lnSpc>
                        <a:spcAft>
                          <a:spcPts val="0"/>
                        </a:spcAft>
                      </a:pPr>
                      <a:r>
                        <a:rPr lang="es-MX" sz="700" dirty="0">
                          <a:solidFill>
                            <a:schemeClr val="tx1"/>
                          </a:solidFill>
                          <a:effectLst/>
                        </a:rPr>
                        <a:t>p</a:t>
                      </a:r>
                      <a:endParaRPr lang="es-ES" sz="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2.1</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2.55</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3.0</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3.45</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r>
              <a:tr h="134714">
                <a:tc rowSpan="4">
                  <a:txBody>
                    <a:bodyPr/>
                    <a:lstStyle/>
                    <a:p>
                      <a:pPr algn="ctr">
                        <a:lnSpc>
                          <a:spcPct val="107000"/>
                        </a:lnSpc>
                        <a:spcAft>
                          <a:spcPts val="0"/>
                        </a:spcAft>
                      </a:pPr>
                      <a:r>
                        <a:rPr lang="es-MX" sz="700">
                          <a:solidFill>
                            <a:schemeClr val="tx1"/>
                          </a:solidFill>
                          <a:effectLst/>
                        </a:rPr>
                        <a:t> </a:t>
                      </a:r>
                      <a:endParaRPr lang="es-ES" sz="600">
                        <a:solidFill>
                          <a:schemeClr val="tx1"/>
                        </a:solidFill>
                        <a:effectLst/>
                      </a:endParaRPr>
                    </a:p>
                    <a:p>
                      <a:pPr algn="ctr">
                        <a:lnSpc>
                          <a:spcPct val="107000"/>
                        </a:lnSpc>
                        <a:spcAft>
                          <a:spcPts val="0"/>
                        </a:spcAft>
                      </a:pPr>
                      <a:r>
                        <a:rPr lang="es-MX" sz="700">
                          <a:solidFill>
                            <a:schemeClr val="tx1"/>
                          </a:solidFill>
                          <a:effectLst/>
                        </a:rPr>
                        <a:t> </a:t>
                      </a:r>
                      <a:endParaRPr lang="es-ES" sz="600">
                        <a:solidFill>
                          <a:schemeClr val="tx1"/>
                        </a:solidFill>
                        <a:effectLst/>
                      </a:endParaRPr>
                    </a:p>
                    <a:p>
                      <a:pPr algn="ctr">
                        <a:lnSpc>
                          <a:spcPct val="107000"/>
                        </a:lnSpc>
                        <a:spcAft>
                          <a:spcPts val="0"/>
                        </a:spcAft>
                      </a:pPr>
                      <a:r>
                        <a:rPr lang="es-MX" sz="700">
                          <a:solidFill>
                            <a:schemeClr val="tx1"/>
                          </a:solidFill>
                          <a:effectLst/>
                        </a:rPr>
                        <a:t>A=p</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rowSpan="4">
                  <a:txBody>
                    <a:bodyPr/>
                    <a:lstStyle/>
                    <a:p>
                      <a:pPr algn="ctr">
                        <a:lnSpc>
                          <a:spcPct val="107000"/>
                        </a:lnSpc>
                        <a:spcAft>
                          <a:spcPts val="0"/>
                        </a:spcAft>
                      </a:pPr>
                      <a:r>
                        <a:rPr lang="es-MX" sz="700" dirty="0">
                          <a:solidFill>
                            <a:schemeClr val="tx1"/>
                          </a:solidFill>
                          <a:effectLst/>
                        </a:rPr>
                        <a:t> </a:t>
                      </a:r>
                      <a:endParaRPr lang="es-ES" sz="600" dirty="0">
                        <a:solidFill>
                          <a:schemeClr val="tx1"/>
                        </a:solidFill>
                        <a:effectLst/>
                      </a:endParaRPr>
                    </a:p>
                    <a:p>
                      <a:pPr algn="ctr">
                        <a:lnSpc>
                          <a:spcPct val="107000"/>
                        </a:lnSpc>
                        <a:spcAft>
                          <a:spcPts val="0"/>
                        </a:spcAft>
                      </a:pPr>
                      <a:r>
                        <a:rPr lang="es-MX" sz="700" dirty="0">
                          <a:solidFill>
                            <a:schemeClr val="tx1"/>
                          </a:solidFill>
                          <a:effectLst/>
                        </a:rPr>
                        <a:t> </a:t>
                      </a:r>
                      <a:endParaRPr lang="es-ES" sz="600" dirty="0">
                        <a:solidFill>
                          <a:schemeClr val="tx1"/>
                        </a:solidFill>
                        <a:effectLst/>
                      </a:endParaRPr>
                    </a:p>
                    <a:p>
                      <a:pPr algn="ctr">
                        <a:lnSpc>
                          <a:spcPct val="107000"/>
                        </a:lnSpc>
                        <a:spcAft>
                          <a:spcPts val="0"/>
                        </a:spcAft>
                      </a:pPr>
                      <a:r>
                        <a:rPr lang="es-MX" sz="700" dirty="0">
                          <a:solidFill>
                            <a:schemeClr val="tx1"/>
                          </a:solidFill>
                          <a:effectLst/>
                        </a:rPr>
                        <a:t>C=</a:t>
                      </a:r>
                      <a:endParaRPr lang="es-ES" sz="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dirty="0">
                          <a:solidFill>
                            <a:schemeClr val="tx1"/>
                          </a:solidFill>
                          <a:effectLst/>
                        </a:rPr>
                        <a:t>mb</a:t>
                      </a:r>
                      <a:endParaRPr lang="es-ES" sz="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1.7</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2.05</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2.4</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2.75</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r>
              <a:tr h="134714">
                <a:tc vMerge="1">
                  <a:txBody>
                    <a:bodyPr/>
                    <a:lstStyle/>
                    <a:p>
                      <a:endParaRPr lang="es-ES"/>
                    </a:p>
                  </a:txBody>
                  <a:tcPr/>
                </a:tc>
                <a:tc vMerge="1">
                  <a:txBody>
                    <a:bodyPr/>
                    <a:lstStyle/>
                    <a:p>
                      <a:endParaRPr lang="es-ES"/>
                    </a:p>
                  </a:txBody>
                  <a:tcPr/>
                </a:tc>
                <a:tc>
                  <a:txBody>
                    <a:bodyPr/>
                    <a:lstStyle/>
                    <a:p>
                      <a:pPr algn="ctr">
                        <a:lnSpc>
                          <a:spcPct val="107000"/>
                        </a:lnSpc>
                        <a:spcAft>
                          <a:spcPts val="0"/>
                        </a:spcAft>
                      </a:pPr>
                      <a:r>
                        <a:rPr lang="es-MX" sz="700" dirty="0">
                          <a:solidFill>
                            <a:schemeClr val="tx1"/>
                          </a:solidFill>
                          <a:effectLst/>
                        </a:rPr>
                        <a:t>b</a:t>
                      </a:r>
                      <a:endParaRPr lang="es-ES" sz="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1.95</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2.35</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2.75</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3.15</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r>
              <a:tr h="134714">
                <a:tc vMerge="1">
                  <a:txBody>
                    <a:bodyPr/>
                    <a:lstStyle/>
                    <a:p>
                      <a:endParaRPr lang="es-ES"/>
                    </a:p>
                  </a:txBody>
                  <a:tcPr/>
                </a:tc>
                <a:tc vMerge="1">
                  <a:txBody>
                    <a:bodyPr/>
                    <a:lstStyle/>
                    <a:p>
                      <a:endParaRPr lang="es-ES"/>
                    </a:p>
                  </a:txBody>
                  <a:tcPr/>
                </a:tc>
                <a:tc>
                  <a:txBody>
                    <a:bodyPr/>
                    <a:lstStyle/>
                    <a:p>
                      <a:pPr algn="ctr">
                        <a:lnSpc>
                          <a:spcPct val="107000"/>
                        </a:lnSpc>
                        <a:spcAft>
                          <a:spcPts val="0"/>
                        </a:spcAft>
                      </a:pPr>
                      <a:r>
                        <a:rPr lang="es-MX" sz="700" dirty="0">
                          <a:solidFill>
                            <a:schemeClr val="tx1"/>
                          </a:solidFill>
                          <a:effectLst/>
                        </a:rPr>
                        <a:t>r</a:t>
                      </a:r>
                      <a:endParaRPr lang="es-ES" sz="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2.2</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2.65</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3.1</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3.55</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r>
              <a:tr h="134714">
                <a:tc vMerge="1">
                  <a:txBody>
                    <a:bodyPr/>
                    <a:lstStyle/>
                    <a:p>
                      <a:endParaRPr lang="es-ES"/>
                    </a:p>
                  </a:txBody>
                  <a:tcPr/>
                </a:tc>
                <a:tc vMerge="1">
                  <a:txBody>
                    <a:bodyPr/>
                    <a:lstStyle/>
                    <a:p>
                      <a:endParaRPr lang="es-ES"/>
                    </a:p>
                  </a:txBody>
                  <a:tcPr/>
                </a:tc>
                <a:tc>
                  <a:txBody>
                    <a:bodyPr/>
                    <a:lstStyle/>
                    <a:p>
                      <a:pPr algn="ctr">
                        <a:lnSpc>
                          <a:spcPct val="107000"/>
                        </a:lnSpc>
                        <a:spcAft>
                          <a:spcPts val="0"/>
                        </a:spcAft>
                      </a:pPr>
                      <a:r>
                        <a:rPr lang="es-MX" sz="700" dirty="0">
                          <a:solidFill>
                            <a:schemeClr val="tx1"/>
                          </a:solidFill>
                          <a:effectLst/>
                        </a:rPr>
                        <a:t>p</a:t>
                      </a:r>
                      <a:endParaRPr lang="es-ES" sz="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2.45</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2.95</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3.45</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a:txBody>
                    <a:bodyPr/>
                    <a:lstStyle/>
                    <a:p>
                      <a:pPr algn="ctr">
                        <a:lnSpc>
                          <a:spcPct val="107000"/>
                        </a:lnSpc>
                        <a:spcAft>
                          <a:spcPts val="0"/>
                        </a:spcAft>
                      </a:pPr>
                      <a:r>
                        <a:rPr lang="es-MX" sz="700">
                          <a:solidFill>
                            <a:schemeClr val="tx1"/>
                          </a:solidFill>
                          <a:effectLst/>
                        </a:rPr>
                        <a:t>3.95</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r>
              <a:tr h="134714">
                <a:tc gridSpan="7">
                  <a:txBody>
                    <a:bodyPr/>
                    <a:lstStyle/>
                    <a:p>
                      <a:pPr algn="ctr">
                        <a:lnSpc>
                          <a:spcPct val="107000"/>
                        </a:lnSpc>
                        <a:spcAft>
                          <a:spcPts val="0"/>
                        </a:spcAft>
                      </a:pPr>
                      <a:r>
                        <a:rPr lang="es-MX" sz="700" dirty="0">
                          <a:solidFill>
                            <a:schemeClr val="tx1"/>
                          </a:solidFill>
                          <a:effectLst/>
                        </a:rPr>
                        <a:t> </a:t>
                      </a:r>
                      <a:endParaRPr lang="es-ES" sz="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34714">
                <a:tc gridSpan="3">
                  <a:txBody>
                    <a:bodyPr/>
                    <a:lstStyle/>
                    <a:p>
                      <a:pPr algn="ctr">
                        <a:lnSpc>
                          <a:spcPct val="107000"/>
                        </a:lnSpc>
                        <a:spcAft>
                          <a:spcPts val="0"/>
                        </a:spcAft>
                      </a:pPr>
                      <a:r>
                        <a:rPr lang="es-MX" sz="700" dirty="0">
                          <a:solidFill>
                            <a:schemeClr val="tx1"/>
                          </a:solidFill>
                          <a:effectLst/>
                        </a:rPr>
                        <a:t>mb= muy bien                       </a:t>
                      </a:r>
                      <a:endParaRPr lang="es-ES" sz="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hMerge="1">
                  <a:txBody>
                    <a:bodyPr/>
                    <a:lstStyle/>
                    <a:p>
                      <a:endParaRPr lang="es-ES"/>
                    </a:p>
                  </a:txBody>
                  <a:tcPr/>
                </a:tc>
                <a:tc hMerge="1">
                  <a:txBody>
                    <a:bodyPr/>
                    <a:lstStyle/>
                    <a:p>
                      <a:endParaRPr lang="es-ES"/>
                    </a:p>
                  </a:txBody>
                  <a:tcPr/>
                </a:tc>
                <a:tc>
                  <a:txBody>
                    <a:bodyPr/>
                    <a:lstStyle/>
                    <a:p>
                      <a:pPr algn="ctr">
                        <a:lnSpc>
                          <a:spcPct val="107000"/>
                        </a:lnSpc>
                        <a:spcAft>
                          <a:spcPts val="0"/>
                        </a:spcAft>
                      </a:pPr>
                      <a:r>
                        <a:rPr lang="es-MX" sz="700">
                          <a:solidFill>
                            <a:schemeClr val="tx1"/>
                          </a:solidFill>
                          <a:effectLst/>
                        </a:rPr>
                        <a:t> </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gridSpan="3">
                  <a:txBody>
                    <a:bodyPr/>
                    <a:lstStyle/>
                    <a:p>
                      <a:pPr algn="ctr">
                        <a:lnSpc>
                          <a:spcPct val="107000"/>
                        </a:lnSpc>
                        <a:spcAft>
                          <a:spcPts val="0"/>
                        </a:spcAft>
                      </a:pPr>
                      <a:r>
                        <a:rPr lang="es-MX" sz="700">
                          <a:solidFill>
                            <a:schemeClr val="tx1"/>
                          </a:solidFill>
                          <a:effectLst/>
                        </a:rPr>
                        <a:t>b= bien</a:t>
                      </a:r>
                      <a:endParaRPr lang="es-ES" sz="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hMerge="1">
                  <a:txBody>
                    <a:bodyPr/>
                    <a:lstStyle/>
                    <a:p>
                      <a:endParaRPr lang="es-ES"/>
                    </a:p>
                  </a:txBody>
                  <a:tcPr/>
                </a:tc>
                <a:tc hMerge="1">
                  <a:txBody>
                    <a:bodyPr/>
                    <a:lstStyle/>
                    <a:p>
                      <a:endParaRPr lang="es-ES"/>
                    </a:p>
                  </a:txBody>
                  <a:tcPr/>
                </a:tc>
              </a:tr>
              <a:tr h="134714">
                <a:tc gridSpan="3">
                  <a:txBody>
                    <a:bodyPr/>
                    <a:lstStyle/>
                    <a:p>
                      <a:pPr>
                        <a:lnSpc>
                          <a:spcPct val="107000"/>
                        </a:lnSpc>
                        <a:spcAft>
                          <a:spcPts val="0"/>
                        </a:spcAft>
                      </a:pPr>
                      <a:r>
                        <a:rPr lang="es-MX" sz="700" dirty="0">
                          <a:solidFill>
                            <a:schemeClr val="tx1"/>
                          </a:solidFill>
                          <a:effectLst/>
                        </a:rPr>
                        <a:t>                   r= regular</a:t>
                      </a:r>
                      <a:endParaRPr lang="es-ES" sz="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hMerge="1">
                  <a:txBody>
                    <a:bodyPr/>
                    <a:lstStyle/>
                    <a:p>
                      <a:endParaRPr lang="es-ES"/>
                    </a:p>
                  </a:txBody>
                  <a:tcPr/>
                </a:tc>
                <a:tc hMerge="1">
                  <a:txBody>
                    <a:bodyPr/>
                    <a:lstStyle/>
                    <a:p>
                      <a:endParaRPr lang="es-ES"/>
                    </a:p>
                  </a:txBody>
                  <a:tcPr/>
                </a:tc>
                <a:tc>
                  <a:txBody>
                    <a:bodyPr/>
                    <a:lstStyle/>
                    <a:p>
                      <a:pPr algn="ctr">
                        <a:lnSpc>
                          <a:spcPct val="107000"/>
                        </a:lnSpc>
                        <a:spcAft>
                          <a:spcPts val="0"/>
                        </a:spcAft>
                      </a:pPr>
                      <a:r>
                        <a:rPr lang="es-MX" sz="700" dirty="0">
                          <a:solidFill>
                            <a:schemeClr val="tx1"/>
                          </a:solidFill>
                          <a:effectLst/>
                        </a:rPr>
                        <a:t> </a:t>
                      </a:r>
                      <a:endParaRPr lang="es-ES" sz="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gridSpan="3">
                  <a:txBody>
                    <a:bodyPr/>
                    <a:lstStyle/>
                    <a:p>
                      <a:pPr algn="ctr">
                        <a:lnSpc>
                          <a:spcPct val="107000"/>
                        </a:lnSpc>
                        <a:spcAft>
                          <a:spcPts val="0"/>
                        </a:spcAft>
                      </a:pPr>
                      <a:r>
                        <a:rPr lang="es-MX" sz="700" dirty="0">
                          <a:solidFill>
                            <a:schemeClr val="tx1"/>
                          </a:solidFill>
                          <a:effectLst/>
                        </a:rPr>
                        <a:t>   p= pobre</a:t>
                      </a:r>
                      <a:endParaRPr lang="es-ES" sz="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18" marR="56118" marT="0" marB="0"/>
                </a:tc>
                <a:tc hMerge="1">
                  <a:txBody>
                    <a:bodyPr/>
                    <a:lstStyle/>
                    <a:p>
                      <a:endParaRPr lang="es-ES"/>
                    </a:p>
                  </a:txBody>
                  <a:tcPr/>
                </a:tc>
                <a:tc hMerge="1">
                  <a:txBody>
                    <a:bodyPr/>
                    <a:lstStyle/>
                    <a:p>
                      <a:endParaRPr lang="es-ES"/>
                    </a:p>
                  </a:txBody>
                  <a:tcP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405181292"/>
              </p:ext>
            </p:extLst>
          </p:nvPr>
        </p:nvGraphicFramePr>
        <p:xfrm>
          <a:off x="5715001" y="3958847"/>
          <a:ext cx="3352800" cy="1184656"/>
        </p:xfrm>
        <a:graphic>
          <a:graphicData uri="http://schemas.openxmlformats.org/drawingml/2006/table">
            <a:tbl>
              <a:tblPr firstRow="1" firstCol="1" bandRow="1">
                <a:tableStyleId>{5C22544A-7EE6-4342-B048-85BDC9FD1C3A}</a:tableStyleId>
              </a:tblPr>
              <a:tblGrid>
                <a:gridCol w="911657"/>
                <a:gridCol w="550757"/>
                <a:gridCol w="786389"/>
                <a:gridCol w="570596"/>
                <a:gridCol w="533401"/>
              </a:tblGrid>
              <a:tr h="148082">
                <a:tc rowSpan="2" gridSpan="2">
                  <a:txBody>
                    <a:bodyPr/>
                    <a:lstStyle/>
                    <a:p>
                      <a:pPr algn="just">
                        <a:lnSpc>
                          <a:spcPct val="107000"/>
                        </a:lnSpc>
                        <a:spcAft>
                          <a:spcPts val="0"/>
                        </a:spcAft>
                      </a:pPr>
                      <a:r>
                        <a:rPr lang="es-MX" sz="700" dirty="0">
                          <a:solidFill>
                            <a:schemeClr val="tx1"/>
                          </a:solidFill>
                          <a:effectLst/>
                        </a:rPr>
                        <a:t> </a:t>
                      </a:r>
                      <a:endParaRPr lang="es-ES" sz="500" dirty="0">
                        <a:solidFill>
                          <a:schemeClr val="tx1"/>
                        </a:solidFill>
                        <a:effectLst/>
                      </a:endParaRPr>
                    </a:p>
                    <a:p>
                      <a:pPr algn="just">
                        <a:lnSpc>
                          <a:spcPct val="107000"/>
                        </a:lnSpc>
                        <a:spcAft>
                          <a:spcPts val="0"/>
                        </a:spcAft>
                      </a:pPr>
                      <a:r>
                        <a:rPr lang="es-MX" sz="700" dirty="0">
                          <a:solidFill>
                            <a:schemeClr val="tx1"/>
                          </a:solidFill>
                          <a:effectLst/>
                        </a:rPr>
                        <a:t>CARACTERÍSTICAS</a:t>
                      </a:r>
                      <a:endParaRPr lang="es-ES" sz="5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rowSpan="2" hMerge="1">
                  <a:txBody>
                    <a:bodyPr/>
                    <a:lstStyle/>
                    <a:p>
                      <a:endParaRPr lang="es-ES"/>
                    </a:p>
                  </a:txBody>
                  <a:tcPr/>
                </a:tc>
                <a:tc gridSpan="3">
                  <a:txBody>
                    <a:bodyPr/>
                    <a:lstStyle/>
                    <a:p>
                      <a:pPr algn="just">
                        <a:lnSpc>
                          <a:spcPct val="107000"/>
                        </a:lnSpc>
                        <a:spcAft>
                          <a:spcPts val="0"/>
                        </a:spcAft>
                      </a:pPr>
                      <a:r>
                        <a:rPr lang="es-MX" sz="700" dirty="0">
                          <a:solidFill>
                            <a:schemeClr val="tx1"/>
                          </a:solidFill>
                          <a:effectLst/>
                        </a:rPr>
                        <a:t>D</a:t>
                      </a:r>
                      <a:endParaRPr lang="es-ES" sz="5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a:p>
                  </a:txBody>
                  <a:tcPr/>
                </a:tc>
              </a:tr>
              <a:tr h="148082">
                <a:tc gridSpan="2" vMerge="1">
                  <a:txBody>
                    <a:bodyPr/>
                    <a:lstStyle/>
                    <a:p>
                      <a:endParaRPr lang="es-ES"/>
                    </a:p>
                  </a:txBody>
                  <a:tcPr/>
                </a:tc>
                <a:tc hMerge="1" vMerge="1">
                  <a:txBody>
                    <a:bodyPr/>
                    <a:lstStyle/>
                    <a:p>
                      <a:endParaRPr lang="es-ES"/>
                    </a:p>
                  </a:txBody>
                  <a:tcPr/>
                </a:tc>
                <a:tc>
                  <a:txBody>
                    <a:bodyPr/>
                    <a:lstStyle/>
                    <a:p>
                      <a:pPr algn="just">
                        <a:lnSpc>
                          <a:spcPct val="107000"/>
                        </a:lnSpc>
                        <a:spcAft>
                          <a:spcPts val="0"/>
                        </a:spcAft>
                      </a:pPr>
                      <a:r>
                        <a:rPr lang="es-MX" sz="700">
                          <a:solidFill>
                            <a:schemeClr val="tx1"/>
                          </a:solidFill>
                          <a:effectLst/>
                        </a:rPr>
                        <a:t>ns</a:t>
                      </a:r>
                      <a:endParaRPr lang="es-ES" sz="5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700">
                          <a:solidFill>
                            <a:schemeClr val="tx1"/>
                          </a:solidFill>
                          <a:effectLst/>
                        </a:rPr>
                        <a:t>s</a:t>
                      </a:r>
                      <a:endParaRPr lang="es-ES" sz="5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700">
                          <a:solidFill>
                            <a:schemeClr val="tx1"/>
                          </a:solidFill>
                          <a:effectLst/>
                        </a:rPr>
                        <a:t>ms</a:t>
                      </a:r>
                      <a:endParaRPr lang="es-ES" sz="5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148082">
                <a:tc rowSpan="2">
                  <a:txBody>
                    <a:bodyPr/>
                    <a:lstStyle/>
                    <a:p>
                      <a:pPr algn="just">
                        <a:lnSpc>
                          <a:spcPct val="107000"/>
                        </a:lnSpc>
                        <a:spcAft>
                          <a:spcPts val="0"/>
                        </a:spcAft>
                      </a:pPr>
                      <a:r>
                        <a:rPr lang="es-MX" sz="700" dirty="0">
                          <a:solidFill>
                            <a:schemeClr val="tx1"/>
                          </a:solidFill>
                          <a:effectLst/>
                        </a:rPr>
                        <a:t> </a:t>
                      </a:r>
                      <a:endParaRPr lang="es-ES" sz="500" dirty="0">
                        <a:solidFill>
                          <a:schemeClr val="tx1"/>
                        </a:solidFill>
                        <a:effectLst/>
                      </a:endParaRPr>
                    </a:p>
                    <a:p>
                      <a:pPr algn="just">
                        <a:lnSpc>
                          <a:spcPct val="107000"/>
                        </a:lnSpc>
                        <a:spcAft>
                          <a:spcPts val="0"/>
                        </a:spcAft>
                      </a:pPr>
                      <a:r>
                        <a:rPr lang="es-MX" sz="700" dirty="0">
                          <a:solidFill>
                            <a:schemeClr val="tx1"/>
                          </a:solidFill>
                          <a:effectLst/>
                        </a:rPr>
                        <a:t>E=</a:t>
                      </a:r>
                      <a:endParaRPr lang="es-ES" sz="5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700" dirty="0">
                          <a:solidFill>
                            <a:schemeClr val="tx1"/>
                          </a:solidFill>
                          <a:effectLst/>
                        </a:rPr>
                        <a:t>ns</a:t>
                      </a:r>
                      <a:endParaRPr lang="es-ES" sz="5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700">
                          <a:solidFill>
                            <a:schemeClr val="tx1"/>
                          </a:solidFill>
                          <a:effectLst/>
                        </a:rPr>
                        <a:t>1.0</a:t>
                      </a:r>
                      <a:endParaRPr lang="es-ES" sz="5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700">
                          <a:solidFill>
                            <a:schemeClr val="tx1"/>
                          </a:solidFill>
                          <a:effectLst/>
                        </a:rPr>
                        <a:t>*1.2</a:t>
                      </a:r>
                      <a:endParaRPr lang="es-ES" sz="5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700" dirty="0">
                          <a:solidFill>
                            <a:schemeClr val="tx1"/>
                          </a:solidFill>
                          <a:effectLst/>
                        </a:rPr>
                        <a:t>1.4</a:t>
                      </a:r>
                      <a:endParaRPr lang="es-ES" sz="5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148082">
                <a:tc vMerge="1">
                  <a:txBody>
                    <a:bodyPr/>
                    <a:lstStyle/>
                    <a:p>
                      <a:endParaRPr lang="es-ES"/>
                    </a:p>
                  </a:txBody>
                  <a:tcPr/>
                </a:tc>
                <a:tc>
                  <a:txBody>
                    <a:bodyPr/>
                    <a:lstStyle/>
                    <a:p>
                      <a:pPr algn="just">
                        <a:lnSpc>
                          <a:spcPct val="107000"/>
                        </a:lnSpc>
                        <a:spcAft>
                          <a:spcPts val="0"/>
                        </a:spcAft>
                      </a:pPr>
                      <a:r>
                        <a:rPr lang="es-MX" sz="700" dirty="0">
                          <a:solidFill>
                            <a:schemeClr val="tx1"/>
                          </a:solidFill>
                          <a:effectLst/>
                        </a:rPr>
                        <a:t>s</a:t>
                      </a:r>
                      <a:endParaRPr lang="es-ES" sz="5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700" dirty="0">
                          <a:solidFill>
                            <a:schemeClr val="tx1"/>
                          </a:solidFill>
                          <a:effectLst/>
                        </a:rPr>
                        <a:t>1.0</a:t>
                      </a:r>
                      <a:endParaRPr lang="es-ES" sz="5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700">
                          <a:solidFill>
                            <a:schemeClr val="tx1"/>
                          </a:solidFill>
                          <a:effectLst/>
                        </a:rPr>
                        <a:t>1.3</a:t>
                      </a:r>
                      <a:endParaRPr lang="es-ES" sz="5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700" dirty="0">
                          <a:solidFill>
                            <a:schemeClr val="tx1"/>
                          </a:solidFill>
                          <a:effectLst/>
                        </a:rPr>
                        <a:t>1.5</a:t>
                      </a:r>
                      <a:endParaRPr lang="es-ES" sz="5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148082">
                <a:tc>
                  <a:txBody>
                    <a:bodyPr/>
                    <a:lstStyle/>
                    <a:p>
                      <a:pPr algn="just">
                        <a:lnSpc>
                          <a:spcPct val="107000"/>
                        </a:lnSpc>
                        <a:spcAft>
                          <a:spcPts val="0"/>
                        </a:spcAft>
                      </a:pPr>
                      <a:r>
                        <a:rPr lang="es-MX" sz="700">
                          <a:solidFill>
                            <a:schemeClr val="tx1"/>
                          </a:solidFill>
                          <a:effectLst/>
                        </a:rPr>
                        <a:t> </a:t>
                      </a:r>
                      <a:endParaRPr lang="es-ES" sz="5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700">
                          <a:solidFill>
                            <a:schemeClr val="tx1"/>
                          </a:solidFill>
                          <a:effectLst/>
                        </a:rPr>
                        <a:t>ms</a:t>
                      </a:r>
                      <a:endParaRPr lang="es-ES" sz="5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700" dirty="0">
                          <a:solidFill>
                            <a:schemeClr val="tx1"/>
                          </a:solidFill>
                          <a:effectLst/>
                        </a:rPr>
                        <a:t>1.2</a:t>
                      </a:r>
                      <a:endParaRPr lang="es-ES" sz="5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700" dirty="0">
                          <a:solidFill>
                            <a:schemeClr val="tx1"/>
                          </a:solidFill>
                          <a:effectLst/>
                        </a:rPr>
                        <a:t>1.4</a:t>
                      </a:r>
                      <a:endParaRPr lang="es-ES" sz="5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700" dirty="0">
                          <a:solidFill>
                            <a:schemeClr val="tx1"/>
                          </a:solidFill>
                          <a:effectLst/>
                        </a:rPr>
                        <a:t>1.6</a:t>
                      </a:r>
                      <a:endParaRPr lang="es-ES" sz="5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148082">
                <a:tc gridSpan="5">
                  <a:txBody>
                    <a:bodyPr/>
                    <a:lstStyle/>
                    <a:p>
                      <a:pPr algn="just">
                        <a:lnSpc>
                          <a:spcPct val="107000"/>
                        </a:lnSpc>
                        <a:spcAft>
                          <a:spcPts val="0"/>
                        </a:spcAft>
                      </a:pPr>
                      <a:r>
                        <a:rPr lang="es-MX" sz="700" dirty="0">
                          <a:solidFill>
                            <a:schemeClr val="tx1"/>
                          </a:solidFill>
                          <a:effectLst/>
                        </a:rPr>
                        <a:t> </a:t>
                      </a:r>
                      <a:endParaRPr lang="es-ES" sz="5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96164">
                <a:tc gridSpan="2">
                  <a:txBody>
                    <a:bodyPr/>
                    <a:lstStyle/>
                    <a:p>
                      <a:pPr algn="just">
                        <a:lnSpc>
                          <a:spcPct val="107000"/>
                        </a:lnSpc>
                        <a:spcAft>
                          <a:spcPts val="0"/>
                        </a:spcAft>
                      </a:pPr>
                      <a:r>
                        <a:rPr lang="es-MX" sz="700">
                          <a:solidFill>
                            <a:schemeClr val="tx1"/>
                          </a:solidFill>
                          <a:effectLst/>
                        </a:rPr>
                        <a:t>ms= muy serio</a:t>
                      </a:r>
                      <a:endParaRPr lang="es-ES" sz="5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S"/>
                    </a:p>
                  </a:txBody>
                  <a:tcPr/>
                </a:tc>
                <a:tc>
                  <a:txBody>
                    <a:bodyPr/>
                    <a:lstStyle/>
                    <a:p>
                      <a:pPr algn="just">
                        <a:lnSpc>
                          <a:spcPct val="107000"/>
                        </a:lnSpc>
                        <a:spcAft>
                          <a:spcPts val="0"/>
                        </a:spcAft>
                      </a:pPr>
                      <a:r>
                        <a:rPr lang="es-MX" sz="700">
                          <a:solidFill>
                            <a:schemeClr val="tx1"/>
                          </a:solidFill>
                          <a:effectLst/>
                        </a:rPr>
                        <a:t>s= serio</a:t>
                      </a:r>
                      <a:endParaRPr lang="es-ES" sz="5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700" dirty="0">
                          <a:solidFill>
                            <a:schemeClr val="tx1"/>
                          </a:solidFill>
                          <a:effectLst/>
                        </a:rPr>
                        <a:t>ns= no serio</a:t>
                      </a:r>
                      <a:endParaRPr lang="es-ES" sz="5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700" dirty="0">
                          <a:solidFill>
                            <a:schemeClr val="tx1"/>
                          </a:solidFill>
                          <a:effectLst/>
                        </a:rPr>
                        <a:t> </a:t>
                      </a:r>
                      <a:endParaRPr lang="es-ES" sz="5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137779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38400" y="364662"/>
            <a:ext cx="4800600" cy="536972"/>
          </a:xfrm>
        </p:spPr>
        <p:txBody>
          <a:bodyPr>
            <a:normAutofit/>
          </a:bodyPr>
          <a:lstStyle/>
          <a:p>
            <a:r>
              <a:rPr lang="es-ES" sz="2400" dirty="0" smtClean="0"/>
              <a:t>SIMULACIÓN CAE VON-MISES Y FOS</a:t>
            </a:r>
            <a:endParaRPr lang="es-ES" sz="2400" dirty="0"/>
          </a:p>
        </p:txBody>
      </p:sp>
      <p:pic>
        <p:nvPicPr>
          <p:cNvPr id="4" name="Marcador de contenido 3"/>
          <p:cNvPicPr>
            <a:picLocks noGrp="1" noChangeAspect="1"/>
          </p:cNvPicPr>
          <p:nvPr>
            <p:ph idx="1"/>
          </p:nvPr>
        </p:nvPicPr>
        <p:blipFill rotWithShape="1">
          <a:blip r:embed="rId2"/>
          <a:srcRect l="37378" t="49392" r="17182" b="12442"/>
          <a:stretch/>
        </p:blipFill>
        <p:spPr>
          <a:xfrm>
            <a:off x="380999" y="971550"/>
            <a:ext cx="4063053" cy="1918666"/>
          </a:xfrm>
          <a:prstGeom prst="rect">
            <a:avLst/>
          </a:prstGeom>
        </p:spPr>
      </p:pic>
      <p:pic>
        <p:nvPicPr>
          <p:cNvPr id="5" name="Imagen 4"/>
          <p:cNvPicPr>
            <a:picLocks noChangeAspect="1"/>
          </p:cNvPicPr>
          <p:nvPr/>
        </p:nvPicPr>
        <p:blipFill rotWithShape="1">
          <a:blip r:embed="rId3"/>
          <a:srcRect l="35000" t="32608" r="19166" b="28855"/>
          <a:stretch/>
        </p:blipFill>
        <p:spPr>
          <a:xfrm>
            <a:off x="4572000" y="976449"/>
            <a:ext cx="4156334" cy="1964813"/>
          </a:xfrm>
          <a:prstGeom prst="rect">
            <a:avLst/>
          </a:prstGeom>
        </p:spPr>
      </p:pic>
      <p:pic>
        <p:nvPicPr>
          <p:cNvPr id="6" name="Imagen 5"/>
          <p:cNvPicPr>
            <a:picLocks noChangeAspect="1"/>
          </p:cNvPicPr>
          <p:nvPr/>
        </p:nvPicPr>
        <p:blipFill rotWithShape="1">
          <a:blip r:embed="rId4"/>
          <a:srcRect l="38118" t="35966" r="17590" b="27926"/>
          <a:stretch/>
        </p:blipFill>
        <p:spPr>
          <a:xfrm>
            <a:off x="2324100" y="3016077"/>
            <a:ext cx="4495800" cy="2060575"/>
          </a:xfrm>
          <a:prstGeom prst="rect">
            <a:avLst/>
          </a:prstGeom>
        </p:spPr>
      </p:pic>
    </p:spTree>
    <p:extLst>
      <p:ext uri="{BB962C8B-B14F-4D97-AF65-F5344CB8AC3E}">
        <p14:creationId xmlns:p14="http://schemas.microsoft.com/office/powerpoint/2010/main" val="29287749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7456824"/>
              </p:ext>
            </p:extLst>
          </p:nvPr>
        </p:nvGraphicFramePr>
        <p:xfrm>
          <a:off x="914400" y="971550"/>
          <a:ext cx="6781802" cy="1981200"/>
        </p:xfrm>
        <a:graphic>
          <a:graphicData uri="http://schemas.openxmlformats.org/drawingml/2006/table">
            <a:tbl>
              <a:tblPr firstRow="1" firstCol="1" bandRow="1">
                <a:tableStyleId>{5C22544A-7EE6-4342-B048-85BDC9FD1C3A}</a:tableStyleId>
              </a:tblPr>
              <a:tblGrid>
                <a:gridCol w="1693999"/>
                <a:gridCol w="1695658"/>
                <a:gridCol w="1692340"/>
                <a:gridCol w="1699805"/>
              </a:tblGrid>
              <a:tr h="1085608">
                <a:tc>
                  <a:txBody>
                    <a:bodyPr/>
                    <a:lstStyle/>
                    <a:p>
                      <a:pPr algn="ctr">
                        <a:lnSpc>
                          <a:spcPct val="107000"/>
                        </a:lnSpc>
                        <a:spcAft>
                          <a:spcPts val="0"/>
                        </a:spcAft>
                      </a:pPr>
                      <a:r>
                        <a:rPr lang="es-MX" sz="1400" dirty="0">
                          <a:solidFill>
                            <a:schemeClr val="tx1"/>
                          </a:solidFill>
                          <a:effectLst/>
                        </a:rPr>
                        <a:t> </a:t>
                      </a:r>
                      <a:endParaRPr lang="es-E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400" dirty="0">
                          <a:solidFill>
                            <a:schemeClr val="tx1"/>
                          </a:solidFill>
                          <a:effectLst/>
                        </a:rPr>
                        <a:t>Hierro fundido, austenítico (nodular), EN GJSA XNiCr20 2</a:t>
                      </a:r>
                      <a:endParaRPr lang="es-E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400" dirty="0">
                          <a:solidFill>
                            <a:schemeClr val="tx1"/>
                          </a:solidFill>
                          <a:effectLst/>
                        </a:rPr>
                        <a:t> </a:t>
                      </a:r>
                      <a:endParaRPr lang="es-ES" sz="1400" dirty="0">
                        <a:solidFill>
                          <a:schemeClr val="tx1"/>
                        </a:solidFill>
                        <a:effectLst/>
                      </a:endParaRPr>
                    </a:p>
                    <a:p>
                      <a:pPr algn="ctr">
                        <a:lnSpc>
                          <a:spcPct val="107000"/>
                        </a:lnSpc>
                        <a:spcAft>
                          <a:spcPts val="0"/>
                        </a:spcAft>
                      </a:pPr>
                      <a:r>
                        <a:rPr lang="es-MX" sz="1400" dirty="0">
                          <a:solidFill>
                            <a:schemeClr val="tx1"/>
                          </a:solidFill>
                          <a:effectLst/>
                        </a:rPr>
                        <a:t> </a:t>
                      </a:r>
                      <a:endParaRPr lang="es-ES" sz="1400" dirty="0">
                        <a:solidFill>
                          <a:schemeClr val="tx1"/>
                        </a:solidFill>
                        <a:effectLst/>
                      </a:endParaRPr>
                    </a:p>
                    <a:p>
                      <a:pPr algn="ctr">
                        <a:lnSpc>
                          <a:spcPct val="107000"/>
                        </a:lnSpc>
                        <a:spcAft>
                          <a:spcPts val="0"/>
                        </a:spcAft>
                      </a:pPr>
                      <a:r>
                        <a:rPr lang="es-MX" sz="1400" dirty="0">
                          <a:solidFill>
                            <a:schemeClr val="tx1"/>
                          </a:solidFill>
                          <a:effectLst/>
                        </a:rPr>
                        <a:t>Al A206.0 T7</a:t>
                      </a:r>
                      <a:endParaRPr lang="es-E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400" dirty="0">
                          <a:solidFill>
                            <a:schemeClr val="tx1"/>
                          </a:solidFill>
                          <a:effectLst/>
                        </a:rPr>
                        <a:t>Acero inoxidable ASTM CA-6NM, fundido.</a:t>
                      </a:r>
                      <a:endParaRPr lang="es-E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58842">
                <a:tc>
                  <a:txBody>
                    <a:bodyPr/>
                    <a:lstStyle/>
                    <a:p>
                      <a:pPr algn="ctr">
                        <a:lnSpc>
                          <a:spcPct val="107000"/>
                        </a:lnSpc>
                        <a:spcAft>
                          <a:spcPts val="0"/>
                        </a:spcAft>
                      </a:pPr>
                      <a:r>
                        <a:rPr lang="es-MX" sz="1400">
                          <a:solidFill>
                            <a:schemeClr val="tx1"/>
                          </a:solidFill>
                          <a:effectLst/>
                        </a:rPr>
                        <a:t>FOS</a:t>
                      </a:r>
                      <a:endParaRPr lang="es-ES"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400" dirty="0">
                          <a:solidFill>
                            <a:schemeClr val="tx1"/>
                          </a:solidFill>
                          <a:effectLst/>
                        </a:rPr>
                        <a:t>2.6</a:t>
                      </a:r>
                      <a:endParaRPr lang="es-E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400" dirty="0">
                          <a:solidFill>
                            <a:schemeClr val="tx1"/>
                          </a:solidFill>
                          <a:effectLst/>
                        </a:rPr>
                        <a:t>3.3</a:t>
                      </a:r>
                      <a:endParaRPr lang="es-E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400" dirty="0">
                          <a:solidFill>
                            <a:schemeClr val="tx1"/>
                          </a:solidFill>
                          <a:effectLst/>
                        </a:rPr>
                        <a:t>8.3</a:t>
                      </a:r>
                      <a:endParaRPr lang="es-E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536750">
                <a:tc>
                  <a:txBody>
                    <a:bodyPr/>
                    <a:lstStyle/>
                    <a:p>
                      <a:pPr algn="ctr">
                        <a:lnSpc>
                          <a:spcPct val="107000"/>
                        </a:lnSpc>
                        <a:spcAft>
                          <a:spcPts val="0"/>
                        </a:spcAft>
                      </a:pPr>
                      <a:r>
                        <a:rPr lang="es-MX" sz="1400" dirty="0">
                          <a:solidFill>
                            <a:schemeClr val="tx1"/>
                          </a:solidFill>
                          <a:effectLst/>
                        </a:rPr>
                        <a:t>Von Mises </a:t>
                      </a:r>
                      <a:endParaRPr lang="es-E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400" dirty="0">
                          <a:solidFill>
                            <a:schemeClr val="tx1"/>
                          </a:solidFill>
                          <a:effectLst/>
                        </a:rPr>
                        <a:t>241.3 MPA</a:t>
                      </a:r>
                      <a:endParaRPr lang="es-E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MX" sz="1400" dirty="0">
                          <a:solidFill>
                            <a:schemeClr val="tx1"/>
                          </a:solidFill>
                          <a:effectLst/>
                        </a:rPr>
                        <a:t>112 MPA</a:t>
                      </a:r>
                      <a:endParaRPr lang="es-ES" sz="1400" dirty="0">
                        <a:solidFill>
                          <a:schemeClr val="tx1"/>
                        </a:solidFill>
                        <a:effectLst/>
                      </a:endParaRPr>
                    </a:p>
                    <a:p>
                      <a:pPr algn="ctr">
                        <a:lnSpc>
                          <a:spcPct val="107000"/>
                        </a:lnSpc>
                        <a:spcAft>
                          <a:spcPts val="0"/>
                        </a:spcAft>
                      </a:pPr>
                      <a:r>
                        <a:rPr lang="es-MX" sz="1400" dirty="0">
                          <a:solidFill>
                            <a:schemeClr val="tx1"/>
                          </a:solidFill>
                          <a:effectLst/>
                        </a:rPr>
                        <a:t> </a:t>
                      </a:r>
                      <a:endParaRPr lang="es-E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400" dirty="0">
                          <a:solidFill>
                            <a:schemeClr val="tx1"/>
                          </a:solidFill>
                          <a:effectLst/>
                        </a:rPr>
                        <a:t>136.7 MPA </a:t>
                      </a:r>
                      <a:endParaRPr lang="es-E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6" name="Rectángulo 5"/>
          <p:cNvSpPr/>
          <p:nvPr/>
        </p:nvSpPr>
        <p:spPr>
          <a:xfrm>
            <a:off x="838200" y="3141311"/>
            <a:ext cx="7848600" cy="1200329"/>
          </a:xfrm>
          <a:prstGeom prst="rect">
            <a:avLst/>
          </a:prstGeom>
        </p:spPr>
        <p:txBody>
          <a:bodyPr wrap="square">
            <a:spAutoFit/>
          </a:bodyPr>
          <a:lstStyle/>
          <a:p>
            <a:pPr lvl="0" indent="449263" algn="just" eaLnBrk="0" fontAlgn="base" hangingPunct="0">
              <a:spcBef>
                <a:spcPct val="0"/>
              </a:spcBef>
              <a:spcAft>
                <a:spcPct val="0"/>
              </a:spcAft>
            </a:pPr>
            <a:r>
              <a:rPr lang="es-EC" altLang="es-ES" dirty="0" smtClean="0">
                <a:latin typeface="Arial" panose="020B0604020202020204" pitchFamily="34" charset="0"/>
                <a:ea typeface="Calibri" panose="020F0502020204030204" pitchFamily="34" charset="0"/>
                <a:cs typeface="Times New Roman" panose="02020603050405020304" pitchFamily="18" charset="0"/>
              </a:rPr>
              <a:t>Una </a:t>
            </a:r>
            <a:r>
              <a:rPr lang="es-EC" altLang="es-ES" dirty="0">
                <a:latin typeface="Arial" panose="020B0604020202020204" pitchFamily="34" charset="0"/>
                <a:ea typeface="Calibri" panose="020F0502020204030204" pitchFamily="34" charset="0"/>
                <a:cs typeface="Times New Roman" panose="02020603050405020304" pitchFamily="18" charset="0"/>
              </a:rPr>
              <a:t>vez terminado el análisis se puede proceder a ejecutar los planos de construcción del impulsor</a:t>
            </a:r>
            <a:r>
              <a:rPr lang="es-EC" altLang="es-ES" dirty="0" smtClean="0">
                <a:latin typeface="Arial" panose="020B0604020202020204" pitchFamily="34" charset="0"/>
                <a:ea typeface="Calibri" panose="020F0502020204030204" pitchFamily="34" charset="0"/>
                <a:cs typeface="Times New Roman" panose="02020603050405020304" pitchFamily="18" charset="0"/>
              </a:rPr>
              <a:t>, </a:t>
            </a:r>
            <a:r>
              <a:rPr lang="es-EC" altLang="es-ES" dirty="0">
                <a:latin typeface="Arial" panose="020B0604020202020204" pitchFamily="34" charset="0"/>
                <a:ea typeface="Calibri" panose="020F0502020204030204" pitchFamily="34" charset="0"/>
                <a:cs typeface="Times New Roman" panose="02020603050405020304" pitchFamily="18" charset="0"/>
              </a:rPr>
              <a:t>estos planos fueron construidos de acuerdo a la norma del dibujo técnico, mecánico (INEN 003) con sus tolerancias y ajustes necesarios.</a:t>
            </a:r>
            <a:endParaRPr lang="es-EC" altLang="es-ES" sz="2800" dirty="0">
              <a:latin typeface="Arial" panose="020B0604020202020204" pitchFamily="34" charset="0"/>
            </a:endParaRPr>
          </a:p>
        </p:txBody>
      </p:sp>
      <p:sp>
        <p:nvSpPr>
          <p:cNvPr id="7" name="Rectángulo 6"/>
          <p:cNvSpPr/>
          <p:nvPr/>
        </p:nvSpPr>
        <p:spPr>
          <a:xfrm>
            <a:off x="374469" y="438150"/>
            <a:ext cx="8153400" cy="369332"/>
          </a:xfrm>
          <a:prstGeom prst="rect">
            <a:avLst/>
          </a:prstGeom>
        </p:spPr>
        <p:txBody>
          <a:bodyPr wrap="square">
            <a:spAutoFit/>
          </a:bodyPr>
          <a:lstStyle/>
          <a:p>
            <a:pPr lvl="0" indent="449263" algn="just" eaLnBrk="0" fontAlgn="base" hangingPunct="0">
              <a:spcBef>
                <a:spcPct val="0"/>
              </a:spcBef>
              <a:spcAft>
                <a:spcPct val="0"/>
              </a:spcAft>
            </a:pPr>
            <a:r>
              <a:rPr lang="es-EC" altLang="es-ES" b="1" dirty="0">
                <a:latin typeface="Times New Roman" panose="02020603050405020304" pitchFamily="18" charset="0"/>
                <a:ea typeface="Times New Roman" panose="02020603050405020304" pitchFamily="18" charset="0"/>
                <a:cs typeface="Times New Roman" panose="02020603050405020304" pitchFamily="18" charset="0"/>
              </a:rPr>
              <a:t>Datos del factor de seguridad  y del análisis estructural –Von Mises.</a:t>
            </a:r>
            <a:endParaRPr lang="es-ES" altLang="es-ES" sz="1050" b="1" dirty="0"/>
          </a:p>
        </p:txBody>
      </p:sp>
    </p:spTree>
    <p:extLst>
      <p:ext uri="{BB962C8B-B14F-4D97-AF65-F5344CB8AC3E}">
        <p14:creationId xmlns:p14="http://schemas.microsoft.com/office/powerpoint/2010/main" val="26010562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10870" r="10870"/>
          <a:stretch/>
        </p:blipFill>
        <p:spPr>
          <a:xfrm>
            <a:off x="4354" y="-36468"/>
            <a:ext cx="9139646" cy="5179967"/>
          </a:xfrm>
          <a:prstGeom prst="rect">
            <a:avLst/>
          </a:prstGeom>
        </p:spPr>
      </p:pic>
    </p:spTree>
    <p:extLst>
      <p:ext uri="{BB962C8B-B14F-4D97-AF65-F5344CB8AC3E}">
        <p14:creationId xmlns:p14="http://schemas.microsoft.com/office/powerpoint/2010/main" val="29910275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1800" b="1" dirty="0"/>
              <a:t>MANUFACTURA DEL IMPULSOR</a:t>
            </a:r>
            <a:endParaRPr lang="es-ES" sz="1800" b="1" dirty="0"/>
          </a:p>
        </p:txBody>
      </p:sp>
      <p:sp>
        <p:nvSpPr>
          <p:cNvPr id="3" name="Marcador de contenido 2"/>
          <p:cNvSpPr>
            <a:spLocks noGrp="1"/>
          </p:cNvSpPr>
          <p:nvPr>
            <p:ph idx="1"/>
          </p:nvPr>
        </p:nvSpPr>
        <p:spPr>
          <a:xfrm>
            <a:off x="457200" y="895350"/>
            <a:ext cx="8229600" cy="3394472"/>
          </a:xfrm>
        </p:spPr>
        <p:txBody>
          <a:bodyPr>
            <a:normAutofit/>
          </a:bodyPr>
          <a:lstStyle/>
          <a:p>
            <a:r>
              <a:rPr lang="es-EC" sz="1600" dirty="0"/>
              <a:t>La fabricación de un impulsor cerrado es una parte compleja por tener sus álabes dentro del rodete no pueden ser manufacturados tan fácilmente</a:t>
            </a:r>
            <a:r>
              <a:rPr lang="es-EC" sz="1600" dirty="0" smtClean="0"/>
              <a:t>, </a:t>
            </a:r>
            <a:r>
              <a:rPr lang="es-EC" sz="1600" dirty="0"/>
              <a:t>se organiza una estrategia para el desarrollo de manufactura del prototipo donde destacan cuatro tipo de operaciones, ver figura 30.</a:t>
            </a:r>
            <a:endParaRPr lang="es-ES" sz="1600" dirty="0"/>
          </a:p>
          <a:p>
            <a:endParaRPr lang="es-ES" dirty="0"/>
          </a:p>
        </p:txBody>
      </p:sp>
      <p:pic>
        <p:nvPicPr>
          <p:cNvPr id="4" name="Imagen 3"/>
          <p:cNvPicPr/>
          <p:nvPr/>
        </p:nvPicPr>
        <p:blipFill rotWithShape="1">
          <a:blip r:embed="rId2"/>
          <a:srcRect l="46767" t="34391" r="6636" b="17996"/>
          <a:stretch/>
        </p:blipFill>
        <p:spPr bwMode="auto">
          <a:xfrm>
            <a:off x="2209800" y="2114550"/>
            <a:ext cx="4419600" cy="22456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268345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361950"/>
            <a:ext cx="8229600" cy="457200"/>
          </a:xfrm>
        </p:spPr>
        <p:txBody>
          <a:bodyPr>
            <a:normAutofit fontScale="90000"/>
          </a:bodyPr>
          <a:lstStyle/>
          <a:p>
            <a:r>
              <a:rPr lang="es-EC" b="1" dirty="0" smtClean="0"/>
              <a:t/>
            </a:r>
            <a:br>
              <a:rPr lang="es-EC" b="1" dirty="0" smtClean="0"/>
            </a:br>
            <a:r>
              <a:rPr lang="es-EC" b="1" dirty="0" smtClean="0"/>
              <a:t>Fundición</a:t>
            </a:r>
            <a:r>
              <a:rPr lang="es-EC" b="1" dirty="0"/>
              <a:t>.</a:t>
            </a:r>
            <a:r>
              <a:rPr lang="es-ES" b="1" dirty="0"/>
              <a:t/>
            </a:r>
            <a:br>
              <a:rPr lang="es-ES" b="1" dirty="0"/>
            </a:br>
            <a:endParaRPr lang="es-ES" dirty="0"/>
          </a:p>
        </p:txBody>
      </p:sp>
      <p:sp>
        <p:nvSpPr>
          <p:cNvPr id="3" name="Marcador de contenido 2"/>
          <p:cNvSpPr>
            <a:spLocks noGrp="1"/>
          </p:cNvSpPr>
          <p:nvPr>
            <p:ph idx="1"/>
          </p:nvPr>
        </p:nvSpPr>
        <p:spPr>
          <a:xfrm>
            <a:off x="457200" y="819150"/>
            <a:ext cx="8229600" cy="3775473"/>
          </a:xfrm>
        </p:spPr>
        <p:txBody>
          <a:bodyPr>
            <a:normAutofit/>
          </a:bodyPr>
          <a:lstStyle/>
          <a:p>
            <a:pPr marL="0" indent="0" algn="just">
              <a:buNone/>
            </a:pPr>
            <a:r>
              <a:rPr lang="es-EC" sz="2000" dirty="0" smtClean="0"/>
              <a:t>La </a:t>
            </a:r>
            <a:r>
              <a:rPr lang="es-EC" sz="2000" dirty="0"/>
              <a:t>fundición es la operación donde se crea la pieza  por el método de colado, en este caso se realiza una fundición no ferrosa  de acuerdo a su composición química del A206.0 T7, el cual tiene un punto de fusión 1200 °C, para realizar esta operación  se debe elaborar los moldes impulsor tanto el externo como el interno (núcleo).</a:t>
            </a:r>
            <a:endParaRPr lang="es-ES" sz="2000" dirty="0"/>
          </a:p>
          <a:p>
            <a:endParaRPr lang="es-ES" dirty="0"/>
          </a:p>
        </p:txBody>
      </p:sp>
      <p:pic>
        <p:nvPicPr>
          <p:cNvPr id="4" name="Imagen 3" descr="IMG_20170512_135627"/>
          <p:cNvPicPr/>
          <p:nvPr/>
        </p:nvPicPr>
        <p:blipFill>
          <a:blip r:embed="rId2" cstate="print">
            <a:extLst>
              <a:ext uri="{28A0092B-C50C-407E-A947-70E740481C1C}">
                <a14:useLocalDpi xmlns:a14="http://schemas.microsoft.com/office/drawing/2010/main" val="0"/>
              </a:ext>
            </a:extLst>
          </a:blip>
          <a:srcRect l="28661" t="11191" r="4688" b="19492"/>
          <a:stretch>
            <a:fillRect/>
          </a:stretch>
        </p:blipFill>
        <p:spPr bwMode="auto">
          <a:xfrm>
            <a:off x="1066800" y="2571750"/>
            <a:ext cx="2743200" cy="1676400"/>
          </a:xfrm>
          <a:prstGeom prst="rect">
            <a:avLst/>
          </a:prstGeom>
          <a:noFill/>
          <a:ln>
            <a:noFill/>
          </a:ln>
        </p:spPr>
      </p:pic>
      <p:pic>
        <p:nvPicPr>
          <p:cNvPr id="5" name="Imagen 4" descr="IMG_20170512_135311"/>
          <p:cNvPicPr/>
          <p:nvPr/>
        </p:nvPicPr>
        <p:blipFill>
          <a:blip r:embed="rId3" cstate="print">
            <a:extLst>
              <a:ext uri="{28A0092B-C50C-407E-A947-70E740481C1C}">
                <a14:useLocalDpi xmlns:a14="http://schemas.microsoft.com/office/drawing/2010/main" val="0"/>
              </a:ext>
            </a:extLst>
          </a:blip>
          <a:srcRect l="4539" t="43874" r="22754" b="9238"/>
          <a:stretch>
            <a:fillRect/>
          </a:stretch>
        </p:blipFill>
        <p:spPr bwMode="auto">
          <a:xfrm>
            <a:off x="5486400" y="2687836"/>
            <a:ext cx="2819400" cy="1676399"/>
          </a:xfrm>
          <a:prstGeom prst="rect">
            <a:avLst/>
          </a:prstGeom>
          <a:noFill/>
          <a:ln>
            <a:noFill/>
          </a:ln>
        </p:spPr>
      </p:pic>
    </p:spTree>
    <p:extLst>
      <p:ext uri="{BB962C8B-B14F-4D97-AF65-F5344CB8AC3E}">
        <p14:creationId xmlns:p14="http://schemas.microsoft.com/office/powerpoint/2010/main" val="3914509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495300"/>
            <a:ext cx="8229600" cy="857250"/>
          </a:xfrm>
        </p:spPr>
        <p:txBody>
          <a:bodyPr>
            <a:normAutofit/>
          </a:bodyPr>
          <a:lstStyle/>
          <a:p>
            <a:r>
              <a:rPr lang="es-EC" sz="4000" b="1" dirty="0" smtClean="0"/>
              <a:t>Objetivo General</a:t>
            </a:r>
            <a:endParaRPr lang="es-EC" sz="4000" b="1" dirty="0"/>
          </a:p>
        </p:txBody>
      </p:sp>
      <p:sp>
        <p:nvSpPr>
          <p:cNvPr id="3" name="2 Marcador de contenido"/>
          <p:cNvSpPr>
            <a:spLocks noGrp="1"/>
          </p:cNvSpPr>
          <p:nvPr>
            <p:ph idx="1"/>
          </p:nvPr>
        </p:nvSpPr>
        <p:spPr>
          <a:xfrm>
            <a:off x="609600" y="1657350"/>
            <a:ext cx="8229600" cy="1905000"/>
          </a:xfrm>
        </p:spPr>
        <p:txBody>
          <a:bodyPr>
            <a:normAutofit fontScale="92500"/>
          </a:bodyPr>
          <a:lstStyle/>
          <a:p>
            <a:pPr marL="0" indent="0" algn="just">
              <a:buNone/>
            </a:pPr>
            <a:r>
              <a:rPr lang="es-EC" sz="3600" dirty="0"/>
              <a:t>Fabricar un prototipo de impulsor de una bomba centrífuga del área ELPO planta de pintura de la empresa ensambladora CIAUTO.</a:t>
            </a:r>
            <a:endParaRPr lang="es-ES" sz="3600" dirty="0"/>
          </a:p>
          <a:p>
            <a:pPr marL="0" indent="0" algn="just">
              <a:buNone/>
            </a:pPr>
            <a:endParaRPr lang="es-EC" dirty="0" smtClean="0"/>
          </a:p>
        </p:txBody>
      </p:sp>
    </p:spTree>
    <p:extLst>
      <p:ext uri="{BB962C8B-B14F-4D97-AF65-F5344CB8AC3E}">
        <p14:creationId xmlns:p14="http://schemas.microsoft.com/office/powerpoint/2010/main" val="15138081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33350"/>
            <a:ext cx="7696200" cy="937804"/>
          </a:xfrm>
        </p:spPr>
        <p:txBody>
          <a:bodyPr>
            <a:normAutofit fontScale="90000"/>
          </a:bodyPr>
          <a:lstStyle/>
          <a:p>
            <a:r>
              <a:rPr lang="es-ES" dirty="0" smtClean="0"/>
              <a:t/>
            </a:r>
            <a:br>
              <a:rPr lang="es-ES" dirty="0" smtClean="0"/>
            </a:br>
            <a:r>
              <a:rPr lang="es-ES" dirty="0" smtClean="0"/>
              <a:t>Elaboración del Núcleo</a:t>
            </a:r>
            <a:br>
              <a:rPr lang="es-ES" dirty="0" smtClean="0"/>
            </a:br>
            <a:endParaRPr lang="es-ES" dirty="0"/>
          </a:p>
        </p:txBody>
      </p:sp>
      <p:sp>
        <p:nvSpPr>
          <p:cNvPr id="3" name="Marcador de contenido 2"/>
          <p:cNvSpPr>
            <a:spLocks noGrp="1"/>
          </p:cNvSpPr>
          <p:nvPr>
            <p:ph idx="1"/>
          </p:nvPr>
        </p:nvSpPr>
        <p:spPr/>
        <p:txBody>
          <a:bodyPr>
            <a:normAutofit fontScale="55000" lnSpcReduction="20000"/>
          </a:bodyPr>
          <a:lstStyle/>
          <a:p>
            <a:pPr marL="0" indent="0">
              <a:buNone/>
            </a:pPr>
            <a:r>
              <a:rPr lang="es-EC" dirty="0"/>
              <a:t>Una vez construido el molde se procede a preparar y mezclar los materiales para moldear el núcleo, los cuales fueron los siguientes aglutinantes y aglomerantes:</a:t>
            </a:r>
            <a:endParaRPr lang="es-ES" dirty="0"/>
          </a:p>
          <a:p>
            <a:pPr marL="0" indent="0">
              <a:buNone/>
            </a:pPr>
            <a:r>
              <a:rPr lang="es-ES" dirty="0"/>
              <a:t> </a:t>
            </a:r>
          </a:p>
          <a:p>
            <a:pPr lvl="0"/>
            <a:r>
              <a:rPr lang="es-EC" dirty="0"/>
              <a:t>Arena silícea 100%</a:t>
            </a:r>
            <a:endParaRPr lang="es-ES" dirty="0"/>
          </a:p>
          <a:p>
            <a:pPr lvl="0"/>
            <a:r>
              <a:rPr lang="es-EC" dirty="0"/>
              <a:t>0,75 a 0,8 % de dextrina.</a:t>
            </a:r>
            <a:endParaRPr lang="es-ES" dirty="0"/>
          </a:p>
          <a:p>
            <a:pPr lvl="0"/>
            <a:r>
              <a:rPr lang="es-EC" dirty="0"/>
              <a:t>1 a 2% de agua.</a:t>
            </a:r>
            <a:endParaRPr lang="es-ES" dirty="0"/>
          </a:p>
          <a:p>
            <a:pPr lvl="0"/>
            <a:r>
              <a:rPr lang="es-EC" dirty="0"/>
              <a:t>0,5% de resina.</a:t>
            </a:r>
            <a:endParaRPr lang="es-ES" dirty="0"/>
          </a:p>
          <a:p>
            <a:pPr lvl="0"/>
            <a:r>
              <a:rPr lang="es-EC" dirty="0"/>
              <a:t>2 a 4% de aceite de linaza.</a:t>
            </a:r>
            <a:endParaRPr lang="es-ES" dirty="0"/>
          </a:p>
          <a:p>
            <a:pPr marL="0" indent="0">
              <a:buNone/>
            </a:pPr>
            <a:r>
              <a:rPr lang="es-ES" dirty="0"/>
              <a:t> </a:t>
            </a:r>
          </a:p>
          <a:p>
            <a:pPr marL="0" indent="0">
              <a:buNone/>
            </a:pPr>
            <a:r>
              <a:rPr lang="es-EC" dirty="0"/>
              <a:t>Después se realiza el endurecimiento o curado en una mufla a una temperatura de 200° C en un tiempo aproximado de 2 horas. Este núcleo debe cumplir con una buena: resistencia a la manipulación, elasticidad y resistencia a la </a:t>
            </a:r>
            <a:r>
              <a:rPr lang="es-EC" dirty="0" smtClean="0"/>
              <a:t>colada. </a:t>
            </a:r>
            <a:endParaRPr lang="es-ES" dirty="0"/>
          </a:p>
          <a:p>
            <a:endParaRPr lang="es-ES" dirty="0"/>
          </a:p>
        </p:txBody>
      </p:sp>
      <p:pic>
        <p:nvPicPr>
          <p:cNvPr id="4" name="Imagen 3"/>
          <p:cNvPicPr/>
          <p:nvPr/>
        </p:nvPicPr>
        <p:blipFill>
          <a:blip r:embed="rId2">
            <a:extLst>
              <a:ext uri="{28A0092B-C50C-407E-A947-70E740481C1C}">
                <a14:useLocalDpi xmlns:a14="http://schemas.microsoft.com/office/drawing/2010/main" val="0"/>
              </a:ext>
            </a:extLst>
          </a:blip>
          <a:srcRect l="33984" t="33018" r="29868" b="35333"/>
          <a:stretch>
            <a:fillRect/>
          </a:stretch>
        </p:blipFill>
        <p:spPr bwMode="auto">
          <a:xfrm>
            <a:off x="4800600" y="1809750"/>
            <a:ext cx="3587931" cy="1600200"/>
          </a:xfrm>
          <a:prstGeom prst="rect">
            <a:avLst/>
          </a:prstGeom>
          <a:noFill/>
          <a:ln>
            <a:noFill/>
          </a:ln>
        </p:spPr>
      </p:pic>
    </p:spTree>
    <p:extLst>
      <p:ext uri="{BB962C8B-B14F-4D97-AF65-F5344CB8AC3E}">
        <p14:creationId xmlns:p14="http://schemas.microsoft.com/office/powerpoint/2010/main" val="13012912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24100" y="438150"/>
            <a:ext cx="4648200" cy="533400"/>
          </a:xfrm>
        </p:spPr>
        <p:txBody>
          <a:bodyPr>
            <a:normAutofit fontScale="90000"/>
          </a:bodyPr>
          <a:lstStyle/>
          <a:p>
            <a:r>
              <a:rPr lang="es-EC" b="1" dirty="0" smtClean="0"/>
              <a:t/>
            </a:r>
            <a:br>
              <a:rPr lang="es-EC" b="1" dirty="0" smtClean="0"/>
            </a:br>
            <a:r>
              <a:rPr lang="es-EC" sz="3600" b="1" dirty="0" smtClean="0"/>
              <a:t>Moldeo </a:t>
            </a:r>
            <a:r>
              <a:rPr lang="es-EC" sz="3600" b="1" dirty="0"/>
              <a:t>y colado.</a:t>
            </a:r>
            <a:r>
              <a:rPr lang="es-ES" dirty="0"/>
              <a:t/>
            </a:r>
            <a:br>
              <a:rPr lang="es-ES" dirty="0"/>
            </a:br>
            <a:endParaRPr lang="es-ES" dirty="0"/>
          </a:p>
        </p:txBody>
      </p:sp>
      <p:sp>
        <p:nvSpPr>
          <p:cNvPr id="3" name="Marcador de contenido 2"/>
          <p:cNvSpPr>
            <a:spLocks noGrp="1"/>
          </p:cNvSpPr>
          <p:nvPr>
            <p:ph idx="1"/>
          </p:nvPr>
        </p:nvSpPr>
        <p:spPr>
          <a:xfrm>
            <a:off x="457200" y="895350"/>
            <a:ext cx="8305800" cy="3047999"/>
          </a:xfrm>
        </p:spPr>
        <p:txBody>
          <a:bodyPr>
            <a:normAutofit/>
          </a:bodyPr>
          <a:lstStyle/>
          <a:p>
            <a:pPr marL="0" indent="0" algn="just">
              <a:buNone/>
            </a:pPr>
            <a:r>
              <a:rPr lang="es-EC" sz="1800" dirty="0" smtClean="0"/>
              <a:t>Se realiza el calculo de el sistema de alimentación como de la mazarota de acuerdo al esquema.</a:t>
            </a:r>
          </a:p>
          <a:p>
            <a:pPr marL="0" indent="0" algn="just">
              <a:buNone/>
            </a:pPr>
            <a:r>
              <a:rPr lang="es-EC" sz="1800" dirty="0" smtClean="0"/>
              <a:t>Se  </a:t>
            </a:r>
            <a:r>
              <a:rPr lang="es-EC" sz="1800" dirty="0"/>
              <a:t>prepara la arena se en un tamiz  N° 8, luego se procede al moldeo de la parte </a:t>
            </a:r>
            <a:r>
              <a:rPr lang="es-EC" sz="1800" dirty="0" smtClean="0"/>
              <a:t>externa. Una </a:t>
            </a:r>
            <a:r>
              <a:rPr lang="es-EC" sz="1800" dirty="0"/>
              <a:t>vez que el colado ya está en el punto de fusión se vierte, después de un tiempo se separa el modelo en bruto  de la </a:t>
            </a:r>
            <a:r>
              <a:rPr lang="es-EC" sz="1800" dirty="0" smtClean="0"/>
              <a:t>caja</a:t>
            </a:r>
            <a:endParaRPr lang="es-ES" sz="1800" dirty="0"/>
          </a:p>
        </p:txBody>
      </p:sp>
      <p:pic>
        <p:nvPicPr>
          <p:cNvPr id="4" name="Imagen 3"/>
          <p:cNvPicPr/>
          <p:nvPr/>
        </p:nvPicPr>
        <p:blipFill rotWithShape="1">
          <a:blip r:embed="rId3"/>
          <a:srcRect l="30901" t="27634" r="27778" b="12118"/>
          <a:stretch/>
        </p:blipFill>
        <p:spPr bwMode="auto">
          <a:xfrm>
            <a:off x="3352800" y="2419350"/>
            <a:ext cx="3200400" cy="22929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194903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23850"/>
            <a:ext cx="8229600" cy="857250"/>
          </a:xfrm>
        </p:spPr>
        <p:txBody>
          <a:bodyPr>
            <a:normAutofit/>
          </a:bodyPr>
          <a:lstStyle/>
          <a:p>
            <a:r>
              <a:rPr lang="es-EC" sz="2000" b="1" dirty="0"/>
              <a:t>Moldeo y colado.</a:t>
            </a:r>
            <a:endParaRPr lang="es-ES" sz="2000" dirty="0"/>
          </a:p>
        </p:txBody>
      </p:sp>
      <p:pic>
        <p:nvPicPr>
          <p:cNvPr id="4" name="Marcador de contenido 3"/>
          <p:cNvPicPr>
            <a:picLocks noGrp="1"/>
          </p:cNvPicPr>
          <p:nvPr>
            <p:ph idx="1"/>
          </p:nvPr>
        </p:nvPicPr>
        <p:blipFill rotWithShape="1">
          <a:blip r:embed="rId2"/>
          <a:srcRect l="2919" t="22069" r="35592" b="9455"/>
          <a:stretch/>
        </p:blipFill>
        <p:spPr bwMode="auto">
          <a:xfrm>
            <a:off x="1861558" y="361950"/>
            <a:ext cx="5834642" cy="42322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512858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24200" y="512706"/>
            <a:ext cx="3352800" cy="685801"/>
          </a:xfrm>
        </p:spPr>
        <p:txBody>
          <a:bodyPr>
            <a:normAutofit fontScale="90000"/>
          </a:bodyPr>
          <a:lstStyle/>
          <a:p>
            <a:pPr lvl="1" fontAlgn="base"/>
            <a:r>
              <a:rPr lang="es-EC" sz="2400" b="1" dirty="0" smtClean="0">
                <a:effectLst>
                  <a:glow>
                    <a:srgbClr val="000000"/>
                  </a:glow>
                  <a:outerShdw sx="0" sy="0">
                    <a:srgbClr val="000000"/>
                  </a:outerShdw>
                  <a:reflection stA="0" endPos="0" fadeDir="0" sx="0" sy="0"/>
                </a:effectLst>
              </a:rPr>
              <a:t/>
            </a:r>
            <a:br>
              <a:rPr lang="es-EC" sz="2400" b="1" dirty="0" smtClean="0">
                <a:effectLst>
                  <a:glow>
                    <a:srgbClr val="000000"/>
                  </a:glow>
                  <a:outerShdw sx="0" sy="0">
                    <a:srgbClr val="000000"/>
                  </a:outerShdw>
                  <a:reflection stA="0" endPos="0" fadeDir="0" sx="0" sy="0"/>
                </a:effectLst>
              </a:rPr>
            </a:br>
            <a:r>
              <a:rPr lang="es-EC" sz="2400" b="1" dirty="0" smtClean="0">
                <a:effectLst>
                  <a:glow>
                    <a:srgbClr val="000000"/>
                  </a:glow>
                  <a:outerShdw sx="0" sy="0">
                    <a:srgbClr val="000000"/>
                  </a:outerShdw>
                  <a:reflection stA="0" endPos="0" fadeDir="0" sx="0" sy="0"/>
                </a:effectLst>
              </a:rPr>
              <a:t>Torneado </a:t>
            </a:r>
            <a:r>
              <a:rPr lang="es-EC" sz="2400" b="1" dirty="0">
                <a:effectLst>
                  <a:glow>
                    <a:srgbClr val="000000"/>
                  </a:glow>
                  <a:outerShdw sx="0" sy="0">
                    <a:srgbClr val="000000"/>
                  </a:outerShdw>
                  <a:reflection stA="0" endPos="0" fadeDir="0" sx="0" sy="0"/>
                </a:effectLst>
              </a:rPr>
              <a:t>CNC.</a:t>
            </a:r>
            <a:r>
              <a:rPr lang="es-ES" sz="2400" b="1" dirty="0">
                <a:effectLst>
                  <a:glow>
                    <a:srgbClr val="000000"/>
                  </a:glow>
                  <a:outerShdw sx="0" sy="0">
                    <a:srgbClr val="000000"/>
                  </a:outerShdw>
                  <a:reflection stA="0" endPos="0" fadeDir="0" sx="0" sy="0"/>
                </a:effectLst>
              </a:rPr>
              <a:t/>
            </a:r>
            <a:br>
              <a:rPr lang="es-ES" sz="2400" b="1" dirty="0">
                <a:effectLst>
                  <a:glow>
                    <a:srgbClr val="000000"/>
                  </a:glow>
                  <a:outerShdw sx="0" sy="0">
                    <a:srgbClr val="000000"/>
                  </a:outerShdw>
                  <a:reflection stA="0" endPos="0" fadeDir="0" sx="0" sy="0"/>
                </a:effectLst>
              </a:rPr>
            </a:br>
            <a:r>
              <a:rPr lang="es-EC" sz="2400" dirty="0"/>
              <a:t> </a:t>
            </a:r>
            <a:r>
              <a:rPr lang="es-ES" sz="2400" dirty="0"/>
              <a:t/>
            </a:r>
            <a:br>
              <a:rPr lang="es-ES" sz="2400" dirty="0"/>
            </a:b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365247082"/>
              </p:ext>
            </p:extLst>
          </p:nvPr>
        </p:nvGraphicFramePr>
        <p:xfrm>
          <a:off x="663741" y="2038350"/>
          <a:ext cx="8139366" cy="2362199"/>
        </p:xfrm>
        <a:graphic>
          <a:graphicData uri="http://schemas.openxmlformats.org/drawingml/2006/table">
            <a:tbl>
              <a:tblPr firstRow="1" firstCol="1" bandRow="1">
                <a:tableStyleId>{5C22544A-7EE6-4342-B048-85BDC9FD1C3A}</a:tableStyleId>
              </a:tblPr>
              <a:tblGrid>
                <a:gridCol w="1374393"/>
                <a:gridCol w="1378284"/>
                <a:gridCol w="1241137"/>
                <a:gridCol w="1108852"/>
                <a:gridCol w="689628"/>
                <a:gridCol w="691574"/>
                <a:gridCol w="827749"/>
                <a:gridCol w="827749"/>
              </a:tblGrid>
              <a:tr h="461416">
                <a:tc gridSpan="8">
                  <a:txBody>
                    <a:bodyPr/>
                    <a:lstStyle/>
                    <a:p>
                      <a:pPr algn="ctr">
                        <a:lnSpc>
                          <a:spcPct val="150000"/>
                        </a:lnSpc>
                        <a:spcAft>
                          <a:spcPts val="0"/>
                        </a:spcAft>
                      </a:pPr>
                      <a:r>
                        <a:rPr lang="es-ES" sz="1200" dirty="0">
                          <a:solidFill>
                            <a:schemeClr val="tx1"/>
                          </a:solidFill>
                          <a:effectLst/>
                        </a:rPr>
                        <a:t>PARÁMETROS DE CORTE POR PIEZA EN EL TORNO.</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977951">
                <a:tc>
                  <a:txBody>
                    <a:bodyPr/>
                    <a:lstStyle/>
                    <a:p>
                      <a:pPr algn="just">
                        <a:lnSpc>
                          <a:spcPct val="150000"/>
                        </a:lnSpc>
                        <a:spcAft>
                          <a:spcPts val="0"/>
                        </a:spcAft>
                      </a:pPr>
                      <a:r>
                        <a:rPr lang="es-ES" sz="1600" dirty="0">
                          <a:solidFill>
                            <a:schemeClr val="tx1"/>
                          </a:solidFill>
                          <a:effectLst/>
                        </a:rPr>
                        <a:t>Operación</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s-ES" sz="1600">
                          <a:solidFill>
                            <a:schemeClr val="tx1"/>
                          </a:solidFill>
                          <a:effectLst/>
                        </a:rPr>
                        <a:t>Hmta. (Útil)</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dirty="0">
                          <a:solidFill>
                            <a:schemeClr val="tx1"/>
                          </a:solidFill>
                          <a:effectLst/>
                        </a:rPr>
                        <a:t>f</a:t>
                      </a:r>
                    </a:p>
                    <a:p>
                      <a:pPr algn="ctr">
                        <a:lnSpc>
                          <a:spcPct val="150000"/>
                        </a:lnSpc>
                        <a:spcAft>
                          <a:spcPts val="0"/>
                        </a:spcAft>
                      </a:pPr>
                      <a:r>
                        <a:rPr lang="es-ES" sz="1600" dirty="0">
                          <a:solidFill>
                            <a:schemeClr val="tx1"/>
                          </a:solidFill>
                          <a:effectLst/>
                        </a:rPr>
                        <a:t>(mm/</a:t>
                      </a:r>
                      <a:r>
                        <a:rPr lang="es-ES" sz="1600" dirty="0" err="1">
                          <a:solidFill>
                            <a:schemeClr val="tx1"/>
                          </a:solidFill>
                          <a:effectLst/>
                        </a:rPr>
                        <a:t>rev.</a:t>
                      </a:r>
                      <a:r>
                        <a:rPr lang="es-ES" sz="1600" dirty="0">
                          <a:solidFill>
                            <a:schemeClr val="tx1"/>
                          </a:solidFill>
                          <a:effectLst/>
                        </a:rPr>
                        <a:t>)</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s-ES" sz="1600" dirty="0" err="1">
                          <a:solidFill>
                            <a:schemeClr val="tx1"/>
                          </a:solidFill>
                          <a:effectLst/>
                        </a:rPr>
                        <a:t>Vc</a:t>
                      </a:r>
                      <a:endParaRPr lang="es-ES" sz="1600" dirty="0">
                        <a:solidFill>
                          <a:schemeClr val="tx1"/>
                        </a:solidFill>
                        <a:effectLst/>
                      </a:endParaRPr>
                    </a:p>
                    <a:p>
                      <a:pPr algn="just">
                        <a:lnSpc>
                          <a:spcPct val="150000"/>
                        </a:lnSpc>
                        <a:spcAft>
                          <a:spcPts val="0"/>
                        </a:spcAft>
                      </a:pPr>
                      <a:r>
                        <a:rPr lang="es-ES" sz="1600" dirty="0">
                          <a:solidFill>
                            <a:schemeClr val="tx1"/>
                          </a:solidFill>
                          <a:effectLst/>
                        </a:rPr>
                        <a:t>(m/min)</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s-ES" sz="1600" dirty="0" err="1">
                          <a:solidFill>
                            <a:schemeClr val="tx1"/>
                          </a:solidFill>
                          <a:effectLst/>
                        </a:rPr>
                        <a:t>ap</a:t>
                      </a:r>
                      <a:endParaRPr lang="es-ES" sz="1600" dirty="0">
                        <a:solidFill>
                          <a:schemeClr val="tx1"/>
                        </a:solidFill>
                        <a:effectLst/>
                      </a:endParaRPr>
                    </a:p>
                    <a:p>
                      <a:pPr algn="just">
                        <a:lnSpc>
                          <a:spcPct val="150000"/>
                        </a:lnSpc>
                        <a:spcAft>
                          <a:spcPts val="0"/>
                        </a:spcAft>
                      </a:pPr>
                      <a:r>
                        <a:rPr lang="es-ES" sz="1600" dirty="0">
                          <a:solidFill>
                            <a:schemeClr val="tx1"/>
                          </a:solidFill>
                          <a:effectLst/>
                        </a:rPr>
                        <a:t>mm</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s-ES" sz="1600">
                          <a:solidFill>
                            <a:schemeClr val="tx1"/>
                          </a:solidFill>
                          <a:effectLst/>
                        </a:rPr>
                        <a:t>Rpm</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s-ES" sz="1600" dirty="0">
                          <a:solidFill>
                            <a:schemeClr val="tx1"/>
                          </a:solidFill>
                          <a:effectLst/>
                        </a:rPr>
                        <a:t>Tm</a:t>
                      </a:r>
                    </a:p>
                    <a:p>
                      <a:pPr algn="just">
                        <a:lnSpc>
                          <a:spcPct val="150000"/>
                        </a:lnSpc>
                        <a:spcAft>
                          <a:spcPts val="0"/>
                        </a:spcAft>
                      </a:pPr>
                      <a:r>
                        <a:rPr lang="es-ES" sz="1600" dirty="0">
                          <a:solidFill>
                            <a:schemeClr val="tx1"/>
                          </a:solidFill>
                          <a:effectLst/>
                        </a:rPr>
                        <a:t>horas</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s-ES" sz="1600">
                          <a:solidFill>
                            <a:schemeClr val="tx1"/>
                          </a:solidFill>
                          <a:effectLst/>
                        </a:rPr>
                        <a:t>Ttt.</a:t>
                      </a:r>
                    </a:p>
                    <a:p>
                      <a:pPr algn="just">
                        <a:lnSpc>
                          <a:spcPct val="150000"/>
                        </a:lnSpc>
                        <a:spcAft>
                          <a:spcPts val="0"/>
                        </a:spcAft>
                      </a:pPr>
                      <a:r>
                        <a:rPr lang="es-ES" sz="1600">
                          <a:solidFill>
                            <a:schemeClr val="tx1"/>
                          </a:solidFill>
                          <a:effectLst/>
                        </a:rPr>
                        <a:t>horas</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461416">
                <a:tc>
                  <a:txBody>
                    <a:bodyPr/>
                    <a:lstStyle/>
                    <a:p>
                      <a:pPr algn="just">
                        <a:lnSpc>
                          <a:spcPct val="150000"/>
                        </a:lnSpc>
                        <a:spcAft>
                          <a:spcPts val="0"/>
                        </a:spcAft>
                      </a:pPr>
                      <a:r>
                        <a:rPr lang="es-ES" sz="1600" dirty="0">
                          <a:solidFill>
                            <a:schemeClr val="tx1"/>
                          </a:solidFill>
                          <a:effectLst/>
                        </a:rPr>
                        <a:t>Desbaste.</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s-ES" sz="1600" dirty="0">
                          <a:solidFill>
                            <a:schemeClr val="tx1"/>
                          </a:solidFill>
                          <a:effectLst/>
                        </a:rPr>
                        <a:t>DP150</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s-ES" sz="1600">
                          <a:solidFill>
                            <a:schemeClr val="tx1"/>
                          </a:solidFill>
                          <a:effectLst/>
                        </a:rPr>
                        <a:t>0.2</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s-ES" sz="1600">
                          <a:solidFill>
                            <a:schemeClr val="tx1"/>
                          </a:solidFill>
                          <a:effectLst/>
                        </a:rPr>
                        <a:t>300</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s-ES" sz="1600" dirty="0">
                          <a:solidFill>
                            <a:schemeClr val="tx1"/>
                          </a:solidFill>
                          <a:effectLst/>
                        </a:rPr>
                        <a:t>3</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s-ES" sz="1600" dirty="0">
                          <a:solidFill>
                            <a:schemeClr val="tx1"/>
                          </a:solidFill>
                          <a:effectLst/>
                        </a:rPr>
                        <a:t>943</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s-ES" sz="1600">
                          <a:solidFill>
                            <a:schemeClr val="tx1"/>
                          </a:solidFill>
                          <a:effectLst/>
                        </a:rPr>
                        <a:t>0.34</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just">
                        <a:lnSpc>
                          <a:spcPct val="150000"/>
                        </a:lnSpc>
                        <a:spcAft>
                          <a:spcPts val="0"/>
                        </a:spcAft>
                      </a:pPr>
                      <a:r>
                        <a:rPr lang="es-ES" sz="1600" dirty="0">
                          <a:solidFill>
                            <a:schemeClr val="tx1"/>
                          </a:solidFill>
                          <a:effectLst/>
                        </a:rPr>
                        <a:t>0.85</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461416">
                <a:tc>
                  <a:txBody>
                    <a:bodyPr/>
                    <a:lstStyle/>
                    <a:p>
                      <a:pPr algn="just">
                        <a:lnSpc>
                          <a:spcPct val="150000"/>
                        </a:lnSpc>
                        <a:spcAft>
                          <a:spcPts val="0"/>
                        </a:spcAft>
                      </a:pPr>
                      <a:r>
                        <a:rPr lang="es-ES" sz="1600">
                          <a:solidFill>
                            <a:schemeClr val="tx1"/>
                          </a:solidFill>
                          <a:effectLst/>
                        </a:rPr>
                        <a:t>Acabado.</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s-ES" sz="1600" dirty="0">
                          <a:solidFill>
                            <a:schemeClr val="tx1"/>
                          </a:solidFill>
                          <a:effectLst/>
                        </a:rPr>
                        <a:t>DP150</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s-ES" sz="1600" dirty="0">
                          <a:solidFill>
                            <a:schemeClr val="tx1"/>
                          </a:solidFill>
                          <a:effectLst/>
                        </a:rPr>
                        <a:t>0.15</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s-ES" sz="1600" dirty="0">
                          <a:solidFill>
                            <a:schemeClr val="tx1"/>
                          </a:solidFill>
                          <a:effectLst/>
                        </a:rPr>
                        <a:t>700</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s-ES" sz="1600" dirty="0">
                          <a:solidFill>
                            <a:schemeClr val="tx1"/>
                          </a:solidFill>
                          <a:effectLst/>
                        </a:rPr>
                        <a:t>0.5</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s-ES" sz="1600" dirty="0">
                          <a:solidFill>
                            <a:schemeClr val="tx1"/>
                          </a:solidFill>
                          <a:effectLst/>
                        </a:rPr>
                        <a:t>1688</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s-ES" sz="1600" dirty="0">
                          <a:solidFill>
                            <a:schemeClr val="tx1"/>
                          </a:solidFill>
                          <a:effectLst/>
                        </a:rPr>
                        <a:t>0.13</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ES"/>
                    </a:p>
                  </a:txBody>
                  <a:tcPr/>
                </a:tc>
              </a:tr>
            </a:tbl>
          </a:graphicData>
        </a:graphic>
      </p:graphicFrame>
      <p:sp>
        <p:nvSpPr>
          <p:cNvPr id="5" name="Rectángulo 4"/>
          <p:cNvSpPr/>
          <p:nvPr/>
        </p:nvSpPr>
        <p:spPr>
          <a:xfrm>
            <a:off x="601579" y="971550"/>
            <a:ext cx="8201527" cy="1200329"/>
          </a:xfrm>
          <a:prstGeom prst="rect">
            <a:avLst/>
          </a:prstGeom>
        </p:spPr>
        <p:txBody>
          <a:bodyPr wrap="square">
            <a:spAutoFit/>
          </a:bodyPr>
          <a:lstStyle/>
          <a:p>
            <a:pPr algn="just"/>
            <a:r>
              <a:rPr lang="es-EC" dirty="0">
                <a:latin typeface="Calibri" panose="020F0502020204030204" pitchFamily="34" charset="0"/>
                <a:ea typeface="Times New Roman" panose="02020603050405020304" pitchFamily="18" charset="0"/>
                <a:cs typeface="Times New Roman" panose="02020603050405020304" pitchFamily="18" charset="0"/>
              </a:rPr>
              <a:t>Se realiza el mecanizado en el torno de control numérico o CNC, por tener mayor eficiencia en el mecanizado de revolución la cual requiere el rodete, la operación del torneado se realiza de acuerdo a las tolerancias especificadas en </a:t>
            </a:r>
            <a:r>
              <a:rPr lang="es-EC" dirty="0" smtClean="0">
                <a:latin typeface="Calibri" panose="020F0502020204030204" pitchFamily="34" charset="0"/>
                <a:ea typeface="Times New Roman" panose="02020603050405020304" pitchFamily="18" charset="0"/>
                <a:cs typeface="Times New Roman" panose="02020603050405020304" pitchFamily="18" charset="0"/>
              </a:rPr>
              <a:t>los planos.</a:t>
            </a:r>
          </a:p>
          <a:p>
            <a:pPr algn="just"/>
            <a:endParaRPr lang="es-ES" dirty="0"/>
          </a:p>
        </p:txBody>
      </p:sp>
    </p:spTree>
    <p:extLst>
      <p:ext uri="{BB962C8B-B14F-4D97-AF65-F5344CB8AC3E}">
        <p14:creationId xmlns:p14="http://schemas.microsoft.com/office/powerpoint/2010/main" val="1407887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SIMULACIÓN CAM Y TORNEADO CNC</a:t>
            </a:r>
            <a:endParaRPr lang="es-ES" dirty="0"/>
          </a:p>
        </p:txBody>
      </p:sp>
      <p:pic>
        <p:nvPicPr>
          <p:cNvPr id="8" name="Marcador de contenido 7"/>
          <p:cNvPicPr>
            <a:picLocks noGrp="1" noChangeAspect="1"/>
          </p:cNvPicPr>
          <p:nvPr>
            <p:ph idx="1"/>
          </p:nvPr>
        </p:nvPicPr>
        <p:blipFill rotWithShape="1">
          <a:blip r:embed="rId2"/>
          <a:srcRect l="37378" t="56127" r="18443" b="12442"/>
          <a:stretch/>
        </p:blipFill>
        <p:spPr>
          <a:xfrm>
            <a:off x="228600" y="1276350"/>
            <a:ext cx="4687349" cy="2633521"/>
          </a:xfrm>
          <a:prstGeom prst="rect">
            <a:avLst/>
          </a:prstGeom>
        </p:spPr>
      </p:pic>
      <p:pic>
        <p:nvPicPr>
          <p:cNvPr id="11" name="Imagen 10" descr="C:\Users\Santiago\Desktop\2017\Camera26-07-2017\IMG_20170704_181037.jpg"/>
          <p:cNvPicPr/>
          <p:nvPr/>
        </p:nvPicPr>
        <p:blipFill rotWithShape="1">
          <a:blip r:embed="rId3" cstate="print">
            <a:extLst>
              <a:ext uri="{28A0092B-C50C-407E-A947-70E740481C1C}">
                <a14:useLocalDpi xmlns:a14="http://schemas.microsoft.com/office/drawing/2010/main" val="0"/>
              </a:ext>
            </a:extLst>
          </a:blip>
          <a:srcRect l="40494" t="32216" r="40846" b="33305"/>
          <a:stretch/>
        </p:blipFill>
        <p:spPr bwMode="auto">
          <a:xfrm>
            <a:off x="5547677" y="1060220"/>
            <a:ext cx="3171207" cy="3035530"/>
          </a:xfrm>
          <a:prstGeom prst="rect">
            <a:avLst/>
          </a:prstGeom>
          <a:noFill/>
          <a:ln>
            <a:noFill/>
          </a:ln>
          <a:extLst>
            <a:ext uri="{53640926-AAD7-44D8-BBD7-CCE9431645EC}">
              <a14:shadowObscured xmlns:a14="http://schemas.microsoft.com/office/drawing/2010/main"/>
            </a:ext>
          </a:extLst>
        </p:spPr>
      </p:pic>
      <p:sp>
        <p:nvSpPr>
          <p:cNvPr id="9" name="Flecha derecha 8"/>
          <p:cNvSpPr/>
          <p:nvPr/>
        </p:nvSpPr>
        <p:spPr>
          <a:xfrm>
            <a:off x="4999680" y="2430206"/>
            <a:ext cx="381000" cy="298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861426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5221" y="361950"/>
            <a:ext cx="8229600" cy="548878"/>
          </a:xfrm>
        </p:spPr>
        <p:txBody>
          <a:bodyPr>
            <a:normAutofit fontScale="90000"/>
          </a:bodyPr>
          <a:lstStyle/>
          <a:p>
            <a:r>
              <a:rPr lang="es-EC" b="1" dirty="0" smtClean="0">
                <a:effectLst>
                  <a:glow>
                    <a:srgbClr val="000000"/>
                  </a:glow>
                  <a:outerShdw sx="0" sy="0">
                    <a:srgbClr val="000000"/>
                  </a:outerShdw>
                  <a:reflection stA="0" endPos="0" fadeDir="0" sx="0" sy="0"/>
                </a:effectLst>
              </a:rPr>
              <a:t/>
            </a:r>
            <a:br>
              <a:rPr lang="es-EC" b="1" dirty="0" smtClean="0">
                <a:effectLst>
                  <a:glow>
                    <a:srgbClr val="000000"/>
                  </a:glow>
                  <a:outerShdw sx="0" sy="0">
                    <a:srgbClr val="000000"/>
                  </a:outerShdw>
                  <a:reflection stA="0" endPos="0" fadeDir="0" sx="0" sy="0"/>
                </a:effectLst>
              </a:rPr>
            </a:br>
            <a:r>
              <a:rPr lang="es-EC" b="1" dirty="0" smtClean="0">
                <a:effectLst>
                  <a:glow>
                    <a:srgbClr val="000000"/>
                  </a:glow>
                  <a:outerShdw sx="0" sy="0">
                    <a:srgbClr val="000000"/>
                  </a:outerShdw>
                  <a:reflection stA="0" endPos="0" fadeDir="0" sx="0" sy="0"/>
                </a:effectLst>
              </a:rPr>
              <a:t>Fresado</a:t>
            </a:r>
            <a:r>
              <a:rPr lang="es-ES" b="1" dirty="0">
                <a:effectLst>
                  <a:glow>
                    <a:srgbClr val="000000"/>
                  </a:glow>
                  <a:outerShdw sx="0" sy="0">
                    <a:srgbClr val="000000"/>
                  </a:outerShdw>
                  <a:reflection stA="0" endPos="0" fadeDir="0" sx="0" sy="0"/>
                </a:effectLst>
              </a:rPr>
              <a:t/>
            </a:r>
            <a:br>
              <a:rPr lang="es-ES" b="1" dirty="0">
                <a:effectLst>
                  <a:glow>
                    <a:srgbClr val="000000"/>
                  </a:glow>
                  <a:outerShdw sx="0" sy="0">
                    <a:srgbClr val="000000"/>
                  </a:outerShdw>
                  <a:reflection stA="0" endPos="0" fadeDir="0" sx="0" sy="0"/>
                </a:effectLst>
              </a:rPr>
            </a:br>
            <a:endParaRPr lang="es-ES" dirty="0"/>
          </a:p>
        </p:txBody>
      </p:sp>
      <p:sp>
        <p:nvSpPr>
          <p:cNvPr id="3" name="Marcador de contenido 2"/>
          <p:cNvSpPr>
            <a:spLocks noGrp="1"/>
          </p:cNvSpPr>
          <p:nvPr>
            <p:ph idx="1"/>
          </p:nvPr>
        </p:nvSpPr>
        <p:spPr>
          <a:xfrm>
            <a:off x="304800" y="910828"/>
            <a:ext cx="8686800" cy="1432322"/>
          </a:xfrm>
        </p:spPr>
        <p:txBody>
          <a:bodyPr>
            <a:normAutofit/>
          </a:bodyPr>
          <a:lstStyle/>
          <a:p>
            <a:pPr marL="0" indent="0" algn="just">
              <a:buNone/>
            </a:pPr>
            <a:r>
              <a:rPr lang="es-EC" sz="1800" dirty="0"/>
              <a:t>El fresado se realiza en las zonas donde el torno no pudo ejecutar el mecanizado, de igual forma que en la operación anterior se efectúa la selección de la herramienta (fresas) para luego proceder con el cálculo de los parámetros de corte para el desbaste y acabado del impulsor.</a:t>
            </a:r>
            <a:endParaRPr lang="es-ES" sz="1800" dirty="0"/>
          </a:p>
        </p:txBody>
      </p:sp>
      <p:graphicFrame>
        <p:nvGraphicFramePr>
          <p:cNvPr id="4" name="Tabla 3"/>
          <p:cNvGraphicFramePr>
            <a:graphicFrameLocks noGrp="1"/>
          </p:cNvGraphicFramePr>
          <p:nvPr>
            <p:extLst>
              <p:ext uri="{D42A27DB-BD31-4B8C-83A1-F6EECF244321}">
                <p14:modId xmlns:p14="http://schemas.microsoft.com/office/powerpoint/2010/main" val="2334940281"/>
              </p:ext>
            </p:extLst>
          </p:nvPr>
        </p:nvGraphicFramePr>
        <p:xfrm>
          <a:off x="360949" y="2114550"/>
          <a:ext cx="8297777" cy="2209799"/>
        </p:xfrm>
        <a:graphic>
          <a:graphicData uri="http://schemas.openxmlformats.org/drawingml/2006/table">
            <a:tbl>
              <a:tblPr firstRow="1" firstCol="1" bandRow="1">
                <a:tableStyleId>{5C22544A-7EE6-4342-B048-85BDC9FD1C3A}</a:tableStyleId>
              </a:tblPr>
              <a:tblGrid>
                <a:gridCol w="1561182"/>
                <a:gridCol w="1096127"/>
                <a:gridCol w="1409602"/>
                <a:gridCol w="1252865"/>
                <a:gridCol w="939390"/>
                <a:gridCol w="1099221"/>
                <a:gridCol w="939390"/>
              </a:tblGrid>
              <a:tr h="1007079">
                <a:tc>
                  <a:txBody>
                    <a:bodyPr/>
                    <a:lstStyle/>
                    <a:p>
                      <a:pPr algn="just">
                        <a:lnSpc>
                          <a:spcPct val="150000"/>
                        </a:lnSpc>
                        <a:spcAft>
                          <a:spcPts val="0"/>
                        </a:spcAft>
                      </a:pPr>
                      <a:r>
                        <a:rPr lang="es-ES" sz="1200" dirty="0">
                          <a:solidFill>
                            <a:schemeClr val="tx1"/>
                          </a:solidFill>
                          <a:effectLst/>
                        </a:rPr>
                        <a:t>OPERACIÓN</a:t>
                      </a:r>
                      <a:endParaRPr lang="es-E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s-ES" sz="1800">
                          <a:solidFill>
                            <a:schemeClr val="tx1"/>
                          </a:solidFill>
                          <a:effectLst/>
                        </a:rPr>
                        <a:t>Hmta. (Útil)</a:t>
                      </a:r>
                      <a:endParaRPr lang="es-E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800">
                          <a:solidFill>
                            <a:schemeClr val="tx1"/>
                          </a:solidFill>
                          <a:effectLst/>
                        </a:rPr>
                        <a:t>az</a:t>
                      </a:r>
                    </a:p>
                    <a:p>
                      <a:pPr algn="ctr">
                        <a:lnSpc>
                          <a:spcPct val="150000"/>
                        </a:lnSpc>
                        <a:spcAft>
                          <a:spcPts val="0"/>
                        </a:spcAft>
                      </a:pPr>
                      <a:r>
                        <a:rPr lang="es-ES" sz="1800">
                          <a:solidFill>
                            <a:schemeClr val="tx1"/>
                          </a:solidFill>
                          <a:effectLst/>
                        </a:rPr>
                        <a:t>(mm/rev.)</a:t>
                      </a:r>
                      <a:endParaRPr lang="es-E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s-ES" sz="1800">
                          <a:solidFill>
                            <a:schemeClr val="tx1"/>
                          </a:solidFill>
                          <a:effectLst/>
                        </a:rPr>
                        <a:t>Vc</a:t>
                      </a:r>
                    </a:p>
                    <a:p>
                      <a:pPr algn="just">
                        <a:lnSpc>
                          <a:spcPct val="150000"/>
                        </a:lnSpc>
                        <a:spcAft>
                          <a:spcPts val="0"/>
                        </a:spcAft>
                      </a:pPr>
                      <a:r>
                        <a:rPr lang="es-ES" sz="1800">
                          <a:solidFill>
                            <a:schemeClr val="tx1"/>
                          </a:solidFill>
                          <a:effectLst/>
                        </a:rPr>
                        <a:t>(m/min)</a:t>
                      </a:r>
                      <a:endParaRPr lang="es-E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s-ES" sz="1800">
                          <a:solidFill>
                            <a:schemeClr val="tx1"/>
                          </a:solidFill>
                          <a:effectLst/>
                        </a:rPr>
                        <a:t>Rpm</a:t>
                      </a:r>
                      <a:endParaRPr lang="es-E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s-ES" sz="1800">
                          <a:solidFill>
                            <a:schemeClr val="tx1"/>
                          </a:solidFill>
                          <a:effectLst/>
                        </a:rPr>
                        <a:t>Tmf</a:t>
                      </a:r>
                    </a:p>
                    <a:p>
                      <a:pPr algn="just">
                        <a:lnSpc>
                          <a:spcPct val="150000"/>
                        </a:lnSpc>
                        <a:spcAft>
                          <a:spcPts val="0"/>
                        </a:spcAft>
                      </a:pPr>
                      <a:r>
                        <a:rPr lang="es-ES" sz="1800">
                          <a:solidFill>
                            <a:schemeClr val="tx1"/>
                          </a:solidFill>
                          <a:effectLst/>
                        </a:rPr>
                        <a:t>horas</a:t>
                      </a:r>
                      <a:endParaRPr lang="es-E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s-ES" sz="1800">
                          <a:solidFill>
                            <a:schemeClr val="tx1"/>
                          </a:solidFill>
                          <a:effectLst/>
                        </a:rPr>
                        <a:t>Ttf.</a:t>
                      </a:r>
                    </a:p>
                    <a:p>
                      <a:pPr algn="just">
                        <a:lnSpc>
                          <a:spcPct val="150000"/>
                        </a:lnSpc>
                        <a:spcAft>
                          <a:spcPts val="0"/>
                        </a:spcAft>
                      </a:pPr>
                      <a:r>
                        <a:rPr lang="es-ES" sz="1800">
                          <a:solidFill>
                            <a:schemeClr val="tx1"/>
                          </a:solidFill>
                          <a:effectLst/>
                        </a:rPr>
                        <a:t>horas</a:t>
                      </a:r>
                      <a:endParaRPr lang="es-E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593342">
                <a:tc>
                  <a:txBody>
                    <a:bodyPr/>
                    <a:lstStyle/>
                    <a:p>
                      <a:pPr algn="just">
                        <a:lnSpc>
                          <a:spcPct val="150000"/>
                        </a:lnSpc>
                        <a:spcAft>
                          <a:spcPts val="0"/>
                        </a:spcAft>
                      </a:pPr>
                      <a:r>
                        <a:rPr lang="es-ES" sz="1800" dirty="0">
                          <a:solidFill>
                            <a:schemeClr val="tx1"/>
                          </a:solidFill>
                          <a:effectLst/>
                        </a:rPr>
                        <a:t>Desbaste.</a:t>
                      </a:r>
                      <a:endParaRPr lang="es-E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s-ES" sz="1800" dirty="0">
                          <a:solidFill>
                            <a:schemeClr val="tx1"/>
                          </a:solidFill>
                          <a:effectLst/>
                        </a:rPr>
                        <a:t>H10.</a:t>
                      </a:r>
                      <a:endParaRPr lang="es-E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s-ES" sz="1800" dirty="0">
                          <a:solidFill>
                            <a:schemeClr val="tx1"/>
                          </a:solidFill>
                          <a:effectLst/>
                        </a:rPr>
                        <a:t>0.13</a:t>
                      </a:r>
                      <a:endParaRPr lang="es-E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s-ES" sz="1800">
                          <a:solidFill>
                            <a:schemeClr val="tx1"/>
                          </a:solidFill>
                          <a:effectLst/>
                        </a:rPr>
                        <a:t>60</a:t>
                      </a:r>
                      <a:endParaRPr lang="es-E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s-ES" sz="1800" dirty="0">
                          <a:solidFill>
                            <a:schemeClr val="tx1"/>
                          </a:solidFill>
                          <a:effectLst/>
                        </a:rPr>
                        <a:t>3820</a:t>
                      </a:r>
                      <a:endParaRPr lang="es-E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s-ES" sz="1800">
                          <a:solidFill>
                            <a:schemeClr val="tx1"/>
                          </a:solidFill>
                          <a:effectLst/>
                        </a:rPr>
                        <a:t>0.11</a:t>
                      </a:r>
                      <a:endParaRPr lang="es-E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just">
                        <a:lnSpc>
                          <a:spcPct val="150000"/>
                        </a:lnSpc>
                        <a:spcAft>
                          <a:spcPts val="0"/>
                        </a:spcAft>
                      </a:pPr>
                      <a:r>
                        <a:rPr lang="es-ES" sz="1800">
                          <a:solidFill>
                            <a:schemeClr val="tx1"/>
                          </a:solidFill>
                          <a:effectLst/>
                        </a:rPr>
                        <a:t>0.42</a:t>
                      </a:r>
                      <a:endParaRPr lang="es-E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609378">
                <a:tc>
                  <a:txBody>
                    <a:bodyPr/>
                    <a:lstStyle/>
                    <a:p>
                      <a:pPr algn="just">
                        <a:lnSpc>
                          <a:spcPct val="150000"/>
                        </a:lnSpc>
                        <a:spcAft>
                          <a:spcPts val="0"/>
                        </a:spcAft>
                      </a:pPr>
                      <a:r>
                        <a:rPr lang="es-ES" sz="1800">
                          <a:solidFill>
                            <a:schemeClr val="tx1"/>
                          </a:solidFill>
                          <a:effectLst/>
                        </a:rPr>
                        <a:t>Acabado.</a:t>
                      </a:r>
                      <a:endParaRPr lang="es-E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s-ES" sz="1800">
                          <a:solidFill>
                            <a:schemeClr val="tx1"/>
                          </a:solidFill>
                          <a:effectLst/>
                        </a:rPr>
                        <a:t>H10.</a:t>
                      </a:r>
                      <a:endParaRPr lang="es-E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s-ES" sz="1800" dirty="0">
                          <a:solidFill>
                            <a:schemeClr val="tx1"/>
                          </a:solidFill>
                          <a:effectLst/>
                        </a:rPr>
                        <a:t>0.21</a:t>
                      </a:r>
                      <a:endParaRPr lang="es-E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s-ES" sz="1800" dirty="0">
                          <a:solidFill>
                            <a:schemeClr val="tx1"/>
                          </a:solidFill>
                          <a:effectLst/>
                        </a:rPr>
                        <a:t>1000</a:t>
                      </a:r>
                      <a:endParaRPr lang="es-E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s-ES" sz="1800" dirty="0">
                          <a:solidFill>
                            <a:schemeClr val="tx1"/>
                          </a:solidFill>
                          <a:effectLst/>
                        </a:rPr>
                        <a:t>4775</a:t>
                      </a:r>
                      <a:endParaRPr lang="es-E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s-ES" sz="1800" dirty="0">
                          <a:solidFill>
                            <a:schemeClr val="tx1"/>
                          </a:solidFill>
                          <a:effectLst/>
                        </a:rPr>
                        <a:t>0.01</a:t>
                      </a:r>
                      <a:endParaRPr lang="es-E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ES"/>
                    </a:p>
                  </a:txBody>
                  <a:tcPr/>
                </a:tc>
              </a:tr>
            </a:tbl>
          </a:graphicData>
        </a:graphic>
      </p:graphicFrame>
    </p:spTree>
    <p:extLst>
      <p:ext uri="{BB962C8B-B14F-4D97-AF65-F5344CB8AC3E}">
        <p14:creationId xmlns:p14="http://schemas.microsoft.com/office/powerpoint/2010/main" val="28827108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600" dirty="0" smtClean="0"/>
              <a:t>SIMULACIÓN CAM Y FRESADO CNC</a:t>
            </a:r>
            <a:endParaRPr lang="es-ES" sz="3600" dirty="0"/>
          </a:p>
        </p:txBody>
      </p:sp>
      <p:pic>
        <p:nvPicPr>
          <p:cNvPr id="4" name="Marcador de contenido 3"/>
          <p:cNvPicPr>
            <a:picLocks noGrp="1" noChangeAspect="1"/>
          </p:cNvPicPr>
          <p:nvPr>
            <p:ph idx="1"/>
          </p:nvPr>
        </p:nvPicPr>
        <p:blipFill rotWithShape="1">
          <a:blip r:embed="rId2"/>
          <a:srcRect l="37377" t="24696" r="22232" b="39383"/>
          <a:stretch/>
        </p:blipFill>
        <p:spPr>
          <a:xfrm>
            <a:off x="457200" y="1428750"/>
            <a:ext cx="4724400" cy="2362200"/>
          </a:xfrm>
          <a:prstGeom prst="rect">
            <a:avLst/>
          </a:prstGeom>
        </p:spPr>
      </p:pic>
      <p:pic>
        <p:nvPicPr>
          <p:cNvPr id="6" name="Imagen 5"/>
          <p:cNvPicPr/>
          <p:nvPr/>
        </p:nvPicPr>
        <p:blipFill rotWithShape="1">
          <a:blip r:embed="rId3" cstate="print">
            <a:extLst>
              <a:ext uri="{28A0092B-C50C-407E-A947-70E740481C1C}">
                <a14:useLocalDpi xmlns:a14="http://schemas.microsoft.com/office/drawing/2010/main" val="0"/>
              </a:ext>
            </a:extLst>
          </a:blip>
          <a:srcRect l="33531" t="32564" r="31555" b="48778"/>
          <a:stretch/>
        </p:blipFill>
        <p:spPr bwMode="auto">
          <a:xfrm>
            <a:off x="6201410" y="1428750"/>
            <a:ext cx="2485390" cy="2437765"/>
          </a:xfrm>
          <a:prstGeom prst="rect">
            <a:avLst/>
          </a:prstGeom>
          <a:ln>
            <a:noFill/>
          </a:ln>
          <a:extLst>
            <a:ext uri="{53640926-AAD7-44D8-BBD7-CCE9431645EC}">
              <a14:shadowObscured xmlns:a14="http://schemas.microsoft.com/office/drawing/2010/main"/>
            </a:ext>
          </a:extLst>
        </p:spPr>
      </p:pic>
      <p:sp>
        <p:nvSpPr>
          <p:cNvPr id="7" name="Flecha derecha 6"/>
          <p:cNvSpPr/>
          <p:nvPr/>
        </p:nvSpPr>
        <p:spPr>
          <a:xfrm>
            <a:off x="5471494" y="2419032"/>
            <a:ext cx="533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4308439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C" sz="2800" dirty="0"/>
              <a:t>VALIDACIÓN DE RESULTADOS DEL PROTOTIPO.</a:t>
            </a:r>
            <a:endParaRPr lang="es-ES" sz="28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297932091"/>
              </p:ext>
            </p:extLst>
          </p:nvPr>
        </p:nvGraphicFramePr>
        <p:xfrm>
          <a:off x="1295400" y="1063228"/>
          <a:ext cx="6858001" cy="3565921"/>
        </p:xfrm>
        <a:graphic>
          <a:graphicData uri="http://schemas.openxmlformats.org/drawingml/2006/table">
            <a:tbl>
              <a:tblPr firstRow="1" firstCol="1" bandRow="1">
                <a:tableStyleId>{5C22544A-7EE6-4342-B048-85BDC9FD1C3A}</a:tableStyleId>
              </a:tblPr>
              <a:tblGrid>
                <a:gridCol w="2149032"/>
                <a:gridCol w="2033438"/>
                <a:gridCol w="2675531"/>
              </a:tblGrid>
              <a:tr h="274302">
                <a:tc gridSpan="3">
                  <a:txBody>
                    <a:bodyPr/>
                    <a:lstStyle/>
                    <a:p>
                      <a:pPr algn="ctr">
                        <a:lnSpc>
                          <a:spcPct val="150000"/>
                        </a:lnSpc>
                        <a:spcAft>
                          <a:spcPts val="0"/>
                        </a:spcAft>
                      </a:pPr>
                      <a:r>
                        <a:rPr lang="es-MX" sz="1100" dirty="0">
                          <a:solidFill>
                            <a:schemeClr val="tx1"/>
                          </a:solidFill>
                          <a:effectLst/>
                        </a:rPr>
                        <a:t>ANÁLISIS Y PRUEBAS DEL PROTOTIPO</a:t>
                      </a:r>
                      <a:endParaRPr lang="es-E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271" marR="65271" marT="0" marB="0"/>
                </a:tc>
                <a:tc hMerge="1">
                  <a:txBody>
                    <a:bodyPr/>
                    <a:lstStyle/>
                    <a:p>
                      <a:endParaRPr lang="es-ES"/>
                    </a:p>
                  </a:txBody>
                  <a:tcPr/>
                </a:tc>
                <a:tc hMerge="1">
                  <a:txBody>
                    <a:bodyPr/>
                    <a:lstStyle/>
                    <a:p>
                      <a:endParaRPr lang="es-ES"/>
                    </a:p>
                  </a:txBody>
                  <a:tcPr/>
                </a:tc>
              </a:tr>
              <a:tr h="548603">
                <a:tc>
                  <a:txBody>
                    <a:bodyPr/>
                    <a:lstStyle/>
                    <a:p>
                      <a:pPr algn="ctr">
                        <a:lnSpc>
                          <a:spcPct val="150000"/>
                        </a:lnSpc>
                        <a:spcAft>
                          <a:spcPts val="0"/>
                        </a:spcAft>
                      </a:pPr>
                      <a:r>
                        <a:rPr lang="es-MX" sz="1200" dirty="0">
                          <a:solidFill>
                            <a:schemeClr val="tx1"/>
                          </a:solidFill>
                          <a:effectLst/>
                        </a:rPr>
                        <a:t>ANÁLISIS</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271" marR="65271" marT="0" marB="0"/>
                </a:tc>
                <a:tc>
                  <a:txBody>
                    <a:bodyPr/>
                    <a:lstStyle/>
                    <a:p>
                      <a:pPr algn="ctr">
                        <a:lnSpc>
                          <a:spcPct val="150000"/>
                        </a:lnSpc>
                        <a:spcAft>
                          <a:spcPts val="0"/>
                        </a:spcAft>
                      </a:pPr>
                      <a:r>
                        <a:rPr lang="es-MX" sz="1200" dirty="0">
                          <a:solidFill>
                            <a:schemeClr val="tx1"/>
                          </a:solidFill>
                          <a:effectLst/>
                        </a:rPr>
                        <a:t>NORMA TÉCNICA.</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271" marR="65271" marT="0" marB="0"/>
                </a:tc>
                <a:tc>
                  <a:txBody>
                    <a:bodyPr/>
                    <a:lstStyle/>
                    <a:p>
                      <a:pPr algn="ctr">
                        <a:lnSpc>
                          <a:spcPct val="150000"/>
                        </a:lnSpc>
                        <a:spcAft>
                          <a:spcPts val="0"/>
                        </a:spcAft>
                      </a:pPr>
                      <a:r>
                        <a:rPr lang="es-MX" sz="1200" dirty="0">
                          <a:solidFill>
                            <a:schemeClr val="tx1"/>
                          </a:solidFill>
                          <a:effectLst/>
                        </a:rPr>
                        <a:t>ESPECIFICACIÓN TÉCNICA</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271" marR="65271" marT="0" marB="0"/>
                </a:tc>
              </a:tr>
              <a:tr h="548603">
                <a:tc>
                  <a:txBody>
                    <a:bodyPr/>
                    <a:lstStyle/>
                    <a:p>
                      <a:pPr algn="ctr">
                        <a:lnSpc>
                          <a:spcPct val="150000"/>
                        </a:lnSpc>
                        <a:spcAft>
                          <a:spcPts val="0"/>
                        </a:spcAft>
                      </a:pPr>
                      <a:r>
                        <a:rPr lang="es-MX" sz="1100" dirty="0">
                          <a:solidFill>
                            <a:schemeClr val="tx1"/>
                          </a:solidFill>
                          <a:effectLst/>
                        </a:rPr>
                        <a:t>Ensayo de materiales.</a:t>
                      </a:r>
                      <a:endParaRPr lang="es-E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271" marR="65271" marT="0" marB="0" anchor="ctr"/>
                </a:tc>
                <a:tc>
                  <a:txBody>
                    <a:bodyPr/>
                    <a:lstStyle/>
                    <a:p>
                      <a:pPr algn="ctr">
                        <a:lnSpc>
                          <a:spcPct val="150000"/>
                        </a:lnSpc>
                        <a:spcAft>
                          <a:spcPts val="0"/>
                        </a:spcAft>
                      </a:pPr>
                      <a:r>
                        <a:rPr lang="es-MX" sz="1100" dirty="0">
                          <a:solidFill>
                            <a:schemeClr val="tx1"/>
                          </a:solidFill>
                          <a:effectLst/>
                        </a:rPr>
                        <a:t>-------------------------</a:t>
                      </a:r>
                      <a:endParaRPr lang="es-E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271" marR="65271" marT="0" marB="0" anchor="ctr"/>
                </a:tc>
                <a:tc>
                  <a:txBody>
                    <a:bodyPr/>
                    <a:lstStyle/>
                    <a:p>
                      <a:pPr algn="just">
                        <a:lnSpc>
                          <a:spcPct val="150000"/>
                        </a:lnSpc>
                        <a:spcAft>
                          <a:spcPts val="0"/>
                        </a:spcAft>
                      </a:pPr>
                      <a:r>
                        <a:rPr lang="es-MX" sz="1100">
                          <a:solidFill>
                            <a:schemeClr val="tx1"/>
                          </a:solidFill>
                          <a:effectLst/>
                        </a:rPr>
                        <a:t>Procedimiento de laboratorio de materiales.</a:t>
                      </a:r>
                      <a:endParaRPr lang="es-ES"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271" marR="65271" marT="0" marB="0" anchor="ctr"/>
                </a:tc>
              </a:tr>
              <a:tr h="548603">
                <a:tc>
                  <a:txBody>
                    <a:bodyPr/>
                    <a:lstStyle/>
                    <a:p>
                      <a:pPr algn="ctr">
                        <a:lnSpc>
                          <a:spcPct val="150000"/>
                        </a:lnSpc>
                        <a:spcAft>
                          <a:spcPts val="0"/>
                        </a:spcAft>
                      </a:pPr>
                      <a:r>
                        <a:rPr lang="es-MX" sz="1100" dirty="0">
                          <a:solidFill>
                            <a:schemeClr val="tx1"/>
                          </a:solidFill>
                          <a:effectLst/>
                        </a:rPr>
                        <a:t>Evaluación de Dimensiones lineales</a:t>
                      </a:r>
                      <a:endParaRPr lang="es-E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271" marR="65271" marT="0" marB="0" anchor="ctr"/>
                </a:tc>
                <a:tc>
                  <a:txBody>
                    <a:bodyPr/>
                    <a:lstStyle/>
                    <a:p>
                      <a:pPr algn="ctr">
                        <a:lnSpc>
                          <a:spcPct val="150000"/>
                        </a:lnSpc>
                        <a:spcAft>
                          <a:spcPts val="0"/>
                        </a:spcAft>
                      </a:pPr>
                      <a:r>
                        <a:rPr lang="es-MX" sz="1100" dirty="0">
                          <a:solidFill>
                            <a:schemeClr val="tx1"/>
                          </a:solidFill>
                          <a:effectLst/>
                        </a:rPr>
                        <a:t>ISO 2768.</a:t>
                      </a:r>
                      <a:endParaRPr lang="es-E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271" marR="65271" marT="0" marB="0" anchor="ctr"/>
                </a:tc>
                <a:tc>
                  <a:txBody>
                    <a:bodyPr/>
                    <a:lstStyle/>
                    <a:p>
                      <a:pPr algn="just">
                        <a:lnSpc>
                          <a:spcPct val="150000"/>
                        </a:lnSpc>
                        <a:spcAft>
                          <a:spcPts val="0"/>
                        </a:spcAft>
                      </a:pPr>
                      <a:r>
                        <a:rPr lang="es-MX" sz="1100">
                          <a:solidFill>
                            <a:schemeClr val="tx1"/>
                          </a:solidFill>
                          <a:effectLst/>
                        </a:rPr>
                        <a:t>Planos constructivos.</a:t>
                      </a:r>
                      <a:endParaRPr lang="es-ES"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271" marR="65271" marT="0" marB="0" anchor="ctr"/>
                </a:tc>
              </a:tr>
              <a:tr h="548603">
                <a:tc>
                  <a:txBody>
                    <a:bodyPr/>
                    <a:lstStyle/>
                    <a:p>
                      <a:pPr algn="ctr">
                        <a:lnSpc>
                          <a:spcPct val="150000"/>
                        </a:lnSpc>
                        <a:spcAft>
                          <a:spcPts val="0"/>
                        </a:spcAft>
                      </a:pPr>
                      <a:r>
                        <a:rPr lang="es-MX" sz="1100" dirty="0">
                          <a:solidFill>
                            <a:schemeClr val="tx1"/>
                          </a:solidFill>
                          <a:effectLst/>
                        </a:rPr>
                        <a:t>Balanceo estático.</a:t>
                      </a:r>
                      <a:endParaRPr lang="es-E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271" marR="65271" marT="0" marB="0" anchor="ctr"/>
                </a:tc>
                <a:tc>
                  <a:txBody>
                    <a:bodyPr/>
                    <a:lstStyle/>
                    <a:p>
                      <a:pPr algn="ctr">
                        <a:lnSpc>
                          <a:spcPct val="150000"/>
                        </a:lnSpc>
                        <a:spcAft>
                          <a:spcPts val="0"/>
                        </a:spcAft>
                      </a:pPr>
                      <a:r>
                        <a:rPr lang="es-MX" sz="1100" dirty="0">
                          <a:solidFill>
                            <a:schemeClr val="tx1"/>
                          </a:solidFill>
                          <a:effectLst/>
                        </a:rPr>
                        <a:t>ISO 1861.1</a:t>
                      </a:r>
                      <a:endParaRPr lang="es-E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271" marR="65271" marT="0" marB="0" anchor="ctr"/>
                </a:tc>
                <a:tc>
                  <a:txBody>
                    <a:bodyPr/>
                    <a:lstStyle/>
                    <a:p>
                      <a:pPr algn="just">
                        <a:lnSpc>
                          <a:spcPct val="150000"/>
                        </a:lnSpc>
                        <a:spcAft>
                          <a:spcPts val="0"/>
                        </a:spcAft>
                      </a:pPr>
                      <a:r>
                        <a:rPr lang="es-MX" sz="1100">
                          <a:solidFill>
                            <a:schemeClr val="tx1"/>
                          </a:solidFill>
                          <a:effectLst/>
                        </a:rPr>
                        <a:t>Procedimiento de las cartas de Charlot</a:t>
                      </a:r>
                      <a:endParaRPr lang="es-ES"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271" marR="65271" marT="0" marB="0" anchor="ctr"/>
                </a:tc>
              </a:tr>
              <a:tr h="274302">
                <a:tc>
                  <a:txBody>
                    <a:bodyPr/>
                    <a:lstStyle/>
                    <a:p>
                      <a:pPr algn="ctr">
                        <a:lnSpc>
                          <a:spcPct val="150000"/>
                        </a:lnSpc>
                        <a:spcAft>
                          <a:spcPts val="0"/>
                        </a:spcAft>
                      </a:pPr>
                      <a:r>
                        <a:rPr lang="es-MX" sz="1100" dirty="0">
                          <a:solidFill>
                            <a:schemeClr val="tx1"/>
                          </a:solidFill>
                          <a:effectLst/>
                        </a:rPr>
                        <a:t>Prueba hidráulica.</a:t>
                      </a:r>
                      <a:endParaRPr lang="es-E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271" marR="65271" marT="0" marB="0" anchor="ctr"/>
                </a:tc>
                <a:tc>
                  <a:txBody>
                    <a:bodyPr/>
                    <a:lstStyle/>
                    <a:p>
                      <a:pPr algn="ctr">
                        <a:lnSpc>
                          <a:spcPct val="150000"/>
                        </a:lnSpc>
                        <a:spcAft>
                          <a:spcPts val="0"/>
                        </a:spcAft>
                      </a:pPr>
                      <a:r>
                        <a:rPr lang="es-MX" sz="1100" dirty="0">
                          <a:solidFill>
                            <a:schemeClr val="tx1"/>
                          </a:solidFill>
                          <a:effectLst/>
                        </a:rPr>
                        <a:t>ISO </a:t>
                      </a:r>
                      <a:r>
                        <a:rPr lang="es-MX" sz="1100" dirty="0" smtClean="0">
                          <a:solidFill>
                            <a:schemeClr val="tx1"/>
                          </a:solidFill>
                          <a:effectLst/>
                        </a:rPr>
                        <a:t>9906</a:t>
                      </a:r>
                      <a:endParaRPr lang="es-E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271" marR="65271" marT="0" marB="0" anchor="ctr"/>
                </a:tc>
                <a:tc>
                  <a:txBody>
                    <a:bodyPr/>
                    <a:lstStyle/>
                    <a:p>
                      <a:pPr algn="just">
                        <a:lnSpc>
                          <a:spcPct val="150000"/>
                        </a:lnSpc>
                        <a:spcAft>
                          <a:spcPts val="0"/>
                        </a:spcAft>
                      </a:pPr>
                      <a:r>
                        <a:rPr lang="es-MX" sz="1100" dirty="0">
                          <a:solidFill>
                            <a:schemeClr val="tx1"/>
                          </a:solidFill>
                          <a:effectLst/>
                        </a:rPr>
                        <a:t> </a:t>
                      </a:r>
                      <a:endParaRPr lang="es-E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271" marR="65271" marT="0" marB="0" anchor="ctr"/>
                </a:tc>
              </a:tr>
              <a:tr h="822905">
                <a:tc>
                  <a:txBody>
                    <a:bodyPr/>
                    <a:lstStyle/>
                    <a:p>
                      <a:pPr algn="ctr">
                        <a:lnSpc>
                          <a:spcPct val="150000"/>
                        </a:lnSpc>
                        <a:spcAft>
                          <a:spcPts val="0"/>
                        </a:spcAft>
                      </a:pPr>
                      <a:r>
                        <a:rPr lang="es-MX" sz="1100" dirty="0">
                          <a:solidFill>
                            <a:schemeClr val="tx1"/>
                          </a:solidFill>
                          <a:effectLst/>
                        </a:rPr>
                        <a:t>Costos.</a:t>
                      </a:r>
                      <a:endParaRPr lang="es-E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271" marR="65271" marT="0" marB="0" anchor="ctr"/>
                </a:tc>
                <a:tc>
                  <a:txBody>
                    <a:bodyPr/>
                    <a:lstStyle/>
                    <a:p>
                      <a:pPr algn="ctr">
                        <a:lnSpc>
                          <a:spcPct val="150000"/>
                        </a:lnSpc>
                        <a:spcAft>
                          <a:spcPts val="0"/>
                        </a:spcAft>
                      </a:pPr>
                      <a:r>
                        <a:rPr lang="es-MX" sz="1100" dirty="0">
                          <a:solidFill>
                            <a:schemeClr val="tx1"/>
                          </a:solidFill>
                          <a:effectLst/>
                        </a:rPr>
                        <a:t>-------------------------</a:t>
                      </a:r>
                      <a:endParaRPr lang="es-E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271" marR="65271" marT="0" marB="0" anchor="ctr"/>
                </a:tc>
                <a:tc>
                  <a:txBody>
                    <a:bodyPr/>
                    <a:lstStyle/>
                    <a:p>
                      <a:pPr algn="just">
                        <a:lnSpc>
                          <a:spcPct val="150000"/>
                        </a:lnSpc>
                        <a:spcAft>
                          <a:spcPts val="0"/>
                        </a:spcAft>
                      </a:pPr>
                      <a:r>
                        <a:rPr lang="es-ES_tradnl" sz="1100" spc="5" dirty="0">
                          <a:solidFill>
                            <a:schemeClr val="tx1"/>
                          </a:solidFill>
                          <a:effectLst/>
                        </a:rPr>
                        <a:t>Ministerio de relaciones laborales, salarios mínimos sectoriales 2017</a:t>
                      </a:r>
                      <a:endParaRPr lang="es-E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271" marR="65271" marT="0" marB="0" anchor="ctr"/>
                </a:tc>
              </a:tr>
            </a:tbl>
          </a:graphicData>
        </a:graphic>
      </p:graphicFrame>
    </p:spTree>
    <p:extLst>
      <p:ext uri="{BB962C8B-B14F-4D97-AF65-F5344CB8AC3E}">
        <p14:creationId xmlns:p14="http://schemas.microsoft.com/office/powerpoint/2010/main" val="37613872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400" y="418536"/>
            <a:ext cx="6858000" cy="396478"/>
          </a:xfrm>
        </p:spPr>
        <p:txBody>
          <a:bodyPr>
            <a:noAutofit/>
          </a:bodyPr>
          <a:lstStyle/>
          <a:p>
            <a:r>
              <a:rPr lang="es-ES" sz="2400" dirty="0" smtClean="0"/>
              <a:t>ENSAYOS DEL MATERIAL DEL PROTOTIPO</a:t>
            </a:r>
            <a:endParaRPr lang="es-ES" sz="24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377056011"/>
              </p:ext>
            </p:extLst>
          </p:nvPr>
        </p:nvGraphicFramePr>
        <p:xfrm>
          <a:off x="1050758" y="815014"/>
          <a:ext cx="5638800" cy="3880026"/>
        </p:xfrm>
        <a:graphic>
          <a:graphicData uri="http://schemas.openxmlformats.org/drawingml/2006/table">
            <a:tbl>
              <a:tblPr firstRow="1" firstCol="1" bandRow="1">
                <a:tableStyleId>{5C22544A-7EE6-4342-B048-85BDC9FD1C3A}</a:tableStyleId>
              </a:tblPr>
              <a:tblGrid>
                <a:gridCol w="1879600"/>
                <a:gridCol w="1879600"/>
                <a:gridCol w="1879600"/>
              </a:tblGrid>
              <a:tr h="747400">
                <a:tc>
                  <a:txBody>
                    <a:bodyPr/>
                    <a:lstStyle/>
                    <a:p>
                      <a:pPr algn="ctr">
                        <a:lnSpc>
                          <a:spcPct val="150000"/>
                        </a:lnSpc>
                        <a:spcAft>
                          <a:spcPts val="0"/>
                        </a:spcAft>
                      </a:pPr>
                      <a:r>
                        <a:rPr lang="es-MX" sz="1050" dirty="0">
                          <a:solidFill>
                            <a:schemeClr val="tx1"/>
                          </a:solidFill>
                          <a:effectLst/>
                        </a:rPr>
                        <a:t>MATERIAL Y CARACTERÍSTICAS.</a:t>
                      </a:r>
                      <a:endParaRPr lang="es-ES"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63" marR="45763" marT="0" marB="0" anchor="ctr"/>
                </a:tc>
                <a:tc>
                  <a:txBody>
                    <a:bodyPr/>
                    <a:lstStyle/>
                    <a:p>
                      <a:pPr algn="ctr">
                        <a:lnSpc>
                          <a:spcPct val="150000"/>
                        </a:lnSpc>
                        <a:spcAft>
                          <a:spcPts val="0"/>
                        </a:spcAft>
                      </a:pPr>
                      <a:r>
                        <a:rPr lang="es-MX" sz="1050" dirty="0">
                          <a:solidFill>
                            <a:schemeClr val="tx1"/>
                          </a:solidFill>
                          <a:effectLst/>
                        </a:rPr>
                        <a:t>A206.0 T7 </a:t>
                      </a:r>
                      <a:endParaRPr lang="es-ES" sz="1050" dirty="0">
                        <a:solidFill>
                          <a:schemeClr val="tx1"/>
                        </a:solidFill>
                        <a:effectLst/>
                      </a:endParaRPr>
                    </a:p>
                    <a:p>
                      <a:pPr algn="ctr">
                        <a:lnSpc>
                          <a:spcPct val="150000"/>
                        </a:lnSpc>
                        <a:spcAft>
                          <a:spcPts val="0"/>
                        </a:spcAft>
                      </a:pPr>
                      <a:r>
                        <a:rPr lang="es-MX" sz="1050" dirty="0">
                          <a:solidFill>
                            <a:schemeClr val="tx1"/>
                          </a:solidFill>
                          <a:effectLst/>
                        </a:rPr>
                        <a:t>(Datos de ensayo).</a:t>
                      </a:r>
                      <a:endParaRPr lang="es-ES"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63" marR="45763" marT="0" marB="0" anchor="ctr"/>
                </a:tc>
                <a:tc>
                  <a:txBody>
                    <a:bodyPr/>
                    <a:lstStyle/>
                    <a:p>
                      <a:pPr algn="ctr">
                        <a:lnSpc>
                          <a:spcPct val="150000"/>
                        </a:lnSpc>
                        <a:spcAft>
                          <a:spcPts val="0"/>
                        </a:spcAft>
                      </a:pPr>
                      <a:r>
                        <a:rPr lang="es-MX" sz="1050">
                          <a:solidFill>
                            <a:schemeClr val="tx1"/>
                          </a:solidFill>
                          <a:effectLst/>
                        </a:rPr>
                        <a:t>A206.0 T7 </a:t>
                      </a:r>
                      <a:endParaRPr lang="es-ES" sz="1050">
                        <a:solidFill>
                          <a:schemeClr val="tx1"/>
                        </a:solidFill>
                        <a:effectLst/>
                      </a:endParaRPr>
                    </a:p>
                    <a:p>
                      <a:pPr algn="ctr">
                        <a:lnSpc>
                          <a:spcPct val="150000"/>
                        </a:lnSpc>
                        <a:spcAft>
                          <a:spcPts val="0"/>
                        </a:spcAft>
                      </a:pPr>
                      <a:r>
                        <a:rPr lang="es-MX" sz="1050">
                          <a:solidFill>
                            <a:schemeClr val="tx1"/>
                          </a:solidFill>
                          <a:effectLst/>
                        </a:rPr>
                        <a:t>(Datos técnicos  por catálogo)</a:t>
                      </a:r>
                      <a:endParaRPr lang="es-ES" sz="10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63" marR="45763" marT="0" marB="0" anchor="ctr"/>
                </a:tc>
              </a:tr>
              <a:tr h="295154">
                <a:tc rowSpan="10">
                  <a:txBody>
                    <a:bodyPr/>
                    <a:lstStyle/>
                    <a:p>
                      <a:pPr algn="l">
                        <a:lnSpc>
                          <a:spcPct val="150000"/>
                        </a:lnSpc>
                        <a:spcAft>
                          <a:spcPts val="0"/>
                        </a:spcAft>
                      </a:pPr>
                      <a:r>
                        <a:rPr lang="es-MX" sz="1050">
                          <a:solidFill>
                            <a:schemeClr val="tx1"/>
                          </a:solidFill>
                          <a:effectLst/>
                        </a:rPr>
                        <a:t>Composición química principal</a:t>
                      </a:r>
                      <a:endParaRPr lang="es-ES" sz="10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63" marR="45763" marT="0" marB="0" anchor="ctr"/>
                </a:tc>
                <a:tc>
                  <a:txBody>
                    <a:bodyPr/>
                    <a:lstStyle/>
                    <a:p>
                      <a:pPr algn="just">
                        <a:lnSpc>
                          <a:spcPct val="150000"/>
                        </a:lnSpc>
                        <a:spcAft>
                          <a:spcPts val="0"/>
                        </a:spcAft>
                      </a:pPr>
                      <a:r>
                        <a:rPr lang="es-MX" sz="1050" dirty="0">
                          <a:solidFill>
                            <a:schemeClr val="tx1"/>
                          </a:solidFill>
                          <a:effectLst/>
                        </a:rPr>
                        <a:t>96.59 % AL</a:t>
                      </a:r>
                      <a:endParaRPr lang="es-ES"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63" marR="45763" marT="0" marB="0"/>
                </a:tc>
                <a:tc>
                  <a:txBody>
                    <a:bodyPr/>
                    <a:lstStyle/>
                    <a:p>
                      <a:pPr algn="just">
                        <a:lnSpc>
                          <a:spcPct val="150000"/>
                        </a:lnSpc>
                        <a:spcAft>
                          <a:spcPts val="0"/>
                        </a:spcAft>
                      </a:pPr>
                      <a:r>
                        <a:rPr lang="es-MX" sz="1050">
                          <a:solidFill>
                            <a:schemeClr val="tx1"/>
                          </a:solidFill>
                          <a:effectLst/>
                        </a:rPr>
                        <a:t>99,2 – 99,6 % AL</a:t>
                      </a:r>
                      <a:endParaRPr lang="es-ES" sz="10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63" marR="45763" marT="0" marB="0"/>
                </a:tc>
              </a:tr>
              <a:tr h="287786">
                <a:tc vMerge="1">
                  <a:txBody>
                    <a:bodyPr/>
                    <a:lstStyle/>
                    <a:p>
                      <a:endParaRPr lang="es-ES"/>
                    </a:p>
                  </a:txBody>
                  <a:tcPr/>
                </a:tc>
                <a:tc>
                  <a:txBody>
                    <a:bodyPr/>
                    <a:lstStyle/>
                    <a:p>
                      <a:pPr algn="just">
                        <a:lnSpc>
                          <a:spcPct val="150000"/>
                        </a:lnSpc>
                        <a:spcAft>
                          <a:spcPts val="0"/>
                        </a:spcAft>
                      </a:pPr>
                      <a:r>
                        <a:rPr lang="es-MX" sz="1050" dirty="0">
                          <a:solidFill>
                            <a:schemeClr val="tx1"/>
                          </a:solidFill>
                          <a:effectLst/>
                        </a:rPr>
                        <a:t>0.72  %Cu</a:t>
                      </a:r>
                      <a:endParaRPr lang="es-ES"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63" marR="45763" marT="0" marB="0"/>
                </a:tc>
                <a:tc>
                  <a:txBody>
                    <a:bodyPr/>
                    <a:lstStyle/>
                    <a:p>
                      <a:pPr algn="just">
                        <a:lnSpc>
                          <a:spcPct val="150000"/>
                        </a:lnSpc>
                        <a:spcAft>
                          <a:spcPts val="0"/>
                        </a:spcAft>
                      </a:pPr>
                      <a:r>
                        <a:rPr lang="es-MX" sz="1050" dirty="0">
                          <a:solidFill>
                            <a:schemeClr val="tx1"/>
                          </a:solidFill>
                          <a:effectLst/>
                        </a:rPr>
                        <a:t>4.2 – 5 % Cu</a:t>
                      </a:r>
                      <a:endParaRPr lang="es-ES"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63" marR="45763" marT="0" marB="0"/>
                </a:tc>
              </a:tr>
              <a:tr h="287786">
                <a:tc vMerge="1">
                  <a:txBody>
                    <a:bodyPr/>
                    <a:lstStyle/>
                    <a:p>
                      <a:endParaRPr lang="es-ES"/>
                    </a:p>
                  </a:txBody>
                  <a:tcPr/>
                </a:tc>
                <a:tc>
                  <a:txBody>
                    <a:bodyPr/>
                    <a:lstStyle/>
                    <a:p>
                      <a:pPr algn="just">
                        <a:lnSpc>
                          <a:spcPct val="150000"/>
                        </a:lnSpc>
                        <a:spcAft>
                          <a:spcPts val="0"/>
                        </a:spcAft>
                      </a:pPr>
                      <a:r>
                        <a:rPr lang="es-MX" sz="1050" dirty="0">
                          <a:solidFill>
                            <a:schemeClr val="tx1"/>
                          </a:solidFill>
                          <a:effectLst/>
                        </a:rPr>
                        <a:t>0.7  % Fe</a:t>
                      </a:r>
                      <a:endParaRPr lang="es-ES"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63" marR="45763" marT="0" marB="0"/>
                </a:tc>
                <a:tc>
                  <a:txBody>
                    <a:bodyPr/>
                    <a:lstStyle/>
                    <a:p>
                      <a:pPr algn="just">
                        <a:lnSpc>
                          <a:spcPct val="150000"/>
                        </a:lnSpc>
                        <a:spcAft>
                          <a:spcPts val="0"/>
                        </a:spcAft>
                      </a:pPr>
                      <a:r>
                        <a:rPr lang="es-MX" sz="1050">
                          <a:solidFill>
                            <a:schemeClr val="tx1"/>
                          </a:solidFill>
                          <a:effectLst/>
                        </a:rPr>
                        <a:t>0 – 0,1 % Fe</a:t>
                      </a:r>
                      <a:endParaRPr lang="es-ES" sz="10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63" marR="45763" marT="0" marB="0"/>
                </a:tc>
              </a:tr>
              <a:tr h="295154">
                <a:tc vMerge="1">
                  <a:txBody>
                    <a:bodyPr/>
                    <a:lstStyle/>
                    <a:p>
                      <a:endParaRPr lang="es-ES"/>
                    </a:p>
                  </a:txBody>
                  <a:tcPr/>
                </a:tc>
                <a:tc>
                  <a:txBody>
                    <a:bodyPr/>
                    <a:lstStyle/>
                    <a:p>
                      <a:pPr algn="just">
                        <a:lnSpc>
                          <a:spcPct val="150000"/>
                        </a:lnSpc>
                        <a:spcAft>
                          <a:spcPts val="0"/>
                        </a:spcAft>
                      </a:pPr>
                      <a:r>
                        <a:rPr lang="es-MX" sz="1050" dirty="0">
                          <a:solidFill>
                            <a:schemeClr val="tx1"/>
                          </a:solidFill>
                          <a:effectLst/>
                        </a:rPr>
                        <a:t>0.1 % Mg</a:t>
                      </a:r>
                      <a:endParaRPr lang="es-ES"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63" marR="45763" marT="0" marB="0"/>
                </a:tc>
                <a:tc>
                  <a:txBody>
                    <a:bodyPr/>
                    <a:lstStyle/>
                    <a:p>
                      <a:pPr algn="just">
                        <a:lnSpc>
                          <a:spcPct val="150000"/>
                        </a:lnSpc>
                        <a:spcAft>
                          <a:spcPts val="0"/>
                        </a:spcAft>
                      </a:pPr>
                      <a:r>
                        <a:rPr lang="es-MX" sz="1050">
                          <a:solidFill>
                            <a:schemeClr val="tx1"/>
                          </a:solidFill>
                          <a:effectLst/>
                        </a:rPr>
                        <a:t>0.15 – 0,35 % Mg</a:t>
                      </a:r>
                      <a:endParaRPr lang="es-ES" sz="10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63" marR="45763" marT="0" marB="0"/>
                </a:tc>
              </a:tr>
              <a:tr h="287786">
                <a:tc vMerge="1">
                  <a:txBody>
                    <a:bodyPr/>
                    <a:lstStyle/>
                    <a:p>
                      <a:endParaRPr lang="es-ES"/>
                    </a:p>
                  </a:txBody>
                  <a:tcPr/>
                </a:tc>
                <a:tc>
                  <a:txBody>
                    <a:bodyPr/>
                    <a:lstStyle/>
                    <a:p>
                      <a:pPr algn="just">
                        <a:lnSpc>
                          <a:spcPct val="150000"/>
                        </a:lnSpc>
                        <a:spcAft>
                          <a:spcPts val="0"/>
                        </a:spcAft>
                      </a:pPr>
                      <a:r>
                        <a:rPr lang="es-MX" sz="1050" dirty="0">
                          <a:solidFill>
                            <a:schemeClr val="tx1"/>
                          </a:solidFill>
                          <a:effectLst/>
                        </a:rPr>
                        <a:t>0.02 % Mn</a:t>
                      </a:r>
                      <a:endParaRPr lang="es-ES"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63" marR="45763" marT="0" marB="0"/>
                </a:tc>
                <a:tc>
                  <a:txBody>
                    <a:bodyPr/>
                    <a:lstStyle/>
                    <a:p>
                      <a:pPr algn="just">
                        <a:lnSpc>
                          <a:spcPct val="150000"/>
                        </a:lnSpc>
                        <a:spcAft>
                          <a:spcPts val="0"/>
                        </a:spcAft>
                      </a:pPr>
                      <a:r>
                        <a:rPr lang="es-MX" sz="1050">
                          <a:solidFill>
                            <a:schemeClr val="tx1"/>
                          </a:solidFill>
                          <a:effectLst/>
                        </a:rPr>
                        <a:t>0.2 – 0, 5 % Mn</a:t>
                      </a:r>
                      <a:endParaRPr lang="es-ES" sz="10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63" marR="45763" marT="0" marB="0"/>
                </a:tc>
              </a:tr>
              <a:tr h="287786">
                <a:tc vMerge="1">
                  <a:txBody>
                    <a:bodyPr/>
                    <a:lstStyle/>
                    <a:p>
                      <a:endParaRPr lang="es-ES"/>
                    </a:p>
                  </a:txBody>
                  <a:tcPr/>
                </a:tc>
                <a:tc>
                  <a:txBody>
                    <a:bodyPr/>
                    <a:lstStyle/>
                    <a:p>
                      <a:pPr algn="just">
                        <a:lnSpc>
                          <a:spcPct val="150000"/>
                        </a:lnSpc>
                        <a:spcAft>
                          <a:spcPts val="0"/>
                        </a:spcAft>
                      </a:pPr>
                      <a:r>
                        <a:rPr lang="es-MX" sz="1050" dirty="0">
                          <a:solidFill>
                            <a:schemeClr val="tx1"/>
                          </a:solidFill>
                          <a:effectLst/>
                        </a:rPr>
                        <a:t>0.04 % Ni</a:t>
                      </a:r>
                      <a:endParaRPr lang="es-ES"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63" marR="45763" marT="0" marB="0"/>
                </a:tc>
                <a:tc>
                  <a:txBody>
                    <a:bodyPr/>
                    <a:lstStyle/>
                    <a:p>
                      <a:pPr algn="just">
                        <a:lnSpc>
                          <a:spcPct val="150000"/>
                        </a:lnSpc>
                        <a:spcAft>
                          <a:spcPts val="0"/>
                        </a:spcAft>
                      </a:pPr>
                      <a:r>
                        <a:rPr lang="es-MX" sz="1050" dirty="0">
                          <a:solidFill>
                            <a:schemeClr val="tx1"/>
                          </a:solidFill>
                          <a:effectLst/>
                        </a:rPr>
                        <a:t>0 – 0.05 % Ni</a:t>
                      </a:r>
                      <a:endParaRPr lang="es-ES"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63" marR="45763" marT="0" marB="0"/>
                </a:tc>
              </a:tr>
              <a:tr h="287786">
                <a:tc vMerge="1">
                  <a:txBody>
                    <a:bodyPr/>
                    <a:lstStyle/>
                    <a:p>
                      <a:endParaRPr lang="es-ES"/>
                    </a:p>
                  </a:txBody>
                  <a:tcPr/>
                </a:tc>
                <a:tc>
                  <a:txBody>
                    <a:bodyPr/>
                    <a:lstStyle/>
                    <a:p>
                      <a:pPr algn="just">
                        <a:lnSpc>
                          <a:spcPct val="150000"/>
                        </a:lnSpc>
                        <a:spcAft>
                          <a:spcPts val="0"/>
                        </a:spcAft>
                      </a:pPr>
                      <a:r>
                        <a:rPr lang="es-MX" sz="1050">
                          <a:solidFill>
                            <a:schemeClr val="tx1"/>
                          </a:solidFill>
                          <a:effectLst/>
                        </a:rPr>
                        <a:t>0.8 % Si</a:t>
                      </a:r>
                      <a:endParaRPr lang="es-ES" sz="10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63" marR="45763" marT="0" marB="0"/>
                </a:tc>
                <a:tc>
                  <a:txBody>
                    <a:bodyPr/>
                    <a:lstStyle/>
                    <a:p>
                      <a:pPr algn="just">
                        <a:lnSpc>
                          <a:spcPct val="150000"/>
                        </a:lnSpc>
                        <a:spcAft>
                          <a:spcPts val="0"/>
                        </a:spcAft>
                      </a:pPr>
                      <a:r>
                        <a:rPr lang="es-MX" sz="1050" dirty="0">
                          <a:solidFill>
                            <a:schemeClr val="tx1"/>
                          </a:solidFill>
                          <a:effectLst/>
                        </a:rPr>
                        <a:t>0 – 0.05 % Si</a:t>
                      </a:r>
                      <a:endParaRPr lang="es-ES"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63" marR="45763" marT="0" marB="0"/>
                </a:tc>
              </a:tr>
              <a:tr h="287786">
                <a:tc vMerge="1">
                  <a:txBody>
                    <a:bodyPr/>
                    <a:lstStyle/>
                    <a:p>
                      <a:endParaRPr lang="es-ES"/>
                    </a:p>
                  </a:txBody>
                  <a:tcPr/>
                </a:tc>
                <a:tc>
                  <a:txBody>
                    <a:bodyPr/>
                    <a:lstStyle/>
                    <a:p>
                      <a:pPr algn="just">
                        <a:lnSpc>
                          <a:spcPct val="150000"/>
                        </a:lnSpc>
                        <a:spcAft>
                          <a:spcPts val="0"/>
                        </a:spcAft>
                      </a:pPr>
                      <a:r>
                        <a:rPr lang="es-MX" sz="1050">
                          <a:solidFill>
                            <a:schemeClr val="tx1"/>
                          </a:solidFill>
                          <a:effectLst/>
                        </a:rPr>
                        <a:t>0.01 % Sn</a:t>
                      </a:r>
                      <a:endParaRPr lang="es-ES" sz="10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63" marR="45763" marT="0" marB="0"/>
                </a:tc>
                <a:tc>
                  <a:txBody>
                    <a:bodyPr/>
                    <a:lstStyle/>
                    <a:p>
                      <a:pPr algn="just">
                        <a:lnSpc>
                          <a:spcPct val="150000"/>
                        </a:lnSpc>
                        <a:spcAft>
                          <a:spcPts val="0"/>
                        </a:spcAft>
                      </a:pPr>
                      <a:r>
                        <a:rPr lang="es-MX" sz="1050" dirty="0">
                          <a:solidFill>
                            <a:schemeClr val="tx1"/>
                          </a:solidFill>
                          <a:effectLst/>
                        </a:rPr>
                        <a:t>0 – 0.05 % Sn</a:t>
                      </a:r>
                      <a:endParaRPr lang="es-ES"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63" marR="45763" marT="0" marB="0"/>
                </a:tc>
              </a:tr>
              <a:tr h="287786">
                <a:tc vMerge="1">
                  <a:txBody>
                    <a:bodyPr/>
                    <a:lstStyle/>
                    <a:p>
                      <a:endParaRPr lang="es-ES"/>
                    </a:p>
                  </a:txBody>
                  <a:tcPr/>
                </a:tc>
                <a:tc>
                  <a:txBody>
                    <a:bodyPr/>
                    <a:lstStyle/>
                    <a:p>
                      <a:pPr algn="just">
                        <a:lnSpc>
                          <a:spcPct val="150000"/>
                        </a:lnSpc>
                        <a:spcAft>
                          <a:spcPts val="0"/>
                        </a:spcAft>
                      </a:pPr>
                      <a:r>
                        <a:rPr lang="es-MX" sz="1050">
                          <a:solidFill>
                            <a:schemeClr val="tx1"/>
                          </a:solidFill>
                          <a:effectLst/>
                        </a:rPr>
                        <a:t>0 .1 % Ti</a:t>
                      </a:r>
                      <a:endParaRPr lang="es-ES" sz="10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63" marR="45763" marT="0" marB="0"/>
                </a:tc>
                <a:tc>
                  <a:txBody>
                    <a:bodyPr/>
                    <a:lstStyle/>
                    <a:p>
                      <a:pPr algn="just">
                        <a:lnSpc>
                          <a:spcPct val="150000"/>
                        </a:lnSpc>
                        <a:spcAft>
                          <a:spcPts val="0"/>
                        </a:spcAft>
                      </a:pPr>
                      <a:r>
                        <a:rPr lang="es-MX" sz="1050" dirty="0">
                          <a:solidFill>
                            <a:schemeClr val="tx1"/>
                          </a:solidFill>
                          <a:effectLst/>
                        </a:rPr>
                        <a:t>0 .15 – 0.3 % Ti</a:t>
                      </a:r>
                      <a:endParaRPr lang="es-ES"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63" marR="45763" marT="0" marB="0"/>
                </a:tc>
              </a:tr>
              <a:tr h="287786">
                <a:tc vMerge="1">
                  <a:txBody>
                    <a:bodyPr/>
                    <a:lstStyle/>
                    <a:p>
                      <a:endParaRPr lang="es-ES"/>
                    </a:p>
                  </a:txBody>
                  <a:tcPr/>
                </a:tc>
                <a:tc>
                  <a:txBody>
                    <a:bodyPr/>
                    <a:lstStyle/>
                    <a:p>
                      <a:pPr algn="just">
                        <a:lnSpc>
                          <a:spcPct val="150000"/>
                        </a:lnSpc>
                        <a:spcAft>
                          <a:spcPts val="0"/>
                        </a:spcAft>
                      </a:pPr>
                      <a:r>
                        <a:rPr lang="es-MX" sz="1050">
                          <a:solidFill>
                            <a:schemeClr val="tx1"/>
                          </a:solidFill>
                          <a:effectLst/>
                        </a:rPr>
                        <a:t>0.14 % Zn</a:t>
                      </a:r>
                      <a:endParaRPr lang="es-ES" sz="10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63" marR="45763" marT="0" marB="0"/>
                </a:tc>
                <a:tc>
                  <a:txBody>
                    <a:bodyPr/>
                    <a:lstStyle/>
                    <a:p>
                      <a:pPr algn="just">
                        <a:lnSpc>
                          <a:spcPct val="150000"/>
                        </a:lnSpc>
                        <a:spcAft>
                          <a:spcPts val="0"/>
                        </a:spcAft>
                      </a:pPr>
                      <a:r>
                        <a:rPr lang="es-MX" sz="1050" dirty="0">
                          <a:solidFill>
                            <a:schemeClr val="tx1"/>
                          </a:solidFill>
                          <a:effectLst/>
                        </a:rPr>
                        <a:t>0 – 0.15 % Zn</a:t>
                      </a:r>
                      <a:endParaRPr lang="es-ES"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63" marR="45763" marT="0" marB="0"/>
                </a:tc>
              </a:tr>
              <a:tr h="230726">
                <a:tc>
                  <a:txBody>
                    <a:bodyPr/>
                    <a:lstStyle/>
                    <a:p>
                      <a:pPr algn="just">
                        <a:lnSpc>
                          <a:spcPct val="150000"/>
                        </a:lnSpc>
                        <a:spcAft>
                          <a:spcPts val="0"/>
                        </a:spcAft>
                      </a:pPr>
                      <a:r>
                        <a:rPr lang="es-MX" sz="1050">
                          <a:solidFill>
                            <a:schemeClr val="tx1"/>
                          </a:solidFill>
                          <a:effectLst/>
                        </a:rPr>
                        <a:t>Dureza</a:t>
                      </a:r>
                      <a:endParaRPr lang="es-ES" sz="10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63" marR="45763" marT="0" marB="0"/>
                </a:tc>
                <a:tc>
                  <a:txBody>
                    <a:bodyPr/>
                    <a:lstStyle/>
                    <a:p>
                      <a:pPr algn="just">
                        <a:lnSpc>
                          <a:spcPct val="150000"/>
                        </a:lnSpc>
                        <a:spcAft>
                          <a:spcPts val="0"/>
                        </a:spcAft>
                      </a:pPr>
                      <a:r>
                        <a:rPr lang="es-MX" sz="1050">
                          <a:solidFill>
                            <a:schemeClr val="tx1"/>
                          </a:solidFill>
                          <a:effectLst/>
                        </a:rPr>
                        <a:t>131.98 HV</a:t>
                      </a:r>
                      <a:endParaRPr lang="es-ES" sz="10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63" marR="45763" marT="0" marB="0"/>
                </a:tc>
                <a:tc>
                  <a:txBody>
                    <a:bodyPr/>
                    <a:lstStyle/>
                    <a:p>
                      <a:pPr algn="just">
                        <a:lnSpc>
                          <a:spcPct val="150000"/>
                        </a:lnSpc>
                        <a:spcAft>
                          <a:spcPts val="0"/>
                        </a:spcAft>
                      </a:pPr>
                      <a:r>
                        <a:rPr lang="es-MX" sz="1050" dirty="0">
                          <a:solidFill>
                            <a:schemeClr val="tx1"/>
                          </a:solidFill>
                          <a:effectLst/>
                        </a:rPr>
                        <a:t>130 – 149 HV</a:t>
                      </a:r>
                      <a:endParaRPr lang="es-ES"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63" marR="45763" marT="0" marB="0"/>
                </a:tc>
              </a:tr>
            </a:tbl>
          </a:graphicData>
        </a:graphic>
      </p:graphicFrame>
    </p:spTree>
    <p:extLst>
      <p:ext uri="{BB962C8B-B14F-4D97-AF65-F5344CB8AC3E}">
        <p14:creationId xmlns:p14="http://schemas.microsoft.com/office/powerpoint/2010/main" val="27116132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09550"/>
            <a:ext cx="6705600" cy="765572"/>
          </a:xfrm>
        </p:spPr>
        <p:txBody>
          <a:bodyPr>
            <a:normAutofit/>
          </a:bodyPr>
          <a:lstStyle/>
          <a:p>
            <a:r>
              <a:rPr lang="es-ES" sz="3200" dirty="0" smtClean="0"/>
              <a:t>EVALUACIÓN DIMENCIONAL</a:t>
            </a:r>
            <a:endParaRPr lang="es-ES" sz="3200" dirty="0"/>
          </a:p>
        </p:txBody>
      </p:sp>
      <p:pic>
        <p:nvPicPr>
          <p:cNvPr id="5" name="Imagen 4"/>
          <p:cNvPicPr>
            <a:picLocks noChangeAspect="1"/>
          </p:cNvPicPr>
          <p:nvPr/>
        </p:nvPicPr>
        <p:blipFill rotWithShape="1">
          <a:blip r:embed="rId2"/>
          <a:srcRect l="37500" t="29249" r="15833" b="17391"/>
          <a:stretch/>
        </p:blipFill>
        <p:spPr>
          <a:xfrm>
            <a:off x="457200" y="819150"/>
            <a:ext cx="6112265" cy="3929313"/>
          </a:xfrm>
          <a:prstGeom prst="rect">
            <a:avLst/>
          </a:prstGeom>
        </p:spPr>
      </p:pic>
    </p:spTree>
    <p:extLst>
      <p:ext uri="{BB962C8B-B14F-4D97-AF65-F5344CB8AC3E}">
        <p14:creationId xmlns:p14="http://schemas.microsoft.com/office/powerpoint/2010/main" val="208838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3400" y="190500"/>
            <a:ext cx="8229600" cy="857250"/>
          </a:xfrm>
        </p:spPr>
        <p:txBody>
          <a:bodyPr>
            <a:normAutofit/>
          </a:bodyPr>
          <a:lstStyle/>
          <a:p>
            <a:r>
              <a:rPr lang="es-EC" sz="3600" b="1" dirty="0" smtClean="0"/>
              <a:t>Objetivos Específicos</a:t>
            </a:r>
            <a:endParaRPr lang="es-EC" sz="3600" b="1" dirty="0"/>
          </a:p>
        </p:txBody>
      </p:sp>
      <p:sp>
        <p:nvSpPr>
          <p:cNvPr id="4" name="Marcador de contenido 3"/>
          <p:cNvSpPr>
            <a:spLocks noGrp="1"/>
          </p:cNvSpPr>
          <p:nvPr>
            <p:ph idx="1"/>
          </p:nvPr>
        </p:nvSpPr>
        <p:spPr>
          <a:xfrm>
            <a:off x="304980" y="1047750"/>
            <a:ext cx="8824582" cy="3657600"/>
          </a:xfrm>
        </p:spPr>
        <p:txBody>
          <a:bodyPr>
            <a:normAutofit fontScale="55000" lnSpcReduction="20000"/>
          </a:bodyPr>
          <a:lstStyle/>
          <a:p>
            <a:pPr lvl="0"/>
            <a:r>
              <a:rPr lang="es-EC" sz="4400" dirty="0"/>
              <a:t>Determinar las variables que intervienen en el diseño mecánico del impulsor.</a:t>
            </a:r>
            <a:endParaRPr lang="es-ES" sz="4400" dirty="0"/>
          </a:p>
          <a:p>
            <a:pPr lvl="0"/>
            <a:r>
              <a:rPr lang="es-EC" sz="4400" dirty="0"/>
              <a:t>Obtener la geometría del impulsor mediante:</a:t>
            </a:r>
            <a:endParaRPr lang="es-ES" sz="4400" dirty="0"/>
          </a:p>
          <a:p>
            <a:pPr lvl="2">
              <a:buFont typeface="Courier New" panose="02070309020205020404" pitchFamily="49" charset="0"/>
              <a:buChar char="o"/>
            </a:pPr>
            <a:r>
              <a:rPr lang="es-EC" sz="3300" dirty="0"/>
              <a:t>Software CAD </a:t>
            </a:r>
            <a:r>
              <a:rPr lang="es-EC" sz="3300" dirty="0" smtClean="0"/>
              <a:t>.</a:t>
            </a:r>
            <a:endParaRPr lang="es-ES" sz="3300" dirty="0"/>
          </a:p>
          <a:p>
            <a:pPr lvl="2">
              <a:buFont typeface="Courier New" panose="02070309020205020404" pitchFamily="49" charset="0"/>
              <a:buChar char="o"/>
            </a:pPr>
            <a:r>
              <a:rPr lang="es-EC" sz="3300" dirty="0"/>
              <a:t>Ingeniería </a:t>
            </a:r>
            <a:r>
              <a:rPr lang="es-EC" sz="3300" dirty="0" smtClean="0"/>
              <a:t>inversa.</a:t>
            </a:r>
            <a:endParaRPr lang="es-ES" sz="3300" dirty="0"/>
          </a:p>
          <a:p>
            <a:pPr lvl="0"/>
            <a:r>
              <a:rPr lang="es-EC" sz="4400" dirty="0"/>
              <a:t>Selección de materiales alternativos para el impulsor.</a:t>
            </a:r>
            <a:endParaRPr lang="es-ES" sz="4400" dirty="0"/>
          </a:p>
          <a:p>
            <a:pPr lvl="0"/>
            <a:r>
              <a:rPr lang="es-EC" sz="4400" dirty="0"/>
              <a:t>Simulación y validación del impulsor con la ayuda de software CAE</a:t>
            </a:r>
            <a:endParaRPr lang="es-ES" sz="4400" dirty="0"/>
          </a:p>
          <a:p>
            <a:pPr lvl="0"/>
            <a:r>
              <a:rPr lang="es-EC" sz="4400" dirty="0"/>
              <a:t>Mecanizado del impulsor. Mediante  software </a:t>
            </a:r>
            <a:r>
              <a:rPr lang="es-EC" sz="4400" dirty="0" smtClean="0"/>
              <a:t>CAM.</a:t>
            </a:r>
            <a:endParaRPr lang="es-ES" sz="4400" dirty="0"/>
          </a:p>
          <a:p>
            <a:pPr lvl="0"/>
            <a:r>
              <a:rPr lang="es-EC" sz="4400" dirty="0"/>
              <a:t>Pruebas de funcionamiento.</a:t>
            </a:r>
            <a:endParaRPr lang="es-ES" sz="4400" dirty="0"/>
          </a:p>
          <a:p>
            <a:endParaRPr lang="es-ES" sz="3400" dirty="0"/>
          </a:p>
        </p:txBody>
      </p:sp>
    </p:spTree>
    <p:extLst>
      <p:ext uri="{BB962C8B-B14F-4D97-AF65-F5344CB8AC3E}">
        <p14:creationId xmlns:p14="http://schemas.microsoft.com/office/powerpoint/2010/main" val="27771658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rotWithShape="1">
          <a:blip r:embed="rId2"/>
          <a:srcRect l="41164" t="35921" r="20969" b="7951"/>
          <a:stretch/>
        </p:blipFill>
        <p:spPr>
          <a:xfrm>
            <a:off x="533400" y="438150"/>
            <a:ext cx="6248400" cy="4254500"/>
          </a:xfrm>
          <a:prstGeom prst="rect">
            <a:avLst/>
          </a:prstGeom>
        </p:spPr>
      </p:pic>
    </p:spTree>
    <p:extLst>
      <p:ext uri="{BB962C8B-B14F-4D97-AF65-F5344CB8AC3E}">
        <p14:creationId xmlns:p14="http://schemas.microsoft.com/office/powerpoint/2010/main" val="32098788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8969" y="443038"/>
            <a:ext cx="4876800" cy="613172"/>
          </a:xfrm>
        </p:spPr>
        <p:txBody>
          <a:bodyPr>
            <a:normAutofit fontScale="90000"/>
          </a:bodyPr>
          <a:lstStyle/>
          <a:p>
            <a:r>
              <a:rPr lang="es-ES" sz="3600" dirty="0" smtClean="0"/>
              <a:t>ANÁLISIS DE DESEQUILIBRIO</a:t>
            </a:r>
            <a:endParaRPr lang="es-ES" sz="3600" dirty="0"/>
          </a:p>
        </p:txBody>
      </p:sp>
      <p:pic>
        <p:nvPicPr>
          <p:cNvPr id="4" name="Marcador de contenido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86500" y="529954"/>
            <a:ext cx="2857500" cy="1813196"/>
          </a:xfrm>
          <a:prstGeom prst="rect">
            <a:avLst/>
          </a:prstGeom>
        </p:spPr>
      </p:pic>
      <p:sp>
        <p:nvSpPr>
          <p:cNvPr id="5" name="Rectángulo 4"/>
          <p:cNvSpPr/>
          <p:nvPr/>
        </p:nvSpPr>
        <p:spPr>
          <a:xfrm>
            <a:off x="368968" y="1200150"/>
            <a:ext cx="5498432" cy="1200329"/>
          </a:xfrm>
          <a:prstGeom prst="rect">
            <a:avLst/>
          </a:prstGeom>
        </p:spPr>
        <p:txBody>
          <a:bodyPr wrap="square">
            <a:spAutoFit/>
          </a:bodyPr>
          <a:lstStyle/>
          <a:p>
            <a:pPr algn="just"/>
            <a:r>
              <a:rPr lang="es-EC" dirty="0">
                <a:latin typeface="Calibri" panose="020F0502020204030204" pitchFamily="34" charset="0"/>
                <a:ea typeface="Times New Roman" panose="02020603050405020304" pitchFamily="18" charset="0"/>
                <a:cs typeface="Times New Roman" panose="02020603050405020304" pitchFamily="18" charset="0"/>
              </a:rPr>
              <a:t>Los datos que se obtuvieron fueron espectros generados por el impulsor, son de una amplitud RMS de 0.645 </a:t>
            </a:r>
            <a:r>
              <a:rPr lang="es-EC" dirty="0" smtClean="0">
                <a:latin typeface="Calibri" panose="020F0502020204030204" pitchFamily="34" charset="0"/>
                <a:ea typeface="Times New Roman" panose="02020603050405020304" pitchFamily="18" charset="0"/>
                <a:cs typeface="Times New Roman" panose="02020603050405020304" pitchFamily="18" charset="0"/>
              </a:rPr>
              <a:t>mm/s. </a:t>
            </a:r>
            <a:r>
              <a:rPr lang="es-EC" dirty="0" smtClean="0"/>
              <a:t>está </a:t>
            </a:r>
            <a:r>
              <a:rPr lang="es-EC" dirty="0"/>
              <a:t>dentro del rango establecido por la norma, por tanto el impulsor no se encuentra </a:t>
            </a:r>
            <a:r>
              <a:rPr lang="es-EC" dirty="0" smtClean="0"/>
              <a:t>desbalanceado</a:t>
            </a:r>
            <a:endParaRPr lang="es-ES" dirty="0"/>
          </a:p>
        </p:txBody>
      </p:sp>
      <p:pic>
        <p:nvPicPr>
          <p:cNvPr id="6" name="Imagen 5"/>
          <p:cNvPicPr/>
          <p:nvPr/>
        </p:nvPicPr>
        <p:blipFill rotWithShape="1">
          <a:blip r:embed="rId3"/>
          <a:srcRect l="13951" t="24323" r="37481" b="26966"/>
          <a:stretch/>
        </p:blipFill>
        <p:spPr bwMode="auto">
          <a:xfrm>
            <a:off x="2445669" y="2541410"/>
            <a:ext cx="3840831" cy="20877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41236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464324000"/>
              </p:ext>
            </p:extLst>
          </p:nvPr>
        </p:nvGraphicFramePr>
        <p:xfrm>
          <a:off x="914400" y="742950"/>
          <a:ext cx="72390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3611340" y="405884"/>
            <a:ext cx="2637060" cy="461665"/>
          </a:xfrm>
          <a:prstGeom prst="rect">
            <a:avLst/>
          </a:prstGeom>
        </p:spPr>
        <p:txBody>
          <a:bodyPr wrap="square">
            <a:spAutoFit/>
          </a:bodyPr>
          <a:lstStyle/>
          <a:p>
            <a:r>
              <a:rPr lang="es-ES" sz="2400" b="1" dirty="0"/>
              <a:t>Prueba Hidráulica</a:t>
            </a:r>
          </a:p>
        </p:txBody>
      </p:sp>
    </p:spTree>
    <p:extLst>
      <p:ext uri="{BB962C8B-B14F-4D97-AF65-F5344CB8AC3E}">
        <p14:creationId xmlns:p14="http://schemas.microsoft.com/office/powerpoint/2010/main" val="24449254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Prueba Hidráulica</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902433834"/>
              </p:ext>
            </p:extLst>
          </p:nvPr>
        </p:nvGraphicFramePr>
        <p:xfrm>
          <a:off x="457200" y="1352550"/>
          <a:ext cx="8229600" cy="2390140"/>
        </p:xfrm>
        <a:graphic>
          <a:graphicData uri="http://schemas.openxmlformats.org/drawingml/2006/table">
            <a:tbl>
              <a:tblPr firstRow="1" firstCol="1" bandRow="1">
                <a:tableStyleId>{5C22544A-7EE6-4342-B048-85BDC9FD1C3A}</a:tableStyleId>
              </a:tblPr>
              <a:tblGrid>
                <a:gridCol w="577718"/>
                <a:gridCol w="1306860"/>
                <a:gridCol w="2004731"/>
                <a:gridCol w="1533997"/>
                <a:gridCol w="1403970"/>
                <a:gridCol w="1402324"/>
              </a:tblGrid>
              <a:tr h="599440">
                <a:tc>
                  <a:txBody>
                    <a:bodyPr/>
                    <a:lstStyle/>
                    <a:p>
                      <a:pPr algn="ctr">
                        <a:lnSpc>
                          <a:spcPct val="150000"/>
                        </a:lnSpc>
                        <a:spcAft>
                          <a:spcPts val="0"/>
                        </a:spcAft>
                      </a:pPr>
                      <a:r>
                        <a:rPr lang="es-MX" sz="800" dirty="0">
                          <a:effectLst/>
                        </a:rPr>
                        <a:t> </a:t>
                      </a:r>
                      <a:endParaRPr lang="es-ES" sz="1200" dirty="0">
                        <a:effectLst/>
                      </a:endParaRPr>
                    </a:p>
                    <a:p>
                      <a:pPr algn="ctr">
                        <a:lnSpc>
                          <a:spcPct val="150000"/>
                        </a:lnSpc>
                        <a:spcAft>
                          <a:spcPts val="0"/>
                        </a:spcAft>
                      </a:pPr>
                      <a:r>
                        <a:rPr lang="es-MX" sz="800" dirty="0">
                          <a:effectLst/>
                        </a:rPr>
                        <a:t>NO</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800">
                          <a:effectLst/>
                        </a:rPr>
                        <a:t>DATOS DE GARANTÍA DEL CAUDAL (M3/H)</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800">
                          <a:effectLst/>
                        </a:rPr>
                        <a:t>DATOS DEL CAUDAL CALCULADOS IMPULSOR REAL (PROTOTIPO) (M3/H)</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800">
                          <a:effectLst/>
                        </a:rPr>
                        <a:t>TOLERANCIA DE ACUERDO AL GRADO 2 (MM)</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900">
                          <a:effectLst/>
                        </a:rPr>
                        <a:t> </a:t>
                      </a:r>
                      <a:endParaRPr lang="es-ES" sz="1200">
                        <a:effectLst/>
                      </a:endParaRPr>
                    </a:p>
                    <a:p>
                      <a:pPr algn="ctr">
                        <a:lnSpc>
                          <a:spcPct val="150000"/>
                        </a:lnSpc>
                        <a:spcAft>
                          <a:spcPts val="0"/>
                        </a:spcAft>
                      </a:pPr>
                      <a:r>
                        <a:rPr lang="es-MX" sz="900">
                          <a:effectLst/>
                        </a:rPr>
                        <a:t>DESVIACI</a:t>
                      </a:r>
                      <a:r>
                        <a:rPr lang="es-ES" sz="900">
                          <a:effectLst/>
                        </a:rPr>
                        <a:t>Ó</a:t>
                      </a:r>
                      <a:r>
                        <a:rPr lang="es-MX" sz="900">
                          <a:effectLst/>
                        </a:rPr>
                        <a:t>N</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900">
                          <a:effectLst/>
                        </a:rPr>
                        <a:t> </a:t>
                      </a:r>
                      <a:endParaRPr lang="es-ES" sz="1200">
                        <a:effectLst/>
                      </a:endParaRPr>
                    </a:p>
                    <a:p>
                      <a:pPr algn="ctr">
                        <a:lnSpc>
                          <a:spcPct val="150000"/>
                        </a:lnSpc>
                        <a:spcAft>
                          <a:spcPts val="0"/>
                        </a:spcAft>
                      </a:pPr>
                      <a:r>
                        <a:rPr lang="es-MX" sz="900">
                          <a:effectLst/>
                        </a:rPr>
                        <a:t>CUMPLE</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58140">
                <a:tc>
                  <a:txBody>
                    <a:bodyPr/>
                    <a:lstStyle/>
                    <a:p>
                      <a:pPr algn="just">
                        <a:lnSpc>
                          <a:spcPct val="150000"/>
                        </a:lnSpc>
                        <a:spcAft>
                          <a:spcPts val="0"/>
                        </a:spcAft>
                      </a:pPr>
                      <a:r>
                        <a:rPr lang="es-MX" sz="1100">
                          <a:effectLst/>
                        </a:rPr>
                        <a:t>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MX" sz="1100">
                          <a:effectLst/>
                        </a:rPr>
                        <a:t>0.00</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0</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MX" sz="1100">
                          <a:effectLst/>
                        </a:rPr>
                        <a:t>0</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MX" sz="1100">
                          <a:effectLst/>
                        </a:rPr>
                        <a:t>----------------</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MX" sz="1100">
                          <a:effectLst/>
                        </a:rPr>
                        <a:t>√</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58140">
                <a:tc>
                  <a:txBody>
                    <a:bodyPr/>
                    <a:lstStyle/>
                    <a:p>
                      <a:pPr algn="just">
                        <a:lnSpc>
                          <a:spcPct val="150000"/>
                        </a:lnSpc>
                        <a:spcAft>
                          <a:spcPts val="0"/>
                        </a:spcAft>
                      </a:pPr>
                      <a:r>
                        <a:rPr lang="es-MX" sz="1100">
                          <a:effectLst/>
                        </a:rPr>
                        <a:t>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40.00</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200">
                          <a:effectLst/>
                        </a:rPr>
                        <a:t>38.5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2.8</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MX" sz="1100">
                          <a:effectLst/>
                        </a:rPr>
                        <a:t>----------------</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MX" sz="1100">
                          <a:effectLst/>
                        </a:rPr>
                        <a:t>√</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58140">
                <a:tc>
                  <a:txBody>
                    <a:bodyPr/>
                    <a:lstStyle/>
                    <a:p>
                      <a:pPr algn="just">
                        <a:lnSpc>
                          <a:spcPct val="150000"/>
                        </a:lnSpc>
                        <a:spcAft>
                          <a:spcPts val="0"/>
                        </a:spcAft>
                      </a:pPr>
                      <a:r>
                        <a:rPr lang="es-MX" sz="1100">
                          <a:effectLst/>
                        </a:rPr>
                        <a:t>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MX" sz="1100">
                          <a:effectLst/>
                        </a:rPr>
                        <a:t>60.00</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200">
                          <a:effectLst/>
                        </a:rPr>
                        <a:t>62.45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MX" sz="1100">
                          <a:effectLst/>
                        </a:rPr>
                        <a:t>5.2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MX" sz="1100">
                          <a:effectLst/>
                        </a:rPr>
                        <a:t>----------------</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MX" sz="1100">
                          <a:effectLst/>
                        </a:rPr>
                        <a:t>√</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58140">
                <a:tc>
                  <a:txBody>
                    <a:bodyPr/>
                    <a:lstStyle/>
                    <a:p>
                      <a:pPr algn="just">
                        <a:lnSpc>
                          <a:spcPct val="150000"/>
                        </a:lnSpc>
                        <a:spcAft>
                          <a:spcPts val="0"/>
                        </a:spcAft>
                      </a:pPr>
                      <a:r>
                        <a:rPr lang="es-MX" sz="1100">
                          <a:effectLst/>
                        </a:rPr>
                        <a:t>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MX" sz="1100">
                          <a:effectLst/>
                        </a:rPr>
                        <a:t>80.00</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200">
                          <a:effectLst/>
                        </a:rPr>
                        <a:t>82.25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MX" sz="1100" dirty="0">
                          <a:effectLst/>
                        </a:rPr>
                        <a:t>6.8</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MX" sz="1100">
                          <a:effectLst/>
                        </a:rPr>
                        <a:t>----------------</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MX" sz="1100">
                          <a:effectLst/>
                        </a:rPr>
                        <a:t>√</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58140">
                <a:tc>
                  <a:txBody>
                    <a:bodyPr/>
                    <a:lstStyle/>
                    <a:p>
                      <a:pPr algn="just">
                        <a:lnSpc>
                          <a:spcPct val="150000"/>
                        </a:lnSpc>
                        <a:spcAft>
                          <a:spcPts val="0"/>
                        </a:spcAft>
                      </a:pPr>
                      <a:r>
                        <a:rPr lang="es-MX" sz="1100">
                          <a:effectLst/>
                        </a:rPr>
                        <a:t>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MX" sz="1100">
                          <a:effectLst/>
                        </a:rPr>
                        <a:t>100.00</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200">
                          <a:effectLst/>
                        </a:rPr>
                        <a:t>99.75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MX" sz="1100">
                          <a:effectLst/>
                        </a:rPr>
                        <a:t>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MX" sz="1100">
                          <a:effectLst/>
                        </a:rPr>
                        <a:t>----------------</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MX" sz="1100" dirty="0">
                          <a:effectLst/>
                        </a:rPr>
                        <a:t>√</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0426827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COSTOS</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238469471"/>
              </p:ext>
            </p:extLst>
          </p:nvPr>
        </p:nvGraphicFramePr>
        <p:xfrm>
          <a:off x="381001" y="971550"/>
          <a:ext cx="4267200" cy="3047999"/>
        </p:xfrm>
        <a:graphic>
          <a:graphicData uri="http://schemas.openxmlformats.org/drawingml/2006/table">
            <a:tbl>
              <a:tblPr firstRow="1" firstCol="1" bandRow="1">
                <a:tableStyleId>{5C22544A-7EE6-4342-B048-85BDC9FD1C3A}</a:tableStyleId>
              </a:tblPr>
              <a:tblGrid>
                <a:gridCol w="2560004"/>
                <a:gridCol w="853335"/>
                <a:gridCol w="853861"/>
              </a:tblGrid>
              <a:tr h="201224">
                <a:tc gridSpan="3">
                  <a:txBody>
                    <a:bodyPr/>
                    <a:lstStyle/>
                    <a:p>
                      <a:pPr algn="ctr">
                        <a:lnSpc>
                          <a:spcPct val="107000"/>
                        </a:lnSpc>
                        <a:spcAft>
                          <a:spcPts val="0"/>
                        </a:spcAft>
                      </a:pPr>
                      <a:r>
                        <a:rPr lang="es-MX" sz="1200" dirty="0">
                          <a:effectLst/>
                        </a:rPr>
                        <a:t>TOTAL DEL DESARROLLO DEL PROTOTIPO</a:t>
                      </a:r>
                      <a:endParaRPr lang="es-E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a:p>
                  </a:txBody>
                  <a:tcPr/>
                </a:tc>
              </a:tr>
              <a:tr h="411737">
                <a:tc>
                  <a:txBody>
                    <a:bodyPr/>
                    <a:lstStyle/>
                    <a:p>
                      <a:pPr>
                        <a:lnSpc>
                          <a:spcPct val="107000"/>
                        </a:lnSpc>
                        <a:spcAft>
                          <a:spcPts val="0"/>
                        </a:spcAft>
                      </a:pPr>
                      <a:r>
                        <a:rPr lang="es-MX" sz="1200" dirty="0">
                          <a:effectLst/>
                        </a:rPr>
                        <a:t>DETALLE</a:t>
                      </a:r>
                      <a:endParaRPr lang="es-E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MX" sz="1200">
                          <a:effectLst/>
                        </a:rPr>
                        <a:t>TIEMPO </a:t>
                      </a:r>
                      <a:endParaRPr lang="es-ES" sz="1050">
                        <a:effectLst/>
                      </a:endParaRPr>
                    </a:p>
                    <a:p>
                      <a:pPr>
                        <a:lnSpc>
                          <a:spcPct val="107000"/>
                        </a:lnSpc>
                        <a:spcAft>
                          <a:spcPts val="0"/>
                        </a:spcAft>
                      </a:pPr>
                      <a:r>
                        <a:rPr lang="es-MX" sz="1200">
                          <a:effectLst/>
                        </a:rPr>
                        <a:t>(horas)</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MX" sz="1200">
                          <a:effectLst/>
                        </a:rPr>
                        <a:t>COSTO $</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43569">
                <a:tc>
                  <a:txBody>
                    <a:bodyPr/>
                    <a:lstStyle/>
                    <a:p>
                      <a:pPr>
                        <a:lnSpc>
                          <a:spcPct val="107000"/>
                        </a:lnSpc>
                        <a:spcAft>
                          <a:spcPts val="0"/>
                        </a:spcAft>
                      </a:pPr>
                      <a:r>
                        <a:rPr lang="es-MX" sz="1200">
                          <a:effectLst/>
                        </a:rPr>
                        <a:t>Costos de investigación.</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MX" sz="1200">
                          <a:effectLst/>
                        </a:rPr>
                        <a:t>720.00</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MX" sz="1200">
                          <a:effectLst/>
                        </a:rPr>
                        <a:t>5760.00</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43569">
                <a:tc>
                  <a:txBody>
                    <a:bodyPr/>
                    <a:lstStyle/>
                    <a:p>
                      <a:pPr>
                        <a:lnSpc>
                          <a:spcPct val="107000"/>
                        </a:lnSpc>
                        <a:spcAft>
                          <a:spcPts val="0"/>
                        </a:spcAft>
                      </a:pPr>
                      <a:r>
                        <a:rPr lang="es-MX" sz="1200">
                          <a:effectLst/>
                        </a:rPr>
                        <a:t>Costos de molde</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MX" sz="1200">
                          <a:effectLst/>
                        </a:rPr>
                        <a:t>0.00</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MX" sz="1200">
                          <a:effectLst/>
                        </a:rPr>
                        <a:t>70.00</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97939">
                <a:tc>
                  <a:txBody>
                    <a:bodyPr/>
                    <a:lstStyle/>
                    <a:p>
                      <a:pPr>
                        <a:spcAft>
                          <a:spcPts val="0"/>
                        </a:spcAft>
                      </a:pPr>
                      <a:r>
                        <a:rPr lang="es-MX" sz="1200">
                          <a:effectLst/>
                        </a:rPr>
                        <a:t>Costos de mano de obra.</a:t>
                      </a:r>
                      <a:endParaRPr lang="es-ES" sz="1000">
                        <a:effectLst/>
                      </a:endParaRPr>
                    </a:p>
                    <a:p>
                      <a:pPr>
                        <a:lnSpc>
                          <a:spcPct val="107000"/>
                        </a:lnSpc>
                        <a:spcAft>
                          <a:spcPts val="0"/>
                        </a:spcAft>
                      </a:pPr>
                      <a:r>
                        <a:rPr lang="es-MX" sz="1200">
                          <a:effectLst/>
                        </a:rPr>
                        <a:t> </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MX" sz="1200">
                          <a:effectLst/>
                        </a:rPr>
                        <a:t>19.00</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MX" sz="1200">
                          <a:effectLst/>
                        </a:rPr>
                        <a:t>38.55</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411737">
                <a:tc>
                  <a:txBody>
                    <a:bodyPr/>
                    <a:lstStyle/>
                    <a:p>
                      <a:pPr>
                        <a:lnSpc>
                          <a:spcPct val="107000"/>
                        </a:lnSpc>
                        <a:spcAft>
                          <a:spcPts val="0"/>
                        </a:spcAft>
                      </a:pPr>
                      <a:r>
                        <a:rPr lang="es-MX" sz="1200">
                          <a:effectLst/>
                        </a:rPr>
                        <a:t>Costos de materia prima. </a:t>
                      </a:r>
                      <a:endParaRPr lang="es-ES" sz="1050">
                        <a:effectLst/>
                      </a:endParaRPr>
                    </a:p>
                    <a:p>
                      <a:pPr>
                        <a:lnSpc>
                          <a:spcPct val="107000"/>
                        </a:lnSpc>
                        <a:spcAft>
                          <a:spcPts val="0"/>
                        </a:spcAft>
                      </a:pPr>
                      <a:r>
                        <a:rPr lang="es-MX" sz="1200">
                          <a:effectLst/>
                        </a:rPr>
                        <a:t> </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MX" sz="1200">
                          <a:effectLst/>
                        </a:rPr>
                        <a:t>0.00</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MX" sz="1200">
                          <a:effectLst/>
                        </a:rPr>
                        <a:t>49.42</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594655">
                <a:tc>
                  <a:txBody>
                    <a:bodyPr/>
                    <a:lstStyle/>
                    <a:p>
                      <a:pPr>
                        <a:spcAft>
                          <a:spcPts val="0"/>
                        </a:spcAft>
                      </a:pPr>
                      <a:r>
                        <a:rPr lang="es-MX" sz="1200">
                          <a:effectLst/>
                        </a:rPr>
                        <a:t>Costos de Equipos y máquinas para ensayos y operaciones.</a:t>
                      </a:r>
                      <a:endParaRPr lang="es-ES" sz="1000">
                        <a:effectLst/>
                      </a:endParaRPr>
                    </a:p>
                    <a:p>
                      <a:pPr>
                        <a:lnSpc>
                          <a:spcPct val="107000"/>
                        </a:lnSpc>
                        <a:spcAft>
                          <a:spcPts val="0"/>
                        </a:spcAft>
                      </a:pPr>
                      <a:r>
                        <a:rPr lang="es-MX" sz="1200">
                          <a:effectLst/>
                        </a:rPr>
                        <a:t> </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MX" sz="1200">
                          <a:effectLst/>
                        </a:rPr>
                        <a:t>10.77</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MX" sz="1200">
                          <a:effectLst/>
                        </a:rPr>
                        <a:t>332.00</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43569">
                <a:tc>
                  <a:txBody>
                    <a:bodyPr/>
                    <a:lstStyle/>
                    <a:p>
                      <a:pPr>
                        <a:lnSpc>
                          <a:spcPct val="107000"/>
                        </a:lnSpc>
                        <a:spcAft>
                          <a:spcPts val="0"/>
                        </a:spcAft>
                      </a:pPr>
                      <a:r>
                        <a:rPr lang="es-MX" sz="1200">
                          <a:effectLst/>
                        </a:rPr>
                        <a:t>TOTAL</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MX" sz="1200">
                          <a:effectLst/>
                        </a:rPr>
                        <a:t>749.11 hrs</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MX" sz="1200" dirty="0">
                          <a:effectLst/>
                        </a:rPr>
                        <a:t>6249.92 $</a:t>
                      </a:r>
                      <a:endParaRPr lang="es-E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488197782"/>
              </p:ext>
            </p:extLst>
          </p:nvPr>
        </p:nvGraphicFramePr>
        <p:xfrm>
          <a:off x="5029200" y="971550"/>
          <a:ext cx="3946843" cy="3396107"/>
        </p:xfrm>
        <a:graphic>
          <a:graphicData uri="http://schemas.openxmlformats.org/drawingml/2006/table">
            <a:tbl>
              <a:tblPr firstRow="1" firstCol="1" bandRow="1">
                <a:tableStyleId>{5C22544A-7EE6-4342-B048-85BDC9FD1C3A}</a:tableStyleId>
              </a:tblPr>
              <a:tblGrid>
                <a:gridCol w="2480706"/>
                <a:gridCol w="620906"/>
                <a:gridCol w="845231"/>
              </a:tblGrid>
              <a:tr h="175290">
                <a:tc gridSpan="3">
                  <a:txBody>
                    <a:bodyPr/>
                    <a:lstStyle/>
                    <a:p>
                      <a:pPr algn="ctr">
                        <a:lnSpc>
                          <a:spcPct val="107000"/>
                        </a:lnSpc>
                        <a:spcAft>
                          <a:spcPts val="0"/>
                        </a:spcAft>
                      </a:pPr>
                      <a:r>
                        <a:rPr lang="es-MX" sz="1200" dirty="0">
                          <a:effectLst/>
                        </a:rPr>
                        <a:t>COSTOS DE PRODUCCIÓN.</a:t>
                      </a:r>
                      <a:endParaRPr lang="es-E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a:p>
                  </a:txBody>
                  <a:tcPr/>
                </a:tc>
              </a:tr>
              <a:tr h="773557">
                <a:tc>
                  <a:txBody>
                    <a:bodyPr/>
                    <a:lstStyle/>
                    <a:p>
                      <a:pPr algn="l">
                        <a:lnSpc>
                          <a:spcPct val="107000"/>
                        </a:lnSpc>
                        <a:spcAft>
                          <a:spcPts val="0"/>
                        </a:spcAft>
                      </a:pPr>
                      <a:r>
                        <a:rPr lang="es-MX" sz="1200">
                          <a:effectLst/>
                        </a:rPr>
                        <a:t>DETALLE</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es-MX" sz="1200">
                          <a:effectLst/>
                        </a:rPr>
                        <a:t>TIEMPO </a:t>
                      </a:r>
                      <a:endParaRPr lang="es-ES" sz="1050">
                        <a:effectLst/>
                      </a:endParaRPr>
                    </a:p>
                    <a:p>
                      <a:pPr algn="l">
                        <a:lnSpc>
                          <a:spcPct val="107000"/>
                        </a:lnSpc>
                        <a:spcAft>
                          <a:spcPts val="0"/>
                        </a:spcAft>
                      </a:pPr>
                      <a:r>
                        <a:rPr lang="es-MX" sz="1200">
                          <a:effectLst/>
                        </a:rPr>
                        <a:t>(horas)</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es-MX" sz="1200">
                          <a:effectLst/>
                        </a:rPr>
                        <a:t>COSTO $</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193787">
                <a:tc>
                  <a:txBody>
                    <a:bodyPr/>
                    <a:lstStyle/>
                    <a:p>
                      <a:pPr algn="l">
                        <a:lnSpc>
                          <a:spcPct val="107000"/>
                        </a:lnSpc>
                        <a:spcAft>
                          <a:spcPts val="0"/>
                        </a:spcAft>
                      </a:pPr>
                      <a:r>
                        <a:rPr lang="es-MX" sz="1200">
                          <a:effectLst/>
                        </a:rPr>
                        <a:t>Costos de molde</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es-MX" sz="1200">
                          <a:effectLst/>
                        </a:rPr>
                        <a:t>0.00</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es-MX" sz="1200">
                          <a:effectLst/>
                        </a:rPr>
                        <a:t>7.00</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39090">
                <a:tc>
                  <a:txBody>
                    <a:bodyPr/>
                    <a:lstStyle/>
                    <a:p>
                      <a:pPr algn="l">
                        <a:spcAft>
                          <a:spcPts val="0"/>
                        </a:spcAft>
                      </a:pPr>
                      <a:r>
                        <a:rPr lang="es-MX" sz="1200">
                          <a:effectLst/>
                        </a:rPr>
                        <a:t>Costos de mano de obra.</a:t>
                      </a:r>
                      <a:endParaRPr lang="es-ES" sz="1000">
                        <a:effectLst/>
                      </a:endParaRPr>
                    </a:p>
                    <a:p>
                      <a:pPr algn="l">
                        <a:lnSpc>
                          <a:spcPct val="107000"/>
                        </a:lnSpc>
                        <a:spcAft>
                          <a:spcPts val="0"/>
                        </a:spcAft>
                      </a:pPr>
                      <a:r>
                        <a:rPr lang="es-MX" sz="1200">
                          <a:effectLst/>
                        </a:rPr>
                        <a:t> </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es-MX" sz="1200">
                          <a:effectLst/>
                        </a:rPr>
                        <a:t>13.00</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es-MX" sz="1200">
                          <a:effectLst/>
                        </a:rPr>
                        <a:t>29.07</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805809">
                <a:tc>
                  <a:txBody>
                    <a:bodyPr/>
                    <a:lstStyle/>
                    <a:p>
                      <a:pPr algn="l">
                        <a:lnSpc>
                          <a:spcPct val="107000"/>
                        </a:lnSpc>
                        <a:spcAft>
                          <a:spcPts val="0"/>
                        </a:spcAft>
                      </a:pPr>
                      <a:r>
                        <a:rPr lang="es-MX" sz="1200">
                          <a:effectLst/>
                        </a:rPr>
                        <a:t>Costos de materia prima. </a:t>
                      </a:r>
                      <a:endParaRPr lang="es-ES" sz="1050">
                        <a:effectLst/>
                      </a:endParaRPr>
                    </a:p>
                    <a:p>
                      <a:pPr algn="l">
                        <a:lnSpc>
                          <a:spcPct val="107000"/>
                        </a:lnSpc>
                        <a:spcAft>
                          <a:spcPts val="0"/>
                        </a:spcAft>
                        <a:tabLst>
                          <a:tab pos="1924685" algn="l"/>
                        </a:tabLst>
                      </a:pPr>
                      <a:r>
                        <a:rPr lang="es-MX" sz="1200">
                          <a:effectLst/>
                        </a:rPr>
                        <a:t>	</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es-MX" sz="1200">
                          <a:effectLst/>
                        </a:rPr>
                        <a:t>0.00</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endParaRPr lang="es-ES" sz="1050">
                        <a:effectLst/>
                      </a:endParaRPr>
                    </a:p>
                    <a:p>
                      <a:pPr algn="ctr">
                        <a:lnSpc>
                          <a:spcPct val="107000"/>
                        </a:lnSpc>
                        <a:spcAft>
                          <a:spcPts val="800"/>
                        </a:spcAft>
                      </a:pPr>
                      <a:r>
                        <a:rPr lang="es-ES" sz="1050">
                          <a:effectLst/>
                        </a:rPr>
                        <a:t>CONTINÚA</a:t>
                      </a:r>
                    </a:p>
                    <a:p>
                      <a:pPr algn="ctr">
                        <a:lnSpc>
                          <a:spcPct val="107000"/>
                        </a:lnSpc>
                        <a:spcAft>
                          <a:spcPts val="800"/>
                        </a:spcAft>
                      </a:pPr>
                      <a:r>
                        <a:rPr lang="es-ES" sz="1050">
                          <a:effectLst/>
                        </a:rPr>
                        <a:t>CONTINÚA</a:t>
                      </a:r>
                    </a:p>
                    <a:p>
                      <a:pPr algn="l"/>
                      <a:r>
                        <a:rPr lang="es-MX" sz="1200">
                          <a:effectLst/>
                        </a:rPr>
                        <a:t>34.42</a:t>
                      </a:r>
                      <a:r>
                        <a:rPr lang="es-ES" sz="1100">
                          <a:effectLst/>
                        </a:rPr>
                        <a:t> </a:t>
                      </a:r>
                      <a:endParaRPr lang="es-ES" sz="1100">
                        <a:effectLst/>
                        <a:latin typeface="Calibri" panose="020F0502020204030204" pitchFamily="34" charset="0"/>
                        <a:ea typeface="Times New Roman" panose="02020603050405020304" pitchFamily="18" charset="0"/>
                      </a:endParaRPr>
                    </a:p>
                  </a:txBody>
                  <a:tcPr marL="68580" marR="68580" marT="0" marB="0"/>
                </a:tc>
              </a:tr>
              <a:tr h="502891">
                <a:tc>
                  <a:txBody>
                    <a:bodyPr/>
                    <a:lstStyle/>
                    <a:p>
                      <a:pPr algn="l">
                        <a:spcAft>
                          <a:spcPts val="0"/>
                        </a:spcAft>
                      </a:pPr>
                      <a:r>
                        <a:rPr lang="es-MX" sz="1200" dirty="0">
                          <a:effectLst/>
                        </a:rPr>
                        <a:t>Costos de Equipos y máquinas para ensayos y operaciones.</a:t>
                      </a:r>
                      <a:endParaRPr lang="es-ES" sz="1000" dirty="0">
                        <a:effectLst/>
                      </a:endParaRPr>
                    </a:p>
                    <a:p>
                      <a:pPr algn="l">
                        <a:lnSpc>
                          <a:spcPct val="107000"/>
                        </a:lnSpc>
                        <a:spcAft>
                          <a:spcPts val="0"/>
                        </a:spcAft>
                      </a:pPr>
                      <a:r>
                        <a:rPr lang="es-MX" sz="1200" dirty="0">
                          <a:effectLst/>
                        </a:rPr>
                        <a:t> </a:t>
                      </a:r>
                      <a:endParaRPr lang="es-E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es-MX" sz="1200">
                          <a:effectLst/>
                        </a:rPr>
                        <a:t>4.82</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es-MX" sz="1200">
                          <a:effectLst/>
                        </a:rPr>
                        <a:t>176.00</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50579">
                <a:tc>
                  <a:txBody>
                    <a:bodyPr/>
                    <a:lstStyle/>
                    <a:p>
                      <a:pPr algn="l">
                        <a:lnSpc>
                          <a:spcPct val="107000"/>
                        </a:lnSpc>
                        <a:spcAft>
                          <a:spcPts val="0"/>
                        </a:spcAft>
                      </a:pPr>
                      <a:r>
                        <a:rPr lang="es-MX" sz="1200">
                          <a:effectLst/>
                        </a:rPr>
                        <a:t>TOTAL</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es-MX" sz="1200">
                          <a:effectLst/>
                        </a:rPr>
                        <a:t>17.82 hrs</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es-MX" sz="1200" dirty="0">
                          <a:effectLst/>
                        </a:rPr>
                        <a:t>246.49 $</a:t>
                      </a:r>
                      <a:endParaRPr lang="es-E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6" name="Flecha derecha 5"/>
          <p:cNvSpPr/>
          <p:nvPr/>
        </p:nvSpPr>
        <p:spPr>
          <a:xfrm>
            <a:off x="13574713" y="19238913"/>
            <a:ext cx="563562" cy="212725"/>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050">
                <a:effectLst/>
                <a:ea typeface="Times New Roman" panose="02020603050405020304" pitchFamily="18" charset="0"/>
                <a:cs typeface="Times New Roman" panose="02020603050405020304" pitchFamily="18" charset="0"/>
              </a:rPr>
              <a:t>CONTINÚA</a:t>
            </a:r>
          </a:p>
        </p:txBody>
      </p:sp>
      <p:sp>
        <p:nvSpPr>
          <p:cNvPr id="7" name="Flecha derecha 6"/>
          <p:cNvSpPr/>
          <p:nvPr/>
        </p:nvSpPr>
        <p:spPr>
          <a:xfrm>
            <a:off x="13574713" y="19238913"/>
            <a:ext cx="563562" cy="212725"/>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050">
                <a:effectLst/>
                <a:ea typeface="Times New Roman" panose="02020603050405020304" pitchFamily="18" charset="0"/>
                <a:cs typeface="Times New Roman" panose="02020603050405020304" pitchFamily="18" charset="0"/>
              </a:rPr>
              <a:t>CONTINÚA</a:t>
            </a:r>
          </a:p>
        </p:txBody>
      </p:sp>
    </p:spTree>
    <p:extLst>
      <p:ext uri="{BB962C8B-B14F-4D97-AF65-F5344CB8AC3E}">
        <p14:creationId xmlns:p14="http://schemas.microsoft.com/office/powerpoint/2010/main" val="35331389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COSTOS</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269822114"/>
              </p:ext>
            </p:extLst>
          </p:nvPr>
        </p:nvGraphicFramePr>
        <p:xfrm>
          <a:off x="457200" y="1044178"/>
          <a:ext cx="8077200" cy="2822971"/>
        </p:xfrm>
        <a:graphic>
          <a:graphicData uri="http://schemas.openxmlformats.org/drawingml/2006/table">
            <a:tbl>
              <a:tblPr firstRow="1" firstCol="1" bandRow="1">
                <a:tableStyleId>{5C22544A-7EE6-4342-B048-85BDC9FD1C3A}</a:tableStyleId>
              </a:tblPr>
              <a:tblGrid>
                <a:gridCol w="1766734"/>
                <a:gridCol w="1633934"/>
                <a:gridCol w="2477952"/>
                <a:gridCol w="2198580"/>
              </a:tblGrid>
              <a:tr h="524188">
                <a:tc gridSpan="4">
                  <a:txBody>
                    <a:bodyPr/>
                    <a:lstStyle/>
                    <a:p>
                      <a:pPr algn="ctr">
                        <a:spcAft>
                          <a:spcPts val="0"/>
                        </a:spcAft>
                      </a:pPr>
                      <a:r>
                        <a:rPr lang="es-ES" sz="1200">
                          <a:effectLst/>
                        </a:rPr>
                        <a:t>COSTOS ENTRE PRODUCTO IMPORTADO Y EL PROTOTIPO.</a:t>
                      </a:r>
                      <a:endParaRPr lang="es-ES" sz="1000" b="1">
                        <a:solidFill>
                          <a:srgbClr val="44546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r>
              <a:tr h="1000326">
                <a:tc>
                  <a:txBody>
                    <a:bodyPr/>
                    <a:lstStyle/>
                    <a:p>
                      <a:pPr marR="12700" algn="ctr">
                        <a:lnSpc>
                          <a:spcPct val="150000"/>
                        </a:lnSpc>
                        <a:spcAft>
                          <a:spcPts val="0"/>
                        </a:spcAft>
                      </a:pPr>
                      <a:r>
                        <a:rPr lang="es-ES" sz="1200">
                          <a:effectLst/>
                        </a:rPr>
                        <a:t>Detalle del impulsor</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2700" algn="ctr">
                        <a:lnSpc>
                          <a:spcPct val="150000"/>
                        </a:lnSpc>
                        <a:spcAft>
                          <a:spcPts val="0"/>
                        </a:spcAft>
                      </a:pPr>
                      <a:r>
                        <a:rPr lang="es-ES" sz="1200">
                          <a:effectLst/>
                        </a:rPr>
                        <a:t>Cantidad</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2700" algn="ctr">
                        <a:lnSpc>
                          <a:spcPct val="150000"/>
                        </a:lnSpc>
                        <a:spcAft>
                          <a:spcPts val="0"/>
                        </a:spcAft>
                      </a:pPr>
                      <a:r>
                        <a:rPr lang="es-ES" sz="1200">
                          <a:effectLst/>
                        </a:rPr>
                        <a:t>Costo Total $</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2700" algn="ctr">
                        <a:lnSpc>
                          <a:spcPct val="150000"/>
                        </a:lnSpc>
                        <a:spcAft>
                          <a:spcPts val="0"/>
                        </a:spcAft>
                      </a:pPr>
                      <a:r>
                        <a:rPr lang="es-ES" sz="1200">
                          <a:effectLst/>
                        </a:rPr>
                        <a:t>TIEMPO (horas)</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774269">
                <a:tc>
                  <a:txBody>
                    <a:bodyPr/>
                    <a:lstStyle/>
                    <a:p>
                      <a:pPr marR="12700" algn="l">
                        <a:lnSpc>
                          <a:spcPct val="150000"/>
                        </a:lnSpc>
                        <a:spcAft>
                          <a:spcPts val="0"/>
                        </a:spcAft>
                      </a:pPr>
                      <a:r>
                        <a:rPr lang="es-ES" sz="1200">
                          <a:effectLst/>
                        </a:rPr>
                        <a:t>Prototipo.</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12700" algn="just">
                        <a:lnSpc>
                          <a:spcPct val="150000"/>
                        </a:lnSpc>
                        <a:spcAft>
                          <a:spcPts val="0"/>
                        </a:spcAft>
                      </a:pPr>
                      <a:r>
                        <a:rPr lang="es-ES" sz="1200">
                          <a:effectLst/>
                        </a:rPr>
                        <a:t>1.00</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2700" algn="ctr">
                        <a:lnSpc>
                          <a:spcPct val="150000"/>
                        </a:lnSpc>
                        <a:spcAft>
                          <a:spcPts val="0"/>
                        </a:spcAft>
                      </a:pPr>
                      <a:r>
                        <a:rPr lang="es-ES" sz="1200">
                          <a:effectLst/>
                        </a:rPr>
                        <a:t>246.49</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2700" algn="ctr">
                        <a:lnSpc>
                          <a:spcPct val="150000"/>
                        </a:lnSpc>
                        <a:spcAft>
                          <a:spcPts val="0"/>
                        </a:spcAft>
                      </a:pPr>
                      <a:r>
                        <a:rPr lang="es-ES" sz="1200">
                          <a:effectLst/>
                        </a:rPr>
                        <a:t>17.82</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524188">
                <a:tc>
                  <a:txBody>
                    <a:bodyPr/>
                    <a:lstStyle/>
                    <a:p>
                      <a:pPr marR="12700" algn="l">
                        <a:lnSpc>
                          <a:spcPct val="150000"/>
                        </a:lnSpc>
                        <a:spcAft>
                          <a:spcPts val="0"/>
                        </a:spcAft>
                      </a:pPr>
                      <a:r>
                        <a:rPr lang="es-ES" sz="1200">
                          <a:effectLst/>
                        </a:rPr>
                        <a:t>Importado</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12700" algn="just">
                        <a:lnSpc>
                          <a:spcPct val="150000"/>
                        </a:lnSpc>
                        <a:spcAft>
                          <a:spcPts val="0"/>
                        </a:spcAft>
                      </a:pPr>
                      <a:r>
                        <a:rPr lang="es-ES" sz="1200">
                          <a:effectLst/>
                        </a:rPr>
                        <a:t>1.00</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2700" algn="ctr">
                        <a:lnSpc>
                          <a:spcPct val="150000"/>
                        </a:lnSpc>
                        <a:spcAft>
                          <a:spcPts val="0"/>
                        </a:spcAft>
                      </a:pPr>
                      <a:r>
                        <a:rPr lang="es-ES" sz="1200">
                          <a:effectLst/>
                        </a:rPr>
                        <a:t>160.22</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2700" algn="ctr">
                        <a:lnSpc>
                          <a:spcPct val="150000"/>
                        </a:lnSpc>
                        <a:spcAft>
                          <a:spcPts val="0"/>
                        </a:spcAft>
                      </a:pPr>
                      <a:r>
                        <a:rPr lang="es-ES" sz="1200" dirty="0">
                          <a:effectLst/>
                        </a:rPr>
                        <a:t>720.00</a:t>
                      </a:r>
                      <a:endParaRPr lang="es-E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2940535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9284" y="57150"/>
            <a:ext cx="8229600" cy="857250"/>
          </a:xfrm>
        </p:spPr>
        <p:txBody>
          <a:bodyPr>
            <a:normAutofit/>
          </a:bodyPr>
          <a:lstStyle/>
          <a:p>
            <a:r>
              <a:rPr lang="es-ES" sz="2400" dirty="0" smtClean="0"/>
              <a:t>CONCLUSIONES</a:t>
            </a:r>
            <a:endParaRPr lang="es-ES" sz="2400" dirty="0"/>
          </a:p>
        </p:txBody>
      </p:sp>
      <p:sp>
        <p:nvSpPr>
          <p:cNvPr id="3" name="Marcador de contenido 2"/>
          <p:cNvSpPr>
            <a:spLocks noGrp="1"/>
          </p:cNvSpPr>
          <p:nvPr>
            <p:ph idx="1"/>
          </p:nvPr>
        </p:nvSpPr>
        <p:spPr>
          <a:xfrm>
            <a:off x="457200" y="634603"/>
            <a:ext cx="8229600" cy="4343400"/>
          </a:xfrm>
        </p:spPr>
        <p:txBody>
          <a:bodyPr>
            <a:normAutofit fontScale="55000" lnSpcReduction="20000"/>
          </a:bodyPr>
          <a:lstStyle/>
          <a:p>
            <a:pPr lvl="0" algn="just"/>
            <a:r>
              <a:rPr lang="es-EC" dirty="0"/>
              <a:t>Haciendo uso de la ingeniería inversa: escáner 3D, software CAD e impresora 3D) se puedo desarrollar el diseño conceptual del prototipo, lo que permitió de esta manera  manufacturar un prototipo de similar geometría al original.</a:t>
            </a:r>
            <a:endParaRPr lang="es-ES" dirty="0"/>
          </a:p>
          <a:p>
            <a:pPr marL="0" indent="0" algn="just">
              <a:buNone/>
            </a:pPr>
            <a:r>
              <a:rPr lang="es-EC" dirty="0"/>
              <a:t> </a:t>
            </a:r>
            <a:endParaRPr lang="es-ES" dirty="0"/>
          </a:p>
          <a:p>
            <a:pPr lvl="0" algn="just"/>
            <a:r>
              <a:rPr lang="es-EC" dirty="0"/>
              <a:t>Se realizó al impulsor real en ensayo de materiales: composición química (99.59  %Fe, 0.023  %C, 0.005 %Mn, 0.01 %P, 0.01 %S), microestructura  y la dureza Vicker (92 HV) determinando que es un material  de bajo </a:t>
            </a:r>
            <a:r>
              <a:rPr lang="es-EC" dirty="0" err="1"/>
              <a:t>carbo</a:t>
            </a:r>
            <a:r>
              <a:rPr lang="es-EC" dirty="0"/>
              <a:t> no apto para este tipo pieza, y de acuerdo a este análisis se pudo seleccionar un material con mejores características siendo el aluminio A206.0 T7 ((96.59 % AL 0.72  %Cu, 0.7  % Fe, 0.02 % Mn, 0.04 % Ni, 0.8 % Si, 0.01 % Sn, 0 .1 % Ti, 0.14 % Zn); (131.98 HV))  </a:t>
            </a:r>
            <a:endParaRPr lang="es-ES" dirty="0"/>
          </a:p>
          <a:p>
            <a:pPr marL="0" indent="0" algn="just">
              <a:buNone/>
            </a:pPr>
            <a:r>
              <a:rPr lang="es-EC" dirty="0"/>
              <a:t> </a:t>
            </a:r>
            <a:endParaRPr lang="es-ES" dirty="0"/>
          </a:p>
          <a:p>
            <a:pPr lvl="0" algn="just"/>
            <a:r>
              <a:rPr lang="es-EC" dirty="0"/>
              <a:t>La simulación del impulsor en el software CAE, por el método de elementos finitos, se pudo analizar el comportamiento del material (</a:t>
            </a:r>
            <a:r>
              <a:rPr lang="es-ES" dirty="0"/>
              <a:t>Hierro fundido, austenítico (nodular) EN GJSA XNiCr20 2</a:t>
            </a:r>
            <a:r>
              <a:rPr lang="es-EC" dirty="0"/>
              <a:t>, A206.0 T7 y </a:t>
            </a:r>
            <a:r>
              <a:rPr lang="es-ES" dirty="0"/>
              <a:t>Acero inoxidable ASTM CA-6NM</a:t>
            </a:r>
            <a:r>
              <a:rPr lang="es-EC" dirty="0"/>
              <a:t>) sometido a cargas estáticas  no sufre  esfuerzos ni deformaciones erróneas, demostrando que el  factor de seguridad de valor 2 seleccionado es el apropiado para este tipo de piezas. </a:t>
            </a:r>
            <a:endParaRPr lang="es-ES" dirty="0"/>
          </a:p>
          <a:p>
            <a:r>
              <a:rPr lang="es-EC" b="1" dirty="0"/>
              <a:t> </a:t>
            </a:r>
            <a:endParaRPr lang="es-ES" dirty="0"/>
          </a:p>
        </p:txBody>
      </p:sp>
    </p:spTree>
    <p:extLst>
      <p:ext uri="{BB962C8B-B14F-4D97-AF65-F5344CB8AC3E}">
        <p14:creationId xmlns:p14="http://schemas.microsoft.com/office/powerpoint/2010/main" val="40621924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dirty="0"/>
              <a:t>CONCLUSIONES</a:t>
            </a:r>
          </a:p>
        </p:txBody>
      </p:sp>
      <p:sp>
        <p:nvSpPr>
          <p:cNvPr id="3" name="Marcador de contenido 2"/>
          <p:cNvSpPr>
            <a:spLocks noGrp="1"/>
          </p:cNvSpPr>
          <p:nvPr>
            <p:ph idx="1"/>
          </p:nvPr>
        </p:nvSpPr>
        <p:spPr>
          <a:xfrm>
            <a:off x="457200" y="971550"/>
            <a:ext cx="8229600" cy="3623073"/>
          </a:xfrm>
        </p:spPr>
        <p:txBody>
          <a:bodyPr>
            <a:normAutofit fontScale="55000" lnSpcReduction="20000"/>
          </a:bodyPr>
          <a:lstStyle/>
          <a:p>
            <a:pPr lvl="0" algn="just"/>
            <a:r>
              <a:rPr lang="es-EC" dirty="0"/>
              <a:t>Al comparar los datos de dimensiones se obtuvo cinco errores de tolerancias la primera del chavetero con una desviación de la base y la altura (+ 0.012,+0,65) mm, la segunda del diámetro del eje con una desviación de +0,028 estas tres desviaciones puede ocasionar problemas de vibración del impulsor, a su vez provocaría un mal funcionamiento de la bomba, la tercera desviación es la altura de la tapa del impulsor 0,4 mm la cual no tendría mucha incidencia en el funcionamiento,  la cuarta y última es del diámetro de entrada del fluido de -0,45mm, esta desviación se debe corregir mecanizando en una máquina (torno) que no tenga problemas de vibración.</a:t>
            </a:r>
            <a:endParaRPr lang="es-ES" dirty="0"/>
          </a:p>
          <a:p>
            <a:pPr algn="just"/>
            <a:endParaRPr lang="es-ES" dirty="0"/>
          </a:p>
          <a:p>
            <a:pPr lvl="0" algn="just"/>
            <a:r>
              <a:rPr lang="es-EC" dirty="0"/>
              <a:t>Se determinó que las variables de funcionamiento de la bomba con respecto al caudal y altura (datos de garantía/fabricante) en comparación a los datos de ensayo hidráulico (funcionamiento con el impulsor real o prototipo) variaron un 2 % lo que es aceptable de acuerdo  a la norma ISO 9906, </a:t>
            </a:r>
            <a:endParaRPr lang="es-ES" dirty="0"/>
          </a:p>
          <a:p>
            <a:endParaRPr lang="es-ES" dirty="0"/>
          </a:p>
          <a:p>
            <a:endParaRPr lang="es-ES" dirty="0"/>
          </a:p>
        </p:txBody>
      </p:sp>
    </p:spTree>
    <p:extLst>
      <p:ext uri="{BB962C8B-B14F-4D97-AF65-F5344CB8AC3E}">
        <p14:creationId xmlns:p14="http://schemas.microsoft.com/office/powerpoint/2010/main" val="32434456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04800" y="285750"/>
            <a:ext cx="8229600" cy="4232673"/>
          </a:xfrm>
        </p:spPr>
        <p:txBody>
          <a:bodyPr/>
          <a:lstStyle/>
          <a:p>
            <a:endParaRPr lang="es-ES" dirty="0" smtClean="0"/>
          </a:p>
          <a:p>
            <a:endParaRPr lang="es-ES" dirty="0"/>
          </a:p>
          <a:p>
            <a:pPr marL="0" indent="0">
              <a:buNone/>
            </a:pPr>
            <a:endParaRPr lang="es-ES" dirty="0" smtClean="0"/>
          </a:p>
          <a:p>
            <a:pPr marL="0" indent="0" algn="ctr">
              <a:buNone/>
            </a:pPr>
            <a:r>
              <a:rPr lang="es-ES" dirty="0"/>
              <a:t> </a:t>
            </a:r>
            <a:r>
              <a:rPr lang="es-ES" dirty="0" smtClean="0"/>
              <a:t>      </a:t>
            </a:r>
            <a:r>
              <a:rPr lang="es-ES" sz="4800" b="1" dirty="0" smtClean="0"/>
              <a:t>GRACIAS POR SU ATENCIÓN</a:t>
            </a:r>
            <a:endParaRPr lang="es-ES" b="1" dirty="0"/>
          </a:p>
        </p:txBody>
      </p:sp>
    </p:spTree>
    <p:extLst>
      <p:ext uri="{BB962C8B-B14F-4D97-AF65-F5344CB8AC3E}">
        <p14:creationId xmlns:p14="http://schemas.microsoft.com/office/powerpoint/2010/main" val="2350194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361950"/>
            <a:ext cx="8229600" cy="4232673"/>
          </a:xfrm>
        </p:spPr>
        <p:txBody>
          <a:bodyPr/>
          <a:lstStyle/>
          <a:p>
            <a:pPr marL="0" indent="0" algn="ctr">
              <a:buNone/>
            </a:pPr>
            <a:endParaRPr lang="es-ES" dirty="0" smtClean="0"/>
          </a:p>
          <a:p>
            <a:pPr marL="0" indent="0" algn="ctr">
              <a:buNone/>
            </a:pPr>
            <a:endParaRPr lang="es-ES"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17702" r="5833"/>
          <a:stretch/>
        </p:blipFill>
        <p:spPr>
          <a:xfrm>
            <a:off x="0" y="361950"/>
            <a:ext cx="9144000" cy="4781549"/>
          </a:xfrm>
          <a:prstGeom prst="rect">
            <a:avLst/>
          </a:prstGeom>
        </p:spPr>
      </p:pic>
      <p:pic>
        <p:nvPicPr>
          <p:cNvPr id="5" name="Imagen 4"/>
          <p:cNvPicPr/>
          <p:nvPr/>
        </p:nvPicPr>
        <p:blipFill rotWithShape="1">
          <a:blip r:embed="rId3">
            <a:extLst>
              <a:ext uri="{28A0092B-C50C-407E-A947-70E740481C1C}">
                <a14:useLocalDpi xmlns:a14="http://schemas.microsoft.com/office/drawing/2010/main" val="0"/>
              </a:ext>
            </a:extLst>
          </a:blip>
          <a:srcRect r="-1895"/>
          <a:stretch/>
        </p:blipFill>
        <p:spPr bwMode="auto">
          <a:xfrm>
            <a:off x="-2822" y="371122"/>
            <a:ext cx="3048000" cy="2038349"/>
          </a:xfrm>
          <a:prstGeom prst="rect">
            <a:avLst/>
          </a:prstGeom>
          <a:noFill/>
          <a:ln>
            <a:noFill/>
          </a:ln>
        </p:spPr>
      </p:pic>
      <p:sp>
        <p:nvSpPr>
          <p:cNvPr id="2" name="Rectángulo 1"/>
          <p:cNvSpPr/>
          <p:nvPr/>
        </p:nvSpPr>
        <p:spPr>
          <a:xfrm>
            <a:off x="3025422" y="-23611"/>
            <a:ext cx="3638368" cy="461665"/>
          </a:xfrm>
          <a:prstGeom prst="rect">
            <a:avLst/>
          </a:prstGeom>
        </p:spPr>
        <p:txBody>
          <a:bodyPr wrap="none">
            <a:spAutoFit/>
          </a:bodyPr>
          <a:lstStyle/>
          <a:p>
            <a:r>
              <a:rPr lang="es-EC" sz="2400" b="1" dirty="0">
                <a:latin typeface="Times New Roman" panose="02020603050405020304" pitchFamily="18" charset="0"/>
                <a:cs typeface="Times New Roman" panose="02020603050405020304" pitchFamily="18" charset="0"/>
              </a:rPr>
              <a:t>Descripción</a:t>
            </a:r>
            <a:r>
              <a:rPr lang="en-US" sz="2400" b="1" dirty="0">
                <a:latin typeface="Times New Roman" panose="02020603050405020304" pitchFamily="18" charset="0"/>
                <a:cs typeface="Times New Roman" panose="02020603050405020304" pitchFamily="18" charset="0"/>
              </a:rPr>
              <a:t> del </a:t>
            </a:r>
            <a:r>
              <a:rPr lang="es-EC" sz="2400" b="1" dirty="0">
                <a:latin typeface="Times New Roman" panose="02020603050405020304" pitchFamily="18" charset="0"/>
                <a:cs typeface="Times New Roman" panose="02020603050405020304" pitchFamily="18" charset="0"/>
              </a:rPr>
              <a:t>Problema</a:t>
            </a:r>
            <a:r>
              <a:rPr lang="en-US" sz="2400" b="1" dirty="0">
                <a:latin typeface="Times New Roman" panose="02020603050405020304" pitchFamily="18" charset="0"/>
                <a:cs typeface="Times New Roman" panose="02020603050405020304" pitchFamily="18" charset="0"/>
              </a:rPr>
              <a:t> </a:t>
            </a:r>
            <a:endParaRPr lang="es-ES" sz="2400" dirty="0"/>
          </a:p>
        </p:txBody>
      </p:sp>
    </p:spTree>
    <p:extLst>
      <p:ext uri="{BB962C8B-B14F-4D97-AF65-F5344CB8AC3E}">
        <p14:creationId xmlns:p14="http://schemas.microsoft.com/office/powerpoint/2010/main" val="1099969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922869716"/>
              </p:ext>
            </p:extLst>
          </p:nvPr>
        </p:nvGraphicFramePr>
        <p:xfrm>
          <a:off x="141515" y="1504950"/>
          <a:ext cx="4267198" cy="2515321"/>
        </p:xfrm>
        <a:graphic>
          <a:graphicData uri="http://schemas.openxmlformats.org/drawingml/2006/table">
            <a:tbl>
              <a:tblPr firstRow="1" firstCol="1" bandRow="1">
                <a:tableStyleId>{5C22544A-7EE6-4342-B048-85BDC9FD1C3A}</a:tableStyleId>
              </a:tblPr>
              <a:tblGrid>
                <a:gridCol w="1765609"/>
                <a:gridCol w="515880"/>
                <a:gridCol w="956615"/>
                <a:gridCol w="1029094"/>
              </a:tblGrid>
              <a:tr h="505715">
                <a:tc gridSpan="4">
                  <a:txBody>
                    <a:bodyPr/>
                    <a:lstStyle/>
                    <a:p>
                      <a:pPr algn="ctr">
                        <a:lnSpc>
                          <a:spcPct val="107000"/>
                        </a:lnSpc>
                        <a:spcAft>
                          <a:spcPts val="0"/>
                        </a:spcAft>
                      </a:pPr>
                      <a:r>
                        <a:rPr lang="es-ES" sz="1200" dirty="0">
                          <a:effectLst/>
                        </a:rPr>
                        <a:t>DATOS DE GARANTÍA DE LA BOMBA JIANGSU XINTAI  PUMP &amp; VALVE MANUFACTURING CO., LTD.</a:t>
                      </a:r>
                      <a:endParaRPr lang="es-E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r>
              <a:tr h="505715">
                <a:tc gridSpan="2">
                  <a:txBody>
                    <a:bodyPr/>
                    <a:lstStyle/>
                    <a:p>
                      <a:pPr algn="ctr">
                        <a:lnSpc>
                          <a:spcPct val="107000"/>
                        </a:lnSpc>
                        <a:spcAft>
                          <a:spcPts val="0"/>
                        </a:spcAft>
                      </a:pPr>
                      <a:r>
                        <a:rPr lang="es-ES" sz="1200" dirty="0">
                          <a:effectLst/>
                        </a:rPr>
                        <a:t>NÚMERO : 2015204</a:t>
                      </a:r>
                      <a:endParaRPr lang="es-E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S"/>
                    </a:p>
                  </a:txBody>
                  <a:tcPr/>
                </a:tc>
                <a:tc gridSpan="2">
                  <a:txBody>
                    <a:bodyPr/>
                    <a:lstStyle/>
                    <a:p>
                      <a:pPr algn="just">
                        <a:lnSpc>
                          <a:spcPct val="107000"/>
                        </a:lnSpc>
                        <a:spcAft>
                          <a:spcPts val="0"/>
                        </a:spcAft>
                      </a:pPr>
                      <a:r>
                        <a:rPr lang="es-ES" sz="1200" dirty="0">
                          <a:effectLst/>
                        </a:rPr>
                        <a:t>MODELO : CYIH 100-80-125</a:t>
                      </a:r>
                      <a:endParaRPr lang="es-ES" sz="1050" dirty="0">
                        <a:effectLst/>
                      </a:endParaRPr>
                    </a:p>
                    <a:p>
                      <a:pPr algn="just">
                        <a:lnSpc>
                          <a:spcPct val="107000"/>
                        </a:lnSpc>
                        <a:spcAft>
                          <a:spcPts val="0"/>
                        </a:spcAft>
                      </a:pPr>
                      <a:r>
                        <a:rPr lang="es-ES" sz="1200" dirty="0">
                          <a:effectLst/>
                        </a:rPr>
                        <a:t>DATE:         2015-03</a:t>
                      </a:r>
                      <a:endParaRPr lang="es-E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S"/>
                    </a:p>
                  </a:txBody>
                  <a:tcPr/>
                </a:tc>
              </a:tr>
              <a:tr h="364941">
                <a:tc gridSpan="2">
                  <a:txBody>
                    <a:bodyPr/>
                    <a:lstStyle/>
                    <a:p>
                      <a:pPr algn="ctr">
                        <a:lnSpc>
                          <a:spcPct val="107000"/>
                        </a:lnSpc>
                        <a:spcAft>
                          <a:spcPts val="0"/>
                        </a:spcAft>
                      </a:pPr>
                      <a:r>
                        <a:rPr lang="es-ES" sz="1200" dirty="0">
                          <a:effectLst/>
                        </a:rPr>
                        <a:t>VARIABLES</a:t>
                      </a:r>
                      <a:endParaRPr lang="es-E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S"/>
                    </a:p>
                  </a:txBody>
                  <a:tcPr/>
                </a:tc>
                <a:tc>
                  <a:txBody>
                    <a:bodyPr/>
                    <a:lstStyle/>
                    <a:p>
                      <a:pPr algn="just">
                        <a:lnSpc>
                          <a:spcPct val="107000"/>
                        </a:lnSpc>
                        <a:spcAft>
                          <a:spcPts val="0"/>
                        </a:spcAft>
                      </a:pPr>
                      <a:r>
                        <a:rPr lang="es-ES" sz="1200">
                          <a:effectLst/>
                        </a:rPr>
                        <a:t>VALOR </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S" sz="1200" dirty="0">
                          <a:effectLst/>
                        </a:rPr>
                        <a:t>UNIDADES</a:t>
                      </a:r>
                      <a:endParaRPr lang="es-E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02858">
                <a:tc>
                  <a:txBody>
                    <a:bodyPr/>
                    <a:lstStyle/>
                    <a:p>
                      <a:pPr algn="just">
                        <a:lnSpc>
                          <a:spcPct val="107000"/>
                        </a:lnSpc>
                        <a:spcAft>
                          <a:spcPts val="0"/>
                        </a:spcAft>
                      </a:pPr>
                      <a:r>
                        <a:rPr lang="es-ES" sz="1200">
                          <a:effectLst/>
                        </a:rPr>
                        <a:t>CAPACIDAD O CAUDAL</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Q</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a:effectLst/>
                        </a:rPr>
                        <a:t>100</a:t>
                      </a:r>
                      <a:endParaRPr lang="es-E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a:effectLst/>
                        </a:rPr>
                        <a:t>m3/s</a:t>
                      </a:r>
                      <a:endParaRPr lang="es-E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55880">
                <a:tc>
                  <a:txBody>
                    <a:bodyPr/>
                    <a:lstStyle/>
                    <a:p>
                      <a:pPr algn="just">
                        <a:lnSpc>
                          <a:spcPct val="107000"/>
                        </a:lnSpc>
                        <a:spcAft>
                          <a:spcPts val="0"/>
                        </a:spcAft>
                      </a:pPr>
                      <a:r>
                        <a:rPr lang="es-ES" sz="1200">
                          <a:effectLst/>
                        </a:rPr>
                        <a:t>POTENCIA</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P</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a:effectLst/>
                        </a:rPr>
                        <a:t>11</a:t>
                      </a:r>
                      <a:endParaRPr lang="es-E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Kw</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33060">
                <a:tc>
                  <a:txBody>
                    <a:bodyPr/>
                    <a:lstStyle/>
                    <a:p>
                      <a:pPr algn="just">
                        <a:lnSpc>
                          <a:spcPct val="107000"/>
                        </a:lnSpc>
                        <a:spcAft>
                          <a:spcPts val="0"/>
                        </a:spcAft>
                      </a:pPr>
                      <a:r>
                        <a:rPr lang="es-ES" sz="1200">
                          <a:effectLst/>
                        </a:rPr>
                        <a:t>ALTURA (CABEZA) 5-20 </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P1</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a:effectLst/>
                        </a:rPr>
                        <a:t>0.24</a:t>
                      </a:r>
                      <a:endParaRPr lang="es-E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a:effectLst/>
                        </a:rPr>
                        <a:t>m</a:t>
                      </a:r>
                      <a:endParaRPr lang="es-E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47152">
                <a:tc>
                  <a:txBody>
                    <a:bodyPr/>
                    <a:lstStyle/>
                    <a:p>
                      <a:pPr algn="just">
                        <a:lnSpc>
                          <a:spcPct val="107000"/>
                        </a:lnSpc>
                        <a:spcAft>
                          <a:spcPts val="0"/>
                        </a:spcAft>
                      </a:pPr>
                      <a:r>
                        <a:rPr lang="es-ES" sz="1200">
                          <a:effectLst/>
                        </a:rPr>
                        <a:t>VELOCIDAD</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Rev.</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2900</a:t>
                      </a:r>
                      <a:endParaRPr lang="es-E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a:effectLst/>
                        </a:rPr>
                        <a:t>rpm</a:t>
                      </a:r>
                      <a:endParaRPr lang="es-E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5" name="Rectangle 1"/>
          <p:cNvSpPr>
            <a:spLocks noChangeArrowheads="1"/>
          </p:cNvSpPr>
          <p:nvPr/>
        </p:nvSpPr>
        <p:spPr bwMode="auto">
          <a:xfrm>
            <a:off x="152401" y="488493"/>
            <a:ext cx="8305800"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5010" tIns="45720" rIns="91440" bIns="0" numCol="1" anchor="ctr" anchorCtr="0" compatLnSpc="1">
            <a:prstTxWarp prst="textNoShape">
              <a:avLst/>
            </a:prstTxWarp>
            <a:spAutoFit/>
          </a:bodyPr>
          <a:lstStyle/>
          <a:p>
            <a:pPr marL="457200" marR="0" lvl="1" indent="0" algn="ctr" defTabSz="914400" rtl="0" eaLnBrk="0" fontAlgn="base" latinLnBrk="0" hangingPunct="0">
              <a:lnSpc>
                <a:spcPct val="100000"/>
              </a:lnSpc>
              <a:spcBef>
                <a:spcPct val="0"/>
              </a:spcBef>
              <a:spcAft>
                <a:spcPct val="0"/>
              </a:spcAft>
              <a:buClr>
                <a:srgbClr val="FFFFFF"/>
              </a:buClr>
              <a:buSzTx/>
              <a:tabLst/>
            </a:pPr>
            <a:r>
              <a:rPr kumimoji="0" lang="es-ES" altLang="es-ES" sz="2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a:t>
            </a:r>
            <a:r>
              <a:rPr kumimoji="0" lang="es-ES" altLang="es-ES" sz="2400" b="1" i="0" u="none" strike="noStrike" cap="none" normalizeH="0" baseline="0" dirty="0" smtClean="0" bmk="">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eterminar las variables que intervienen en el diseño mecánico del Impulsor.</a:t>
            </a:r>
          </a:p>
          <a:p>
            <a:pPr eaLnBrk="0" fontAlgn="base" hangingPunct="0">
              <a:spcBef>
                <a:spcPct val="0"/>
              </a:spcBef>
              <a:spcAft>
                <a:spcPct val="0"/>
              </a:spcAft>
              <a:buClr>
                <a:srgbClr val="FFFFFF"/>
              </a:buClr>
              <a:buFontTx/>
              <a:buAutoNum type="arabicPeriod"/>
            </a:pPr>
            <a:endParaRPr kumimoji="0" lang="es-EC" altLang="es-ES" sz="1600" b="1" i="0" u="none" strike="noStrike" cap="none" normalizeH="0" baseline="0" dirty="0" smtClean="0" bmk="">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es-EC" altLang="es-ES" sz="20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7" name="Gráfico 6"/>
          <p:cNvGraphicFramePr/>
          <p:nvPr>
            <p:extLst>
              <p:ext uri="{D42A27DB-BD31-4B8C-83A1-F6EECF244321}">
                <p14:modId xmlns:p14="http://schemas.microsoft.com/office/powerpoint/2010/main" val="1068135586"/>
              </p:ext>
            </p:extLst>
          </p:nvPr>
        </p:nvGraphicFramePr>
        <p:xfrm>
          <a:off x="4432662" y="1238970"/>
          <a:ext cx="4656909" cy="3124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1450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3160" y="342900"/>
            <a:ext cx="8229600" cy="857250"/>
          </a:xfrm>
        </p:spPr>
        <p:txBody>
          <a:bodyPr>
            <a:normAutofit/>
          </a:bodyPr>
          <a:lstStyle/>
          <a:p>
            <a:pPr lvl="1" fontAlgn="base"/>
            <a:r>
              <a:rPr lang="es-EC" sz="2800" b="1" dirty="0">
                <a:effectLst>
                  <a:glow>
                    <a:srgbClr val="000000"/>
                  </a:glow>
                  <a:outerShdw sx="0" sy="0">
                    <a:srgbClr val="000000"/>
                  </a:outerShdw>
                  <a:reflection stA="0" endPos="0" fadeDir="0" sx="0" sy="0"/>
                </a:effectLst>
                <a:latin typeface="Arial" panose="020B0604020202020204" pitchFamily="34" charset="0"/>
                <a:cs typeface="Arial" panose="020B0604020202020204" pitchFamily="34" charset="0"/>
              </a:rPr>
              <a:t>Obtención</a:t>
            </a:r>
            <a:r>
              <a:rPr lang="es-ES" sz="2800" b="1" dirty="0">
                <a:effectLst>
                  <a:glow>
                    <a:srgbClr val="000000"/>
                  </a:glow>
                  <a:outerShdw sx="0" sy="0">
                    <a:srgbClr val="000000"/>
                  </a:outerShdw>
                  <a:reflection stA="0" endPos="0" fadeDir="0" sx="0" sy="0"/>
                </a:effectLst>
                <a:latin typeface="Arial" panose="020B0604020202020204" pitchFamily="34" charset="0"/>
                <a:cs typeface="Arial" panose="020B0604020202020204" pitchFamily="34" charset="0"/>
              </a:rPr>
              <a:t> de</a:t>
            </a:r>
            <a:r>
              <a:rPr lang="es-EC" sz="2800" b="1" dirty="0">
                <a:effectLst>
                  <a:glow>
                    <a:srgbClr val="000000"/>
                  </a:glow>
                  <a:outerShdw sx="0" sy="0">
                    <a:srgbClr val="000000"/>
                  </a:outerShdw>
                  <a:reflection stA="0" endPos="0" fadeDir="0" sx="0" sy="0"/>
                </a:effectLst>
                <a:latin typeface="Arial" panose="020B0604020202020204" pitchFamily="34" charset="0"/>
                <a:cs typeface="Arial" panose="020B0604020202020204" pitchFamily="34" charset="0"/>
              </a:rPr>
              <a:t> la geometría del impulsor</a:t>
            </a:r>
            <a:endParaRPr lang="es-ES" sz="2800" b="1" dirty="0">
              <a:effectLst>
                <a:glow>
                  <a:srgbClr val="000000"/>
                </a:glow>
                <a:outerShdw sx="0" sy="0">
                  <a:srgbClr val="000000"/>
                </a:outerShdw>
                <a:reflection stA="0" endPos="0" fadeDir="0" sx="0" sy="0"/>
              </a:effectLst>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493160" y="1962150"/>
            <a:ext cx="8650840" cy="3505200"/>
          </a:xfrm>
        </p:spPr>
        <p:txBody>
          <a:bodyPr>
            <a:normAutofit/>
          </a:bodyPr>
          <a:lstStyle/>
          <a:p>
            <a:pPr lvl="0"/>
            <a:r>
              <a:rPr lang="es-ES" dirty="0"/>
              <a:t>Escaneado del rodete.</a:t>
            </a:r>
            <a:endParaRPr lang="es-ES" b="1" dirty="0"/>
          </a:p>
          <a:p>
            <a:pPr lvl="0"/>
            <a:r>
              <a:rPr lang="es-ES" dirty="0"/>
              <a:t>Modelado del impulsor en 3D con software CAD</a:t>
            </a:r>
            <a:r>
              <a:rPr lang="es-ES" dirty="0" smtClean="0"/>
              <a:t>.</a:t>
            </a:r>
          </a:p>
          <a:p>
            <a:pPr lvl="0"/>
            <a:endParaRPr lang="es-ES" dirty="0" smtClean="0"/>
          </a:p>
        </p:txBody>
      </p:sp>
    </p:spTree>
    <p:extLst>
      <p:ext uri="{BB962C8B-B14F-4D97-AF65-F5344CB8AC3E}">
        <p14:creationId xmlns:p14="http://schemas.microsoft.com/office/powerpoint/2010/main" val="2532444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2"/>
            <a:r>
              <a:rPr lang="es-ES" b="1" dirty="0" smtClean="0"/>
              <a:t/>
            </a:r>
            <a:br>
              <a:rPr lang="es-ES" b="1" dirty="0" smtClean="0"/>
            </a:br>
            <a:r>
              <a:rPr lang="es-ES" b="1" dirty="0" smtClean="0"/>
              <a:t>Preparación de la superficie del impulsor para escaneado.</a:t>
            </a:r>
            <a:endParaRPr lang="es-ES" b="1" dirty="0"/>
          </a:p>
        </p:txBody>
      </p:sp>
      <p:sp>
        <p:nvSpPr>
          <p:cNvPr id="3" name="Marcador de contenido 2"/>
          <p:cNvSpPr>
            <a:spLocks noGrp="1"/>
          </p:cNvSpPr>
          <p:nvPr>
            <p:ph idx="1"/>
          </p:nvPr>
        </p:nvSpPr>
        <p:spPr/>
        <p:txBody>
          <a:bodyPr>
            <a:normAutofit/>
          </a:bodyPr>
          <a:lstStyle/>
          <a:p>
            <a:pPr marL="0" indent="0" algn="just">
              <a:buNone/>
            </a:pPr>
            <a:r>
              <a:rPr lang="es-EC" sz="1800" dirty="0" smtClean="0"/>
              <a:t>Se </a:t>
            </a:r>
            <a:r>
              <a:rPr lang="es-EC" sz="1800" dirty="0"/>
              <a:t>limpia la superficie del rodete, después se procede a pintar toda las caras del rodete de color blanco mate, seguido a esto se colocó puntos de reconocimientos (target)  principalmente en los álabes (2 en la cara frontal y otros 2 en la cara posterior) lo cual sirve como referencia para que escanear reconozca todas las partes físicas de la superficie del impulsor. Ver figura </a:t>
            </a:r>
            <a:r>
              <a:rPr lang="es-EC" sz="1800" dirty="0" smtClean="0"/>
              <a:t>la siguiente figura.</a:t>
            </a:r>
            <a:endParaRPr lang="es-ES" sz="1800" dirty="0"/>
          </a:p>
          <a:p>
            <a:endParaRPr lang="es-ES" dirty="0"/>
          </a:p>
        </p:txBody>
      </p:sp>
      <p:pic>
        <p:nvPicPr>
          <p:cNvPr id="4" name="Imagen 3" descr="IMG_20170321_110949 (2)"/>
          <p:cNvPicPr/>
          <p:nvPr/>
        </p:nvPicPr>
        <p:blipFill rotWithShape="1">
          <a:blip r:embed="rId2" cstate="print">
            <a:extLst>
              <a:ext uri="{28A0092B-C50C-407E-A947-70E740481C1C}">
                <a14:useLocalDpi xmlns:a14="http://schemas.microsoft.com/office/drawing/2010/main" val="0"/>
              </a:ext>
            </a:extLst>
          </a:blip>
          <a:srcRect l="9584" t="9949" r="8611" b="8587"/>
          <a:stretch/>
        </p:blipFill>
        <p:spPr bwMode="auto">
          <a:xfrm>
            <a:off x="3429000" y="2900108"/>
            <a:ext cx="1905000" cy="159887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22872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OBTENCIÓN DEL CAD DEL IMPULSOR</a:t>
            </a:r>
            <a:endParaRPr lang="es-ES" dirty="0"/>
          </a:p>
        </p:txBody>
      </p:sp>
      <p:pic>
        <p:nvPicPr>
          <p:cNvPr id="4" name="Marcador de contenido 3"/>
          <p:cNvPicPr>
            <a:picLocks noGrp="1"/>
          </p:cNvPicPr>
          <p:nvPr>
            <p:ph idx="1"/>
          </p:nvPr>
        </p:nvPicPr>
        <p:blipFill rotWithShape="1">
          <a:blip r:embed="rId3">
            <a:extLst>
              <a:ext uri="{28A0092B-C50C-407E-A947-70E740481C1C}">
                <a14:useLocalDpi xmlns:a14="http://schemas.microsoft.com/office/drawing/2010/main" val="0"/>
              </a:ext>
            </a:extLst>
          </a:blip>
          <a:srcRect l="31365" t="24627" r="57164" b="56540"/>
          <a:stretch/>
        </p:blipFill>
        <p:spPr bwMode="auto">
          <a:xfrm>
            <a:off x="281926" y="2816829"/>
            <a:ext cx="1366158" cy="1295400"/>
          </a:xfrm>
          <a:prstGeom prst="rect">
            <a:avLst/>
          </a:prstGeom>
          <a:noFill/>
          <a:ln>
            <a:noFill/>
          </a:ln>
        </p:spPr>
      </p:pic>
      <p:pic>
        <p:nvPicPr>
          <p:cNvPr id="6" name="Imagen 5"/>
          <p:cNvPicPr/>
          <p:nvPr/>
        </p:nvPicPr>
        <p:blipFill rotWithShape="1">
          <a:blip r:embed="rId4">
            <a:extLst>
              <a:ext uri="{28A0092B-C50C-407E-A947-70E740481C1C}">
                <a14:useLocalDpi xmlns:a14="http://schemas.microsoft.com/office/drawing/2010/main" val="0"/>
              </a:ext>
            </a:extLst>
          </a:blip>
          <a:srcRect l="59903" t="67084" r="23423" b="9866"/>
          <a:stretch/>
        </p:blipFill>
        <p:spPr bwMode="auto">
          <a:xfrm>
            <a:off x="2110003" y="2816829"/>
            <a:ext cx="1309552" cy="1285494"/>
          </a:xfrm>
          <a:prstGeom prst="rect">
            <a:avLst/>
          </a:prstGeom>
          <a:noFill/>
          <a:ln>
            <a:noFill/>
          </a:ln>
          <a:extLst>
            <a:ext uri="{53640926-AAD7-44D8-BBD7-CCE9431645EC}">
              <a14:shadowObscured xmlns:a14="http://schemas.microsoft.com/office/drawing/2010/main"/>
            </a:ext>
          </a:extLst>
        </p:spPr>
      </p:pic>
      <p:sp>
        <p:nvSpPr>
          <p:cNvPr id="8" name="Flecha derecha 7"/>
          <p:cNvSpPr/>
          <p:nvPr/>
        </p:nvSpPr>
        <p:spPr>
          <a:xfrm>
            <a:off x="3504110" y="3388723"/>
            <a:ext cx="290655" cy="2824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p:cNvPicPr/>
          <p:nvPr/>
        </p:nvPicPr>
        <p:blipFill rotWithShape="1">
          <a:blip r:embed="rId5" cstate="print">
            <a:extLst>
              <a:ext uri="{28A0092B-C50C-407E-A947-70E740481C1C}">
                <a14:useLocalDpi xmlns:a14="http://schemas.microsoft.com/office/drawing/2010/main" val="0"/>
              </a:ext>
            </a:extLst>
          </a:blip>
          <a:srcRect l="36851" t="15681" r="30752" b="29797"/>
          <a:stretch/>
        </p:blipFill>
        <p:spPr bwMode="auto">
          <a:xfrm>
            <a:off x="3871689" y="2806923"/>
            <a:ext cx="1350919" cy="1295400"/>
          </a:xfrm>
          <a:prstGeom prst="rect">
            <a:avLst/>
          </a:prstGeom>
          <a:noFill/>
          <a:ln>
            <a:noFill/>
          </a:ln>
          <a:extLst>
            <a:ext uri="{53640926-AAD7-44D8-BBD7-CCE9431645EC}">
              <a14:shadowObscured xmlns:a14="http://schemas.microsoft.com/office/drawing/2010/main"/>
            </a:ext>
          </a:extLst>
        </p:spPr>
      </p:pic>
      <p:pic>
        <p:nvPicPr>
          <p:cNvPr id="10" name="Imagen 9"/>
          <p:cNvPicPr/>
          <p:nvPr/>
        </p:nvPicPr>
        <p:blipFill>
          <a:blip r:embed="rId6" cstate="print">
            <a:extLst>
              <a:ext uri="{28A0092B-C50C-407E-A947-70E740481C1C}">
                <a14:useLocalDpi xmlns:a14="http://schemas.microsoft.com/office/drawing/2010/main" val="0"/>
              </a:ext>
            </a:extLst>
          </a:blip>
          <a:srcRect l="32906" t="21922" r="25430" b="7654"/>
          <a:stretch>
            <a:fillRect/>
          </a:stretch>
        </p:blipFill>
        <p:spPr bwMode="auto">
          <a:xfrm>
            <a:off x="5678532" y="2816829"/>
            <a:ext cx="1365082" cy="1285494"/>
          </a:xfrm>
          <a:prstGeom prst="rect">
            <a:avLst/>
          </a:prstGeom>
          <a:noFill/>
          <a:ln>
            <a:noFill/>
          </a:ln>
        </p:spPr>
      </p:pic>
      <p:sp>
        <p:nvSpPr>
          <p:cNvPr id="12" name="Flecha derecha 11"/>
          <p:cNvSpPr/>
          <p:nvPr/>
        </p:nvSpPr>
        <p:spPr>
          <a:xfrm>
            <a:off x="1742424" y="3383008"/>
            <a:ext cx="290655" cy="2824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echa derecha 12"/>
          <p:cNvSpPr/>
          <p:nvPr/>
        </p:nvSpPr>
        <p:spPr>
          <a:xfrm>
            <a:off x="5316948" y="3389539"/>
            <a:ext cx="290655" cy="2824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Flecha derecha 15"/>
          <p:cNvSpPr/>
          <p:nvPr/>
        </p:nvSpPr>
        <p:spPr>
          <a:xfrm>
            <a:off x="7108831" y="3323287"/>
            <a:ext cx="290655" cy="2824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7" name="Imagen 16"/>
          <p:cNvPicPr/>
          <p:nvPr/>
        </p:nvPicPr>
        <p:blipFill rotWithShape="1">
          <a:blip r:embed="rId7" cstate="print">
            <a:extLst>
              <a:ext uri="{28A0092B-C50C-407E-A947-70E740481C1C}">
                <a14:useLocalDpi xmlns:a14="http://schemas.microsoft.com/office/drawing/2010/main" val="0"/>
              </a:ext>
            </a:extLst>
          </a:blip>
          <a:srcRect l="36024" t="22470" r="23046" b="8293"/>
          <a:stretch/>
        </p:blipFill>
        <p:spPr bwMode="auto">
          <a:xfrm>
            <a:off x="7464704" y="2816829"/>
            <a:ext cx="1370987" cy="1355121"/>
          </a:xfrm>
          <a:prstGeom prst="rect">
            <a:avLst/>
          </a:prstGeom>
          <a:noFill/>
          <a:ln>
            <a:noFill/>
          </a:ln>
          <a:extLst>
            <a:ext uri="{53640926-AAD7-44D8-BBD7-CCE9431645EC}">
              <a14:shadowObscured xmlns:a14="http://schemas.microsoft.com/office/drawing/2010/main"/>
            </a:ext>
          </a:extLst>
        </p:spPr>
      </p:pic>
      <p:sp>
        <p:nvSpPr>
          <p:cNvPr id="18" name="Rectángulo 17"/>
          <p:cNvSpPr/>
          <p:nvPr/>
        </p:nvSpPr>
        <p:spPr>
          <a:xfrm>
            <a:off x="76201" y="1249275"/>
            <a:ext cx="1524000" cy="137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sz="1200" dirty="0" smtClean="0"/>
          </a:p>
          <a:p>
            <a:pPr algn="ctr"/>
            <a:r>
              <a:rPr lang="es-ES" sz="1200" dirty="0" smtClean="0"/>
              <a:t>ESCANEADO</a:t>
            </a:r>
          </a:p>
          <a:p>
            <a:pPr algn="just"/>
            <a:r>
              <a:rPr lang="es-ES" sz="1200" dirty="0" smtClean="0"/>
              <a:t>Obtención de la nube de puntos</a:t>
            </a:r>
          </a:p>
          <a:p>
            <a:pPr algn="just"/>
            <a:r>
              <a:rPr lang="es-ES" sz="1200" dirty="0" smtClean="0"/>
              <a:t>Con el software (VX-ELEMENT) en formato cfs. Y exportándolo a stl.</a:t>
            </a:r>
          </a:p>
          <a:p>
            <a:pPr algn="just"/>
            <a:endParaRPr lang="es-ES" sz="1200" dirty="0"/>
          </a:p>
        </p:txBody>
      </p:sp>
      <p:sp>
        <p:nvSpPr>
          <p:cNvPr id="19" name="Rectángulo 18"/>
          <p:cNvSpPr/>
          <p:nvPr/>
        </p:nvSpPr>
        <p:spPr>
          <a:xfrm>
            <a:off x="2110003" y="1249275"/>
            <a:ext cx="4933611" cy="137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smtClean="0"/>
              <a:t>TRATAMIENTO DE LA NUBE DE PUNTOS CON GEOMAGIC DESIG.</a:t>
            </a:r>
          </a:p>
          <a:p>
            <a:pPr algn="ctr"/>
            <a:endParaRPr lang="es-ES" sz="1400" dirty="0"/>
          </a:p>
          <a:p>
            <a:pPr algn="ctr"/>
            <a:r>
              <a:rPr lang="es-ES" sz="1400" dirty="0" smtClean="0"/>
              <a:t>Se realiza el curado de la nube de puntos para luego croquisar y desarrollar el solido validándolo y exportando a otro software (slt-sldprt). </a:t>
            </a:r>
            <a:endParaRPr lang="es-ES" sz="1400" dirty="0"/>
          </a:p>
        </p:txBody>
      </p:sp>
      <p:sp>
        <p:nvSpPr>
          <p:cNvPr id="20" name="Rectángulo 19"/>
          <p:cNvSpPr/>
          <p:nvPr/>
        </p:nvSpPr>
        <p:spPr>
          <a:xfrm>
            <a:off x="7239000" y="1261933"/>
            <a:ext cx="1828800" cy="137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sz="1200" dirty="0" smtClean="0"/>
          </a:p>
          <a:p>
            <a:pPr algn="ctr"/>
            <a:r>
              <a:rPr lang="es-ES" sz="1200" dirty="0" smtClean="0"/>
              <a:t>RECOSTRUCCIÓN DEL CAD CON SOLIDWORKS.</a:t>
            </a:r>
          </a:p>
          <a:p>
            <a:pPr algn="just"/>
            <a:r>
              <a:rPr lang="es-ES" sz="1200" dirty="0" smtClean="0"/>
              <a:t>Obtenido el cad se verifica sus dimensiones y se procede a realizar con los planos requeridos..</a:t>
            </a:r>
          </a:p>
          <a:p>
            <a:pPr algn="just"/>
            <a:endParaRPr lang="es-ES" sz="1200" dirty="0"/>
          </a:p>
        </p:txBody>
      </p:sp>
    </p:spTree>
    <p:extLst>
      <p:ext uri="{BB962C8B-B14F-4D97-AF65-F5344CB8AC3E}">
        <p14:creationId xmlns:p14="http://schemas.microsoft.com/office/powerpoint/2010/main" val="45579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457200" y="438150"/>
            <a:ext cx="8229600" cy="4156473"/>
          </a:xfrm>
        </p:spPr>
        <p:txBody>
          <a:bodyPr>
            <a:normAutofit fontScale="40000" lnSpcReduction="20000"/>
          </a:bodyPr>
          <a:lstStyle/>
          <a:p>
            <a:pPr marL="1371600" lvl="3" indent="0">
              <a:buNone/>
            </a:pPr>
            <a:endParaRPr lang="es-ES" b="1" dirty="0"/>
          </a:p>
          <a:p>
            <a:pPr marL="1371600" lvl="3" indent="0">
              <a:buNone/>
            </a:pPr>
            <a:r>
              <a:rPr lang="es-ES" sz="3500" b="1" dirty="0" smtClean="0">
                <a:latin typeface="Arial" panose="020B0604020202020204" pitchFamily="34" charset="0"/>
                <a:cs typeface="Arial" panose="020B0604020202020204" pitchFamily="34" charset="0"/>
              </a:rPr>
              <a:t>SELECCIÓN DE MATERIAL DE ACUERDO EL CRITERIO DE ASBHY</a:t>
            </a:r>
          </a:p>
          <a:p>
            <a:pPr marL="1371600" lvl="3" indent="0">
              <a:buNone/>
            </a:pPr>
            <a:endParaRPr lang="es-ES" b="1" dirty="0" smtClean="0">
              <a:latin typeface="Arial" panose="020B0604020202020204" pitchFamily="34" charset="0"/>
              <a:cs typeface="Arial" panose="020B0604020202020204" pitchFamily="34" charset="0"/>
            </a:endParaRPr>
          </a:p>
          <a:p>
            <a:pPr marL="0" indent="0">
              <a:buNone/>
            </a:pPr>
            <a:r>
              <a:rPr lang="es-ES" sz="3500" dirty="0">
                <a:latin typeface="Arial" panose="020B0604020202020204" pitchFamily="34" charset="0"/>
                <a:cs typeface="Arial" panose="020B0604020202020204" pitchFamily="34" charset="0"/>
              </a:rPr>
              <a:t> </a:t>
            </a:r>
            <a:r>
              <a:rPr lang="es-ES" sz="3500" b="1" dirty="0">
                <a:latin typeface="Arial" panose="020B0604020202020204" pitchFamily="34" charset="0"/>
                <a:cs typeface="Arial" panose="020B0604020202020204" pitchFamily="34" charset="0"/>
              </a:rPr>
              <a:t>Función del impulsor. </a:t>
            </a:r>
          </a:p>
          <a:p>
            <a:endParaRPr lang="es-ES" sz="3500" dirty="0">
              <a:latin typeface="Arial" panose="020B0604020202020204" pitchFamily="34" charset="0"/>
              <a:cs typeface="Arial" panose="020B0604020202020204" pitchFamily="34" charset="0"/>
            </a:endParaRPr>
          </a:p>
          <a:p>
            <a:pPr lvl="0"/>
            <a:r>
              <a:rPr lang="es-ES" sz="3500" dirty="0">
                <a:latin typeface="Arial" panose="020B0604020202020204" pitchFamily="34" charset="0"/>
                <a:cs typeface="Arial" panose="020B0604020202020204" pitchFamily="34" charset="0"/>
              </a:rPr>
              <a:t>Rotar e impulsar el fluido (agua alcalina</a:t>
            </a:r>
            <a:r>
              <a:rPr lang="es-ES" sz="3500" dirty="0" smtClean="0">
                <a:latin typeface="Arial" panose="020B0604020202020204" pitchFamily="34" charset="0"/>
                <a:cs typeface="Arial" panose="020B0604020202020204" pitchFamily="34" charset="0"/>
              </a:rPr>
              <a:t>).</a:t>
            </a:r>
          </a:p>
          <a:p>
            <a:pPr lvl="0"/>
            <a:endParaRPr lang="es-ES" sz="3500" dirty="0">
              <a:latin typeface="Arial" panose="020B0604020202020204" pitchFamily="34" charset="0"/>
              <a:cs typeface="Arial" panose="020B0604020202020204" pitchFamily="34" charset="0"/>
            </a:endParaRPr>
          </a:p>
          <a:p>
            <a:pPr marL="0" indent="0">
              <a:buNone/>
            </a:pPr>
            <a:r>
              <a:rPr lang="es-ES" sz="3500" b="1" dirty="0" smtClean="0">
                <a:latin typeface="Arial" panose="020B0604020202020204" pitchFamily="34" charset="0"/>
                <a:cs typeface="Arial" panose="020B0604020202020204" pitchFamily="34" charset="0"/>
              </a:rPr>
              <a:t>Condiciones </a:t>
            </a:r>
            <a:r>
              <a:rPr lang="es-ES" sz="3500" b="1" dirty="0">
                <a:latin typeface="Arial" panose="020B0604020202020204" pitchFamily="34" charset="0"/>
                <a:cs typeface="Arial" panose="020B0604020202020204" pitchFamily="34" charset="0"/>
              </a:rPr>
              <a:t>a optimizar</a:t>
            </a:r>
            <a:r>
              <a:rPr lang="es-ES" sz="3500" b="1" dirty="0" smtClean="0">
                <a:latin typeface="Arial" panose="020B0604020202020204" pitchFamily="34" charset="0"/>
                <a:cs typeface="Arial" panose="020B0604020202020204" pitchFamily="34" charset="0"/>
              </a:rPr>
              <a:t>:</a:t>
            </a:r>
          </a:p>
          <a:p>
            <a:endParaRPr lang="es-ES" sz="3500" b="1" dirty="0">
              <a:latin typeface="Arial" panose="020B0604020202020204" pitchFamily="34" charset="0"/>
              <a:cs typeface="Arial" panose="020B0604020202020204" pitchFamily="34" charset="0"/>
            </a:endParaRPr>
          </a:p>
          <a:p>
            <a:pPr lvl="0"/>
            <a:r>
              <a:rPr lang="es-EC" sz="3500" dirty="0" smtClean="0">
                <a:latin typeface="Arial" panose="020B0604020202020204" pitchFamily="34" charset="0"/>
                <a:cs typeface="Arial" panose="020B0604020202020204" pitchFamily="34" charset="0"/>
              </a:rPr>
              <a:t>Resistencia </a:t>
            </a:r>
            <a:r>
              <a:rPr lang="es-EC" sz="3500" dirty="0">
                <a:latin typeface="Arial" panose="020B0604020202020204" pitchFamily="34" charset="0"/>
                <a:cs typeface="Arial" panose="020B0604020202020204" pitchFamily="34" charset="0"/>
              </a:rPr>
              <a:t>a la fractura &gt; 2.6 MPA. </a:t>
            </a:r>
            <a:r>
              <a:rPr lang="es-ES" sz="3500" dirty="0">
                <a:latin typeface="Arial" panose="020B0604020202020204" pitchFamily="34" charset="0"/>
                <a:cs typeface="Arial" panose="020B0604020202020204" pitchFamily="34" charset="0"/>
              </a:rPr>
              <a:t>(Ashby, 2005)</a:t>
            </a:r>
            <a:r>
              <a:rPr lang="es-EC" sz="3500" dirty="0">
                <a:latin typeface="Arial" panose="020B0604020202020204" pitchFamily="34" charset="0"/>
                <a:cs typeface="Arial" panose="020B0604020202020204" pitchFamily="34" charset="0"/>
              </a:rPr>
              <a:t> </a:t>
            </a:r>
            <a:endParaRPr lang="es-ES" sz="3500" dirty="0">
              <a:latin typeface="Arial" panose="020B0604020202020204" pitchFamily="34" charset="0"/>
              <a:cs typeface="Arial" panose="020B0604020202020204" pitchFamily="34" charset="0"/>
            </a:endParaRPr>
          </a:p>
          <a:p>
            <a:pPr lvl="0"/>
            <a:r>
              <a:rPr lang="es-EC" sz="3500" dirty="0">
                <a:latin typeface="Arial" panose="020B0604020202020204" pitchFamily="34" charset="0"/>
                <a:cs typeface="Arial" panose="020B0604020202020204" pitchFamily="34" charset="0"/>
              </a:rPr>
              <a:t>Dureza adecuada &gt; 92 HV.</a:t>
            </a:r>
            <a:endParaRPr lang="es-ES" sz="3500" dirty="0">
              <a:latin typeface="Arial" panose="020B0604020202020204" pitchFamily="34" charset="0"/>
              <a:cs typeface="Arial" panose="020B0604020202020204" pitchFamily="34" charset="0"/>
            </a:endParaRPr>
          </a:p>
          <a:p>
            <a:pPr lvl="0"/>
            <a:r>
              <a:rPr lang="es-EC" sz="3500" dirty="0">
                <a:latin typeface="Arial" panose="020B0604020202020204" pitchFamily="34" charset="0"/>
                <a:cs typeface="Arial" panose="020B0604020202020204" pitchFamily="34" charset="0"/>
              </a:rPr>
              <a:t>Resistente para trabajar con agua alcalina. (aceptable/excelente).</a:t>
            </a:r>
            <a:endParaRPr lang="es-ES" sz="3500" dirty="0">
              <a:latin typeface="Arial" panose="020B0604020202020204" pitchFamily="34" charset="0"/>
              <a:cs typeface="Arial" panose="020B0604020202020204" pitchFamily="34" charset="0"/>
            </a:endParaRPr>
          </a:p>
          <a:p>
            <a:pPr lvl="0"/>
            <a:r>
              <a:rPr lang="es-EC" sz="3500" dirty="0">
                <a:latin typeface="Arial" panose="020B0604020202020204" pitchFamily="34" charset="0"/>
                <a:cs typeface="Arial" panose="020B0604020202020204" pitchFamily="34" charset="0"/>
              </a:rPr>
              <a:t>Resistencia a la Temperatura. (21°C-100°C).</a:t>
            </a:r>
            <a:endParaRPr lang="es-ES" sz="3500" dirty="0">
              <a:latin typeface="Arial" panose="020B0604020202020204" pitchFamily="34" charset="0"/>
              <a:cs typeface="Arial" panose="020B0604020202020204" pitchFamily="34" charset="0"/>
            </a:endParaRPr>
          </a:p>
          <a:p>
            <a:pPr lvl="0"/>
            <a:r>
              <a:rPr lang="es-EC" sz="3500" dirty="0">
                <a:latin typeface="Arial" panose="020B0604020202020204" pitchFamily="34" charset="0"/>
                <a:cs typeface="Arial" panose="020B0604020202020204" pitchFamily="34" charset="0"/>
              </a:rPr>
              <a:t>Adecuado para manufactura. (Fundición y mecanizado</a:t>
            </a:r>
            <a:r>
              <a:rPr lang="es-EC" sz="3500" dirty="0" smtClean="0">
                <a:latin typeface="Arial" panose="020B0604020202020204" pitchFamily="34" charset="0"/>
                <a:cs typeface="Arial" panose="020B0604020202020204" pitchFamily="34" charset="0"/>
              </a:rPr>
              <a:t>).</a:t>
            </a:r>
          </a:p>
          <a:p>
            <a:pPr lvl="0"/>
            <a:endParaRPr lang="es-ES" sz="3500" dirty="0">
              <a:latin typeface="Arial" panose="020B0604020202020204" pitchFamily="34" charset="0"/>
              <a:cs typeface="Arial" panose="020B0604020202020204" pitchFamily="34" charset="0"/>
            </a:endParaRPr>
          </a:p>
          <a:p>
            <a:pPr marL="0" indent="0">
              <a:buNone/>
            </a:pPr>
            <a:r>
              <a:rPr lang="es-EC" sz="3500" dirty="0">
                <a:latin typeface="Arial" panose="020B0604020202020204" pitchFamily="34" charset="0"/>
                <a:cs typeface="Arial" panose="020B0604020202020204" pitchFamily="34" charset="0"/>
              </a:rPr>
              <a:t> </a:t>
            </a:r>
            <a:r>
              <a:rPr lang="es-ES" sz="3500" b="1" dirty="0" smtClean="0">
                <a:latin typeface="Arial" panose="020B0604020202020204" pitchFamily="34" charset="0"/>
                <a:cs typeface="Arial" panose="020B0604020202020204" pitchFamily="34" charset="0"/>
              </a:rPr>
              <a:t>Objetivo</a:t>
            </a:r>
            <a:r>
              <a:rPr lang="es-ES" sz="3500" b="1" dirty="0">
                <a:latin typeface="Arial" panose="020B0604020202020204" pitchFamily="34" charset="0"/>
                <a:cs typeface="Arial" panose="020B0604020202020204" pitchFamily="34" charset="0"/>
              </a:rPr>
              <a:t>.</a:t>
            </a:r>
          </a:p>
          <a:p>
            <a:endParaRPr lang="es-ES" sz="3500" dirty="0">
              <a:latin typeface="Arial" panose="020B0604020202020204" pitchFamily="34" charset="0"/>
              <a:cs typeface="Arial" panose="020B0604020202020204" pitchFamily="34" charset="0"/>
            </a:endParaRPr>
          </a:p>
          <a:p>
            <a:r>
              <a:rPr lang="es-EC" sz="3500" dirty="0">
                <a:latin typeface="Arial" panose="020B0604020202020204" pitchFamily="34" charset="0"/>
                <a:cs typeface="Arial" panose="020B0604020202020204" pitchFamily="34" charset="0"/>
              </a:rPr>
              <a:t>	El objetivo es maximizar la dureza del material y el límite elástico, y por otra parte minimizar el </a:t>
            </a:r>
            <a:r>
              <a:rPr lang="es-EC" sz="3500" dirty="0" smtClean="0">
                <a:latin typeface="Arial" panose="020B0604020202020204" pitchFamily="34" charset="0"/>
                <a:cs typeface="Arial" panose="020B0604020202020204" pitchFamily="34" charset="0"/>
              </a:rPr>
              <a:t>costo.</a:t>
            </a:r>
            <a:endParaRPr lang="es-ES" sz="3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575581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8476</TotalTime>
  <Words>1887</Words>
  <Application>Microsoft Office PowerPoint</Application>
  <PresentationFormat>Presentación en pantalla (16:9)</PresentationFormat>
  <Paragraphs>556</Paragraphs>
  <Slides>38</Slides>
  <Notes>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38</vt:i4>
      </vt:variant>
    </vt:vector>
  </HeadingPairs>
  <TitlesOfParts>
    <vt:vector size="44" baseType="lpstr">
      <vt:lpstr>Arial</vt:lpstr>
      <vt:lpstr>Calibri</vt:lpstr>
      <vt:lpstr>Courier New</vt:lpstr>
      <vt:lpstr>Times New Roman</vt:lpstr>
      <vt:lpstr>Wingdings 3</vt:lpstr>
      <vt:lpstr>Tema de Office</vt:lpstr>
      <vt:lpstr>Presentación de PowerPoint</vt:lpstr>
      <vt:lpstr>Objetivo General</vt:lpstr>
      <vt:lpstr>Objetivos Específicos</vt:lpstr>
      <vt:lpstr>Presentación de PowerPoint</vt:lpstr>
      <vt:lpstr>Presentación de PowerPoint</vt:lpstr>
      <vt:lpstr>Obtención de la geometría del impulsor</vt:lpstr>
      <vt:lpstr> Preparación de la superficie del impulsor para escaneado.</vt:lpstr>
      <vt:lpstr>OBTENCIÓN DEL CAD DEL IMPULSOR</vt:lpstr>
      <vt:lpstr>Presentación de PowerPoint</vt:lpstr>
      <vt:lpstr>PRIMERA APROCIMACIÓN DE SELECCIÓN DUREZA VS LÍMITE ELASTICO</vt:lpstr>
      <vt:lpstr>SEGUNDA APROXIMACIÓN APROCIMACIÓN DE SELECCIÓN DUREZA VS COSTO</vt:lpstr>
      <vt:lpstr>SELECCIÓN DE MATERIAL DE ACUERDO A SUS CARACTERÍSTICAS. </vt:lpstr>
      <vt:lpstr>Análisis y simulación por Ingeniería Asistida por Computador (CAE).</vt:lpstr>
      <vt:lpstr>FACTOR DE SEGURIDAD FOS.</vt:lpstr>
      <vt:lpstr>SIMULACIÓN CAE VON-MISES Y FOS</vt:lpstr>
      <vt:lpstr>Presentación de PowerPoint</vt:lpstr>
      <vt:lpstr>Presentación de PowerPoint</vt:lpstr>
      <vt:lpstr>MANUFACTURA DEL IMPULSOR</vt:lpstr>
      <vt:lpstr> Fundición. </vt:lpstr>
      <vt:lpstr> Elaboración del Núcleo </vt:lpstr>
      <vt:lpstr> Moldeo y colado. </vt:lpstr>
      <vt:lpstr>Moldeo y colado.</vt:lpstr>
      <vt:lpstr> Torneado CNC.   </vt:lpstr>
      <vt:lpstr>SIMULACIÓN CAM Y TORNEADO CNC</vt:lpstr>
      <vt:lpstr> Fresado </vt:lpstr>
      <vt:lpstr>SIMULACIÓN CAM Y FRESADO CNC</vt:lpstr>
      <vt:lpstr>VALIDACIÓN DE RESULTADOS DEL PROTOTIPO.</vt:lpstr>
      <vt:lpstr>ENSAYOS DEL MATERIAL DEL PROTOTIPO</vt:lpstr>
      <vt:lpstr>EVALUACIÓN DIMENCIONAL</vt:lpstr>
      <vt:lpstr>Presentación de PowerPoint</vt:lpstr>
      <vt:lpstr>ANÁLISIS DE DESEQUILIBRIO</vt:lpstr>
      <vt:lpstr>Presentación de PowerPoint</vt:lpstr>
      <vt:lpstr>Prueba Hidráulica</vt:lpstr>
      <vt:lpstr>COSTOS</vt:lpstr>
      <vt:lpstr>COSTOS</vt:lpstr>
      <vt:lpstr>CONCLUSIONES</vt:lpstr>
      <vt:lpstr>CONCLUSIONES</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Cris</dc:creator>
  <cp:lastModifiedBy>Santiago</cp:lastModifiedBy>
  <cp:revision>180</cp:revision>
  <dcterms:created xsi:type="dcterms:W3CDTF">2016-06-15T05:41:01Z</dcterms:created>
  <dcterms:modified xsi:type="dcterms:W3CDTF">2017-09-26T19:45:40Z</dcterms:modified>
</cp:coreProperties>
</file>