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58" r:id="rId5"/>
    <p:sldId id="260" r:id="rId6"/>
    <p:sldId id="261" r:id="rId7"/>
    <p:sldId id="262" r:id="rId8"/>
    <p:sldId id="263" r:id="rId9"/>
    <p:sldId id="265" r:id="rId10"/>
    <p:sldId id="283" r:id="rId11"/>
    <p:sldId id="266" r:id="rId12"/>
    <p:sldId id="267" r:id="rId13"/>
    <p:sldId id="281" r:id="rId14"/>
    <p:sldId id="268" r:id="rId15"/>
    <p:sldId id="269" r:id="rId16"/>
    <p:sldId id="270" r:id="rId17"/>
    <p:sldId id="271" r:id="rId18"/>
    <p:sldId id="272" r:id="rId19"/>
    <p:sldId id="273" r:id="rId20"/>
    <p:sldId id="274" r:id="rId21"/>
    <p:sldId id="275" r:id="rId22"/>
    <p:sldId id="276" r:id="rId23"/>
    <p:sldId id="284" r:id="rId24"/>
    <p:sldId id="277" r:id="rId25"/>
    <p:sldId id="278" r:id="rId26"/>
    <p:sldId id="282" r:id="rId27"/>
    <p:sldId id="279" r:id="rId28"/>
    <p:sldId id="280" r:id="rId2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7" autoAdjust="0"/>
    <p:restoredTop sz="94660"/>
  </p:normalViewPr>
  <p:slideViewPr>
    <p:cSldViewPr snapToGrid="0">
      <p:cViewPr>
        <p:scale>
          <a:sx n="100" d="100"/>
          <a:sy n="100" d="100"/>
        </p:scale>
        <p:origin x="-1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4"/>
            <a:ext cx="103632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4256344685"/>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1586769797"/>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39"/>
            <a:ext cx="36576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812800" y="274639"/>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139327831"/>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2078604710"/>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9"/>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336303916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1984171730"/>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8" name="7 Marcador de pie de página"/>
          <p:cNvSpPr>
            <a:spLocks noGrp="1"/>
          </p:cNvSpPr>
          <p:nvPr>
            <p:ph type="ftr" sz="quarter" idx="11"/>
          </p:nvPr>
        </p:nvSpPr>
        <p:spPr/>
        <p:txBody>
          <a:bodyPr/>
          <a:lstStyle/>
          <a:p>
            <a:endParaRPr lang="es-US"/>
          </a:p>
        </p:txBody>
      </p:sp>
      <p:sp>
        <p:nvSpPr>
          <p:cNvPr id="9" name="8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1906472415"/>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4" name="3 Marcador de pie de página"/>
          <p:cNvSpPr>
            <a:spLocks noGrp="1"/>
          </p:cNvSpPr>
          <p:nvPr>
            <p:ph type="ftr" sz="quarter" idx="11"/>
          </p:nvPr>
        </p:nvSpPr>
        <p:spPr/>
        <p:txBody>
          <a:bodyPr/>
          <a:lstStyle/>
          <a:p>
            <a:endParaRPr lang="es-US"/>
          </a:p>
        </p:txBody>
      </p:sp>
      <p:sp>
        <p:nvSpPr>
          <p:cNvPr id="5" name="4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26296486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3" name="2 Marcador de pie de página"/>
          <p:cNvSpPr>
            <a:spLocks noGrp="1"/>
          </p:cNvSpPr>
          <p:nvPr>
            <p:ph type="ftr" sz="quarter" idx="11"/>
          </p:nvPr>
        </p:nvSpPr>
        <p:spPr/>
        <p:txBody>
          <a:bodyPr/>
          <a:lstStyle/>
          <a:p>
            <a:endParaRPr lang="es-US"/>
          </a:p>
        </p:txBody>
      </p:sp>
      <p:sp>
        <p:nvSpPr>
          <p:cNvPr id="4" name="3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4170363586"/>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586486566"/>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A31855-0129-47C1-8A2E-5DE4640A441C}" type="datetimeFigureOut">
              <a:rPr lang="es-US" smtClean="0"/>
              <a:t>10/2/2017</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007FD229-DEF1-43DA-8C40-848CA5DFE060}" type="slidenum">
              <a:rPr lang="es-US" smtClean="0"/>
              <a:t>‹Nº›</a:t>
            </a:fld>
            <a:endParaRPr lang="es-US"/>
          </a:p>
        </p:txBody>
      </p:sp>
    </p:spTree>
    <p:extLst>
      <p:ext uri="{BB962C8B-B14F-4D97-AF65-F5344CB8AC3E}">
        <p14:creationId xmlns:p14="http://schemas.microsoft.com/office/powerpoint/2010/main" val="3906199016"/>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31855-0129-47C1-8A2E-5DE4640A441C}" type="datetimeFigureOut">
              <a:rPr lang="es-US" smtClean="0"/>
              <a:t>10/2/2017</a:t>
            </a:fld>
            <a:endParaRPr lang="es-US"/>
          </a:p>
        </p:txBody>
      </p:sp>
      <p:sp>
        <p:nvSpPr>
          <p:cNvPr id="5" name="4 Marcador de pie de página"/>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5 Marcador de número de diapositiva"/>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FD229-DEF1-43DA-8C40-848CA5DFE060}" type="slidenum">
              <a:rPr lang="es-US" smtClean="0"/>
              <a:t>‹Nº›</a:t>
            </a:fld>
            <a:endParaRPr lang="es-US"/>
          </a:p>
        </p:txBody>
      </p:sp>
    </p:spTree>
    <p:extLst>
      <p:ext uri="{BB962C8B-B14F-4D97-AF65-F5344CB8AC3E}">
        <p14:creationId xmlns:p14="http://schemas.microsoft.com/office/powerpoint/2010/main" val="11331105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descr="LOGO-PRINCIPAL-ESPE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056" y="375535"/>
            <a:ext cx="4886326" cy="1261979"/>
          </a:xfrm>
          <a:prstGeom prst="rect">
            <a:avLst/>
          </a:prstGeom>
        </p:spPr>
      </p:pic>
      <p:pic>
        <p:nvPicPr>
          <p:cNvPr id="12" name="Imagen 6" descr="DE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165" y="375535"/>
            <a:ext cx="1528791" cy="1528791"/>
          </a:xfrm>
          <a:prstGeom prst="rect">
            <a:avLst/>
          </a:prstGeom>
        </p:spPr>
      </p:pic>
      <p:sp>
        <p:nvSpPr>
          <p:cNvPr id="14" name="Título 1"/>
          <p:cNvSpPr>
            <a:spLocks noGrp="1"/>
          </p:cNvSpPr>
          <p:nvPr>
            <p:ph type="ctrTitle"/>
          </p:nvPr>
        </p:nvSpPr>
        <p:spPr>
          <a:xfrm>
            <a:off x="2022988" y="2018234"/>
            <a:ext cx="7772400" cy="1780108"/>
          </a:xfrm>
        </p:spPr>
        <p:txBody>
          <a:bodyPr>
            <a:noAutofit/>
          </a:bodyPr>
          <a:lstStyle/>
          <a:p>
            <a:r>
              <a:rPr lang="es-EC" sz="2800" dirty="0" smtClean="0"/>
              <a:t>TRABAJO DE TITULACIÓN</a:t>
            </a:r>
            <a:br>
              <a:rPr lang="es-EC" sz="2800" dirty="0" smtClean="0"/>
            </a:br>
            <a:r>
              <a:rPr lang="es-EC" sz="2800" b="1" dirty="0" smtClean="0"/>
              <a:t>“Desarrollo de una aplicación basada en redes WSN y especializada en monitoreo de producción de rosas”</a:t>
            </a:r>
            <a:endParaRPr lang="es-EC" sz="2800" b="1" dirty="0"/>
          </a:p>
        </p:txBody>
      </p:sp>
      <p:sp>
        <p:nvSpPr>
          <p:cNvPr id="15" name="Subtítulo 2"/>
          <p:cNvSpPr>
            <a:spLocks noGrp="1"/>
          </p:cNvSpPr>
          <p:nvPr>
            <p:ph type="subTitle" idx="1"/>
          </p:nvPr>
        </p:nvSpPr>
        <p:spPr>
          <a:xfrm>
            <a:off x="2600632" y="3866536"/>
            <a:ext cx="6400800" cy="2569340"/>
          </a:xfrm>
        </p:spPr>
        <p:txBody>
          <a:bodyPr>
            <a:normAutofit fontScale="55000" lnSpcReduction="20000"/>
          </a:bodyPr>
          <a:lstStyle/>
          <a:p>
            <a:r>
              <a:rPr lang="es-EC" dirty="0" smtClean="0">
                <a:solidFill>
                  <a:schemeClr val="tx1">
                    <a:lumMod val="85000"/>
                    <a:lumOff val="15000"/>
                  </a:schemeClr>
                </a:solidFill>
              </a:rPr>
              <a:t>Autor:</a:t>
            </a:r>
          </a:p>
          <a:p>
            <a:r>
              <a:rPr lang="es-EC" dirty="0" smtClean="0">
                <a:solidFill>
                  <a:schemeClr val="tx1">
                    <a:lumMod val="85000"/>
                    <a:lumOff val="15000"/>
                  </a:schemeClr>
                </a:solidFill>
              </a:rPr>
              <a:t>Palacios Llerena Marco Antonio</a:t>
            </a:r>
          </a:p>
          <a:p>
            <a:r>
              <a:rPr lang="es-EC" dirty="0" smtClean="0">
                <a:solidFill>
                  <a:schemeClr val="tx1">
                    <a:lumMod val="85000"/>
                    <a:lumOff val="15000"/>
                  </a:schemeClr>
                </a:solidFill>
              </a:rPr>
              <a:t>Directora</a:t>
            </a:r>
            <a:r>
              <a:rPr lang="es-EC" dirty="0" smtClean="0">
                <a:solidFill>
                  <a:schemeClr val="tx1">
                    <a:lumMod val="85000"/>
                    <a:lumOff val="15000"/>
                  </a:schemeClr>
                </a:solidFill>
              </a:rPr>
              <a:t>:</a:t>
            </a:r>
          </a:p>
          <a:p>
            <a:r>
              <a:rPr lang="es-EC" dirty="0" err="1" smtClean="0">
                <a:solidFill>
                  <a:schemeClr val="tx1">
                    <a:lumMod val="85000"/>
                    <a:lumOff val="15000"/>
                  </a:schemeClr>
                </a:solidFill>
              </a:rPr>
              <a:t>Gualotuña</a:t>
            </a:r>
            <a:r>
              <a:rPr lang="es-EC" dirty="0" smtClean="0">
                <a:solidFill>
                  <a:schemeClr val="tx1">
                    <a:lumMod val="85000"/>
                    <a:lumOff val="15000"/>
                  </a:schemeClr>
                </a:solidFill>
              </a:rPr>
              <a:t> </a:t>
            </a:r>
            <a:r>
              <a:rPr lang="es-EC" dirty="0" err="1" smtClean="0">
                <a:solidFill>
                  <a:schemeClr val="tx1">
                    <a:lumMod val="85000"/>
                    <a:lumOff val="15000"/>
                  </a:schemeClr>
                </a:solidFill>
              </a:rPr>
              <a:t>Álvares</a:t>
            </a:r>
            <a:r>
              <a:rPr lang="es-EC" dirty="0">
                <a:solidFill>
                  <a:schemeClr val="tx1">
                    <a:lumMod val="85000"/>
                    <a:lumOff val="15000"/>
                  </a:schemeClr>
                </a:solidFill>
              </a:rPr>
              <a:t> Tatiana Marisol </a:t>
            </a:r>
            <a:endParaRPr lang="es-EC" dirty="0" smtClean="0">
              <a:solidFill>
                <a:schemeClr val="tx1">
                  <a:lumMod val="85000"/>
                  <a:lumOff val="15000"/>
                </a:schemeClr>
              </a:solidFill>
            </a:endParaRPr>
          </a:p>
          <a:p>
            <a:endParaRPr lang="es-EC" dirty="0" smtClean="0">
              <a:solidFill>
                <a:schemeClr val="tx1">
                  <a:lumMod val="85000"/>
                  <a:lumOff val="15000"/>
                </a:schemeClr>
              </a:solidFill>
            </a:endParaRPr>
          </a:p>
          <a:p>
            <a:endParaRPr lang="es-EC" dirty="0">
              <a:solidFill>
                <a:schemeClr val="tx1">
                  <a:lumMod val="85000"/>
                  <a:lumOff val="15000"/>
                </a:schemeClr>
              </a:solidFill>
            </a:endParaRPr>
          </a:p>
          <a:p>
            <a:endParaRPr lang="es-EC" dirty="0" smtClean="0">
              <a:solidFill>
                <a:schemeClr val="tx1">
                  <a:lumMod val="85000"/>
                  <a:lumOff val="15000"/>
                </a:schemeClr>
              </a:solidFill>
            </a:endParaRPr>
          </a:p>
          <a:p>
            <a:endParaRPr lang="es-EC" dirty="0">
              <a:solidFill>
                <a:schemeClr val="tx1">
                  <a:lumMod val="85000"/>
                  <a:lumOff val="15000"/>
                </a:schemeClr>
              </a:solidFill>
            </a:endParaRPr>
          </a:p>
          <a:p>
            <a:r>
              <a:rPr lang="es-EC" dirty="0" smtClean="0">
                <a:solidFill>
                  <a:schemeClr val="tx1">
                    <a:lumMod val="85000"/>
                    <a:lumOff val="15000"/>
                  </a:schemeClr>
                </a:solidFill>
              </a:rPr>
              <a:t>Septiembre 2017 </a:t>
            </a:r>
            <a:endParaRPr lang="es-EC" dirty="0">
              <a:solidFill>
                <a:schemeClr val="tx1">
                  <a:lumMod val="85000"/>
                  <a:lumOff val="15000"/>
                </a:schemeClr>
              </a:solidFill>
            </a:endParaRPr>
          </a:p>
        </p:txBody>
      </p:sp>
    </p:spTree>
    <p:extLst>
      <p:ext uri="{BB962C8B-B14F-4D97-AF65-F5344CB8AC3E}">
        <p14:creationId xmlns:p14="http://schemas.microsoft.com/office/powerpoint/2010/main" val="32412908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8091" y="290175"/>
            <a:ext cx="10972800" cy="1143000"/>
          </a:xfrm>
        </p:spPr>
        <p:txBody>
          <a:bodyPr/>
          <a:lstStyle/>
          <a:p>
            <a:r>
              <a:rPr lang="es-US" dirty="0" smtClean="0">
                <a:solidFill>
                  <a:schemeClr val="accent1">
                    <a:lumMod val="75000"/>
                  </a:schemeClr>
                </a:solidFill>
              </a:rPr>
              <a:t>COMPONENTES DE HARDWARE</a:t>
            </a:r>
            <a:endParaRPr lang="es-EC" dirty="0"/>
          </a:p>
        </p:txBody>
      </p:sp>
      <p:sp>
        <p:nvSpPr>
          <p:cNvPr id="4" name="Rectángulo 7"/>
          <p:cNvSpPr/>
          <p:nvPr/>
        </p:nvSpPr>
        <p:spPr>
          <a:xfrm>
            <a:off x="0" y="0"/>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5"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2271252" y="1189703"/>
            <a:ext cx="8406580" cy="5289755"/>
          </a:xfrm>
          <a:prstGeom prst="rect">
            <a:avLst/>
          </a:prstGeom>
          <a:noFill/>
          <a:ln>
            <a:noFill/>
          </a:ln>
        </p:spPr>
      </p:pic>
    </p:spTree>
    <p:extLst>
      <p:ext uri="{BB962C8B-B14F-4D97-AF65-F5344CB8AC3E}">
        <p14:creationId xmlns:p14="http://schemas.microsoft.com/office/powerpoint/2010/main" val="408394972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6012" y="338198"/>
            <a:ext cx="10515600" cy="1325563"/>
          </a:xfrm>
        </p:spPr>
        <p:txBody>
          <a:bodyPr/>
          <a:lstStyle/>
          <a:p>
            <a:r>
              <a:rPr lang="es-US" dirty="0" smtClean="0">
                <a:solidFill>
                  <a:schemeClr val="accent1">
                    <a:lumMod val="75000"/>
                  </a:schemeClr>
                </a:solidFill>
              </a:rPr>
              <a:t>REQUISITOS FUNCIONALES</a:t>
            </a:r>
            <a:endParaRPr lang="es-US" dirty="0">
              <a:solidFill>
                <a:schemeClr val="accent1">
                  <a:lumMod val="75000"/>
                </a:schemeClr>
              </a:solidFill>
            </a:endParaRPr>
          </a:p>
        </p:txBody>
      </p:sp>
      <p:sp>
        <p:nvSpPr>
          <p:cNvPr id="8" name="Rectángulo 7"/>
          <p:cNvSpPr/>
          <p:nvPr/>
        </p:nvSpPr>
        <p:spPr>
          <a:xfrm>
            <a:off x="0" y="0"/>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9"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sp>
        <p:nvSpPr>
          <p:cNvPr id="11" name="10 CuadroTexto"/>
          <p:cNvSpPr txBox="1"/>
          <p:nvPr/>
        </p:nvSpPr>
        <p:spPr>
          <a:xfrm>
            <a:off x="9261373" y="6029632"/>
            <a:ext cx="2457450" cy="369332"/>
          </a:xfrm>
          <a:prstGeom prst="rect">
            <a:avLst/>
          </a:prstGeom>
          <a:noFill/>
        </p:spPr>
        <p:txBody>
          <a:bodyPr wrap="square" rtlCol="0">
            <a:spAutoFit/>
          </a:bodyPr>
          <a:lstStyle/>
          <a:p>
            <a:r>
              <a:rPr lang="es-EC" dirty="0" smtClean="0"/>
              <a:t>Subsistema WSN</a:t>
            </a:r>
            <a:endParaRPr lang="es-EC"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03" y="1323974"/>
            <a:ext cx="10392697" cy="470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95336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8528" y="45004"/>
            <a:ext cx="10515600" cy="1325563"/>
          </a:xfrm>
        </p:spPr>
        <p:txBody>
          <a:bodyPr/>
          <a:lstStyle/>
          <a:p>
            <a:r>
              <a:rPr lang="es-US" dirty="0" smtClean="0">
                <a:solidFill>
                  <a:schemeClr val="accent1">
                    <a:lumMod val="75000"/>
                  </a:schemeClr>
                </a:solidFill>
              </a:rPr>
              <a:t>REQUISITOS FUNCIONALES</a:t>
            </a:r>
            <a:endParaRPr lang="es-US" dirty="0">
              <a:solidFill>
                <a:schemeClr val="accent1">
                  <a:lumMod val="75000"/>
                </a:schemeClr>
              </a:solidFill>
            </a:endParaRPr>
          </a:p>
        </p:txBody>
      </p:sp>
      <p:sp>
        <p:nvSpPr>
          <p:cNvPr id="8" name="Rectángulo 7"/>
          <p:cNvSpPr/>
          <p:nvPr/>
        </p:nvSpPr>
        <p:spPr>
          <a:xfrm>
            <a:off x="0" y="39328"/>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9"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pic>
        <p:nvPicPr>
          <p:cNvPr id="7" name="6 Imagen" descr="C:\Users\Marco Antonio\Documents\9no\Tesis\Tesis Final\Diagrama_de_secuencia_2.jpg"/>
          <p:cNvPicPr/>
          <p:nvPr/>
        </p:nvPicPr>
        <p:blipFill>
          <a:blip r:embed="rId2">
            <a:extLst>
              <a:ext uri="{28A0092B-C50C-407E-A947-70E740481C1C}">
                <a14:useLocalDpi xmlns:a14="http://schemas.microsoft.com/office/drawing/2010/main" val="0"/>
              </a:ext>
            </a:extLst>
          </a:blip>
          <a:srcRect/>
          <a:stretch>
            <a:fillRect/>
          </a:stretch>
        </p:blipFill>
        <p:spPr bwMode="auto">
          <a:xfrm>
            <a:off x="2268220" y="1257863"/>
            <a:ext cx="5217160" cy="5089525"/>
          </a:xfrm>
          <a:prstGeom prst="rect">
            <a:avLst/>
          </a:prstGeom>
          <a:noFill/>
          <a:ln>
            <a:noFill/>
          </a:ln>
        </p:spPr>
      </p:pic>
      <p:pic>
        <p:nvPicPr>
          <p:cNvPr id="11" name="10 Imagen" descr="C:\Users\Marco Antonio\Documents\9no\Tesis\Tesis Final\Diagrama_de_secuencia_3.jpg"/>
          <p:cNvPicPr/>
          <p:nvPr/>
        </p:nvPicPr>
        <p:blipFill>
          <a:blip r:embed="rId3">
            <a:extLst>
              <a:ext uri="{28A0092B-C50C-407E-A947-70E740481C1C}">
                <a14:useLocalDpi xmlns:a14="http://schemas.microsoft.com/office/drawing/2010/main" val="0"/>
              </a:ext>
            </a:extLst>
          </a:blip>
          <a:srcRect/>
          <a:stretch>
            <a:fillRect/>
          </a:stretch>
        </p:blipFill>
        <p:spPr bwMode="auto">
          <a:xfrm>
            <a:off x="7691857" y="1267695"/>
            <a:ext cx="3951605" cy="3736975"/>
          </a:xfrm>
          <a:prstGeom prst="rect">
            <a:avLst/>
          </a:prstGeom>
          <a:noFill/>
          <a:ln>
            <a:noFill/>
          </a:ln>
        </p:spPr>
      </p:pic>
      <p:sp>
        <p:nvSpPr>
          <p:cNvPr id="12" name="11 CuadroTexto"/>
          <p:cNvSpPr txBox="1"/>
          <p:nvPr/>
        </p:nvSpPr>
        <p:spPr>
          <a:xfrm>
            <a:off x="7914353" y="5808095"/>
            <a:ext cx="3491066" cy="646331"/>
          </a:xfrm>
          <a:prstGeom prst="rect">
            <a:avLst/>
          </a:prstGeom>
          <a:noFill/>
        </p:spPr>
        <p:txBody>
          <a:bodyPr wrap="square" rtlCol="0">
            <a:spAutoFit/>
          </a:bodyPr>
          <a:lstStyle/>
          <a:p>
            <a:r>
              <a:rPr lang="es-EC" dirty="0" smtClean="0"/>
              <a:t>Subsistema de visualización y análisis de la información</a:t>
            </a:r>
            <a:endParaRPr lang="es-EC" dirty="0"/>
          </a:p>
        </p:txBody>
      </p:sp>
    </p:spTree>
    <p:extLst>
      <p:ext uri="{BB962C8B-B14F-4D97-AF65-F5344CB8AC3E}">
        <p14:creationId xmlns:p14="http://schemas.microsoft.com/office/powerpoint/2010/main" val="245070324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7527" y="290175"/>
            <a:ext cx="10972800" cy="1143000"/>
          </a:xfrm>
        </p:spPr>
        <p:txBody>
          <a:bodyPr/>
          <a:lstStyle/>
          <a:p>
            <a:r>
              <a:rPr lang="es-US" dirty="0" smtClean="0">
                <a:solidFill>
                  <a:schemeClr val="accent1">
                    <a:lumMod val="75000"/>
                  </a:schemeClr>
                </a:solidFill>
              </a:rPr>
              <a:t>REQUISITOS NO FUNCIONALES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820502590"/>
              </p:ext>
            </p:extLst>
          </p:nvPr>
        </p:nvGraphicFramePr>
        <p:xfrm>
          <a:off x="3146322" y="1740308"/>
          <a:ext cx="6941574" cy="3791591"/>
        </p:xfrm>
        <a:graphic>
          <a:graphicData uri="http://schemas.openxmlformats.org/drawingml/2006/table">
            <a:tbl>
              <a:tblPr firstRow="1" firstCol="1" bandRow="1">
                <a:tableStyleId>{5C22544A-7EE6-4342-B048-85BDC9FD1C3A}</a:tableStyleId>
              </a:tblPr>
              <a:tblGrid>
                <a:gridCol w="1052935"/>
                <a:gridCol w="5888639"/>
              </a:tblGrid>
              <a:tr h="356904">
                <a:tc>
                  <a:txBody>
                    <a:bodyPr/>
                    <a:lstStyle/>
                    <a:p>
                      <a:pPr algn="ctr">
                        <a:lnSpc>
                          <a:spcPct val="150000"/>
                        </a:lnSpc>
                        <a:spcAft>
                          <a:spcPts val="0"/>
                        </a:spcAft>
                      </a:pPr>
                      <a:r>
                        <a:rPr lang="es-ES" sz="1600" dirty="0">
                          <a:effectLst/>
                        </a:rPr>
                        <a:t>Número</a:t>
                      </a:r>
                      <a:endParaRPr lang="es-EC" sz="1600" dirty="0">
                        <a:effectLst/>
                        <a:latin typeface="Times New Roman"/>
                        <a:ea typeface="Times New Roman"/>
                      </a:endParaRPr>
                    </a:p>
                  </a:txBody>
                  <a:tcPr marL="68580" marR="68580" marT="0" marB="0"/>
                </a:tc>
                <a:tc>
                  <a:txBody>
                    <a:bodyPr/>
                    <a:lstStyle/>
                    <a:p>
                      <a:pPr algn="ctr">
                        <a:lnSpc>
                          <a:spcPct val="150000"/>
                        </a:lnSpc>
                        <a:spcAft>
                          <a:spcPts val="0"/>
                        </a:spcAft>
                      </a:pPr>
                      <a:r>
                        <a:rPr lang="es-ES" sz="1600">
                          <a:effectLst/>
                        </a:rPr>
                        <a:t>Requisito no funcional</a:t>
                      </a:r>
                      <a:endParaRPr lang="es-EC" sz="1600">
                        <a:effectLst/>
                        <a:latin typeface="Times New Roman"/>
                        <a:ea typeface="Times New Roman"/>
                      </a:endParaRPr>
                    </a:p>
                  </a:txBody>
                  <a:tcPr marL="68580" marR="68580" marT="0" marB="0"/>
                </a:tc>
              </a:tr>
              <a:tr h="756547">
                <a:tc>
                  <a:txBody>
                    <a:bodyPr/>
                    <a:lstStyle/>
                    <a:p>
                      <a:pPr algn="ctr">
                        <a:lnSpc>
                          <a:spcPct val="150000"/>
                        </a:lnSpc>
                        <a:spcAft>
                          <a:spcPts val="0"/>
                        </a:spcAft>
                      </a:pPr>
                      <a:r>
                        <a:rPr lang="es-ES" sz="1600">
                          <a:effectLst/>
                        </a:rPr>
                        <a:t>1</a:t>
                      </a:r>
                      <a:endParaRPr lang="es-EC" sz="1600">
                        <a:effectLst/>
                        <a:latin typeface="Times New Roman"/>
                        <a:ea typeface="Times New Roman"/>
                      </a:endParaRPr>
                    </a:p>
                  </a:txBody>
                  <a:tcPr marL="68580" marR="68580" marT="0" marB="0"/>
                </a:tc>
                <a:tc>
                  <a:txBody>
                    <a:bodyPr/>
                    <a:lstStyle/>
                    <a:p>
                      <a:pPr algn="ctr">
                        <a:lnSpc>
                          <a:spcPct val="150000"/>
                        </a:lnSpc>
                        <a:spcAft>
                          <a:spcPts val="0"/>
                        </a:spcAft>
                      </a:pPr>
                      <a:r>
                        <a:rPr lang="es-ES" sz="1600" dirty="0">
                          <a:effectLst/>
                        </a:rPr>
                        <a:t>El usuario final necesitará de acceso a internet para poder ingresar a la aplicación web de monitoreo de temperatura y humedad de suelo.</a:t>
                      </a:r>
                      <a:endParaRPr lang="es-EC" sz="1600" dirty="0">
                        <a:effectLst/>
                        <a:latin typeface="Times New Roman"/>
                        <a:ea typeface="Times New Roman"/>
                      </a:endParaRPr>
                    </a:p>
                  </a:txBody>
                  <a:tcPr marL="68580" marR="68580" marT="0" marB="0"/>
                </a:tc>
              </a:tr>
              <a:tr h="756547">
                <a:tc>
                  <a:txBody>
                    <a:bodyPr/>
                    <a:lstStyle/>
                    <a:p>
                      <a:pPr algn="ctr">
                        <a:lnSpc>
                          <a:spcPct val="150000"/>
                        </a:lnSpc>
                        <a:spcAft>
                          <a:spcPts val="0"/>
                        </a:spcAft>
                      </a:pPr>
                      <a:r>
                        <a:rPr lang="es-ES" sz="1600">
                          <a:effectLst/>
                        </a:rPr>
                        <a:t>2</a:t>
                      </a:r>
                      <a:endParaRPr lang="es-EC" sz="1600">
                        <a:effectLst/>
                        <a:latin typeface="Times New Roman"/>
                        <a:ea typeface="Times New Roman"/>
                      </a:endParaRPr>
                    </a:p>
                  </a:txBody>
                  <a:tcPr marL="68580" marR="68580" marT="0" marB="0"/>
                </a:tc>
                <a:tc>
                  <a:txBody>
                    <a:bodyPr/>
                    <a:lstStyle/>
                    <a:p>
                      <a:pPr algn="ctr">
                        <a:lnSpc>
                          <a:spcPct val="150000"/>
                        </a:lnSpc>
                        <a:spcAft>
                          <a:spcPts val="0"/>
                        </a:spcAft>
                      </a:pPr>
                      <a:r>
                        <a:rPr lang="es-ES" sz="1600" dirty="0">
                          <a:effectLst/>
                        </a:rPr>
                        <a:t>Se necesita preferencialmente el uso de navegadores </a:t>
                      </a:r>
                      <a:r>
                        <a:rPr lang="es-ES" sz="1600" u="none" strike="noStrike" dirty="0">
                          <a:effectLst/>
                        </a:rPr>
                        <a:t>Mozilla </a:t>
                      </a:r>
                      <a:r>
                        <a:rPr lang="es-ES" sz="1600" u="none" strike="noStrike" dirty="0" smtClean="0">
                          <a:effectLst/>
                        </a:rPr>
                        <a:t>Firefox</a:t>
                      </a:r>
                      <a:r>
                        <a:rPr lang="es-ES" sz="1600" dirty="0" smtClean="0">
                          <a:effectLst/>
                        </a:rPr>
                        <a:t> </a:t>
                      </a:r>
                      <a:r>
                        <a:rPr lang="es-ES" sz="1600" dirty="0">
                          <a:effectLst/>
                        </a:rPr>
                        <a:t>y Google Chrome</a:t>
                      </a:r>
                      <a:endParaRPr lang="es-EC" sz="1600" dirty="0">
                        <a:effectLst/>
                        <a:latin typeface="Times New Roman"/>
                        <a:ea typeface="Times New Roman"/>
                      </a:endParaRPr>
                    </a:p>
                  </a:txBody>
                  <a:tcPr marL="68580" marR="68580" marT="0" marB="0"/>
                </a:tc>
              </a:tr>
              <a:tr h="756547">
                <a:tc>
                  <a:txBody>
                    <a:bodyPr/>
                    <a:lstStyle/>
                    <a:p>
                      <a:pPr algn="ctr">
                        <a:lnSpc>
                          <a:spcPct val="150000"/>
                        </a:lnSpc>
                        <a:spcAft>
                          <a:spcPts val="0"/>
                        </a:spcAft>
                      </a:pPr>
                      <a:r>
                        <a:rPr lang="es-ES" sz="1600">
                          <a:effectLst/>
                        </a:rPr>
                        <a:t>3</a:t>
                      </a:r>
                      <a:endParaRPr lang="es-EC" sz="1600">
                        <a:effectLst/>
                        <a:latin typeface="Times New Roman"/>
                        <a:ea typeface="Times New Roman"/>
                      </a:endParaRPr>
                    </a:p>
                  </a:txBody>
                  <a:tcPr marL="68580" marR="68580" marT="0" marB="0"/>
                </a:tc>
                <a:tc>
                  <a:txBody>
                    <a:bodyPr/>
                    <a:lstStyle/>
                    <a:p>
                      <a:pPr algn="ctr">
                        <a:lnSpc>
                          <a:spcPct val="150000"/>
                        </a:lnSpc>
                        <a:spcAft>
                          <a:spcPts val="0"/>
                        </a:spcAft>
                      </a:pPr>
                      <a:r>
                        <a:rPr lang="es-ES" sz="1600">
                          <a:effectLst/>
                        </a:rPr>
                        <a:t>El usuario final deberá tener una cuenta en Weaved si desea acceder remotamente a la aplicación.</a:t>
                      </a:r>
                      <a:endParaRPr lang="es-EC" sz="1600">
                        <a:effectLst/>
                        <a:latin typeface="Times New Roman"/>
                        <a:ea typeface="Times New Roman"/>
                      </a:endParaRPr>
                    </a:p>
                  </a:txBody>
                  <a:tcPr marL="68580" marR="68580" marT="0" marB="0"/>
                </a:tc>
              </a:tr>
              <a:tr h="1156190">
                <a:tc>
                  <a:txBody>
                    <a:bodyPr/>
                    <a:lstStyle/>
                    <a:p>
                      <a:pPr algn="ctr">
                        <a:lnSpc>
                          <a:spcPct val="150000"/>
                        </a:lnSpc>
                        <a:spcAft>
                          <a:spcPts val="0"/>
                        </a:spcAft>
                      </a:pPr>
                      <a:r>
                        <a:rPr lang="es-ES" sz="1600">
                          <a:effectLst/>
                        </a:rPr>
                        <a:t>4</a:t>
                      </a:r>
                      <a:endParaRPr lang="es-EC" sz="1600">
                        <a:effectLst/>
                        <a:latin typeface="Times New Roman"/>
                        <a:ea typeface="Times New Roman"/>
                      </a:endParaRPr>
                    </a:p>
                  </a:txBody>
                  <a:tcPr marL="68580" marR="68580" marT="0" marB="0"/>
                </a:tc>
                <a:tc>
                  <a:txBody>
                    <a:bodyPr/>
                    <a:lstStyle/>
                    <a:p>
                      <a:pPr algn="ctr">
                        <a:lnSpc>
                          <a:spcPct val="150000"/>
                        </a:lnSpc>
                        <a:spcAft>
                          <a:spcPts val="0"/>
                        </a:spcAft>
                      </a:pPr>
                      <a:r>
                        <a:rPr lang="es-ES" sz="1600" dirty="0">
                          <a:effectLst/>
                        </a:rPr>
                        <a:t>Se requiere tener instalada la aplicación de visualización de data </a:t>
                      </a:r>
                      <a:r>
                        <a:rPr lang="es-ES" sz="1600" dirty="0" err="1">
                          <a:effectLst/>
                        </a:rPr>
                        <a:t>QlikSense</a:t>
                      </a:r>
                      <a:r>
                        <a:rPr lang="es-ES" sz="1600" dirty="0">
                          <a:effectLst/>
                        </a:rPr>
                        <a:t> para el cliente pueda apreciar el comportamiento y los indicadores principales del prototipo del proceso de implantación.</a:t>
                      </a:r>
                      <a:endParaRPr lang="es-EC" sz="1600" dirty="0">
                        <a:effectLst/>
                        <a:latin typeface="Times New Roman"/>
                        <a:ea typeface="Times New Roman"/>
                      </a:endParaRPr>
                    </a:p>
                  </a:txBody>
                  <a:tcPr marL="68580" marR="68580" marT="0" marB="0"/>
                </a:tc>
              </a:tr>
            </a:tbl>
          </a:graphicData>
        </a:graphic>
      </p:graphicFrame>
      <p:sp>
        <p:nvSpPr>
          <p:cNvPr id="4" name="Rectángulo 7"/>
          <p:cNvSpPr/>
          <p:nvPr/>
        </p:nvSpPr>
        <p:spPr>
          <a:xfrm>
            <a:off x="0" y="0"/>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5"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spTree>
    <p:extLst>
      <p:ext uri="{BB962C8B-B14F-4D97-AF65-F5344CB8AC3E}">
        <p14:creationId xmlns:p14="http://schemas.microsoft.com/office/powerpoint/2010/main" val="193117046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8527" y="198893"/>
            <a:ext cx="10515600" cy="1187455"/>
          </a:xfrm>
        </p:spPr>
        <p:txBody>
          <a:bodyPr/>
          <a:lstStyle/>
          <a:p>
            <a:r>
              <a:rPr lang="es-US" dirty="0" smtClean="0">
                <a:solidFill>
                  <a:schemeClr val="accent1">
                    <a:lumMod val="75000"/>
                  </a:schemeClr>
                </a:solidFill>
              </a:rPr>
              <a:t>ARQUITECTURA </a:t>
            </a:r>
            <a:endParaRPr lang="es-US" dirty="0">
              <a:solidFill>
                <a:schemeClr val="accent1">
                  <a:lumMod val="75000"/>
                </a:schemeClr>
              </a:solidFill>
            </a:endParaRPr>
          </a:p>
        </p:txBody>
      </p:sp>
      <p:sp>
        <p:nvSpPr>
          <p:cNvPr id="8" name="Rectángulo 7"/>
          <p:cNvSpPr/>
          <p:nvPr/>
        </p:nvSpPr>
        <p:spPr>
          <a:xfrm>
            <a:off x="0" y="0"/>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9" name="CuadroTexto 8"/>
          <p:cNvSpPr txBox="1"/>
          <p:nvPr/>
        </p:nvSpPr>
        <p:spPr>
          <a:xfrm>
            <a:off x="67540"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pic>
        <p:nvPicPr>
          <p:cNvPr id="7" name="6 Imagen" descr="C:\Users\Marco Antonio\Documents\9no\Tesis\Tesis Final\Diagrama_de_Arquitectura_2.png"/>
          <p:cNvPicPr/>
          <p:nvPr/>
        </p:nvPicPr>
        <p:blipFill>
          <a:blip r:embed="rId2">
            <a:extLst>
              <a:ext uri="{28A0092B-C50C-407E-A947-70E740481C1C}">
                <a14:useLocalDpi xmlns:a14="http://schemas.microsoft.com/office/drawing/2010/main" val="0"/>
              </a:ext>
            </a:extLst>
          </a:blip>
          <a:srcRect/>
          <a:stretch>
            <a:fillRect/>
          </a:stretch>
        </p:blipFill>
        <p:spPr bwMode="auto">
          <a:xfrm>
            <a:off x="2585884" y="1140542"/>
            <a:ext cx="9183329" cy="5525729"/>
          </a:xfrm>
          <a:prstGeom prst="rect">
            <a:avLst/>
          </a:prstGeom>
          <a:noFill/>
          <a:ln>
            <a:noFill/>
          </a:ln>
        </p:spPr>
      </p:pic>
    </p:spTree>
    <p:extLst>
      <p:ext uri="{BB962C8B-B14F-4D97-AF65-F5344CB8AC3E}">
        <p14:creationId xmlns:p14="http://schemas.microsoft.com/office/powerpoint/2010/main" val="2306038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9"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sp>
        <p:nvSpPr>
          <p:cNvPr id="6" name="Título 1"/>
          <p:cNvSpPr>
            <a:spLocks noGrp="1"/>
          </p:cNvSpPr>
          <p:nvPr>
            <p:ph type="title"/>
          </p:nvPr>
        </p:nvSpPr>
        <p:spPr>
          <a:xfrm>
            <a:off x="1798527" y="198893"/>
            <a:ext cx="10515600" cy="1187455"/>
          </a:xfrm>
        </p:spPr>
        <p:txBody>
          <a:bodyPr/>
          <a:lstStyle/>
          <a:p>
            <a:r>
              <a:rPr lang="es-US" dirty="0" smtClean="0">
                <a:solidFill>
                  <a:schemeClr val="accent1">
                    <a:lumMod val="75000"/>
                  </a:schemeClr>
                </a:solidFill>
              </a:rPr>
              <a:t>IMPLANTACIÓN</a:t>
            </a:r>
            <a:endParaRPr lang="es-US" dirty="0">
              <a:solidFill>
                <a:schemeClr val="accent1">
                  <a:lumMod val="75000"/>
                </a:schemeClr>
              </a:solidFill>
            </a:endParaRPr>
          </a:p>
        </p:txBody>
      </p:sp>
      <p:pic>
        <p:nvPicPr>
          <p:cNvPr id="7" name="6 Imagen" descr="C:\Users\Marco Antonio\Documents\9no\Tesis\Tesis Final\FOTOS IASA\IASA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378" y="1818968"/>
            <a:ext cx="2743518" cy="2080401"/>
          </a:xfrm>
          <a:prstGeom prst="rect">
            <a:avLst/>
          </a:prstGeom>
          <a:noFill/>
          <a:ln>
            <a:noFill/>
          </a:ln>
        </p:spPr>
      </p:pic>
      <p:pic>
        <p:nvPicPr>
          <p:cNvPr id="11" name="10 Imagen" descr="C:\Users\Marco Antonio\Documents\9no\Tesis\Tesis Final\FOTOS IASA\IASA6.jpg"/>
          <p:cNvPicPr/>
          <p:nvPr/>
        </p:nvPicPr>
        <p:blipFill rotWithShape="1">
          <a:blip r:embed="rId3">
            <a:extLst>
              <a:ext uri="{28A0092B-C50C-407E-A947-70E740481C1C}">
                <a14:useLocalDpi xmlns:a14="http://schemas.microsoft.com/office/drawing/2010/main" val="0"/>
              </a:ext>
            </a:extLst>
          </a:blip>
          <a:srcRect t="18367" b="24036"/>
          <a:stretch/>
        </p:blipFill>
        <p:spPr bwMode="auto">
          <a:xfrm>
            <a:off x="7346939" y="1818968"/>
            <a:ext cx="2683193" cy="2110920"/>
          </a:xfrm>
          <a:prstGeom prst="rect">
            <a:avLst/>
          </a:prstGeom>
          <a:noFill/>
          <a:ln>
            <a:noFill/>
          </a:ln>
          <a:extLst>
            <a:ext uri="{53640926-AAD7-44D8-BBD7-CCE9431645EC}">
              <a14:shadowObscured xmlns:a14="http://schemas.microsoft.com/office/drawing/2010/main"/>
            </a:ext>
          </a:extLst>
        </p:spPr>
      </p:pic>
      <p:pic>
        <p:nvPicPr>
          <p:cNvPr id="12" name="11 Imagen" descr="C:\Users\Marco Antonio\Documents\9no\Tesis\Tesis Final\FOTOS IASA\IASA7.jpg"/>
          <p:cNvPicPr/>
          <p:nvPr/>
        </p:nvPicPr>
        <p:blipFill rotWithShape="1">
          <a:blip r:embed="rId4" cstate="print">
            <a:extLst>
              <a:ext uri="{28A0092B-C50C-407E-A947-70E740481C1C}">
                <a14:useLocalDpi xmlns:a14="http://schemas.microsoft.com/office/drawing/2010/main" val="0"/>
              </a:ext>
            </a:extLst>
          </a:blip>
          <a:srcRect l="11920" t="36471" r="20580"/>
          <a:stretch/>
        </p:blipFill>
        <p:spPr bwMode="auto">
          <a:xfrm>
            <a:off x="2886378" y="4045021"/>
            <a:ext cx="2743518" cy="1886903"/>
          </a:xfrm>
          <a:prstGeom prst="rect">
            <a:avLst/>
          </a:prstGeom>
          <a:noFill/>
          <a:ln>
            <a:noFill/>
          </a:ln>
          <a:extLst>
            <a:ext uri="{53640926-AAD7-44D8-BBD7-CCE9431645EC}">
              <a14:shadowObscured xmlns:a14="http://schemas.microsoft.com/office/drawing/2010/main"/>
            </a:ext>
          </a:extLst>
        </p:spPr>
      </p:pic>
      <p:pic>
        <p:nvPicPr>
          <p:cNvPr id="13" name="12 Imagen" descr="C:\Users\Marco Antonio\Documents\9no\Tesis\Tesis Final\FOTOS IASA\IASA12.jpg"/>
          <p:cNvPicPr/>
          <p:nvPr/>
        </p:nvPicPr>
        <p:blipFill rotWithShape="1">
          <a:blip r:embed="rId5" cstate="print">
            <a:extLst>
              <a:ext uri="{28A0092B-C50C-407E-A947-70E740481C1C}">
                <a14:useLocalDpi xmlns:a14="http://schemas.microsoft.com/office/drawing/2010/main" val="0"/>
              </a:ext>
            </a:extLst>
          </a:blip>
          <a:srcRect t="14089"/>
          <a:stretch/>
        </p:blipFill>
        <p:spPr bwMode="auto">
          <a:xfrm>
            <a:off x="7346939" y="4016138"/>
            <a:ext cx="2683193" cy="19059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4863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67540" y="543655"/>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887018" y="188650"/>
            <a:ext cx="9734711" cy="1325563"/>
          </a:xfrm>
        </p:spPr>
        <p:txBody>
          <a:bodyPr/>
          <a:lstStyle/>
          <a:p>
            <a:r>
              <a:rPr lang="es-US" dirty="0" smtClean="0">
                <a:solidFill>
                  <a:schemeClr val="accent1">
                    <a:lumMod val="75000"/>
                  </a:schemeClr>
                </a:solidFill>
              </a:rPr>
              <a:t>ANÁLISIS Y RESULTADOS</a:t>
            </a:r>
            <a:endParaRPr lang="es-US" dirty="0">
              <a:solidFill>
                <a:schemeClr val="accent1">
                  <a:lumMod val="75000"/>
                </a:schemeClr>
              </a:solidFill>
            </a:endParaRPr>
          </a:p>
        </p:txBody>
      </p:sp>
      <p:pic>
        <p:nvPicPr>
          <p:cNvPr id="17" name="Picture 2" descr="Resultado de imagen para depuración de 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418" y="1836175"/>
            <a:ext cx="2254250" cy="1676400"/>
          </a:xfrm>
          <a:prstGeom prst="rect">
            <a:avLst/>
          </a:prstGeom>
          <a:noFill/>
          <a:extLst>
            <a:ext uri="{909E8E84-426E-40DD-AFC4-6F175D3DCCD1}">
              <a14:hiddenFill xmlns:a14="http://schemas.microsoft.com/office/drawing/2010/main">
                <a:solidFill>
                  <a:srgbClr val="FFFFFF"/>
                </a:solidFill>
              </a14:hiddenFill>
            </a:ext>
          </a:extLst>
        </p:spPr>
      </p:pic>
      <p:sp>
        <p:nvSpPr>
          <p:cNvPr id="18" name="17 Flecha derecha"/>
          <p:cNvSpPr/>
          <p:nvPr/>
        </p:nvSpPr>
        <p:spPr>
          <a:xfrm>
            <a:off x="6340471" y="2574307"/>
            <a:ext cx="773922" cy="352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Picture 4" descr="Resultado de imagen para my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311" y="2062556"/>
            <a:ext cx="2364515" cy="12236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1101" y="4141224"/>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Flecha derecha"/>
          <p:cNvSpPr/>
          <p:nvPr/>
        </p:nvSpPr>
        <p:spPr>
          <a:xfrm rot="2223385">
            <a:off x="9109695" y="3628817"/>
            <a:ext cx="773922" cy="352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rot="7951479">
            <a:off x="7118889" y="3577890"/>
            <a:ext cx="773922" cy="352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 name="Picture 2" descr="Resultado de imagen para R estadíst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2152" y="4178937"/>
            <a:ext cx="2482159" cy="139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71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906682" y="198894"/>
            <a:ext cx="10515600" cy="1325563"/>
          </a:xfrm>
        </p:spPr>
        <p:txBody>
          <a:bodyPr/>
          <a:lstStyle/>
          <a:p>
            <a:r>
              <a:rPr lang="es-US" dirty="0" smtClean="0">
                <a:solidFill>
                  <a:schemeClr val="accent1">
                    <a:lumMod val="75000"/>
                  </a:schemeClr>
                </a:solidFill>
              </a:rPr>
              <a:t>CORRELACIÓN Y REGRESIÓN LINEAL</a:t>
            </a:r>
            <a:endParaRPr lang="es-US" dirty="0">
              <a:solidFill>
                <a:schemeClr val="accent1">
                  <a:lumMod val="75000"/>
                </a:schemeClr>
              </a:solidFill>
            </a:endParaRPr>
          </a:p>
        </p:txBody>
      </p:sp>
      <p:sp>
        <p:nvSpPr>
          <p:cNvPr id="7" name="Marcador de contenido 2"/>
          <p:cNvSpPr>
            <a:spLocks noGrp="1"/>
          </p:cNvSpPr>
          <p:nvPr>
            <p:ph idx="1"/>
          </p:nvPr>
        </p:nvSpPr>
        <p:spPr>
          <a:xfrm>
            <a:off x="2533719" y="1676400"/>
            <a:ext cx="7408333" cy="1752600"/>
          </a:xfrm>
        </p:spPr>
        <p:txBody>
          <a:bodyPr>
            <a:normAutofit fontScale="70000" lnSpcReduction="20000"/>
          </a:bodyPr>
          <a:lstStyle/>
          <a:p>
            <a:r>
              <a:rPr lang="es-EC" dirty="0" smtClean="0"/>
              <a:t>Análisis Mensual</a:t>
            </a:r>
          </a:p>
          <a:p>
            <a:r>
              <a:rPr lang="es-EC" dirty="0" smtClean="0"/>
              <a:t>Análisis Total</a:t>
            </a:r>
          </a:p>
          <a:p>
            <a:r>
              <a:rPr lang="es-EC" dirty="0" smtClean="0"/>
              <a:t>Gráfico de dispersión</a:t>
            </a:r>
          </a:p>
          <a:p>
            <a:r>
              <a:rPr lang="es-EC" dirty="0" smtClean="0"/>
              <a:t>Coeficiente de Pearson </a:t>
            </a:r>
          </a:p>
          <a:p>
            <a:r>
              <a:rPr lang="es-EC" dirty="0" smtClean="0"/>
              <a:t>R cuadrado</a:t>
            </a:r>
          </a:p>
          <a:p>
            <a:pPr marL="0" indent="0">
              <a:buNone/>
            </a:pPr>
            <a:endParaRPr lang="es-EC" dirty="0"/>
          </a:p>
        </p:txBody>
      </p:sp>
      <p:pic>
        <p:nvPicPr>
          <p:cNvPr id="11" name="10 Imagen"/>
          <p:cNvPicPr/>
          <p:nvPr/>
        </p:nvPicPr>
        <p:blipFill rotWithShape="1">
          <a:blip r:embed="rId2"/>
          <a:srcRect l="44669" t="57941" r="44743" b="31177"/>
          <a:stretch/>
        </p:blipFill>
        <p:spPr bwMode="auto">
          <a:xfrm>
            <a:off x="8324593" y="2461895"/>
            <a:ext cx="1673225" cy="967105"/>
          </a:xfrm>
          <a:prstGeom prst="rect">
            <a:avLst/>
          </a:prstGeom>
          <a:ln>
            <a:noFill/>
          </a:ln>
          <a:extLst>
            <a:ext uri="{53640926-AAD7-44D8-BBD7-CCE9431645EC}">
              <a14:shadowObscured xmlns:a14="http://schemas.microsoft.com/office/drawing/2010/main"/>
            </a:ext>
          </a:extLst>
        </p:spPr>
      </p:pic>
      <p:pic>
        <p:nvPicPr>
          <p:cNvPr id="12" name="11 Imagen"/>
          <p:cNvPicPr/>
          <p:nvPr/>
        </p:nvPicPr>
        <p:blipFill rotWithShape="1">
          <a:blip r:embed="rId3"/>
          <a:srcRect l="23493" t="41471" r="20919" b="35882"/>
          <a:stretch/>
        </p:blipFill>
        <p:spPr bwMode="auto">
          <a:xfrm>
            <a:off x="6702342" y="3429000"/>
            <a:ext cx="5193030" cy="1440180"/>
          </a:xfrm>
          <a:prstGeom prst="rect">
            <a:avLst/>
          </a:prstGeom>
          <a:ln>
            <a:noFill/>
          </a:ln>
          <a:extLst>
            <a:ext uri="{53640926-AAD7-44D8-BBD7-CCE9431645EC}">
              <a14:shadowObscured xmlns:a14="http://schemas.microsoft.com/office/drawing/2010/main"/>
            </a:ext>
          </a:extLst>
        </p:spPr>
      </p:pic>
      <p:sp>
        <p:nvSpPr>
          <p:cNvPr id="14" name="Marcador de contenido 2"/>
          <p:cNvSpPr txBox="1">
            <a:spLocks/>
          </p:cNvSpPr>
          <p:nvPr/>
        </p:nvSpPr>
        <p:spPr>
          <a:xfrm>
            <a:off x="2447686" y="5558747"/>
            <a:ext cx="3585633" cy="49911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es-EC" dirty="0"/>
          </a:p>
        </p:txBody>
      </p:sp>
      <p:sp>
        <p:nvSpPr>
          <p:cNvPr id="4" name="3 Rectángulo"/>
          <p:cNvSpPr/>
          <p:nvPr/>
        </p:nvSpPr>
        <p:spPr>
          <a:xfrm>
            <a:off x="2787934" y="5595099"/>
            <a:ext cx="3716017" cy="369973"/>
          </a:xfrm>
          <a:prstGeom prst="rect">
            <a:avLst/>
          </a:prstGeom>
        </p:spPr>
        <p:txBody>
          <a:bodyPr wrap="none">
            <a:spAutoFit/>
          </a:bodyPr>
          <a:lstStyle/>
          <a:p>
            <a:pPr marL="342900" indent="-342900">
              <a:lnSpc>
                <a:spcPct val="80000"/>
              </a:lnSpc>
              <a:spcBef>
                <a:spcPct val="20000"/>
              </a:spcBef>
              <a:buFont typeface="Arial" panose="020B0604020202020204" pitchFamily="34" charset="0"/>
              <a:buChar char="•"/>
            </a:pPr>
            <a:r>
              <a:rPr lang="es-EC" sz="2200" dirty="0"/>
              <a:t>Ecuación de regresión lineal</a:t>
            </a:r>
          </a:p>
        </p:txBody>
      </p:sp>
      <p:pic>
        <p:nvPicPr>
          <p:cNvPr id="2050"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32683" t="34695" r="38448" b="55269"/>
          <a:stretch/>
        </p:blipFill>
        <p:spPr bwMode="auto">
          <a:xfrm>
            <a:off x="8077400" y="5276812"/>
            <a:ext cx="2639761" cy="68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4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additive="base">
                                        <p:cTn id="4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 calcmode="lin" valueType="num">
                                      <p:cBhvr additive="base">
                                        <p:cTn id="57" dur="500" fill="hold"/>
                                        <p:tgtEl>
                                          <p:spTgt spid="2050"/>
                                        </p:tgtEl>
                                        <p:attrNameLst>
                                          <p:attrName>ppt_x</p:attrName>
                                        </p:attrNameLst>
                                      </p:cBhvr>
                                      <p:tavLst>
                                        <p:tav tm="0">
                                          <p:val>
                                            <p:strVal val="#ppt_x"/>
                                          </p:val>
                                        </p:tav>
                                        <p:tav tm="100000">
                                          <p:val>
                                            <p:strVal val="#ppt_x"/>
                                          </p:val>
                                        </p:tav>
                                      </p:tavLst>
                                    </p:anim>
                                    <p:anim calcmode="lin" valueType="num">
                                      <p:cBhvr additive="base">
                                        <p:cTn id="5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926347" y="289037"/>
            <a:ext cx="10515600" cy="1325563"/>
          </a:xfrm>
        </p:spPr>
        <p:txBody>
          <a:bodyPr/>
          <a:lstStyle/>
          <a:p>
            <a:r>
              <a:rPr lang="es-US" dirty="0" smtClean="0">
                <a:solidFill>
                  <a:schemeClr val="accent1">
                    <a:lumMod val="75000"/>
                  </a:schemeClr>
                </a:solidFill>
              </a:rPr>
              <a:t>CORRELACIÓN Y REGRESIÓN LINEAL</a:t>
            </a:r>
            <a:endParaRPr lang="es-US" dirty="0">
              <a:solidFill>
                <a:schemeClr val="accent1">
                  <a:lumMod val="75000"/>
                </a:schemeClr>
              </a:solidFill>
            </a:endParaRPr>
          </a:p>
        </p:txBody>
      </p:sp>
      <p:sp>
        <p:nvSpPr>
          <p:cNvPr id="12" name="Marcador de contenido 2"/>
          <p:cNvSpPr>
            <a:spLocks noGrp="1"/>
          </p:cNvSpPr>
          <p:nvPr>
            <p:ph idx="1"/>
          </p:nvPr>
        </p:nvSpPr>
        <p:spPr>
          <a:xfrm>
            <a:off x="2030362" y="1383349"/>
            <a:ext cx="3738032" cy="409575"/>
          </a:xfrm>
        </p:spPr>
        <p:txBody>
          <a:bodyPr>
            <a:normAutofit fontScale="92500" lnSpcReduction="10000"/>
          </a:bodyPr>
          <a:lstStyle/>
          <a:p>
            <a:pPr marL="627063" lvl="2" indent="0">
              <a:buNone/>
            </a:pPr>
            <a:r>
              <a:rPr lang="es-EC" dirty="0" smtClean="0"/>
              <a:t>Gráficos de dispersión</a:t>
            </a:r>
            <a:endParaRPr lang="es-EC" dirty="0"/>
          </a:p>
        </p:txBody>
      </p:sp>
      <p:pic>
        <p:nvPicPr>
          <p:cNvPr id="10" name="9 Imagen" descr="Macintosh HD:Users:GXMN:Downloads:Correlaciones:N1_todo-1.png"/>
          <p:cNvPicPr/>
          <p:nvPr/>
        </p:nvPicPr>
        <p:blipFill>
          <a:blip r:embed="rId2">
            <a:extLst>
              <a:ext uri="{28A0092B-C50C-407E-A947-70E740481C1C}">
                <a14:useLocalDpi xmlns:a14="http://schemas.microsoft.com/office/drawing/2010/main" val="0"/>
              </a:ext>
            </a:extLst>
          </a:blip>
          <a:srcRect/>
          <a:stretch>
            <a:fillRect/>
          </a:stretch>
        </p:blipFill>
        <p:spPr bwMode="auto">
          <a:xfrm>
            <a:off x="2408637" y="2386318"/>
            <a:ext cx="4169410" cy="3335655"/>
          </a:xfrm>
          <a:prstGeom prst="rect">
            <a:avLst/>
          </a:prstGeom>
          <a:noFill/>
          <a:ln>
            <a:noFill/>
          </a:ln>
        </p:spPr>
      </p:pic>
      <p:pic>
        <p:nvPicPr>
          <p:cNvPr id="11" name="10 Imagen" descr="Macintosh HD:Users:GXMN:Downloads:Correlaciones:N2_Todo-1.png"/>
          <p:cNvPicPr/>
          <p:nvPr/>
        </p:nvPicPr>
        <p:blipFill>
          <a:blip r:embed="rId3">
            <a:extLst>
              <a:ext uri="{28A0092B-C50C-407E-A947-70E740481C1C}">
                <a14:useLocalDpi xmlns:a14="http://schemas.microsoft.com/office/drawing/2010/main" val="0"/>
              </a:ext>
            </a:extLst>
          </a:blip>
          <a:srcRect/>
          <a:stretch>
            <a:fillRect/>
          </a:stretch>
        </p:blipFill>
        <p:spPr bwMode="auto">
          <a:xfrm>
            <a:off x="7199139" y="2381831"/>
            <a:ext cx="4224020" cy="3379470"/>
          </a:xfrm>
          <a:prstGeom prst="rect">
            <a:avLst/>
          </a:prstGeom>
          <a:noFill/>
          <a:ln>
            <a:noFill/>
          </a:ln>
        </p:spPr>
      </p:pic>
      <p:sp>
        <p:nvSpPr>
          <p:cNvPr id="13" name="Marcador de contenido 2"/>
          <p:cNvSpPr txBox="1">
            <a:spLocks/>
          </p:cNvSpPr>
          <p:nvPr/>
        </p:nvSpPr>
        <p:spPr>
          <a:xfrm>
            <a:off x="3470033" y="1924196"/>
            <a:ext cx="2046617" cy="4095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7063" lvl="2" indent="0">
              <a:buFont typeface="Arial" panose="020B0604020202020204" pitchFamily="34" charset="0"/>
              <a:buNone/>
            </a:pPr>
            <a:r>
              <a:rPr lang="es-EC" dirty="0" smtClean="0"/>
              <a:t>Nodo 1</a:t>
            </a:r>
            <a:endParaRPr lang="es-EC" dirty="0"/>
          </a:p>
        </p:txBody>
      </p:sp>
      <p:sp>
        <p:nvSpPr>
          <p:cNvPr id="14" name="Marcador de contenido 2"/>
          <p:cNvSpPr txBox="1">
            <a:spLocks/>
          </p:cNvSpPr>
          <p:nvPr/>
        </p:nvSpPr>
        <p:spPr>
          <a:xfrm>
            <a:off x="8287840" y="1859801"/>
            <a:ext cx="2046617" cy="4095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7063" lvl="2" indent="0">
              <a:buFont typeface="Arial" panose="020B0604020202020204" pitchFamily="34" charset="0"/>
              <a:buNone/>
            </a:pPr>
            <a:r>
              <a:rPr lang="es-EC" dirty="0" smtClean="0"/>
              <a:t>Nodo 2</a:t>
            </a:r>
            <a:endParaRPr lang="es-EC" dirty="0"/>
          </a:p>
        </p:txBody>
      </p:sp>
    </p:spTree>
    <p:extLst>
      <p:ext uri="{BB962C8B-B14F-4D97-AF65-F5344CB8AC3E}">
        <p14:creationId xmlns:p14="http://schemas.microsoft.com/office/powerpoint/2010/main" val="211080215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67540" y="567024"/>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721429" y="367695"/>
            <a:ext cx="10515600" cy="1325563"/>
          </a:xfrm>
        </p:spPr>
        <p:txBody>
          <a:bodyPr/>
          <a:lstStyle/>
          <a:p>
            <a:r>
              <a:rPr lang="es-US" dirty="0" smtClean="0">
                <a:solidFill>
                  <a:schemeClr val="accent1">
                    <a:lumMod val="75000"/>
                  </a:schemeClr>
                </a:solidFill>
              </a:rPr>
              <a:t>CORRELACIÓN Y REGRESIÓN LINEAL</a:t>
            </a:r>
            <a:endParaRPr lang="es-US" dirty="0">
              <a:solidFill>
                <a:schemeClr val="accent1">
                  <a:lumMod val="75000"/>
                </a:schemeClr>
              </a:solidFill>
            </a:endParaRPr>
          </a:p>
        </p:txBody>
      </p:sp>
      <p:sp>
        <p:nvSpPr>
          <p:cNvPr id="7" name="Marcador de contenido 2"/>
          <p:cNvSpPr>
            <a:spLocks noGrp="1"/>
          </p:cNvSpPr>
          <p:nvPr>
            <p:ph idx="1"/>
          </p:nvPr>
        </p:nvSpPr>
        <p:spPr>
          <a:xfrm>
            <a:off x="2400899" y="1776639"/>
            <a:ext cx="4032778" cy="409575"/>
          </a:xfrm>
        </p:spPr>
        <p:txBody>
          <a:bodyPr>
            <a:normAutofit fontScale="85000" lnSpcReduction="10000"/>
          </a:bodyPr>
          <a:lstStyle/>
          <a:p>
            <a:pPr marL="627063" lvl="2" indent="0">
              <a:buNone/>
            </a:pPr>
            <a:r>
              <a:rPr lang="es-EC" dirty="0" smtClean="0"/>
              <a:t>Correlación y regresión lineal</a:t>
            </a:r>
            <a:endParaRPr lang="es-EC" dirty="0"/>
          </a:p>
        </p:txBody>
      </p:sp>
      <p:graphicFrame>
        <p:nvGraphicFramePr>
          <p:cNvPr id="12" name="11 Tabla"/>
          <p:cNvGraphicFramePr>
            <a:graphicFrameLocks noGrp="1"/>
          </p:cNvGraphicFramePr>
          <p:nvPr>
            <p:extLst>
              <p:ext uri="{D42A27DB-BD31-4B8C-83A1-F6EECF244321}">
                <p14:modId xmlns:p14="http://schemas.microsoft.com/office/powerpoint/2010/main" val="2085493939"/>
              </p:ext>
            </p:extLst>
          </p:nvPr>
        </p:nvGraphicFramePr>
        <p:xfrm>
          <a:off x="3645308" y="2462211"/>
          <a:ext cx="6476999" cy="1933578"/>
        </p:xfrm>
        <a:graphic>
          <a:graphicData uri="http://schemas.openxmlformats.org/drawingml/2006/table">
            <a:tbl>
              <a:tblPr firstRow="1" firstCol="1" bandRow="1">
                <a:tableStyleId>{5C22544A-7EE6-4342-B048-85BDC9FD1C3A}</a:tableStyleId>
              </a:tblPr>
              <a:tblGrid>
                <a:gridCol w="2347791"/>
                <a:gridCol w="1103704"/>
                <a:gridCol w="1103704"/>
                <a:gridCol w="960416"/>
                <a:gridCol w="961384"/>
              </a:tblGrid>
              <a:tr h="322263">
                <a:tc>
                  <a:txBody>
                    <a:bodyPr/>
                    <a:lstStyle/>
                    <a:p>
                      <a:endParaRPr lang="es-EC" sz="1600" dirty="0">
                        <a:effectLst/>
                        <a:latin typeface="Times New Roman"/>
                      </a:endParaRPr>
                    </a:p>
                  </a:txBody>
                  <a:tcPr marL="44450" marR="44450" marT="0" marB="0" anchor="b"/>
                </a:tc>
                <a:tc gridSpan="2">
                  <a:txBody>
                    <a:bodyPr/>
                    <a:lstStyle/>
                    <a:p>
                      <a:pPr algn="ctr">
                        <a:spcAft>
                          <a:spcPts val="0"/>
                        </a:spcAft>
                      </a:pPr>
                      <a:r>
                        <a:rPr lang="es-ES" sz="1600" dirty="0">
                          <a:effectLst/>
                        </a:rPr>
                        <a:t>Coeficiente de Pearson</a:t>
                      </a:r>
                      <a:endParaRPr lang="es-EC" sz="1600" dirty="0">
                        <a:effectLst/>
                        <a:latin typeface="Times New Roman"/>
                        <a:ea typeface="Times New Roman"/>
                      </a:endParaRPr>
                    </a:p>
                  </a:txBody>
                  <a:tcPr marL="44450" marR="44450" marT="0" marB="0" anchor="b"/>
                </a:tc>
                <a:tc hMerge="1">
                  <a:txBody>
                    <a:bodyPr/>
                    <a:lstStyle/>
                    <a:p>
                      <a:endParaRPr lang="es-EC"/>
                    </a:p>
                  </a:txBody>
                  <a:tcPr/>
                </a:tc>
                <a:tc gridSpan="2">
                  <a:txBody>
                    <a:bodyPr/>
                    <a:lstStyle/>
                    <a:p>
                      <a:pPr algn="ctr">
                        <a:spcAft>
                          <a:spcPts val="0"/>
                        </a:spcAft>
                      </a:pPr>
                      <a:r>
                        <a:rPr lang="es-ES" sz="1600" dirty="0" smtClean="0">
                          <a:effectLst/>
                        </a:rPr>
                        <a:t>R</a:t>
                      </a:r>
                      <a:r>
                        <a:rPr lang="es-ES" sz="1600" baseline="0" dirty="0" smtClean="0">
                          <a:effectLst/>
                        </a:rPr>
                        <a:t> cuadrado</a:t>
                      </a:r>
                      <a:endParaRPr lang="es-EC" sz="1600" dirty="0">
                        <a:effectLst/>
                        <a:latin typeface="Times New Roman"/>
                        <a:ea typeface="Times New Roman"/>
                      </a:endParaRPr>
                    </a:p>
                  </a:txBody>
                  <a:tcPr marL="44450" marR="44450" marT="0" marB="0" anchor="b"/>
                </a:tc>
                <a:tc hMerge="1">
                  <a:txBody>
                    <a:bodyPr/>
                    <a:lstStyle/>
                    <a:p>
                      <a:endParaRPr lang="es-EC"/>
                    </a:p>
                  </a:txBody>
                  <a:tcPr/>
                </a:tc>
              </a:tr>
              <a:tr h="322263">
                <a:tc>
                  <a:txBody>
                    <a:bodyPr/>
                    <a:lstStyle/>
                    <a:p>
                      <a:pPr>
                        <a:spcAft>
                          <a:spcPts val="0"/>
                        </a:spcAft>
                      </a:pPr>
                      <a:r>
                        <a:rPr lang="es-ES" sz="1600" dirty="0">
                          <a:effectLst/>
                        </a:rPr>
                        <a:t>FECHA</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dirty="0">
                          <a:effectLst/>
                        </a:rPr>
                        <a:t>Nodo 1</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dirty="0">
                          <a:effectLst/>
                        </a:rPr>
                        <a:t>Nodo 2</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dirty="0">
                          <a:effectLst/>
                        </a:rPr>
                        <a:t>Nodo 1</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a:effectLst/>
                        </a:rPr>
                        <a:t>Nodo 2</a:t>
                      </a:r>
                      <a:endParaRPr lang="es-EC" sz="1600">
                        <a:effectLst/>
                        <a:latin typeface="Times New Roman"/>
                        <a:ea typeface="Times New Roman"/>
                      </a:endParaRPr>
                    </a:p>
                  </a:txBody>
                  <a:tcPr marL="44450" marR="44450" marT="0" marB="0" anchor="b"/>
                </a:tc>
              </a:tr>
              <a:tr h="322263">
                <a:tc>
                  <a:txBody>
                    <a:bodyPr/>
                    <a:lstStyle/>
                    <a:p>
                      <a:pPr>
                        <a:spcAft>
                          <a:spcPts val="0"/>
                        </a:spcAft>
                      </a:pPr>
                      <a:r>
                        <a:rPr lang="es-ES" sz="1600" dirty="0">
                          <a:effectLst/>
                        </a:rPr>
                        <a:t>7 DE MARZO-7 DE ABRIL</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dirty="0">
                          <a:effectLst/>
                        </a:rPr>
                        <a:t>-0.763</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-0.785</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0.582</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0.616</a:t>
                      </a:r>
                      <a:endParaRPr lang="es-EC" sz="1600" dirty="0">
                        <a:effectLst/>
                        <a:latin typeface="Times New Roman"/>
                        <a:ea typeface="Times New Roman"/>
                      </a:endParaRPr>
                    </a:p>
                  </a:txBody>
                  <a:tcPr marL="44450" marR="44450" marT="0" marB="0"/>
                </a:tc>
              </a:tr>
              <a:tr h="322263">
                <a:tc>
                  <a:txBody>
                    <a:bodyPr/>
                    <a:lstStyle/>
                    <a:p>
                      <a:pPr>
                        <a:spcAft>
                          <a:spcPts val="0"/>
                        </a:spcAft>
                      </a:pPr>
                      <a:r>
                        <a:rPr lang="es-ES" sz="1600">
                          <a:effectLst/>
                        </a:rPr>
                        <a:t>7 DE ABRIL-7 DE MAYO</a:t>
                      </a:r>
                      <a:endParaRPr lang="es-EC" sz="1600">
                        <a:effectLst/>
                        <a:latin typeface="Times New Roman"/>
                        <a:ea typeface="Times New Roman"/>
                      </a:endParaRPr>
                    </a:p>
                  </a:txBody>
                  <a:tcPr marL="44450" marR="44450" marT="0" marB="0" anchor="b"/>
                </a:tc>
                <a:tc>
                  <a:txBody>
                    <a:bodyPr/>
                    <a:lstStyle/>
                    <a:p>
                      <a:pPr>
                        <a:spcAft>
                          <a:spcPts val="0"/>
                        </a:spcAft>
                      </a:pPr>
                      <a:r>
                        <a:rPr lang="es-ES" sz="1600" dirty="0">
                          <a:effectLst/>
                        </a:rPr>
                        <a:t>-0.799</a:t>
                      </a:r>
                      <a:endParaRPr lang="es-EC" sz="1600" dirty="0">
                        <a:effectLst/>
                        <a:latin typeface="Times New Roman"/>
                        <a:ea typeface="Times New Roman"/>
                      </a:endParaRPr>
                    </a:p>
                  </a:txBody>
                  <a:tcPr marL="44450" marR="44450" marT="0" marB="0"/>
                </a:tc>
                <a:tc>
                  <a:txBody>
                    <a:bodyPr/>
                    <a:lstStyle/>
                    <a:p>
                      <a:pPr>
                        <a:spcAft>
                          <a:spcPts val="0"/>
                        </a:spcAft>
                      </a:pPr>
                      <a:r>
                        <a:rPr lang="es-ES" sz="1600">
                          <a:effectLst/>
                        </a:rPr>
                        <a:t>-0.915</a:t>
                      </a:r>
                      <a:endParaRPr lang="es-EC" sz="1600">
                        <a:effectLst/>
                        <a:latin typeface="Times New Roman"/>
                        <a:ea typeface="Times New Roman"/>
                      </a:endParaRPr>
                    </a:p>
                  </a:txBody>
                  <a:tcPr marL="44450" marR="44450" marT="0" marB="0"/>
                </a:tc>
                <a:tc>
                  <a:txBody>
                    <a:bodyPr/>
                    <a:lstStyle/>
                    <a:p>
                      <a:pPr>
                        <a:spcAft>
                          <a:spcPts val="0"/>
                        </a:spcAft>
                      </a:pPr>
                      <a:r>
                        <a:rPr lang="es-ES" sz="1600" dirty="0">
                          <a:effectLst/>
                        </a:rPr>
                        <a:t>0.638</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0.838</a:t>
                      </a:r>
                      <a:endParaRPr lang="es-EC" sz="1600" dirty="0">
                        <a:effectLst/>
                        <a:latin typeface="Times New Roman"/>
                        <a:ea typeface="Times New Roman"/>
                      </a:endParaRPr>
                    </a:p>
                  </a:txBody>
                  <a:tcPr marL="44450" marR="44450" marT="0" marB="0"/>
                </a:tc>
              </a:tr>
              <a:tr h="322263">
                <a:tc>
                  <a:txBody>
                    <a:bodyPr/>
                    <a:lstStyle/>
                    <a:p>
                      <a:pPr>
                        <a:spcAft>
                          <a:spcPts val="0"/>
                        </a:spcAft>
                      </a:pPr>
                      <a:r>
                        <a:rPr lang="es-ES" sz="1600">
                          <a:effectLst/>
                        </a:rPr>
                        <a:t>7 DE MAYO-7 DE JUNIO</a:t>
                      </a:r>
                      <a:endParaRPr lang="es-EC" sz="1600">
                        <a:effectLst/>
                        <a:latin typeface="Times New Roman"/>
                        <a:ea typeface="Times New Roman"/>
                      </a:endParaRPr>
                    </a:p>
                  </a:txBody>
                  <a:tcPr marL="44450" marR="44450" marT="0" marB="0" anchor="b"/>
                </a:tc>
                <a:tc>
                  <a:txBody>
                    <a:bodyPr/>
                    <a:lstStyle/>
                    <a:p>
                      <a:pPr>
                        <a:spcAft>
                          <a:spcPts val="0"/>
                        </a:spcAft>
                      </a:pPr>
                      <a:r>
                        <a:rPr lang="es-ES" sz="1600" dirty="0" smtClean="0">
                          <a:effectLst/>
                        </a:rPr>
                        <a:t>-0.744</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-0.900</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0.553</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0.810</a:t>
                      </a:r>
                      <a:endParaRPr lang="es-EC" sz="1600" dirty="0">
                        <a:effectLst/>
                        <a:latin typeface="Times New Roman"/>
                        <a:ea typeface="Times New Roman"/>
                      </a:endParaRPr>
                    </a:p>
                  </a:txBody>
                  <a:tcPr marL="44450" marR="44450" marT="0" marB="0"/>
                </a:tc>
              </a:tr>
              <a:tr h="322263">
                <a:tc>
                  <a:txBody>
                    <a:bodyPr/>
                    <a:lstStyle/>
                    <a:p>
                      <a:pPr>
                        <a:spcAft>
                          <a:spcPts val="0"/>
                        </a:spcAft>
                      </a:pPr>
                      <a:r>
                        <a:rPr lang="es-ES" sz="1600">
                          <a:effectLst/>
                        </a:rPr>
                        <a:t>ANÁLISIS TOTAL</a:t>
                      </a:r>
                      <a:endParaRPr lang="es-EC" sz="1600">
                        <a:effectLst/>
                        <a:latin typeface="Times New Roman"/>
                        <a:ea typeface="Times New Roman"/>
                      </a:endParaRPr>
                    </a:p>
                  </a:txBody>
                  <a:tcPr marL="44450" marR="44450" marT="0" marB="0" anchor="b"/>
                </a:tc>
                <a:tc>
                  <a:txBody>
                    <a:bodyPr/>
                    <a:lstStyle/>
                    <a:p>
                      <a:pPr>
                        <a:spcAft>
                          <a:spcPts val="0"/>
                        </a:spcAft>
                      </a:pPr>
                      <a:r>
                        <a:rPr lang="es-ES" sz="1600" dirty="0" smtClean="0">
                          <a:effectLst/>
                        </a:rPr>
                        <a:t>-0.668</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-0.864</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0.447</a:t>
                      </a:r>
                      <a:endParaRPr lang="es-EC" sz="1600" dirty="0">
                        <a:effectLst/>
                        <a:latin typeface="Times New Roman"/>
                        <a:ea typeface="Times New Roman"/>
                      </a:endParaRPr>
                    </a:p>
                  </a:txBody>
                  <a:tcPr marL="44450" marR="44450" marT="0" marB="0"/>
                </a:tc>
                <a:tc>
                  <a:txBody>
                    <a:bodyPr/>
                    <a:lstStyle/>
                    <a:p>
                      <a:pPr>
                        <a:spcAft>
                          <a:spcPts val="0"/>
                        </a:spcAft>
                      </a:pPr>
                      <a:r>
                        <a:rPr lang="es-ES" sz="1600" dirty="0">
                          <a:effectLst/>
                        </a:rPr>
                        <a:t>0.747</a:t>
                      </a:r>
                      <a:endParaRPr lang="es-EC" sz="1600" dirty="0">
                        <a:effectLst/>
                        <a:latin typeface="Times New Roman"/>
                        <a:ea typeface="Times New Roman"/>
                      </a:endParaRPr>
                    </a:p>
                  </a:txBody>
                  <a:tcPr marL="44450" marR="44450" marT="0" marB="0"/>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404454621"/>
              </p:ext>
            </p:extLst>
          </p:nvPr>
        </p:nvGraphicFramePr>
        <p:xfrm>
          <a:off x="3635477" y="4619010"/>
          <a:ext cx="6477000" cy="914400"/>
        </p:xfrm>
        <a:graphic>
          <a:graphicData uri="http://schemas.openxmlformats.org/drawingml/2006/table">
            <a:tbl>
              <a:tblPr firstRow="1" firstCol="1" bandRow="1">
                <a:tableStyleId>{5C22544A-7EE6-4342-B048-85BDC9FD1C3A}</a:tableStyleId>
              </a:tblPr>
              <a:tblGrid>
                <a:gridCol w="2368604"/>
                <a:gridCol w="1959377"/>
                <a:gridCol w="2149019"/>
              </a:tblGrid>
              <a:tr h="457200">
                <a:tc>
                  <a:txBody>
                    <a:bodyPr/>
                    <a:lstStyle/>
                    <a:p>
                      <a:pPr algn="ctr">
                        <a:lnSpc>
                          <a:spcPct val="150000"/>
                        </a:lnSpc>
                      </a:pPr>
                      <a:r>
                        <a:rPr lang="es-ES" sz="1800" dirty="0">
                          <a:effectLst/>
                        </a:rPr>
                        <a:t>Resultado</a:t>
                      </a:r>
                      <a:endParaRPr lang="es-EC" sz="1800" dirty="0">
                        <a:effectLst/>
                        <a:latin typeface="Times New Roman"/>
                      </a:endParaRPr>
                    </a:p>
                  </a:txBody>
                  <a:tcPr marL="68580" marR="68580" marT="0" marB="0"/>
                </a:tc>
                <a:tc>
                  <a:txBody>
                    <a:bodyPr/>
                    <a:lstStyle/>
                    <a:p>
                      <a:pPr algn="ctr">
                        <a:lnSpc>
                          <a:spcPct val="150000"/>
                        </a:lnSpc>
                      </a:pPr>
                      <a:r>
                        <a:rPr lang="es-ES" sz="1800" dirty="0">
                          <a:effectLst/>
                        </a:rPr>
                        <a:t>Nodo 1</a:t>
                      </a:r>
                      <a:endParaRPr lang="es-EC" sz="1800" dirty="0">
                        <a:effectLst/>
                        <a:latin typeface="Times New Roman"/>
                      </a:endParaRPr>
                    </a:p>
                  </a:txBody>
                  <a:tcPr marL="68580" marR="68580" marT="0" marB="0"/>
                </a:tc>
                <a:tc>
                  <a:txBody>
                    <a:bodyPr/>
                    <a:lstStyle/>
                    <a:p>
                      <a:pPr algn="ctr">
                        <a:lnSpc>
                          <a:spcPct val="150000"/>
                        </a:lnSpc>
                      </a:pPr>
                      <a:r>
                        <a:rPr lang="es-ES" sz="1800">
                          <a:effectLst/>
                        </a:rPr>
                        <a:t>Nodo 2</a:t>
                      </a:r>
                      <a:endParaRPr lang="es-EC" sz="1800">
                        <a:effectLst/>
                        <a:latin typeface="Times New Roman"/>
                      </a:endParaRPr>
                    </a:p>
                  </a:txBody>
                  <a:tcPr marL="68580" marR="68580" marT="0" marB="0"/>
                </a:tc>
              </a:tr>
              <a:tr h="457200">
                <a:tc>
                  <a:txBody>
                    <a:bodyPr/>
                    <a:lstStyle/>
                    <a:p>
                      <a:pPr algn="ctr">
                        <a:lnSpc>
                          <a:spcPct val="150000"/>
                        </a:lnSpc>
                      </a:pPr>
                      <a:r>
                        <a:rPr lang="es-ES" sz="1800">
                          <a:effectLst/>
                        </a:rPr>
                        <a:t>Ecuación</a:t>
                      </a:r>
                      <a:endParaRPr lang="es-EC" sz="1800">
                        <a:effectLst/>
                        <a:latin typeface="Times New Roman"/>
                      </a:endParaRPr>
                    </a:p>
                  </a:txBody>
                  <a:tcPr marL="68580" marR="68580" marT="0" marB="0"/>
                </a:tc>
                <a:tc>
                  <a:txBody>
                    <a:bodyPr/>
                    <a:lstStyle/>
                    <a:p>
                      <a:pPr marL="0" algn="l" defTabSz="914400" rtl="0" eaLnBrk="1" latinLnBrk="0" hangingPunct="1">
                        <a:lnSpc>
                          <a:spcPct val="150000"/>
                        </a:lnSpc>
                        <a:spcAft>
                          <a:spcPts val="0"/>
                        </a:spcAft>
                      </a:pPr>
                      <a:r>
                        <a:rPr lang="es-ES" sz="1600" kern="1200" dirty="0">
                          <a:solidFill>
                            <a:schemeClr val="dk1"/>
                          </a:solidFill>
                          <a:effectLst/>
                          <a:latin typeface="+mn-lt"/>
                          <a:ea typeface="+mn-ea"/>
                          <a:cs typeface="+mn-cs"/>
                        </a:rPr>
                        <a:t>Y</a:t>
                      </a:r>
                      <a:r>
                        <a:rPr lang="es-EC" sz="1600" kern="1200" dirty="0" smtClean="0">
                          <a:solidFill>
                            <a:schemeClr val="dk1"/>
                          </a:solidFill>
                          <a:effectLst/>
                          <a:latin typeface="+mn-lt"/>
                          <a:ea typeface="+mn-ea"/>
                          <a:cs typeface="+mn-cs"/>
                        </a:rPr>
                        <a:t>=106-0.597*X</a:t>
                      </a:r>
                      <a:endParaRPr lang="es-EC" sz="16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0"/>
                        </a:spcAft>
                      </a:pPr>
                      <a:r>
                        <a:rPr lang="es-ES" sz="1600" kern="1200" dirty="0">
                          <a:solidFill>
                            <a:schemeClr val="dk1"/>
                          </a:solidFill>
                          <a:effectLst/>
                          <a:latin typeface="+mn-lt"/>
                          <a:ea typeface="+mn-ea"/>
                          <a:cs typeface="+mn-cs"/>
                        </a:rPr>
                        <a:t>Y</a:t>
                      </a:r>
                      <a:r>
                        <a:rPr lang="es-EC" sz="1600" kern="1200" dirty="0" smtClean="0">
                          <a:solidFill>
                            <a:schemeClr val="dk1"/>
                          </a:solidFill>
                          <a:effectLst/>
                          <a:latin typeface="+mn-lt"/>
                          <a:ea typeface="+mn-ea"/>
                          <a:cs typeface="+mn-cs"/>
                        </a:rPr>
                        <a:t>=101-0.34*X</a:t>
                      </a:r>
                      <a:endParaRPr lang="es-EC" sz="16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36206740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solidFill>
                  <a:schemeClr val="accent1">
                    <a:lumMod val="75000"/>
                  </a:schemeClr>
                </a:solidFill>
              </a:rPr>
              <a:t>AGENDA</a:t>
            </a:r>
            <a:endParaRPr lang="es-US" dirty="0">
              <a:solidFill>
                <a:schemeClr val="accent1">
                  <a:lumMod val="75000"/>
                </a:schemeClr>
              </a:solidFill>
            </a:endParaRPr>
          </a:p>
        </p:txBody>
      </p:sp>
      <p:sp>
        <p:nvSpPr>
          <p:cNvPr id="3" name="Marcador de contenido 2"/>
          <p:cNvSpPr>
            <a:spLocks noGrp="1"/>
          </p:cNvSpPr>
          <p:nvPr>
            <p:ph idx="1"/>
          </p:nvPr>
        </p:nvSpPr>
        <p:spPr/>
        <p:txBody>
          <a:bodyPr/>
          <a:lstStyle/>
          <a:p>
            <a:r>
              <a:rPr lang="es-US" dirty="0" smtClean="0"/>
              <a:t>Antecedentes</a:t>
            </a:r>
          </a:p>
          <a:p>
            <a:r>
              <a:rPr lang="es-US" dirty="0" smtClean="0"/>
              <a:t>Problema</a:t>
            </a:r>
            <a:endParaRPr lang="es-US" dirty="0"/>
          </a:p>
          <a:p>
            <a:r>
              <a:rPr lang="es-US" dirty="0" smtClean="0"/>
              <a:t>Propuesta</a:t>
            </a:r>
          </a:p>
          <a:p>
            <a:r>
              <a:rPr lang="es-US" dirty="0" smtClean="0"/>
              <a:t>Resultados</a:t>
            </a:r>
          </a:p>
          <a:p>
            <a:r>
              <a:rPr lang="es-US" dirty="0" smtClean="0"/>
              <a:t>Conclusiones</a:t>
            </a:r>
            <a:endParaRPr lang="es-US" dirty="0"/>
          </a:p>
        </p:txBody>
      </p:sp>
    </p:spTree>
    <p:extLst>
      <p:ext uri="{BB962C8B-B14F-4D97-AF65-F5344CB8AC3E}">
        <p14:creationId xmlns:p14="http://schemas.microsoft.com/office/powerpoint/2010/main" val="233203283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2240979" y="230043"/>
            <a:ext cx="10515600" cy="1325563"/>
          </a:xfrm>
        </p:spPr>
        <p:txBody>
          <a:bodyPr/>
          <a:lstStyle/>
          <a:p>
            <a:r>
              <a:rPr lang="es-US" dirty="0" smtClean="0">
                <a:solidFill>
                  <a:schemeClr val="accent1">
                    <a:lumMod val="75000"/>
                  </a:schemeClr>
                </a:solidFill>
              </a:rPr>
              <a:t>ANÁLISIS DE COMPORTAMIENTO</a:t>
            </a:r>
            <a:endParaRPr lang="es-US" dirty="0">
              <a:solidFill>
                <a:schemeClr val="accent1">
                  <a:lumMod val="75000"/>
                </a:schemeClr>
              </a:solidFill>
            </a:endParaRPr>
          </a:p>
        </p:txBody>
      </p:sp>
      <p:sp>
        <p:nvSpPr>
          <p:cNvPr id="7" name="1 Marcador de contenido"/>
          <p:cNvSpPr>
            <a:spLocks noGrp="1"/>
          </p:cNvSpPr>
          <p:nvPr>
            <p:ph idx="1"/>
          </p:nvPr>
        </p:nvSpPr>
        <p:spPr>
          <a:xfrm>
            <a:off x="2789357" y="1590675"/>
            <a:ext cx="7408333" cy="1838325"/>
          </a:xfrm>
        </p:spPr>
        <p:txBody>
          <a:bodyPr>
            <a:normAutofit/>
          </a:bodyPr>
          <a:lstStyle/>
          <a:p>
            <a:r>
              <a:rPr lang="es-EC" dirty="0" smtClean="0"/>
              <a:t>Análisis general</a:t>
            </a:r>
          </a:p>
          <a:p>
            <a:r>
              <a:rPr lang="es-EC" dirty="0" smtClean="0"/>
              <a:t>Análisis mensual</a:t>
            </a:r>
          </a:p>
          <a:p>
            <a:r>
              <a:rPr lang="es-EC" dirty="0" smtClean="0"/>
              <a:t>Indicadores principales </a:t>
            </a:r>
          </a:p>
        </p:txBody>
      </p:sp>
      <p:pic>
        <p:nvPicPr>
          <p:cNvPr id="11" name="10 Imagen"/>
          <p:cNvPicPr/>
          <p:nvPr/>
        </p:nvPicPr>
        <p:blipFill rotWithShape="1">
          <a:blip r:embed="rId2"/>
          <a:srcRect t="15376" b="5233"/>
          <a:stretch/>
        </p:blipFill>
        <p:spPr bwMode="auto">
          <a:xfrm>
            <a:off x="3409643" y="3619499"/>
            <a:ext cx="6229350" cy="3076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666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2240979" y="230043"/>
            <a:ext cx="10515600" cy="1325563"/>
          </a:xfrm>
        </p:spPr>
        <p:txBody>
          <a:bodyPr/>
          <a:lstStyle/>
          <a:p>
            <a:r>
              <a:rPr lang="es-US" dirty="0" smtClean="0">
                <a:solidFill>
                  <a:schemeClr val="accent1">
                    <a:lumMod val="75000"/>
                  </a:schemeClr>
                </a:solidFill>
              </a:rPr>
              <a:t>MÁXIMOS Y MÍNIMOS</a:t>
            </a:r>
            <a:endParaRPr lang="es-US" dirty="0">
              <a:solidFill>
                <a:schemeClr val="accent1">
                  <a:lumMod val="75000"/>
                </a:schemeClr>
              </a:solidFill>
            </a:endParaRPr>
          </a:p>
        </p:txBody>
      </p:sp>
      <p:graphicFrame>
        <p:nvGraphicFramePr>
          <p:cNvPr id="7" name="3 Marcador de contenido"/>
          <p:cNvGraphicFramePr>
            <a:graphicFrameLocks noGrp="1"/>
          </p:cNvGraphicFramePr>
          <p:nvPr>
            <p:ph idx="1"/>
            <p:extLst>
              <p:ext uri="{D42A27DB-BD31-4B8C-83A1-F6EECF244321}">
                <p14:modId xmlns:p14="http://schemas.microsoft.com/office/powerpoint/2010/main" val="3413662739"/>
              </p:ext>
            </p:extLst>
          </p:nvPr>
        </p:nvGraphicFramePr>
        <p:xfrm>
          <a:off x="4150395" y="1758130"/>
          <a:ext cx="6045656" cy="1971664"/>
        </p:xfrm>
        <a:graphic>
          <a:graphicData uri="http://schemas.openxmlformats.org/drawingml/2006/table">
            <a:tbl>
              <a:tblPr firstRow="1" firstCol="1" bandRow="1">
                <a:tableStyleId>{5C22544A-7EE6-4342-B048-85BDC9FD1C3A}</a:tableStyleId>
              </a:tblPr>
              <a:tblGrid>
                <a:gridCol w="923486"/>
                <a:gridCol w="1238429"/>
                <a:gridCol w="1323610"/>
                <a:gridCol w="1197808"/>
                <a:gridCol w="1362323"/>
              </a:tblGrid>
              <a:tr h="407969">
                <a:tc>
                  <a:txBody>
                    <a:bodyPr/>
                    <a:lstStyle/>
                    <a:p>
                      <a:pPr>
                        <a:spcAft>
                          <a:spcPts val="0"/>
                        </a:spcAft>
                      </a:pPr>
                      <a:r>
                        <a:rPr lang="es-ES" sz="1400" dirty="0" smtClean="0">
                          <a:effectLst/>
                        </a:rPr>
                        <a:t>Mes</a:t>
                      </a:r>
                      <a:endParaRPr lang="es-EC" sz="1400" dirty="0">
                        <a:effectLst/>
                        <a:latin typeface="Times New Roman"/>
                        <a:ea typeface="Times New Roman"/>
                      </a:endParaRPr>
                    </a:p>
                  </a:txBody>
                  <a:tcPr marL="44450" marR="44450" marT="0" marB="0" anchor="b"/>
                </a:tc>
                <a:tc>
                  <a:txBody>
                    <a:bodyPr/>
                    <a:lstStyle/>
                    <a:p>
                      <a:pPr>
                        <a:spcAft>
                          <a:spcPts val="0"/>
                        </a:spcAft>
                      </a:pPr>
                      <a:r>
                        <a:rPr lang="es-ES" sz="1400" dirty="0" err="1">
                          <a:effectLst/>
                        </a:rPr>
                        <a:t>Temp</a:t>
                      </a:r>
                      <a:r>
                        <a:rPr lang="es-ES" sz="1400" dirty="0">
                          <a:effectLst/>
                        </a:rPr>
                        <a:t>. Max. N1</a:t>
                      </a:r>
                      <a:endParaRPr lang="es-EC" sz="1400" dirty="0">
                        <a:effectLst/>
                        <a:latin typeface="Times New Roman"/>
                        <a:ea typeface="Times New Roman"/>
                      </a:endParaRPr>
                    </a:p>
                  </a:txBody>
                  <a:tcPr marL="44450" marR="44450" marT="0" marB="0" anchor="b"/>
                </a:tc>
                <a:tc>
                  <a:txBody>
                    <a:bodyPr/>
                    <a:lstStyle/>
                    <a:p>
                      <a:pPr>
                        <a:spcAft>
                          <a:spcPts val="0"/>
                        </a:spcAft>
                      </a:pPr>
                      <a:r>
                        <a:rPr lang="es-ES" sz="1400" dirty="0" err="1">
                          <a:effectLst/>
                        </a:rPr>
                        <a:t>Temp</a:t>
                      </a:r>
                      <a:r>
                        <a:rPr lang="es-ES" sz="1400" dirty="0">
                          <a:effectLst/>
                        </a:rPr>
                        <a:t>. Max. N2</a:t>
                      </a:r>
                      <a:endParaRPr lang="es-EC" sz="1400" dirty="0">
                        <a:effectLst/>
                        <a:latin typeface="Times New Roman"/>
                        <a:ea typeface="Times New Roman"/>
                      </a:endParaRPr>
                    </a:p>
                  </a:txBody>
                  <a:tcPr marL="44450" marR="44450" marT="0" marB="0" anchor="b"/>
                </a:tc>
                <a:tc>
                  <a:txBody>
                    <a:bodyPr/>
                    <a:lstStyle/>
                    <a:p>
                      <a:pPr>
                        <a:spcAft>
                          <a:spcPts val="0"/>
                        </a:spcAft>
                      </a:pPr>
                      <a:r>
                        <a:rPr lang="es-ES" sz="1400" dirty="0" err="1">
                          <a:effectLst/>
                        </a:rPr>
                        <a:t>Temp</a:t>
                      </a:r>
                      <a:r>
                        <a:rPr lang="es-ES" sz="1400" dirty="0">
                          <a:effectLst/>
                        </a:rPr>
                        <a:t>. Min N1</a:t>
                      </a:r>
                      <a:endParaRPr lang="es-EC" sz="1400" dirty="0">
                        <a:effectLst/>
                        <a:latin typeface="Times New Roman"/>
                        <a:ea typeface="Times New Roman"/>
                      </a:endParaRPr>
                    </a:p>
                  </a:txBody>
                  <a:tcPr marL="44450" marR="44450" marT="0" marB="0" anchor="b"/>
                </a:tc>
                <a:tc>
                  <a:txBody>
                    <a:bodyPr/>
                    <a:lstStyle/>
                    <a:p>
                      <a:pPr>
                        <a:spcAft>
                          <a:spcPts val="0"/>
                        </a:spcAft>
                      </a:pPr>
                      <a:r>
                        <a:rPr lang="es-ES" sz="1400">
                          <a:effectLst/>
                        </a:rPr>
                        <a:t>Temp. Min. N2</a:t>
                      </a:r>
                      <a:endParaRPr lang="es-EC" sz="1400">
                        <a:effectLst/>
                        <a:latin typeface="Times New Roman"/>
                        <a:ea typeface="Times New Roman"/>
                      </a:endParaRPr>
                    </a:p>
                  </a:txBody>
                  <a:tcPr marL="44450" marR="44450" marT="0" marB="0" anchor="b"/>
                </a:tc>
              </a:tr>
              <a:tr h="312739">
                <a:tc>
                  <a:txBody>
                    <a:bodyPr/>
                    <a:lstStyle/>
                    <a:p>
                      <a:pPr>
                        <a:spcAft>
                          <a:spcPts val="0"/>
                        </a:spcAft>
                      </a:pPr>
                      <a:r>
                        <a:rPr lang="es-ES" sz="1400">
                          <a:effectLst/>
                        </a:rPr>
                        <a:t>Marzo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30,67</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28,24</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10,72</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11,84</a:t>
                      </a:r>
                      <a:endParaRPr lang="es-EC" sz="1400" kern="1200">
                        <a:solidFill>
                          <a:schemeClr val="dk1"/>
                        </a:solidFill>
                        <a:effectLst/>
                        <a:latin typeface="+mn-lt"/>
                        <a:ea typeface="+mn-ea"/>
                        <a:cs typeface="+mn-cs"/>
                      </a:endParaRPr>
                    </a:p>
                  </a:txBody>
                  <a:tcPr marL="44450" marR="44450" marT="0" marB="0" anchor="b"/>
                </a:tc>
              </a:tr>
              <a:tr h="312739">
                <a:tc>
                  <a:txBody>
                    <a:bodyPr/>
                    <a:lstStyle/>
                    <a:p>
                      <a:pPr>
                        <a:spcAft>
                          <a:spcPts val="0"/>
                        </a:spcAft>
                      </a:pPr>
                      <a:r>
                        <a:rPr lang="es-ES" sz="1400">
                          <a:effectLst/>
                        </a:rPr>
                        <a:t>Abril</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29,40</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27,94</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8,98</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10,6</a:t>
                      </a:r>
                      <a:endParaRPr lang="es-EC" sz="1400" kern="1200">
                        <a:solidFill>
                          <a:schemeClr val="dk1"/>
                        </a:solidFill>
                        <a:effectLst/>
                        <a:latin typeface="+mn-lt"/>
                        <a:ea typeface="+mn-ea"/>
                        <a:cs typeface="+mn-cs"/>
                      </a:endParaRPr>
                    </a:p>
                  </a:txBody>
                  <a:tcPr marL="44450" marR="44450" marT="0" marB="0" anchor="b"/>
                </a:tc>
              </a:tr>
              <a:tr h="312739">
                <a:tc>
                  <a:txBody>
                    <a:bodyPr/>
                    <a:lstStyle/>
                    <a:p>
                      <a:pPr>
                        <a:spcAft>
                          <a:spcPts val="0"/>
                        </a:spcAft>
                      </a:pPr>
                      <a:r>
                        <a:rPr lang="es-ES" sz="1400">
                          <a:effectLst/>
                        </a:rPr>
                        <a:t>Mayo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20,72</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23,33</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8,54</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8,88</a:t>
                      </a:r>
                      <a:endParaRPr lang="es-EC" sz="1400" kern="1200" dirty="0">
                        <a:solidFill>
                          <a:schemeClr val="dk1"/>
                        </a:solidFill>
                        <a:effectLst/>
                        <a:latin typeface="+mn-lt"/>
                        <a:ea typeface="+mn-ea"/>
                        <a:cs typeface="+mn-cs"/>
                      </a:endParaRPr>
                    </a:p>
                  </a:txBody>
                  <a:tcPr marL="44450" marR="44450" marT="0" marB="0" anchor="b"/>
                </a:tc>
              </a:tr>
              <a:tr h="312739">
                <a:tc>
                  <a:txBody>
                    <a:bodyPr/>
                    <a:lstStyle/>
                    <a:p>
                      <a:pPr>
                        <a:spcAft>
                          <a:spcPts val="0"/>
                        </a:spcAft>
                      </a:pPr>
                      <a:r>
                        <a:rPr lang="es-ES" sz="1400">
                          <a:effectLst/>
                        </a:rPr>
                        <a:t>Junio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20,63</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24,49</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9,88</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9,79</a:t>
                      </a:r>
                      <a:endParaRPr lang="es-EC" sz="1400" kern="1200" dirty="0">
                        <a:solidFill>
                          <a:schemeClr val="dk1"/>
                        </a:solidFill>
                        <a:effectLst/>
                        <a:latin typeface="+mn-lt"/>
                        <a:ea typeface="+mn-ea"/>
                        <a:cs typeface="+mn-cs"/>
                      </a:endParaRPr>
                    </a:p>
                  </a:txBody>
                  <a:tcPr marL="44450" marR="44450" marT="0" marB="0" anchor="b"/>
                </a:tc>
              </a:tr>
              <a:tr h="312739">
                <a:tc>
                  <a:txBody>
                    <a:bodyPr/>
                    <a:lstStyle/>
                    <a:p>
                      <a:pPr>
                        <a:spcAft>
                          <a:spcPts val="0"/>
                        </a:spcAft>
                      </a:pPr>
                      <a:r>
                        <a:rPr lang="es-ES" sz="1400">
                          <a:effectLst/>
                        </a:rPr>
                        <a:t>Promedio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b="1" kern="1200" dirty="0">
                          <a:solidFill>
                            <a:schemeClr val="dk1"/>
                          </a:solidFill>
                          <a:effectLst/>
                          <a:latin typeface="+mn-lt"/>
                          <a:ea typeface="+mn-ea"/>
                          <a:cs typeface="+mn-cs"/>
                        </a:rPr>
                        <a:t>25,35</a:t>
                      </a:r>
                      <a:endParaRPr lang="es-EC" sz="1400" b="1"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b="1" kern="1200" dirty="0">
                          <a:solidFill>
                            <a:schemeClr val="dk1"/>
                          </a:solidFill>
                          <a:effectLst/>
                          <a:latin typeface="+mn-lt"/>
                          <a:ea typeface="+mn-ea"/>
                          <a:cs typeface="+mn-cs"/>
                        </a:rPr>
                        <a:t>25,1</a:t>
                      </a:r>
                      <a:endParaRPr lang="es-EC" sz="1400" b="1"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b="1" kern="1200" dirty="0">
                          <a:solidFill>
                            <a:schemeClr val="dk1"/>
                          </a:solidFill>
                          <a:effectLst/>
                          <a:latin typeface="+mn-lt"/>
                          <a:ea typeface="+mn-ea"/>
                          <a:cs typeface="+mn-cs"/>
                        </a:rPr>
                        <a:t>9,53</a:t>
                      </a:r>
                      <a:endParaRPr lang="es-EC" sz="1400" b="1"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b="1" kern="1200" dirty="0">
                          <a:solidFill>
                            <a:schemeClr val="dk1"/>
                          </a:solidFill>
                          <a:effectLst/>
                          <a:latin typeface="+mn-lt"/>
                          <a:ea typeface="+mn-ea"/>
                          <a:cs typeface="+mn-cs"/>
                        </a:rPr>
                        <a:t>10,28</a:t>
                      </a:r>
                      <a:endParaRPr lang="es-EC" sz="1400" b="1" kern="1200" dirty="0">
                        <a:solidFill>
                          <a:schemeClr val="dk1"/>
                        </a:solidFill>
                        <a:effectLst/>
                        <a:latin typeface="+mn-lt"/>
                        <a:ea typeface="+mn-ea"/>
                        <a:cs typeface="+mn-cs"/>
                      </a:endParaRPr>
                    </a:p>
                  </a:txBody>
                  <a:tcPr marL="44450" marR="44450" marT="0" marB="0" anchor="b"/>
                </a:tc>
              </a:tr>
            </a:tbl>
          </a:graphicData>
        </a:graphic>
      </p:graphicFrame>
      <p:sp>
        <p:nvSpPr>
          <p:cNvPr id="12" name="11 CuadroTexto"/>
          <p:cNvSpPr txBox="1"/>
          <p:nvPr/>
        </p:nvSpPr>
        <p:spPr>
          <a:xfrm>
            <a:off x="2308276" y="1147916"/>
            <a:ext cx="2333625" cy="369332"/>
          </a:xfrm>
          <a:prstGeom prst="rect">
            <a:avLst/>
          </a:prstGeom>
          <a:noFill/>
        </p:spPr>
        <p:txBody>
          <a:bodyPr wrap="square" rtlCol="0">
            <a:spAutoFit/>
          </a:bodyPr>
          <a:lstStyle/>
          <a:p>
            <a:r>
              <a:rPr lang="es-EC" dirty="0" smtClean="0"/>
              <a:t>Temperatura</a:t>
            </a:r>
            <a:endParaRPr lang="es-EC" dirty="0"/>
          </a:p>
        </p:txBody>
      </p:sp>
      <p:sp>
        <p:nvSpPr>
          <p:cNvPr id="13" name="12 CuadroTexto"/>
          <p:cNvSpPr txBox="1"/>
          <p:nvPr/>
        </p:nvSpPr>
        <p:spPr>
          <a:xfrm>
            <a:off x="2308275" y="3925841"/>
            <a:ext cx="2333625" cy="369332"/>
          </a:xfrm>
          <a:prstGeom prst="rect">
            <a:avLst/>
          </a:prstGeom>
          <a:noFill/>
        </p:spPr>
        <p:txBody>
          <a:bodyPr wrap="square" rtlCol="0">
            <a:spAutoFit/>
          </a:bodyPr>
          <a:lstStyle/>
          <a:p>
            <a:r>
              <a:rPr lang="es-EC" dirty="0" smtClean="0"/>
              <a:t>Humedad</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1123656"/>
              </p:ext>
            </p:extLst>
          </p:nvPr>
        </p:nvGraphicFramePr>
        <p:xfrm>
          <a:off x="4100052" y="4295171"/>
          <a:ext cx="6096001" cy="2036802"/>
        </p:xfrm>
        <a:graphic>
          <a:graphicData uri="http://schemas.openxmlformats.org/drawingml/2006/table">
            <a:tbl>
              <a:tblPr firstRow="1" firstCol="1" bandRow="1">
                <a:tableStyleId>{5C22544A-7EE6-4342-B048-85BDC9FD1C3A}</a:tableStyleId>
              </a:tblPr>
              <a:tblGrid>
                <a:gridCol w="931175"/>
                <a:gridCol w="1264260"/>
                <a:gridCol w="1263450"/>
                <a:gridCol w="1263450"/>
                <a:gridCol w="1373666"/>
              </a:tblGrid>
              <a:tr h="376607">
                <a:tc>
                  <a:txBody>
                    <a:bodyPr/>
                    <a:lstStyle/>
                    <a:p>
                      <a:pPr>
                        <a:spcAft>
                          <a:spcPts val="0"/>
                        </a:spcAft>
                      </a:pPr>
                      <a:r>
                        <a:rPr lang="es-ES" sz="1400" dirty="0">
                          <a:effectLst/>
                        </a:rPr>
                        <a:t>Mes</a:t>
                      </a:r>
                      <a:endParaRPr lang="es-EC" sz="1400" dirty="0">
                        <a:effectLst/>
                        <a:latin typeface="Times New Roman"/>
                        <a:ea typeface="Times New Roman"/>
                      </a:endParaRPr>
                    </a:p>
                  </a:txBody>
                  <a:tcPr marL="44450" marR="44450" marT="0" marB="0" anchor="b"/>
                </a:tc>
                <a:tc>
                  <a:txBody>
                    <a:bodyPr/>
                    <a:lstStyle/>
                    <a:p>
                      <a:pPr>
                        <a:spcAft>
                          <a:spcPts val="0"/>
                        </a:spcAft>
                      </a:pPr>
                      <a:r>
                        <a:rPr lang="es-ES" sz="1400" dirty="0" err="1">
                          <a:effectLst/>
                        </a:rPr>
                        <a:t>Hum</a:t>
                      </a:r>
                      <a:r>
                        <a:rPr lang="es-ES" sz="1400" dirty="0">
                          <a:effectLst/>
                        </a:rPr>
                        <a:t>. Max. N1</a:t>
                      </a:r>
                      <a:endParaRPr lang="es-EC" sz="1400" dirty="0">
                        <a:effectLst/>
                        <a:latin typeface="Times New Roman"/>
                        <a:ea typeface="Times New Roman"/>
                      </a:endParaRPr>
                    </a:p>
                  </a:txBody>
                  <a:tcPr marL="44450" marR="44450" marT="0" marB="0" anchor="b"/>
                </a:tc>
                <a:tc>
                  <a:txBody>
                    <a:bodyPr/>
                    <a:lstStyle/>
                    <a:p>
                      <a:pPr>
                        <a:spcAft>
                          <a:spcPts val="0"/>
                        </a:spcAft>
                      </a:pPr>
                      <a:r>
                        <a:rPr lang="es-ES" sz="1400" dirty="0" err="1">
                          <a:effectLst/>
                        </a:rPr>
                        <a:t>Hum</a:t>
                      </a:r>
                      <a:r>
                        <a:rPr lang="es-ES" sz="1400" dirty="0">
                          <a:effectLst/>
                        </a:rPr>
                        <a:t>. Max. N2</a:t>
                      </a:r>
                      <a:endParaRPr lang="es-EC" sz="1400" dirty="0">
                        <a:effectLst/>
                        <a:latin typeface="Times New Roman"/>
                        <a:ea typeface="Times New Roman"/>
                      </a:endParaRPr>
                    </a:p>
                  </a:txBody>
                  <a:tcPr marL="44450" marR="44450" marT="0" marB="0" anchor="b"/>
                </a:tc>
                <a:tc>
                  <a:txBody>
                    <a:bodyPr/>
                    <a:lstStyle/>
                    <a:p>
                      <a:pPr>
                        <a:spcAft>
                          <a:spcPts val="0"/>
                        </a:spcAft>
                      </a:pPr>
                      <a:r>
                        <a:rPr lang="es-ES" sz="1400">
                          <a:effectLst/>
                        </a:rPr>
                        <a:t>Hum. Min N1</a:t>
                      </a:r>
                      <a:endParaRPr lang="es-EC" sz="1400">
                        <a:effectLst/>
                        <a:latin typeface="Times New Roman"/>
                        <a:ea typeface="Times New Roman"/>
                      </a:endParaRPr>
                    </a:p>
                  </a:txBody>
                  <a:tcPr marL="44450" marR="44450" marT="0" marB="0" anchor="b"/>
                </a:tc>
                <a:tc>
                  <a:txBody>
                    <a:bodyPr/>
                    <a:lstStyle/>
                    <a:p>
                      <a:pPr>
                        <a:spcAft>
                          <a:spcPts val="0"/>
                        </a:spcAft>
                      </a:pPr>
                      <a:r>
                        <a:rPr lang="es-ES" sz="1400" dirty="0" err="1">
                          <a:effectLst/>
                        </a:rPr>
                        <a:t>Hum</a:t>
                      </a:r>
                      <a:r>
                        <a:rPr lang="es-ES" sz="1400" dirty="0">
                          <a:effectLst/>
                        </a:rPr>
                        <a:t>. Min N2</a:t>
                      </a:r>
                      <a:endParaRPr lang="es-EC" sz="1400" dirty="0">
                        <a:effectLst/>
                        <a:latin typeface="Times New Roman"/>
                        <a:ea typeface="Times New Roman"/>
                      </a:endParaRPr>
                    </a:p>
                  </a:txBody>
                  <a:tcPr marL="44450" marR="44450" marT="0" marB="0" anchor="b"/>
                </a:tc>
              </a:tr>
              <a:tr h="332039">
                <a:tc>
                  <a:txBody>
                    <a:bodyPr/>
                    <a:lstStyle/>
                    <a:p>
                      <a:pPr>
                        <a:spcAft>
                          <a:spcPts val="0"/>
                        </a:spcAft>
                      </a:pPr>
                      <a:r>
                        <a:rPr lang="es-ES" sz="1400">
                          <a:effectLst/>
                        </a:rPr>
                        <a:t>Marzo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99,43</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96,49</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76,02</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90,49</a:t>
                      </a:r>
                      <a:endParaRPr lang="es-EC" sz="1400" kern="1200">
                        <a:solidFill>
                          <a:schemeClr val="dk1"/>
                        </a:solidFill>
                        <a:effectLst/>
                        <a:latin typeface="+mn-lt"/>
                        <a:ea typeface="+mn-ea"/>
                        <a:cs typeface="+mn-cs"/>
                      </a:endParaRPr>
                    </a:p>
                  </a:txBody>
                  <a:tcPr marL="44450" marR="44450" marT="0" marB="0" anchor="b"/>
                </a:tc>
              </a:tr>
              <a:tr h="332039">
                <a:tc>
                  <a:txBody>
                    <a:bodyPr/>
                    <a:lstStyle/>
                    <a:p>
                      <a:pPr>
                        <a:spcAft>
                          <a:spcPts val="0"/>
                        </a:spcAft>
                      </a:pPr>
                      <a:r>
                        <a:rPr lang="es-ES" sz="1400">
                          <a:effectLst/>
                        </a:rPr>
                        <a:t>Abril</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98,77</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96,86</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80,35</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88,99</a:t>
                      </a:r>
                      <a:endParaRPr lang="es-EC" sz="1400" kern="1200">
                        <a:solidFill>
                          <a:schemeClr val="dk1"/>
                        </a:solidFill>
                        <a:effectLst/>
                        <a:latin typeface="+mn-lt"/>
                        <a:ea typeface="+mn-ea"/>
                        <a:cs typeface="+mn-cs"/>
                      </a:endParaRPr>
                    </a:p>
                  </a:txBody>
                  <a:tcPr marL="44450" marR="44450" marT="0" marB="0" anchor="b"/>
                </a:tc>
              </a:tr>
              <a:tr h="332039">
                <a:tc>
                  <a:txBody>
                    <a:bodyPr/>
                    <a:lstStyle/>
                    <a:p>
                      <a:pPr>
                        <a:spcAft>
                          <a:spcPts val="0"/>
                        </a:spcAft>
                      </a:pPr>
                      <a:r>
                        <a:rPr lang="es-ES" sz="1400">
                          <a:effectLst/>
                        </a:rPr>
                        <a:t>Mayo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99,99</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97,19</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95,34</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91,39</a:t>
                      </a:r>
                      <a:endParaRPr lang="es-EC" sz="1400" kern="1200">
                        <a:solidFill>
                          <a:schemeClr val="dk1"/>
                        </a:solidFill>
                        <a:effectLst/>
                        <a:latin typeface="+mn-lt"/>
                        <a:ea typeface="+mn-ea"/>
                        <a:cs typeface="+mn-cs"/>
                      </a:endParaRPr>
                    </a:p>
                  </a:txBody>
                  <a:tcPr marL="44450" marR="44450" marT="0" marB="0" anchor="b"/>
                </a:tc>
              </a:tr>
              <a:tr h="332039">
                <a:tc>
                  <a:txBody>
                    <a:bodyPr/>
                    <a:lstStyle/>
                    <a:p>
                      <a:pPr>
                        <a:spcAft>
                          <a:spcPts val="0"/>
                        </a:spcAft>
                      </a:pPr>
                      <a:r>
                        <a:rPr lang="es-ES" sz="1400">
                          <a:effectLst/>
                        </a:rPr>
                        <a:t>Junio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99,99</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a:solidFill>
                            <a:schemeClr val="dk1"/>
                          </a:solidFill>
                          <a:effectLst/>
                          <a:latin typeface="+mn-lt"/>
                          <a:ea typeface="+mn-ea"/>
                          <a:cs typeface="+mn-cs"/>
                        </a:rPr>
                        <a:t>97,11</a:t>
                      </a:r>
                      <a:endParaRPr lang="es-EC" sz="14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95,93</a:t>
                      </a:r>
                      <a:endParaRPr lang="es-EC" sz="14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kern="1200" dirty="0">
                          <a:solidFill>
                            <a:schemeClr val="dk1"/>
                          </a:solidFill>
                          <a:effectLst/>
                          <a:latin typeface="+mn-lt"/>
                          <a:ea typeface="+mn-ea"/>
                          <a:cs typeface="+mn-cs"/>
                        </a:rPr>
                        <a:t>89,49</a:t>
                      </a:r>
                      <a:endParaRPr lang="es-EC" sz="1400" kern="1200" dirty="0">
                        <a:solidFill>
                          <a:schemeClr val="dk1"/>
                        </a:solidFill>
                        <a:effectLst/>
                        <a:latin typeface="+mn-lt"/>
                        <a:ea typeface="+mn-ea"/>
                        <a:cs typeface="+mn-cs"/>
                      </a:endParaRPr>
                    </a:p>
                  </a:txBody>
                  <a:tcPr marL="44450" marR="44450" marT="0" marB="0" anchor="b"/>
                </a:tc>
              </a:tr>
              <a:tr h="332039">
                <a:tc>
                  <a:txBody>
                    <a:bodyPr/>
                    <a:lstStyle/>
                    <a:p>
                      <a:pPr>
                        <a:spcAft>
                          <a:spcPts val="0"/>
                        </a:spcAft>
                      </a:pPr>
                      <a:r>
                        <a:rPr lang="es-ES" sz="1400">
                          <a:effectLst/>
                        </a:rPr>
                        <a:t>Promedio</a:t>
                      </a:r>
                      <a:endParaRPr lang="es-EC" sz="14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400" b="1" kern="1200">
                          <a:solidFill>
                            <a:schemeClr val="dk1"/>
                          </a:solidFill>
                          <a:effectLst/>
                          <a:latin typeface="+mn-lt"/>
                          <a:ea typeface="+mn-ea"/>
                          <a:cs typeface="+mn-cs"/>
                        </a:rPr>
                        <a:t>99,55</a:t>
                      </a:r>
                      <a:endParaRPr lang="es-EC" sz="1400" b="1"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b="1" kern="1200">
                          <a:solidFill>
                            <a:schemeClr val="dk1"/>
                          </a:solidFill>
                          <a:effectLst/>
                          <a:latin typeface="+mn-lt"/>
                          <a:ea typeface="+mn-ea"/>
                          <a:cs typeface="+mn-cs"/>
                        </a:rPr>
                        <a:t>96,92</a:t>
                      </a:r>
                      <a:endParaRPr lang="es-EC" sz="1400" b="1"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b="1" kern="1200" dirty="0">
                          <a:solidFill>
                            <a:schemeClr val="dk1"/>
                          </a:solidFill>
                          <a:effectLst/>
                          <a:latin typeface="+mn-lt"/>
                          <a:ea typeface="+mn-ea"/>
                          <a:cs typeface="+mn-cs"/>
                        </a:rPr>
                        <a:t>86,91</a:t>
                      </a:r>
                      <a:endParaRPr lang="es-EC" sz="1400" b="1"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400" b="1" kern="1200" dirty="0">
                          <a:solidFill>
                            <a:schemeClr val="dk1"/>
                          </a:solidFill>
                          <a:effectLst/>
                          <a:latin typeface="+mn-lt"/>
                          <a:ea typeface="+mn-ea"/>
                          <a:cs typeface="+mn-cs"/>
                        </a:rPr>
                        <a:t>96,92</a:t>
                      </a:r>
                      <a:endParaRPr lang="es-EC" sz="1400" b="1" kern="1200" dirty="0">
                        <a:solidFill>
                          <a:schemeClr val="dk1"/>
                        </a:solidFill>
                        <a:effectLst/>
                        <a:latin typeface="+mn-lt"/>
                        <a:ea typeface="+mn-ea"/>
                        <a:cs typeface="+mn-cs"/>
                      </a:endParaRPr>
                    </a:p>
                  </a:txBody>
                  <a:tcPr marL="44450" marR="44450" marT="0" marB="0" anchor="b"/>
                </a:tc>
              </a:tr>
            </a:tbl>
          </a:graphicData>
        </a:graphic>
      </p:graphicFrame>
    </p:spTree>
    <p:extLst>
      <p:ext uri="{BB962C8B-B14F-4D97-AF65-F5344CB8AC3E}">
        <p14:creationId xmlns:p14="http://schemas.microsoft.com/office/powerpoint/2010/main" val="40508271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787950" y="221046"/>
            <a:ext cx="10515600" cy="1325563"/>
          </a:xfrm>
        </p:spPr>
        <p:txBody>
          <a:bodyPr/>
          <a:lstStyle/>
          <a:p>
            <a:r>
              <a:rPr lang="es-US" dirty="0" smtClean="0">
                <a:solidFill>
                  <a:schemeClr val="accent1">
                    <a:lumMod val="75000"/>
                  </a:schemeClr>
                </a:solidFill>
              </a:rPr>
              <a:t>PROMEDIOS</a:t>
            </a:r>
            <a:endParaRPr lang="es-US" dirty="0">
              <a:solidFill>
                <a:schemeClr val="accent1">
                  <a:lumMod val="75000"/>
                </a:schemeClr>
              </a:solidFill>
            </a:endParaRPr>
          </a:p>
        </p:txBody>
      </p:sp>
      <p:sp>
        <p:nvSpPr>
          <p:cNvPr id="12" name="11 CuadroTexto"/>
          <p:cNvSpPr txBox="1"/>
          <p:nvPr/>
        </p:nvSpPr>
        <p:spPr>
          <a:xfrm>
            <a:off x="2308276" y="1147916"/>
            <a:ext cx="2333625" cy="369332"/>
          </a:xfrm>
          <a:prstGeom prst="rect">
            <a:avLst/>
          </a:prstGeom>
          <a:noFill/>
        </p:spPr>
        <p:txBody>
          <a:bodyPr wrap="square" rtlCol="0">
            <a:spAutoFit/>
          </a:bodyPr>
          <a:lstStyle/>
          <a:p>
            <a:r>
              <a:rPr lang="es-EC" dirty="0" smtClean="0"/>
              <a:t>Temperatura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276479687"/>
              </p:ext>
            </p:extLst>
          </p:nvPr>
        </p:nvGraphicFramePr>
        <p:xfrm>
          <a:off x="4267200" y="1691146"/>
          <a:ext cx="4954024" cy="1927458"/>
        </p:xfrm>
        <a:graphic>
          <a:graphicData uri="http://schemas.openxmlformats.org/drawingml/2006/table">
            <a:tbl>
              <a:tblPr firstRow="1" firstCol="1" bandRow="1">
                <a:tableStyleId>{5C22544A-7EE6-4342-B048-85BDC9FD1C3A}</a:tableStyleId>
              </a:tblPr>
              <a:tblGrid>
                <a:gridCol w="1082162"/>
                <a:gridCol w="1869532"/>
                <a:gridCol w="2002330"/>
              </a:tblGrid>
              <a:tr h="321243">
                <a:tc>
                  <a:txBody>
                    <a:bodyPr/>
                    <a:lstStyle/>
                    <a:p>
                      <a:pPr>
                        <a:spcAft>
                          <a:spcPts val="0"/>
                        </a:spcAft>
                      </a:pPr>
                      <a:r>
                        <a:rPr lang="es-ES" sz="1600" dirty="0">
                          <a:effectLst/>
                        </a:rPr>
                        <a:t>Mes</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dirty="0" err="1">
                          <a:effectLst/>
                        </a:rPr>
                        <a:t>Temp</a:t>
                      </a:r>
                      <a:r>
                        <a:rPr lang="es-ES" sz="1600" dirty="0">
                          <a:effectLst/>
                        </a:rPr>
                        <a:t>. </a:t>
                      </a:r>
                      <a:r>
                        <a:rPr lang="es-ES" sz="1600" dirty="0" err="1">
                          <a:effectLst/>
                        </a:rPr>
                        <a:t>Prom</a:t>
                      </a:r>
                      <a:r>
                        <a:rPr lang="es-ES" sz="1600" dirty="0">
                          <a:effectLst/>
                        </a:rPr>
                        <a:t>. N1</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dirty="0" err="1">
                          <a:effectLst/>
                        </a:rPr>
                        <a:t>Temp</a:t>
                      </a:r>
                      <a:r>
                        <a:rPr lang="es-ES" sz="1600" dirty="0">
                          <a:effectLst/>
                        </a:rPr>
                        <a:t>. </a:t>
                      </a:r>
                      <a:r>
                        <a:rPr lang="es-ES" sz="1600" dirty="0" err="1">
                          <a:effectLst/>
                        </a:rPr>
                        <a:t>Prom</a:t>
                      </a:r>
                      <a:r>
                        <a:rPr lang="es-ES" sz="1600" dirty="0">
                          <a:effectLst/>
                        </a:rPr>
                        <a:t>. N2</a:t>
                      </a:r>
                      <a:endParaRPr lang="es-EC" sz="1600" dirty="0">
                        <a:effectLst/>
                        <a:latin typeface="Times New Roman"/>
                        <a:ea typeface="Times New Roman"/>
                      </a:endParaRPr>
                    </a:p>
                  </a:txBody>
                  <a:tcPr marL="44450" marR="44450" marT="0" marB="0" anchor="b"/>
                </a:tc>
              </a:tr>
              <a:tr h="321243">
                <a:tc>
                  <a:txBody>
                    <a:bodyPr/>
                    <a:lstStyle/>
                    <a:p>
                      <a:pPr>
                        <a:spcAft>
                          <a:spcPts val="0"/>
                        </a:spcAft>
                      </a:pPr>
                      <a:r>
                        <a:rPr lang="es-ES" sz="1600" dirty="0">
                          <a:effectLst/>
                        </a:rPr>
                        <a:t>Marzo</a:t>
                      </a:r>
                      <a:endParaRPr lang="es-EC" sz="1600" dirty="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15,34</a:t>
                      </a:r>
                      <a:endParaRPr lang="es-EC" sz="16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16,01</a:t>
                      </a:r>
                      <a:endParaRPr lang="es-EC" sz="1600" kern="1200" dirty="0">
                        <a:solidFill>
                          <a:schemeClr val="dk1"/>
                        </a:solidFill>
                        <a:effectLst/>
                        <a:latin typeface="+mn-lt"/>
                        <a:ea typeface="+mn-ea"/>
                        <a:cs typeface="+mn-cs"/>
                      </a:endParaRPr>
                    </a:p>
                  </a:txBody>
                  <a:tcPr marL="44450" marR="44450" marT="0" marB="0" anchor="b"/>
                </a:tc>
              </a:tr>
              <a:tr h="321243">
                <a:tc>
                  <a:txBody>
                    <a:bodyPr/>
                    <a:lstStyle/>
                    <a:p>
                      <a:pPr>
                        <a:spcAft>
                          <a:spcPts val="0"/>
                        </a:spcAft>
                      </a:pPr>
                      <a:r>
                        <a:rPr lang="es-ES" sz="1600">
                          <a:effectLst/>
                        </a:rPr>
                        <a:t>Abril</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15,59</a:t>
                      </a:r>
                      <a:endParaRPr lang="es-EC" sz="16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16,36</a:t>
                      </a:r>
                      <a:endParaRPr lang="es-EC" sz="1600" kern="1200" dirty="0">
                        <a:solidFill>
                          <a:schemeClr val="dk1"/>
                        </a:solidFill>
                        <a:effectLst/>
                        <a:latin typeface="+mn-lt"/>
                        <a:ea typeface="+mn-ea"/>
                        <a:cs typeface="+mn-cs"/>
                      </a:endParaRPr>
                    </a:p>
                  </a:txBody>
                  <a:tcPr marL="44450" marR="44450" marT="0" marB="0" anchor="b"/>
                </a:tc>
              </a:tr>
              <a:tr h="321243">
                <a:tc>
                  <a:txBody>
                    <a:bodyPr/>
                    <a:lstStyle/>
                    <a:p>
                      <a:pPr>
                        <a:spcAft>
                          <a:spcPts val="0"/>
                        </a:spcAft>
                      </a:pPr>
                      <a:r>
                        <a:rPr lang="es-ES" sz="1600">
                          <a:effectLst/>
                        </a:rPr>
                        <a:t>Mayo</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14,62</a:t>
                      </a:r>
                      <a:endParaRPr lang="es-EC" sz="16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15,53</a:t>
                      </a:r>
                      <a:endParaRPr lang="es-EC" sz="1600" kern="1200" dirty="0">
                        <a:solidFill>
                          <a:schemeClr val="dk1"/>
                        </a:solidFill>
                        <a:effectLst/>
                        <a:latin typeface="+mn-lt"/>
                        <a:ea typeface="+mn-ea"/>
                        <a:cs typeface="+mn-cs"/>
                      </a:endParaRPr>
                    </a:p>
                  </a:txBody>
                  <a:tcPr marL="44450" marR="44450" marT="0" marB="0" anchor="b"/>
                </a:tc>
              </a:tr>
              <a:tr h="321243">
                <a:tc>
                  <a:txBody>
                    <a:bodyPr/>
                    <a:lstStyle/>
                    <a:p>
                      <a:pPr>
                        <a:spcAft>
                          <a:spcPts val="0"/>
                        </a:spcAft>
                      </a:pPr>
                      <a:r>
                        <a:rPr lang="es-ES" sz="1600">
                          <a:effectLst/>
                        </a:rPr>
                        <a:t>Junio</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14,64</a:t>
                      </a:r>
                      <a:endParaRPr lang="es-EC" sz="16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15,92</a:t>
                      </a:r>
                      <a:endParaRPr lang="es-EC" sz="1600" kern="1200" dirty="0">
                        <a:solidFill>
                          <a:schemeClr val="dk1"/>
                        </a:solidFill>
                        <a:effectLst/>
                        <a:latin typeface="+mn-lt"/>
                        <a:ea typeface="+mn-ea"/>
                        <a:cs typeface="+mn-cs"/>
                      </a:endParaRPr>
                    </a:p>
                  </a:txBody>
                  <a:tcPr marL="44450" marR="44450" marT="0" marB="0" anchor="b"/>
                </a:tc>
              </a:tr>
              <a:tr h="321243">
                <a:tc>
                  <a:txBody>
                    <a:bodyPr/>
                    <a:lstStyle/>
                    <a:p>
                      <a:pPr>
                        <a:spcAft>
                          <a:spcPts val="0"/>
                        </a:spcAft>
                      </a:pPr>
                      <a:r>
                        <a:rPr lang="es-ES" sz="1600" dirty="0">
                          <a:effectLst/>
                        </a:rPr>
                        <a:t>Promedio</a:t>
                      </a:r>
                      <a:endParaRPr lang="es-EC" sz="1600" dirty="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b="1" kern="1200">
                          <a:solidFill>
                            <a:schemeClr val="dk1"/>
                          </a:solidFill>
                          <a:effectLst/>
                          <a:latin typeface="+mn-lt"/>
                          <a:ea typeface="+mn-ea"/>
                          <a:cs typeface="+mn-cs"/>
                        </a:rPr>
                        <a:t>15,05</a:t>
                      </a:r>
                      <a:endParaRPr lang="es-EC" sz="1600" b="1"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1" kern="1200" dirty="0">
                          <a:solidFill>
                            <a:schemeClr val="dk1"/>
                          </a:solidFill>
                          <a:effectLst/>
                          <a:latin typeface="+mn-lt"/>
                          <a:ea typeface="+mn-ea"/>
                          <a:cs typeface="+mn-cs"/>
                        </a:rPr>
                        <a:t>15,96</a:t>
                      </a:r>
                      <a:endParaRPr lang="es-EC" sz="1600" b="1" kern="1200" dirty="0">
                        <a:solidFill>
                          <a:schemeClr val="dk1"/>
                        </a:solidFill>
                        <a:effectLst/>
                        <a:latin typeface="+mn-lt"/>
                        <a:ea typeface="+mn-ea"/>
                        <a:cs typeface="+mn-cs"/>
                      </a:endParaRPr>
                    </a:p>
                  </a:txBody>
                  <a:tcPr marL="44450" marR="44450" marT="0" marB="0" anchor="b"/>
                </a:tc>
              </a:tr>
            </a:tbl>
          </a:graphicData>
        </a:graphic>
      </p:graphicFrame>
      <p:sp>
        <p:nvSpPr>
          <p:cNvPr id="13" name="12 CuadroTexto"/>
          <p:cNvSpPr txBox="1"/>
          <p:nvPr/>
        </p:nvSpPr>
        <p:spPr>
          <a:xfrm>
            <a:off x="2308275" y="3807542"/>
            <a:ext cx="2333625" cy="369332"/>
          </a:xfrm>
          <a:prstGeom prst="rect">
            <a:avLst/>
          </a:prstGeom>
          <a:noFill/>
        </p:spPr>
        <p:txBody>
          <a:bodyPr wrap="square" rtlCol="0">
            <a:spAutoFit/>
          </a:bodyPr>
          <a:lstStyle/>
          <a:p>
            <a:r>
              <a:rPr lang="es-EC" dirty="0" smtClean="0"/>
              <a:t>Humedad</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039520724"/>
              </p:ext>
            </p:extLst>
          </p:nvPr>
        </p:nvGraphicFramePr>
        <p:xfrm>
          <a:off x="4296697" y="4176874"/>
          <a:ext cx="4965289" cy="1928958"/>
        </p:xfrm>
        <a:graphic>
          <a:graphicData uri="http://schemas.openxmlformats.org/drawingml/2006/table">
            <a:tbl>
              <a:tblPr firstRow="1" firstCol="1" bandRow="1">
                <a:tableStyleId>{5C22544A-7EE6-4342-B048-85BDC9FD1C3A}</a:tableStyleId>
              </a:tblPr>
              <a:tblGrid>
                <a:gridCol w="1084623"/>
                <a:gridCol w="1873783"/>
                <a:gridCol w="2006883"/>
              </a:tblGrid>
              <a:tr h="321493">
                <a:tc>
                  <a:txBody>
                    <a:bodyPr/>
                    <a:lstStyle/>
                    <a:p>
                      <a:pPr>
                        <a:spcAft>
                          <a:spcPts val="0"/>
                        </a:spcAft>
                      </a:pPr>
                      <a:r>
                        <a:rPr lang="es-ES" sz="1600" dirty="0">
                          <a:effectLst/>
                        </a:rPr>
                        <a:t>Mes</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dirty="0" err="1">
                          <a:effectLst/>
                        </a:rPr>
                        <a:t>Hum</a:t>
                      </a:r>
                      <a:r>
                        <a:rPr lang="es-ES" sz="1600" dirty="0">
                          <a:effectLst/>
                        </a:rPr>
                        <a:t>. </a:t>
                      </a:r>
                      <a:r>
                        <a:rPr lang="es-ES" sz="1600" dirty="0" err="1">
                          <a:effectLst/>
                        </a:rPr>
                        <a:t>Prom</a:t>
                      </a:r>
                      <a:r>
                        <a:rPr lang="es-ES" sz="1600" dirty="0">
                          <a:effectLst/>
                        </a:rPr>
                        <a:t>. N1</a:t>
                      </a:r>
                      <a:endParaRPr lang="es-EC" sz="1600" dirty="0">
                        <a:effectLst/>
                        <a:latin typeface="Times New Roman"/>
                        <a:ea typeface="Times New Roman"/>
                      </a:endParaRPr>
                    </a:p>
                  </a:txBody>
                  <a:tcPr marL="44450" marR="44450" marT="0" marB="0" anchor="b"/>
                </a:tc>
                <a:tc>
                  <a:txBody>
                    <a:bodyPr/>
                    <a:lstStyle/>
                    <a:p>
                      <a:pPr>
                        <a:spcAft>
                          <a:spcPts val="0"/>
                        </a:spcAft>
                      </a:pPr>
                      <a:r>
                        <a:rPr lang="es-ES" sz="1600">
                          <a:effectLst/>
                        </a:rPr>
                        <a:t>Hum. Prom. N2</a:t>
                      </a:r>
                      <a:endParaRPr lang="es-EC" sz="1600">
                        <a:effectLst/>
                        <a:latin typeface="Times New Roman"/>
                        <a:ea typeface="Times New Roman"/>
                      </a:endParaRPr>
                    </a:p>
                  </a:txBody>
                  <a:tcPr marL="44450" marR="44450" marT="0" marB="0" anchor="b"/>
                </a:tc>
              </a:tr>
              <a:tr h="321493">
                <a:tc>
                  <a:txBody>
                    <a:bodyPr/>
                    <a:lstStyle/>
                    <a:p>
                      <a:pPr>
                        <a:spcAft>
                          <a:spcPts val="0"/>
                        </a:spcAft>
                      </a:pPr>
                      <a:r>
                        <a:rPr lang="es-ES" sz="1600">
                          <a:effectLst/>
                        </a:rPr>
                        <a:t>Marzo</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96,06</a:t>
                      </a:r>
                      <a:endParaRPr lang="es-EC" sz="16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a:solidFill>
                            <a:schemeClr val="dk1"/>
                          </a:solidFill>
                          <a:effectLst/>
                          <a:latin typeface="+mn-lt"/>
                          <a:ea typeface="+mn-ea"/>
                          <a:cs typeface="+mn-cs"/>
                        </a:rPr>
                        <a:t>95,15</a:t>
                      </a:r>
                      <a:endParaRPr lang="es-EC" sz="1600" kern="1200">
                        <a:solidFill>
                          <a:schemeClr val="dk1"/>
                        </a:solidFill>
                        <a:effectLst/>
                        <a:latin typeface="+mn-lt"/>
                        <a:ea typeface="+mn-ea"/>
                        <a:cs typeface="+mn-cs"/>
                      </a:endParaRPr>
                    </a:p>
                  </a:txBody>
                  <a:tcPr marL="44450" marR="44450" marT="0" marB="0" anchor="b"/>
                </a:tc>
              </a:tr>
              <a:tr h="321493">
                <a:tc>
                  <a:txBody>
                    <a:bodyPr/>
                    <a:lstStyle/>
                    <a:p>
                      <a:pPr>
                        <a:spcAft>
                          <a:spcPts val="0"/>
                        </a:spcAft>
                      </a:pPr>
                      <a:r>
                        <a:rPr lang="es-ES" sz="1600">
                          <a:effectLst/>
                        </a:rPr>
                        <a:t>Abril</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95,67</a:t>
                      </a:r>
                      <a:endParaRPr lang="es-EC" sz="160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95,45</a:t>
                      </a:r>
                      <a:endParaRPr lang="es-EC" sz="1600" kern="1200" dirty="0">
                        <a:solidFill>
                          <a:schemeClr val="dk1"/>
                        </a:solidFill>
                        <a:effectLst/>
                        <a:latin typeface="+mn-lt"/>
                        <a:ea typeface="+mn-ea"/>
                        <a:cs typeface="+mn-cs"/>
                      </a:endParaRPr>
                    </a:p>
                  </a:txBody>
                  <a:tcPr marL="44450" marR="44450" marT="0" marB="0" anchor="b"/>
                </a:tc>
              </a:tr>
              <a:tr h="321493">
                <a:tc>
                  <a:txBody>
                    <a:bodyPr/>
                    <a:lstStyle/>
                    <a:p>
                      <a:pPr>
                        <a:spcAft>
                          <a:spcPts val="0"/>
                        </a:spcAft>
                      </a:pPr>
                      <a:r>
                        <a:rPr lang="es-ES" sz="1600">
                          <a:effectLst/>
                        </a:rPr>
                        <a:t>Mayo</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a:solidFill>
                            <a:schemeClr val="dk1"/>
                          </a:solidFill>
                          <a:effectLst/>
                          <a:latin typeface="+mn-lt"/>
                          <a:ea typeface="+mn-ea"/>
                          <a:cs typeface="+mn-cs"/>
                        </a:rPr>
                        <a:t>98,84</a:t>
                      </a:r>
                      <a:endParaRPr lang="es-EC" sz="16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95,85</a:t>
                      </a:r>
                      <a:endParaRPr lang="es-EC" sz="1600" kern="1200" dirty="0">
                        <a:solidFill>
                          <a:schemeClr val="dk1"/>
                        </a:solidFill>
                        <a:effectLst/>
                        <a:latin typeface="+mn-lt"/>
                        <a:ea typeface="+mn-ea"/>
                        <a:cs typeface="+mn-cs"/>
                      </a:endParaRPr>
                    </a:p>
                  </a:txBody>
                  <a:tcPr marL="44450" marR="44450" marT="0" marB="0" anchor="b"/>
                </a:tc>
              </a:tr>
              <a:tr h="321493">
                <a:tc>
                  <a:txBody>
                    <a:bodyPr/>
                    <a:lstStyle/>
                    <a:p>
                      <a:pPr>
                        <a:spcAft>
                          <a:spcPts val="0"/>
                        </a:spcAft>
                      </a:pPr>
                      <a:r>
                        <a:rPr lang="es-ES" sz="1600">
                          <a:effectLst/>
                        </a:rPr>
                        <a:t>Junio</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kern="1200">
                          <a:solidFill>
                            <a:schemeClr val="dk1"/>
                          </a:solidFill>
                          <a:effectLst/>
                          <a:latin typeface="+mn-lt"/>
                          <a:ea typeface="+mn-ea"/>
                          <a:cs typeface="+mn-cs"/>
                        </a:rPr>
                        <a:t>99,06</a:t>
                      </a:r>
                      <a:endParaRPr lang="es-EC" sz="160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kern="1200" dirty="0">
                          <a:solidFill>
                            <a:schemeClr val="dk1"/>
                          </a:solidFill>
                          <a:effectLst/>
                          <a:latin typeface="+mn-lt"/>
                          <a:ea typeface="+mn-ea"/>
                          <a:cs typeface="+mn-cs"/>
                        </a:rPr>
                        <a:t>95,32</a:t>
                      </a:r>
                      <a:endParaRPr lang="es-EC" sz="1600" kern="1200" dirty="0">
                        <a:solidFill>
                          <a:schemeClr val="dk1"/>
                        </a:solidFill>
                        <a:effectLst/>
                        <a:latin typeface="+mn-lt"/>
                        <a:ea typeface="+mn-ea"/>
                        <a:cs typeface="+mn-cs"/>
                      </a:endParaRPr>
                    </a:p>
                  </a:txBody>
                  <a:tcPr marL="44450" marR="44450" marT="0" marB="0" anchor="b"/>
                </a:tc>
              </a:tr>
              <a:tr h="321493">
                <a:tc>
                  <a:txBody>
                    <a:bodyPr/>
                    <a:lstStyle/>
                    <a:p>
                      <a:pPr>
                        <a:spcAft>
                          <a:spcPts val="0"/>
                        </a:spcAft>
                      </a:pPr>
                      <a:r>
                        <a:rPr lang="es-ES" sz="1600">
                          <a:effectLst/>
                        </a:rPr>
                        <a:t>Promedio</a:t>
                      </a:r>
                      <a:endParaRPr lang="es-EC" sz="1600">
                        <a:effectLst/>
                        <a:latin typeface="Times New Roman"/>
                        <a:ea typeface="Times New Roman"/>
                      </a:endParaRPr>
                    </a:p>
                  </a:txBody>
                  <a:tcPr marL="44450" marR="44450" marT="0" marB="0" anchor="b"/>
                </a:tc>
                <a:tc>
                  <a:txBody>
                    <a:bodyPr/>
                    <a:lstStyle/>
                    <a:p>
                      <a:pPr marL="0" algn="r" defTabSz="914400" rtl="0" eaLnBrk="1" latinLnBrk="0" hangingPunct="1">
                        <a:spcAft>
                          <a:spcPts val="0"/>
                        </a:spcAft>
                      </a:pPr>
                      <a:r>
                        <a:rPr lang="es-ES" sz="1600" b="1" kern="1200" dirty="0">
                          <a:solidFill>
                            <a:schemeClr val="dk1"/>
                          </a:solidFill>
                          <a:effectLst/>
                          <a:latin typeface="+mn-lt"/>
                          <a:ea typeface="+mn-ea"/>
                          <a:cs typeface="+mn-cs"/>
                        </a:rPr>
                        <a:t>97,41</a:t>
                      </a:r>
                      <a:endParaRPr lang="es-EC" sz="1600" b="1"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1" kern="1200" dirty="0">
                          <a:solidFill>
                            <a:schemeClr val="dk1"/>
                          </a:solidFill>
                          <a:effectLst/>
                          <a:latin typeface="+mn-lt"/>
                          <a:ea typeface="+mn-ea"/>
                          <a:cs typeface="+mn-cs"/>
                        </a:rPr>
                        <a:t>95,44</a:t>
                      </a:r>
                      <a:endParaRPr lang="es-EC" sz="1600" b="1" kern="1200" dirty="0">
                        <a:solidFill>
                          <a:schemeClr val="dk1"/>
                        </a:solidFill>
                        <a:effectLst/>
                        <a:latin typeface="+mn-lt"/>
                        <a:ea typeface="+mn-ea"/>
                        <a:cs typeface="+mn-cs"/>
                      </a:endParaRPr>
                    </a:p>
                  </a:txBody>
                  <a:tcPr marL="44450" marR="44450" marT="0" marB="0" anchor="b"/>
                </a:tc>
              </a:tr>
            </a:tbl>
          </a:graphicData>
        </a:graphic>
      </p:graphicFrame>
    </p:spTree>
    <p:extLst>
      <p:ext uri="{BB962C8B-B14F-4D97-AF65-F5344CB8AC3E}">
        <p14:creationId xmlns:p14="http://schemas.microsoft.com/office/powerpoint/2010/main" val="65169457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549979" y="45005"/>
            <a:ext cx="10515600" cy="1325563"/>
          </a:xfrm>
        </p:spPr>
        <p:txBody>
          <a:bodyPr/>
          <a:lstStyle/>
          <a:p>
            <a:r>
              <a:rPr lang="es-US" dirty="0" smtClean="0">
                <a:solidFill>
                  <a:schemeClr val="accent1">
                    <a:lumMod val="75000"/>
                  </a:schemeClr>
                </a:solidFill>
              </a:rPr>
              <a:t>Gráficos de Caja - Bigote</a:t>
            </a:r>
            <a:endParaRPr lang="es-US" dirty="0">
              <a:solidFill>
                <a:schemeClr val="accent1">
                  <a:lumMod val="75000"/>
                </a:schemeClr>
              </a:solidFill>
            </a:endParaRPr>
          </a:p>
        </p:txBody>
      </p:sp>
      <p:sp>
        <p:nvSpPr>
          <p:cNvPr id="12" name="11 CuadroTexto"/>
          <p:cNvSpPr txBox="1"/>
          <p:nvPr/>
        </p:nvSpPr>
        <p:spPr>
          <a:xfrm>
            <a:off x="2587429" y="1046202"/>
            <a:ext cx="2333625" cy="369332"/>
          </a:xfrm>
          <a:prstGeom prst="rect">
            <a:avLst/>
          </a:prstGeom>
          <a:noFill/>
        </p:spPr>
        <p:txBody>
          <a:bodyPr wrap="square" rtlCol="0">
            <a:spAutoFit/>
          </a:bodyPr>
          <a:lstStyle/>
          <a:p>
            <a:r>
              <a:rPr lang="es-EC" dirty="0" smtClean="0"/>
              <a:t>Temperatura Máxima</a:t>
            </a:r>
            <a:endParaRPr lang="es-EC" dirty="0"/>
          </a:p>
        </p:txBody>
      </p:sp>
      <p:sp>
        <p:nvSpPr>
          <p:cNvPr id="13" name="12 CuadroTexto"/>
          <p:cNvSpPr txBox="1"/>
          <p:nvPr/>
        </p:nvSpPr>
        <p:spPr>
          <a:xfrm>
            <a:off x="2654104" y="3928672"/>
            <a:ext cx="2333625" cy="369332"/>
          </a:xfrm>
          <a:prstGeom prst="rect">
            <a:avLst/>
          </a:prstGeom>
          <a:noFill/>
        </p:spPr>
        <p:txBody>
          <a:bodyPr wrap="square" rtlCol="0">
            <a:spAutoFit/>
          </a:bodyPr>
          <a:lstStyle/>
          <a:p>
            <a:r>
              <a:rPr lang="es-EC" dirty="0" smtClean="0"/>
              <a:t>Humedad Máxima</a:t>
            </a:r>
            <a:endParaRPr lang="es-EC" dirty="0"/>
          </a:p>
        </p:txBody>
      </p:sp>
      <p:pic>
        <p:nvPicPr>
          <p:cNvPr id="1026" name="Picture 2" descr="C:\Users\Marco Antonio\Downloads\T_maxima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621" y="1415534"/>
            <a:ext cx="3056829" cy="25766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o Antonio\Downloads\T_media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467411"/>
            <a:ext cx="3219450" cy="2512814"/>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5862637" y="1098079"/>
            <a:ext cx="2333625" cy="369332"/>
          </a:xfrm>
          <a:prstGeom prst="rect">
            <a:avLst/>
          </a:prstGeom>
          <a:noFill/>
        </p:spPr>
        <p:txBody>
          <a:bodyPr wrap="square" rtlCol="0">
            <a:spAutoFit/>
          </a:bodyPr>
          <a:lstStyle/>
          <a:p>
            <a:r>
              <a:rPr lang="es-EC" dirty="0" smtClean="0"/>
              <a:t>Temperatura Promedio</a:t>
            </a:r>
            <a:endParaRPr lang="es-EC" dirty="0"/>
          </a:p>
        </p:txBody>
      </p:sp>
      <p:sp>
        <p:nvSpPr>
          <p:cNvPr id="15" name="14 CuadroTexto"/>
          <p:cNvSpPr txBox="1"/>
          <p:nvPr/>
        </p:nvSpPr>
        <p:spPr>
          <a:xfrm>
            <a:off x="9110662" y="1119272"/>
            <a:ext cx="2333625" cy="369332"/>
          </a:xfrm>
          <a:prstGeom prst="rect">
            <a:avLst/>
          </a:prstGeom>
          <a:noFill/>
        </p:spPr>
        <p:txBody>
          <a:bodyPr wrap="square" rtlCol="0">
            <a:spAutoFit/>
          </a:bodyPr>
          <a:lstStyle/>
          <a:p>
            <a:r>
              <a:rPr lang="es-EC" dirty="0" smtClean="0"/>
              <a:t>Temperatura Mínima</a:t>
            </a:r>
            <a:endParaRPr lang="es-EC" dirty="0"/>
          </a:p>
        </p:txBody>
      </p:sp>
      <p:pic>
        <p:nvPicPr>
          <p:cNvPr id="1028" name="Picture 4" descr="C:\Users\Marco Antonio\Downloads\T_minima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3475" y="1467412"/>
            <a:ext cx="3076575" cy="24612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co Antonio\Downloads\HR_maxima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4441" y="4305299"/>
            <a:ext cx="2923187" cy="2466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co Antonio\Downloads\HR_medias-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681" y="4336732"/>
            <a:ext cx="3112294" cy="2404110"/>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6035479" y="3881728"/>
            <a:ext cx="2333625" cy="369332"/>
          </a:xfrm>
          <a:prstGeom prst="rect">
            <a:avLst/>
          </a:prstGeom>
          <a:noFill/>
        </p:spPr>
        <p:txBody>
          <a:bodyPr wrap="square" rtlCol="0">
            <a:spAutoFit/>
          </a:bodyPr>
          <a:lstStyle/>
          <a:p>
            <a:r>
              <a:rPr lang="es-EC" dirty="0" smtClean="0"/>
              <a:t>Humedad Promedio</a:t>
            </a:r>
            <a:endParaRPr lang="es-EC" dirty="0"/>
          </a:p>
        </p:txBody>
      </p:sp>
      <p:sp>
        <p:nvSpPr>
          <p:cNvPr id="18" name="17 CuadroTexto"/>
          <p:cNvSpPr txBox="1"/>
          <p:nvPr/>
        </p:nvSpPr>
        <p:spPr>
          <a:xfrm>
            <a:off x="9359704" y="3891934"/>
            <a:ext cx="2333625" cy="369332"/>
          </a:xfrm>
          <a:prstGeom prst="rect">
            <a:avLst/>
          </a:prstGeom>
          <a:noFill/>
        </p:spPr>
        <p:txBody>
          <a:bodyPr wrap="square" rtlCol="0">
            <a:spAutoFit/>
          </a:bodyPr>
          <a:lstStyle/>
          <a:p>
            <a:r>
              <a:rPr lang="es-EC" dirty="0" smtClean="0"/>
              <a:t>Humedad Mínima</a:t>
            </a:r>
            <a:endParaRPr lang="es-EC" dirty="0"/>
          </a:p>
        </p:txBody>
      </p:sp>
      <p:pic>
        <p:nvPicPr>
          <p:cNvPr id="1031" name="Picture 7" descr="C:\Users\Marco Antonio\Downloads\HR_minimas-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0650" y="4336733"/>
            <a:ext cx="2932236" cy="21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1875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721429" y="279204"/>
            <a:ext cx="10515600" cy="1325563"/>
          </a:xfrm>
        </p:spPr>
        <p:txBody>
          <a:bodyPr/>
          <a:lstStyle/>
          <a:p>
            <a:r>
              <a:rPr lang="es-US" dirty="0" smtClean="0">
                <a:solidFill>
                  <a:schemeClr val="accent1">
                    <a:lumMod val="75000"/>
                  </a:schemeClr>
                </a:solidFill>
              </a:rPr>
              <a:t>RANGOS DE EXPERIMENTACIÓN</a:t>
            </a:r>
            <a:endParaRPr lang="es-US" dirty="0">
              <a:solidFill>
                <a:schemeClr val="accent1">
                  <a:lumMod val="75000"/>
                </a:schemeClr>
              </a:solidFill>
            </a:endParaRPr>
          </a:p>
        </p:txBody>
      </p:sp>
      <p:sp>
        <p:nvSpPr>
          <p:cNvPr id="12" name="11 CuadroTexto"/>
          <p:cNvSpPr txBox="1"/>
          <p:nvPr/>
        </p:nvSpPr>
        <p:spPr>
          <a:xfrm>
            <a:off x="2308276" y="1332582"/>
            <a:ext cx="2333625" cy="369332"/>
          </a:xfrm>
          <a:prstGeom prst="rect">
            <a:avLst/>
          </a:prstGeom>
          <a:noFill/>
        </p:spPr>
        <p:txBody>
          <a:bodyPr wrap="square" rtlCol="0">
            <a:spAutoFit/>
          </a:bodyPr>
          <a:lstStyle/>
          <a:p>
            <a:r>
              <a:rPr lang="es-EC" dirty="0" smtClean="0"/>
              <a:t>Temperatura</a:t>
            </a:r>
            <a:endParaRPr lang="es-EC" dirty="0"/>
          </a:p>
        </p:txBody>
      </p:sp>
      <p:sp>
        <p:nvSpPr>
          <p:cNvPr id="14" name="13 CuadroTexto"/>
          <p:cNvSpPr txBox="1"/>
          <p:nvPr/>
        </p:nvSpPr>
        <p:spPr>
          <a:xfrm>
            <a:off x="2243751" y="3996535"/>
            <a:ext cx="2333625" cy="369332"/>
          </a:xfrm>
          <a:prstGeom prst="rect">
            <a:avLst/>
          </a:prstGeom>
          <a:noFill/>
        </p:spPr>
        <p:txBody>
          <a:bodyPr wrap="square" rtlCol="0">
            <a:spAutoFit/>
          </a:bodyPr>
          <a:lstStyle/>
          <a:p>
            <a:r>
              <a:rPr lang="es-EC" dirty="0" smtClean="0"/>
              <a:t>Humedad</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048780369"/>
              </p:ext>
            </p:extLst>
          </p:nvPr>
        </p:nvGraphicFramePr>
        <p:xfrm>
          <a:off x="4059492" y="1862931"/>
          <a:ext cx="5684235" cy="1824165"/>
        </p:xfrm>
        <a:graphic>
          <a:graphicData uri="http://schemas.openxmlformats.org/drawingml/2006/table">
            <a:tbl>
              <a:tblPr firstRow="1" firstCol="1" bandRow="1">
                <a:tableStyleId>{5C22544A-7EE6-4342-B048-85BDC9FD1C3A}</a:tableStyleId>
              </a:tblPr>
              <a:tblGrid>
                <a:gridCol w="992259"/>
                <a:gridCol w="1493278"/>
                <a:gridCol w="1599349"/>
                <a:gridCol w="1599349"/>
              </a:tblGrid>
              <a:tr h="364833">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Rango</a:t>
                      </a:r>
                      <a:endParaRPr lang="es-EC" sz="1600" b="1" kern="1200" dirty="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Máximos</a:t>
                      </a:r>
                      <a:endParaRPr lang="es-EC" sz="1600" b="1" kern="120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Mínimos</a:t>
                      </a:r>
                      <a:endParaRPr lang="es-EC" sz="1600" b="1" kern="120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Promedios</a:t>
                      </a:r>
                      <a:endParaRPr lang="es-EC" sz="1600" b="1" kern="1200" dirty="0">
                        <a:solidFill>
                          <a:schemeClr val="lt1"/>
                        </a:solidFill>
                        <a:effectLst/>
                        <a:latin typeface="+mn-lt"/>
                        <a:ea typeface="+mn-ea"/>
                        <a:cs typeface="+mn-cs"/>
                      </a:endParaRPr>
                    </a:p>
                  </a:txBody>
                  <a:tcPr marL="44450" marR="44450" marT="0" marB="0" anchor="b"/>
                </a:tc>
              </a:tr>
              <a:tr h="364833">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Muy Alta </a:t>
                      </a:r>
                      <a:endParaRPr lang="es-EC" sz="1600" b="1" kern="1200" dirty="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24,41-30,67</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12,53-14,98</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15,93-18,85</a:t>
                      </a:r>
                      <a:endParaRPr lang="es-EC" sz="1600" b="0" kern="1200">
                        <a:solidFill>
                          <a:schemeClr val="dk1"/>
                        </a:solidFill>
                        <a:effectLst/>
                        <a:latin typeface="+mn-lt"/>
                        <a:ea typeface="+mn-ea"/>
                        <a:cs typeface="+mn-cs"/>
                      </a:endParaRPr>
                    </a:p>
                  </a:txBody>
                  <a:tcPr marL="44450" marR="44450" marT="0" marB="0" anchor="b"/>
                </a:tc>
              </a:tr>
              <a:tr h="364833">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Alta</a:t>
                      </a:r>
                      <a:endParaRPr lang="es-EC" sz="1600" b="1" kern="120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22,30-24,41</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11,84-12,53</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15,43-15,93</a:t>
                      </a:r>
                      <a:endParaRPr lang="es-EC" sz="1600" b="0" kern="1200">
                        <a:solidFill>
                          <a:schemeClr val="dk1"/>
                        </a:solidFill>
                        <a:effectLst/>
                        <a:latin typeface="+mn-lt"/>
                        <a:ea typeface="+mn-ea"/>
                        <a:cs typeface="+mn-cs"/>
                      </a:endParaRPr>
                    </a:p>
                  </a:txBody>
                  <a:tcPr marL="44450" marR="44450" marT="0" marB="0" anchor="b"/>
                </a:tc>
              </a:tr>
              <a:tr h="364833">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Normal</a:t>
                      </a:r>
                      <a:endParaRPr lang="es-EC" sz="1600" b="1" kern="1200" dirty="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20,62-22,30</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10,96-11,84</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15,01-15,43</a:t>
                      </a:r>
                      <a:endParaRPr lang="es-EC" sz="1600" b="0" kern="1200" dirty="0">
                        <a:solidFill>
                          <a:schemeClr val="dk1"/>
                        </a:solidFill>
                        <a:effectLst/>
                        <a:latin typeface="+mn-lt"/>
                        <a:ea typeface="+mn-ea"/>
                        <a:cs typeface="+mn-cs"/>
                      </a:endParaRPr>
                    </a:p>
                  </a:txBody>
                  <a:tcPr marL="44450" marR="44450" marT="0" marB="0" anchor="b"/>
                </a:tc>
              </a:tr>
              <a:tr h="364833">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Baja</a:t>
                      </a:r>
                      <a:endParaRPr lang="es-EC" sz="1600" b="1" kern="1200" dirty="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17,24-20,62</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8,54-10,96</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13,13-15,01</a:t>
                      </a:r>
                      <a:endParaRPr lang="es-EC" sz="1600" b="0" kern="1200" dirty="0">
                        <a:solidFill>
                          <a:schemeClr val="dk1"/>
                        </a:solidFill>
                        <a:effectLst/>
                        <a:latin typeface="+mn-lt"/>
                        <a:ea typeface="+mn-ea"/>
                        <a:cs typeface="+mn-cs"/>
                      </a:endParaRPr>
                    </a:p>
                  </a:txBody>
                  <a:tcPr marL="44450" marR="44450"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42213117"/>
              </p:ext>
            </p:extLst>
          </p:nvPr>
        </p:nvGraphicFramePr>
        <p:xfrm>
          <a:off x="3982065" y="4296699"/>
          <a:ext cx="5732205" cy="1809135"/>
        </p:xfrm>
        <a:graphic>
          <a:graphicData uri="http://schemas.openxmlformats.org/drawingml/2006/table">
            <a:tbl>
              <a:tblPr firstRow="1" firstCol="1" bandRow="1">
                <a:tableStyleId>{5C22544A-7EE6-4342-B048-85BDC9FD1C3A}</a:tableStyleId>
              </a:tblPr>
              <a:tblGrid>
                <a:gridCol w="1194842"/>
                <a:gridCol w="1311671"/>
                <a:gridCol w="1612846"/>
                <a:gridCol w="1612846"/>
              </a:tblGrid>
              <a:tr h="361827">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Rango</a:t>
                      </a:r>
                      <a:endParaRPr lang="es-EC" sz="1600" b="1" kern="1200" dirty="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Máximos</a:t>
                      </a:r>
                      <a:endParaRPr lang="es-EC" sz="1600" b="1" kern="120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Mínimos</a:t>
                      </a:r>
                      <a:endParaRPr lang="es-EC" sz="1600" b="1" kern="120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Promedios</a:t>
                      </a:r>
                      <a:endParaRPr lang="es-EC" sz="1600" b="1" kern="1200" dirty="0">
                        <a:solidFill>
                          <a:schemeClr val="lt1"/>
                        </a:solidFill>
                        <a:effectLst/>
                        <a:latin typeface="+mn-lt"/>
                        <a:ea typeface="+mn-ea"/>
                        <a:cs typeface="+mn-cs"/>
                      </a:endParaRPr>
                    </a:p>
                  </a:txBody>
                  <a:tcPr marL="44450" marR="44450" marT="0" marB="0" anchor="b"/>
                </a:tc>
              </a:tr>
              <a:tr h="361827">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Muy Alta </a:t>
                      </a:r>
                      <a:endParaRPr lang="es-EC" sz="1600" b="1" kern="120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99,69-100,00</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93,33-95,40</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97,26-97,70</a:t>
                      </a:r>
                      <a:endParaRPr lang="es-EC" sz="1600" b="0" kern="1200">
                        <a:solidFill>
                          <a:schemeClr val="dk1"/>
                        </a:solidFill>
                        <a:effectLst/>
                        <a:latin typeface="+mn-lt"/>
                        <a:ea typeface="+mn-ea"/>
                        <a:cs typeface="+mn-cs"/>
                      </a:endParaRPr>
                    </a:p>
                  </a:txBody>
                  <a:tcPr marL="44450" marR="44450" marT="0" marB="0" anchor="b"/>
                </a:tc>
              </a:tr>
              <a:tr h="361827">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Alta</a:t>
                      </a:r>
                      <a:endParaRPr lang="es-EC" sz="1600" b="1" kern="120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98,75-99,69</a:t>
                      </a:r>
                      <a:endParaRPr lang="es-EC" sz="1600" b="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92,15-93,33</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96,63-97,26</a:t>
                      </a:r>
                      <a:endParaRPr lang="es-EC" sz="1600" b="0" kern="1200">
                        <a:solidFill>
                          <a:schemeClr val="dk1"/>
                        </a:solidFill>
                        <a:effectLst/>
                        <a:latin typeface="+mn-lt"/>
                        <a:ea typeface="+mn-ea"/>
                        <a:cs typeface="+mn-cs"/>
                      </a:endParaRPr>
                    </a:p>
                  </a:txBody>
                  <a:tcPr marL="44450" marR="44450" marT="0" marB="0" anchor="b"/>
                </a:tc>
              </a:tr>
              <a:tr h="361827">
                <a:tc>
                  <a:txBody>
                    <a:bodyPr/>
                    <a:lstStyle/>
                    <a:p>
                      <a:pPr marL="0" algn="ctr" defTabSz="914400" rtl="0" eaLnBrk="1" latinLnBrk="0" hangingPunct="1">
                        <a:spcAft>
                          <a:spcPts val="0"/>
                        </a:spcAft>
                      </a:pPr>
                      <a:r>
                        <a:rPr lang="es-ES" sz="1600" b="1" kern="1200">
                          <a:solidFill>
                            <a:schemeClr val="lt1"/>
                          </a:solidFill>
                          <a:effectLst/>
                          <a:latin typeface="+mn-lt"/>
                          <a:ea typeface="+mn-ea"/>
                          <a:cs typeface="+mn-cs"/>
                        </a:rPr>
                        <a:t>Normal</a:t>
                      </a:r>
                      <a:endParaRPr lang="es-EC" sz="1600" b="1" kern="120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97,76-98,75</a:t>
                      </a:r>
                      <a:endParaRPr lang="es-EC" sz="1600" b="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90,32-92,15</a:t>
                      </a:r>
                      <a:endParaRPr lang="es-EC" sz="1600" b="0" kern="1200" dirty="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95,52-96,63</a:t>
                      </a:r>
                      <a:endParaRPr lang="es-EC" sz="1600" b="0" kern="1200" dirty="0">
                        <a:solidFill>
                          <a:schemeClr val="dk1"/>
                        </a:solidFill>
                        <a:effectLst/>
                        <a:latin typeface="+mn-lt"/>
                        <a:ea typeface="+mn-ea"/>
                        <a:cs typeface="+mn-cs"/>
                      </a:endParaRPr>
                    </a:p>
                  </a:txBody>
                  <a:tcPr marL="44450" marR="44450" marT="0" marB="0" anchor="b"/>
                </a:tc>
              </a:tr>
              <a:tr h="361827">
                <a:tc>
                  <a:txBody>
                    <a:bodyPr/>
                    <a:lstStyle/>
                    <a:p>
                      <a:pPr marL="0" algn="ctr" defTabSz="914400" rtl="0" eaLnBrk="1" latinLnBrk="0" hangingPunct="1">
                        <a:spcAft>
                          <a:spcPts val="0"/>
                        </a:spcAft>
                      </a:pPr>
                      <a:r>
                        <a:rPr lang="es-ES" sz="1600" b="1" kern="1200" dirty="0">
                          <a:solidFill>
                            <a:schemeClr val="lt1"/>
                          </a:solidFill>
                          <a:effectLst/>
                          <a:latin typeface="+mn-lt"/>
                          <a:ea typeface="+mn-ea"/>
                          <a:cs typeface="+mn-cs"/>
                        </a:rPr>
                        <a:t>Baja</a:t>
                      </a:r>
                      <a:endParaRPr lang="es-EC" sz="1600" b="1" kern="1200" dirty="0">
                        <a:solidFill>
                          <a:schemeClr val="lt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96,13-97,76</a:t>
                      </a:r>
                      <a:endParaRPr lang="es-EC" sz="1600" b="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a:solidFill>
                            <a:schemeClr val="dk1"/>
                          </a:solidFill>
                          <a:effectLst/>
                          <a:latin typeface="+mn-lt"/>
                          <a:ea typeface="+mn-ea"/>
                          <a:cs typeface="+mn-cs"/>
                        </a:rPr>
                        <a:t>76,02-90,32</a:t>
                      </a:r>
                      <a:endParaRPr lang="es-EC" sz="1600" b="0" kern="1200">
                        <a:solidFill>
                          <a:schemeClr val="dk1"/>
                        </a:solidFill>
                        <a:effectLst/>
                        <a:latin typeface="+mn-lt"/>
                        <a:ea typeface="+mn-ea"/>
                        <a:cs typeface="+mn-cs"/>
                      </a:endParaRPr>
                    </a:p>
                  </a:txBody>
                  <a:tcPr marL="44450" marR="44450" marT="0" marB="0" anchor="b"/>
                </a:tc>
                <a:tc>
                  <a:txBody>
                    <a:bodyPr/>
                    <a:lstStyle/>
                    <a:p>
                      <a:pPr marL="0" algn="r" defTabSz="914400" rtl="0" eaLnBrk="1" latinLnBrk="0" hangingPunct="1">
                        <a:spcAft>
                          <a:spcPts val="0"/>
                        </a:spcAft>
                      </a:pPr>
                      <a:r>
                        <a:rPr lang="es-ES" sz="1600" b="0" kern="1200" dirty="0">
                          <a:solidFill>
                            <a:schemeClr val="dk1"/>
                          </a:solidFill>
                          <a:effectLst/>
                          <a:latin typeface="+mn-lt"/>
                          <a:ea typeface="+mn-ea"/>
                          <a:cs typeface="+mn-cs"/>
                        </a:rPr>
                        <a:t>92,16-95,52</a:t>
                      </a:r>
                      <a:endParaRPr lang="es-EC" sz="1600" b="0" kern="1200" dirty="0">
                        <a:solidFill>
                          <a:schemeClr val="dk1"/>
                        </a:solidFill>
                        <a:effectLst/>
                        <a:latin typeface="+mn-lt"/>
                        <a:ea typeface="+mn-ea"/>
                        <a:cs typeface="+mn-cs"/>
                      </a:endParaRPr>
                    </a:p>
                  </a:txBody>
                  <a:tcPr marL="44450" marR="44450" marT="0" marB="0" anchor="b"/>
                </a:tc>
              </a:tr>
            </a:tbl>
          </a:graphicData>
        </a:graphic>
      </p:graphicFrame>
    </p:spTree>
    <p:extLst>
      <p:ext uri="{BB962C8B-B14F-4D97-AF65-F5344CB8AC3E}">
        <p14:creationId xmlns:p14="http://schemas.microsoft.com/office/powerpoint/2010/main" val="159949378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751151" y="198895"/>
            <a:ext cx="10515600" cy="941648"/>
          </a:xfrm>
        </p:spPr>
        <p:txBody>
          <a:bodyPr/>
          <a:lstStyle/>
          <a:p>
            <a:r>
              <a:rPr lang="es-US" dirty="0" smtClean="0">
                <a:solidFill>
                  <a:schemeClr val="accent1">
                    <a:lumMod val="75000"/>
                  </a:schemeClr>
                </a:solidFill>
              </a:rPr>
              <a:t>APLICACIÓN WEB</a:t>
            </a:r>
            <a:endParaRPr lang="es-US" dirty="0">
              <a:solidFill>
                <a:schemeClr val="accent1">
                  <a:lumMod val="75000"/>
                </a:schemeClr>
              </a:solidFill>
            </a:endParaRPr>
          </a:p>
        </p:txBody>
      </p:sp>
      <p:pic>
        <p:nvPicPr>
          <p:cNvPr id="11" name="10 Imagen"/>
          <p:cNvPicPr/>
          <p:nvPr/>
        </p:nvPicPr>
        <p:blipFill rotWithShape="1">
          <a:blip r:embed="rId2"/>
          <a:srcRect l="13263" t="9486" r="14177" b="18132"/>
          <a:stretch/>
        </p:blipFill>
        <p:spPr bwMode="auto">
          <a:xfrm>
            <a:off x="3281077" y="1052051"/>
            <a:ext cx="7278770" cy="3470787"/>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3"/>
          <a:srcRect l="12957" t="58266" r="13415" b="13044"/>
          <a:stretch/>
        </p:blipFill>
        <p:spPr bwMode="auto">
          <a:xfrm>
            <a:off x="3281077" y="4768646"/>
            <a:ext cx="7392486" cy="16911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609437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3">
            <a:schemeClr val="dk2"/>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RESULTADOS</a:t>
            </a:r>
            <a:endParaRPr lang="es-US" sz="1400" b="1" dirty="0">
              <a:solidFill>
                <a:schemeClr val="bg1"/>
              </a:solidFill>
            </a:endParaRPr>
          </a:p>
        </p:txBody>
      </p:sp>
      <p:sp>
        <p:nvSpPr>
          <p:cNvPr id="6" name="Título 1"/>
          <p:cNvSpPr>
            <a:spLocks noGrp="1"/>
          </p:cNvSpPr>
          <p:nvPr>
            <p:ph type="title"/>
          </p:nvPr>
        </p:nvSpPr>
        <p:spPr>
          <a:xfrm>
            <a:off x="1867353" y="45005"/>
            <a:ext cx="10515600" cy="1325563"/>
          </a:xfrm>
        </p:spPr>
        <p:txBody>
          <a:bodyPr/>
          <a:lstStyle/>
          <a:p>
            <a:r>
              <a:rPr lang="es-US" dirty="0" smtClean="0">
                <a:solidFill>
                  <a:schemeClr val="accent1">
                    <a:lumMod val="75000"/>
                  </a:schemeClr>
                </a:solidFill>
              </a:rPr>
              <a:t>APLICACIÓN WEB</a:t>
            </a:r>
            <a:endParaRPr lang="es-US" dirty="0">
              <a:solidFill>
                <a:schemeClr val="accent1">
                  <a:lumMod val="75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33" t="10051" r="13415" b="5968"/>
          <a:stretch/>
        </p:blipFill>
        <p:spPr bwMode="auto">
          <a:xfrm>
            <a:off x="2168404" y="931049"/>
            <a:ext cx="9640138" cy="560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07140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2">
            <a:schemeClr val="dk1"/>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CONCLUSIONES</a:t>
            </a:r>
            <a:endParaRPr lang="es-US" sz="1400" b="1" dirty="0">
              <a:solidFill>
                <a:schemeClr val="bg1"/>
              </a:solidFill>
            </a:endParaRPr>
          </a:p>
        </p:txBody>
      </p:sp>
      <p:sp>
        <p:nvSpPr>
          <p:cNvPr id="6" name="Título 1"/>
          <p:cNvSpPr>
            <a:spLocks noGrp="1"/>
          </p:cNvSpPr>
          <p:nvPr>
            <p:ph type="title"/>
          </p:nvPr>
        </p:nvSpPr>
        <p:spPr>
          <a:xfrm>
            <a:off x="1797047" y="45005"/>
            <a:ext cx="10515600" cy="1325563"/>
          </a:xfrm>
        </p:spPr>
        <p:txBody>
          <a:bodyPr/>
          <a:lstStyle/>
          <a:p>
            <a:r>
              <a:rPr lang="es-US" dirty="0" smtClean="0">
                <a:solidFill>
                  <a:schemeClr val="accent1">
                    <a:lumMod val="75000"/>
                  </a:schemeClr>
                </a:solidFill>
              </a:rPr>
              <a:t>CONCLUSIONES</a:t>
            </a:r>
            <a:endParaRPr lang="es-US" dirty="0">
              <a:solidFill>
                <a:schemeClr val="accent1">
                  <a:lumMod val="75000"/>
                </a:schemeClr>
              </a:solidFill>
            </a:endParaRPr>
          </a:p>
        </p:txBody>
      </p:sp>
      <p:sp>
        <p:nvSpPr>
          <p:cNvPr id="2" name="1 Rectángulo"/>
          <p:cNvSpPr/>
          <p:nvPr/>
        </p:nvSpPr>
        <p:spPr>
          <a:xfrm>
            <a:off x="2369574" y="1305341"/>
            <a:ext cx="8947355" cy="4801314"/>
          </a:xfrm>
          <a:prstGeom prst="rect">
            <a:avLst/>
          </a:prstGeom>
        </p:spPr>
        <p:txBody>
          <a:bodyPr wrap="square">
            <a:spAutoFit/>
          </a:bodyPr>
          <a:lstStyle/>
          <a:p>
            <a:pPr marL="285750" lvl="0" indent="-285750" algn="just">
              <a:buFont typeface="Arial" panose="020B0604020202020204" pitchFamily="34" charset="0"/>
              <a:buChar char="•"/>
            </a:pPr>
            <a:r>
              <a:rPr lang="es-ES" dirty="0"/>
              <a:t>Se diseñó un prototipo de red WSN de dos nodos que midió niveles de temperatura y humedad de suelo en invernaderos y que como resultado durante su periodo de implantación permitió la recolección, flujo y almacenamiento de un total de 26007 datos.  </a:t>
            </a:r>
            <a:endParaRPr lang="es-ES" dirty="0" smtClean="0"/>
          </a:p>
          <a:p>
            <a:pPr lvl="0" algn="just"/>
            <a:endParaRPr lang="es-EC" dirty="0"/>
          </a:p>
          <a:p>
            <a:pPr marL="285750" lvl="0" indent="-285750" algn="just">
              <a:buFont typeface="Arial" panose="020B0604020202020204" pitchFamily="34" charset="0"/>
              <a:buChar char="•"/>
            </a:pPr>
            <a:r>
              <a:rPr lang="es-ES" dirty="0"/>
              <a:t>Los datos de temperatura de suelo presentaron una correlación </a:t>
            </a:r>
            <a:r>
              <a:rPr lang="es-ES" dirty="0" smtClean="0"/>
              <a:t>negativa de </a:t>
            </a:r>
            <a:r>
              <a:rPr lang="es-ES" dirty="0"/>
              <a:t>-0.668 en el nodo 1 y -0.864 en el nodo 2 respecto a los datos de humedad de suelo de acuerdo al coeficiente de Pearson lo que significa que con el incremento de temperatura la humedad tiene un </a:t>
            </a:r>
            <a:r>
              <a:rPr lang="es-ES" dirty="0" smtClean="0"/>
              <a:t>decremento </a:t>
            </a:r>
            <a:r>
              <a:rPr lang="es-ES" dirty="0"/>
              <a:t>y viceversa</a:t>
            </a:r>
            <a:r>
              <a:rPr lang="es-ES" dirty="0" smtClean="0"/>
              <a:t>.</a:t>
            </a:r>
          </a:p>
          <a:p>
            <a:pPr lvl="0" algn="just"/>
            <a:endParaRPr lang="es-EC" dirty="0"/>
          </a:p>
          <a:p>
            <a:pPr marL="285750" lvl="0" indent="-285750" algn="just">
              <a:buFont typeface="Arial" panose="020B0604020202020204" pitchFamily="34" charset="0"/>
              <a:buChar char="•"/>
            </a:pPr>
            <a:r>
              <a:rPr lang="es-ES" dirty="0"/>
              <a:t>El análisis de los indicadores principales a través de la plataforma analítica demostró coherencia en la información en vista que los valores de los indicadores principales no rebasaron los rangos de promedios establecidos durante el estudio por lo que de forma general no hubo datos inexactos o imprecisos. </a:t>
            </a:r>
            <a:endParaRPr lang="es-ES" dirty="0" smtClean="0"/>
          </a:p>
          <a:p>
            <a:pPr marL="285750" lvl="0" indent="-285750" algn="just">
              <a:buFont typeface="Arial" panose="020B0604020202020204" pitchFamily="34" charset="0"/>
              <a:buChar char="•"/>
            </a:pPr>
            <a:endParaRPr lang="es-EC" dirty="0"/>
          </a:p>
          <a:p>
            <a:pPr marL="285750" lvl="0" indent="-285750">
              <a:buFont typeface="Arial" panose="020B0604020202020204" pitchFamily="34" charset="0"/>
              <a:buChar char="•"/>
            </a:pPr>
            <a:r>
              <a:rPr lang="es-ES" dirty="0"/>
              <a:t>La aplicación web permitió visualizar los datos almacenados en una interfaz que además mostró el comportamiento de las variables climáticas de acuerdo al análisis resultante del periodo de implantación.</a:t>
            </a:r>
            <a:endParaRPr lang="es-EC" dirty="0"/>
          </a:p>
        </p:txBody>
      </p:sp>
    </p:spTree>
    <p:extLst>
      <p:ext uri="{BB962C8B-B14F-4D97-AF65-F5344CB8AC3E}">
        <p14:creationId xmlns:p14="http://schemas.microsoft.com/office/powerpoint/2010/main" val="179238368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6"/>
          </a:lnRef>
          <a:fillRef idx="1002">
            <a:schemeClr val="dk1"/>
          </a:fillRef>
          <a:effectRef idx="3">
            <a:schemeClr val="accent6"/>
          </a:effectRef>
          <a:fontRef idx="minor">
            <a:schemeClr val="lt1"/>
          </a:fontRef>
        </p:style>
        <p:txBody>
          <a:bodyPr rtlCol="0" anchor="ctr"/>
          <a:lstStyle/>
          <a:p>
            <a:pPr algn="ctr"/>
            <a:endParaRPr lang="es-US" dirty="0">
              <a:ln w="0"/>
              <a:solidFill>
                <a:schemeClr val="accent1"/>
              </a:solidFill>
              <a:effectLst>
                <a:outerShdw blurRad="38100" dist="25400" dir="5400000" algn="ctr" rotWithShape="0">
                  <a:srgbClr val="6E747A">
                    <a:alpha val="43000"/>
                  </a:srgbClr>
                </a:outerShdw>
              </a:effectLst>
            </a:endParaRPr>
          </a:p>
        </p:txBody>
      </p:sp>
      <p:sp>
        <p:nvSpPr>
          <p:cNvPr id="9" name="CuadroTexto 8"/>
          <p:cNvSpPr txBox="1"/>
          <p:nvPr/>
        </p:nvSpPr>
        <p:spPr>
          <a:xfrm>
            <a:off x="71005" y="553899"/>
            <a:ext cx="1586347" cy="307777"/>
          </a:xfrm>
          <a:prstGeom prst="rect">
            <a:avLst/>
          </a:prstGeom>
          <a:noFill/>
        </p:spPr>
        <p:txBody>
          <a:bodyPr wrap="square" rtlCol="0">
            <a:spAutoFit/>
          </a:bodyPr>
          <a:lstStyle/>
          <a:p>
            <a:pPr algn="ctr"/>
            <a:r>
              <a:rPr lang="es-US" sz="1400" b="1" dirty="0" smtClean="0">
                <a:solidFill>
                  <a:schemeClr val="bg1"/>
                </a:solidFill>
              </a:rPr>
              <a:t>CONCLUSIONES</a:t>
            </a:r>
            <a:endParaRPr lang="es-US" sz="1400" b="1" dirty="0">
              <a:solidFill>
                <a:schemeClr val="bg1"/>
              </a:solidFill>
            </a:endParaRPr>
          </a:p>
        </p:txBody>
      </p:sp>
      <p:sp>
        <p:nvSpPr>
          <p:cNvPr id="6" name="Título 1"/>
          <p:cNvSpPr>
            <a:spLocks noGrp="1"/>
          </p:cNvSpPr>
          <p:nvPr>
            <p:ph type="title"/>
          </p:nvPr>
        </p:nvSpPr>
        <p:spPr>
          <a:xfrm>
            <a:off x="1906682" y="198894"/>
            <a:ext cx="10515600" cy="1325563"/>
          </a:xfrm>
        </p:spPr>
        <p:txBody>
          <a:bodyPr/>
          <a:lstStyle/>
          <a:p>
            <a:r>
              <a:rPr lang="es-US" dirty="0" smtClean="0">
                <a:solidFill>
                  <a:schemeClr val="accent1">
                    <a:lumMod val="75000"/>
                  </a:schemeClr>
                </a:solidFill>
              </a:rPr>
              <a:t>LÍNEAS DE TRABAJO FUTURO</a:t>
            </a:r>
            <a:endParaRPr lang="es-US" dirty="0">
              <a:solidFill>
                <a:schemeClr val="accent1">
                  <a:lumMod val="75000"/>
                </a:schemeClr>
              </a:solidFill>
            </a:endParaRPr>
          </a:p>
        </p:txBody>
      </p:sp>
      <p:sp>
        <p:nvSpPr>
          <p:cNvPr id="4" name="3 Rectángulo"/>
          <p:cNvSpPr/>
          <p:nvPr/>
        </p:nvSpPr>
        <p:spPr>
          <a:xfrm>
            <a:off x="2458065" y="1614381"/>
            <a:ext cx="9006348" cy="3416320"/>
          </a:xfrm>
          <a:prstGeom prst="rect">
            <a:avLst/>
          </a:prstGeom>
        </p:spPr>
        <p:txBody>
          <a:bodyPr wrap="square">
            <a:spAutoFit/>
          </a:bodyPr>
          <a:lstStyle/>
          <a:p>
            <a:pPr marL="285750" lvl="0" indent="-285750" algn="just">
              <a:buFont typeface="Arial" panose="020B0604020202020204" pitchFamily="34" charset="0"/>
              <a:buChar char="•"/>
            </a:pPr>
            <a:r>
              <a:rPr lang="es-ES" dirty="0"/>
              <a:t>Se plantea el uso de diferentes sensores en la red WSN enfocados no solo a mediciones de </a:t>
            </a:r>
            <a:r>
              <a:rPr lang="es-ES" dirty="0" smtClean="0"/>
              <a:t>factores físicos (humedad y temperatura) sino </a:t>
            </a:r>
            <a:r>
              <a:rPr lang="es-ES" dirty="0"/>
              <a:t>también de otros nutrientes de suelo como nitrógeno, fósforo y potasio. </a:t>
            </a:r>
            <a:endParaRPr lang="es-ES" dirty="0" smtClean="0"/>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 dirty="0"/>
              <a:t>Un estudio correlacional de la incidencia de factores climáticos externos hacia las mediciones hechas en el invernadero </a:t>
            </a:r>
            <a:r>
              <a:rPr lang="es-ES" dirty="0" smtClean="0"/>
              <a:t>complementaría </a:t>
            </a:r>
            <a:r>
              <a:rPr lang="es-ES" dirty="0"/>
              <a:t>el análisis realizado</a:t>
            </a:r>
            <a:r>
              <a:rPr lang="es-ES"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 dirty="0"/>
              <a:t>Con el diseño de una red WSN más extensa que abarque varios dispositivos de datos y nuevos sensores a su arquitectura, la gran cantidad de información recolectada puede ser tratada no solo con herramientas de visores de la información si no con procesos de minería de datos que permitan generar conocimientos para la toma de decisiones en los procesos de la agroindustria. </a:t>
            </a:r>
            <a:endParaRPr lang="es-EC" dirty="0"/>
          </a:p>
        </p:txBody>
      </p:sp>
    </p:spTree>
    <p:extLst>
      <p:ext uri="{BB962C8B-B14F-4D97-AF65-F5344CB8AC3E}">
        <p14:creationId xmlns:p14="http://schemas.microsoft.com/office/powerpoint/2010/main" val="422440148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US" dirty="0"/>
          </a:p>
        </p:txBody>
      </p:sp>
      <p:sp>
        <p:nvSpPr>
          <p:cNvPr id="9" name="CuadroTexto 8"/>
          <p:cNvSpPr txBox="1"/>
          <p:nvPr/>
        </p:nvSpPr>
        <p:spPr>
          <a:xfrm>
            <a:off x="83126" y="863893"/>
            <a:ext cx="1586347" cy="338554"/>
          </a:xfrm>
          <a:prstGeom prst="rect">
            <a:avLst/>
          </a:prstGeom>
          <a:noFill/>
        </p:spPr>
        <p:txBody>
          <a:bodyPr wrap="square" rtlCol="0">
            <a:spAutoFit/>
          </a:bodyPr>
          <a:lstStyle/>
          <a:p>
            <a:r>
              <a:rPr lang="es-US" sz="1600" b="1" dirty="0" smtClean="0">
                <a:solidFill>
                  <a:schemeClr val="bg1"/>
                </a:solidFill>
              </a:rPr>
              <a:t>ANTECEDENTES</a:t>
            </a:r>
            <a:endParaRPr lang="es-US" sz="1600" b="1" dirty="0">
              <a:solidFill>
                <a:schemeClr val="bg1"/>
              </a:solidFill>
            </a:endParaRPr>
          </a:p>
        </p:txBody>
      </p:sp>
      <p:sp>
        <p:nvSpPr>
          <p:cNvPr id="3" name="2 Título"/>
          <p:cNvSpPr>
            <a:spLocks noGrp="1"/>
          </p:cNvSpPr>
          <p:nvPr>
            <p:ph type="title"/>
          </p:nvPr>
        </p:nvSpPr>
        <p:spPr/>
        <p:txBody>
          <a:bodyPr/>
          <a:lstStyle/>
          <a:p>
            <a:r>
              <a:rPr lang="es-US" dirty="0" smtClean="0">
                <a:solidFill>
                  <a:schemeClr val="accent1">
                    <a:lumMod val="75000"/>
                  </a:schemeClr>
                </a:solidFill>
              </a:rPr>
              <a:t>INTERNET DE LAS COSAS (</a:t>
            </a:r>
            <a:r>
              <a:rPr lang="es-US" dirty="0" err="1" smtClean="0">
                <a:solidFill>
                  <a:schemeClr val="accent1">
                    <a:lumMod val="75000"/>
                  </a:schemeClr>
                </a:solidFill>
              </a:rPr>
              <a:t>IoT</a:t>
            </a:r>
            <a:r>
              <a:rPr lang="es-US" dirty="0" smtClean="0">
                <a:solidFill>
                  <a:schemeClr val="accent1">
                    <a:lumMod val="75000"/>
                  </a:schemeClr>
                </a:solidFill>
              </a:rPr>
              <a:t>)</a:t>
            </a:r>
            <a:endParaRPr lang="es-EC" dirty="0"/>
          </a:p>
        </p:txBody>
      </p:sp>
      <p:sp>
        <p:nvSpPr>
          <p:cNvPr id="23" name="Marcador de contenido 2"/>
          <p:cNvSpPr>
            <a:spLocks noGrp="1"/>
          </p:cNvSpPr>
          <p:nvPr>
            <p:ph idx="1"/>
          </p:nvPr>
        </p:nvSpPr>
        <p:spPr>
          <a:xfrm>
            <a:off x="2342228" y="1441130"/>
            <a:ext cx="8229600" cy="2066925"/>
          </a:xfrm>
        </p:spPr>
        <p:txBody>
          <a:bodyPr>
            <a:normAutofit/>
          </a:bodyPr>
          <a:lstStyle/>
          <a:p>
            <a:pPr marL="0" indent="0">
              <a:buNone/>
            </a:pPr>
            <a:endParaRPr lang="es-EC" sz="2400" dirty="0" smtClean="0"/>
          </a:p>
          <a:p>
            <a:pPr lvl="1"/>
            <a:r>
              <a:rPr lang="es-EC" sz="2000" dirty="0" smtClean="0"/>
              <a:t>Interconexión digital de dispositivos </a:t>
            </a:r>
            <a:r>
              <a:rPr lang="es-ES" sz="2000" dirty="0"/>
              <a:t>(Pinzón, 2015) </a:t>
            </a:r>
            <a:endParaRPr lang="es-EC" sz="2000" dirty="0" smtClean="0"/>
          </a:p>
          <a:p>
            <a:pPr lvl="1"/>
            <a:r>
              <a:rPr lang="es-EC" sz="2000" dirty="0" smtClean="0"/>
              <a:t>Conexión por medio de sensores </a:t>
            </a:r>
          </a:p>
          <a:p>
            <a:pPr lvl="1"/>
            <a:r>
              <a:rPr lang="es-EC" sz="2000" dirty="0" smtClean="0"/>
              <a:t>Ligado a las redes WSN</a:t>
            </a:r>
          </a:p>
          <a:p>
            <a:pPr lvl="1"/>
            <a:r>
              <a:rPr lang="es-EC" sz="2000" dirty="0" smtClean="0"/>
              <a:t>Aplicativos web, móvil o plataformas en la nube</a:t>
            </a:r>
          </a:p>
          <a:p>
            <a:pPr lvl="1"/>
            <a:endParaRPr lang="es-EC" sz="2000" dirty="0" smtClean="0"/>
          </a:p>
          <a:p>
            <a:pPr marL="0" indent="0">
              <a:buNone/>
            </a:pPr>
            <a:endParaRPr lang="es-EC" dirty="0"/>
          </a:p>
        </p:txBody>
      </p:sp>
      <p:pic>
        <p:nvPicPr>
          <p:cNvPr id="24" name="Picture 22" descr="internet de las cosas en eventos"/>
          <p:cNvPicPr/>
          <p:nvPr/>
        </p:nvPicPr>
        <p:blipFill>
          <a:blip r:embed="rId2">
            <a:extLst>
              <a:ext uri="{28A0092B-C50C-407E-A947-70E740481C1C}">
                <a14:useLocalDpi xmlns:a14="http://schemas.microsoft.com/office/drawing/2010/main" val="0"/>
              </a:ext>
            </a:extLst>
          </a:blip>
          <a:srcRect/>
          <a:stretch>
            <a:fillRect/>
          </a:stretch>
        </p:blipFill>
        <p:spPr bwMode="auto">
          <a:xfrm>
            <a:off x="5110930" y="3894188"/>
            <a:ext cx="2752725" cy="2428876"/>
          </a:xfrm>
          <a:prstGeom prst="rect">
            <a:avLst/>
          </a:prstGeom>
          <a:noFill/>
          <a:ln>
            <a:noFill/>
          </a:ln>
        </p:spPr>
      </p:pic>
    </p:spTree>
    <p:extLst>
      <p:ext uri="{BB962C8B-B14F-4D97-AF65-F5344CB8AC3E}">
        <p14:creationId xmlns:p14="http://schemas.microsoft.com/office/powerpoint/2010/main" val="1414385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1000"/>
                                        <p:tgtEl>
                                          <p:spTgt spid="23">
                                            <p:txEl>
                                              <p:pRg st="1" end="1"/>
                                            </p:txEl>
                                          </p:spTgt>
                                        </p:tgtEl>
                                      </p:cBhvr>
                                    </p:animEffect>
                                    <p:anim calcmode="lin" valueType="num">
                                      <p:cBhvr>
                                        <p:cTn id="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fade">
                                      <p:cBhvr>
                                        <p:cTn id="14" dur="1000"/>
                                        <p:tgtEl>
                                          <p:spTgt spid="23">
                                            <p:txEl>
                                              <p:pRg st="2" end="2"/>
                                            </p:txEl>
                                          </p:spTgt>
                                        </p:tgtEl>
                                      </p:cBhvr>
                                    </p:animEffect>
                                    <p:anim calcmode="lin" valueType="num">
                                      <p:cBhvr>
                                        <p:cTn id="1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anim calcmode="lin" valueType="num">
                                      <p:cBhvr additive="base">
                                        <p:cTn id="2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 calcmode="lin" valueType="num">
                                      <p:cBhvr additive="base">
                                        <p:cTn id="27"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US" dirty="0"/>
          </a:p>
        </p:txBody>
      </p:sp>
      <p:sp>
        <p:nvSpPr>
          <p:cNvPr id="9" name="CuadroTexto 8"/>
          <p:cNvSpPr txBox="1"/>
          <p:nvPr/>
        </p:nvSpPr>
        <p:spPr>
          <a:xfrm>
            <a:off x="83126" y="863893"/>
            <a:ext cx="1586347" cy="338554"/>
          </a:xfrm>
          <a:prstGeom prst="rect">
            <a:avLst/>
          </a:prstGeom>
          <a:noFill/>
        </p:spPr>
        <p:txBody>
          <a:bodyPr wrap="square" rtlCol="0">
            <a:spAutoFit/>
          </a:bodyPr>
          <a:lstStyle/>
          <a:p>
            <a:r>
              <a:rPr lang="es-US" sz="1600" b="1" dirty="0" smtClean="0">
                <a:solidFill>
                  <a:schemeClr val="bg1"/>
                </a:solidFill>
              </a:rPr>
              <a:t>ANTECEDENTES</a:t>
            </a:r>
            <a:endParaRPr lang="es-US" sz="1600" b="1" dirty="0">
              <a:solidFill>
                <a:schemeClr val="bg1"/>
              </a:solidFill>
            </a:endParaRPr>
          </a:p>
        </p:txBody>
      </p:sp>
      <p:sp>
        <p:nvSpPr>
          <p:cNvPr id="12" name="11 Título"/>
          <p:cNvSpPr>
            <a:spLocks noGrp="1"/>
          </p:cNvSpPr>
          <p:nvPr>
            <p:ph type="title"/>
          </p:nvPr>
        </p:nvSpPr>
        <p:spPr>
          <a:xfrm>
            <a:off x="1066801" y="292393"/>
            <a:ext cx="10972800" cy="1143000"/>
          </a:xfrm>
        </p:spPr>
        <p:txBody>
          <a:bodyPr>
            <a:normAutofit fontScale="90000"/>
          </a:bodyPr>
          <a:lstStyle/>
          <a:p>
            <a:r>
              <a:rPr lang="es-US" dirty="0" smtClean="0">
                <a:solidFill>
                  <a:schemeClr val="accent1">
                    <a:lumMod val="75000"/>
                  </a:schemeClr>
                </a:solidFill>
              </a:rPr>
              <a:t>REDES DE SENSORES INALÁMBRICOS</a:t>
            </a:r>
            <a:r>
              <a:rPr lang="es-EC" b="1" dirty="0" smtClean="0"/>
              <a:t/>
            </a:r>
            <a:br>
              <a:rPr lang="es-EC" b="1" dirty="0" smtClean="0"/>
            </a:br>
            <a:endParaRPr lang="es-EC" dirty="0"/>
          </a:p>
        </p:txBody>
      </p:sp>
      <p:sp>
        <p:nvSpPr>
          <p:cNvPr id="14" name="2 Marcador de contenido"/>
          <p:cNvSpPr>
            <a:spLocks noGrp="1"/>
          </p:cNvSpPr>
          <p:nvPr>
            <p:ph idx="1"/>
          </p:nvPr>
        </p:nvSpPr>
        <p:spPr>
          <a:xfrm>
            <a:off x="2458711" y="1297858"/>
            <a:ext cx="8415765" cy="1966452"/>
          </a:xfrm>
        </p:spPr>
        <p:txBody>
          <a:bodyPr>
            <a:normAutofit fontScale="92500" lnSpcReduction="20000"/>
          </a:bodyPr>
          <a:lstStyle/>
          <a:p>
            <a:r>
              <a:rPr lang="es-EC" dirty="0"/>
              <a:t>Varios nodos distribuidos libremente</a:t>
            </a:r>
          </a:p>
          <a:p>
            <a:r>
              <a:rPr lang="es-EC" dirty="0" smtClean="0"/>
              <a:t>Controlar algún fenómeno </a:t>
            </a:r>
            <a:r>
              <a:rPr lang="es-EC" dirty="0"/>
              <a:t>(Barón, 2013)</a:t>
            </a:r>
            <a:endParaRPr lang="es-EC" sz="2400" dirty="0" smtClean="0"/>
          </a:p>
          <a:p>
            <a:r>
              <a:rPr lang="es-ES" dirty="0" smtClean="0"/>
              <a:t>Aplicación – Agricultura de precisión</a:t>
            </a:r>
          </a:p>
          <a:p>
            <a:r>
              <a:rPr lang="es-ES" dirty="0" smtClean="0"/>
              <a:t>Arquitectura </a:t>
            </a:r>
            <a:endParaRPr lang="es-EC"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716" y="3756215"/>
            <a:ext cx="1011216" cy="75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435" y="4894683"/>
            <a:ext cx="985777" cy="7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066" y="4290367"/>
            <a:ext cx="1011216" cy="75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Flecha derecha"/>
          <p:cNvSpPr/>
          <p:nvPr/>
        </p:nvSpPr>
        <p:spPr>
          <a:xfrm>
            <a:off x="7573159" y="4468947"/>
            <a:ext cx="1045352" cy="352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926" y="4134833"/>
            <a:ext cx="1229209" cy="92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descr="C:\Users\Marco Antonio\Downloads\s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82" y="3699185"/>
            <a:ext cx="1034003" cy="7715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Marco Antonio\Downloads\s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82" y="4861344"/>
            <a:ext cx="1034003" cy="7715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Marco Antonio\Downloads\s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063" y="4241947"/>
            <a:ext cx="1034003" cy="771525"/>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9023030" y="5111090"/>
            <a:ext cx="1905000" cy="338554"/>
          </a:xfrm>
          <a:prstGeom prst="rect">
            <a:avLst/>
          </a:prstGeom>
          <a:noFill/>
        </p:spPr>
        <p:txBody>
          <a:bodyPr wrap="square" rtlCol="0">
            <a:spAutoFit/>
          </a:bodyPr>
          <a:lstStyle/>
          <a:p>
            <a:r>
              <a:rPr lang="es-EC" sz="1600" dirty="0" smtClean="0"/>
              <a:t>Nodo Coordinador</a:t>
            </a:r>
            <a:endParaRPr lang="es-EC" sz="1600" dirty="0"/>
          </a:p>
        </p:txBody>
      </p:sp>
      <p:sp>
        <p:nvSpPr>
          <p:cNvPr id="24" name="23 CuadroTexto"/>
          <p:cNvSpPr txBox="1"/>
          <p:nvPr/>
        </p:nvSpPr>
        <p:spPr>
          <a:xfrm>
            <a:off x="4190674" y="5730215"/>
            <a:ext cx="1905000" cy="338554"/>
          </a:xfrm>
          <a:prstGeom prst="rect">
            <a:avLst/>
          </a:prstGeom>
          <a:noFill/>
        </p:spPr>
        <p:txBody>
          <a:bodyPr wrap="square" rtlCol="0">
            <a:spAutoFit/>
          </a:bodyPr>
          <a:lstStyle/>
          <a:p>
            <a:r>
              <a:rPr lang="es-EC" sz="1600" dirty="0" smtClean="0"/>
              <a:t>Nodos de datos</a:t>
            </a:r>
            <a:endParaRPr lang="es-EC" sz="1600" dirty="0"/>
          </a:p>
        </p:txBody>
      </p:sp>
    </p:spTree>
    <p:extLst>
      <p:ext uri="{BB962C8B-B14F-4D97-AF65-F5344CB8AC3E}">
        <p14:creationId xmlns:p14="http://schemas.microsoft.com/office/powerpoint/2010/main" val="2474930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8"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4222" y="201111"/>
            <a:ext cx="10298514" cy="1325563"/>
          </a:xfrm>
        </p:spPr>
        <p:txBody>
          <a:bodyPr/>
          <a:lstStyle/>
          <a:p>
            <a:r>
              <a:rPr lang="es-US" dirty="0" smtClean="0">
                <a:solidFill>
                  <a:schemeClr val="accent1">
                    <a:lumMod val="75000"/>
                  </a:schemeClr>
                </a:solidFill>
              </a:rPr>
              <a:t>PARÁMETROS FÍSICOS DE SUELO</a:t>
            </a:r>
            <a:endParaRPr lang="es-US" dirty="0">
              <a:solidFill>
                <a:schemeClr val="accent1">
                  <a:lumMod val="75000"/>
                </a:schemeClr>
              </a:solidFill>
            </a:endParaRPr>
          </a:p>
        </p:txBody>
      </p:sp>
      <p:sp>
        <p:nvSpPr>
          <p:cNvPr id="8" name="Rectángulo 7"/>
          <p:cNvSpPr/>
          <p:nvPr/>
        </p:nvSpPr>
        <p:spPr>
          <a:xfrm>
            <a:off x="0" y="0"/>
            <a:ext cx="1721429"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US" dirty="0"/>
          </a:p>
        </p:txBody>
      </p:sp>
      <p:sp>
        <p:nvSpPr>
          <p:cNvPr id="9" name="CuadroTexto 8"/>
          <p:cNvSpPr txBox="1"/>
          <p:nvPr/>
        </p:nvSpPr>
        <p:spPr>
          <a:xfrm>
            <a:off x="83126" y="863893"/>
            <a:ext cx="1586347" cy="338554"/>
          </a:xfrm>
          <a:prstGeom prst="rect">
            <a:avLst/>
          </a:prstGeom>
          <a:noFill/>
        </p:spPr>
        <p:txBody>
          <a:bodyPr wrap="square" rtlCol="0">
            <a:spAutoFit/>
          </a:bodyPr>
          <a:lstStyle/>
          <a:p>
            <a:r>
              <a:rPr lang="es-US" sz="1600" b="1" dirty="0" smtClean="0">
                <a:solidFill>
                  <a:schemeClr val="bg1"/>
                </a:solidFill>
              </a:rPr>
              <a:t>ANTECEDENTES</a:t>
            </a:r>
            <a:endParaRPr lang="es-US" sz="1600" b="1" dirty="0">
              <a:solidFill>
                <a:schemeClr val="bg1"/>
              </a:solidFill>
            </a:endParaRPr>
          </a:p>
        </p:txBody>
      </p:sp>
      <p:sp>
        <p:nvSpPr>
          <p:cNvPr id="11" name="Marcador de contenido 2"/>
          <p:cNvSpPr>
            <a:spLocks noGrp="1"/>
          </p:cNvSpPr>
          <p:nvPr>
            <p:ph idx="1"/>
          </p:nvPr>
        </p:nvSpPr>
        <p:spPr>
          <a:xfrm>
            <a:off x="2392201" y="1634878"/>
            <a:ext cx="8229600" cy="1247394"/>
          </a:xfrm>
        </p:spPr>
        <p:txBody>
          <a:bodyPr>
            <a:noAutofit/>
          </a:bodyPr>
          <a:lstStyle/>
          <a:p>
            <a:r>
              <a:rPr lang="es-EC" sz="1800" dirty="0" smtClean="0"/>
              <a:t>Temperatura </a:t>
            </a:r>
          </a:p>
          <a:p>
            <a:pPr lvl="1"/>
            <a:r>
              <a:rPr lang="es-EC" sz="1600" dirty="0" smtClean="0"/>
              <a:t>Más  importante que temperatura ambiente </a:t>
            </a:r>
            <a:endParaRPr lang="es-EC" sz="1600" dirty="0"/>
          </a:p>
          <a:p>
            <a:pPr lvl="1"/>
            <a:r>
              <a:rPr lang="es-EC" sz="1600" dirty="0" smtClean="0"/>
              <a:t>Donde germina la semilla</a:t>
            </a:r>
            <a:endParaRPr lang="es-EC" sz="1600" dirty="0"/>
          </a:p>
          <a:p>
            <a:pPr lvl="1"/>
            <a:r>
              <a:rPr lang="es-EC" sz="1600" dirty="0" smtClean="0"/>
              <a:t>Donde se desarrolla el cultivo </a:t>
            </a:r>
          </a:p>
          <a:p>
            <a:pPr marL="457200" lvl="1" indent="0">
              <a:buNone/>
            </a:pPr>
            <a:endParaRPr lang="es-EC" sz="1600" dirty="0" smtClean="0"/>
          </a:p>
        </p:txBody>
      </p:sp>
      <p:pic>
        <p:nvPicPr>
          <p:cNvPr id="2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369" y="4667263"/>
            <a:ext cx="2240066" cy="149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679" y="1515941"/>
            <a:ext cx="1178353" cy="123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2" descr="Resultado de imagen para hume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006" y="2882272"/>
            <a:ext cx="1570218" cy="1481240"/>
          </a:xfrm>
          <a:prstGeom prst="rect">
            <a:avLst/>
          </a:prstGeom>
          <a:noFill/>
          <a:extLst>
            <a:ext uri="{909E8E84-426E-40DD-AFC4-6F175D3DCCD1}">
              <a14:hiddenFill xmlns:a14="http://schemas.microsoft.com/office/drawing/2010/main">
                <a:solidFill>
                  <a:srgbClr val="FFFFFF"/>
                </a:solidFill>
              </a14:hiddenFill>
            </a:ext>
          </a:extLst>
        </p:spPr>
      </p:pic>
      <p:sp>
        <p:nvSpPr>
          <p:cNvPr id="31" name="Marcador de contenido 2"/>
          <p:cNvSpPr txBox="1">
            <a:spLocks/>
          </p:cNvSpPr>
          <p:nvPr/>
        </p:nvSpPr>
        <p:spPr>
          <a:xfrm>
            <a:off x="2544602" y="3003539"/>
            <a:ext cx="8229600" cy="1009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sz="1800" dirty="0" smtClean="0"/>
              <a:t>Humedad </a:t>
            </a:r>
          </a:p>
          <a:p>
            <a:pPr lvl="1"/>
            <a:r>
              <a:rPr lang="es-EC" sz="1600" dirty="0" smtClean="0"/>
              <a:t>Necesario en el proceso de cultivo </a:t>
            </a:r>
          </a:p>
          <a:p>
            <a:pPr lvl="1"/>
            <a:r>
              <a:rPr lang="es-EC" sz="1600" dirty="0" smtClean="0"/>
              <a:t>Monitoreado y controlado</a:t>
            </a:r>
          </a:p>
        </p:txBody>
      </p:sp>
    </p:spTree>
    <p:extLst>
      <p:ext uri="{BB962C8B-B14F-4D97-AF65-F5344CB8AC3E}">
        <p14:creationId xmlns:p14="http://schemas.microsoft.com/office/powerpoint/2010/main" val="1656031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additive="base">
                                        <p:cTn id="3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xEl>
                                              <p:pRg st="1" end="1"/>
                                            </p:txEl>
                                          </p:spTgt>
                                        </p:tgtEl>
                                        <p:attrNameLst>
                                          <p:attrName>style.visibility</p:attrName>
                                        </p:attrNameLst>
                                      </p:cBhvr>
                                      <p:to>
                                        <p:strVal val="visible"/>
                                      </p:to>
                                    </p:set>
                                    <p:anim calcmode="lin" valueType="num">
                                      <p:cBhvr additive="base">
                                        <p:cTn id="49"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1">
                                            <p:txEl>
                                              <p:pRg st="2" end="2"/>
                                            </p:txEl>
                                          </p:spTgt>
                                        </p:tgtEl>
                                        <p:attrNameLst>
                                          <p:attrName>style.visibility</p:attrName>
                                        </p:attrNameLst>
                                      </p:cBhvr>
                                      <p:to>
                                        <p:strVal val="visible"/>
                                      </p:to>
                                    </p:set>
                                    <p:anim calcmode="lin" valueType="num">
                                      <p:cBhvr additive="base">
                                        <p:cTn id="55"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US" dirty="0"/>
          </a:p>
        </p:txBody>
      </p:sp>
      <p:sp>
        <p:nvSpPr>
          <p:cNvPr id="9" name="CuadroTexto 8"/>
          <p:cNvSpPr txBox="1"/>
          <p:nvPr/>
        </p:nvSpPr>
        <p:spPr>
          <a:xfrm>
            <a:off x="83126" y="863893"/>
            <a:ext cx="1586347" cy="338554"/>
          </a:xfrm>
          <a:prstGeom prst="rect">
            <a:avLst/>
          </a:prstGeom>
          <a:noFill/>
        </p:spPr>
        <p:txBody>
          <a:bodyPr wrap="square" rtlCol="0">
            <a:spAutoFit/>
          </a:bodyPr>
          <a:lstStyle/>
          <a:p>
            <a:r>
              <a:rPr lang="es-US" sz="1600" b="1" dirty="0" smtClean="0">
                <a:solidFill>
                  <a:schemeClr val="bg1"/>
                </a:solidFill>
              </a:rPr>
              <a:t>ANTECEDENTES</a:t>
            </a:r>
            <a:endParaRPr lang="es-US" sz="1600" b="1" dirty="0">
              <a:solidFill>
                <a:schemeClr val="bg1"/>
              </a:solidFill>
            </a:endParaRPr>
          </a:p>
        </p:txBody>
      </p:sp>
      <p:sp>
        <p:nvSpPr>
          <p:cNvPr id="11" name="Título 1"/>
          <p:cNvSpPr>
            <a:spLocks noGrp="1"/>
          </p:cNvSpPr>
          <p:nvPr>
            <p:ph type="title"/>
          </p:nvPr>
        </p:nvSpPr>
        <p:spPr>
          <a:xfrm>
            <a:off x="1887589" y="201112"/>
            <a:ext cx="10515600" cy="1325562"/>
          </a:xfrm>
        </p:spPr>
        <p:txBody>
          <a:bodyPr>
            <a:normAutofit/>
          </a:bodyPr>
          <a:lstStyle/>
          <a:p>
            <a:r>
              <a:rPr lang="es-US" sz="4000" dirty="0" smtClean="0">
                <a:solidFill>
                  <a:schemeClr val="accent1">
                    <a:lumMod val="75000"/>
                  </a:schemeClr>
                </a:solidFill>
              </a:rPr>
              <a:t>PRODUCCIÓN DE ROSAS</a:t>
            </a:r>
            <a:endParaRPr lang="es-EC" sz="4000" b="1" dirty="0"/>
          </a:p>
        </p:txBody>
      </p:sp>
      <p:sp>
        <p:nvSpPr>
          <p:cNvPr id="12" name="Marcador de contenido 2"/>
          <p:cNvSpPr>
            <a:spLocks noGrp="1"/>
          </p:cNvSpPr>
          <p:nvPr>
            <p:ph idx="1"/>
          </p:nvPr>
        </p:nvSpPr>
        <p:spPr>
          <a:xfrm>
            <a:off x="3318387" y="1509559"/>
            <a:ext cx="7408333" cy="1590675"/>
          </a:xfrm>
        </p:spPr>
        <p:txBody>
          <a:bodyPr>
            <a:normAutofit fontScale="62500" lnSpcReduction="20000"/>
          </a:bodyPr>
          <a:lstStyle/>
          <a:p>
            <a:r>
              <a:rPr lang="es-EC" dirty="0"/>
              <a:t>F</a:t>
            </a:r>
            <a:r>
              <a:rPr lang="es-EC" dirty="0" smtClean="0"/>
              <a:t>lor ornamental más popular del mundo</a:t>
            </a:r>
          </a:p>
          <a:p>
            <a:r>
              <a:rPr lang="es-EC" dirty="0"/>
              <a:t>Condiciones favorables en América Latina</a:t>
            </a:r>
          </a:p>
          <a:p>
            <a:r>
              <a:rPr lang="es-EC" dirty="0" smtClean="0"/>
              <a:t>Ecuador y Colombia</a:t>
            </a:r>
          </a:p>
          <a:p>
            <a:r>
              <a:rPr lang="es-EC" dirty="0" smtClean="0"/>
              <a:t>Producción en invernaderos</a:t>
            </a:r>
          </a:p>
          <a:p>
            <a:r>
              <a:rPr lang="es-EC" sz="3100" dirty="0"/>
              <a:t>Ciclo de cosecha</a:t>
            </a:r>
          </a:p>
          <a:p>
            <a:endParaRPr lang="es-EC" sz="2400" dirty="0" smtClean="0"/>
          </a:p>
          <a:p>
            <a:endParaRPr lang="es-EC" dirty="0" smtClean="0"/>
          </a:p>
          <a:p>
            <a:endParaRPr lang="es-EC" sz="2400" dirty="0" smtClean="0"/>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22"/>
          <a:stretch/>
        </p:blipFill>
        <p:spPr bwMode="auto">
          <a:xfrm>
            <a:off x="2876551" y="3922263"/>
            <a:ext cx="2190750" cy="139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Flecha derecha"/>
          <p:cNvSpPr/>
          <p:nvPr/>
        </p:nvSpPr>
        <p:spPr>
          <a:xfrm>
            <a:off x="5195920" y="4503214"/>
            <a:ext cx="709580" cy="352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14 Imagen" descr="C:\Users\Marco Antonio\Documents\9no\Tesis\Tesis Final\IASA FOTOS 2\20170609_084302.jpg"/>
          <p:cNvPicPr/>
          <p:nvPr/>
        </p:nvPicPr>
        <p:blipFill rotWithShape="1">
          <a:blip r:embed="rId3" cstate="print">
            <a:extLst>
              <a:ext uri="{28A0092B-C50C-407E-A947-70E740481C1C}">
                <a14:useLocalDpi xmlns:a14="http://schemas.microsoft.com/office/drawing/2010/main" val="0"/>
              </a:ext>
            </a:extLst>
          </a:blip>
          <a:srcRect r="23492"/>
          <a:stretch/>
        </p:blipFill>
        <p:spPr bwMode="auto">
          <a:xfrm>
            <a:off x="6042343" y="3946811"/>
            <a:ext cx="1853882" cy="1465340"/>
          </a:xfrm>
          <a:prstGeom prst="rect">
            <a:avLst/>
          </a:prstGeom>
          <a:noFill/>
          <a:ln>
            <a:noFill/>
          </a:ln>
          <a:extLst>
            <a:ext uri="{53640926-AAD7-44D8-BBD7-CCE9431645EC}">
              <a14:shadowObscured xmlns:a14="http://schemas.microsoft.com/office/drawing/2010/main"/>
            </a:ext>
          </a:extLst>
        </p:spPr>
      </p:pic>
      <p:sp>
        <p:nvSpPr>
          <p:cNvPr id="16" name="15 Flecha derecha"/>
          <p:cNvSpPr/>
          <p:nvPr/>
        </p:nvSpPr>
        <p:spPr>
          <a:xfrm>
            <a:off x="8101045" y="4504384"/>
            <a:ext cx="709580" cy="352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16 Imagen" descr="C:\Users\Marco Antonio\Documents\9no\Tesis\Tesis Final\FOTOS IASA FINALES\19021348_1676043009090744_338939256_n.jpg"/>
          <p:cNvPicPr/>
          <p:nvPr/>
        </p:nvPicPr>
        <p:blipFill rotWithShape="1">
          <a:blip r:embed="rId4" cstate="print">
            <a:extLst>
              <a:ext uri="{28A0092B-C50C-407E-A947-70E740481C1C}">
                <a14:useLocalDpi xmlns:a14="http://schemas.microsoft.com/office/drawing/2010/main" val="0"/>
              </a:ext>
            </a:extLst>
          </a:blip>
          <a:srcRect t="26900" b="26736"/>
          <a:stretch/>
        </p:blipFill>
        <p:spPr bwMode="auto">
          <a:xfrm>
            <a:off x="8953500" y="3965464"/>
            <a:ext cx="2000250" cy="14466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3963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7353" y="198893"/>
            <a:ext cx="10515600" cy="1325563"/>
          </a:xfrm>
        </p:spPr>
        <p:txBody>
          <a:bodyPr/>
          <a:lstStyle/>
          <a:p>
            <a:r>
              <a:rPr lang="es-US" dirty="0" smtClean="0">
                <a:solidFill>
                  <a:schemeClr val="accent1">
                    <a:lumMod val="75000"/>
                  </a:schemeClr>
                </a:solidFill>
              </a:rPr>
              <a:t>PROBLEMA</a:t>
            </a:r>
            <a:endParaRPr lang="es-US" dirty="0">
              <a:solidFill>
                <a:schemeClr val="accent1">
                  <a:lumMod val="75000"/>
                </a:schemeClr>
              </a:solidFill>
            </a:endParaRPr>
          </a:p>
        </p:txBody>
      </p:sp>
      <p:sp>
        <p:nvSpPr>
          <p:cNvPr id="8" name="Rectángulo 7"/>
          <p:cNvSpPr/>
          <p:nvPr/>
        </p:nvSpPr>
        <p:spPr>
          <a:xfrm>
            <a:off x="0" y="0"/>
            <a:ext cx="1721429"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US" dirty="0"/>
          </a:p>
        </p:txBody>
      </p:sp>
      <p:sp>
        <p:nvSpPr>
          <p:cNvPr id="9"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PROBLEMA</a:t>
            </a:r>
            <a:endParaRPr lang="es-US" sz="1400" b="1" dirty="0">
              <a:solidFill>
                <a:schemeClr val="bg1"/>
              </a:solidFill>
            </a:endParaRPr>
          </a:p>
        </p:txBody>
      </p:sp>
      <p:sp>
        <p:nvSpPr>
          <p:cNvPr id="11" name="Marcador de contenido 2"/>
          <p:cNvSpPr>
            <a:spLocks noGrp="1"/>
          </p:cNvSpPr>
          <p:nvPr>
            <p:ph idx="1"/>
          </p:nvPr>
        </p:nvSpPr>
        <p:spPr>
          <a:xfrm>
            <a:off x="2802193" y="1638914"/>
            <a:ext cx="8118069" cy="4171950"/>
          </a:xfrm>
        </p:spPr>
        <p:txBody>
          <a:bodyPr>
            <a:normAutofit lnSpcReduction="10000"/>
          </a:bodyPr>
          <a:lstStyle/>
          <a:p>
            <a:r>
              <a:rPr lang="es-EC" sz="2400" dirty="0" smtClean="0"/>
              <a:t> </a:t>
            </a:r>
            <a:r>
              <a:rPr lang="es-EC" dirty="0" smtClean="0"/>
              <a:t>No existe automatización del proceso</a:t>
            </a:r>
          </a:p>
          <a:p>
            <a:pPr lvl="1"/>
            <a:r>
              <a:rPr lang="es-EC" sz="1600" dirty="0" smtClean="0"/>
              <a:t>Llevar </a:t>
            </a:r>
            <a:r>
              <a:rPr lang="es-EC" sz="1600" dirty="0"/>
              <a:t>un control</a:t>
            </a:r>
          </a:p>
          <a:p>
            <a:pPr lvl="1"/>
            <a:r>
              <a:rPr lang="es-EC" sz="1600" dirty="0" smtClean="0"/>
              <a:t>Monitoreo</a:t>
            </a:r>
          </a:p>
          <a:p>
            <a:pPr lvl="1"/>
            <a:r>
              <a:rPr lang="es-EC" sz="1600" dirty="0" smtClean="0"/>
              <a:t>Mediciones constantes</a:t>
            </a:r>
            <a:endParaRPr lang="es-EC" sz="1600" dirty="0"/>
          </a:p>
          <a:p>
            <a:pPr marL="301943" lvl="1" indent="0">
              <a:buNone/>
            </a:pPr>
            <a:endParaRPr lang="es-EC" sz="2000" dirty="0" smtClean="0"/>
          </a:p>
          <a:p>
            <a:pPr marL="301943" lvl="1" indent="0">
              <a:buNone/>
            </a:pPr>
            <a:endParaRPr lang="es-EC" sz="2000" dirty="0" smtClean="0"/>
          </a:p>
          <a:p>
            <a:pPr marL="301943" lvl="1" indent="0">
              <a:buNone/>
            </a:pPr>
            <a:endParaRPr lang="es-EC" sz="2000" dirty="0" smtClean="0"/>
          </a:p>
          <a:p>
            <a:r>
              <a:rPr lang="es-EC" dirty="0" smtClean="0"/>
              <a:t>Necesario realizar un análisis de la información.</a:t>
            </a:r>
          </a:p>
          <a:p>
            <a:pPr lvl="1"/>
            <a:r>
              <a:rPr lang="es-EC" sz="1600" dirty="0"/>
              <a:t>Correlación</a:t>
            </a:r>
          </a:p>
          <a:p>
            <a:pPr lvl="1"/>
            <a:r>
              <a:rPr lang="es-EC" sz="1600" dirty="0"/>
              <a:t>Comportamiento </a:t>
            </a:r>
          </a:p>
          <a:p>
            <a:pPr lvl="1"/>
            <a:r>
              <a:rPr lang="es-EC" sz="1600" dirty="0"/>
              <a:t>Indicadores principales</a:t>
            </a:r>
          </a:p>
          <a:p>
            <a:pPr lvl="1"/>
            <a:endParaRPr lang="es-EC" dirty="0"/>
          </a:p>
        </p:txBody>
      </p:sp>
      <p:pic>
        <p:nvPicPr>
          <p:cNvPr id="12" name="11 Imagen" descr="C:\Users\Marco Antonio\Documents\9no\Tesis\Tesis Final\IASA FOTOS 2\20170609_0843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829" y="2383114"/>
            <a:ext cx="2962910" cy="1560829"/>
          </a:xfrm>
          <a:prstGeom prst="rect">
            <a:avLst/>
          </a:prstGeom>
          <a:noFill/>
          <a:ln>
            <a:noFill/>
          </a:ln>
        </p:spPr>
      </p:pic>
    </p:spTree>
    <p:extLst>
      <p:ext uri="{BB962C8B-B14F-4D97-AF65-F5344CB8AC3E}">
        <p14:creationId xmlns:p14="http://schemas.microsoft.com/office/powerpoint/2010/main" val="2918360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additive="base">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 calcmode="lin" valueType="num">
                                      <p:cBhvr additive="base">
                                        <p:cTn id="4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xEl>
                                              <p:pRg st="9" end="9"/>
                                            </p:txEl>
                                          </p:spTgt>
                                        </p:tgtEl>
                                        <p:attrNameLst>
                                          <p:attrName>style.visibility</p:attrName>
                                        </p:attrNameLst>
                                      </p:cBhvr>
                                      <p:to>
                                        <p:strVal val="visible"/>
                                      </p:to>
                                    </p:set>
                                    <p:anim calcmode="lin" valueType="num">
                                      <p:cBhvr additive="base">
                                        <p:cTn id="45"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 calcmode="lin" valueType="num">
                                      <p:cBhvr additive="base">
                                        <p:cTn id="49"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9"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sp>
        <p:nvSpPr>
          <p:cNvPr id="4" name="3 Título"/>
          <p:cNvSpPr>
            <a:spLocks noGrp="1"/>
          </p:cNvSpPr>
          <p:nvPr>
            <p:ph type="title"/>
          </p:nvPr>
        </p:nvSpPr>
        <p:spPr>
          <a:xfrm>
            <a:off x="2064774" y="215645"/>
            <a:ext cx="9665110" cy="1143000"/>
          </a:xfrm>
        </p:spPr>
        <p:txBody>
          <a:bodyPr/>
          <a:lstStyle/>
          <a:p>
            <a:r>
              <a:rPr lang="es-US" dirty="0" smtClean="0">
                <a:solidFill>
                  <a:schemeClr val="accent1">
                    <a:lumMod val="75000"/>
                  </a:schemeClr>
                </a:solidFill>
              </a:rPr>
              <a:t>OBJETIVOS</a:t>
            </a:r>
            <a:endParaRPr lang="es-EC" dirty="0"/>
          </a:p>
        </p:txBody>
      </p:sp>
      <p:sp>
        <p:nvSpPr>
          <p:cNvPr id="11" name="Marcador de contenido 2"/>
          <p:cNvSpPr>
            <a:spLocks noGrp="1"/>
          </p:cNvSpPr>
          <p:nvPr>
            <p:ph idx="1"/>
          </p:nvPr>
        </p:nvSpPr>
        <p:spPr>
          <a:xfrm>
            <a:off x="2123769" y="1192775"/>
            <a:ext cx="9330812" cy="5124450"/>
          </a:xfrm>
        </p:spPr>
        <p:txBody>
          <a:bodyPr>
            <a:normAutofit fontScale="70000" lnSpcReduction="20000"/>
          </a:bodyPr>
          <a:lstStyle/>
          <a:p>
            <a:endParaRPr lang="es-EC" sz="2800" dirty="0" smtClean="0"/>
          </a:p>
          <a:p>
            <a:pPr marL="0" indent="0" algn="just">
              <a:buNone/>
            </a:pPr>
            <a:r>
              <a:rPr lang="es-ES" b="1" dirty="0" smtClean="0"/>
              <a:t>GENERAL</a:t>
            </a:r>
          </a:p>
          <a:p>
            <a:pPr algn="just"/>
            <a:r>
              <a:rPr lang="es-ES" dirty="0" smtClean="0"/>
              <a:t>Desarrollar </a:t>
            </a:r>
            <a:r>
              <a:rPr lang="es-ES" dirty="0"/>
              <a:t>una aplicación web que permita visualizar mediciones de temperatura y humedad de suelo por </a:t>
            </a:r>
            <a:r>
              <a:rPr lang="es-ES" dirty="0" smtClean="0"/>
              <a:t>medio </a:t>
            </a:r>
            <a:r>
              <a:rPr lang="es-ES" dirty="0"/>
              <a:t>del uso de redes de sensores inalámbricos (WSN) con el fin de </a:t>
            </a:r>
            <a:r>
              <a:rPr lang="es-ES" dirty="0" smtClean="0"/>
              <a:t>conocer </a:t>
            </a:r>
            <a:r>
              <a:rPr lang="es-ES" dirty="0"/>
              <a:t>los niveles e indicadores principales resultantes del análisis previo de </a:t>
            </a:r>
            <a:r>
              <a:rPr lang="es-ES" dirty="0" smtClean="0"/>
              <a:t>implantación.</a:t>
            </a:r>
          </a:p>
          <a:p>
            <a:pPr marL="0" indent="0" algn="just">
              <a:buNone/>
            </a:pPr>
            <a:endParaRPr lang="es-EC" dirty="0"/>
          </a:p>
          <a:p>
            <a:pPr marL="0" indent="0" algn="just">
              <a:buNone/>
            </a:pPr>
            <a:r>
              <a:rPr lang="es-ES" b="1" dirty="0" smtClean="0"/>
              <a:t>ESPECÍFICOS</a:t>
            </a:r>
            <a:endParaRPr lang="es-EC" b="1" dirty="0"/>
          </a:p>
          <a:p>
            <a:pPr lvl="0" algn="just"/>
            <a:r>
              <a:rPr lang="es-ES" dirty="0"/>
              <a:t>Diseñar un prototipo de red de sensores inalámbricos (WSN</a:t>
            </a:r>
            <a:r>
              <a:rPr lang="es-ES" dirty="0" smtClean="0"/>
              <a:t>). </a:t>
            </a:r>
          </a:p>
          <a:p>
            <a:pPr marL="0" lvl="0" indent="0" algn="just">
              <a:buNone/>
            </a:pPr>
            <a:endParaRPr lang="es-ES" dirty="0"/>
          </a:p>
          <a:p>
            <a:pPr lvl="0" algn="just"/>
            <a:r>
              <a:rPr lang="es-ES" dirty="0" smtClean="0"/>
              <a:t>Implantar </a:t>
            </a:r>
            <a:r>
              <a:rPr lang="es-ES" dirty="0"/>
              <a:t>el </a:t>
            </a:r>
            <a:r>
              <a:rPr lang="es-ES" dirty="0" smtClean="0"/>
              <a:t>prototipo WSN </a:t>
            </a:r>
            <a:r>
              <a:rPr lang="es-ES" dirty="0"/>
              <a:t>en los </a:t>
            </a:r>
            <a:r>
              <a:rPr lang="es-ES" dirty="0" smtClean="0"/>
              <a:t>invernaderos. </a:t>
            </a:r>
          </a:p>
          <a:p>
            <a:pPr lvl="0" algn="just"/>
            <a:endParaRPr lang="es-EC" dirty="0"/>
          </a:p>
          <a:p>
            <a:pPr lvl="0" algn="just"/>
            <a:r>
              <a:rPr lang="es-ES" dirty="0"/>
              <a:t>Realizar un análisis de la </a:t>
            </a:r>
            <a:r>
              <a:rPr lang="es-ES" dirty="0" smtClean="0"/>
              <a:t>información.</a:t>
            </a:r>
          </a:p>
          <a:p>
            <a:pPr lvl="0" algn="just"/>
            <a:endParaRPr lang="es-ES" dirty="0" smtClean="0"/>
          </a:p>
          <a:p>
            <a:pPr lvl="0" algn="just"/>
            <a:r>
              <a:rPr lang="es-ES" dirty="0" smtClean="0"/>
              <a:t>Desarrollar </a:t>
            </a:r>
            <a:r>
              <a:rPr lang="es-ES" dirty="0"/>
              <a:t>una aplicación </a:t>
            </a:r>
            <a:r>
              <a:rPr lang="es-ES" dirty="0" smtClean="0"/>
              <a:t>web.</a:t>
            </a:r>
            <a:endParaRPr lang="es-EC" sz="2800" dirty="0" smtClean="0"/>
          </a:p>
        </p:txBody>
      </p:sp>
      <p:pic>
        <p:nvPicPr>
          <p:cNvPr id="2052" name="Picture 4" descr="Resultado de imagen para obje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590" y="4100052"/>
            <a:ext cx="3118873" cy="233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18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1000"/>
                                        <p:tgtEl>
                                          <p:spTgt spid="11">
                                            <p:txEl>
                                              <p:pRg st="4" end="4"/>
                                            </p:txEl>
                                          </p:spTgt>
                                        </p:tgtEl>
                                      </p:cBhvr>
                                    </p:animEffect>
                                    <p:anim calcmode="lin" valueType="num">
                                      <p:cBhvr>
                                        <p:cTn id="2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1000"/>
                                        <p:tgtEl>
                                          <p:spTgt spid="11">
                                            <p:txEl>
                                              <p:pRg st="5" end="5"/>
                                            </p:txEl>
                                          </p:spTgt>
                                        </p:tgtEl>
                                      </p:cBhvr>
                                    </p:animEffect>
                                    <p:anim calcmode="lin" valueType="num">
                                      <p:cBhvr>
                                        <p:cTn id="2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1000"/>
                                        <p:tgtEl>
                                          <p:spTgt spid="11">
                                            <p:txEl>
                                              <p:pRg st="7" end="7"/>
                                            </p:txEl>
                                          </p:spTgt>
                                        </p:tgtEl>
                                      </p:cBhvr>
                                    </p:animEffect>
                                    <p:anim calcmode="lin" valueType="num">
                                      <p:cBhvr>
                                        <p:cTn id="32"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fade">
                                      <p:cBhvr>
                                        <p:cTn id="38" dur="1000"/>
                                        <p:tgtEl>
                                          <p:spTgt spid="11">
                                            <p:txEl>
                                              <p:pRg st="9" end="9"/>
                                            </p:txEl>
                                          </p:spTgt>
                                        </p:tgtEl>
                                      </p:cBhvr>
                                    </p:animEffect>
                                    <p:anim calcmode="lin" valueType="num">
                                      <p:cBhvr>
                                        <p:cTn id="39"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xEl>
                                              <p:pRg st="11" end="11"/>
                                            </p:txEl>
                                          </p:spTgt>
                                        </p:tgtEl>
                                        <p:attrNameLst>
                                          <p:attrName>style.visibility</p:attrName>
                                        </p:attrNameLst>
                                      </p:cBhvr>
                                      <p:to>
                                        <p:strVal val="visible"/>
                                      </p:to>
                                    </p:set>
                                    <p:animEffect transition="in" filter="fade">
                                      <p:cBhvr>
                                        <p:cTn id="45" dur="1000"/>
                                        <p:tgtEl>
                                          <p:spTgt spid="11">
                                            <p:txEl>
                                              <p:pRg st="11" end="11"/>
                                            </p:txEl>
                                          </p:spTgt>
                                        </p:tgtEl>
                                      </p:cBhvr>
                                    </p:animEffect>
                                    <p:anim calcmode="lin" valueType="num">
                                      <p:cBhvr>
                                        <p:cTn id="46"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7353" y="377527"/>
            <a:ext cx="10515600" cy="1325563"/>
          </a:xfrm>
        </p:spPr>
        <p:txBody>
          <a:bodyPr/>
          <a:lstStyle/>
          <a:p>
            <a:r>
              <a:rPr lang="es-US" dirty="0" smtClean="0">
                <a:solidFill>
                  <a:schemeClr val="accent1">
                    <a:lumMod val="75000"/>
                  </a:schemeClr>
                </a:solidFill>
              </a:rPr>
              <a:t>SENSOR</a:t>
            </a:r>
            <a:endParaRPr lang="es-US" dirty="0">
              <a:solidFill>
                <a:schemeClr val="accent1">
                  <a:lumMod val="75000"/>
                </a:schemeClr>
              </a:solidFill>
            </a:endParaRPr>
          </a:p>
        </p:txBody>
      </p:sp>
      <p:sp>
        <p:nvSpPr>
          <p:cNvPr id="8" name="Rectángulo 7"/>
          <p:cNvSpPr/>
          <p:nvPr/>
        </p:nvSpPr>
        <p:spPr>
          <a:xfrm>
            <a:off x="0" y="0"/>
            <a:ext cx="1721429"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S" dirty="0"/>
          </a:p>
        </p:txBody>
      </p:sp>
      <p:sp>
        <p:nvSpPr>
          <p:cNvPr id="9" name="CuadroTexto 8"/>
          <p:cNvSpPr txBox="1"/>
          <p:nvPr/>
        </p:nvSpPr>
        <p:spPr>
          <a:xfrm>
            <a:off x="71005" y="553898"/>
            <a:ext cx="1586347" cy="307777"/>
          </a:xfrm>
          <a:prstGeom prst="rect">
            <a:avLst/>
          </a:prstGeom>
          <a:noFill/>
        </p:spPr>
        <p:txBody>
          <a:bodyPr wrap="square" rtlCol="0">
            <a:spAutoFit/>
          </a:bodyPr>
          <a:lstStyle/>
          <a:p>
            <a:pPr algn="ctr"/>
            <a:r>
              <a:rPr lang="es-US" sz="1400" b="1" dirty="0" smtClean="0">
                <a:solidFill>
                  <a:schemeClr val="bg1"/>
                </a:solidFill>
              </a:rPr>
              <a:t>PROPUESTA</a:t>
            </a:r>
            <a:endParaRPr lang="es-US" sz="1400" b="1" dirty="0">
              <a:solidFill>
                <a:schemeClr val="bg1"/>
              </a:solidFill>
            </a:endParaRPr>
          </a:p>
        </p:txBody>
      </p:sp>
      <p:sp>
        <p:nvSpPr>
          <p:cNvPr id="11" name="1 Marcador de contenido"/>
          <p:cNvSpPr>
            <a:spLocks noGrp="1"/>
          </p:cNvSpPr>
          <p:nvPr>
            <p:ph idx="1"/>
          </p:nvPr>
        </p:nvSpPr>
        <p:spPr>
          <a:xfrm>
            <a:off x="3133487" y="1657042"/>
            <a:ext cx="7408333" cy="704850"/>
          </a:xfrm>
        </p:spPr>
        <p:txBody>
          <a:bodyPr/>
          <a:lstStyle/>
          <a:p>
            <a:r>
              <a:rPr lang="es-EC" dirty="0" smtClean="0"/>
              <a:t>SHT10</a:t>
            </a:r>
            <a:endParaRPr lang="es-EC" dirty="0"/>
          </a:p>
        </p:txBody>
      </p:sp>
      <p:pic>
        <p:nvPicPr>
          <p:cNvPr id="12" name="Picture 21" descr="Soil Temperature/Moisture Sensor - SHT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0837" y="2162206"/>
            <a:ext cx="2733675" cy="1864996"/>
          </a:xfrm>
          <a:prstGeom prst="rect">
            <a:avLst/>
          </a:prstGeom>
          <a:noFill/>
          <a:ln>
            <a:noFill/>
          </a:ln>
        </p:spPr>
      </p:pic>
      <p:pic>
        <p:nvPicPr>
          <p:cNvPr id="13" name="12 Imagen"/>
          <p:cNvPicPr/>
          <p:nvPr/>
        </p:nvPicPr>
        <p:blipFill rotWithShape="1">
          <a:blip r:embed="rId3"/>
          <a:srcRect l="51851" t="52048" r="15697" b="12522"/>
          <a:stretch/>
        </p:blipFill>
        <p:spPr bwMode="auto">
          <a:xfrm>
            <a:off x="2720532" y="4337076"/>
            <a:ext cx="3221037" cy="2063751"/>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4"/>
          <a:srcRect l="17461" t="52048" r="50265" b="12835"/>
          <a:stretch/>
        </p:blipFill>
        <p:spPr bwMode="auto">
          <a:xfrm>
            <a:off x="7738908" y="4414387"/>
            <a:ext cx="3432175" cy="1909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5832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1015</Words>
  <Application>Microsoft Office PowerPoint</Application>
  <PresentationFormat>Personalizado</PresentationFormat>
  <Paragraphs>334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TRABAJO DE TITULACIÓN “Desarrollo de una aplicación basada en redes WSN y especializada en monitoreo de producción de rosas”</vt:lpstr>
      <vt:lpstr>AGENDA</vt:lpstr>
      <vt:lpstr>INTERNET DE LAS COSAS (IoT)</vt:lpstr>
      <vt:lpstr>REDES DE SENSORES INALÁMBRICOS </vt:lpstr>
      <vt:lpstr>PARÁMETROS FÍSICOS DE SUELO</vt:lpstr>
      <vt:lpstr>PRODUCCIÓN DE ROSAS</vt:lpstr>
      <vt:lpstr>PROBLEMA</vt:lpstr>
      <vt:lpstr>OBJETIVOS</vt:lpstr>
      <vt:lpstr>SENSOR</vt:lpstr>
      <vt:lpstr>COMPONENTES DE HARDWARE</vt:lpstr>
      <vt:lpstr>REQUISITOS FUNCIONALES</vt:lpstr>
      <vt:lpstr>REQUISITOS FUNCIONALES</vt:lpstr>
      <vt:lpstr>REQUISITOS NO FUNCIONALES</vt:lpstr>
      <vt:lpstr>ARQUITECTURA </vt:lpstr>
      <vt:lpstr>IMPLANTACIÓN</vt:lpstr>
      <vt:lpstr>ANÁLISIS Y RESULTADOS</vt:lpstr>
      <vt:lpstr>CORRELACIÓN Y REGRESIÓN LINEAL</vt:lpstr>
      <vt:lpstr>CORRELACIÓN Y REGRESIÓN LINEAL</vt:lpstr>
      <vt:lpstr>CORRELACIÓN Y REGRESIÓN LINEAL</vt:lpstr>
      <vt:lpstr>ANÁLISIS DE COMPORTAMIENTO</vt:lpstr>
      <vt:lpstr>MÁXIMOS Y MÍNIMOS</vt:lpstr>
      <vt:lpstr>PROMEDIOS</vt:lpstr>
      <vt:lpstr>Gráficos de Caja - Bigote</vt:lpstr>
      <vt:lpstr>RANGOS DE EXPERIMENTACIÓN</vt:lpstr>
      <vt:lpstr>APLICACIÓN WEB</vt:lpstr>
      <vt:lpstr>APLICACIÓN WEB</vt:lpstr>
      <vt:lpstr>CONCLUSIONES</vt:lpstr>
      <vt:lpstr>LÍNEAS DE TRABAJO FUTURO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 Rivadeneira</dc:creator>
  <cp:lastModifiedBy>Toshiba-User</cp:lastModifiedBy>
  <cp:revision>111</cp:revision>
  <dcterms:created xsi:type="dcterms:W3CDTF">2017-01-23T21:44:39Z</dcterms:created>
  <dcterms:modified xsi:type="dcterms:W3CDTF">2017-10-03T02:07:39Z</dcterms:modified>
</cp:coreProperties>
</file>