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notesMasterIdLst>
    <p:notesMasterId r:id="rId33"/>
  </p:notesMasterIdLst>
  <p:sldIdLst>
    <p:sldId id="259" r:id="rId2"/>
    <p:sldId id="262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7" r:id="rId15"/>
    <p:sldId id="279" r:id="rId16"/>
    <p:sldId id="293" r:id="rId17"/>
    <p:sldId id="283" r:id="rId18"/>
    <p:sldId id="281" r:id="rId19"/>
    <p:sldId id="280" r:id="rId20"/>
    <p:sldId id="282" r:id="rId21"/>
    <p:sldId id="284" r:id="rId22"/>
    <p:sldId id="285" r:id="rId23"/>
    <p:sldId id="286" r:id="rId24"/>
    <p:sldId id="287" r:id="rId25"/>
    <p:sldId id="288" r:id="rId26"/>
    <p:sldId id="289" r:id="rId27"/>
    <p:sldId id="290" r:id="rId28"/>
    <p:sldId id="291" r:id="rId29"/>
    <p:sldId id="278" r:id="rId30"/>
    <p:sldId id="276" r:id="rId31"/>
    <p:sldId id="292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lia" initials="D" lastIdx="1" clrIdx="0">
    <p:extLst>
      <p:ext uri="{19B8F6BF-5375-455C-9EA6-DF929625EA0E}">
        <p15:presenceInfo xmlns:p15="http://schemas.microsoft.com/office/powerpoint/2012/main" userId="Dali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77491" autoAdjust="0"/>
  </p:normalViewPr>
  <p:slideViewPr>
    <p:cSldViewPr snapToGrid="0">
      <p:cViewPr varScale="1">
        <p:scale>
          <a:sx n="56" d="100"/>
          <a:sy n="56" d="100"/>
        </p:scale>
        <p:origin x="129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625FBF-5EB1-4C42-8988-BCD94B339258}" type="doc">
      <dgm:prSet loTypeId="urn:microsoft.com/office/officeart/2005/8/layout/vList5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ES"/>
        </a:p>
      </dgm:t>
    </dgm:pt>
    <dgm:pt modelId="{0A45114E-0905-4EBC-91BB-93E66B4A6F3A}">
      <dgm:prSet phldrT="[Texto]" custT="1"/>
      <dgm:spPr/>
      <dgm:t>
        <a:bodyPr/>
        <a:lstStyle/>
        <a:p>
          <a:pPr algn="just"/>
          <a:r>
            <a:rPr lang="es-ES" sz="3200" dirty="0"/>
            <a:t>GENERAL</a:t>
          </a:r>
        </a:p>
      </dgm:t>
    </dgm:pt>
    <dgm:pt modelId="{6EC8C745-222A-463D-A58C-06E28BF22731}" type="parTrans" cxnId="{CC91E009-43E4-46F0-BC9E-D3E34A9962C4}">
      <dgm:prSet/>
      <dgm:spPr/>
      <dgm:t>
        <a:bodyPr/>
        <a:lstStyle/>
        <a:p>
          <a:pPr algn="just"/>
          <a:endParaRPr lang="es-ES" sz="2000"/>
        </a:p>
      </dgm:t>
    </dgm:pt>
    <dgm:pt modelId="{029FD246-10A8-41FC-8631-D413E74108F2}" type="sibTrans" cxnId="{CC91E009-43E4-46F0-BC9E-D3E34A9962C4}">
      <dgm:prSet/>
      <dgm:spPr/>
      <dgm:t>
        <a:bodyPr/>
        <a:lstStyle/>
        <a:p>
          <a:pPr algn="just"/>
          <a:endParaRPr lang="es-ES" sz="2000"/>
        </a:p>
      </dgm:t>
    </dgm:pt>
    <dgm:pt modelId="{C2DD625E-0F90-4FE4-BDF6-C1D20B36DB04}">
      <dgm:prSet phldrT="[Texto]" custT="1"/>
      <dgm:spPr/>
      <dgm:t>
        <a:bodyPr/>
        <a:lstStyle/>
        <a:p>
          <a:pPr algn="just"/>
          <a:r>
            <a:rPr lang="es-ES" sz="1800" dirty="0"/>
            <a:t>Realizar un análisis comparativo de frameworks para el desarrollo de aplicaciones móviles aplicando un modelo de calidad, caso de estudio en empresa SOFYA SYSTEMS S.A.</a:t>
          </a:r>
        </a:p>
      </dgm:t>
    </dgm:pt>
    <dgm:pt modelId="{E90D92A7-11F8-4593-95F4-BF2F86533349}" type="parTrans" cxnId="{46DCEBC1-7CC8-49BF-B18F-50FE1B33913B}">
      <dgm:prSet/>
      <dgm:spPr/>
      <dgm:t>
        <a:bodyPr/>
        <a:lstStyle/>
        <a:p>
          <a:pPr algn="just"/>
          <a:endParaRPr lang="es-ES" sz="2000"/>
        </a:p>
      </dgm:t>
    </dgm:pt>
    <dgm:pt modelId="{09F61CCC-888A-493B-89EE-30CD9AFA40D0}" type="sibTrans" cxnId="{46DCEBC1-7CC8-49BF-B18F-50FE1B33913B}">
      <dgm:prSet/>
      <dgm:spPr/>
      <dgm:t>
        <a:bodyPr/>
        <a:lstStyle/>
        <a:p>
          <a:pPr algn="just"/>
          <a:endParaRPr lang="es-ES" sz="2000"/>
        </a:p>
      </dgm:t>
    </dgm:pt>
    <dgm:pt modelId="{2A6EB6D6-9439-4CEE-8451-C8158F230717}">
      <dgm:prSet phldrT="[Texto]" custT="1"/>
      <dgm:spPr/>
      <dgm:t>
        <a:bodyPr/>
        <a:lstStyle/>
        <a:p>
          <a:pPr algn="just"/>
          <a:r>
            <a:rPr lang="es-ES" sz="3200" dirty="0"/>
            <a:t>ESPECÍFICOS</a:t>
          </a:r>
        </a:p>
      </dgm:t>
    </dgm:pt>
    <dgm:pt modelId="{A34B49D4-82DA-42D7-8E2E-637DA5E43D2D}" type="parTrans" cxnId="{E61A9B87-AF41-456D-A7B4-7A905DD06733}">
      <dgm:prSet/>
      <dgm:spPr/>
      <dgm:t>
        <a:bodyPr/>
        <a:lstStyle/>
        <a:p>
          <a:pPr algn="just"/>
          <a:endParaRPr lang="es-ES" sz="2000"/>
        </a:p>
      </dgm:t>
    </dgm:pt>
    <dgm:pt modelId="{10C45FE1-563F-4318-898F-BA2A1B0F6BFA}" type="sibTrans" cxnId="{E61A9B87-AF41-456D-A7B4-7A905DD06733}">
      <dgm:prSet/>
      <dgm:spPr/>
      <dgm:t>
        <a:bodyPr/>
        <a:lstStyle/>
        <a:p>
          <a:pPr algn="just"/>
          <a:endParaRPr lang="es-ES" sz="2000"/>
        </a:p>
      </dgm:t>
    </dgm:pt>
    <dgm:pt modelId="{848A5DCD-DB9B-48EE-8819-C72C238BD5A0}">
      <dgm:prSet phldrT="[Texto]" custT="1"/>
      <dgm:spPr/>
      <dgm:t>
        <a:bodyPr/>
        <a:lstStyle/>
        <a:p>
          <a:pPr algn="just">
            <a:buFont typeface="Symbol" panose="05050102010706020507" pitchFamily="18" charset="2"/>
            <a:buChar char=""/>
          </a:pPr>
          <a:r>
            <a:rPr lang="es-ES_tradnl" sz="1600" dirty="0"/>
            <a:t>Construir un modelo de calidad de software, utilizando algunos de los atributos de la Norma ISO 25000.</a:t>
          </a:r>
          <a:endParaRPr lang="es-ES" sz="1600" dirty="0"/>
        </a:p>
      </dgm:t>
    </dgm:pt>
    <dgm:pt modelId="{394F709C-5715-41B6-B8A9-A6217A609EDA}" type="parTrans" cxnId="{1760E3A1-C0FE-4533-915E-2EB177BE0A47}">
      <dgm:prSet/>
      <dgm:spPr/>
      <dgm:t>
        <a:bodyPr/>
        <a:lstStyle/>
        <a:p>
          <a:pPr algn="just"/>
          <a:endParaRPr lang="es-ES" sz="2000"/>
        </a:p>
      </dgm:t>
    </dgm:pt>
    <dgm:pt modelId="{39BEA74E-2B3C-4635-B89C-CFC58E65190A}" type="sibTrans" cxnId="{1760E3A1-C0FE-4533-915E-2EB177BE0A47}">
      <dgm:prSet/>
      <dgm:spPr/>
      <dgm:t>
        <a:bodyPr/>
        <a:lstStyle/>
        <a:p>
          <a:pPr algn="just"/>
          <a:endParaRPr lang="es-ES" sz="2000"/>
        </a:p>
      </dgm:t>
    </dgm:pt>
    <dgm:pt modelId="{4E34F0C1-E6BD-4037-98F7-0BD7F4E3B762}">
      <dgm:prSet custT="1"/>
      <dgm:spPr/>
      <dgm:t>
        <a:bodyPr/>
        <a:lstStyle/>
        <a:p>
          <a:pPr algn="just"/>
          <a:endParaRPr lang="es-EC" sz="1600" dirty="0"/>
        </a:p>
      </dgm:t>
    </dgm:pt>
    <dgm:pt modelId="{7F209E9A-A09D-453C-8F50-58A5FC6810EF}" type="parTrans" cxnId="{611EA84D-5F3C-4A4C-A06B-9EB7F98BBC17}">
      <dgm:prSet/>
      <dgm:spPr/>
      <dgm:t>
        <a:bodyPr/>
        <a:lstStyle/>
        <a:p>
          <a:pPr algn="just"/>
          <a:endParaRPr lang="es-ES" sz="2000"/>
        </a:p>
      </dgm:t>
    </dgm:pt>
    <dgm:pt modelId="{09D68084-381E-4691-85CC-1F54A4560FD8}" type="sibTrans" cxnId="{611EA84D-5F3C-4A4C-A06B-9EB7F98BBC17}">
      <dgm:prSet/>
      <dgm:spPr/>
      <dgm:t>
        <a:bodyPr/>
        <a:lstStyle/>
        <a:p>
          <a:pPr algn="just"/>
          <a:endParaRPr lang="es-ES" sz="2000"/>
        </a:p>
      </dgm:t>
    </dgm:pt>
    <dgm:pt modelId="{448CAE04-0B71-4078-AE67-46F10A05861D}">
      <dgm:prSet custT="1"/>
      <dgm:spPr/>
      <dgm:t>
        <a:bodyPr/>
        <a:lstStyle/>
        <a:p>
          <a:pPr algn="just">
            <a:buFont typeface="Symbol" panose="05050102010706020507" pitchFamily="18" charset="2"/>
            <a:buChar char=""/>
          </a:pPr>
          <a:r>
            <a:rPr lang="es-ES_tradnl" sz="1600" dirty="0"/>
            <a:t>Realizar un análisis FODA de los </a:t>
          </a:r>
          <a:r>
            <a:rPr lang="es-ES_tradnl" sz="1600" dirty="0" err="1"/>
            <a:t>frameworks</a:t>
          </a:r>
          <a:r>
            <a:rPr lang="es-ES_tradnl" sz="1600" dirty="0"/>
            <a:t> resultantes del modelo.</a:t>
          </a:r>
          <a:endParaRPr lang="es-EC" sz="1600" dirty="0"/>
        </a:p>
      </dgm:t>
    </dgm:pt>
    <dgm:pt modelId="{A31BD6C0-95BC-459C-A638-CC3395565999}" type="parTrans" cxnId="{E142FFA9-9D22-45F4-821F-8085DB50EEA7}">
      <dgm:prSet/>
      <dgm:spPr/>
      <dgm:t>
        <a:bodyPr/>
        <a:lstStyle/>
        <a:p>
          <a:pPr algn="just"/>
          <a:endParaRPr lang="es-ES" sz="2000"/>
        </a:p>
      </dgm:t>
    </dgm:pt>
    <dgm:pt modelId="{AECC88E3-32CA-4C64-96AD-92DFA8C5C929}" type="sibTrans" cxnId="{E142FFA9-9D22-45F4-821F-8085DB50EEA7}">
      <dgm:prSet/>
      <dgm:spPr/>
      <dgm:t>
        <a:bodyPr/>
        <a:lstStyle/>
        <a:p>
          <a:pPr algn="just"/>
          <a:endParaRPr lang="es-ES" sz="2000"/>
        </a:p>
      </dgm:t>
    </dgm:pt>
    <dgm:pt modelId="{21FB8B8F-125A-4B22-8E87-D04D1FABDEBC}">
      <dgm:prSet custT="1"/>
      <dgm:spPr/>
      <dgm:t>
        <a:bodyPr/>
        <a:lstStyle/>
        <a:p>
          <a:pPr algn="just"/>
          <a:endParaRPr lang="es-EC" sz="1600" dirty="0"/>
        </a:p>
      </dgm:t>
    </dgm:pt>
    <dgm:pt modelId="{F5444988-C842-4CD6-9714-1CAA20227B7C}" type="parTrans" cxnId="{9E7D8D70-CC57-450F-A828-7D5B864CA59A}">
      <dgm:prSet/>
      <dgm:spPr/>
      <dgm:t>
        <a:bodyPr/>
        <a:lstStyle/>
        <a:p>
          <a:pPr algn="just"/>
          <a:endParaRPr lang="es-ES" sz="2000"/>
        </a:p>
      </dgm:t>
    </dgm:pt>
    <dgm:pt modelId="{F4873E7F-91CD-4BE5-B495-F3EC41105A73}" type="sibTrans" cxnId="{9E7D8D70-CC57-450F-A828-7D5B864CA59A}">
      <dgm:prSet/>
      <dgm:spPr/>
      <dgm:t>
        <a:bodyPr/>
        <a:lstStyle/>
        <a:p>
          <a:pPr algn="just"/>
          <a:endParaRPr lang="es-ES" sz="2000"/>
        </a:p>
      </dgm:t>
    </dgm:pt>
    <dgm:pt modelId="{6E8A495E-8CC7-40FD-8767-5FD035AEA0FB}">
      <dgm:prSet custT="1"/>
      <dgm:spPr/>
      <dgm:t>
        <a:bodyPr/>
        <a:lstStyle/>
        <a:p>
          <a:pPr algn="just">
            <a:buFont typeface="Symbol" panose="05050102010706020507" pitchFamily="18" charset="2"/>
            <a:buChar char=""/>
          </a:pPr>
          <a:r>
            <a:rPr lang="es-ES_tradnl" sz="1600" dirty="0"/>
            <a:t>Seleccionar un </a:t>
          </a:r>
          <a:r>
            <a:rPr lang="es-ES_tradnl" sz="1600" dirty="0" err="1"/>
            <a:t>framework</a:t>
          </a:r>
          <a:r>
            <a:rPr lang="es-ES_tradnl" sz="1600" dirty="0"/>
            <a:t> para el desarrollo en base a un análisis realizado con el modelo de evaluación y la matriz FODA.</a:t>
          </a:r>
          <a:endParaRPr lang="es-EC" sz="1600" dirty="0"/>
        </a:p>
      </dgm:t>
    </dgm:pt>
    <dgm:pt modelId="{181B0EC0-97EC-48BB-894D-930668FDBE91}" type="parTrans" cxnId="{C77AE776-E270-46E7-A18F-A7C3AE051501}">
      <dgm:prSet/>
      <dgm:spPr/>
      <dgm:t>
        <a:bodyPr/>
        <a:lstStyle/>
        <a:p>
          <a:pPr algn="just"/>
          <a:endParaRPr lang="es-ES" sz="2000"/>
        </a:p>
      </dgm:t>
    </dgm:pt>
    <dgm:pt modelId="{CB3A8569-7A5D-48A4-BABE-690BAF8995E3}" type="sibTrans" cxnId="{C77AE776-E270-46E7-A18F-A7C3AE051501}">
      <dgm:prSet/>
      <dgm:spPr/>
      <dgm:t>
        <a:bodyPr/>
        <a:lstStyle/>
        <a:p>
          <a:pPr algn="just"/>
          <a:endParaRPr lang="es-ES" sz="2000"/>
        </a:p>
      </dgm:t>
    </dgm:pt>
    <dgm:pt modelId="{215B5A1F-8E7A-4F5F-89B8-AA9BB8AE69A8}">
      <dgm:prSet custT="1"/>
      <dgm:spPr/>
      <dgm:t>
        <a:bodyPr/>
        <a:lstStyle/>
        <a:p>
          <a:pPr algn="just"/>
          <a:endParaRPr lang="es-EC" sz="1600" dirty="0"/>
        </a:p>
      </dgm:t>
    </dgm:pt>
    <dgm:pt modelId="{9CA11F6E-418B-420D-A785-C67DA69743E4}" type="parTrans" cxnId="{62E078BB-3C18-4962-9055-90171C65E180}">
      <dgm:prSet/>
      <dgm:spPr/>
      <dgm:t>
        <a:bodyPr/>
        <a:lstStyle/>
        <a:p>
          <a:pPr algn="just"/>
          <a:endParaRPr lang="es-ES" sz="2000"/>
        </a:p>
      </dgm:t>
    </dgm:pt>
    <dgm:pt modelId="{6D5B7128-3689-414A-9FFA-D7A7358E1F83}" type="sibTrans" cxnId="{62E078BB-3C18-4962-9055-90171C65E180}">
      <dgm:prSet/>
      <dgm:spPr/>
      <dgm:t>
        <a:bodyPr/>
        <a:lstStyle/>
        <a:p>
          <a:pPr algn="just"/>
          <a:endParaRPr lang="es-ES" sz="2000"/>
        </a:p>
      </dgm:t>
    </dgm:pt>
    <dgm:pt modelId="{77FB81C3-81FE-4F0D-BE8D-BC2E9D80E5FA}">
      <dgm:prSet custT="1"/>
      <dgm:spPr/>
      <dgm:t>
        <a:bodyPr/>
        <a:lstStyle/>
        <a:p>
          <a:pPr algn="just">
            <a:buFont typeface="Symbol" panose="05050102010706020507" pitchFamily="18" charset="2"/>
            <a:buChar char=""/>
          </a:pPr>
          <a:r>
            <a:rPr lang="es-ES_tradnl" sz="1600" dirty="0"/>
            <a:t>Aplicar el framework seleccionado en el desarrollo de una aplicación móvil.</a:t>
          </a:r>
          <a:endParaRPr lang="es-EC" sz="1600" dirty="0"/>
        </a:p>
      </dgm:t>
    </dgm:pt>
    <dgm:pt modelId="{B8D3212F-1A2C-4508-B86A-C3E07B676ECC}" type="parTrans" cxnId="{11803BDD-B804-4ED6-9992-A0EC7AFCD386}">
      <dgm:prSet/>
      <dgm:spPr/>
      <dgm:t>
        <a:bodyPr/>
        <a:lstStyle/>
        <a:p>
          <a:pPr algn="just"/>
          <a:endParaRPr lang="es-ES" sz="2000"/>
        </a:p>
      </dgm:t>
    </dgm:pt>
    <dgm:pt modelId="{E2ACD75E-B5F4-4A05-88D3-D3496D7A76B9}" type="sibTrans" cxnId="{11803BDD-B804-4ED6-9992-A0EC7AFCD386}">
      <dgm:prSet/>
      <dgm:spPr/>
      <dgm:t>
        <a:bodyPr/>
        <a:lstStyle/>
        <a:p>
          <a:pPr algn="just"/>
          <a:endParaRPr lang="es-ES" sz="2000"/>
        </a:p>
      </dgm:t>
    </dgm:pt>
    <dgm:pt modelId="{B0C581C4-EE82-487D-97C4-2B2857CFE51A}">
      <dgm:prSet custT="1"/>
      <dgm:spPr/>
      <dgm:t>
        <a:bodyPr/>
        <a:lstStyle/>
        <a:p>
          <a:pPr algn="just"/>
          <a:endParaRPr lang="es-EC" sz="1600" dirty="0"/>
        </a:p>
      </dgm:t>
    </dgm:pt>
    <dgm:pt modelId="{BAE7B63D-BAF0-4452-81A6-851EA0E4D339}" type="parTrans" cxnId="{B613E6E5-903E-4132-B704-3DC1DE579310}">
      <dgm:prSet/>
      <dgm:spPr/>
      <dgm:t>
        <a:bodyPr/>
        <a:lstStyle/>
        <a:p>
          <a:pPr algn="just"/>
          <a:endParaRPr lang="es-ES" sz="2000"/>
        </a:p>
      </dgm:t>
    </dgm:pt>
    <dgm:pt modelId="{6E9F70A7-8ED1-45E2-8CD1-58A8D5242238}" type="sibTrans" cxnId="{B613E6E5-903E-4132-B704-3DC1DE579310}">
      <dgm:prSet/>
      <dgm:spPr/>
      <dgm:t>
        <a:bodyPr/>
        <a:lstStyle/>
        <a:p>
          <a:pPr algn="just"/>
          <a:endParaRPr lang="es-ES" sz="2000"/>
        </a:p>
      </dgm:t>
    </dgm:pt>
    <dgm:pt modelId="{9277530A-01D0-4580-ABE9-0AE230EEBF7D}">
      <dgm:prSet custT="1"/>
      <dgm:spPr/>
      <dgm:t>
        <a:bodyPr/>
        <a:lstStyle/>
        <a:p>
          <a:pPr algn="just">
            <a:buFont typeface="Symbol" panose="05050102010706020507" pitchFamily="18" charset="2"/>
            <a:buChar char=""/>
          </a:pPr>
          <a:r>
            <a:rPr lang="es-ES_tradnl" sz="1600" dirty="0"/>
            <a:t>Desarrollar el aplicativo utilizando una metodología de desarrollo mixta entre SCRUM y XP.</a:t>
          </a:r>
          <a:endParaRPr lang="es-EC" sz="1600" dirty="0"/>
        </a:p>
      </dgm:t>
    </dgm:pt>
    <dgm:pt modelId="{EE03ADD9-C337-4598-9161-1A6C475CB023}" type="parTrans" cxnId="{0A938D6F-D986-45C0-9D89-5BF400BFFD72}">
      <dgm:prSet/>
      <dgm:spPr/>
      <dgm:t>
        <a:bodyPr/>
        <a:lstStyle/>
        <a:p>
          <a:pPr algn="just"/>
          <a:endParaRPr lang="es-ES" sz="2000"/>
        </a:p>
      </dgm:t>
    </dgm:pt>
    <dgm:pt modelId="{0EC11830-8089-4302-BC78-D4F8F9983C8F}" type="sibTrans" cxnId="{0A938D6F-D986-45C0-9D89-5BF400BFFD72}">
      <dgm:prSet/>
      <dgm:spPr/>
      <dgm:t>
        <a:bodyPr/>
        <a:lstStyle/>
        <a:p>
          <a:pPr algn="just"/>
          <a:endParaRPr lang="es-ES" sz="2000"/>
        </a:p>
      </dgm:t>
    </dgm:pt>
    <dgm:pt modelId="{D0065C95-B6D3-4359-A1D3-2E5FBEA90323}" type="pres">
      <dgm:prSet presAssocID="{48625FBF-5EB1-4C42-8988-BCD94B339258}" presName="Name0" presStyleCnt="0">
        <dgm:presLayoutVars>
          <dgm:dir/>
          <dgm:animLvl val="lvl"/>
          <dgm:resizeHandles val="exact"/>
        </dgm:presLayoutVars>
      </dgm:prSet>
      <dgm:spPr/>
    </dgm:pt>
    <dgm:pt modelId="{4235DF32-A472-4CD1-A88D-E1DCE6E49AA4}" type="pres">
      <dgm:prSet presAssocID="{0A45114E-0905-4EBC-91BB-93E66B4A6F3A}" presName="linNode" presStyleCnt="0"/>
      <dgm:spPr/>
    </dgm:pt>
    <dgm:pt modelId="{0D9965BD-727B-4729-99AD-024E72C2E427}" type="pres">
      <dgm:prSet presAssocID="{0A45114E-0905-4EBC-91BB-93E66B4A6F3A}" presName="parentText" presStyleLbl="node1" presStyleIdx="0" presStyleCnt="2" custScaleX="98083" custScaleY="29308">
        <dgm:presLayoutVars>
          <dgm:chMax val="1"/>
          <dgm:bulletEnabled val="1"/>
        </dgm:presLayoutVars>
      </dgm:prSet>
      <dgm:spPr/>
    </dgm:pt>
    <dgm:pt modelId="{31EF4CF2-4AFE-4816-B2EC-0EDE2EDD25B0}" type="pres">
      <dgm:prSet presAssocID="{0A45114E-0905-4EBC-91BB-93E66B4A6F3A}" presName="descendantText" presStyleLbl="alignAccFollowNode1" presStyleIdx="0" presStyleCnt="2" custScaleY="35922">
        <dgm:presLayoutVars>
          <dgm:bulletEnabled val="1"/>
        </dgm:presLayoutVars>
      </dgm:prSet>
      <dgm:spPr/>
    </dgm:pt>
    <dgm:pt modelId="{1165B2B2-C322-4453-975E-1A330FFBD6A2}" type="pres">
      <dgm:prSet presAssocID="{029FD246-10A8-41FC-8631-D413E74108F2}" presName="sp" presStyleCnt="0"/>
      <dgm:spPr/>
    </dgm:pt>
    <dgm:pt modelId="{7D73E8FB-DA4B-4037-AEE6-66FB356CBC2C}" type="pres">
      <dgm:prSet presAssocID="{2A6EB6D6-9439-4CEE-8451-C8158F230717}" presName="linNode" presStyleCnt="0"/>
      <dgm:spPr/>
    </dgm:pt>
    <dgm:pt modelId="{C1D34A74-B703-4E43-874A-784B39C0ED7D}" type="pres">
      <dgm:prSet presAssocID="{2A6EB6D6-9439-4CEE-8451-C8158F230717}" presName="parentText" presStyleLbl="node1" presStyleIdx="1" presStyleCnt="2" custScaleY="23666">
        <dgm:presLayoutVars>
          <dgm:chMax val="1"/>
          <dgm:bulletEnabled val="1"/>
        </dgm:presLayoutVars>
      </dgm:prSet>
      <dgm:spPr/>
    </dgm:pt>
    <dgm:pt modelId="{79DF8948-C389-496F-95B0-318BE24471BF}" type="pres">
      <dgm:prSet presAssocID="{2A6EB6D6-9439-4CEE-8451-C8158F230717}" presName="descendantText" presStyleLbl="alignAccFollowNode1" presStyleIdx="1" presStyleCnt="2" custScaleY="77154">
        <dgm:presLayoutVars>
          <dgm:bulletEnabled val="1"/>
        </dgm:presLayoutVars>
      </dgm:prSet>
      <dgm:spPr/>
    </dgm:pt>
  </dgm:ptLst>
  <dgm:cxnLst>
    <dgm:cxn modelId="{CC91E009-43E4-46F0-BC9E-D3E34A9962C4}" srcId="{48625FBF-5EB1-4C42-8988-BCD94B339258}" destId="{0A45114E-0905-4EBC-91BB-93E66B4A6F3A}" srcOrd="0" destOrd="0" parTransId="{6EC8C745-222A-463D-A58C-06E28BF22731}" sibTransId="{029FD246-10A8-41FC-8631-D413E74108F2}"/>
    <dgm:cxn modelId="{2E005B17-FC2C-4C7E-AB36-731911926E03}" type="presOf" srcId="{48625FBF-5EB1-4C42-8988-BCD94B339258}" destId="{D0065C95-B6D3-4359-A1D3-2E5FBEA90323}" srcOrd="0" destOrd="0" presId="urn:microsoft.com/office/officeart/2005/8/layout/vList5"/>
    <dgm:cxn modelId="{D755D64A-4484-4392-BA5F-41D710898635}" type="presOf" srcId="{448CAE04-0B71-4078-AE67-46F10A05861D}" destId="{79DF8948-C389-496F-95B0-318BE24471BF}" srcOrd="0" destOrd="2" presId="urn:microsoft.com/office/officeart/2005/8/layout/vList5"/>
    <dgm:cxn modelId="{611EA84D-5F3C-4A4C-A06B-9EB7F98BBC17}" srcId="{848A5DCD-DB9B-48EE-8819-C72C238BD5A0}" destId="{4E34F0C1-E6BD-4037-98F7-0BD7F4E3B762}" srcOrd="0" destOrd="0" parTransId="{7F209E9A-A09D-453C-8F50-58A5FC6810EF}" sibTransId="{09D68084-381E-4691-85CC-1F54A4560FD8}"/>
    <dgm:cxn modelId="{5C4B534F-C84B-4007-BEC0-4D158474D394}" type="presOf" srcId="{21FB8B8F-125A-4B22-8E87-D04D1FABDEBC}" destId="{79DF8948-C389-496F-95B0-318BE24471BF}" srcOrd="0" destOrd="3" presId="urn:microsoft.com/office/officeart/2005/8/layout/vList5"/>
    <dgm:cxn modelId="{0A938D6F-D986-45C0-9D89-5BF400BFFD72}" srcId="{2A6EB6D6-9439-4CEE-8451-C8158F230717}" destId="{9277530A-01D0-4580-ABE9-0AE230EEBF7D}" srcOrd="7" destOrd="0" parTransId="{EE03ADD9-C337-4598-9161-1A6C475CB023}" sibTransId="{0EC11830-8089-4302-BC78-D4F8F9983C8F}"/>
    <dgm:cxn modelId="{9E7D8D70-CC57-450F-A828-7D5B864CA59A}" srcId="{2A6EB6D6-9439-4CEE-8451-C8158F230717}" destId="{21FB8B8F-125A-4B22-8E87-D04D1FABDEBC}" srcOrd="2" destOrd="0" parTransId="{F5444988-C842-4CD6-9714-1CAA20227B7C}" sibTransId="{F4873E7F-91CD-4BE5-B495-F3EC41105A73}"/>
    <dgm:cxn modelId="{C77AE776-E270-46E7-A18F-A7C3AE051501}" srcId="{2A6EB6D6-9439-4CEE-8451-C8158F230717}" destId="{6E8A495E-8CC7-40FD-8767-5FD035AEA0FB}" srcOrd="3" destOrd="0" parTransId="{181B0EC0-97EC-48BB-894D-930668FDBE91}" sibTransId="{CB3A8569-7A5D-48A4-BABE-690BAF8995E3}"/>
    <dgm:cxn modelId="{E61A9B87-AF41-456D-A7B4-7A905DD06733}" srcId="{48625FBF-5EB1-4C42-8988-BCD94B339258}" destId="{2A6EB6D6-9439-4CEE-8451-C8158F230717}" srcOrd="1" destOrd="0" parTransId="{A34B49D4-82DA-42D7-8E2E-637DA5E43D2D}" sibTransId="{10C45FE1-563F-4318-898F-BA2A1B0F6BFA}"/>
    <dgm:cxn modelId="{1760E3A1-C0FE-4533-915E-2EB177BE0A47}" srcId="{2A6EB6D6-9439-4CEE-8451-C8158F230717}" destId="{848A5DCD-DB9B-48EE-8819-C72C238BD5A0}" srcOrd="0" destOrd="0" parTransId="{394F709C-5715-41B6-B8A9-A6217A609EDA}" sibTransId="{39BEA74E-2B3C-4635-B89C-CFC58E65190A}"/>
    <dgm:cxn modelId="{E142FFA9-9D22-45F4-821F-8085DB50EEA7}" srcId="{2A6EB6D6-9439-4CEE-8451-C8158F230717}" destId="{448CAE04-0B71-4078-AE67-46F10A05861D}" srcOrd="1" destOrd="0" parTransId="{A31BD6C0-95BC-459C-A638-CC3395565999}" sibTransId="{AECC88E3-32CA-4C64-96AD-92DFA8C5C929}"/>
    <dgm:cxn modelId="{F92FC8AE-0E4F-411D-BC47-850315550A36}" type="presOf" srcId="{848A5DCD-DB9B-48EE-8819-C72C238BD5A0}" destId="{79DF8948-C389-496F-95B0-318BE24471BF}" srcOrd="0" destOrd="0" presId="urn:microsoft.com/office/officeart/2005/8/layout/vList5"/>
    <dgm:cxn modelId="{62E078BB-3C18-4962-9055-90171C65E180}" srcId="{2A6EB6D6-9439-4CEE-8451-C8158F230717}" destId="{215B5A1F-8E7A-4F5F-89B8-AA9BB8AE69A8}" srcOrd="4" destOrd="0" parTransId="{9CA11F6E-418B-420D-A785-C67DA69743E4}" sibTransId="{6D5B7128-3689-414A-9FFA-D7A7358E1F83}"/>
    <dgm:cxn modelId="{CD8B40BD-8E11-41F8-8A4D-008CF47488A3}" type="presOf" srcId="{4E34F0C1-E6BD-4037-98F7-0BD7F4E3B762}" destId="{79DF8948-C389-496F-95B0-318BE24471BF}" srcOrd="0" destOrd="1" presId="urn:microsoft.com/office/officeart/2005/8/layout/vList5"/>
    <dgm:cxn modelId="{46DCEBC1-7CC8-49BF-B18F-50FE1B33913B}" srcId="{0A45114E-0905-4EBC-91BB-93E66B4A6F3A}" destId="{C2DD625E-0F90-4FE4-BDF6-C1D20B36DB04}" srcOrd="0" destOrd="0" parTransId="{E90D92A7-11F8-4593-95F4-BF2F86533349}" sibTransId="{09F61CCC-888A-493B-89EE-30CD9AFA40D0}"/>
    <dgm:cxn modelId="{788D05D3-24B5-4796-8369-B84AAA19BFE3}" type="presOf" srcId="{77FB81C3-81FE-4F0D-BE8D-BC2E9D80E5FA}" destId="{79DF8948-C389-496F-95B0-318BE24471BF}" srcOrd="0" destOrd="6" presId="urn:microsoft.com/office/officeart/2005/8/layout/vList5"/>
    <dgm:cxn modelId="{FB41C3D3-E37C-4EBE-8441-9C9913500EF9}" type="presOf" srcId="{0A45114E-0905-4EBC-91BB-93E66B4A6F3A}" destId="{0D9965BD-727B-4729-99AD-024E72C2E427}" srcOrd="0" destOrd="0" presId="urn:microsoft.com/office/officeart/2005/8/layout/vList5"/>
    <dgm:cxn modelId="{11803BDD-B804-4ED6-9992-A0EC7AFCD386}" srcId="{2A6EB6D6-9439-4CEE-8451-C8158F230717}" destId="{77FB81C3-81FE-4F0D-BE8D-BC2E9D80E5FA}" srcOrd="5" destOrd="0" parTransId="{B8D3212F-1A2C-4508-B86A-C3E07B676ECC}" sibTransId="{E2ACD75E-B5F4-4A05-88D3-D3496D7A76B9}"/>
    <dgm:cxn modelId="{7C8AC3DD-3F69-4987-8085-CE7DBF571A9A}" type="presOf" srcId="{9277530A-01D0-4580-ABE9-0AE230EEBF7D}" destId="{79DF8948-C389-496F-95B0-318BE24471BF}" srcOrd="0" destOrd="8" presId="urn:microsoft.com/office/officeart/2005/8/layout/vList5"/>
    <dgm:cxn modelId="{B613E6E5-903E-4132-B704-3DC1DE579310}" srcId="{2A6EB6D6-9439-4CEE-8451-C8158F230717}" destId="{B0C581C4-EE82-487D-97C4-2B2857CFE51A}" srcOrd="6" destOrd="0" parTransId="{BAE7B63D-BAF0-4452-81A6-851EA0E4D339}" sibTransId="{6E9F70A7-8ED1-45E2-8CD1-58A8D5242238}"/>
    <dgm:cxn modelId="{7C24BFEC-B87A-4380-9099-98864B1B9B97}" type="presOf" srcId="{C2DD625E-0F90-4FE4-BDF6-C1D20B36DB04}" destId="{31EF4CF2-4AFE-4816-B2EC-0EDE2EDD25B0}" srcOrd="0" destOrd="0" presId="urn:microsoft.com/office/officeart/2005/8/layout/vList5"/>
    <dgm:cxn modelId="{621C73F3-0325-4036-AD79-EB034F2CFC31}" type="presOf" srcId="{B0C581C4-EE82-487D-97C4-2B2857CFE51A}" destId="{79DF8948-C389-496F-95B0-318BE24471BF}" srcOrd="0" destOrd="7" presId="urn:microsoft.com/office/officeart/2005/8/layout/vList5"/>
    <dgm:cxn modelId="{24FEE4FA-2F08-49D7-A717-89203BA3AC06}" type="presOf" srcId="{6E8A495E-8CC7-40FD-8767-5FD035AEA0FB}" destId="{79DF8948-C389-496F-95B0-318BE24471BF}" srcOrd="0" destOrd="4" presId="urn:microsoft.com/office/officeart/2005/8/layout/vList5"/>
    <dgm:cxn modelId="{E9A277FC-F354-465C-AD3E-D72574A814C3}" type="presOf" srcId="{2A6EB6D6-9439-4CEE-8451-C8158F230717}" destId="{C1D34A74-B703-4E43-874A-784B39C0ED7D}" srcOrd="0" destOrd="0" presId="urn:microsoft.com/office/officeart/2005/8/layout/vList5"/>
    <dgm:cxn modelId="{F6B135FE-274C-4019-8F28-141CDA6C4DFD}" type="presOf" srcId="{215B5A1F-8E7A-4F5F-89B8-AA9BB8AE69A8}" destId="{79DF8948-C389-496F-95B0-318BE24471BF}" srcOrd="0" destOrd="5" presId="urn:microsoft.com/office/officeart/2005/8/layout/vList5"/>
    <dgm:cxn modelId="{77E72309-887B-439B-BC8D-26EA835AAF11}" type="presParOf" srcId="{D0065C95-B6D3-4359-A1D3-2E5FBEA90323}" destId="{4235DF32-A472-4CD1-A88D-E1DCE6E49AA4}" srcOrd="0" destOrd="0" presId="urn:microsoft.com/office/officeart/2005/8/layout/vList5"/>
    <dgm:cxn modelId="{17CDF219-0829-4F0D-BE3F-9E99ED8ACD12}" type="presParOf" srcId="{4235DF32-A472-4CD1-A88D-E1DCE6E49AA4}" destId="{0D9965BD-727B-4729-99AD-024E72C2E427}" srcOrd="0" destOrd="0" presId="urn:microsoft.com/office/officeart/2005/8/layout/vList5"/>
    <dgm:cxn modelId="{4E0D35DD-6E87-4CA5-B181-42EA3E0E3FCA}" type="presParOf" srcId="{4235DF32-A472-4CD1-A88D-E1DCE6E49AA4}" destId="{31EF4CF2-4AFE-4816-B2EC-0EDE2EDD25B0}" srcOrd="1" destOrd="0" presId="urn:microsoft.com/office/officeart/2005/8/layout/vList5"/>
    <dgm:cxn modelId="{DBDA47EB-DD76-42C6-8171-808E116D7EC0}" type="presParOf" srcId="{D0065C95-B6D3-4359-A1D3-2E5FBEA90323}" destId="{1165B2B2-C322-4453-975E-1A330FFBD6A2}" srcOrd="1" destOrd="0" presId="urn:microsoft.com/office/officeart/2005/8/layout/vList5"/>
    <dgm:cxn modelId="{A71F2600-15CF-4EB2-8821-4CCD9C015843}" type="presParOf" srcId="{D0065C95-B6D3-4359-A1D3-2E5FBEA90323}" destId="{7D73E8FB-DA4B-4037-AEE6-66FB356CBC2C}" srcOrd="2" destOrd="0" presId="urn:microsoft.com/office/officeart/2005/8/layout/vList5"/>
    <dgm:cxn modelId="{C98E3AD6-4F9F-4C27-941C-8D091447526F}" type="presParOf" srcId="{7D73E8FB-DA4B-4037-AEE6-66FB356CBC2C}" destId="{C1D34A74-B703-4E43-874A-784B39C0ED7D}" srcOrd="0" destOrd="0" presId="urn:microsoft.com/office/officeart/2005/8/layout/vList5"/>
    <dgm:cxn modelId="{E043FD95-4C13-40DB-AD27-B412AB28A924}" type="presParOf" srcId="{7D73E8FB-DA4B-4037-AEE6-66FB356CBC2C}" destId="{79DF8948-C389-496F-95B0-318BE24471B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A798EEE-6CDD-4661-AEE7-EA560F189C5B}" type="doc">
      <dgm:prSet loTypeId="urn:microsoft.com/office/officeart/2005/8/layout/gear1" loCatId="relationship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1CB0D2C8-B375-4FDF-8D32-5AC2B01D72AE}">
      <dgm:prSet phldrT="[Texto]"/>
      <dgm:spPr/>
      <dgm:t>
        <a:bodyPr/>
        <a:lstStyle/>
        <a:p>
          <a:r>
            <a:rPr lang="es-ES" dirty="0"/>
            <a:t>XP</a:t>
          </a:r>
        </a:p>
      </dgm:t>
    </dgm:pt>
    <dgm:pt modelId="{24BE6105-FA8C-4369-9823-9F4549A91BEA}" type="parTrans" cxnId="{92BE55B8-0A7B-471A-AFF6-3A1B47443B2C}">
      <dgm:prSet/>
      <dgm:spPr/>
      <dgm:t>
        <a:bodyPr/>
        <a:lstStyle/>
        <a:p>
          <a:endParaRPr lang="es-ES"/>
        </a:p>
      </dgm:t>
    </dgm:pt>
    <dgm:pt modelId="{95B49D2D-40A0-495A-B8B0-A4877D0A4E02}" type="sibTrans" cxnId="{92BE55B8-0A7B-471A-AFF6-3A1B47443B2C}">
      <dgm:prSet/>
      <dgm:spPr/>
      <dgm:t>
        <a:bodyPr/>
        <a:lstStyle/>
        <a:p>
          <a:endParaRPr lang="es-ES"/>
        </a:p>
      </dgm:t>
    </dgm:pt>
    <dgm:pt modelId="{5EFD386F-6B5B-42C0-A336-A774CE0F7267}">
      <dgm:prSet phldrT="[Texto]" custT="1"/>
      <dgm:spPr/>
      <dgm:t>
        <a:bodyPr anchor="ctr"/>
        <a:lstStyle/>
        <a:p>
          <a:r>
            <a:rPr lang="es-ES" sz="1800" dirty="0"/>
            <a:t>Diseño Incremental</a:t>
          </a:r>
        </a:p>
      </dgm:t>
    </dgm:pt>
    <dgm:pt modelId="{4258CFBD-4C77-4525-B222-5848333E6FCF}" type="parTrans" cxnId="{90B41590-C0EC-4D4B-8C94-C8511FA007D4}">
      <dgm:prSet/>
      <dgm:spPr/>
      <dgm:t>
        <a:bodyPr/>
        <a:lstStyle/>
        <a:p>
          <a:endParaRPr lang="es-ES"/>
        </a:p>
      </dgm:t>
    </dgm:pt>
    <dgm:pt modelId="{6F6691D8-1B8F-4EA2-9DE2-EA31BEB82704}" type="sibTrans" cxnId="{90B41590-C0EC-4D4B-8C94-C8511FA007D4}">
      <dgm:prSet/>
      <dgm:spPr/>
      <dgm:t>
        <a:bodyPr/>
        <a:lstStyle/>
        <a:p>
          <a:endParaRPr lang="es-ES"/>
        </a:p>
      </dgm:t>
    </dgm:pt>
    <dgm:pt modelId="{2828698C-927F-4DE0-A126-B963E0CEC8E2}">
      <dgm:prSet phldrT="[Texto]" custT="1"/>
      <dgm:spPr/>
      <dgm:t>
        <a:bodyPr anchor="ctr"/>
        <a:lstStyle/>
        <a:p>
          <a:r>
            <a:rPr lang="es-ES" sz="1800" dirty="0"/>
            <a:t>Integración Continua</a:t>
          </a:r>
        </a:p>
      </dgm:t>
    </dgm:pt>
    <dgm:pt modelId="{81864C04-9C3B-4BBD-B951-9640C1EDA845}" type="parTrans" cxnId="{9E99E02C-6F7C-421F-9B51-07FE5E37386A}">
      <dgm:prSet/>
      <dgm:spPr/>
      <dgm:t>
        <a:bodyPr/>
        <a:lstStyle/>
        <a:p>
          <a:endParaRPr lang="es-ES"/>
        </a:p>
      </dgm:t>
    </dgm:pt>
    <dgm:pt modelId="{396BC1E2-BCD2-4690-ADAD-21B2D00ED3AC}" type="sibTrans" cxnId="{9E99E02C-6F7C-421F-9B51-07FE5E37386A}">
      <dgm:prSet/>
      <dgm:spPr/>
      <dgm:t>
        <a:bodyPr/>
        <a:lstStyle/>
        <a:p>
          <a:endParaRPr lang="es-ES"/>
        </a:p>
      </dgm:t>
    </dgm:pt>
    <dgm:pt modelId="{11CB503D-7791-40AA-8168-36D12648BCF2}">
      <dgm:prSet phldrT="[Texto]"/>
      <dgm:spPr/>
      <dgm:t>
        <a:bodyPr/>
        <a:lstStyle/>
        <a:p>
          <a:r>
            <a:rPr lang="es-ES" dirty="0"/>
            <a:t>SCRUM XP</a:t>
          </a:r>
        </a:p>
      </dgm:t>
    </dgm:pt>
    <dgm:pt modelId="{C2E777CB-DBF4-44CB-BC74-0FAB3CECB30C}" type="parTrans" cxnId="{6904A6B9-2746-4E4C-BB35-FD7CB97C1B73}">
      <dgm:prSet/>
      <dgm:spPr/>
      <dgm:t>
        <a:bodyPr/>
        <a:lstStyle/>
        <a:p>
          <a:endParaRPr lang="es-ES"/>
        </a:p>
      </dgm:t>
    </dgm:pt>
    <dgm:pt modelId="{90E8C6EA-D472-4854-8654-83999276D248}" type="sibTrans" cxnId="{6904A6B9-2746-4E4C-BB35-FD7CB97C1B73}">
      <dgm:prSet/>
      <dgm:spPr/>
      <dgm:t>
        <a:bodyPr/>
        <a:lstStyle/>
        <a:p>
          <a:endParaRPr lang="es-ES"/>
        </a:p>
      </dgm:t>
    </dgm:pt>
    <dgm:pt modelId="{1AB5BBFB-DB40-41E9-8360-CE414034BB97}">
      <dgm:prSet phldrT="[Texto]"/>
      <dgm:spPr/>
      <dgm:t>
        <a:bodyPr/>
        <a:lstStyle/>
        <a:p>
          <a:r>
            <a:rPr lang="es-ES" dirty="0"/>
            <a:t>SCRUM</a:t>
          </a:r>
        </a:p>
      </dgm:t>
    </dgm:pt>
    <dgm:pt modelId="{FD3FDA14-026C-494C-A7AC-82FF30D070EA}" type="parTrans" cxnId="{E801A081-C718-43DB-9BEB-45AC65F7A52C}">
      <dgm:prSet/>
      <dgm:spPr/>
      <dgm:t>
        <a:bodyPr/>
        <a:lstStyle/>
        <a:p>
          <a:endParaRPr lang="es-ES"/>
        </a:p>
      </dgm:t>
    </dgm:pt>
    <dgm:pt modelId="{A12B42F5-AFC5-4F8C-A94F-35CC7440CDF1}" type="sibTrans" cxnId="{E801A081-C718-43DB-9BEB-45AC65F7A52C}">
      <dgm:prSet/>
      <dgm:spPr/>
      <dgm:t>
        <a:bodyPr/>
        <a:lstStyle/>
        <a:p>
          <a:endParaRPr lang="es-ES"/>
        </a:p>
      </dgm:t>
    </dgm:pt>
    <dgm:pt modelId="{6728F72D-7730-4272-B35D-0D8C99365A7E}">
      <dgm:prSet phldrT="[Texto]" custT="1"/>
      <dgm:spPr/>
      <dgm:t>
        <a:bodyPr anchor="ctr"/>
        <a:lstStyle/>
        <a:p>
          <a:r>
            <a:rPr lang="es-ES_tradnl" sz="1800" b="0" dirty="0" err="1"/>
            <a:t>Product</a:t>
          </a:r>
          <a:r>
            <a:rPr lang="es-ES_tradnl" sz="1800" b="0" dirty="0"/>
            <a:t> Backlog</a:t>
          </a:r>
          <a:endParaRPr lang="es-ES" sz="1800" b="0" dirty="0"/>
        </a:p>
      </dgm:t>
    </dgm:pt>
    <dgm:pt modelId="{027A1CC8-F3D9-4BF0-AEE8-654BF2DDFD85}" type="parTrans" cxnId="{0BA35111-2290-4C74-8E12-3DFFF14BA9AE}">
      <dgm:prSet/>
      <dgm:spPr/>
      <dgm:t>
        <a:bodyPr/>
        <a:lstStyle/>
        <a:p>
          <a:endParaRPr lang="es-ES"/>
        </a:p>
      </dgm:t>
    </dgm:pt>
    <dgm:pt modelId="{070D43ED-EB30-41C1-9836-49167DCC0F83}" type="sibTrans" cxnId="{0BA35111-2290-4C74-8E12-3DFFF14BA9AE}">
      <dgm:prSet/>
      <dgm:spPr/>
      <dgm:t>
        <a:bodyPr/>
        <a:lstStyle/>
        <a:p>
          <a:endParaRPr lang="es-ES"/>
        </a:p>
      </dgm:t>
    </dgm:pt>
    <dgm:pt modelId="{BE69A26C-4F55-49FF-A5A5-BEE4374068FE}">
      <dgm:prSet phldrT="[Texto]" custT="1"/>
      <dgm:spPr/>
      <dgm:t>
        <a:bodyPr anchor="ctr"/>
        <a:lstStyle/>
        <a:p>
          <a:r>
            <a:rPr lang="es-ES" sz="1800" dirty="0"/>
            <a:t>Planificación del Sprint</a:t>
          </a:r>
        </a:p>
      </dgm:t>
    </dgm:pt>
    <dgm:pt modelId="{CC7E0775-B912-4F9E-A993-67B1D0C58055}" type="parTrans" cxnId="{2EA764B7-1297-4144-A33F-268782FBB088}">
      <dgm:prSet/>
      <dgm:spPr/>
      <dgm:t>
        <a:bodyPr/>
        <a:lstStyle/>
        <a:p>
          <a:endParaRPr lang="es-ES"/>
        </a:p>
      </dgm:t>
    </dgm:pt>
    <dgm:pt modelId="{619046E7-2E79-4800-B650-BC2AAF8C67A6}" type="sibTrans" cxnId="{2EA764B7-1297-4144-A33F-268782FBB088}">
      <dgm:prSet/>
      <dgm:spPr/>
      <dgm:t>
        <a:bodyPr/>
        <a:lstStyle/>
        <a:p>
          <a:endParaRPr lang="es-ES"/>
        </a:p>
      </dgm:t>
    </dgm:pt>
    <dgm:pt modelId="{87BBE961-5E2E-469A-AA73-DAFAEC3B7134}">
      <dgm:prSet phldrT="[Texto]" custT="1"/>
      <dgm:spPr/>
      <dgm:t>
        <a:bodyPr anchor="ctr"/>
        <a:lstStyle/>
        <a:p>
          <a:r>
            <a:rPr lang="es-ES_tradnl" sz="1800" b="0" dirty="0"/>
            <a:t>Sprint Backlog</a:t>
          </a:r>
          <a:endParaRPr lang="es-ES" sz="1800" b="0" dirty="0"/>
        </a:p>
      </dgm:t>
    </dgm:pt>
    <dgm:pt modelId="{C83ABFB7-2684-46C7-A012-7B8F8D66BB6A}" type="parTrans" cxnId="{302725F2-791B-428F-BC84-208B9DB06814}">
      <dgm:prSet/>
      <dgm:spPr/>
      <dgm:t>
        <a:bodyPr/>
        <a:lstStyle/>
        <a:p>
          <a:endParaRPr lang="es-ES"/>
        </a:p>
      </dgm:t>
    </dgm:pt>
    <dgm:pt modelId="{DFB76E25-41A5-453A-944B-58A052BA936B}" type="sibTrans" cxnId="{302725F2-791B-428F-BC84-208B9DB06814}">
      <dgm:prSet/>
      <dgm:spPr/>
      <dgm:t>
        <a:bodyPr/>
        <a:lstStyle/>
        <a:p>
          <a:endParaRPr lang="es-ES"/>
        </a:p>
      </dgm:t>
    </dgm:pt>
    <dgm:pt modelId="{EE0023BA-F251-472D-AA71-F1A1884FC692}" type="pres">
      <dgm:prSet presAssocID="{AA798EEE-6CDD-4661-AEE7-EA560F189C5B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F02995EA-9975-4295-AE13-968EBFC5E828}" type="pres">
      <dgm:prSet presAssocID="{1CB0D2C8-B375-4FDF-8D32-5AC2B01D72AE}" presName="gear1" presStyleLbl="node1" presStyleIdx="0" presStyleCnt="3">
        <dgm:presLayoutVars>
          <dgm:chMax val="1"/>
          <dgm:bulletEnabled val="1"/>
        </dgm:presLayoutVars>
      </dgm:prSet>
      <dgm:spPr/>
    </dgm:pt>
    <dgm:pt modelId="{DAD4A13F-BE3D-446A-AA04-14C1B9C51636}" type="pres">
      <dgm:prSet presAssocID="{1CB0D2C8-B375-4FDF-8D32-5AC2B01D72AE}" presName="gear1srcNode" presStyleLbl="node1" presStyleIdx="0" presStyleCnt="3"/>
      <dgm:spPr/>
    </dgm:pt>
    <dgm:pt modelId="{AE865A99-C045-4307-801F-AFA6106E86AB}" type="pres">
      <dgm:prSet presAssocID="{1CB0D2C8-B375-4FDF-8D32-5AC2B01D72AE}" presName="gear1dstNode" presStyleLbl="node1" presStyleIdx="0" presStyleCnt="3"/>
      <dgm:spPr/>
    </dgm:pt>
    <dgm:pt modelId="{222AFC22-0871-4594-8944-E0D4A397FF8A}" type="pres">
      <dgm:prSet presAssocID="{1CB0D2C8-B375-4FDF-8D32-5AC2B01D72AE}" presName="gear1ch" presStyleLbl="fgAcc1" presStyleIdx="0" presStyleCnt="2" custScaleX="112547" custScaleY="98041" custLinFactNeighborX="-79974" custLinFactNeighborY="2269">
        <dgm:presLayoutVars>
          <dgm:chMax val="0"/>
          <dgm:bulletEnabled val="1"/>
        </dgm:presLayoutVars>
      </dgm:prSet>
      <dgm:spPr/>
    </dgm:pt>
    <dgm:pt modelId="{38E370E5-BBF6-4DC8-B6D5-1828856C9908}" type="pres">
      <dgm:prSet presAssocID="{1AB5BBFB-DB40-41E9-8360-CE414034BB97}" presName="gear2" presStyleLbl="node1" presStyleIdx="1" presStyleCnt="3">
        <dgm:presLayoutVars>
          <dgm:chMax val="1"/>
          <dgm:bulletEnabled val="1"/>
        </dgm:presLayoutVars>
      </dgm:prSet>
      <dgm:spPr/>
    </dgm:pt>
    <dgm:pt modelId="{8E05C38E-3A2C-4CAE-8C31-81B730633C33}" type="pres">
      <dgm:prSet presAssocID="{1AB5BBFB-DB40-41E9-8360-CE414034BB97}" presName="gear2srcNode" presStyleLbl="node1" presStyleIdx="1" presStyleCnt="3"/>
      <dgm:spPr/>
    </dgm:pt>
    <dgm:pt modelId="{0E444381-745E-4BAE-B5A5-FBF64E4EED20}" type="pres">
      <dgm:prSet presAssocID="{1AB5BBFB-DB40-41E9-8360-CE414034BB97}" presName="gear2dstNode" presStyleLbl="node1" presStyleIdx="1" presStyleCnt="3"/>
      <dgm:spPr/>
    </dgm:pt>
    <dgm:pt modelId="{B25035BB-FF5E-4B90-8D4E-BBAF3F33C634}" type="pres">
      <dgm:prSet presAssocID="{1AB5BBFB-DB40-41E9-8360-CE414034BB97}" presName="gear2ch" presStyleLbl="fgAcc1" presStyleIdx="1" presStyleCnt="2" custScaleX="129603" custScaleY="121092" custLinFactNeighborX="-94571" custLinFactNeighborY="-10016">
        <dgm:presLayoutVars>
          <dgm:chMax val="0"/>
          <dgm:bulletEnabled val="1"/>
        </dgm:presLayoutVars>
      </dgm:prSet>
      <dgm:spPr/>
    </dgm:pt>
    <dgm:pt modelId="{08711C36-C2C2-4FC5-8425-FC157CDE7CA2}" type="pres">
      <dgm:prSet presAssocID="{11CB503D-7791-40AA-8168-36D12648BCF2}" presName="gear3" presStyleLbl="node1" presStyleIdx="2" presStyleCnt="3"/>
      <dgm:spPr/>
    </dgm:pt>
    <dgm:pt modelId="{720FCAB5-EDDF-4913-9E70-51BEC30EBB7D}" type="pres">
      <dgm:prSet presAssocID="{11CB503D-7791-40AA-8168-36D12648BCF2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C800CE89-17BB-4B15-B332-ED4E0E66D69B}" type="pres">
      <dgm:prSet presAssocID="{11CB503D-7791-40AA-8168-36D12648BCF2}" presName="gear3srcNode" presStyleLbl="node1" presStyleIdx="2" presStyleCnt="3"/>
      <dgm:spPr/>
    </dgm:pt>
    <dgm:pt modelId="{E212AB92-924C-4483-B1D6-A2605B92C359}" type="pres">
      <dgm:prSet presAssocID="{11CB503D-7791-40AA-8168-36D12648BCF2}" presName="gear3dstNode" presStyleLbl="node1" presStyleIdx="2" presStyleCnt="3"/>
      <dgm:spPr/>
    </dgm:pt>
    <dgm:pt modelId="{70CFFB43-E696-4600-9631-0095F447E60B}" type="pres">
      <dgm:prSet presAssocID="{95B49D2D-40A0-495A-B8B0-A4877D0A4E02}" presName="connector1" presStyleLbl="sibTrans2D1" presStyleIdx="0" presStyleCnt="3"/>
      <dgm:spPr/>
    </dgm:pt>
    <dgm:pt modelId="{06C1CD20-83DB-4D5B-8081-54E25C29E99B}" type="pres">
      <dgm:prSet presAssocID="{A12B42F5-AFC5-4F8C-A94F-35CC7440CDF1}" presName="connector2" presStyleLbl="sibTrans2D1" presStyleIdx="1" presStyleCnt="3"/>
      <dgm:spPr/>
    </dgm:pt>
    <dgm:pt modelId="{09EEA58C-E11B-4737-9E39-8A184A9A9727}" type="pres">
      <dgm:prSet presAssocID="{90E8C6EA-D472-4854-8654-83999276D248}" presName="connector3" presStyleLbl="sibTrans2D1" presStyleIdx="2" presStyleCnt="3"/>
      <dgm:spPr/>
    </dgm:pt>
  </dgm:ptLst>
  <dgm:cxnLst>
    <dgm:cxn modelId="{0BA35111-2290-4C74-8E12-3DFFF14BA9AE}" srcId="{1AB5BBFB-DB40-41E9-8360-CE414034BB97}" destId="{6728F72D-7730-4272-B35D-0D8C99365A7E}" srcOrd="0" destOrd="0" parTransId="{027A1CC8-F3D9-4BF0-AEE8-654BF2DDFD85}" sibTransId="{070D43ED-EB30-41C1-9836-49167DCC0F83}"/>
    <dgm:cxn modelId="{4270CC21-0AD0-4C86-B991-B150C5BA6D77}" type="presOf" srcId="{1CB0D2C8-B375-4FDF-8D32-5AC2B01D72AE}" destId="{F02995EA-9975-4295-AE13-968EBFC5E828}" srcOrd="0" destOrd="0" presId="urn:microsoft.com/office/officeart/2005/8/layout/gear1"/>
    <dgm:cxn modelId="{D0DE1022-4726-419F-B5D4-2F4D80BC8E7F}" type="presOf" srcId="{1CB0D2C8-B375-4FDF-8D32-5AC2B01D72AE}" destId="{DAD4A13F-BE3D-446A-AA04-14C1B9C51636}" srcOrd="1" destOrd="0" presId="urn:microsoft.com/office/officeart/2005/8/layout/gear1"/>
    <dgm:cxn modelId="{9E99E02C-6F7C-421F-9B51-07FE5E37386A}" srcId="{1CB0D2C8-B375-4FDF-8D32-5AC2B01D72AE}" destId="{2828698C-927F-4DE0-A126-B963E0CEC8E2}" srcOrd="1" destOrd="0" parTransId="{81864C04-9C3B-4BBD-B951-9640C1EDA845}" sibTransId="{396BC1E2-BCD2-4690-ADAD-21B2D00ED3AC}"/>
    <dgm:cxn modelId="{21A8EA2E-D570-459F-B13C-0C9E3DD67279}" type="presOf" srcId="{87BBE961-5E2E-469A-AA73-DAFAEC3B7134}" destId="{B25035BB-FF5E-4B90-8D4E-BBAF3F33C634}" srcOrd="0" destOrd="2" presId="urn:microsoft.com/office/officeart/2005/8/layout/gear1"/>
    <dgm:cxn modelId="{EF767A32-0F67-4377-BC3F-DA5A8A9C1118}" type="presOf" srcId="{6728F72D-7730-4272-B35D-0D8C99365A7E}" destId="{B25035BB-FF5E-4B90-8D4E-BBAF3F33C634}" srcOrd="0" destOrd="0" presId="urn:microsoft.com/office/officeart/2005/8/layout/gear1"/>
    <dgm:cxn modelId="{E85AC53B-8679-4A5B-AA6C-30F7A3582465}" type="presOf" srcId="{AA798EEE-6CDD-4661-AEE7-EA560F189C5B}" destId="{EE0023BA-F251-472D-AA71-F1A1884FC692}" srcOrd="0" destOrd="0" presId="urn:microsoft.com/office/officeart/2005/8/layout/gear1"/>
    <dgm:cxn modelId="{67C7215F-712B-49D6-BE9C-947E233E1078}" type="presOf" srcId="{11CB503D-7791-40AA-8168-36D12648BCF2}" destId="{08711C36-C2C2-4FC5-8425-FC157CDE7CA2}" srcOrd="0" destOrd="0" presId="urn:microsoft.com/office/officeart/2005/8/layout/gear1"/>
    <dgm:cxn modelId="{4CDF795F-374A-4BD6-9526-45D04B59F453}" type="presOf" srcId="{90E8C6EA-D472-4854-8654-83999276D248}" destId="{09EEA58C-E11B-4737-9E39-8A184A9A9727}" srcOrd="0" destOrd="0" presId="urn:microsoft.com/office/officeart/2005/8/layout/gear1"/>
    <dgm:cxn modelId="{855D774D-4649-4690-8616-06BDDEB769B0}" type="presOf" srcId="{1AB5BBFB-DB40-41E9-8360-CE414034BB97}" destId="{0E444381-745E-4BAE-B5A5-FBF64E4EED20}" srcOrd="2" destOrd="0" presId="urn:microsoft.com/office/officeart/2005/8/layout/gear1"/>
    <dgm:cxn modelId="{1676C973-BDA3-45E1-8587-95CDAA5D389E}" type="presOf" srcId="{11CB503D-7791-40AA-8168-36D12648BCF2}" destId="{E212AB92-924C-4483-B1D6-A2605B92C359}" srcOrd="3" destOrd="0" presId="urn:microsoft.com/office/officeart/2005/8/layout/gear1"/>
    <dgm:cxn modelId="{C31DC875-C5A0-40C5-A2F7-0F44C3F9373D}" type="presOf" srcId="{1CB0D2C8-B375-4FDF-8D32-5AC2B01D72AE}" destId="{AE865A99-C045-4307-801F-AFA6106E86AB}" srcOrd="2" destOrd="0" presId="urn:microsoft.com/office/officeart/2005/8/layout/gear1"/>
    <dgm:cxn modelId="{D5B9DA5A-272D-4AE0-AC16-D79DBB2F8140}" type="presOf" srcId="{5EFD386F-6B5B-42C0-A336-A774CE0F7267}" destId="{222AFC22-0871-4594-8944-E0D4A397FF8A}" srcOrd="0" destOrd="0" presId="urn:microsoft.com/office/officeart/2005/8/layout/gear1"/>
    <dgm:cxn modelId="{E801A081-C718-43DB-9BEB-45AC65F7A52C}" srcId="{AA798EEE-6CDD-4661-AEE7-EA560F189C5B}" destId="{1AB5BBFB-DB40-41E9-8360-CE414034BB97}" srcOrd="1" destOrd="0" parTransId="{FD3FDA14-026C-494C-A7AC-82FF30D070EA}" sibTransId="{A12B42F5-AFC5-4F8C-A94F-35CC7440CDF1}"/>
    <dgm:cxn modelId="{90B41590-C0EC-4D4B-8C94-C8511FA007D4}" srcId="{1CB0D2C8-B375-4FDF-8D32-5AC2B01D72AE}" destId="{5EFD386F-6B5B-42C0-A336-A774CE0F7267}" srcOrd="0" destOrd="0" parTransId="{4258CFBD-4C77-4525-B222-5848333E6FCF}" sibTransId="{6F6691D8-1B8F-4EA2-9DE2-EA31BEB82704}"/>
    <dgm:cxn modelId="{6B8BB7A6-6E1B-47DB-8894-F1E335691ED1}" type="presOf" srcId="{1AB5BBFB-DB40-41E9-8360-CE414034BB97}" destId="{38E370E5-BBF6-4DC8-B6D5-1828856C9908}" srcOrd="0" destOrd="0" presId="urn:microsoft.com/office/officeart/2005/8/layout/gear1"/>
    <dgm:cxn modelId="{26A1BEA9-7D9A-4DDE-8B36-6B80DF52D079}" type="presOf" srcId="{1AB5BBFB-DB40-41E9-8360-CE414034BB97}" destId="{8E05C38E-3A2C-4CAE-8C31-81B730633C33}" srcOrd="1" destOrd="0" presId="urn:microsoft.com/office/officeart/2005/8/layout/gear1"/>
    <dgm:cxn modelId="{2EA764B7-1297-4144-A33F-268782FBB088}" srcId="{1AB5BBFB-DB40-41E9-8360-CE414034BB97}" destId="{BE69A26C-4F55-49FF-A5A5-BEE4374068FE}" srcOrd="1" destOrd="0" parTransId="{CC7E0775-B912-4F9E-A993-67B1D0C58055}" sibTransId="{619046E7-2E79-4800-B650-BC2AAF8C67A6}"/>
    <dgm:cxn modelId="{92BE55B8-0A7B-471A-AFF6-3A1B47443B2C}" srcId="{AA798EEE-6CDD-4661-AEE7-EA560F189C5B}" destId="{1CB0D2C8-B375-4FDF-8D32-5AC2B01D72AE}" srcOrd="0" destOrd="0" parTransId="{24BE6105-FA8C-4369-9823-9F4549A91BEA}" sibTransId="{95B49D2D-40A0-495A-B8B0-A4877D0A4E02}"/>
    <dgm:cxn modelId="{6904A6B9-2746-4E4C-BB35-FD7CB97C1B73}" srcId="{AA798EEE-6CDD-4661-AEE7-EA560F189C5B}" destId="{11CB503D-7791-40AA-8168-36D12648BCF2}" srcOrd="2" destOrd="0" parTransId="{C2E777CB-DBF4-44CB-BC74-0FAB3CECB30C}" sibTransId="{90E8C6EA-D472-4854-8654-83999276D248}"/>
    <dgm:cxn modelId="{BF2FABC4-B91F-4149-BA7A-70BE5C53DB45}" type="presOf" srcId="{11CB503D-7791-40AA-8168-36D12648BCF2}" destId="{720FCAB5-EDDF-4913-9E70-51BEC30EBB7D}" srcOrd="1" destOrd="0" presId="urn:microsoft.com/office/officeart/2005/8/layout/gear1"/>
    <dgm:cxn modelId="{6166CFCD-F082-4589-8AF4-7AC4F3E55881}" type="presOf" srcId="{95B49D2D-40A0-495A-B8B0-A4877D0A4E02}" destId="{70CFFB43-E696-4600-9631-0095F447E60B}" srcOrd="0" destOrd="0" presId="urn:microsoft.com/office/officeart/2005/8/layout/gear1"/>
    <dgm:cxn modelId="{80F578CF-2684-4164-B6C2-8F8DE8CD9651}" type="presOf" srcId="{2828698C-927F-4DE0-A126-B963E0CEC8E2}" destId="{222AFC22-0871-4594-8944-E0D4A397FF8A}" srcOrd="0" destOrd="1" presId="urn:microsoft.com/office/officeart/2005/8/layout/gear1"/>
    <dgm:cxn modelId="{D0698CD4-685D-46C6-B87A-C084A6402606}" type="presOf" srcId="{BE69A26C-4F55-49FF-A5A5-BEE4374068FE}" destId="{B25035BB-FF5E-4B90-8D4E-BBAF3F33C634}" srcOrd="0" destOrd="1" presId="urn:microsoft.com/office/officeart/2005/8/layout/gear1"/>
    <dgm:cxn modelId="{FCCF08DE-EFB6-41FA-B29C-72D13CBCA622}" type="presOf" srcId="{11CB503D-7791-40AA-8168-36D12648BCF2}" destId="{C800CE89-17BB-4B15-B332-ED4E0E66D69B}" srcOrd="2" destOrd="0" presId="urn:microsoft.com/office/officeart/2005/8/layout/gear1"/>
    <dgm:cxn modelId="{302725F2-791B-428F-BC84-208B9DB06814}" srcId="{1AB5BBFB-DB40-41E9-8360-CE414034BB97}" destId="{87BBE961-5E2E-469A-AA73-DAFAEC3B7134}" srcOrd="2" destOrd="0" parTransId="{C83ABFB7-2684-46C7-A012-7B8F8D66BB6A}" sibTransId="{DFB76E25-41A5-453A-944B-58A052BA936B}"/>
    <dgm:cxn modelId="{2F2A9EF2-13EF-421F-B2A3-B6072B5BDCF5}" type="presOf" srcId="{A12B42F5-AFC5-4F8C-A94F-35CC7440CDF1}" destId="{06C1CD20-83DB-4D5B-8081-54E25C29E99B}" srcOrd="0" destOrd="0" presId="urn:microsoft.com/office/officeart/2005/8/layout/gear1"/>
    <dgm:cxn modelId="{11844BE8-1DE3-4DBD-9220-28A80C31CFE2}" type="presParOf" srcId="{EE0023BA-F251-472D-AA71-F1A1884FC692}" destId="{F02995EA-9975-4295-AE13-968EBFC5E828}" srcOrd="0" destOrd="0" presId="urn:microsoft.com/office/officeart/2005/8/layout/gear1"/>
    <dgm:cxn modelId="{19399453-54A6-441F-BD6D-1C1637E71A98}" type="presParOf" srcId="{EE0023BA-F251-472D-AA71-F1A1884FC692}" destId="{DAD4A13F-BE3D-446A-AA04-14C1B9C51636}" srcOrd="1" destOrd="0" presId="urn:microsoft.com/office/officeart/2005/8/layout/gear1"/>
    <dgm:cxn modelId="{3751FAB6-6D27-40A4-A04A-7762CAA90BD7}" type="presParOf" srcId="{EE0023BA-F251-472D-AA71-F1A1884FC692}" destId="{AE865A99-C045-4307-801F-AFA6106E86AB}" srcOrd="2" destOrd="0" presId="urn:microsoft.com/office/officeart/2005/8/layout/gear1"/>
    <dgm:cxn modelId="{4002A630-A6A1-4885-A735-482439060F38}" type="presParOf" srcId="{EE0023BA-F251-472D-AA71-F1A1884FC692}" destId="{222AFC22-0871-4594-8944-E0D4A397FF8A}" srcOrd="3" destOrd="0" presId="urn:microsoft.com/office/officeart/2005/8/layout/gear1"/>
    <dgm:cxn modelId="{8406FD94-697A-436C-B638-36ABD113BE0B}" type="presParOf" srcId="{EE0023BA-F251-472D-AA71-F1A1884FC692}" destId="{38E370E5-BBF6-4DC8-B6D5-1828856C9908}" srcOrd="4" destOrd="0" presId="urn:microsoft.com/office/officeart/2005/8/layout/gear1"/>
    <dgm:cxn modelId="{D1699B88-F123-4A5A-AC6F-84276227D02B}" type="presParOf" srcId="{EE0023BA-F251-472D-AA71-F1A1884FC692}" destId="{8E05C38E-3A2C-4CAE-8C31-81B730633C33}" srcOrd="5" destOrd="0" presId="urn:microsoft.com/office/officeart/2005/8/layout/gear1"/>
    <dgm:cxn modelId="{B0EE6AE8-3806-4374-A2C0-C1B2CC04642B}" type="presParOf" srcId="{EE0023BA-F251-472D-AA71-F1A1884FC692}" destId="{0E444381-745E-4BAE-B5A5-FBF64E4EED20}" srcOrd="6" destOrd="0" presId="urn:microsoft.com/office/officeart/2005/8/layout/gear1"/>
    <dgm:cxn modelId="{D0484E58-D685-4683-8EE1-5235C126DD26}" type="presParOf" srcId="{EE0023BA-F251-472D-AA71-F1A1884FC692}" destId="{B25035BB-FF5E-4B90-8D4E-BBAF3F33C634}" srcOrd="7" destOrd="0" presId="urn:microsoft.com/office/officeart/2005/8/layout/gear1"/>
    <dgm:cxn modelId="{8FE0DDF7-7A85-41DB-92B8-C2C57E389927}" type="presParOf" srcId="{EE0023BA-F251-472D-AA71-F1A1884FC692}" destId="{08711C36-C2C2-4FC5-8425-FC157CDE7CA2}" srcOrd="8" destOrd="0" presId="urn:microsoft.com/office/officeart/2005/8/layout/gear1"/>
    <dgm:cxn modelId="{FB68D984-5785-484D-9BDE-366141FB0924}" type="presParOf" srcId="{EE0023BA-F251-472D-AA71-F1A1884FC692}" destId="{720FCAB5-EDDF-4913-9E70-51BEC30EBB7D}" srcOrd="9" destOrd="0" presId="urn:microsoft.com/office/officeart/2005/8/layout/gear1"/>
    <dgm:cxn modelId="{7B65B948-B434-4CA1-9DB4-5D869BD5213C}" type="presParOf" srcId="{EE0023BA-F251-472D-AA71-F1A1884FC692}" destId="{C800CE89-17BB-4B15-B332-ED4E0E66D69B}" srcOrd="10" destOrd="0" presId="urn:microsoft.com/office/officeart/2005/8/layout/gear1"/>
    <dgm:cxn modelId="{A414F2CC-8EC6-4ABF-BBBE-F9D3BDDA1EB3}" type="presParOf" srcId="{EE0023BA-F251-472D-AA71-F1A1884FC692}" destId="{E212AB92-924C-4483-B1D6-A2605B92C359}" srcOrd="11" destOrd="0" presId="urn:microsoft.com/office/officeart/2005/8/layout/gear1"/>
    <dgm:cxn modelId="{7B1A66F2-F559-4163-990E-E3E4F94A8FCE}" type="presParOf" srcId="{EE0023BA-F251-472D-AA71-F1A1884FC692}" destId="{70CFFB43-E696-4600-9631-0095F447E60B}" srcOrd="12" destOrd="0" presId="urn:microsoft.com/office/officeart/2005/8/layout/gear1"/>
    <dgm:cxn modelId="{353908C5-3CB6-4D30-92D5-49ECC60750F2}" type="presParOf" srcId="{EE0023BA-F251-472D-AA71-F1A1884FC692}" destId="{06C1CD20-83DB-4D5B-8081-54E25C29E99B}" srcOrd="13" destOrd="0" presId="urn:microsoft.com/office/officeart/2005/8/layout/gear1"/>
    <dgm:cxn modelId="{E7C5FC10-04D6-45D3-8120-BA88B9820644}" type="presParOf" srcId="{EE0023BA-F251-472D-AA71-F1A1884FC692}" destId="{09EEA58C-E11B-4737-9E39-8A184A9A9727}" srcOrd="14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EF4CF2-4AFE-4816-B2EC-0EDE2EDD25B0}">
      <dsp:nvSpPr>
        <dsp:cNvPr id="0" name=""/>
        <dsp:cNvSpPr/>
      </dsp:nvSpPr>
      <dsp:spPr>
        <a:xfrm rot="5400000">
          <a:off x="6857059" y="-2763944"/>
          <a:ext cx="1446162" cy="7207397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/>
            <a:t>Realizar un análisis comparativo de frameworks para el desarrollo de aplicaciones móviles aplicando un modelo de calidad, caso de estudio en empresa SOFYA SYSTEMS S.A.</a:t>
          </a:r>
        </a:p>
      </dsp:txBody>
      <dsp:txXfrm rot="-5400000">
        <a:off x="3976442" y="187269"/>
        <a:ext cx="7136801" cy="1304970"/>
      </dsp:txXfrm>
    </dsp:sp>
    <dsp:sp modelId="{0D9965BD-727B-4729-99AD-024E72C2E427}">
      <dsp:nvSpPr>
        <dsp:cNvPr id="0" name=""/>
        <dsp:cNvSpPr/>
      </dsp:nvSpPr>
      <dsp:spPr>
        <a:xfrm>
          <a:off x="0" y="102320"/>
          <a:ext cx="3976442" cy="1474867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just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kern="1200" dirty="0"/>
            <a:t>GENERAL</a:t>
          </a:r>
        </a:p>
      </dsp:txBody>
      <dsp:txXfrm>
        <a:off x="71997" y="174317"/>
        <a:ext cx="3832448" cy="1330873"/>
      </dsp:txXfrm>
    </dsp:sp>
    <dsp:sp modelId="{79DF8948-C389-496F-95B0-318BE24471BF}">
      <dsp:nvSpPr>
        <dsp:cNvPr id="0" name=""/>
        <dsp:cNvSpPr/>
      </dsp:nvSpPr>
      <dsp:spPr>
        <a:xfrm rot="5400000">
          <a:off x="6104810" y="-221847"/>
          <a:ext cx="3106097" cy="7207397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Char char=""/>
          </a:pPr>
          <a:r>
            <a:rPr lang="es-ES_tradnl" sz="1600" kern="1200" dirty="0"/>
            <a:t>Construir un modelo de calidad de software, utilizando algunos de los atributos de la Norma ISO 25000.</a:t>
          </a:r>
          <a:endParaRPr lang="es-ES" sz="1600" kern="1200" dirty="0"/>
        </a:p>
        <a:p>
          <a:pPr marL="342900" lvl="2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C" sz="1600" kern="1200" dirty="0"/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Char char=""/>
          </a:pPr>
          <a:r>
            <a:rPr lang="es-ES_tradnl" sz="1600" kern="1200" dirty="0"/>
            <a:t>Realizar un análisis FODA de los </a:t>
          </a:r>
          <a:r>
            <a:rPr lang="es-ES_tradnl" sz="1600" kern="1200" dirty="0" err="1"/>
            <a:t>frameworks</a:t>
          </a:r>
          <a:r>
            <a:rPr lang="es-ES_tradnl" sz="1600" kern="1200" dirty="0"/>
            <a:t> resultantes del modelo.</a:t>
          </a:r>
          <a:endParaRPr lang="es-EC" sz="1600" kern="1200" dirty="0"/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C" sz="1600" kern="1200" dirty="0"/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Char char=""/>
          </a:pPr>
          <a:r>
            <a:rPr lang="es-ES_tradnl" sz="1600" kern="1200" dirty="0"/>
            <a:t>Seleccionar un </a:t>
          </a:r>
          <a:r>
            <a:rPr lang="es-ES_tradnl" sz="1600" kern="1200" dirty="0" err="1"/>
            <a:t>framework</a:t>
          </a:r>
          <a:r>
            <a:rPr lang="es-ES_tradnl" sz="1600" kern="1200" dirty="0"/>
            <a:t> para el desarrollo en base a un análisis realizado con el modelo de evaluación y la matriz FODA.</a:t>
          </a:r>
          <a:endParaRPr lang="es-EC" sz="1600" kern="1200" dirty="0"/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C" sz="1600" kern="1200" dirty="0"/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Char char=""/>
          </a:pPr>
          <a:r>
            <a:rPr lang="es-ES_tradnl" sz="1600" kern="1200" dirty="0"/>
            <a:t>Aplicar el framework seleccionado en el desarrollo de una aplicación móvil.</a:t>
          </a:r>
          <a:endParaRPr lang="es-EC" sz="1600" kern="1200" dirty="0"/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C" sz="1600" kern="1200" dirty="0"/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Char char=""/>
          </a:pPr>
          <a:r>
            <a:rPr lang="es-ES_tradnl" sz="1600" kern="1200" dirty="0"/>
            <a:t>Desarrollar el aplicativo utilizando una metodología de desarrollo mixta entre SCRUM y XP.</a:t>
          </a:r>
          <a:endParaRPr lang="es-EC" sz="1600" kern="1200" dirty="0"/>
        </a:p>
      </dsp:txBody>
      <dsp:txXfrm rot="-5400000">
        <a:off x="4054161" y="1980429"/>
        <a:ext cx="7055770" cy="2802843"/>
      </dsp:txXfrm>
    </dsp:sp>
    <dsp:sp modelId="{C1D34A74-B703-4E43-874A-784B39C0ED7D}">
      <dsp:nvSpPr>
        <dsp:cNvPr id="0" name=""/>
        <dsp:cNvSpPr/>
      </dsp:nvSpPr>
      <dsp:spPr>
        <a:xfrm>
          <a:off x="0" y="2786379"/>
          <a:ext cx="4054160" cy="1190944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just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kern="1200" dirty="0"/>
            <a:t>ESPECÍFICOS</a:t>
          </a:r>
        </a:p>
      </dsp:txBody>
      <dsp:txXfrm>
        <a:off x="58137" y="2844516"/>
        <a:ext cx="3937886" cy="10746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2995EA-9975-4295-AE13-968EBFC5E828}">
      <dsp:nvSpPr>
        <dsp:cNvPr id="0" name=""/>
        <dsp:cNvSpPr/>
      </dsp:nvSpPr>
      <dsp:spPr>
        <a:xfrm>
          <a:off x="5667929" y="2301979"/>
          <a:ext cx="2813530" cy="2813530"/>
        </a:xfrm>
        <a:prstGeom prst="gear9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XP</a:t>
          </a:r>
        </a:p>
      </dsp:txBody>
      <dsp:txXfrm>
        <a:off x="6233574" y="2961035"/>
        <a:ext cx="1682240" cy="1446212"/>
      </dsp:txXfrm>
    </dsp:sp>
    <dsp:sp modelId="{222AFC22-0871-4594-8944-E0D4A397FF8A}">
      <dsp:nvSpPr>
        <dsp:cNvPr id="0" name=""/>
        <dsp:cNvSpPr/>
      </dsp:nvSpPr>
      <dsp:spPr>
        <a:xfrm>
          <a:off x="3765644" y="4062297"/>
          <a:ext cx="2015073" cy="1053212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/>
            <a:t>Diseño Incremental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/>
            <a:t>Integración Continua</a:t>
          </a:r>
        </a:p>
      </dsp:txBody>
      <dsp:txXfrm>
        <a:off x="3796492" y="4093145"/>
        <a:ext cx="1953377" cy="991516"/>
      </dsp:txXfrm>
    </dsp:sp>
    <dsp:sp modelId="{38E370E5-BBF6-4DC8-B6D5-1828856C9908}">
      <dsp:nvSpPr>
        <dsp:cNvPr id="0" name=""/>
        <dsp:cNvSpPr/>
      </dsp:nvSpPr>
      <dsp:spPr>
        <a:xfrm>
          <a:off x="4030966" y="1636963"/>
          <a:ext cx="2046204" cy="2046204"/>
        </a:xfrm>
        <a:prstGeom prst="gear6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SCRUM</a:t>
          </a:r>
        </a:p>
      </dsp:txBody>
      <dsp:txXfrm>
        <a:off x="4546104" y="2155214"/>
        <a:ext cx="1015928" cy="1009702"/>
      </dsp:txXfrm>
    </dsp:sp>
    <dsp:sp modelId="{B25035BB-FF5E-4B90-8D4E-BBAF3F33C634}">
      <dsp:nvSpPr>
        <dsp:cNvPr id="0" name=""/>
        <dsp:cNvSpPr/>
      </dsp:nvSpPr>
      <dsp:spPr>
        <a:xfrm>
          <a:off x="1407713" y="2746107"/>
          <a:ext cx="2320449" cy="1300839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_tradnl" sz="1800" b="0" kern="1200" dirty="0" err="1"/>
            <a:t>Product</a:t>
          </a:r>
          <a:r>
            <a:rPr lang="es-ES_tradnl" sz="1800" b="0" kern="1200" dirty="0"/>
            <a:t> Backlog</a:t>
          </a:r>
          <a:endParaRPr lang="es-ES" sz="1800" b="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/>
            <a:t>Planificación del Sprint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_tradnl" sz="1800" b="0" kern="1200" dirty="0"/>
            <a:t>Sprint Backlog</a:t>
          </a:r>
          <a:endParaRPr lang="es-ES" sz="1800" b="0" kern="1200" dirty="0"/>
        </a:p>
      </dsp:txBody>
      <dsp:txXfrm>
        <a:off x="1445813" y="2784207"/>
        <a:ext cx="2244249" cy="1224639"/>
      </dsp:txXfrm>
    </dsp:sp>
    <dsp:sp modelId="{08711C36-C2C2-4FC5-8425-FC157CDE7CA2}">
      <dsp:nvSpPr>
        <dsp:cNvPr id="0" name=""/>
        <dsp:cNvSpPr/>
      </dsp:nvSpPr>
      <dsp:spPr>
        <a:xfrm rot="20700000">
          <a:off x="5177049" y="225291"/>
          <a:ext cx="2004862" cy="2004862"/>
        </a:xfrm>
        <a:prstGeom prst="gear6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SCRUM XP</a:t>
          </a:r>
        </a:p>
      </dsp:txBody>
      <dsp:txXfrm rot="-20700000">
        <a:off x="5616774" y="665016"/>
        <a:ext cx="1125412" cy="1125412"/>
      </dsp:txXfrm>
    </dsp:sp>
    <dsp:sp modelId="{70CFFB43-E696-4600-9631-0095F447E60B}">
      <dsp:nvSpPr>
        <dsp:cNvPr id="0" name=""/>
        <dsp:cNvSpPr/>
      </dsp:nvSpPr>
      <dsp:spPr>
        <a:xfrm>
          <a:off x="5461833" y="1871571"/>
          <a:ext cx="3601319" cy="3601319"/>
        </a:xfrm>
        <a:prstGeom prst="circularArrow">
          <a:avLst>
            <a:gd name="adj1" fmla="val 4687"/>
            <a:gd name="adj2" fmla="val 299029"/>
            <a:gd name="adj3" fmla="val 2534505"/>
            <a:gd name="adj4" fmla="val 15822321"/>
            <a:gd name="adj5" fmla="val 5469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C1CD20-83DB-4D5B-8081-54E25C29E99B}">
      <dsp:nvSpPr>
        <dsp:cNvPr id="0" name=""/>
        <dsp:cNvSpPr/>
      </dsp:nvSpPr>
      <dsp:spPr>
        <a:xfrm>
          <a:off x="3668587" y="1180262"/>
          <a:ext cx="2616583" cy="2616583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EEA58C-E11B-4737-9E39-8A184A9A9727}">
      <dsp:nvSpPr>
        <dsp:cNvPr id="0" name=""/>
        <dsp:cNvSpPr/>
      </dsp:nvSpPr>
      <dsp:spPr>
        <a:xfrm>
          <a:off x="4713304" y="-217802"/>
          <a:ext cx="2821203" cy="2821203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028331-0DF7-44E4-91AC-89EF0EFA3898}" type="datetimeFigureOut">
              <a:rPr lang="es-EC" smtClean="0"/>
              <a:t>29/8/2017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C016CD-D7B1-4898-BEC9-A922027BE7A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22093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7441D7-C633-4324-86FF-E00342CAD518}" type="slidenum">
              <a:rPr kumimoji="0" lang="es-E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CÓDIGO: SGC.DI.269       VERSIÓN: 1.0        DICIEMBRE 13 2011</a:t>
            </a:r>
          </a:p>
        </p:txBody>
      </p:sp>
    </p:spTree>
    <p:extLst>
      <p:ext uri="{BB962C8B-B14F-4D97-AF65-F5344CB8AC3E}">
        <p14:creationId xmlns:p14="http://schemas.microsoft.com/office/powerpoint/2010/main" val="1197230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419" dirty="0"/>
              <a:t>¡Te amo chivito de mi corazón!</a:t>
            </a:r>
            <a:br>
              <a:rPr lang="es-419" dirty="0"/>
            </a:br>
            <a:r>
              <a:rPr lang="es-419" dirty="0"/>
              <a:t>¡Mucha suerte mi vida!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C016CD-D7B1-4898-BEC9-A922027BE7A2}" type="slidenum">
              <a:rPr lang="es-EC" smtClean="0"/>
              <a:t>31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0083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image" Target="../media/image2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3"/>
          <p:cNvGraphicFramePr>
            <a:graphicFrameLocks noChangeAspect="1"/>
          </p:cNvGraphicFramePr>
          <p:nvPr/>
        </p:nvGraphicFramePr>
        <p:xfrm>
          <a:off x="-25400" y="749300"/>
          <a:ext cx="12217400" cy="536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0" name="CorelDRAW" r:id="rId3" imgW="9168480" imgH="5375520" progId="">
                  <p:embed/>
                </p:oleObj>
              </mc:Choice>
              <mc:Fallback>
                <p:oleObj name="CorelDRAW" r:id="rId3" imgW="9168480" imgH="5375520" progId="">
                  <p:embed/>
                  <p:pic>
                    <p:nvPicPr>
                      <p:cNvPr id="2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2681"/>
                      <a:stretch>
                        <a:fillRect/>
                      </a:stretch>
                    </p:blipFill>
                    <p:spPr bwMode="auto">
                      <a:xfrm>
                        <a:off x="-25400" y="749300"/>
                        <a:ext cx="12217400" cy="536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27"/>
          <p:cNvSpPr>
            <a:spLocks noChangeArrowheads="1"/>
          </p:cNvSpPr>
          <p:nvPr userDrawn="1"/>
        </p:nvSpPr>
        <p:spPr bwMode="auto">
          <a:xfrm>
            <a:off x="4095751" y="2286000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s-ES" sz="1400"/>
          </a:p>
        </p:txBody>
      </p:sp>
      <p:pic>
        <p:nvPicPr>
          <p:cNvPr id="8" name="12 Imagen" descr="pie de pagina espe.jp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64226"/>
            <a:ext cx="12192000" cy="1065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7 Marcador de fecha"/>
          <p:cNvSpPr>
            <a:spLocks noGrp="1"/>
          </p:cNvSpPr>
          <p:nvPr>
            <p:ph type="dt" sz="half" idx="2"/>
          </p:nvPr>
        </p:nvSpPr>
        <p:spPr>
          <a:xfrm>
            <a:off x="513589" y="5661248"/>
            <a:ext cx="2702091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 dirty="0"/>
              <a:t>FECHA ÚLTIMA REVISIÓN: </a:t>
            </a:r>
            <a:r>
              <a:rPr lang="es-EC" dirty="0"/>
              <a:t>09/10/13</a:t>
            </a:r>
          </a:p>
        </p:txBody>
      </p:sp>
      <p:sp>
        <p:nvSpPr>
          <p:cNvPr id="11" name="8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5850880" y="5662451"/>
            <a:ext cx="1930400" cy="213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/>
              <a:t>CÓDIGO: </a:t>
            </a:r>
            <a:r>
              <a:rPr lang="es-EC"/>
              <a:t>SGC.DI.260</a:t>
            </a:r>
            <a:endParaRPr lang="es-EC" dirty="0"/>
          </a:p>
        </p:txBody>
      </p:sp>
      <p:sp>
        <p:nvSpPr>
          <p:cNvPr id="12" name="9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0416480" y="5662451"/>
            <a:ext cx="1165920" cy="213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 dirty="0"/>
              <a:t>VERSIÓN: </a:t>
            </a:r>
            <a:r>
              <a:rPr lang="es-EC" dirty="0"/>
              <a:t>1.1</a:t>
            </a:r>
          </a:p>
        </p:txBody>
      </p:sp>
      <p:pic>
        <p:nvPicPr>
          <p:cNvPr id="9" name="8 Imagen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69" y="222164"/>
            <a:ext cx="2976000" cy="57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205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591154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1200661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b="1"/>
              <a:t>FECHA ÚLTIMA REVISIÓN: 13/12/11</a:t>
            </a:r>
            <a:endParaRPr lang="es-EC" dirty="0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C" b="1"/>
              <a:t>VERSIÓN: </a:t>
            </a:r>
            <a:r>
              <a:rPr lang="es-EC"/>
              <a:t>1.0</a:t>
            </a:r>
            <a:endParaRPr lang="es-EC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EC" b="1"/>
              <a:t>CÓDIGO: </a:t>
            </a:r>
            <a:r>
              <a:rPr lang="es-EC"/>
              <a:t>SGC.DI.260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6968937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3"/>
          <p:cNvGraphicFramePr>
            <a:graphicFrameLocks noChangeAspect="1"/>
          </p:cNvGraphicFramePr>
          <p:nvPr/>
        </p:nvGraphicFramePr>
        <p:xfrm>
          <a:off x="-25400" y="749300"/>
          <a:ext cx="12217400" cy="536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4" name="CorelDRAW" r:id="rId3" imgW="9168480" imgH="5375520" progId="">
                  <p:embed/>
                </p:oleObj>
              </mc:Choice>
              <mc:Fallback>
                <p:oleObj name="CorelDRAW" r:id="rId3" imgW="9168480" imgH="5375520" progId="">
                  <p:embed/>
                  <p:pic>
                    <p:nvPicPr>
                      <p:cNvPr id="2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2681"/>
                      <a:stretch>
                        <a:fillRect/>
                      </a:stretch>
                    </p:blipFill>
                    <p:spPr bwMode="auto">
                      <a:xfrm>
                        <a:off x="-25400" y="749300"/>
                        <a:ext cx="12217400" cy="536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27"/>
          <p:cNvSpPr>
            <a:spLocks noChangeArrowheads="1"/>
          </p:cNvSpPr>
          <p:nvPr userDrawn="1"/>
        </p:nvSpPr>
        <p:spPr bwMode="auto">
          <a:xfrm>
            <a:off x="4095751" y="2286000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s-ES" sz="1400"/>
          </a:p>
        </p:txBody>
      </p:sp>
      <p:pic>
        <p:nvPicPr>
          <p:cNvPr id="8" name="12 Imagen" descr="pie de pagina espe.jp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64226"/>
            <a:ext cx="12192000" cy="1065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7 Marcador de fecha"/>
          <p:cNvSpPr>
            <a:spLocks noGrp="1"/>
          </p:cNvSpPr>
          <p:nvPr>
            <p:ph type="dt" sz="half" idx="2"/>
          </p:nvPr>
        </p:nvSpPr>
        <p:spPr>
          <a:xfrm>
            <a:off x="513589" y="5661248"/>
            <a:ext cx="2702091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 dirty="0"/>
              <a:t>FECHA ÚLTIMA REVISIÓN: </a:t>
            </a:r>
            <a:r>
              <a:rPr lang="es-EC" dirty="0"/>
              <a:t>09/10/13</a:t>
            </a:r>
          </a:p>
        </p:txBody>
      </p:sp>
      <p:sp>
        <p:nvSpPr>
          <p:cNvPr id="11" name="8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5850880" y="5662451"/>
            <a:ext cx="1930400" cy="213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/>
              <a:t>CÓDIGO: </a:t>
            </a:r>
            <a:r>
              <a:rPr lang="es-EC"/>
              <a:t>SGC.DI.260</a:t>
            </a:r>
            <a:endParaRPr lang="es-EC" dirty="0"/>
          </a:p>
        </p:txBody>
      </p:sp>
      <p:sp>
        <p:nvSpPr>
          <p:cNvPr id="12" name="9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0416480" y="5662451"/>
            <a:ext cx="1165920" cy="213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 dirty="0"/>
              <a:t>VERSIÓN: </a:t>
            </a:r>
            <a:r>
              <a:rPr lang="es-EC" dirty="0"/>
              <a:t>1.1</a:t>
            </a:r>
          </a:p>
        </p:txBody>
      </p:sp>
      <p:pic>
        <p:nvPicPr>
          <p:cNvPr id="9" name="8 Imagen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69" y="222164"/>
            <a:ext cx="2976000" cy="57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730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82890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886830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95859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402404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124164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9632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945251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79499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20"/>
          <p:cNvSpPr>
            <a:spLocks noChangeArrowheads="1"/>
          </p:cNvSpPr>
          <p:nvPr userDrawn="1"/>
        </p:nvSpPr>
        <p:spPr bwMode="auto">
          <a:xfrm>
            <a:off x="0" y="1"/>
            <a:ext cx="12192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 sz="1800"/>
          </a:p>
        </p:txBody>
      </p:sp>
      <p:sp>
        <p:nvSpPr>
          <p:cNvPr id="1045" name="Rectangle 21"/>
          <p:cNvSpPr>
            <a:spLocks noChangeArrowheads="1"/>
          </p:cNvSpPr>
          <p:nvPr userDrawn="1"/>
        </p:nvSpPr>
        <p:spPr bwMode="auto">
          <a:xfrm rot="10800000">
            <a:off x="1" y="6308726"/>
            <a:ext cx="10513484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 sz="800">
              <a:solidFill>
                <a:schemeClr val="tx1"/>
              </a:solidFill>
            </a:endParaRPr>
          </a:p>
        </p:txBody>
      </p:sp>
      <p:sp>
        <p:nvSpPr>
          <p:cNvPr id="1047" name="Line 23"/>
          <p:cNvSpPr>
            <a:spLocks noChangeShapeType="1"/>
          </p:cNvSpPr>
          <p:nvPr userDrawn="1"/>
        </p:nvSpPr>
        <p:spPr bwMode="auto">
          <a:xfrm rot="10800000" flipH="1">
            <a:off x="33868" y="6235700"/>
            <a:ext cx="887941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 sz="800">
              <a:solidFill>
                <a:schemeClr val="tx1"/>
              </a:solidFill>
            </a:endParaRPr>
          </a:p>
        </p:txBody>
      </p:sp>
      <p:sp>
        <p:nvSpPr>
          <p:cNvPr id="1048" name="Line 24"/>
          <p:cNvSpPr>
            <a:spLocks noChangeShapeType="1"/>
          </p:cNvSpPr>
          <p:nvPr userDrawn="1"/>
        </p:nvSpPr>
        <p:spPr bwMode="auto">
          <a:xfrm rot="10800000" flipH="1">
            <a:off x="33868" y="6283325"/>
            <a:ext cx="8879417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 sz="800">
              <a:solidFill>
                <a:schemeClr val="tx1"/>
              </a:solidFill>
            </a:endParaRPr>
          </a:p>
        </p:txBody>
      </p:sp>
      <p:sp>
        <p:nvSpPr>
          <p:cNvPr id="8" name="7 Marcador de fecha"/>
          <p:cNvSpPr>
            <a:spLocks noGrp="1"/>
          </p:cNvSpPr>
          <p:nvPr>
            <p:ph type="dt" sz="half" idx="2"/>
          </p:nvPr>
        </p:nvSpPr>
        <p:spPr>
          <a:xfrm>
            <a:off x="513589" y="6656871"/>
            <a:ext cx="2702091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 dirty="0"/>
              <a:t>FECHA ÚLTIMA REVISIÓN: </a:t>
            </a:r>
            <a:r>
              <a:rPr lang="es-EC" dirty="0"/>
              <a:t>09/10/13</a:t>
            </a:r>
          </a:p>
        </p:txBody>
      </p:sp>
      <p:sp>
        <p:nvSpPr>
          <p:cNvPr id="9" name="8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5850880" y="6658074"/>
            <a:ext cx="1930400" cy="213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/>
              <a:t>CÓDIGO: </a:t>
            </a:r>
            <a:r>
              <a:rPr lang="es-EC"/>
              <a:t>SGC.DI.260</a:t>
            </a:r>
            <a:endParaRPr lang="es-EC" dirty="0"/>
          </a:p>
        </p:txBody>
      </p:sp>
      <p:sp>
        <p:nvSpPr>
          <p:cNvPr id="10" name="9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0416480" y="6658074"/>
            <a:ext cx="1165920" cy="213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 dirty="0"/>
              <a:t>VERSIÓN: </a:t>
            </a:r>
            <a:r>
              <a:rPr lang="es-EC" dirty="0"/>
              <a:t>1.1</a:t>
            </a:r>
          </a:p>
        </p:txBody>
      </p:sp>
      <p:pic>
        <p:nvPicPr>
          <p:cNvPr id="11" name="10 Imagen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619" y="5981170"/>
            <a:ext cx="2976000" cy="57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243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719" r:id="rId13"/>
  </p:sldLayoutIdLst>
  <p:hf hdr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8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fecha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defTabSz="914400"/>
            <a:r>
              <a:rPr lang="es-EC" b="1" dirty="0">
                <a:solidFill>
                  <a:srgbClr val="000000"/>
                </a:solidFill>
                <a:latin typeface="Arial"/>
              </a:rPr>
              <a:t>FECHA ÚLTIMA REVISIÓN: 13/12/11</a:t>
            </a:r>
            <a:endParaRPr lang="es-EC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914400"/>
            <a:r>
              <a:rPr lang="es-EC" b="1" dirty="0">
                <a:solidFill>
                  <a:srgbClr val="000000"/>
                </a:solidFill>
                <a:latin typeface="Arial"/>
              </a:rPr>
              <a:t>CÓDIGO: </a:t>
            </a:r>
            <a:r>
              <a:rPr lang="es-EC" dirty="0">
                <a:solidFill>
                  <a:srgbClr val="000000"/>
                </a:solidFill>
                <a:latin typeface="Arial"/>
              </a:rPr>
              <a:t>SGC.DI.260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914400"/>
            <a:r>
              <a:rPr lang="es-EC" b="1">
                <a:solidFill>
                  <a:srgbClr val="000000"/>
                </a:solidFill>
                <a:latin typeface="Arial"/>
              </a:rPr>
              <a:t>VERSIÓN: </a:t>
            </a:r>
            <a:r>
              <a:rPr lang="es-EC">
                <a:solidFill>
                  <a:srgbClr val="000000"/>
                </a:solidFill>
                <a:latin typeface="Arial"/>
              </a:rPr>
              <a:t>1.0</a:t>
            </a:r>
            <a:endParaRPr lang="es-EC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2037347" y="1927850"/>
            <a:ext cx="936858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s-ES" sz="2800" dirty="0">
                <a:solidFill>
                  <a:srgbClr val="000000"/>
                </a:solidFill>
              </a:rPr>
              <a:t>ANÁLISIS COMPARATIVO ENTRE FRAMEWORKS: IONIC2 Y REACT, PARA EL DESARROLLO DE APLICACIONES MÓVILES EN LA EMPRESA SOFYA SYSTEMS S.A., APLICADO A UN CASO DE ESTUDIO</a:t>
            </a:r>
            <a:r>
              <a:rPr lang="en-US" sz="2800" dirty="0">
                <a:solidFill>
                  <a:srgbClr val="000000"/>
                </a:solidFill>
                <a:latin typeface="Arial"/>
              </a:rPr>
              <a:t> 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6974100" y="4618650"/>
            <a:ext cx="452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s-EC" dirty="0">
                <a:solidFill>
                  <a:srgbClr val="000000"/>
                </a:solidFill>
              </a:rPr>
              <a:t>Autor: Víctor Vladimir Añazco Marcillo</a:t>
            </a:r>
          </a:p>
          <a:p>
            <a:pPr defTabSz="914400"/>
            <a:r>
              <a:rPr lang="es-EC" dirty="0">
                <a:solidFill>
                  <a:srgbClr val="000000"/>
                </a:solidFill>
              </a:rPr>
              <a:t>Director: Ing. </a:t>
            </a:r>
            <a:r>
              <a:rPr lang="es-EC">
                <a:solidFill>
                  <a:srgbClr val="000000"/>
                </a:solidFill>
              </a:rPr>
              <a:t>César Villacís</a:t>
            </a:r>
            <a:endParaRPr lang="es-EC" dirty="0">
              <a:solidFill>
                <a:srgbClr val="000000"/>
              </a:solidFill>
            </a:endParaRPr>
          </a:p>
          <a:p>
            <a:pPr defTabSz="914400"/>
            <a:r>
              <a:rPr lang="es-EC" dirty="0">
                <a:solidFill>
                  <a:srgbClr val="000000"/>
                </a:solidFill>
              </a:rPr>
              <a:t>Sangolquí, agosto 2017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4DA4D36-1979-4DDA-8264-14A730C0F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26" y="0"/>
            <a:ext cx="6567010" cy="1342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656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657726" y="66092"/>
            <a:ext cx="10972800" cy="11430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ESTUDIO COMPARATIVO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4294967295"/>
          </p:nvPr>
        </p:nvSpPr>
        <p:spPr>
          <a:xfrm>
            <a:off x="1524000" y="6656388"/>
            <a:ext cx="2025650" cy="215900"/>
          </a:xfrm>
        </p:spPr>
        <p:txBody>
          <a:bodyPr/>
          <a:lstStyle/>
          <a:p>
            <a:pPr defTabSz="914400"/>
            <a:r>
              <a:rPr lang="es-EC" b="1" dirty="0">
                <a:solidFill>
                  <a:srgbClr val="000000"/>
                </a:solidFill>
                <a:latin typeface="Arial"/>
              </a:rPr>
              <a:t>FECHA ÚLTIMA REVISIÓN: 13/12/11</a:t>
            </a:r>
            <a:endParaRPr lang="es-EC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793288" y="6657976"/>
            <a:ext cx="874712" cy="214313"/>
          </a:xfrm>
        </p:spPr>
        <p:txBody>
          <a:bodyPr/>
          <a:lstStyle/>
          <a:p>
            <a:pPr defTabSz="914400"/>
            <a:r>
              <a:rPr lang="es-EC" b="1">
                <a:solidFill>
                  <a:srgbClr val="000000"/>
                </a:solidFill>
                <a:latin typeface="Arial"/>
              </a:rPr>
              <a:t>VERSIÓN: </a:t>
            </a:r>
            <a:r>
              <a:rPr lang="es-EC">
                <a:solidFill>
                  <a:srgbClr val="000000"/>
                </a:solidFill>
                <a:latin typeface="Arial"/>
              </a:rPr>
              <a:t>1.0</a:t>
            </a:r>
            <a:endParaRPr lang="es-EC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294967295"/>
          </p:nvPr>
        </p:nvSpPr>
        <p:spPr>
          <a:xfrm>
            <a:off x="9220200" y="6657976"/>
            <a:ext cx="1447800" cy="214313"/>
          </a:xfrm>
        </p:spPr>
        <p:txBody>
          <a:bodyPr/>
          <a:lstStyle/>
          <a:p>
            <a:pPr defTabSz="914400"/>
            <a:r>
              <a:rPr lang="es-EC" b="1" dirty="0">
                <a:solidFill>
                  <a:srgbClr val="000000"/>
                </a:solidFill>
                <a:latin typeface="Arial"/>
              </a:rPr>
              <a:t>CÓDIGO: </a:t>
            </a:r>
            <a:r>
              <a:rPr lang="es-EC" dirty="0">
                <a:solidFill>
                  <a:srgbClr val="000000"/>
                </a:solidFill>
                <a:latin typeface="Arial"/>
              </a:rPr>
              <a:t>SGC.DI.260</a:t>
            </a:r>
          </a:p>
        </p:txBody>
      </p:sp>
      <p:sp>
        <p:nvSpPr>
          <p:cNvPr id="12" name="Título 2">
            <a:extLst>
              <a:ext uri="{FF2B5EF4-FFF2-40B4-BE49-F238E27FC236}">
                <a16:creationId xmlns:a16="http://schemas.microsoft.com/office/drawing/2014/main" id="{A4F40631-7022-4B04-8768-52424D2A1149}"/>
              </a:ext>
            </a:extLst>
          </p:cNvPr>
          <p:cNvSpPr txBox="1">
            <a:spLocks/>
          </p:cNvSpPr>
          <p:nvPr/>
        </p:nvSpPr>
        <p:spPr>
          <a:xfrm>
            <a:off x="609600" y="902704"/>
            <a:ext cx="10315073" cy="525043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 defTabSz="914400"/>
            <a:r>
              <a:rPr lang="en-US" kern="0" dirty="0">
                <a:solidFill>
                  <a:schemeClr val="tx1"/>
                </a:solidFill>
              </a:rPr>
              <a:t>RESULTADOS DEL MODELO DE CALIDAD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B598E63A-60BB-40BB-B7B3-5E209344B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4126" y="2403267"/>
            <a:ext cx="5040313" cy="2841879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75E8FEB-8E9F-408A-9419-ECC5D1EC9B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726" y="1427747"/>
            <a:ext cx="5299729" cy="5064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886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657726" y="66092"/>
            <a:ext cx="10972800" cy="11430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ESTUDIO COMPARATIVO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4294967295"/>
          </p:nvPr>
        </p:nvSpPr>
        <p:spPr>
          <a:xfrm>
            <a:off x="1524000" y="6656388"/>
            <a:ext cx="2025650" cy="215900"/>
          </a:xfrm>
        </p:spPr>
        <p:txBody>
          <a:bodyPr/>
          <a:lstStyle/>
          <a:p>
            <a:pPr defTabSz="914400"/>
            <a:r>
              <a:rPr lang="es-EC" b="1" dirty="0">
                <a:solidFill>
                  <a:srgbClr val="000000"/>
                </a:solidFill>
                <a:latin typeface="Arial"/>
              </a:rPr>
              <a:t>FECHA ÚLTIMA REVISIÓN: 13/12/11</a:t>
            </a:r>
            <a:endParaRPr lang="es-EC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793288" y="6657976"/>
            <a:ext cx="874712" cy="214313"/>
          </a:xfrm>
        </p:spPr>
        <p:txBody>
          <a:bodyPr/>
          <a:lstStyle/>
          <a:p>
            <a:pPr defTabSz="914400"/>
            <a:r>
              <a:rPr lang="es-EC" b="1">
                <a:solidFill>
                  <a:srgbClr val="000000"/>
                </a:solidFill>
                <a:latin typeface="Arial"/>
              </a:rPr>
              <a:t>VERSIÓN: </a:t>
            </a:r>
            <a:r>
              <a:rPr lang="es-EC">
                <a:solidFill>
                  <a:srgbClr val="000000"/>
                </a:solidFill>
                <a:latin typeface="Arial"/>
              </a:rPr>
              <a:t>1.0</a:t>
            </a:r>
            <a:endParaRPr lang="es-EC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294967295"/>
          </p:nvPr>
        </p:nvSpPr>
        <p:spPr>
          <a:xfrm>
            <a:off x="9220200" y="6657976"/>
            <a:ext cx="1447800" cy="214313"/>
          </a:xfrm>
        </p:spPr>
        <p:txBody>
          <a:bodyPr/>
          <a:lstStyle/>
          <a:p>
            <a:pPr defTabSz="914400"/>
            <a:r>
              <a:rPr lang="es-EC" b="1" dirty="0">
                <a:solidFill>
                  <a:srgbClr val="000000"/>
                </a:solidFill>
                <a:latin typeface="Arial"/>
              </a:rPr>
              <a:t>CÓDIGO: </a:t>
            </a:r>
            <a:r>
              <a:rPr lang="es-EC" dirty="0">
                <a:solidFill>
                  <a:srgbClr val="000000"/>
                </a:solidFill>
                <a:latin typeface="Arial"/>
              </a:rPr>
              <a:t>SGC.DI.260</a:t>
            </a:r>
          </a:p>
        </p:txBody>
      </p:sp>
      <p:sp>
        <p:nvSpPr>
          <p:cNvPr id="12" name="Título 2">
            <a:extLst>
              <a:ext uri="{FF2B5EF4-FFF2-40B4-BE49-F238E27FC236}">
                <a16:creationId xmlns:a16="http://schemas.microsoft.com/office/drawing/2014/main" id="{A4F40631-7022-4B04-8768-52424D2A1149}"/>
              </a:ext>
            </a:extLst>
          </p:cNvPr>
          <p:cNvSpPr txBox="1">
            <a:spLocks/>
          </p:cNvSpPr>
          <p:nvPr/>
        </p:nvSpPr>
        <p:spPr>
          <a:xfrm>
            <a:off x="609600" y="902704"/>
            <a:ext cx="10315073" cy="525043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 defTabSz="914400"/>
            <a:r>
              <a:rPr lang="en-US" kern="0" dirty="0">
                <a:solidFill>
                  <a:schemeClr val="tx1"/>
                </a:solidFill>
              </a:rPr>
              <a:t>FODA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0D5BB7B-FA7E-49F0-8D3A-6A961500F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59" y="1724590"/>
            <a:ext cx="5903797" cy="342420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1334566-4261-46AA-BECD-CF0CE2D88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4126" y="1709207"/>
            <a:ext cx="5919537" cy="343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506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657726" y="66092"/>
            <a:ext cx="10972800" cy="11430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ESTUDIO COMPARATIVO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4294967295"/>
          </p:nvPr>
        </p:nvSpPr>
        <p:spPr>
          <a:xfrm>
            <a:off x="1524000" y="6656388"/>
            <a:ext cx="2025650" cy="215900"/>
          </a:xfrm>
        </p:spPr>
        <p:txBody>
          <a:bodyPr/>
          <a:lstStyle/>
          <a:p>
            <a:pPr defTabSz="914400"/>
            <a:r>
              <a:rPr lang="es-EC" b="1" dirty="0">
                <a:solidFill>
                  <a:srgbClr val="000000"/>
                </a:solidFill>
                <a:latin typeface="Arial"/>
              </a:rPr>
              <a:t>FECHA ÚLTIMA REVISIÓN: 13/12/11</a:t>
            </a:r>
            <a:endParaRPr lang="es-EC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793288" y="6657976"/>
            <a:ext cx="874712" cy="214313"/>
          </a:xfrm>
        </p:spPr>
        <p:txBody>
          <a:bodyPr/>
          <a:lstStyle/>
          <a:p>
            <a:pPr defTabSz="914400"/>
            <a:r>
              <a:rPr lang="es-EC" b="1">
                <a:solidFill>
                  <a:srgbClr val="000000"/>
                </a:solidFill>
                <a:latin typeface="Arial"/>
              </a:rPr>
              <a:t>VERSIÓN: </a:t>
            </a:r>
            <a:r>
              <a:rPr lang="es-EC">
                <a:solidFill>
                  <a:srgbClr val="000000"/>
                </a:solidFill>
                <a:latin typeface="Arial"/>
              </a:rPr>
              <a:t>1.0</a:t>
            </a:r>
            <a:endParaRPr lang="es-EC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294967295"/>
          </p:nvPr>
        </p:nvSpPr>
        <p:spPr>
          <a:xfrm>
            <a:off x="9220200" y="6657976"/>
            <a:ext cx="1447800" cy="214313"/>
          </a:xfrm>
        </p:spPr>
        <p:txBody>
          <a:bodyPr/>
          <a:lstStyle/>
          <a:p>
            <a:pPr defTabSz="914400"/>
            <a:r>
              <a:rPr lang="es-EC" b="1" dirty="0">
                <a:solidFill>
                  <a:srgbClr val="000000"/>
                </a:solidFill>
                <a:latin typeface="Arial"/>
              </a:rPr>
              <a:t>CÓDIGO: </a:t>
            </a:r>
            <a:r>
              <a:rPr lang="es-EC" dirty="0">
                <a:solidFill>
                  <a:srgbClr val="000000"/>
                </a:solidFill>
                <a:latin typeface="Arial"/>
              </a:rPr>
              <a:t>SGC.DI.260</a:t>
            </a:r>
          </a:p>
        </p:txBody>
      </p:sp>
      <p:sp>
        <p:nvSpPr>
          <p:cNvPr id="12" name="Título 2">
            <a:extLst>
              <a:ext uri="{FF2B5EF4-FFF2-40B4-BE49-F238E27FC236}">
                <a16:creationId xmlns:a16="http://schemas.microsoft.com/office/drawing/2014/main" id="{A4F40631-7022-4B04-8768-52424D2A1149}"/>
              </a:ext>
            </a:extLst>
          </p:cNvPr>
          <p:cNvSpPr txBox="1">
            <a:spLocks/>
          </p:cNvSpPr>
          <p:nvPr/>
        </p:nvSpPr>
        <p:spPr>
          <a:xfrm>
            <a:off x="609601" y="902704"/>
            <a:ext cx="7315200" cy="525043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 defTabSz="914400"/>
            <a:r>
              <a:rPr lang="en-US" kern="0" dirty="0">
                <a:solidFill>
                  <a:schemeClr val="tx1"/>
                </a:solidFill>
              </a:rPr>
              <a:t>RESULTADOS COMPARATIVA</a:t>
            </a:r>
          </a:p>
        </p:txBody>
      </p:sp>
      <p:sp>
        <p:nvSpPr>
          <p:cNvPr id="16" name="Marcador de contenido 1">
            <a:extLst>
              <a:ext uri="{FF2B5EF4-FFF2-40B4-BE49-F238E27FC236}">
                <a16:creationId xmlns:a16="http://schemas.microsoft.com/office/drawing/2014/main" id="{3D21F22D-EF65-4838-8B2C-6C9801B4BA8F}"/>
              </a:ext>
            </a:extLst>
          </p:cNvPr>
          <p:cNvSpPr txBox="1">
            <a:spLocks/>
          </p:cNvSpPr>
          <p:nvPr/>
        </p:nvSpPr>
        <p:spPr>
          <a:xfrm>
            <a:off x="1633480" y="4017818"/>
            <a:ext cx="6079956" cy="1482437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 defTabSz="914400">
              <a:buNone/>
            </a:pPr>
            <a:r>
              <a:rPr lang="es-ES" b="1" kern="0" dirty="0">
                <a:solidFill>
                  <a:schemeClr val="tx1"/>
                </a:solidFill>
              </a:rPr>
              <a:t>Ionic supera a React como herramienta para el desarrollo de aplicaciones híbridas.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82A763BA-A901-4716-9E3D-F7DCE23D1248}"/>
              </a:ext>
            </a:extLst>
          </p:cNvPr>
          <p:cNvSpPr/>
          <p:nvPr/>
        </p:nvSpPr>
        <p:spPr>
          <a:xfrm>
            <a:off x="838536" y="1566875"/>
            <a:ext cx="5069305" cy="1955679"/>
          </a:xfrm>
          <a:prstGeom prst="rect">
            <a:avLst/>
          </a:prstGeom>
        </p:spPr>
        <p:txBody>
          <a:bodyPr/>
          <a:lstStyle/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s-ES_tradnl" sz="2400" u="sng" kern="0" dirty="0"/>
              <a:t>Ionic  &gt; React</a:t>
            </a:r>
          </a:p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s-ES_tradnl" sz="2400" kern="0" dirty="0"/>
              <a:t>Capacidad para ser Entendido Aprendido y Probado.</a:t>
            </a:r>
          </a:p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s-ES_tradnl" sz="2400" kern="0" dirty="0"/>
              <a:t>Codificación y Documentación.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4A510A5A-5973-4384-9175-D874D2D3A027}"/>
              </a:ext>
            </a:extLst>
          </p:cNvPr>
          <p:cNvSpPr/>
          <p:nvPr/>
        </p:nvSpPr>
        <p:spPr>
          <a:xfrm>
            <a:off x="5955967" y="1476989"/>
            <a:ext cx="5738727" cy="2135452"/>
          </a:xfrm>
          <a:prstGeom prst="rect">
            <a:avLst/>
          </a:prstGeom>
        </p:spPr>
        <p:txBody>
          <a:bodyPr/>
          <a:lstStyle/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s-ES" sz="2400" u="sng" kern="0" dirty="0"/>
              <a:t>React &gt; Ionic</a:t>
            </a:r>
          </a:p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s-ES" sz="2400" kern="0" dirty="0"/>
              <a:t>Capacidad para ser Cambiado</a:t>
            </a:r>
          </a:p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s-ES" sz="2400" kern="0" dirty="0"/>
              <a:t>Consumo de recursos</a:t>
            </a:r>
          </a:p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s-ES" sz="2400" kern="0" dirty="0"/>
              <a:t>Mejor diseño nativo con un mayor rendimiento</a:t>
            </a: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CE68A806-ECC1-421C-92A6-8CC528DE5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6321" y="3880338"/>
            <a:ext cx="2047757" cy="190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3047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657726" y="66092"/>
            <a:ext cx="10972800" cy="11430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METODOLOGIAS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4294967295"/>
          </p:nvPr>
        </p:nvSpPr>
        <p:spPr>
          <a:xfrm>
            <a:off x="1524000" y="6656388"/>
            <a:ext cx="2025650" cy="215900"/>
          </a:xfrm>
        </p:spPr>
        <p:txBody>
          <a:bodyPr/>
          <a:lstStyle/>
          <a:p>
            <a:pPr defTabSz="914400"/>
            <a:r>
              <a:rPr lang="es-EC" b="1" dirty="0">
                <a:solidFill>
                  <a:srgbClr val="000000"/>
                </a:solidFill>
                <a:latin typeface="Arial"/>
              </a:rPr>
              <a:t>FECHA ÚLTIMA REVISIÓN: 13/12/11</a:t>
            </a:r>
            <a:endParaRPr lang="es-EC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793288" y="6657976"/>
            <a:ext cx="874712" cy="214313"/>
          </a:xfrm>
        </p:spPr>
        <p:txBody>
          <a:bodyPr/>
          <a:lstStyle/>
          <a:p>
            <a:pPr defTabSz="914400"/>
            <a:r>
              <a:rPr lang="es-EC" b="1">
                <a:solidFill>
                  <a:srgbClr val="000000"/>
                </a:solidFill>
                <a:latin typeface="Arial"/>
              </a:rPr>
              <a:t>VERSIÓN: </a:t>
            </a:r>
            <a:r>
              <a:rPr lang="es-EC">
                <a:solidFill>
                  <a:srgbClr val="000000"/>
                </a:solidFill>
                <a:latin typeface="Arial"/>
              </a:rPr>
              <a:t>1.0</a:t>
            </a:r>
            <a:endParaRPr lang="es-EC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294967295"/>
          </p:nvPr>
        </p:nvSpPr>
        <p:spPr>
          <a:xfrm>
            <a:off x="9220200" y="6657976"/>
            <a:ext cx="1447800" cy="214313"/>
          </a:xfrm>
        </p:spPr>
        <p:txBody>
          <a:bodyPr/>
          <a:lstStyle/>
          <a:p>
            <a:pPr defTabSz="914400"/>
            <a:r>
              <a:rPr lang="es-EC" b="1" dirty="0">
                <a:solidFill>
                  <a:srgbClr val="000000"/>
                </a:solidFill>
                <a:latin typeface="Arial"/>
              </a:rPr>
              <a:t>CÓDIGO: </a:t>
            </a:r>
            <a:r>
              <a:rPr lang="es-EC" dirty="0">
                <a:solidFill>
                  <a:srgbClr val="000000"/>
                </a:solidFill>
                <a:latin typeface="Arial"/>
              </a:rPr>
              <a:t>SGC.DI.260</a:t>
            </a:r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AE7C1778-7657-4F8A-B91B-AEE5D138BB7D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26" y="1882861"/>
            <a:ext cx="5516229" cy="36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0 Imagen">
            <a:extLst>
              <a:ext uri="{FF2B5EF4-FFF2-40B4-BE49-F238E27FC236}">
                <a16:creationId xmlns:a16="http://schemas.microsoft.com/office/drawing/2014/main" id="{98D5BD64-F381-4FD1-9F12-D438D5D8671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421" y="1882861"/>
            <a:ext cx="5374105" cy="36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ítulo 2">
            <a:extLst>
              <a:ext uri="{FF2B5EF4-FFF2-40B4-BE49-F238E27FC236}">
                <a16:creationId xmlns:a16="http://schemas.microsoft.com/office/drawing/2014/main" id="{6E20B525-7BFC-4182-9E91-E427F69F0BBB}"/>
              </a:ext>
            </a:extLst>
          </p:cNvPr>
          <p:cNvSpPr txBox="1">
            <a:spLocks/>
          </p:cNvSpPr>
          <p:nvPr/>
        </p:nvSpPr>
        <p:spPr>
          <a:xfrm>
            <a:off x="657726" y="86145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defTabSz="914400"/>
            <a:r>
              <a:rPr lang="en-US" kern="0" dirty="0">
                <a:solidFill>
                  <a:schemeClr val="tx1"/>
                </a:solidFill>
              </a:rPr>
              <a:t>METODOLOGÍAS</a:t>
            </a:r>
          </a:p>
        </p:txBody>
      </p:sp>
      <p:sp>
        <p:nvSpPr>
          <p:cNvPr id="13" name="Título 2">
            <a:extLst>
              <a:ext uri="{FF2B5EF4-FFF2-40B4-BE49-F238E27FC236}">
                <a16:creationId xmlns:a16="http://schemas.microsoft.com/office/drawing/2014/main" id="{05B676C0-4B9F-4DE8-AF6D-BBD90C6ECBB8}"/>
              </a:ext>
            </a:extLst>
          </p:cNvPr>
          <p:cNvSpPr txBox="1">
            <a:spLocks/>
          </p:cNvSpPr>
          <p:nvPr/>
        </p:nvSpPr>
        <p:spPr>
          <a:xfrm>
            <a:off x="368970" y="1008291"/>
            <a:ext cx="5855368" cy="525043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 defTabSz="914400"/>
            <a:r>
              <a:rPr lang="en-US" sz="2800" kern="0" dirty="0">
                <a:solidFill>
                  <a:schemeClr val="tx1"/>
                </a:solidFill>
              </a:rPr>
              <a:t>EXTREME PROGRAMMING (XP)</a:t>
            </a:r>
          </a:p>
        </p:txBody>
      </p:sp>
      <p:sp>
        <p:nvSpPr>
          <p:cNvPr id="14" name="Título 2">
            <a:extLst>
              <a:ext uri="{FF2B5EF4-FFF2-40B4-BE49-F238E27FC236}">
                <a16:creationId xmlns:a16="http://schemas.microsoft.com/office/drawing/2014/main" id="{5946FC38-7976-4F46-823F-CC1EF2043F80}"/>
              </a:ext>
            </a:extLst>
          </p:cNvPr>
          <p:cNvSpPr txBox="1">
            <a:spLocks/>
          </p:cNvSpPr>
          <p:nvPr/>
        </p:nvSpPr>
        <p:spPr>
          <a:xfrm>
            <a:off x="8050003" y="1009085"/>
            <a:ext cx="1704474" cy="525043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 defTabSz="914400"/>
            <a:r>
              <a:rPr lang="en-US" sz="2800" kern="0" dirty="0">
                <a:solidFill>
                  <a:schemeClr val="tx1"/>
                </a:solidFill>
              </a:rPr>
              <a:t>SCRUM</a:t>
            </a:r>
          </a:p>
        </p:txBody>
      </p:sp>
    </p:spTree>
    <p:extLst>
      <p:ext uri="{BB962C8B-B14F-4D97-AF65-F5344CB8AC3E}">
        <p14:creationId xmlns:p14="http://schemas.microsoft.com/office/powerpoint/2010/main" val="33544157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657726" y="66092"/>
            <a:ext cx="10972800" cy="1143000"/>
          </a:xfrm>
        </p:spPr>
        <p:txBody>
          <a:bodyPr/>
          <a:lstStyle/>
          <a:p>
            <a:pPr defTabSz="914400"/>
            <a:r>
              <a:rPr lang="en-US" dirty="0">
                <a:solidFill>
                  <a:schemeClr val="tx1"/>
                </a:solidFill>
              </a:rPr>
              <a:t>METODOLOGÍAS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4294967295"/>
          </p:nvPr>
        </p:nvSpPr>
        <p:spPr>
          <a:xfrm>
            <a:off x="1524000" y="6656388"/>
            <a:ext cx="2025650" cy="215900"/>
          </a:xfrm>
        </p:spPr>
        <p:txBody>
          <a:bodyPr/>
          <a:lstStyle/>
          <a:p>
            <a:pPr defTabSz="914400"/>
            <a:r>
              <a:rPr lang="es-EC" b="1" dirty="0">
                <a:solidFill>
                  <a:srgbClr val="000000"/>
                </a:solidFill>
                <a:latin typeface="Arial"/>
              </a:rPr>
              <a:t>FECHA ÚLTIMA REVISIÓN: 13/12/11</a:t>
            </a:r>
            <a:endParaRPr lang="es-EC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793288" y="6657976"/>
            <a:ext cx="874712" cy="214313"/>
          </a:xfrm>
        </p:spPr>
        <p:txBody>
          <a:bodyPr/>
          <a:lstStyle/>
          <a:p>
            <a:pPr defTabSz="914400"/>
            <a:r>
              <a:rPr lang="es-EC" b="1">
                <a:solidFill>
                  <a:srgbClr val="000000"/>
                </a:solidFill>
                <a:latin typeface="Arial"/>
              </a:rPr>
              <a:t>VERSIÓN: </a:t>
            </a:r>
            <a:r>
              <a:rPr lang="es-EC">
                <a:solidFill>
                  <a:srgbClr val="000000"/>
                </a:solidFill>
                <a:latin typeface="Arial"/>
              </a:rPr>
              <a:t>1.0</a:t>
            </a:r>
            <a:endParaRPr lang="es-EC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294967295"/>
          </p:nvPr>
        </p:nvSpPr>
        <p:spPr>
          <a:xfrm>
            <a:off x="9220200" y="6657976"/>
            <a:ext cx="1447800" cy="214313"/>
          </a:xfrm>
        </p:spPr>
        <p:txBody>
          <a:bodyPr/>
          <a:lstStyle/>
          <a:p>
            <a:pPr defTabSz="914400"/>
            <a:r>
              <a:rPr lang="es-EC" b="1" dirty="0">
                <a:solidFill>
                  <a:srgbClr val="000000"/>
                </a:solidFill>
                <a:latin typeface="Arial"/>
              </a:rPr>
              <a:t>CÓDIGO: </a:t>
            </a:r>
            <a:r>
              <a:rPr lang="es-EC" dirty="0">
                <a:solidFill>
                  <a:srgbClr val="000000"/>
                </a:solidFill>
                <a:latin typeface="Arial"/>
              </a:rPr>
              <a:t>SGC.DI.260</a:t>
            </a:r>
          </a:p>
        </p:txBody>
      </p:sp>
      <p:graphicFrame>
        <p:nvGraphicFramePr>
          <p:cNvPr id="9" name="Marcador de contenido 8">
            <a:extLst>
              <a:ext uri="{FF2B5EF4-FFF2-40B4-BE49-F238E27FC236}">
                <a16:creationId xmlns:a16="http://schemas.microsoft.com/office/drawing/2014/main" id="{BF4D83E2-F51F-48FA-B1B3-4E44047FBC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252046"/>
              </p:ext>
            </p:extLst>
          </p:nvPr>
        </p:nvGraphicFramePr>
        <p:xfrm>
          <a:off x="352926" y="994612"/>
          <a:ext cx="11582400" cy="51155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307225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657726" y="66092"/>
            <a:ext cx="10972800" cy="1143000"/>
          </a:xfrm>
        </p:spPr>
        <p:txBody>
          <a:bodyPr/>
          <a:lstStyle/>
          <a:p>
            <a:pPr defTabSz="914400"/>
            <a:r>
              <a:rPr lang="en-US" dirty="0">
                <a:solidFill>
                  <a:schemeClr val="tx1"/>
                </a:solidFill>
              </a:rPr>
              <a:t>HERRAMIENTAS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4294967295"/>
          </p:nvPr>
        </p:nvSpPr>
        <p:spPr>
          <a:xfrm>
            <a:off x="1524000" y="6656388"/>
            <a:ext cx="2025650" cy="215900"/>
          </a:xfrm>
        </p:spPr>
        <p:txBody>
          <a:bodyPr/>
          <a:lstStyle/>
          <a:p>
            <a:pPr defTabSz="914400"/>
            <a:r>
              <a:rPr lang="es-EC" b="1" dirty="0">
                <a:solidFill>
                  <a:srgbClr val="000000"/>
                </a:solidFill>
                <a:latin typeface="Arial"/>
              </a:rPr>
              <a:t>FECHA ÚLTIMA REVISIÓN: 13/12/11</a:t>
            </a:r>
            <a:endParaRPr lang="es-EC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793288" y="6657976"/>
            <a:ext cx="874712" cy="214313"/>
          </a:xfrm>
        </p:spPr>
        <p:txBody>
          <a:bodyPr/>
          <a:lstStyle/>
          <a:p>
            <a:pPr defTabSz="914400"/>
            <a:r>
              <a:rPr lang="es-EC" b="1">
                <a:solidFill>
                  <a:srgbClr val="000000"/>
                </a:solidFill>
                <a:latin typeface="Arial"/>
              </a:rPr>
              <a:t>VERSIÓN: </a:t>
            </a:r>
            <a:r>
              <a:rPr lang="es-EC">
                <a:solidFill>
                  <a:srgbClr val="000000"/>
                </a:solidFill>
                <a:latin typeface="Arial"/>
              </a:rPr>
              <a:t>1.0</a:t>
            </a:r>
            <a:endParaRPr lang="es-EC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294967295"/>
          </p:nvPr>
        </p:nvSpPr>
        <p:spPr>
          <a:xfrm>
            <a:off x="9220200" y="6657976"/>
            <a:ext cx="1447800" cy="214313"/>
          </a:xfrm>
        </p:spPr>
        <p:txBody>
          <a:bodyPr/>
          <a:lstStyle/>
          <a:p>
            <a:pPr defTabSz="914400"/>
            <a:r>
              <a:rPr lang="es-EC" b="1" dirty="0">
                <a:solidFill>
                  <a:srgbClr val="000000"/>
                </a:solidFill>
                <a:latin typeface="Arial"/>
              </a:rPr>
              <a:t>CÓDIGO: </a:t>
            </a:r>
            <a:r>
              <a:rPr lang="es-EC" dirty="0">
                <a:solidFill>
                  <a:srgbClr val="000000"/>
                </a:solidFill>
                <a:latin typeface="Arial"/>
              </a:rPr>
              <a:t>SGC.DI.260</a:t>
            </a:r>
          </a:p>
        </p:txBody>
      </p:sp>
      <p:graphicFrame>
        <p:nvGraphicFramePr>
          <p:cNvPr id="12" name="Marcador de contenido 11">
            <a:extLst>
              <a:ext uri="{FF2B5EF4-FFF2-40B4-BE49-F238E27FC236}">
                <a16:creationId xmlns:a16="http://schemas.microsoft.com/office/drawing/2014/main" id="{6406D869-8EEA-4E53-AC05-BF116A1B9F9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5979787"/>
              </p:ext>
            </p:extLst>
          </p:nvPr>
        </p:nvGraphicFramePr>
        <p:xfrm>
          <a:off x="1114926" y="958515"/>
          <a:ext cx="10058400" cy="46685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5029200">
                  <a:extLst>
                    <a:ext uri="{9D8B030D-6E8A-4147-A177-3AD203B41FA5}">
                      <a16:colId xmlns:a16="http://schemas.microsoft.com/office/drawing/2014/main" val="3394815774"/>
                    </a:ext>
                  </a:extLst>
                </a:gridCol>
                <a:gridCol w="5029200">
                  <a:extLst>
                    <a:ext uri="{9D8B030D-6E8A-4147-A177-3AD203B41FA5}">
                      <a16:colId xmlns:a16="http://schemas.microsoft.com/office/drawing/2014/main" val="42747687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s-EC" dirty="0"/>
                        <a:t>HERRAMIENTA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C" dirty="0"/>
                        <a:t>DESCRIPCIÓN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12619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s-EC" dirty="0"/>
                        <a:t>Net </a:t>
                      </a:r>
                      <a:r>
                        <a:rPr lang="es-EC" dirty="0" err="1"/>
                        <a:t>Beans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dirty="0"/>
                        <a:t>Entorno de desarrollo de código abierto para aplicaciones Java, PHP, C++, HTML5, </a:t>
                      </a:r>
                      <a:r>
                        <a:rPr lang="es-ES" dirty="0" err="1"/>
                        <a:t>Javascript</a:t>
                      </a:r>
                      <a:r>
                        <a:rPr lang="es-ES" dirty="0"/>
                        <a:t>, entre otros.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73298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s-EC" dirty="0"/>
                        <a:t>Visual Studio </a:t>
                      </a:r>
                      <a:r>
                        <a:rPr lang="es-EC" dirty="0" err="1"/>
                        <a:t>Code</a:t>
                      </a:r>
                      <a:r>
                        <a:rPr lang="es-EC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dirty="0"/>
                        <a:t>Editor de código fuente desarrollado por Microsoft. Incluye soporte para depuración, control Git. Soporta </a:t>
                      </a:r>
                      <a:r>
                        <a:rPr lang="es-EC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TypeScript</a:t>
                      </a:r>
                      <a:r>
                        <a:rPr lang="es-EC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s-EC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45936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s-EC" dirty="0" err="1"/>
                        <a:t>Glassfish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dirty="0"/>
                        <a:t>Servidor de aplicaciones de código abierto desarrollado por </a:t>
                      </a:r>
                      <a:r>
                        <a:rPr lang="es-ES" dirty="0" err="1"/>
                        <a:t>Sun</a:t>
                      </a:r>
                      <a:r>
                        <a:rPr lang="es-ES" dirty="0"/>
                        <a:t> Microsystems y posteriormente adquirido por Oracle. Compatible con el estándar Java EE.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4857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s-EC" dirty="0"/>
                        <a:t>IONIC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C" dirty="0"/>
                        <a:t>Framework de desarrollo para aplicaciones móviles.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63239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s-EC" dirty="0"/>
                        <a:t>Mongo DB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dirty="0"/>
                        <a:t>Sistema de gestión de base de datos no relacional.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60690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30629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657726" y="66092"/>
            <a:ext cx="10972800" cy="1143000"/>
          </a:xfrm>
        </p:spPr>
        <p:txBody>
          <a:bodyPr/>
          <a:lstStyle/>
          <a:p>
            <a:pPr defTabSz="914400"/>
            <a:r>
              <a:rPr lang="en-US" dirty="0">
                <a:solidFill>
                  <a:schemeClr val="tx1"/>
                </a:solidFill>
              </a:rPr>
              <a:t>APLICACIÓN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4294967295"/>
          </p:nvPr>
        </p:nvSpPr>
        <p:spPr>
          <a:xfrm>
            <a:off x="1524000" y="6656388"/>
            <a:ext cx="2025650" cy="215900"/>
          </a:xfrm>
        </p:spPr>
        <p:txBody>
          <a:bodyPr/>
          <a:lstStyle/>
          <a:p>
            <a:pPr defTabSz="914400"/>
            <a:r>
              <a:rPr lang="es-EC" b="1" dirty="0">
                <a:solidFill>
                  <a:srgbClr val="000000"/>
                </a:solidFill>
                <a:latin typeface="Arial"/>
              </a:rPr>
              <a:t>FECHA ÚLTIMA REVISIÓN: 13/12/11</a:t>
            </a:r>
            <a:endParaRPr lang="es-EC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793288" y="6657976"/>
            <a:ext cx="874712" cy="214313"/>
          </a:xfrm>
        </p:spPr>
        <p:txBody>
          <a:bodyPr/>
          <a:lstStyle/>
          <a:p>
            <a:pPr defTabSz="914400"/>
            <a:r>
              <a:rPr lang="es-EC" b="1">
                <a:solidFill>
                  <a:srgbClr val="000000"/>
                </a:solidFill>
                <a:latin typeface="Arial"/>
              </a:rPr>
              <a:t>VERSIÓN: </a:t>
            </a:r>
            <a:r>
              <a:rPr lang="es-EC">
                <a:solidFill>
                  <a:srgbClr val="000000"/>
                </a:solidFill>
                <a:latin typeface="Arial"/>
              </a:rPr>
              <a:t>1.0</a:t>
            </a:r>
            <a:endParaRPr lang="es-EC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294967295"/>
          </p:nvPr>
        </p:nvSpPr>
        <p:spPr>
          <a:xfrm>
            <a:off x="9220200" y="6657976"/>
            <a:ext cx="1447800" cy="214313"/>
          </a:xfrm>
        </p:spPr>
        <p:txBody>
          <a:bodyPr/>
          <a:lstStyle/>
          <a:p>
            <a:pPr defTabSz="914400"/>
            <a:r>
              <a:rPr lang="es-EC" b="1" dirty="0">
                <a:solidFill>
                  <a:srgbClr val="000000"/>
                </a:solidFill>
                <a:latin typeface="Arial"/>
              </a:rPr>
              <a:t>CÓDIGO: </a:t>
            </a:r>
            <a:r>
              <a:rPr lang="es-EC" dirty="0">
                <a:solidFill>
                  <a:srgbClr val="000000"/>
                </a:solidFill>
                <a:latin typeface="Arial"/>
              </a:rPr>
              <a:t>SGC.DI.260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67FFF19E-DCFC-4CDA-B7E0-455E740904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2"/>
            <a:ext cx="5950226" cy="1712842"/>
          </a:xfrm>
        </p:spPr>
        <p:txBody>
          <a:bodyPr/>
          <a:lstStyle/>
          <a:p>
            <a:r>
              <a:rPr lang="es-EC" dirty="0">
                <a:solidFill>
                  <a:schemeClr val="tx1"/>
                </a:solidFill>
              </a:rPr>
              <a:t>LIBRO DIGITAL</a:t>
            </a:r>
          </a:p>
          <a:p>
            <a:r>
              <a:rPr lang="es-EC" dirty="0">
                <a:solidFill>
                  <a:schemeClr val="tx1"/>
                </a:solidFill>
              </a:rPr>
              <a:t>SESIONES DE ENTRENAMIENTO</a:t>
            </a:r>
          </a:p>
          <a:p>
            <a:r>
              <a:rPr lang="es-EC" dirty="0">
                <a:solidFill>
                  <a:schemeClr val="tx1"/>
                </a:solidFill>
              </a:rPr>
              <a:t>CUMPLIMIENTO DE COMPROMISOS</a:t>
            </a:r>
          </a:p>
          <a:p>
            <a:r>
              <a:rPr lang="es-EC" dirty="0">
                <a:solidFill>
                  <a:schemeClr val="tx1"/>
                </a:solidFill>
              </a:rPr>
              <a:t>CONTROL DE AVANCE</a:t>
            </a:r>
          </a:p>
          <a:p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9" name="Título 2">
            <a:extLst>
              <a:ext uri="{FF2B5EF4-FFF2-40B4-BE49-F238E27FC236}">
                <a16:creationId xmlns:a16="http://schemas.microsoft.com/office/drawing/2014/main" id="{2D16F1F7-2BE1-4B50-9F9E-26E9016775FC}"/>
              </a:ext>
            </a:extLst>
          </p:cNvPr>
          <p:cNvSpPr txBox="1">
            <a:spLocks/>
          </p:cNvSpPr>
          <p:nvPr/>
        </p:nvSpPr>
        <p:spPr>
          <a:xfrm>
            <a:off x="609601" y="902704"/>
            <a:ext cx="7315200" cy="525043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 defTabSz="914400"/>
            <a:r>
              <a:rPr lang="en-US" kern="0" dirty="0">
                <a:solidFill>
                  <a:schemeClr val="tx1"/>
                </a:solidFill>
              </a:rPr>
              <a:t>COACH LIDERAZGO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32FF290-0EDA-43A5-8D4B-6C8613FA2A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726" y="3485499"/>
            <a:ext cx="4800600" cy="23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0470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657726" y="66092"/>
            <a:ext cx="10972800" cy="11430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DISEÑO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4294967295"/>
          </p:nvPr>
        </p:nvSpPr>
        <p:spPr>
          <a:xfrm>
            <a:off x="1524000" y="6656388"/>
            <a:ext cx="2025650" cy="215900"/>
          </a:xfrm>
        </p:spPr>
        <p:txBody>
          <a:bodyPr/>
          <a:lstStyle/>
          <a:p>
            <a:pPr defTabSz="914400"/>
            <a:r>
              <a:rPr lang="es-EC" b="1" dirty="0">
                <a:solidFill>
                  <a:srgbClr val="000000"/>
                </a:solidFill>
                <a:latin typeface="Arial"/>
              </a:rPr>
              <a:t>FECHA ÚLTIMA REVISIÓN: 13/12/11</a:t>
            </a:r>
            <a:endParaRPr lang="es-EC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793288" y="6657976"/>
            <a:ext cx="874712" cy="214313"/>
          </a:xfrm>
        </p:spPr>
        <p:txBody>
          <a:bodyPr/>
          <a:lstStyle/>
          <a:p>
            <a:pPr defTabSz="914400"/>
            <a:r>
              <a:rPr lang="es-EC" b="1">
                <a:solidFill>
                  <a:srgbClr val="000000"/>
                </a:solidFill>
                <a:latin typeface="Arial"/>
              </a:rPr>
              <a:t>VERSIÓN: </a:t>
            </a:r>
            <a:r>
              <a:rPr lang="es-EC">
                <a:solidFill>
                  <a:srgbClr val="000000"/>
                </a:solidFill>
                <a:latin typeface="Arial"/>
              </a:rPr>
              <a:t>1.0</a:t>
            </a:r>
            <a:endParaRPr lang="es-EC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294967295"/>
          </p:nvPr>
        </p:nvSpPr>
        <p:spPr>
          <a:xfrm>
            <a:off x="9220200" y="6657976"/>
            <a:ext cx="1447800" cy="214313"/>
          </a:xfrm>
        </p:spPr>
        <p:txBody>
          <a:bodyPr/>
          <a:lstStyle/>
          <a:p>
            <a:pPr defTabSz="914400"/>
            <a:r>
              <a:rPr lang="es-EC" b="1" dirty="0">
                <a:solidFill>
                  <a:srgbClr val="000000"/>
                </a:solidFill>
                <a:latin typeface="Arial"/>
              </a:rPr>
              <a:t>CÓDIGO: </a:t>
            </a:r>
            <a:r>
              <a:rPr lang="es-EC" dirty="0">
                <a:solidFill>
                  <a:srgbClr val="000000"/>
                </a:solidFill>
                <a:latin typeface="Arial"/>
              </a:rPr>
              <a:t>SGC.DI.260</a:t>
            </a:r>
          </a:p>
        </p:txBody>
      </p:sp>
      <p:sp>
        <p:nvSpPr>
          <p:cNvPr id="12" name="Título 2">
            <a:extLst>
              <a:ext uri="{FF2B5EF4-FFF2-40B4-BE49-F238E27FC236}">
                <a16:creationId xmlns:a16="http://schemas.microsoft.com/office/drawing/2014/main" id="{99EC1753-3F05-4273-9836-FE30F152B5BD}"/>
              </a:ext>
            </a:extLst>
          </p:cNvPr>
          <p:cNvSpPr txBox="1">
            <a:spLocks/>
          </p:cNvSpPr>
          <p:nvPr/>
        </p:nvSpPr>
        <p:spPr>
          <a:xfrm>
            <a:off x="609601" y="902704"/>
            <a:ext cx="7315200" cy="525043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 defTabSz="914400"/>
            <a:r>
              <a:rPr lang="en-US" kern="0" dirty="0">
                <a:solidFill>
                  <a:schemeClr val="tx1"/>
                </a:solidFill>
              </a:rPr>
              <a:t>BASE DE DATOS</a:t>
            </a:r>
          </a:p>
        </p:txBody>
      </p:sp>
      <p:pic>
        <p:nvPicPr>
          <p:cNvPr id="13" name="Marcador de contenido 12">
            <a:extLst>
              <a:ext uri="{FF2B5EF4-FFF2-40B4-BE49-F238E27FC236}">
                <a16:creationId xmlns:a16="http://schemas.microsoft.com/office/drawing/2014/main" id="{264EB445-B760-4B99-A842-CAAB1355E1B9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897"/>
          <a:stretch/>
        </p:blipFill>
        <p:spPr bwMode="auto">
          <a:xfrm>
            <a:off x="1745674" y="1427747"/>
            <a:ext cx="5583382" cy="4848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Marcador de contenido 12">
            <a:extLst>
              <a:ext uri="{FF2B5EF4-FFF2-40B4-BE49-F238E27FC236}">
                <a16:creationId xmlns:a16="http://schemas.microsoft.com/office/drawing/2014/main" id="{5DE1F785-1906-47F7-901E-B09451A8CFA3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50" b="16796"/>
          <a:stretch/>
        </p:blipFill>
        <p:spPr bwMode="auto">
          <a:xfrm>
            <a:off x="7259781" y="1424637"/>
            <a:ext cx="2701347" cy="40340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18871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657726" y="66092"/>
            <a:ext cx="10972800" cy="11430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DISEÑO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4294967295"/>
          </p:nvPr>
        </p:nvSpPr>
        <p:spPr>
          <a:xfrm>
            <a:off x="1524000" y="6656388"/>
            <a:ext cx="2025650" cy="215900"/>
          </a:xfrm>
        </p:spPr>
        <p:txBody>
          <a:bodyPr/>
          <a:lstStyle/>
          <a:p>
            <a:pPr defTabSz="914400"/>
            <a:r>
              <a:rPr lang="es-EC" b="1" dirty="0">
                <a:solidFill>
                  <a:srgbClr val="000000"/>
                </a:solidFill>
                <a:latin typeface="Arial"/>
              </a:rPr>
              <a:t>FECHA ÚLTIMA REVISIÓN: 13/12/11</a:t>
            </a:r>
            <a:endParaRPr lang="es-EC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793288" y="6657976"/>
            <a:ext cx="874712" cy="214313"/>
          </a:xfrm>
        </p:spPr>
        <p:txBody>
          <a:bodyPr/>
          <a:lstStyle/>
          <a:p>
            <a:pPr defTabSz="914400"/>
            <a:r>
              <a:rPr lang="es-EC" b="1">
                <a:solidFill>
                  <a:srgbClr val="000000"/>
                </a:solidFill>
                <a:latin typeface="Arial"/>
              </a:rPr>
              <a:t>VERSIÓN: </a:t>
            </a:r>
            <a:r>
              <a:rPr lang="es-EC">
                <a:solidFill>
                  <a:srgbClr val="000000"/>
                </a:solidFill>
                <a:latin typeface="Arial"/>
              </a:rPr>
              <a:t>1.0</a:t>
            </a:r>
            <a:endParaRPr lang="es-EC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294967295"/>
          </p:nvPr>
        </p:nvSpPr>
        <p:spPr>
          <a:xfrm>
            <a:off x="9220200" y="6657976"/>
            <a:ext cx="1447800" cy="214313"/>
          </a:xfrm>
        </p:spPr>
        <p:txBody>
          <a:bodyPr/>
          <a:lstStyle/>
          <a:p>
            <a:pPr defTabSz="914400"/>
            <a:r>
              <a:rPr lang="es-EC" b="1" dirty="0">
                <a:solidFill>
                  <a:srgbClr val="000000"/>
                </a:solidFill>
                <a:latin typeface="Arial"/>
              </a:rPr>
              <a:t>CÓDIGO: </a:t>
            </a:r>
            <a:r>
              <a:rPr lang="es-EC" dirty="0">
                <a:solidFill>
                  <a:srgbClr val="000000"/>
                </a:solidFill>
                <a:latin typeface="Arial"/>
              </a:rPr>
              <a:t>SGC.DI.260</a:t>
            </a:r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F022436B-0EDC-46E1-B4AB-09B757B8D17F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26" y="1427531"/>
            <a:ext cx="5005137" cy="4492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6C941DA-F3CA-4B84-B18C-91CED37A928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800852" y="2338744"/>
            <a:ext cx="4355081" cy="2447191"/>
          </a:xfrm>
          <a:prstGeom prst="rect">
            <a:avLst/>
          </a:prstGeom>
        </p:spPr>
      </p:pic>
      <p:sp>
        <p:nvSpPr>
          <p:cNvPr id="12" name="Título 2">
            <a:extLst>
              <a:ext uri="{FF2B5EF4-FFF2-40B4-BE49-F238E27FC236}">
                <a16:creationId xmlns:a16="http://schemas.microsoft.com/office/drawing/2014/main" id="{99EC1753-3F05-4273-9836-FE30F152B5BD}"/>
              </a:ext>
            </a:extLst>
          </p:cNvPr>
          <p:cNvSpPr txBox="1">
            <a:spLocks/>
          </p:cNvSpPr>
          <p:nvPr/>
        </p:nvSpPr>
        <p:spPr>
          <a:xfrm>
            <a:off x="609601" y="902704"/>
            <a:ext cx="7315200" cy="525043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 defTabSz="914400"/>
            <a:r>
              <a:rPr lang="en-US" kern="0" dirty="0">
                <a:solidFill>
                  <a:schemeClr val="tx1"/>
                </a:solidFill>
              </a:rPr>
              <a:t>CASOS DE USO</a:t>
            </a:r>
          </a:p>
        </p:txBody>
      </p:sp>
    </p:spTree>
    <p:extLst>
      <p:ext uri="{BB962C8B-B14F-4D97-AF65-F5344CB8AC3E}">
        <p14:creationId xmlns:p14="http://schemas.microsoft.com/office/powerpoint/2010/main" val="21519376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657726" y="66092"/>
            <a:ext cx="10972800" cy="11430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DISEÑO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4294967295"/>
          </p:nvPr>
        </p:nvSpPr>
        <p:spPr>
          <a:xfrm>
            <a:off x="1524000" y="6656388"/>
            <a:ext cx="2025650" cy="215900"/>
          </a:xfrm>
        </p:spPr>
        <p:txBody>
          <a:bodyPr/>
          <a:lstStyle/>
          <a:p>
            <a:pPr defTabSz="914400"/>
            <a:r>
              <a:rPr lang="es-EC" b="1" dirty="0">
                <a:solidFill>
                  <a:srgbClr val="000000"/>
                </a:solidFill>
                <a:latin typeface="Arial"/>
              </a:rPr>
              <a:t>FECHA ÚLTIMA REVISIÓN: 13/12/11</a:t>
            </a:r>
            <a:endParaRPr lang="es-EC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793288" y="6657976"/>
            <a:ext cx="874712" cy="214313"/>
          </a:xfrm>
        </p:spPr>
        <p:txBody>
          <a:bodyPr/>
          <a:lstStyle/>
          <a:p>
            <a:pPr defTabSz="914400"/>
            <a:r>
              <a:rPr lang="es-EC" b="1">
                <a:solidFill>
                  <a:srgbClr val="000000"/>
                </a:solidFill>
                <a:latin typeface="Arial"/>
              </a:rPr>
              <a:t>VERSIÓN: </a:t>
            </a:r>
            <a:r>
              <a:rPr lang="es-EC">
                <a:solidFill>
                  <a:srgbClr val="000000"/>
                </a:solidFill>
                <a:latin typeface="Arial"/>
              </a:rPr>
              <a:t>1.0</a:t>
            </a:r>
            <a:endParaRPr lang="es-EC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294967295"/>
          </p:nvPr>
        </p:nvSpPr>
        <p:spPr>
          <a:xfrm>
            <a:off x="9220200" y="6657976"/>
            <a:ext cx="1447800" cy="214313"/>
          </a:xfrm>
        </p:spPr>
        <p:txBody>
          <a:bodyPr/>
          <a:lstStyle/>
          <a:p>
            <a:pPr defTabSz="914400"/>
            <a:r>
              <a:rPr lang="es-EC" b="1" dirty="0">
                <a:solidFill>
                  <a:srgbClr val="000000"/>
                </a:solidFill>
                <a:latin typeface="Arial"/>
              </a:rPr>
              <a:t>CÓDIGO: </a:t>
            </a:r>
            <a:r>
              <a:rPr lang="es-EC" dirty="0">
                <a:solidFill>
                  <a:srgbClr val="000000"/>
                </a:solidFill>
                <a:latin typeface="Arial"/>
              </a:rPr>
              <a:t>SGC.DI.260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9435069-32FB-4FAE-9390-371B8C422E5E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8"/>
          <a:stretch/>
        </p:blipFill>
        <p:spPr bwMode="auto">
          <a:xfrm>
            <a:off x="450253" y="420832"/>
            <a:ext cx="5830590" cy="617393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ítulo 2">
            <a:extLst>
              <a:ext uri="{FF2B5EF4-FFF2-40B4-BE49-F238E27FC236}">
                <a16:creationId xmlns:a16="http://schemas.microsoft.com/office/drawing/2014/main" id="{A89530CF-F419-46A6-8334-D238DF001BBA}"/>
              </a:ext>
            </a:extLst>
          </p:cNvPr>
          <p:cNvSpPr txBox="1">
            <a:spLocks/>
          </p:cNvSpPr>
          <p:nvPr/>
        </p:nvSpPr>
        <p:spPr>
          <a:xfrm>
            <a:off x="6436896" y="822493"/>
            <a:ext cx="7315200" cy="525043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 defTabSz="914400"/>
            <a:r>
              <a:rPr lang="en-US" kern="0" dirty="0">
                <a:solidFill>
                  <a:schemeClr val="tx1"/>
                </a:solidFill>
              </a:rPr>
              <a:t>DIAGRAMA DE CLASES</a:t>
            </a:r>
          </a:p>
        </p:txBody>
      </p:sp>
    </p:spTree>
    <p:extLst>
      <p:ext uri="{BB962C8B-B14F-4D97-AF65-F5344CB8AC3E}">
        <p14:creationId xmlns:p14="http://schemas.microsoft.com/office/powerpoint/2010/main" val="3577123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657726" y="66092"/>
            <a:ext cx="10972800" cy="11430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AGENDA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4294967295"/>
          </p:nvPr>
        </p:nvSpPr>
        <p:spPr>
          <a:xfrm>
            <a:off x="1524000" y="6656388"/>
            <a:ext cx="2025650" cy="215900"/>
          </a:xfrm>
        </p:spPr>
        <p:txBody>
          <a:bodyPr/>
          <a:lstStyle/>
          <a:p>
            <a:pPr defTabSz="914400"/>
            <a:r>
              <a:rPr lang="es-EC" b="1" dirty="0">
                <a:solidFill>
                  <a:srgbClr val="000000"/>
                </a:solidFill>
                <a:latin typeface="Arial"/>
              </a:rPr>
              <a:t>FECHA ÚLTIMA REVISIÓN: 13/12/11</a:t>
            </a:r>
            <a:endParaRPr lang="es-EC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793288" y="6657976"/>
            <a:ext cx="874712" cy="214313"/>
          </a:xfrm>
        </p:spPr>
        <p:txBody>
          <a:bodyPr/>
          <a:lstStyle/>
          <a:p>
            <a:pPr defTabSz="914400"/>
            <a:r>
              <a:rPr lang="es-EC" b="1">
                <a:solidFill>
                  <a:srgbClr val="000000"/>
                </a:solidFill>
                <a:latin typeface="Arial"/>
              </a:rPr>
              <a:t>VERSIÓN: </a:t>
            </a:r>
            <a:r>
              <a:rPr lang="es-EC">
                <a:solidFill>
                  <a:srgbClr val="000000"/>
                </a:solidFill>
                <a:latin typeface="Arial"/>
              </a:rPr>
              <a:t>1.0</a:t>
            </a:r>
            <a:endParaRPr lang="es-EC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294967295"/>
          </p:nvPr>
        </p:nvSpPr>
        <p:spPr>
          <a:xfrm>
            <a:off x="9220200" y="6657976"/>
            <a:ext cx="1447800" cy="214313"/>
          </a:xfrm>
        </p:spPr>
        <p:txBody>
          <a:bodyPr/>
          <a:lstStyle/>
          <a:p>
            <a:pPr defTabSz="914400"/>
            <a:r>
              <a:rPr lang="es-EC" b="1" dirty="0">
                <a:solidFill>
                  <a:srgbClr val="000000"/>
                </a:solidFill>
                <a:latin typeface="Arial"/>
              </a:rPr>
              <a:t>CÓDIGO: </a:t>
            </a:r>
            <a:r>
              <a:rPr lang="es-EC" dirty="0">
                <a:solidFill>
                  <a:srgbClr val="000000"/>
                </a:solidFill>
                <a:latin typeface="Arial"/>
              </a:rPr>
              <a:t>SGC.DI.260</a:t>
            </a:r>
          </a:p>
        </p:txBody>
      </p:sp>
      <p:sp>
        <p:nvSpPr>
          <p:cNvPr id="2" name="Marcador de conteni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s-ES" dirty="0">
                <a:solidFill>
                  <a:schemeClr val="tx1"/>
                </a:solidFill>
              </a:rPr>
              <a:t>Antecedentes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>
                <a:solidFill>
                  <a:schemeClr val="tx1"/>
                </a:solidFill>
              </a:rPr>
              <a:t>Objetivos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>
                <a:solidFill>
                  <a:schemeClr val="tx1"/>
                </a:solidFill>
              </a:rPr>
              <a:t>Estudio Comparativo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>
                <a:solidFill>
                  <a:schemeClr val="tx1"/>
                </a:solidFill>
              </a:rPr>
              <a:t>Metodologías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>
                <a:solidFill>
                  <a:schemeClr val="tx1"/>
                </a:solidFill>
              </a:rPr>
              <a:t>Herramientas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>
                <a:solidFill>
                  <a:schemeClr val="tx1"/>
                </a:solidFill>
              </a:rPr>
              <a:t>Diseño prototipo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>
                <a:solidFill>
                  <a:schemeClr val="tx1"/>
                </a:solidFill>
              </a:rPr>
              <a:t>Desarrollo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>
                <a:solidFill>
                  <a:schemeClr val="tx1"/>
                </a:solidFill>
              </a:rPr>
              <a:t>Conclusiones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>
                <a:solidFill>
                  <a:schemeClr val="tx1"/>
                </a:solidFill>
              </a:rPr>
              <a:t>Recomendaciones</a:t>
            </a:r>
          </a:p>
        </p:txBody>
      </p:sp>
    </p:spTree>
    <p:extLst>
      <p:ext uri="{BB962C8B-B14F-4D97-AF65-F5344CB8AC3E}">
        <p14:creationId xmlns:p14="http://schemas.microsoft.com/office/powerpoint/2010/main" val="27977456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657726" y="66092"/>
            <a:ext cx="10972800" cy="11430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DISEÑO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4294967295"/>
          </p:nvPr>
        </p:nvSpPr>
        <p:spPr>
          <a:xfrm>
            <a:off x="1524000" y="6656388"/>
            <a:ext cx="2025650" cy="215900"/>
          </a:xfrm>
        </p:spPr>
        <p:txBody>
          <a:bodyPr/>
          <a:lstStyle/>
          <a:p>
            <a:pPr defTabSz="914400"/>
            <a:r>
              <a:rPr lang="es-EC" b="1" dirty="0">
                <a:solidFill>
                  <a:srgbClr val="000000"/>
                </a:solidFill>
                <a:latin typeface="Arial"/>
              </a:rPr>
              <a:t>FECHA ÚLTIMA REVISIÓN: 13/12/11</a:t>
            </a:r>
            <a:endParaRPr lang="es-EC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793288" y="6657976"/>
            <a:ext cx="874712" cy="214313"/>
          </a:xfrm>
        </p:spPr>
        <p:txBody>
          <a:bodyPr/>
          <a:lstStyle/>
          <a:p>
            <a:pPr defTabSz="914400"/>
            <a:r>
              <a:rPr lang="es-EC" b="1">
                <a:solidFill>
                  <a:srgbClr val="000000"/>
                </a:solidFill>
                <a:latin typeface="Arial"/>
              </a:rPr>
              <a:t>VERSIÓN: </a:t>
            </a:r>
            <a:r>
              <a:rPr lang="es-EC">
                <a:solidFill>
                  <a:srgbClr val="000000"/>
                </a:solidFill>
                <a:latin typeface="Arial"/>
              </a:rPr>
              <a:t>1.0</a:t>
            </a:r>
            <a:endParaRPr lang="es-EC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294967295"/>
          </p:nvPr>
        </p:nvSpPr>
        <p:spPr>
          <a:xfrm>
            <a:off x="9220200" y="6657976"/>
            <a:ext cx="1447800" cy="214313"/>
          </a:xfrm>
        </p:spPr>
        <p:txBody>
          <a:bodyPr/>
          <a:lstStyle/>
          <a:p>
            <a:pPr defTabSz="914400"/>
            <a:r>
              <a:rPr lang="es-EC" b="1" dirty="0">
                <a:solidFill>
                  <a:srgbClr val="000000"/>
                </a:solidFill>
                <a:latin typeface="Arial"/>
              </a:rPr>
              <a:t>CÓDIGO: </a:t>
            </a:r>
            <a:r>
              <a:rPr lang="es-EC" dirty="0">
                <a:solidFill>
                  <a:srgbClr val="000000"/>
                </a:solidFill>
                <a:latin typeface="Arial"/>
              </a:rPr>
              <a:t>SGC.DI.260</a:t>
            </a:r>
          </a:p>
        </p:txBody>
      </p:sp>
      <p:pic>
        <p:nvPicPr>
          <p:cNvPr id="7" name="Marcador de contenido 6" descr="C:\Users\Vladimir\AppData\Local\Microsoft\Windows\INetCache\Content.Word\Untitled Diagram (1).png">
            <a:extLst>
              <a:ext uri="{FF2B5EF4-FFF2-40B4-BE49-F238E27FC236}">
                <a16:creationId xmlns:a16="http://schemas.microsoft.com/office/drawing/2014/main" id="{841E0DD3-0B83-485A-AADC-680777B6C14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036" y="2154240"/>
            <a:ext cx="9951490" cy="355541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ítulo 2">
            <a:extLst>
              <a:ext uri="{FF2B5EF4-FFF2-40B4-BE49-F238E27FC236}">
                <a16:creationId xmlns:a16="http://schemas.microsoft.com/office/drawing/2014/main" id="{DA347598-7B24-40B8-886C-42B707ADFFA7}"/>
              </a:ext>
            </a:extLst>
          </p:cNvPr>
          <p:cNvSpPr txBox="1">
            <a:spLocks/>
          </p:cNvSpPr>
          <p:nvPr/>
        </p:nvSpPr>
        <p:spPr>
          <a:xfrm>
            <a:off x="609601" y="902704"/>
            <a:ext cx="7315200" cy="525043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 defTabSz="914400"/>
            <a:r>
              <a:rPr lang="en-US" kern="0" dirty="0">
                <a:solidFill>
                  <a:schemeClr val="tx1"/>
                </a:solidFill>
              </a:rPr>
              <a:t>ARQUITECTURA</a:t>
            </a:r>
          </a:p>
        </p:txBody>
      </p:sp>
    </p:spTree>
    <p:extLst>
      <p:ext uri="{BB962C8B-B14F-4D97-AF65-F5344CB8AC3E}">
        <p14:creationId xmlns:p14="http://schemas.microsoft.com/office/powerpoint/2010/main" val="24413542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657726" y="66092"/>
            <a:ext cx="10972800" cy="11430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DESARROLLO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4294967295"/>
          </p:nvPr>
        </p:nvSpPr>
        <p:spPr>
          <a:xfrm>
            <a:off x="1524000" y="6656388"/>
            <a:ext cx="2025650" cy="215900"/>
          </a:xfrm>
        </p:spPr>
        <p:txBody>
          <a:bodyPr/>
          <a:lstStyle/>
          <a:p>
            <a:pPr defTabSz="914400"/>
            <a:r>
              <a:rPr lang="es-EC" b="1" dirty="0">
                <a:solidFill>
                  <a:srgbClr val="000000"/>
                </a:solidFill>
                <a:latin typeface="Arial"/>
              </a:rPr>
              <a:t>FECHA ÚLTIMA REVISIÓN: 13/12/11</a:t>
            </a:r>
            <a:endParaRPr lang="es-EC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793288" y="6657976"/>
            <a:ext cx="874712" cy="214313"/>
          </a:xfrm>
        </p:spPr>
        <p:txBody>
          <a:bodyPr/>
          <a:lstStyle/>
          <a:p>
            <a:pPr defTabSz="914400"/>
            <a:r>
              <a:rPr lang="es-EC" b="1">
                <a:solidFill>
                  <a:srgbClr val="000000"/>
                </a:solidFill>
                <a:latin typeface="Arial"/>
              </a:rPr>
              <a:t>VERSIÓN: </a:t>
            </a:r>
            <a:r>
              <a:rPr lang="es-EC">
                <a:solidFill>
                  <a:srgbClr val="000000"/>
                </a:solidFill>
                <a:latin typeface="Arial"/>
              </a:rPr>
              <a:t>1.0</a:t>
            </a:r>
            <a:endParaRPr lang="es-EC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294967295"/>
          </p:nvPr>
        </p:nvSpPr>
        <p:spPr>
          <a:xfrm>
            <a:off x="9220200" y="6657976"/>
            <a:ext cx="1447800" cy="214313"/>
          </a:xfrm>
        </p:spPr>
        <p:txBody>
          <a:bodyPr/>
          <a:lstStyle/>
          <a:p>
            <a:pPr defTabSz="914400"/>
            <a:r>
              <a:rPr lang="es-EC" b="1" dirty="0">
                <a:solidFill>
                  <a:srgbClr val="000000"/>
                </a:solidFill>
                <a:latin typeface="Arial"/>
              </a:rPr>
              <a:t>CÓDIGO: </a:t>
            </a:r>
            <a:r>
              <a:rPr lang="es-EC" dirty="0">
                <a:solidFill>
                  <a:srgbClr val="000000"/>
                </a:solidFill>
                <a:latin typeface="Arial"/>
              </a:rPr>
              <a:t>SGC.DI.260</a:t>
            </a:r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4C305C79-2999-4D9C-BFF7-7936781372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84358" y="1684420"/>
            <a:ext cx="5823285" cy="4198484"/>
          </a:xfrm>
          <a:prstGeom prst="rect">
            <a:avLst/>
          </a:prstGeom>
        </p:spPr>
      </p:pic>
      <p:sp>
        <p:nvSpPr>
          <p:cNvPr id="11" name="Título 2">
            <a:extLst>
              <a:ext uri="{FF2B5EF4-FFF2-40B4-BE49-F238E27FC236}">
                <a16:creationId xmlns:a16="http://schemas.microsoft.com/office/drawing/2014/main" id="{3242606E-97CE-4A97-937F-0A537067EDBE}"/>
              </a:ext>
            </a:extLst>
          </p:cNvPr>
          <p:cNvSpPr txBox="1">
            <a:spLocks/>
          </p:cNvSpPr>
          <p:nvPr/>
        </p:nvSpPr>
        <p:spPr>
          <a:xfrm>
            <a:off x="609601" y="902704"/>
            <a:ext cx="7315200" cy="525043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 defTabSz="914400"/>
            <a:r>
              <a:rPr lang="en-US" kern="0" dirty="0">
                <a:solidFill>
                  <a:schemeClr val="tx1"/>
                </a:solidFill>
              </a:rPr>
              <a:t>Iteración 1</a:t>
            </a:r>
          </a:p>
        </p:txBody>
      </p:sp>
    </p:spTree>
    <p:extLst>
      <p:ext uri="{BB962C8B-B14F-4D97-AF65-F5344CB8AC3E}">
        <p14:creationId xmlns:p14="http://schemas.microsoft.com/office/powerpoint/2010/main" val="33758168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657726" y="66092"/>
            <a:ext cx="10972800" cy="11430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DESARROLLO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4294967295"/>
          </p:nvPr>
        </p:nvSpPr>
        <p:spPr>
          <a:xfrm>
            <a:off x="1524000" y="6656388"/>
            <a:ext cx="2025650" cy="215900"/>
          </a:xfrm>
        </p:spPr>
        <p:txBody>
          <a:bodyPr/>
          <a:lstStyle/>
          <a:p>
            <a:pPr defTabSz="914400"/>
            <a:r>
              <a:rPr lang="es-EC" b="1" dirty="0">
                <a:solidFill>
                  <a:srgbClr val="000000"/>
                </a:solidFill>
                <a:latin typeface="Arial"/>
              </a:rPr>
              <a:t>FECHA ÚLTIMA REVISIÓN: 13/12/11</a:t>
            </a:r>
            <a:endParaRPr lang="es-EC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793288" y="6657976"/>
            <a:ext cx="874712" cy="214313"/>
          </a:xfrm>
        </p:spPr>
        <p:txBody>
          <a:bodyPr/>
          <a:lstStyle/>
          <a:p>
            <a:pPr defTabSz="914400"/>
            <a:r>
              <a:rPr lang="es-EC" b="1">
                <a:solidFill>
                  <a:srgbClr val="000000"/>
                </a:solidFill>
                <a:latin typeface="Arial"/>
              </a:rPr>
              <a:t>VERSIÓN: </a:t>
            </a:r>
            <a:r>
              <a:rPr lang="es-EC">
                <a:solidFill>
                  <a:srgbClr val="000000"/>
                </a:solidFill>
                <a:latin typeface="Arial"/>
              </a:rPr>
              <a:t>1.0</a:t>
            </a:r>
            <a:endParaRPr lang="es-EC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294967295"/>
          </p:nvPr>
        </p:nvSpPr>
        <p:spPr>
          <a:xfrm>
            <a:off x="9220200" y="6657976"/>
            <a:ext cx="1447800" cy="214313"/>
          </a:xfrm>
        </p:spPr>
        <p:txBody>
          <a:bodyPr/>
          <a:lstStyle/>
          <a:p>
            <a:pPr defTabSz="914400"/>
            <a:r>
              <a:rPr lang="es-EC" b="1" dirty="0">
                <a:solidFill>
                  <a:srgbClr val="000000"/>
                </a:solidFill>
                <a:latin typeface="Arial"/>
              </a:rPr>
              <a:t>CÓDIGO: </a:t>
            </a:r>
            <a:r>
              <a:rPr lang="es-EC" dirty="0">
                <a:solidFill>
                  <a:srgbClr val="000000"/>
                </a:solidFill>
                <a:latin typeface="Arial"/>
              </a:rPr>
              <a:t>SGC.DI.260</a:t>
            </a:r>
          </a:p>
        </p:txBody>
      </p:sp>
      <p:sp>
        <p:nvSpPr>
          <p:cNvPr id="11" name="Título 2">
            <a:extLst>
              <a:ext uri="{FF2B5EF4-FFF2-40B4-BE49-F238E27FC236}">
                <a16:creationId xmlns:a16="http://schemas.microsoft.com/office/drawing/2014/main" id="{3242606E-97CE-4A97-937F-0A537067EDBE}"/>
              </a:ext>
            </a:extLst>
          </p:cNvPr>
          <p:cNvSpPr txBox="1">
            <a:spLocks/>
          </p:cNvSpPr>
          <p:nvPr/>
        </p:nvSpPr>
        <p:spPr>
          <a:xfrm>
            <a:off x="609601" y="902704"/>
            <a:ext cx="11357810" cy="525043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 defTabSz="914400"/>
            <a:r>
              <a:rPr lang="en-US" sz="2800" kern="0" dirty="0">
                <a:solidFill>
                  <a:schemeClr val="tx1"/>
                </a:solidFill>
              </a:rPr>
              <a:t>Iteración 1:Registar </a:t>
            </a:r>
            <a:r>
              <a:rPr lang="en-US" sz="2800" kern="0" dirty="0" err="1">
                <a:solidFill>
                  <a:schemeClr val="tx1"/>
                </a:solidFill>
              </a:rPr>
              <a:t>Usuario</a:t>
            </a:r>
            <a:r>
              <a:rPr lang="en-US" sz="2800" kern="0" dirty="0">
                <a:solidFill>
                  <a:schemeClr val="tx1"/>
                </a:solidFill>
              </a:rPr>
              <a:t>, </a:t>
            </a:r>
            <a:r>
              <a:rPr lang="en-US" sz="2800" kern="0" dirty="0" err="1">
                <a:solidFill>
                  <a:schemeClr val="tx1"/>
                </a:solidFill>
              </a:rPr>
              <a:t>Iniciar</a:t>
            </a:r>
            <a:r>
              <a:rPr lang="en-US" sz="2800" kern="0" dirty="0">
                <a:solidFill>
                  <a:schemeClr val="tx1"/>
                </a:solidFill>
              </a:rPr>
              <a:t> </a:t>
            </a:r>
            <a:r>
              <a:rPr lang="en-US" sz="2800" kern="0" dirty="0" err="1">
                <a:solidFill>
                  <a:schemeClr val="tx1"/>
                </a:solidFill>
              </a:rPr>
              <a:t>Sesión</a:t>
            </a:r>
            <a:r>
              <a:rPr lang="en-US" sz="2800" kern="0" dirty="0">
                <a:solidFill>
                  <a:schemeClr val="tx1"/>
                </a:solidFill>
              </a:rPr>
              <a:t>, </a:t>
            </a:r>
            <a:r>
              <a:rPr lang="en-US" sz="2800" kern="0" dirty="0" err="1">
                <a:solidFill>
                  <a:schemeClr val="tx1"/>
                </a:solidFill>
              </a:rPr>
              <a:t>Visualizar</a:t>
            </a:r>
            <a:r>
              <a:rPr lang="en-US" sz="2800" kern="0" dirty="0">
                <a:solidFill>
                  <a:schemeClr val="tx1"/>
                </a:solidFill>
              </a:rPr>
              <a:t> </a:t>
            </a:r>
            <a:r>
              <a:rPr lang="en-US" sz="2800" kern="0" dirty="0" err="1">
                <a:solidFill>
                  <a:schemeClr val="tx1"/>
                </a:solidFill>
              </a:rPr>
              <a:t>Contenido</a:t>
            </a:r>
            <a:endParaRPr lang="en-US" sz="2800" kern="0" dirty="0">
              <a:solidFill>
                <a:schemeClr val="tx1"/>
              </a:solidFill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8F82BF2-5D63-4C19-B5DA-D0C7C7E83714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98500" y="1626501"/>
            <a:ext cx="1838325" cy="12757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C451B11-932E-48B5-8630-487037CA2802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698500" y="3196538"/>
            <a:ext cx="1446530" cy="26193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Imagen 13" descr="C:\Users\Vladimir\AppData\Local\Microsoft\Windows\INetCache\Content.Word\Untitled-2.png">
            <a:extLst>
              <a:ext uri="{FF2B5EF4-FFF2-40B4-BE49-F238E27FC236}">
                <a16:creationId xmlns:a16="http://schemas.microsoft.com/office/drawing/2014/main" id="{F817620F-5A65-4B7B-B3BC-4B3202A68D73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3770" y="1427747"/>
            <a:ext cx="2882265" cy="310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n 14" descr="C:\Users\Vladimir\AppData\Local\Microsoft\Windows\INetCache\Content.Word\Untitled-3.png">
            <a:extLst>
              <a:ext uri="{FF2B5EF4-FFF2-40B4-BE49-F238E27FC236}">
                <a16:creationId xmlns:a16="http://schemas.microsoft.com/office/drawing/2014/main" id="{2491B5B2-8879-43DE-93D2-7A1125063622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0719" y="4022271"/>
            <a:ext cx="1543685" cy="1923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257B587F-C806-4F58-8FFF-1035241413E0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2773315" y="1626501"/>
            <a:ext cx="1781175" cy="28797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856A6610-366B-4D06-99FA-7F369B1D25F4}"/>
              </a:ext>
            </a:extLst>
          </p:cNvPr>
          <p:cNvPicPr/>
          <p:nvPr/>
        </p:nvPicPr>
        <p:blipFill>
          <a:blip r:embed="rId9"/>
          <a:stretch>
            <a:fillRect/>
          </a:stretch>
        </p:blipFill>
        <p:spPr>
          <a:xfrm>
            <a:off x="4790980" y="1626501"/>
            <a:ext cx="1776730" cy="28797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1AB07FA2-F6E1-4BE2-B5CC-F493E94A6185}"/>
              </a:ext>
            </a:extLst>
          </p:cNvPr>
          <p:cNvPicPr/>
          <p:nvPr/>
        </p:nvPicPr>
        <p:blipFill>
          <a:blip r:embed="rId10"/>
          <a:stretch>
            <a:fillRect/>
          </a:stretch>
        </p:blipFill>
        <p:spPr>
          <a:xfrm>
            <a:off x="6804200" y="1626501"/>
            <a:ext cx="1783080" cy="28797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TERACION1">
            <a:hlinkClick r:id="" action="ppaction://media"/>
            <a:extLst>
              <a:ext uri="{FF2B5EF4-FFF2-40B4-BE49-F238E27FC236}">
                <a16:creationId xmlns:a16="http://schemas.microsoft.com/office/drawing/2014/main" id="{406429A3-5164-4A61-82ED-FD0C1ADE0E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57725" y="1427747"/>
            <a:ext cx="11166679" cy="4517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491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657726" y="66092"/>
            <a:ext cx="10972800" cy="11430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DESARROLLO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4294967295"/>
          </p:nvPr>
        </p:nvSpPr>
        <p:spPr>
          <a:xfrm>
            <a:off x="1524000" y="6656388"/>
            <a:ext cx="2025650" cy="215900"/>
          </a:xfrm>
        </p:spPr>
        <p:txBody>
          <a:bodyPr/>
          <a:lstStyle/>
          <a:p>
            <a:pPr defTabSz="914400"/>
            <a:r>
              <a:rPr lang="es-EC" b="1" dirty="0">
                <a:solidFill>
                  <a:srgbClr val="000000"/>
                </a:solidFill>
                <a:latin typeface="Arial"/>
              </a:rPr>
              <a:t>FECHA ÚLTIMA REVISIÓN: 13/12/11</a:t>
            </a:r>
            <a:endParaRPr lang="es-EC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793288" y="6657976"/>
            <a:ext cx="874712" cy="214313"/>
          </a:xfrm>
        </p:spPr>
        <p:txBody>
          <a:bodyPr/>
          <a:lstStyle/>
          <a:p>
            <a:pPr defTabSz="914400"/>
            <a:r>
              <a:rPr lang="es-EC" b="1">
                <a:solidFill>
                  <a:srgbClr val="000000"/>
                </a:solidFill>
                <a:latin typeface="Arial"/>
              </a:rPr>
              <a:t>VERSIÓN: </a:t>
            </a:r>
            <a:r>
              <a:rPr lang="es-EC">
                <a:solidFill>
                  <a:srgbClr val="000000"/>
                </a:solidFill>
                <a:latin typeface="Arial"/>
              </a:rPr>
              <a:t>1.0</a:t>
            </a:r>
            <a:endParaRPr lang="es-EC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294967295"/>
          </p:nvPr>
        </p:nvSpPr>
        <p:spPr>
          <a:xfrm>
            <a:off x="9220200" y="6657976"/>
            <a:ext cx="1447800" cy="214313"/>
          </a:xfrm>
        </p:spPr>
        <p:txBody>
          <a:bodyPr/>
          <a:lstStyle/>
          <a:p>
            <a:pPr defTabSz="914400"/>
            <a:r>
              <a:rPr lang="es-EC" b="1" dirty="0">
                <a:solidFill>
                  <a:srgbClr val="000000"/>
                </a:solidFill>
                <a:latin typeface="Arial"/>
              </a:rPr>
              <a:t>CÓDIGO: </a:t>
            </a:r>
            <a:r>
              <a:rPr lang="es-EC" dirty="0">
                <a:solidFill>
                  <a:srgbClr val="000000"/>
                </a:solidFill>
                <a:latin typeface="Arial"/>
              </a:rPr>
              <a:t>SGC.DI.260</a:t>
            </a:r>
          </a:p>
        </p:txBody>
      </p:sp>
      <p:sp>
        <p:nvSpPr>
          <p:cNvPr id="11" name="Título 2">
            <a:extLst>
              <a:ext uri="{FF2B5EF4-FFF2-40B4-BE49-F238E27FC236}">
                <a16:creationId xmlns:a16="http://schemas.microsoft.com/office/drawing/2014/main" id="{3242606E-97CE-4A97-937F-0A537067EDBE}"/>
              </a:ext>
            </a:extLst>
          </p:cNvPr>
          <p:cNvSpPr txBox="1">
            <a:spLocks/>
          </p:cNvSpPr>
          <p:nvPr/>
        </p:nvSpPr>
        <p:spPr>
          <a:xfrm>
            <a:off x="609601" y="902704"/>
            <a:ext cx="7315200" cy="525043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 defTabSz="914400"/>
            <a:r>
              <a:rPr lang="en-US" kern="0" dirty="0">
                <a:solidFill>
                  <a:schemeClr val="tx1"/>
                </a:solidFill>
              </a:rPr>
              <a:t>Iteración 2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59CF1A6-24B7-4886-91C2-7BFA65716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5574" y="1541716"/>
            <a:ext cx="730209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6525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657726" y="66092"/>
            <a:ext cx="10972800" cy="11430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DESARROLLO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4294967295"/>
          </p:nvPr>
        </p:nvSpPr>
        <p:spPr>
          <a:xfrm>
            <a:off x="1524000" y="6656388"/>
            <a:ext cx="2025650" cy="215900"/>
          </a:xfrm>
        </p:spPr>
        <p:txBody>
          <a:bodyPr/>
          <a:lstStyle/>
          <a:p>
            <a:pPr defTabSz="914400"/>
            <a:r>
              <a:rPr lang="es-EC" b="1" dirty="0">
                <a:solidFill>
                  <a:srgbClr val="000000"/>
                </a:solidFill>
                <a:latin typeface="Arial"/>
              </a:rPr>
              <a:t>FECHA ÚLTIMA REVISIÓN: 13/12/11</a:t>
            </a:r>
            <a:endParaRPr lang="es-EC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793288" y="6657976"/>
            <a:ext cx="874712" cy="214313"/>
          </a:xfrm>
        </p:spPr>
        <p:txBody>
          <a:bodyPr/>
          <a:lstStyle/>
          <a:p>
            <a:pPr defTabSz="914400"/>
            <a:r>
              <a:rPr lang="es-EC" b="1">
                <a:solidFill>
                  <a:srgbClr val="000000"/>
                </a:solidFill>
                <a:latin typeface="Arial"/>
              </a:rPr>
              <a:t>VERSIÓN: </a:t>
            </a:r>
            <a:r>
              <a:rPr lang="es-EC">
                <a:solidFill>
                  <a:srgbClr val="000000"/>
                </a:solidFill>
                <a:latin typeface="Arial"/>
              </a:rPr>
              <a:t>1.0</a:t>
            </a:r>
            <a:endParaRPr lang="es-EC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294967295"/>
          </p:nvPr>
        </p:nvSpPr>
        <p:spPr>
          <a:xfrm>
            <a:off x="9220200" y="6657976"/>
            <a:ext cx="1447800" cy="214313"/>
          </a:xfrm>
        </p:spPr>
        <p:txBody>
          <a:bodyPr/>
          <a:lstStyle/>
          <a:p>
            <a:pPr defTabSz="914400"/>
            <a:r>
              <a:rPr lang="es-EC" b="1" dirty="0">
                <a:solidFill>
                  <a:srgbClr val="000000"/>
                </a:solidFill>
                <a:latin typeface="Arial"/>
              </a:rPr>
              <a:t>CÓDIGO: </a:t>
            </a:r>
            <a:r>
              <a:rPr lang="es-EC" dirty="0">
                <a:solidFill>
                  <a:srgbClr val="000000"/>
                </a:solidFill>
                <a:latin typeface="Arial"/>
              </a:rPr>
              <a:t>SGC.DI.260</a:t>
            </a:r>
          </a:p>
        </p:txBody>
      </p:sp>
      <p:sp>
        <p:nvSpPr>
          <p:cNvPr id="11" name="Título 2">
            <a:extLst>
              <a:ext uri="{FF2B5EF4-FFF2-40B4-BE49-F238E27FC236}">
                <a16:creationId xmlns:a16="http://schemas.microsoft.com/office/drawing/2014/main" id="{3242606E-97CE-4A97-937F-0A537067EDBE}"/>
              </a:ext>
            </a:extLst>
          </p:cNvPr>
          <p:cNvSpPr txBox="1">
            <a:spLocks/>
          </p:cNvSpPr>
          <p:nvPr/>
        </p:nvSpPr>
        <p:spPr>
          <a:xfrm>
            <a:off x="609601" y="902704"/>
            <a:ext cx="11357810" cy="525043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 defTabSz="914400"/>
            <a:r>
              <a:rPr lang="en-US" sz="2400" kern="0" dirty="0">
                <a:solidFill>
                  <a:schemeClr val="tx1"/>
                </a:solidFill>
              </a:rPr>
              <a:t>Iteración 2:Sesiones </a:t>
            </a:r>
            <a:r>
              <a:rPr lang="en-US" sz="2400" kern="0" dirty="0" err="1">
                <a:solidFill>
                  <a:schemeClr val="tx1"/>
                </a:solidFill>
              </a:rPr>
              <a:t>Entrenamiento</a:t>
            </a:r>
            <a:r>
              <a:rPr lang="en-US" sz="2400" kern="0" dirty="0">
                <a:solidFill>
                  <a:schemeClr val="tx1"/>
                </a:solidFill>
              </a:rPr>
              <a:t>, Control </a:t>
            </a:r>
            <a:r>
              <a:rPr lang="en-US" sz="2400" kern="0" dirty="0" err="1">
                <a:solidFill>
                  <a:schemeClr val="tx1"/>
                </a:solidFill>
              </a:rPr>
              <a:t>Avance</a:t>
            </a:r>
            <a:r>
              <a:rPr lang="en-US" sz="2400" kern="0" dirty="0">
                <a:solidFill>
                  <a:schemeClr val="tx1"/>
                </a:solidFill>
              </a:rPr>
              <a:t>, </a:t>
            </a:r>
            <a:r>
              <a:rPr lang="en-US" sz="2400" kern="0" dirty="0" err="1">
                <a:solidFill>
                  <a:schemeClr val="tx1"/>
                </a:solidFill>
              </a:rPr>
              <a:t>Desbloqueo</a:t>
            </a:r>
            <a:r>
              <a:rPr lang="en-US" sz="2400" kern="0" dirty="0">
                <a:solidFill>
                  <a:schemeClr val="tx1"/>
                </a:solidFill>
              </a:rPr>
              <a:t> </a:t>
            </a:r>
            <a:r>
              <a:rPr lang="en-US" sz="2400" kern="0" dirty="0" err="1">
                <a:solidFill>
                  <a:schemeClr val="tx1"/>
                </a:solidFill>
              </a:rPr>
              <a:t>Sesiones</a:t>
            </a:r>
            <a:endParaRPr lang="en-US" sz="2400" kern="0" dirty="0">
              <a:solidFill>
                <a:schemeClr val="tx1"/>
              </a:solidFill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5DC2FA12-8BD9-40C3-BF66-0BCC380893A2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973180" y="2045704"/>
            <a:ext cx="1776095" cy="28797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AB243458-A7E5-4BE6-9033-8578201D9653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703888" y="2045704"/>
            <a:ext cx="2007870" cy="2879725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81909124-679A-4418-B933-54DB08042041}"/>
              </a:ext>
            </a:extLst>
          </p:cNvPr>
          <p:cNvGrpSpPr/>
          <p:nvPr/>
        </p:nvGrpSpPr>
        <p:grpSpPr>
          <a:xfrm>
            <a:off x="7326955" y="2922638"/>
            <a:ext cx="3786489" cy="1125855"/>
            <a:chOff x="5195887" y="2866072"/>
            <a:chExt cx="3786489" cy="1125855"/>
          </a:xfrm>
        </p:grpSpPr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47AE654C-D762-4F52-AE10-2F1CC265EDD9}"/>
                </a:ext>
              </a:extLst>
            </p:cNvPr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5195887" y="2866072"/>
              <a:ext cx="1800225" cy="11258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94F23665-CD9D-47C0-883D-E7AF0E3F257C}"/>
                </a:ext>
              </a:extLst>
            </p:cNvPr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7067851" y="2882114"/>
              <a:ext cx="1914525" cy="11049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pic>
        <p:nvPicPr>
          <p:cNvPr id="8" name="ITERACION2">
            <a:hlinkClick r:id="" action="ppaction://media"/>
            <a:extLst>
              <a:ext uri="{FF2B5EF4-FFF2-40B4-BE49-F238E27FC236}">
                <a16:creationId xmlns:a16="http://schemas.microsoft.com/office/drawing/2014/main" id="{57DD4973-D868-46F6-8A7A-8C1CBD8DFE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7726" y="1427747"/>
            <a:ext cx="10972800" cy="4472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044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6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657726" y="66092"/>
            <a:ext cx="10972800" cy="11430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DESARROLLO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4294967295"/>
          </p:nvPr>
        </p:nvSpPr>
        <p:spPr>
          <a:xfrm>
            <a:off x="1524000" y="6656388"/>
            <a:ext cx="2025650" cy="215900"/>
          </a:xfrm>
        </p:spPr>
        <p:txBody>
          <a:bodyPr/>
          <a:lstStyle/>
          <a:p>
            <a:pPr defTabSz="914400"/>
            <a:r>
              <a:rPr lang="es-EC" b="1" dirty="0">
                <a:solidFill>
                  <a:srgbClr val="000000"/>
                </a:solidFill>
                <a:latin typeface="Arial"/>
              </a:rPr>
              <a:t>FECHA ÚLTIMA REVISIÓN: 13/12/11</a:t>
            </a:r>
            <a:endParaRPr lang="es-EC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793288" y="6657976"/>
            <a:ext cx="874712" cy="214313"/>
          </a:xfrm>
        </p:spPr>
        <p:txBody>
          <a:bodyPr/>
          <a:lstStyle/>
          <a:p>
            <a:pPr defTabSz="914400"/>
            <a:r>
              <a:rPr lang="es-EC" b="1">
                <a:solidFill>
                  <a:srgbClr val="000000"/>
                </a:solidFill>
                <a:latin typeface="Arial"/>
              </a:rPr>
              <a:t>VERSIÓN: </a:t>
            </a:r>
            <a:r>
              <a:rPr lang="es-EC">
                <a:solidFill>
                  <a:srgbClr val="000000"/>
                </a:solidFill>
                <a:latin typeface="Arial"/>
              </a:rPr>
              <a:t>1.0</a:t>
            </a:r>
            <a:endParaRPr lang="es-EC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294967295"/>
          </p:nvPr>
        </p:nvSpPr>
        <p:spPr>
          <a:xfrm>
            <a:off x="9220200" y="6657976"/>
            <a:ext cx="1447800" cy="214313"/>
          </a:xfrm>
        </p:spPr>
        <p:txBody>
          <a:bodyPr/>
          <a:lstStyle/>
          <a:p>
            <a:pPr defTabSz="914400"/>
            <a:r>
              <a:rPr lang="es-EC" b="1" dirty="0">
                <a:solidFill>
                  <a:srgbClr val="000000"/>
                </a:solidFill>
                <a:latin typeface="Arial"/>
              </a:rPr>
              <a:t>CÓDIGO: </a:t>
            </a:r>
            <a:r>
              <a:rPr lang="es-EC" dirty="0">
                <a:solidFill>
                  <a:srgbClr val="000000"/>
                </a:solidFill>
                <a:latin typeface="Arial"/>
              </a:rPr>
              <a:t>SGC.DI.260</a:t>
            </a:r>
          </a:p>
        </p:txBody>
      </p:sp>
      <p:sp>
        <p:nvSpPr>
          <p:cNvPr id="11" name="Título 2">
            <a:extLst>
              <a:ext uri="{FF2B5EF4-FFF2-40B4-BE49-F238E27FC236}">
                <a16:creationId xmlns:a16="http://schemas.microsoft.com/office/drawing/2014/main" id="{3242606E-97CE-4A97-937F-0A537067EDBE}"/>
              </a:ext>
            </a:extLst>
          </p:cNvPr>
          <p:cNvSpPr txBox="1">
            <a:spLocks/>
          </p:cNvSpPr>
          <p:nvPr/>
        </p:nvSpPr>
        <p:spPr>
          <a:xfrm>
            <a:off x="609601" y="902704"/>
            <a:ext cx="7315200" cy="525043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 defTabSz="914400"/>
            <a:r>
              <a:rPr lang="en-US" kern="0" dirty="0">
                <a:solidFill>
                  <a:schemeClr val="tx1"/>
                </a:solidFill>
              </a:rPr>
              <a:t>Iteración 3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BDC6D8B-9AE0-415C-BC20-D82F3CE10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4291" y="1663412"/>
            <a:ext cx="5319669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6393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657726" y="66092"/>
            <a:ext cx="10972800" cy="11430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DESARROLLO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4294967295"/>
          </p:nvPr>
        </p:nvSpPr>
        <p:spPr>
          <a:xfrm>
            <a:off x="1524000" y="6656388"/>
            <a:ext cx="2025650" cy="215900"/>
          </a:xfrm>
        </p:spPr>
        <p:txBody>
          <a:bodyPr/>
          <a:lstStyle/>
          <a:p>
            <a:pPr defTabSz="914400"/>
            <a:r>
              <a:rPr lang="es-EC" b="1" dirty="0">
                <a:solidFill>
                  <a:srgbClr val="000000"/>
                </a:solidFill>
                <a:latin typeface="Arial"/>
              </a:rPr>
              <a:t>FECHA ÚLTIMA REVISIÓN: 13/12/11</a:t>
            </a:r>
            <a:endParaRPr lang="es-EC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793288" y="6657976"/>
            <a:ext cx="874712" cy="214313"/>
          </a:xfrm>
        </p:spPr>
        <p:txBody>
          <a:bodyPr/>
          <a:lstStyle/>
          <a:p>
            <a:pPr defTabSz="914400"/>
            <a:r>
              <a:rPr lang="es-EC" b="1">
                <a:solidFill>
                  <a:srgbClr val="000000"/>
                </a:solidFill>
                <a:latin typeface="Arial"/>
              </a:rPr>
              <a:t>VERSIÓN: </a:t>
            </a:r>
            <a:r>
              <a:rPr lang="es-EC">
                <a:solidFill>
                  <a:srgbClr val="000000"/>
                </a:solidFill>
                <a:latin typeface="Arial"/>
              </a:rPr>
              <a:t>1.0</a:t>
            </a:r>
            <a:endParaRPr lang="es-EC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294967295"/>
          </p:nvPr>
        </p:nvSpPr>
        <p:spPr>
          <a:xfrm>
            <a:off x="9220200" y="6657976"/>
            <a:ext cx="1447800" cy="214313"/>
          </a:xfrm>
        </p:spPr>
        <p:txBody>
          <a:bodyPr/>
          <a:lstStyle/>
          <a:p>
            <a:pPr defTabSz="914400"/>
            <a:r>
              <a:rPr lang="es-EC" b="1" dirty="0">
                <a:solidFill>
                  <a:srgbClr val="000000"/>
                </a:solidFill>
                <a:latin typeface="Arial"/>
              </a:rPr>
              <a:t>CÓDIGO: </a:t>
            </a:r>
            <a:r>
              <a:rPr lang="es-EC" dirty="0">
                <a:solidFill>
                  <a:srgbClr val="000000"/>
                </a:solidFill>
                <a:latin typeface="Arial"/>
              </a:rPr>
              <a:t>SGC.DI.260</a:t>
            </a:r>
          </a:p>
        </p:txBody>
      </p:sp>
      <p:sp>
        <p:nvSpPr>
          <p:cNvPr id="11" name="Título 2">
            <a:extLst>
              <a:ext uri="{FF2B5EF4-FFF2-40B4-BE49-F238E27FC236}">
                <a16:creationId xmlns:a16="http://schemas.microsoft.com/office/drawing/2014/main" id="{3242606E-97CE-4A97-937F-0A537067EDBE}"/>
              </a:ext>
            </a:extLst>
          </p:cNvPr>
          <p:cNvSpPr txBox="1">
            <a:spLocks/>
          </p:cNvSpPr>
          <p:nvPr/>
        </p:nvSpPr>
        <p:spPr>
          <a:xfrm>
            <a:off x="609601" y="902704"/>
            <a:ext cx="11357810" cy="525043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 defTabSz="914400"/>
            <a:r>
              <a:rPr lang="en-US" sz="2400" kern="0" dirty="0">
                <a:solidFill>
                  <a:schemeClr val="tx1"/>
                </a:solidFill>
              </a:rPr>
              <a:t>Iteración 3:Contenido </a:t>
            </a:r>
            <a:r>
              <a:rPr lang="en-US" sz="2400" kern="0" dirty="0" err="1">
                <a:solidFill>
                  <a:schemeClr val="tx1"/>
                </a:solidFill>
              </a:rPr>
              <a:t>por</a:t>
            </a:r>
            <a:r>
              <a:rPr lang="en-US" sz="2400" kern="0" dirty="0">
                <a:solidFill>
                  <a:schemeClr val="tx1"/>
                </a:solidFill>
              </a:rPr>
              <a:t> </a:t>
            </a:r>
            <a:r>
              <a:rPr lang="en-US" sz="2400" kern="0" dirty="0" err="1">
                <a:solidFill>
                  <a:schemeClr val="tx1"/>
                </a:solidFill>
              </a:rPr>
              <a:t>Sesión</a:t>
            </a:r>
            <a:r>
              <a:rPr lang="en-US" sz="2400" kern="0" dirty="0">
                <a:solidFill>
                  <a:schemeClr val="tx1"/>
                </a:solidFill>
              </a:rPr>
              <a:t>, Gestor </a:t>
            </a:r>
            <a:r>
              <a:rPr lang="en-US" sz="2400" kern="0" dirty="0" err="1">
                <a:solidFill>
                  <a:schemeClr val="tx1"/>
                </a:solidFill>
              </a:rPr>
              <a:t>Objetivos</a:t>
            </a:r>
            <a:r>
              <a:rPr lang="en-US" sz="2400" kern="0" dirty="0">
                <a:solidFill>
                  <a:schemeClr val="tx1"/>
                </a:solidFill>
              </a:rPr>
              <a:t>, </a:t>
            </a:r>
            <a:r>
              <a:rPr lang="en-US" sz="2400" kern="0" dirty="0" err="1">
                <a:solidFill>
                  <a:schemeClr val="tx1"/>
                </a:solidFill>
              </a:rPr>
              <a:t>Evaluar</a:t>
            </a:r>
            <a:r>
              <a:rPr lang="en-US" sz="2400" kern="0" dirty="0">
                <a:solidFill>
                  <a:schemeClr val="tx1"/>
                </a:solidFill>
              </a:rPr>
              <a:t> </a:t>
            </a:r>
            <a:r>
              <a:rPr lang="en-US" sz="2400" kern="0" dirty="0" err="1">
                <a:solidFill>
                  <a:schemeClr val="tx1"/>
                </a:solidFill>
              </a:rPr>
              <a:t>Avance</a:t>
            </a:r>
            <a:r>
              <a:rPr lang="en-US" sz="2400" kern="0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12" name="Imagen 11" descr="C:\Users\Vladimir\AppData\Local\Microsoft\Windows\INetCache\Content.Word\Untitled-4.png">
            <a:extLst>
              <a:ext uri="{FF2B5EF4-FFF2-40B4-BE49-F238E27FC236}">
                <a16:creationId xmlns:a16="http://schemas.microsoft.com/office/drawing/2014/main" id="{A51FB6EC-C5ED-4F65-8E44-554406A90E4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24" y="1718680"/>
            <a:ext cx="2925909" cy="41856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083DF50-9517-4A16-A38D-5C765B326006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3860784" y="1667711"/>
            <a:ext cx="1417011" cy="23107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FE1E4E85-6AEC-4A33-BAB8-2EC6F1CAFFCB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429626" y="4218406"/>
            <a:ext cx="1714500" cy="16859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Imagen 14" descr="C:\Users\Vladimir\AppData\Local\Microsoft\Windows\INetCache\Content.Word\Untitled-5.png">
            <a:extLst>
              <a:ext uri="{FF2B5EF4-FFF2-40B4-BE49-F238E27FC236}">
                <a16:creationId xmlns:a16="http://schemas.microsoft.com/office/drawing/2014/main" id="{76A9199C-7456-45D3-B5D6-1319939295E9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0084" y="1667711"/>
            <a:ext cx="3007327" cy="2310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34E72FB1-585F-433F-BB61-48B70B9524BF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5554946" y="1667711"/>
            <a:ext cx="1427711" cy="23107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DB393DC1-3F62-47F9-B77C-19795536CCEA}"/>
              </a:ext>
            </a:extLst>
          </p:cNvPr>
          <p:cNvPicPr/>
          <p:nvPr/>
        </p:nvPicPr>
        <p:blipFill>
          <a:blip r:embed="rId9"/>
          <a:stretch>
            <a:fillRect/>
          </a:stretch>
        </p:blipFill>
        <p:spPr>
          <a:xfrm>
            <a:off x="7259808" y="1667711"/>
            <a:ext cx="1423125" cy="23107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TERACION3">
            <a:hlinkClick r:id="" action="ppaction://media"/>
            <a:extLst>
              <a:ext uri="{FF2B5EF4-FFF2-40B4-BE49-F238E27FC236}">
                <a16:creationId xmlns:a16="http://schemas.microsoft.com/office/drawing/2014/main" id="{1D5C7552-3A40-432D-A879-2F4B35BD95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9601" y="1427747"/>
            <a:ext cx="11357810" cy="447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133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657726" y="66092"/>
            <a:ext cx="10972800" cy="11430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DESARROLLO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4294967295"/>
          </p:nvPr>
        </p:nvSpPr>
        <p:spPr>
          <a:xfrm>
            <a:off x="1524000" y="6656388"/>
            <a:ext cx="2025650" cy="215900"/>
          </a:xfrm>
        </p:spPr>
        <p:txBody>
          <a:bodyPr/>
          <a:lstStyle/>
          <a:p>
            <a:pPr defTabSz="914400"/>
            <a:r>
              <a:rPr lang="es-EC" b="1" dirty="0">
                <a:solidFill>
                  <a:srgbClr val="000000"/>
                </a:solidFill>
                <a:latin typeface="Arial"/>
              </a:rPr>
              <a:t>FECHA ÚLTIMA REVISIÓN: 13/12/11</a:t>
            </a:r>
            <a:endParaRPr lang="es-EC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793288" y="6657976"/>
            <a:ext cx="874712" cy="214313"/>
          </a:xfrm>
        </p:spPr>
        <p:txBody>
          <a:bodyPr/>
          <a:lstStyle/>
          <a:p>
            <a:pPr defTabSz="914400"/>
            <a:r>
              <a:rPr lang="es-EC" b="1">
                <a:solidFill>
                  <a:srgbClr val="000000"/>
                </a:solidFill>
                <a:latin typeface="Arial"/>
              </a:rPr>
              <a:t>VERSIÓN: </a:t>
            </a:r>
            <a:r>
              <a:rPr lang="es-EC">
                <a:solidFill>
                  <a:srgbClr val="000000"/>
                </a:solidFill>
                <a:latin typeface="Arial"/>
              </a:rPr>
              <a:t>1.0</a:t>
            </a:r>
            <a:endParaRPr lang="es-EC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294967295"/>
          </p:nvPr>
        </p:nvSpPr>
        <p:spPr>
          <a:xfrm>
            <a:off x="9220200" y="6657976"/>
            <a:ext cx="1447800" cy="214313"/>
          </a:xfrm>
        </p:spPr>
        <p:txBody>
          <a:bodyPr/>
          <a:lstStyle/>
          <a:p>
            <a:pPr defTabSz="914400"/>
            <a:r>
              <a:rPr lang="es-EC" b="1" dirty="0">
                <a:solidFill>
                  <a:srgbClr val="000000"/>
                </a:solidFill>
                <a:latin typeface="Arial"/>
              </a:rPr>
              <a:t>CÓDIGO: </a:t>
            </a:r>
            <a:r>
              <a:rPr lang="es-EC" dirty="0">
                <a:solidFill>
                  <a:srgbClr val="000000"/>
                </a:solidFill>
                <a:latin typeface="Arial"/>
              </a:rPr>
              <a:t>SGC.DI.260</a:t>
            </a:r>
          </a:p>
        </p:txBody>
      </p:sp>
      <p:sp>
        <p:nvSpPr>
          <p:cNvPr id="11" name="Título 2">
            <a:extLst>
              <a:ext uri="{FF2B5EF4-FFF2-40B4-BE49-F238E27FC236}">
                <a16:creationId xmlns:a16="http://schemas.microsoft.com/office/drawing/2014/main" id="{3242606E-97CE-4A97-937F-0A537067EDBE}"/>
              </a:ext>
            </a:extLst>
          </p:cNvPr>
          <p:cNvSpPr txBox="1">
            <a:spLocks/>
          </p:cNvSpPr>
          <p:nvPr/>
        </p:nvSpPr>
        <p:spPr>
          <a:xfrm>
            <a:off x="609601" y="902704"/>
            <a:ext cx="7315200" cy="525043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 defTabSz="914400"/>
            <a:r>
              <a:rPr lang="en-US" kern="0" dirty="0">
                <a:solidFill>
                  <a:schemeClr val="tx1"/>
                </a:solidFill>
              </a:rPr>
              <a:t>Iteración 4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31A45C8-28D3-4940-8BD5-A5EF85994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2923" y="1269000"/>
            <a:ext cx="5526154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1563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657726" y="66092"/>
            <a:ext cx="10972800" cy="11430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DESARROLLO</a:t>
            </a:r>
          </a:p>
        </p:txBody>
      </p:sp>
      <p:sp>
        <p:nvSpPr>
          <p:cNvPr id="11" name="Título 2">
            <a:extLst>
              <a:ext uri="{FF2B5EF4-FFF2-40B4-BE49-F238E27FC236}">
                <a16:creationId xmlns:a16="http://schemas.microsoft.com/office/drawing/2014/main" id="{3242606E-97CE-4A97-937F-0A537067EDBE}"/>
              </a:ext>
            </a:extLst>
          </p:cNvPr>
          <p:cNvSpPr txBox="1">
            <a:spLocks/>
          </p:cNvSpPr>
          <p:nvPr/>
        </p:nvSpPr>
        <p:spPr>
          <a:xfrm>
            <a:off x="609601" y="902704"/>
            <a:ext cx="11357810" cy="525043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 defTabSz="914400"/>
            <a:r>
              <a:rPr lang="en-US" sz="2400" kern="0" dirty="0">
                <a:solidFill>
                  <a:schemeClr val="tx1"/>
                </a:solidFill>
              </a:rPr>
              <a:t>Iteración 4:Reiniciar </a:t>
            </a:r>
            <a:r>
              <a:rPr lang="en-US" sz="2400" kern="0" dirty="0" err="1">
                <a:solidFill>
                  <a:schemeClr val="tx1"/>
                </a:solidFill>
              </a:rPr>
              <a:t>Progreso</a:t>
            </a:r>
            <a:r>
              <a:rPr lang="en-US" sz="2400" kern="0" dirty="0">
                <a:solidFill>
                  <a:schemeClr val="tx1"/>
                </a:solidFill>
              </a:rPr>
              <a:t>, </a:t>
            </a:r>
            <a:r>
              <a:rPr lang="en-US" sz="2400" kern="0" dirty="0" err="1">
                <a:solidFill>
                  <a:schemeClr val="tx1"/>
                </a:solidFill>
              </a:rPr>
              <a:t>Información</a:t>
            </a:r>
            <a:r>
              <a:rPr lang="en-US" sz="2400" kern="0" dirty="0">
                <a:solidFill>
                  <a:schemeClr val="tx1"/>
                </a:solidFill>
              </a:rPr>
              <a:t> </a:t>
            </a:r>
            <a:r>
              <a:rPr lang="en-US" sz="2400" kern="0" dirty="0" err="1">
                <a:solidFill>
                  <a:schemeClr val="tx1"/>
                </a:solidFill>
              </a:rPr>
              <a:t>Adicional</a:t>
            </a:r>
            <a:r>
              <a:rPr lang="en-US" sz="2400" kern="0" dirty="0">
                <a:solidFill>
                  <a:schemeClr val="tx1"/>
                </a:solidFill>
              </a:rPr>
              <a:t>, </a:t>
            </a:r>
            <a:r>
              <a:rPr lang="en-US" sz="2400" kern="0" dirty="0" err="1">
                <a:solidFill>
                  <a:schemeClr val="tx1"/>
                </a:solidFill>
              </a:rPr>
              <a:t>Módulo</a:t>
            </a:r>
            <a:r>
              <a:rPr lang="en-US" sz="2400" kern="0" dirty="0">
                <a:solidFill>
                  <a:schemeClr val="tx1"/>
                </a:solidFill>
              </a:rPr>
              <a:t> </a:t>
            </a:r>
            <a:r>
              <a:rPr lang="en-US" sz="2400" kern="0" dirty="0" err="1">
                <a:solidFill>
                  <a:schemeClr val="tx1"/>
                </a:solidFill>
              </a:rPr>
              <a:t>Administrador</a:t>
            </a:r>
            <a:endParaRPr lang="en-US" sz="2400" kern="0" dirty="0">
              <a:solidFill>
                <a:schemeClr val="tx1"/>
              </a:solidFill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A99416C3-DACB-4025-BB91-A4127EB91E82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57726" y="1535696"/>
            <a:ext cx="2914650" cy="14573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268F5A8A-8B32-47A1-880E-BE4D15861325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683294" y="3213684"/>
            <a:ext cx="1952625" cy="14573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AC9D6C2B-F623-4F57-A5E6-C5C14350CAFA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692819" y="4902283"/>
            <a:ext cx="1943100" cy="8841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0CB3708F-8AED-41F8-9601-BB3D12BCE49F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4183162" y="1535696"/>
            <a:ext cx="1772285" cy="28797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FD701B78-D5A4-46F7-A3B6-80AEDA9061F5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6414636" y="1435516"/>
            <a:ext cx="5183806" cy="4465222"/>
          </a:xfrm>
          <a:prstGeom prst="rect">
            <a:avLst/>
          </a:prstGeom>
        </p:spPr>
      </p:pic>
      <p:pic>
        <p:nvPicPr>
          <p:cNvPr id="4" name="ITERACION4">
            <a:hlinkClick r:id="" action="ppaction://media"/>
            <a:extLst>
              <a:ext uri="{FF2B5EF4-FFF2-40B4-BE49-F238E27FC236}">
                <a16:creationId xmlns:a16="http://schemas.microsoft.com/office/drawing/2014/main" id="{612E0402-21C0-4309-9150-C985D47F4D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9600" y="1384270"/>
            <a:ext cx="11225841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402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657726" y="66092"/>
            <a:ext cx="10972800" cy="11430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CONCLUSIONES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4294967295"/>
          </p:nvPr>
        </p:nvSpPr>
        <p:spPr>
          <a:xfrm>
            <a:off x="1524000" y="6656388"/>
            <a:ext cx="2025650" cy="215900"/>
          </a:xfrm>
        </p:spPr>
        <p:txBody>
          <a:bodyPr/>
          <a:lstStyle/>
          <a:p>
            <a:pPr defTabSz="914400"/>
            <a:r>
              <a:rPr lang="es-EC" b="1" dirty="0">
                <a:solidFill>
                  <a:srgbClr val="000000"/>
                </a:solidFill>
                <a:latin typeface="Arial"/>
              </a:rPr>
              <a:t>FECHA ÚLTIMA REVISIÓN: 13/12/11</a:t>
            </a:r>
            <a:endParaRPr lang="es-EC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793288" y="6657976"/>
            <a:ext cx="874712" cy="214313"/>
          </a:xfrm>
        </p:spPr>
        <p:txBody>
          <a:bodyPr/>
          <a:lstStyle/>
          <a:p>
            <a:pPr defTabSz="914400"/>
            <a:r>
              <a:rPr lang="es-EC" b="1">
                <a:solidFill>
                  <a:srgbClr val="000000"/>
                </a:solidFill>
                <a:latin typeface="Arial"/>
              </a:rPr>
              <a:t>VERSIÓN: </a:t>
            </a:r>
            <a:r>
              <a:rPr lang="es-EC">
                <a:solidFill>
                  <a:srgbClr val="000000"/>
                </a:solidFill>
                <a:latin typeface="Arial"/>
              </a:rPr>
              <a:t>1.0</a:t>
            </a:r>
            <a:endParaRPr lang="es-EC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294967295"/>
          </p:nvPr>
        </p:nvSpPr>
        <p:spPr>
          <a:xfrm>
            <a:off x="9220200" y="6657976"/>
            <a:ext cx="1447800" cy="214313"/>
          </a:xfrm>
        </p:spPr>
        <p:txBody>
          <a:bodyPr/>
          <a:lstStyle/>
          <a:p>
            <a:pPr defTabSz="914400"/>
            <a:r>
              <a:rPr lang="es-EC" b="1" dirty="0">
                <a:solidFill>
                  <a:srgbClr val="000000"/>
                </a:solidFill>
                <a:latin typeface="Arial"/>
              </a:rPr>
              <a:t>CÓDIGO: </a:t>
            </a:r>
            <a:r>
              <a:rPr lang="es-EC" dirty="0">
                <a:solidFill>
                  <a:srgbClr val="000000"/>
                </a:solidFill>
                <a:latin typeface="Arial"/>
              </a:rPr>
              <a:t>SGC.DI.260</a:t>
            </a:r>
          </a:p>
        </p:txBody>
      </p:sp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657726" y="766012"/>
            <a:ext cx="10972800" cy="5137483"/>
          </a:xfrm>
        </p:spPr>
        <p:txBody>
          <a:bodyPr/>
          <a:lstStyle/>
          <a:p>
            <a:pPr algn="just"/>
            <a:r>
              <a:rPr lang="es-ES" dirty="0">
                <a:solidFill>
                  <a:schemeClr val="tx1"/>
                </a:solidFill>
              </a:rPr>
              <a:t>El modelo de calidad construido permitió visualizar y analizar las características de cada framework ayudando al momento de elegir el más acorde con las necesidades de la empresa SOFYA S.A.</a:t>
            </a:r>
          </a:p>
          <a:p>
            <a:pPr algn="just"/>
            <a:r>
              <a:rPr lang="es-ES" dirty="0">
                <a:solidFill>
                  <a:schemeClr val="tx1"/>
                </a:solidFill>
              </a:rPr>
              <a:t>Gracias al uso de la Matriz FODA fue posible tener una visión más clara de las ventajas y desventajas de cada framework.</a:t>
            </a:r>
          </a:p>
          <a:p>
            <a:pPr algn="just"/>
            <a:r>
              <a:rPr lang="es-ES" dirty="0">
                <a:solidFill>
                  <a:schemeClr val="tx1"/>
                </a:solidFill>
              </a:rPr>
              <a:t>Se eligió a IONIC como framework para el desarrollo ya que tiene ventaja sobre React en: capacidad para ser entendido, aprendido y probado, además de poseer más ventajas en lo que se refiere a codificación y documentación factores muy importantes al momento de desarrollar una aplicación.</a:t>
            </a:r>
          </a:p>
          <a:p>
            <a:pPr algn="just"/>
            <a:r>
              <a:rPr lang="es-ES" dirty="0">
                <a:solidFill>
                  <a:schemeClr val="tx1"/>
                </a:solidFill>
              </a:rPr>
              <a:t>La combinación de metodologías SCRUM y XP facilitó el desarrollo de la aplicación al brindar un mejor control de avances con cada sprint e iteración durante el proceso.</a:t>
            </a:r>
          </a:p>
        </p:txBody>
      </p:sp>
    </p:spTree>
    <p:extLst>
      <p:ext uri="{BB962C8B-B14F-4D97-AF65-F5344CB8AC3E}">
        <p14:creationId xmlns:p14="http://schemas.microsoft.com/office/powerpoint/2010/main" val="2329260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657726" y="66092"/>
            <a:ext cx="10972800" cy="11430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ANTECEDENTES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4294967295"/>
          </p:nvPr>
        </p:nvSpPr>
        <p:spPr>
          <a:xfrm>
            <a:off x="1524000" y="6656388"/>
            <a:ext cx="2025650" cy="215900"/>
          </a:xfrm>
        </p:spPr>
        <p:txBody>
          <a:bodyPr/>
          <a:lstStyle/>
          <a:p>
            <a:pPr defTabSz="914400"/>
            <a:r>
              <a:rPr lang="es-EC" b="1" dirty="0">
                <a:solidFill>
                  <a:srgbClr val="000000"/>
                </a:solidFill>
                <a:latin typeface="Arial"/>
              </a:rPr>
              <a:t>FECHA ÚLTIMA REVISIÓN: 13/12/11</a:t>
            </a:r>
            <a:endParaRPr lang="es-EC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793288" y="6657976"/>
            <a:ext cx="874712" cy="214313"/>
          </a:xfrm>
        </p:spPr>
        <p:txBody>
          <a:bodyPr/>
          <a:lstStyle/>
          <a:p>
            <a:pPr defTabSz="914400"/>
            <a:r>
              <a:rPr lang="es-EC" b="1">
                <a:solidFill>
                  <a:srgbClr val="000000"/>
                </a:solidFill>
                <a:latin typeface="Arial"/>
              </a:rPr>
              <a:t>VERSIÓN: </a:t>
            </a:r>
            <a:r>
              <a:rPr lang="es-EC">
                <a:solidFill>
                  <a:srgbClr val="000000"/>
                </a:solidFill>
                <a:latin typeface="Arial"/>
              </a:rPr>
              <a:t>1.0</a:t>
            </a:r>
            <a:endParaRPr lang="es-EC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294967295"/>
          </p:nvPr>
        </p:nvSpPr>
        <p:spPr>
          <a:xfrm>
            <a:off x="9220200" y="6657976"/>
            <a:ext cx="1447800" cy="214313"/>
          </a:xfrm>
        </p:spPr>
        <p:txBody>
          <a:bodyPr/>
          <a:lstStyle/>
          <a:p>
            <a:pPr defTabSz="914400"/>
            <a:r>
              <a:rPr lang="es-EC" b="1" dirty="0">
                <a:solidFill>
                  <a:srgbClr val="000000"/>
                </a:solidFill>
                <a:latin typeface="Arial"/>
              </a:rPr>
              <a:t>CÓDIGO: </a:t>
            </a:r>
            <a:r>
              <a:rPr lang="es-EC" dirty="0">
                <a:solidFill>
                  <a:srgbClr val="000000"/>
                </a:solidFill>
                <a:latin typeface="Arial"/>
              </a:rPr>
              <a:t>SGC.DI.260</a:t>
            </a:r>
          </a:p>
        </p:txBody>
      </p:sp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609600" y="1600202"/>
            <a:ext cx="8406063" cy="1848852"/>
          </a:xfrm>
        </p:spPr>
        <p:txBody>
          <a:bodyPr/>
          <a:lstStyle/>
          <a:p>
            <a:r>
              <a:rPr lang="es-ES" dirty="0">
                <a:solidFill>
                  <a:schemeClr val="tx1"/>
                </a:solidFill>
              </a:rPr>
              <a:t>Aplicaciones móviles híbridas.</a:t>
            </a:r>
          </a:p>
          <a:p>
            <a:r>
              <a:rPr lang="es-ES" dirty="0">
                <a:solidFill>
                  <a:schemeClr val="tx1"/>
                </a:solidFill>
              </a:rPr>
              <a:t>Frameworks de desarrollo.</a:t>
            </a:r>
          </a:p>
          <a:p>
            <a:r>
              <a:rPr lang="es-ES" dirty="0">
                <a:solidFill>
                  <a:schemeClr val="tx1"/>
                </a:solidFill>
              </a:rPr>
              <a:t>Dificultad en el desarrollo de aplicaciones móviles.</a:t>
            </a:r>
          </a:p>
          <a:p>
            <a:r>
              <a:rPr lang="es-ES" dirty="0">
                <a:solidFill>
                  <a:schemeClr val="tx1"/>
                </a:solidFill>
              </a:rPr>
              <a:t>Necesidad de establecer un framework para el desarrollo.</a:t>
            </a:r>
          </a:p>
        </p:txBody>
      </p:sp>
      <p:pic>
        <p:nvPicPr>
          <p:cNvPr id="5124" name="Picture 4" descr="Resultado de imagen para aplicaciones hibridas">
            <a:extLst>
              <a:ext uri="{FF2B5EF4-FFF2-40B4-BE49-F238E27FC236}">
                <a16:creationId xmlns:a16="http://schemas.microsoft.com/office/drawing/2014/main" id="{708422E3-611F-4A3C-AFE9-26AF381A0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43" y="3597576"/>
            <a:ext cx="3319964" cy="1991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Resultado de imagen para framework">
            <a:extLst>
              <a:ext uri="{FF2B5EF4-FFF2-40B4-BE49-F238E27FC236}">
                <a16:creationId xmlns:a16="http://schemas.microsoft.com/office/drawing/2014/main" id="{77652171-5D42-4CC0-AD1E-449A4A330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3580" y="790339"/>
            <a:ext cx="2954128" cy="2658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7E0E30A-A738-4261-A52B-CF7C404729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4164" y="3707581"/>
            <a:ext cx="6406362" cy="177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5324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657726" y="66092"/>
            <a:ext cx="10972800" cy="11430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RECOMENDACIONES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4294967295"/>
          </p:nvPr>
        </p:nvSpPr>
        <p:spPr>
          <a:xfrm>
            <a:off x="1524000" y="6656388"/>
            <a:ext cx="2025650" cy="215900"/>
          </a:xfrm>
        </p:spPr>
        <p:txBody>
          <a:bodyPr/>
          <a:lstStyle/>
          <a:p>
            <a:pPr defTabSz="914400"/>
            <a:r>
              <a:rPr lang="es-EC" b="1" dirty="0">
                <a:solidFill>
                  <a:srgbClr val="000000"/>
                </a:solidFill>
                <a:latin typeface="Arial"/>
              </a:rPr>
              <a:t>FECHA ÚLTIMA REVISIÓN: 13/12/11</a:t>
            </a:r>
            <a:endParaRPr lang="es-EC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793288" y="6657976"/>
            <a:ext cx="874712" cy="214313"/>
          </a:xfrm>
        </p:spPr>
        <p:txBody>
          <a:bodyPr/>
          <a:lstStyle/>
          <a:p>
            <a:pPr defTabSz="914400"/>
            <a:r>
              <a:rPr lang="es-EC" b="1">
                <a:solidFill>
                  <a:srgbClr val="000000"/>
                </a:solidFill>
                <a:latin typeface="Arial"/>
              </a:rPr>
              <a:t>VERSIÓN: </a:t>
            </a:r>
            <a:r>
              <a:rPr lang="es-EC">
                <a:solidFill>
                  <a:srgbClr val="000000"/>
                </a:solidFill>
                <a:latin typeface="Arial"/>
              </a:rPr>
              <a:t>1.0</a:t>
            </a:r>
            <a:endParaRPr lang="es-EC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294967295"/>
          </p:nvPr>
        </p:nvSpPr>
        <p:spPr>
          <a:xfrm>
            <a:off x="9220200" y="6657976"/>
            <a:ext cx="1447800" cy="214313"/>
          </a:xfrm>
        </p:spPr>
        <p:txBody>
          <a:bodyPr/>
          <a:lstStyle/>
          <a:p>
            <a:pPr defTabSz="914400"/>
            <a:r>
              <a:rPr lang="es-EC" b="1" dirty="0">
                <a:solidFill>
                  <a:srgbClr val="000000"/>
                </a:solidFill>
                <a:latin typeface="Arial"/>
              </a:rPr>
              <a:t>CÓDIGO: </a:t>
            </a:r>
            <a:r>
              <a:rPr lang="es-EC" dirty="0">
                <a:solidFill>
                  <a:srgbClr val="000000"/>
                </a:solidFill>
                <a:latin typeface="Arial"/>
              </a:rPr>
              <a:t>SGC.DI.260</a:t>
            </a:r>
          </a:p>
        </p:txBody>
      </p:sp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657726" y="1038728"/>
            <a:ext cx="10972800" cy="3998493"/>
          </a:xfrm>
        </p:spPr>
        <p:txBody>
          <a:bodyPr/>
          <a:lstStyle/>
          <a:p>
            <a:pPr algn="just"/>
            <a:r>
              <a:rPr lang="es-ES" dirty="0">
                <a:solidFill>
                  <a:schemeClr val="tx1"/>
                </a:solidFill>
              </a:rPr>
              <a:t>Al momento de realizar un modelo de evaluación tomar en cuenta las características más relevantes para no tener una sobrecarga de información y un grado alto de complejidad para realizar un análisis.</a:t>
            </a:r>
          </a:p>
          <a:p>
            <a:pPr algn="just"/>
            <a:r>
              <a:rPr lang="es-ES" dirty="0">
                <a:solidFill>
                  <a:schemeClr val="tx1"/>
                </a:solidFill>
              </a:rPr>
              <a:t>Aplicar una matriz FODA a un número reducido de objetos de estudio para ayudar a la toma de decisiones. </a:t>
            </a:r>
          </a:p>
          <a:p>
            <a:pPr algn="just"/>
            <a:r>
              <a:rPr lang="es-ES" dirty="0">
                <a:solidFill>
                  <a:schemeClr val="tx1"/>
                </a:solidFill>
              </a:rPr>
              <a:t>Revisar constantemente la documentación del framework para familiarizarse con el mismo y estar al pendiente de posibles actualizaciones.</a:t>
            </a:r>
          </a:p>
          <a:p>
            <a:pPr algn="just"/>
            <a:r>
              <a:rPr lang="es-ES" dirty="0">
                <a:solidFill>
                  <a:schemeClr val="tx1"/>
                </a:solidFill>
              </a:rPr>
              <a:t>Durante el proceso de desarrollo llevar un buen control de actividades realizadas y tareas pendientes para poder obtener mejores resultados al final del proceso.</a:t>
            </a:r>
          </a:p>
        </p:txBody>
      </p:sp>
    </p:spTree>
    <p:extLst>
      <p:ext uri="{BB962C8B-B14F-4D97-AF65-F5344CB8AC3E}">
        <p14:creationId xmlns:p14="http://schemas.microsoft.com/office/powerpoint/2010/main" val="28168108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B7D63CB-2E42-4213-91B1-BF58596D24D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EC" b="1"/>
              <a:t>FECHA ÚLTIMA REVISIÓN: </a:t>
            </a:r>
            <a:r>
              <a:rPr lang="es-EC"/>
              <a:t>09/10/13</a:t>
            </a:r>
            <a:endParaRPr lang="es-EC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A17B174-FD4A-4D8F-A394-8F9E83E7E8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EC" b="1"/>
              <a:t>CÓDIGO: </a:t>
            </a:r>
            <a:r>
              <a:rPr lang="es-EC"/>
              <a:t>SGC.DI.260</a:t>
            </a:r>
            <a:endParaRPr lang="es-EC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F0F9B1F-5089-48BE-B630-D50990C567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s-EC" b="1"/>
              <a:t>VERSIÓN: </a:t>
            </a:r>
            <a:r>
              <a:rPr lang="es-EC"/>
              <a:t>1.1</a:t>
            </a:r>
            <a:endParaRPr lang="es-EC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005FF14-37DF-44B6-AD9B-8E6C72427826}"/>
              </a:ext>
            </a:extLst>
          </p:cNvPr>
          <p:cNvSpPr/>
          <p:nvPr/>
        </p:nvSpPr>
        <p:spPr>
          <a:xfrm>
            <a:off x="909859" y="2453988"/>
            <a:ext cx="113413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3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¡¡¡</a:t>
            </a:r>
            <a:r>
              <a:rPr lang="es-ES" sz="53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GRACIAS POR SU ATENCIÓN!!!</a:t>
            </a:r>
          </a:p>
        </p:txBody>
      </p:sp>
    </p:spTree>
    <p:extLst>
      <p:ext uri="{BB962C8B-B14F-4D97-AF65-F5344CB8AC3E}">
        <p14:creationId xmlns:p14="http://schemas.microsoft.com/office/powerpoint/2010/main" val="26293656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657726" y="66092"/>
            <a:ext cx="10972800" cy="11430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OBJETIVOS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4294967295"/>
          </p:nvPr>
        </p:nvSpPr>
        <p:spPr>
          <a:xfrm>
            <a:off x="1524000" y="6656388"/>
            <a:ext cx="2025650" cy="215900"/>
          </a:xfrm>
        </p:spPr>
        <p:txBody>
          <a:bodyPr/>
          <a:lstStyle/>
          <a:p>
            <a:pPr defTabSz="914400"/>
            <a:r>
              <a:rPr lang="es-EC" b="1" dirty="0">
                <a:solidFill>
                  <a:srgbClr val="000000"/>
                </a:solidFill>
                <a:latin typeface="Arial"/>
              </a:rPr>
              <a:t>FECHA ÚLTIMA REVISIÓN: 13/12/11</a:t>
            </a:r>
            <a:endParaRPr lang="es-EC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793288" y="6657976"/>
            <a:ext cx="874712" cy="214313"/>
          </a:xfrm>
        </p:spPr>
        <p:txBody>
          <a:bodyPr/>
          <a:lstStyle/>
          <a:p>
            <a:pPr defTabSz="914400"/>
            <a:r>
              <a:rPr lang="es-EC" b="1">
                <a:solidFill>
                  <a:srgbClr val="000000"/>
                </a:solidFill>
                <a:latin typeface="Arial"/>
              </a:rPr>
              <a:t>VERSIÓN: </a:t>
            </a:r>
            <a:r>
              <a:rPr lang="es-EC">
                <a:solidFill>
                  <a:srgbClr val="000000"/>
                </a:solidFill>
                <a:latin typeface="Arial"/>
              </a:rPr>
              <a:t>1.0</a:t>
            </a:r>
            <a:endParaRPr lang="es-EC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294967295"/>
          </p:nvPr>
        </p:nvSpPr>
        <p:spPr>
          <a:xfrm>
            <a:off x="9220200" y="6657976"/>
            <a:ext cx="1447800" cy="214313"/>
          </a:xfrm>
        </p:spPr>
        <p:txBody>
          <a:bodyPr/>
          <a:lstStyle/>
          <a:p>
            <a:pPr defTabSz="914400"/>
            <a:r>
              <a:rPr lang="es-EC" b="1" dirty="0">
                <a:solidFill>
                  <a:srgbClr val="000000"/>
                </a:solidFill>
                <a:latin typeface="Arial"/>
              </a:rPr>
              <a:t>CÓDIGO: </a:t>
            </a:r>
            <a:r>
              <a:rPr lang="es-EC" dirty="0">
                <a:solidFill>
                  <a:srgbClr val="000000"/>
                </a:solidFill>
                <a:latin typeface="Arial"/>
              </a:rPr>
              <a:t>SGC.DI.260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7263587A-38EA-49D8-9010-2DADA71026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13222576"/>
              </p:ext>
            </p:extLst>
          </p:nvPr>
        </p:nvGraphicFramePr>
        <p:xfrm>
          <a:off x="657727" y="721895"/>
          <a:ext cx="11261558" cy="50372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509272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657726" y="66092"/>
            <a:ext cx="10972800" cy="11430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ESTUDIO COMPARATIVO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4294967295"/>
          </p:nvPr>
        </p:nvSpPr>
        <p:spPr>
          <a:xfrm>
            <a:off x="1524000" y="6656388"/>
            <a:ext cx="2025650" cy="215900"/>
          </a:xfrm>
        </p:spPr>
        <p:txBody>
          <a:bodyPr/>
          <a:lstStyle/>
          <a:p>
            <a:pPr defTabSz="914400"/>
            <a:r>
              <a:rPr lang="es-EC" b="1" dirty="0">
                <a:solidFill>
                  <a:srgbClr val="000000"/>
                </a:solidFill>
                <a:latin typeface="Arial"/>
              </a:rPr>
              <a:t>FECHA ÚLTIMA REVISIÓN: 13/12/11</a:t>
            </a:r>
            <a:endParaRPr lang="es-EC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793288" y="6657976"/>
            <a:ext cx="874712" cy="214313"/>
          </a:xfrm>
        </p:spPr>
        <p:txBody>
          <a:bodyPr/>
          <a:lstStyle/>
          <a:p>
            <a:pPr defTabSz="914400"/>
            <a:r>
              <a:rPr lang="es-EC" b="1">
                <a:solidFill>
                  <a:srgbClr val="000000"/>
                </a:solidFill>
                <a:latin typeface="Arial"/>
              </a:rPr>
              <a:t>VERSIÓN: </a:t>
            </a:r>
            <a:r>
              <a:rPr lang="es-EC">
                <a:solidFill>
                  <a:srgbClr val="000000"/>
                </a:solidFill>
                <a:latin typeface="Arial"/>
              </a:rPr>
              <a:t>1.0</a:t>
            </a:r>
            <a:endParaRPr lang="es-EC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294967295"/>
          </p:nvPr>
        </p:nvSpPr>
        <p:spPr>
          <a:xfrm>
            <a:off x="9220200" y="6657976"/>
            <a:ext cx="1447800" cy="214313"/>
          </a:xfrm>
        </p:spPr>
        <p:txBody>
          <a:bodyPr/>
          <a:lstStyle/>
          <a:p>
            <a:pPr defTabSz="914400"/>
            <a:r>
              <a:rPr lang="es-EC" b="1" dirty="0">
                <a:solidFill>
                  <a:srgbClr val="000000"/>
                </a:solidFill>
                <a:latin typeface="Arial"/>
              </a:rPr>
              <a:t>CÓDIGO: </a:t>
            </a:r>
            <a:r>
              <a:rPr lang="es-EC" dirty="0">
                <a:solidFill>
                  <a:srgbClr val="000000"/>
                </a:solidFill>
                <a:latin typeface="Arial"/>
              </a:rPr>
              <a:t>SGC.DI.260</a:t>
            </a:r>
          </a:p>
        </p:txBody>
      </p:sp>
      <p:sp>
        <p:nvSpPr>
          <p:cNvPr id="12" name="Título 2">
            <a:extLst>
              <a:ext uri="{FF2B5EF4-FFF2-40B4-BE49-F238E27FC236}">
                <a16:creationId xmlns:a16="http://schemas.microsoft.com/office/drawing/2014/main" id="{A4F40631-7022-4B04-8768-52424D2A1149}"/>
              </a:ext>
            </a:extLst>
          </p:cNvPr>
          <p:cNvSpPr txBox="1">
            <a:spLocks/>
          </p:cNvSpPr>
          <p:nvPr/>
        </p:nvSpPr>
        <p:spPr>
          <a:xfrm>
            <a:off x="609601" y="902704"/>
            <a:ext cx="7315200" cy="525043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 defTabSz="914400"/>
            <a:r>
              <a:rPr lang="en-US" kern="0" dirty="0">
                <a:solidFill>
                  <a:schemeClr val="tx1"/>
                </a:solidFill>
              </a:rPr>
              <a:t>FRAMEWORKS EXISTENTES</a:t>
            </a:r>
          </a:p>
        </p:txBody>
      </p:sp>
      <p:pic>
        <p:nvPicPr>
          <p:cNvPr id="13" name="Marcador de contenido 12">
            <a:extLst>
              <a:ext uri="{FF2B5EF4-FFF2-40B4-BE49-F238E27FC236}">
                <a16:creationId xmlns:a16="http://schemas.microsoft.com/office/drawing/2014/main" id="{7B913E82-A487-4F2A-8BB9-AF7CFC9A5EFD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479" y="2323421"/>
            <a:ext cx="10475293" cy="18190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6" name="Marcador de contenido 1">
            <a:extLst>
              <a:ext uri="{FF2B5EF4-FFF2-40B4-BE49-F238E27FC236}">
                <a16:creationId xmlns:a16="http://schemas.microsoft.com/office/drawing/2014/main" id="{3D21F22D-EF65-4838-8B2C-6C9801B4BA8F}"/>
              </a:ext>
            </a:extLst>
          </p:cNvPr>
          <p:cNvSpPr txBox="1">
            <a:spLocks/>
          </p:cNvSpPr>
          <p:nvPr/>
        </p:nvSpPr>
        <p:spPr>
          <a:xfrm>
            <a:off x="609600" y="1600202"/>
            <a:ext cx="10772172" cy="184885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defTabSz="914400">
              <a:buNone/>
            </a:pPr>
            <a:r>
              <a:rPr lang="es-ES" kern="0" dirty="0">
                <a:solidFill>
                  <a:schemeClr val="tx1"/>
                </a:solidFill>
              </a:rPr>
              <a:t>Frameworks más populares para el desarrollo de aplicaciones híbridas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7B6AF54D-B6F0-40C4-8432-762CDA995792}"/>
              </a:ext>
            </a:extLst>
          </p:cNvPr>
          <p:cNvSpPr/>
          <p:nvPr/>
        </p:nvSpPr>
        <p:spPr>
          <a:xfrm>
            <a:off x="890058" y="4336703"/>
            <a:ext cx="35318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/>
              <a:t>Tomado de: </a:t>
            </a:r>
            <a:r>
              <a:rPr lang="es-ES_tradnl" dirty="0"/>
              <a:t>(</a:t>
            </a:r>
            <a:r>
              <a:rPr lang="es-ES_tradnl" dirty="0" err="1"/>
              <a:t>pixelcrayons</a:t>
            </a:r>
            <a:r>
              <a:rPr lang="es-ES_tradnl" dirty="0"/>
              <a:t>, 2017)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5005438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657726" y="66092"/>
            <a:ext cx="10972800" cy="11430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ESTUDIO COMPARATIVO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4294967295"/>
          </p:nvPr>
        </p:nvSpPr>
        <p:spPr>
          <a:xfrm>
            <a:off x="1524000" y="6656388"/>
            <a:ext cx="2025650" cy="215900"/>
          </a:xfrm>
        </p:spPr>
        <p:txBody>
          <a:bodyPr/>
          <a:lstStyle/>
          <a:p>
            <a:pPr defTabSz="914400"/>
            <a:r>
              <a:rPr lang="es-EC" b="1" dirty="0">
                <a:solidFill>
                  <a:srgbClr val="000000"/>
                </a:solidFill>
                <a:latin typeface="Arial"/>
              </a:rPr>
              <a:t>FECHA ÚLTIMA REVISIÓN: 13/12/11</a:t>
            </a:r>
            <a:endParaRPr lang="es-EC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793288" y="6657976"/>
            <a:ext cx="874712" cy="214313"/>
          </a:xfrm>
        </p:spPr>
        <p:txBody>
          <a:bodyPr/>
          <a:lstStyle/>
          <a:p>
            <a:pPr defTabSz="914400"/>
            <a:r>
              <a:rPr lang="es-EC" b="1">
                <a:solidFill>
                  <a:srgbClr val="000000"/>
                </a:solidFill>
                <a:latin typeface="Arial"/>
              </a:rPr>
              <a:t>VERSIÓN: </a:t>
            </a:r>
            <a:r>
              <a:rPr lang="es-EC">
                <a:solidFill>
                  <a:srgbClr val="000000"/>
                </a:solidFill>
                <a:latin typeface="Arial"/>
              </a:rPr>
              <a:t>1.0</a:t>
            </a:r>
            <a:endParaRPr lang="es-EC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294967295"/>
          </p:nvPr>
        </p:nvSpPr>
        <p:spPr>
          <a:xfrm>
            <a:off x="9220200" y="6657976"/>
            <a:ext cx="1447800" cy="214313"/>
          </a:xfrm>
        </p:spPr>
        <p:txBody>
          <a:bodyPr/>
          <a:lstStyle/>
          <a:p>
            <a:pPr defTabSz="914400"/>
            <a:r>
              <a:rPr lang="es-EC" b="1" dirty="0">
                <a:solidFill>
                  <a:srgbClr val="000000"/>
                </a:solidFill>
                <a:latin typeface="Arial"/>
              </a:rPr>
              <a:t>CÓDIGO: </a:t>
            </a:r>
            <a:r>
              <a:rPr lang="es-EC" dirty="0">
                <a:solidFill>
                  <a:srgbClr val="000000"/>
                </a:solidFill>
                <a:latin typeface="Arial"/>
              </a:rPr>
              <a:t>SGC.DI.260</a:t>
            </a:r>
          </a:p>
        </p:txBody>
      </p:sp>
      <p:sp>
        <p:nvSpPr>
          <p:cNvPr id="12" name="Título 2">
            <a:extLst>
              <a:ext uri="{FF2B5EF4-FFF2-40B4-BE49-F238E27FC236}">
                <a16:creationId xmlns:a16="http://schemas.microsoft.com/office/drawing/2014/main" id="{A4F40631-7022-4B04-8768-52424D2A1149}"/>
              </a:ext>
            </a:extLst>
          </p:cNvPr>
          <p:cNvSpPr txBox="1">
            <a:spLocks/>
          </p:cNvSpPr>
          <p:nvPr/>
        </p:nvSpPr>
        <p:spPr>
          <a:xfrm>
            <a:off x="609601" y="902704"/>
            <a:ext cx="7315200" cy="525043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 defTabSz="914400"/>
            <a:r>
              <a:rPr lang="en-US" kern="0" dirty="0">
                <a:solidFill>
                  <a:schemeClr val="tx1"/>
                </a:solidFill>
              </a:rPr>
              <a:t>SELECCIÓN  DE ENTORNOS</a:t>
            </a:r>
          </a:p>
        </p:txBody>
      </p:sp>
      <p:sp>
        <p:nvSpPr>
          <p:cNvPr id="16" name="Marcador de contenido 1">
            <a:extLst>
              <a:ext uri="{FF2B5EF4-FFF2-40B4-BE49-F238E27FC236}">
                <a16:creationId xmlns:a16="http://schemas.microsoft.com/office/drawing/2014/main" id="{3D21F22D-EF65-4838-8B2C-6C9801B4BA8F}"/>
              </a:ext>
            </a:extLst>
          </p:cNvPr>
          <p:cNvSpPr txBox="1">
            <a:spLocks/>
          </p:cNvSpPr>
          <p:nvPr/>
        </p:nvSpPr>
        <p:spPr>
          <a:xfrm>
            <a:off x="609600" y="1600202"/>
            <a:ext cx="10772172" cy="53573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defTabSz="914400">
              <a:buNone/>
            </a:pPr>
            <a:r>
              <a:rPr lang="es-ES" kern="0" dirty="0">
                <a:solidFill>
                  <a:schemeClr val="tx1"/>
                </a:solidFill>
              </a:rPr>
              <a:t>Frameworks con más alto puntaje: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B5D1A57F-9662-4E29-A3E0-2A427CA73811}"/>
              </a:ext>
            </a:extLst>
          </p:cNvPr>
          <p:cNvGrpSpPr/>
          <p:nvPr/>
        </p:nvGrpSpPr>
        <p:grpSpPr>
          <a:xfrm>
            <a:off x="284152" y="2407452"/>
            <a:ext cx="2701473" cy="3046888"/>
            <a:chOff x="583273" y="2407452"/>
            <a:chExt cx="2701473" cy="3046888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C6BC9938-9A4C-4878-B19B-264863EFA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3273" y="2407452"/>
              <a:ext cx="2701473" cy="2509084"/>
            </a:xfrm>
            <a:prstGeom prst="rect">
              <a:avLst/>
            </a:prstGeom>
          </p:spPr>
        </p:pic>
        <p:sp>
          <p:nvSpPr>
            <p:cNvPr id="17" name="Marcador de contenido 1">
              <a:extLst>
                <a:ext uri="{FF2B5EF4-FFF2-40B4-BE49-F238E27FC236}">
                  <a16:creationId xmlns:a16="http://schemas.microsoft.com/office/drawing/2014/main" id="{BB8CC2DB-4DDA-4273-B05C-29E4215AFA50}"/>
                </a:ext>
              </a:extLst>
            </p:cNvPr>
            <p:cNvSpPr txBox="1">
              <a:spLocks/>
            </p:cNvSpPr>
            <p:nvPr/>
          </p:nvSpPr>
          <p:spPr>
            <a:xfrm>
              <a:off x="1305168" y="4918605"/>
              <a:ext cx="1074821" cy="535735"/>
            </a:xfrm>
            <a:prstGeom prst="rect">
              <a:avLst/>
            </a:prstGeom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>
                  <a:solidFill>
                    <a:schemeClr val="bg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bg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>
                  <a:solidFill>
                    <a:schemeClr val="bg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bg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bg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bg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bg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bg1"/>
                  </a:solidFill>
                  <a:latin typeface="+mn-lt"/>
                </a:defRPr>
              </a:lvl9pPr>
            </a:lstStyle>
            <a:p>
              <a:pPr marL="0" indent="0" defTabSz="914400">
                <a:buNone/>
              </a:pPr>
              <a:r>
                <a:rPr lang="es-ES" kern="0" dirty="0">
                  <a:solidFill>
                    <a:schemeClr val="tx1"/>
                  </a:solidFill>
                </a:rPr>
                <a:t>IONIC</a:t>
              </a:r>
            </a:p>
          </p:txBody>
        </p:sp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C37BF451-F27C-4236-AB16-C6EAF85B8DE6}"/>
              </a:ext>
            </a:extLst>
          </p:cNvPr>
          <p:cNvGrpSpPr/>
          <p:nvPr/>
        </p:nvGrpSpPr>
        <p:grpSpPr>
          <a:xfrm>
            <a:off x="3291395" y="2527047"/>
            <a:ext cx="2510589" cy="2968953"/>
            <a:chOff x="3284746" y="2497685"/>
            <a:chExt cx="2510589" cy="2968953"/>
          </a:xfrm>
        </p:grpSpPr>
        <p:pic>
          <p:nvPicPr>
            <p:cNvPr id="6146" name="Picture 2" descr="Resultado de imagen para framework 7">
              <a:extLst>
                <a:ext uri="{FF2B5EF4-FFF2-40B4-BE49-F238E27FC236}">
                  <a16:creationId xmlns:a16="http://schemas.microsoft.com/office/drawing/2014/main" id="{D3EB70FF-3CFA-42AE-A7E2-D0FEA302AA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870" y="2497685"/>
              <a:ext cx="2290342" cy="22903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Marcador de contenido 1">
              <a:extLst>
                <a:ext uri="{FF2B5EF4-FFF2-40B4-BE49-F238E27FC236}">
                  <a16:creationId xmlns:a16="http://schemas.microsoft.com/office/drawing/2014/main" id="{47E945DE-2DBE-416E-A9CE-ADDB4579FE16}"/>
                </a:ext>
              </a:extLst>
            </p:cNvPr>
            <p:cNvSpPr txBox="1">
              <a:spLocks/>
            </p:cNvSpPr>
            <p:nvPr/>
          </p:nvSpPr>
          <p:spPr>
            <a:xfrm>
              <a:off x="3284746" y="4930903"/>
              <a:ext cx="2510589" cy="535735"/>
            </a:xfrm>
            <a:prstGeom prst="rect">
              <a:avLst/>
            </a:prstGeom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>
                  <a:solidFill>
                    <a:schemeClr val="bg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bg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>
                  <a:solidFill>
                    <a:schemeClr val="bg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bg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bg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bg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bg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bg1"/>
                  </a:solidFill>
                  <a:latin typeface="+mn-lt"/>
                </a:defRPr>
              </a:lvl9pPr>
            </a:lstStyle>
            <a:p>
              <a:pPr marL="0" indent="0" defTabSz="914400">
                <a:buNone/>
              </a:pPr>
              <a:r>
                <a:rPr lang="es-ES" kern="0" dirty="0">
                  <a:solidFill>
                    <a:schemeClr val="tx1"/>
                  </a:solidFill>
                </a:rPr>
                <a:t>FRAMEWORK 7</a:t>
              </a:r>
            </a:p>
          </p:txBody>
        </p:sp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BE925C4D-5F27-4062-94FA-E62CA120EC47}"/>
              </a:ext>
            </a:extLst>
          </p:cNvPr>
          <p:cNvGrpSpPr/>
          <p:nvPr/>
        </p:nvGrpSpPr>
        <p:grpSpPr>
          <a:xfrm>
            <a:off x="5633213" y="2407451"/>
            <a:ext cx="3374052" cy="3036824"/>
            <a:chOff x="5277853" y="2407451"/>
            <a:chExt cx="3374052" cy="3036824"/>
          </a:xfrm>
        </p:grpSpPr>
        <p:pic>
          <p:nvPicPr>
            <p:cNvPr id="6148" name="Picture 4" descr="Resultado de imagen para react js">
              <a:extLst>
                <a:ext uri="{FF2B5EF4-FFF2-40B4-BE49-F238E27FC236}">
                  <a16:creationId xmlns:a16="http://schemas.microsoft.com/office/drawing/2014/main" id="{F49D5AB3-DFC4-49B3-A327-BA7076F14F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7853" y="2407451"/>
              <a:ext cx="3374052" cy="23844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Marcador de contenido 1">
              <a:extLst>
                <a:ext uri="{FF2B5EF4-FFF2-40B4-BE49-F238E27FC236}">
                  <a16:creationId xmlns:a16="http://schemas.microsoft.com/office/drawing/2014/main" id="{818E337D-8E43-4D96-B2E2-B53C635801DE}"/>
                </a:ext>
              </a:extLst>
            </p:cNvPr>
            <p:cNvSpPr txBox="1">
              <a:spLocks/>
            </p:cNvSpPr>
            <p:nvPr/>
          </p:nvSpPr>
          <p:spPr>
            <a:xfrm>
              <a:off x="6374199" y="4908540"/>
              <a:ext cx="1314471" cy="535735"/>
            </a:xfrm>
            <a:prstGeom prst="rect">
              <a:avLst/>
            </a:prstGeom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>
                  <a:solidFill>
                    <a:schemeClr val="bg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bg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>
                  <a:solidFill>
                    <a:schemeClr val="bg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bg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bg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bg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bg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bg1"/>
                  </a:solidFill>
                  <a:latin typeface="+mn-lt"/>
                </a:defRPr>
              </a:lvl9pPr>
            </a:lstStyle>
            <a:p>
              <a:pPr marL="0" indent="0" defTabSz="914400">
                <a:buNone/>
              </a:pPr>
              <a:r>
                <a:rPr lang="es-ES" kern="0" dirty="0">
                  <a:solidFill>
                    <a:schemeClr val="tx1"/>
                  </a:solidFill>
                </a:rPr>
                <a:t>REACT</a:t>
              </a:r>
            </a:p>
          </p:txBody>
        </p:sp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id="{7D05532A-FFB6-4B9F-8CAE-E57880C34E7C}"/>
              </a:ext>
            </a:extLst>
          </p:cNvPr>
          <p:cNvGrpSpPr/>
          <p:nvPr/>
        </p:nvGrpSpPr>
        <p:grpSpPr>
          <a:xfrm>
            <a:off x="9085949" y="2407451"/>
            <a:ext cx="2574656" cy="2956655"/>
            <a:chOff x="8235501" y="2497685"/>
            <a:chExt cx="2574656" cy="2956655"/>
          </a:xfrm>
        </p:grpSpPr>
        <p:pic>
          <p:nvPicPr>
            <p:cNvPr id="6150" name="Picture 6" descr="Resultado de imagen para nativescript">
              <a:extLst>
                <a:ext uri="{FF2B5EF4-FFF2-40B4-BE49-F238E27FC236}">
                  <a16:creationId xmlns:a16="http://schemas.microsoft.com/office/drawing/2014/main" id="{FA07B248-1A25-4E40-8846-24EA8B64CA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77658" y="2497685"/>
              <a:ext cx="2290342" cy="22903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Marcador de contenido 1">
              <a:extLst>
                <a:ext uri="{FF2B5EF4-FFF2-40B4-BE49-F238E27FC236}">
                  <a16:creationId xmlns:a16="http://schemas.microsoft.com/office/drawing/2014/main" id="{E4415FA8-50E7-47F6-B032-C4CD3535C02C}"/>
                </a:ext>
              </a:extLst>
            </p:cNvPr>
            <p:cNvSpPr txBox="1">
              <a:spLocks/>
            </p:cNvSpPr>
            <p:nvPr/>
          </p:nvSpPr>
          <p:spPr>
            <a:xfrm>
              <a:off x="8235501" y="4918605"/>
              <a:ext cx="2574656" cy="535735"/>
            </a:xfrm>
            <a:prstGeom prst="rect">
              <a:avLst/>
            </a:prstGeom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>
                  <a:solidFill>
                    <a:schemeClr val="bg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bg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>
                  <a:solidFill>
                    <a:schemeClr val="bg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bg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bg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bg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bg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bg1"/>
                  </a:solidFill>
                  <a:latin typeface="+mn-lt"/>
                </a:defRPr>
              </a:lvl9pPr>
            </a:lstStyle>
            <a:p>
              <a:pPr marL="0" indent="0" defTabSz="914400">
                <a:buNone/>
              </a:pPr>
              <a:r>
                <a:rPr lang="es-ES" kern="0" dirty="0">
                  <a:solidFill>
                    <a:schemeClr val="tx1"/>
                  </a:solidFill>
                </a:rPr>
                <a:t>NATIVE SCRIPT</a:t>
              </a:r>
            </a:p>
          </p:txBody>
        </p:sp>
      </p:grpSp>
      <p:grpSp>
        <p:nvGrpSpPr>
          <p:cNvPr id="23" name="Grupo 22">
            <a:extLst>
              <a:ext uri="{FF2B5EF4-FFF2-40B4-BE49-F238E27FC236}">
                <a16:creationId xmlns:a16="http://schemas.microsoft.com/office/drawing/2014/main" id="{94D362E7-AF67-49C6-B1CB-4224FF543FFB}"/>
              </a:ext>
            </a:extLst>
          </p:cNvPr>
          <p:cNvGrpSpPr/>
          <p:nvPr/>
        </p:nvGrpSpPr>
        <p:grpSpPr>
          <a:xfrm>
            <a:off x="8780179" y="2177910"/>
            <a:ext cx="3186196" cy="3274146"/>
            <a:chOff x="8780179" y="2177910"/>
            <a:chExt cx="3186196" cy="3274146"/>
          </a:xfrm>
        </p:grpSpPr>
        <p:sp>
          <p:nvSpPr>
            <p:cNvPr id="22" name="Símbolo &quot;No permitido&quot; 21">
              <a:extLst>
                <a:ext uri="{FF2B5EF4-FFF2-40B4-BE49-F238E27FC236}">
                  <a16:creationId xmlns:a16="http://schemas.microsoft.com/office/drawing/2014/main" id="{5C0F9A54-31B9-4272-9E02-FE61948224E8}"/>
                </a:ext>
              </a:extLst>
            </p:cNvPr>
            <p:cNvSpPr/>
            <p:nvPr/>
          </p:nvSpPr>
          <p:spPr>
            <a:xfrm>
              <a:off x="8780179" y="2177910"/>
              <a:ext cx="3186196" cy="3186196"/>
            </a:xfrm>
            <a:prstGeom prst="noSmoking">
              <a:avLst>
                <a:gd name="adj" fmla="val 16469"/>
              </a:avLst>
            </a:prstGeom>
            <a:solidFill>
              <a:srgbClr val="FFC000">
                <a:alpha val="8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solidFill>
                  <a:schemeClr val="tx1"/>
                </a:solidFill>
              </a:endParaRPr>
            </a:p>
          </p:txBody>
        </p:sp>
        <p:sp>
          <p:nvSpPr>
            <p:cNvPr id="26" name="Marcador de contenido 1">
              <a:extLst>
                <a:ext uri="{FF2B5EF4-FFF2-40B4-BE49-F238E27FC236}">
                  <a16:creationId xmlns:a16="http://schemas.microsoft.com/office/drawing/2014/main" id="{FACCAEA1-3EBE-4DF2-A7F7-A89C0E54F8E2}"/>
                </a:ext>
              </a:extLst>
            </p:cNvPr>
            <p:cNvSpPr txBox="1">
              <a:spLocks/>
            </p:cNvSpPr>
            <p:nvPr/>
          </p:nvSpPr>
          <p:spPr>
            <a:xfrm rot="2762577">
              <a:off x="8719398" y="3591573"/>
              <a:ext cx="3185230" cy="535735"/>
            </a:xfrm>
            <a:prstGeom prst="rect">
              <a:avLst/>
            </a:prstGeom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>
                  <a:solidFill>
                    <a:schemeClr val="bg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bg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>
                  <a:solidFill>
                    <a:schemeClr val="bg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bg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bg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bg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bg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bg1"/>
                  </a:solidFill>
                  <a:latin typeface="+mn-lt"/>
                </a:defRPr>
              </a:lvl9pPr>
            </a:lstStyle>
            <a:p>
              <a:pPr marL="0" indent="0" defTabSz="914400">
                <a:buNone/>
              </a:pPr>
              <a:r>
                <a:rPr lang="es-ES" sz="1800" kern="0" dirty="0">
                  <a:solidFill>
                    <a:schemeClr val="tx1"/>
                  </a:solidFill>
                </a:rPr>
                <a:t>HERRAMIENTAS PAGADAS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21123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657726" y="66092"/>
            <a:ext cx="10972800" cy="11430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ESTUDIO COMPARATIVO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4294967295"/>
          </p:nvPr>
        </p:nvSpPr>
        <p:spPr>
          <a:xfrm>
            <a:off x="1524000" y="6656388"/>
            <a:ext cx="2025650" cy="215900"/>
          </a:xfrm>
        </p:spPr>
        <p:txBody>
          <a:bodyPr/>
          <a:lstStyle/>
          <a:p>
            <a:pPr defTabSz="914400"/>
            <a:r>
              <a:rPr lang="es-EC" b="1" dirty="0">
                <a:solidFill>
                  <a:srgbClr val="000000"/>
                </a:solidFill>
                <a:latin typeface="Arial"/>
              </a:rPr>
              <a:t>FECHA ÚLTIMA REVISIÓN: 13/12/11</a:t>
            </a:r>
            <a:endParaRPr lang="es-EC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793288" y="6657976"/>
            <a:ext cx="874712" cy="214313"/>
          </a:xfrm>
        </p:spPr>
        <p:txBody>
          <a:bodyPr/>
          <a:lstStyle/>
          <a:p>
            <a:pPr defTabSz="914400"/>
            <a:r>
              <a:rPr lang="es-EC" b="1">
                <a:solidFill>
                  <a:srgbClr val="000000"/>
                </a:solidFill>
                <a:latin typeface="Arial"/>
              </a:rPr>
              <a:t>VERSIÓN: </a:t>
            </a:r>
            <a:r>
              <a:rPr lang="es-EC">
                <a:solidFill>
                  <a:srgbClr val="000000"/>
                </a:solidFill>
                <a:latin typeface="Arial"/>
              </a:rPr>
              <a:t>1.0</a:t>
            </a:r>
            <a:endParaRPr lang="es-EC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294967295"/>
          </p:nvPr>
        </p:nvSpPr>
        <p:spPr>
          <a:xfrm>
            <a:off x="9220200" y="6657976"/>
            <a:ext cx="1447800" cy="214313"/>
          </a:xfrm>
        </p:spPr>
        <p:txBody>
          <a:bodyPr/>
          <a:lstStyle/>
          <a:p>
            <a:pPr defTabSz="914400"/>
            <a:r>
              <a:rPr lang="es-EC" b="1" dirty="0">
                <a:solidFill>
                  <a:srgbClr val="000000"/>
                </a:solidFill>
                <a:latin typeface="Arial"/>
              </a:rPr>
              <a:t>CÓDIGO: </a:t>
            </a:r>
            <a:r>
              <a:rPr lang="es-EC" dirty="0">
                <a:solidFill>
                  <a:srgbClr val="000000"/>
                </a:solidFill>
                <a:latin typeface="Arial"/>
              </a:rPr>
              <a:t>SGC.DI.260</a:t>
            </a:r>
          </a:p>
        </p:txBody>
      </p:sp>
      <p:sp>
        <p:nvSpPr>
          <p:cNvPr id="12" name="Título 2">
            <a:extLst>
              <a:ext uri="{FF2B5EF4-FFF2-40B4-BE49-F238E27FC236}">
                <a16:creationId xmlns:a16="http://schemas.microsoft.com/office/drawing/2014/main" id="{A4F40631-7022-4B04-8768-52424D2A1149}"/>
              </a:ext>
            </a:extLst>
          </p:cNvPr>
          <p:cNvSpPr txBox="1">
            <a:spLocks/>
          </p:cNvSpPr>
          <p:nvPr/>
        </p:nvSpPr>
        <p:spPr>
          <a:xfrm>
            <a:off x="609601" y="902704"/>
            <a:ext cx="7315200" cy="525043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 defTabSz="914400"/>
            <a:r>
              <a:rPr lang="en-US" kern="0" dirty="0">
                <a:solidFill>
                  <a:schemeClr val="tx1"/>
                </a:solidFill>
              </a:rPr>
              <a:t>MODELO DE CALIDAD</a:t>
            </a:r>
          </a:p>
        </p:txBody>
      </p:sp>
      <p:sp>
        <p:nvSpPr>
          <p:cNvPr id="16" name="Marcador de contenido 1">
            <a:extLst>
              <a:ext uri="{FF2B5EF4-FFF2-40B4-BE49-F238E27FC236}">
                <a16:creationId xmlns:a16="http://schemas.microsoft.com/office/drawing/2014/main" id="{3D21F22D-EF65-4838-8B2C-6C9801B4BA8F}"/>
              </a:ext>
            </a:extLst>
          </p:cNvPr>
          <p:cNvSpPr txBox="1">
            <a:spLocks/>
          </p:cNvSpPr>
          <p:nvPr/>
        </p:nvSpPr>
        <p:spPr>
          <a:xfrm>
            <a:off x="609600" y="1600202"/>
            <a:ext cx="10772172" cy="44550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defTabSz="914400">
              <a:buNone/>
            </a:pPr>
            <a:r>
              <a:rPr lang="es-ES" kern="0" dirty="0">
                <a:solidFill>
                  <a:schemeClr val="tx1"/>
                </a:solidFill>
              </a:rPr>
              <a:t>Determinación de las métricas</a:t>
            </a:r>
          </a:p>
        </p:txBody>
      </p:sp>
      <p:sp>
        <p:nvSpPr>
          <p:cNvPr id="15" name="Marcador de contenido 1">
            <a:extLst>
              <a:ext uri="{FF2B5EF4-FFF2-40B4-BE49-F238E27FC236}">
                <a16:creationId xmlns:a16="http://schemas.microsoft.com/office/drawing/2014/main" id="{F6008CDC-3F3F-4E10-9154-0F3C503265C4}"/>
              </a:ext>
            </a:extLst>
          </p:cNvPr>
          <p:cNvSpPr txBox="1">
            <a:spLocks/>
          </p:cNvSpPr>
          <p:nvPr/>
        </p:nvSpPr>
        <p:spPr>
          <a:xfrm>
            <a:off x="866273" y="2543720"/>
            <a:ext cx="2646948" cy="44550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defTabSz="914400">
              <a:buNone/>
            </a:pPr>
            <a:r>
              <a:rPr lang="es-ES" sz="2000" kern="0" dirty="0">
                <a:solidFill>
                  <a:schemeClr val="tx1"/>
                </a:solidFill>
              </a:rPr>
              <a:t>CUMPLIMIENTO (C)</a:t>
            </a:r>
          </a:p>
        </p:txBody>
      </p:sp>
      <p:sp>
        <p:nvSpPr>
          <p:cNvPr id="17" name="Marcador de contenido 1">
            <a:extLst>
              <a:ext uri="{FF2B5EF4-FFF2-40B4-BE49-F238E27FC236}">
                <a16:creationId xmlns:a16="http://schemas.microsoft.com/office/drawing/2014/main" id="{FDE21BD1-C533-4EE6-9E62-54F8297B0943}"/>
              </a:ext>
            </a:extLst>
          </p:cNvPr>
          <p:cNvSpPr txBox="1">
            <a:spLocks/>
          </p:cNvSpPr>
          <p:nvPr/>
        </p:nvSpPr>
        <p:spPr>
          <a:xfrm>
            <a:off x="3838573" y="2436813"/>
            <a:ext cx="4170949" cy="82800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 defTabSz="914400">
              <a:buNone/>
            </a:pPr>
            <a:r>
              <a:rPr lang="es-ES" sz="2000" kern="0" dirty="0">
                <a:solidFill>
                  <a:schemeClr val="tx1"/>
                </a:solidFill>
              </a:rPr>
              <a:t>RANGO</a:t>
            </a:r>
          </a:p>
          <a:p>
            <a:pPr marL="0" indent="0" algn="ctr" defTabSz="914400">
              <a:buNone/>
            </a:pPr>
            <a:r>
              <a:rPr lang="es-ES" sz="2000" kern="0" dirty="0">
                <a:solidFill>
                  <a:schemeClr val="tx1"/>
                </a:solidFill>
              </a:rPr>
              <a:t>ASCENDENTE (R1)</a:t>
            </a:r>
          </a:p>
        </p:txBody>
      </p:sp>
      <p:sp>
        <p:nvSpPr>
          <p:cNvPr id="19" name="Marcador de contenido 1">
            <a:extLst>
              <a:ext uri="{FF2B5EF4-FFF2-40B4-BE49-F238E27FC236}">
                <a16:creationId xmlns:a16="http://schemas.microsoft.com/office/drawing/2014/main" id="{F37B6662-9AC0-4475-9CA2-C68DE92499D3}"/>
              </a:ext>
            </a:extLst>
          </p:cNvPr>
          <p:cNvSpPr txBox="1">
            <a:spLocks/>
          </p:cNvSpPr>
          <p:nvPr/>
        </p:nvSpPr>
        <p:spPr>
          <a:xfrm>
            <a:off x="7858625" y="2436814"/>
            <a:ext cx="4170949" cy="72649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 defTabSz="914400">
              <a:buNone/>
            </a:pPr>
            <a:r>
              <a:rPr lang="es-ES" sz="2000" kern="0" dirty="0">
                <a:solidFill>
                  <a:schemeClr val="tx1"/>
                </a:solidFill>
              </a:rPr>
              <a:t>RANGO</a:t>
            </a:r>
          </a:p>
          <a:p>
            <a:pPr marL="0" indent="0" algn="ctr" defTabSz="914400">
              <a:buNone/>
            </a:pPr>
            <a:r>
              <a:rPr lang="es-ES" sz="2000" kern="0" dirty="0">
                <a:solidFill>
                  <a:schemeClr val="tx1"/>
                </a:solidFill>
              </a:rPr>
              <a:t>DESCENDENTE (R2)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6F3DF177-6DF8-4FC3-9751-6AA38BB9A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197" y="3483476"/>
            <a:ext cx="3467100" cy="1285875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42FEFD4D-7107-4B34-A320-CBB1C5279A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0011" y="3287281"/>
            <a:ext cx="3648075" cy="2276475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58F6A44F-B391-45F3-B2B4-5F702F7120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4801" y="3273426"/>
            <a:ext cx="3667125" cy="22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5411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657726" y="66092"/>
            <a:ext cx="10972800" cy="11430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ESTUDIO COMPARATIVO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4294967295"/>
          </p:nvPr>
        </p:nvSpPr>
        <p:spPr>
          <a:xfrm>
            <a:off x="1524000" y="6656388"/>
            <a:ext cx="2025650" cy="215900"/>
          </a:xfrm>
        </p:spPr>
        <p:txBody>
          <a:bodyPr/>
          <a:lstStyle/>
          <a:p>
            <a:pPr defTabSz="914400"/>
            <a:r>
              <a:rPr lang="es-EC" b="1" dirty="0">
                <a:solidFill>
                  <a:srgbClr val="000000"/>
                </a:solidFill>
                <a:latin typeface="Arial"/>
              </a:rPr>
              <a:t>FECHA ÚLTIMA REVISIÓN: 13/12/11</a:t>
            </a:r>
            <a:endParaRPr lang="es-EC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793288" y="6657976"/>
            <a:ext cx="874712" cy="214313"/>
          </a:xfrm>
        </p:spPr>
        <p:txBody>
          <a:bodyPr/>
          <a:lstStyle/>
          <a:p>
            <a:pPr defTabSz="914400"/>
            <a:r>
              <a:rPr lang="es-EC" b="1">
                <a:solidFill>
                  <a:srgbClr val="000000"/>
                </a:solidFill>
                <a:latin typeface="Arial"/>
              </a:rPr>
              <a:t>VERSIÓN: </a:t>
            </a:r>
            <a:r>
              <a:rPr lang="es-EC">
                <a:solidFill>
                  <a:srgbClr val="000000"/>
                </a:solidFill>
                <a:latin typeface="Arial"/>
              </a:rPr>
              <a:t>1.0</a:t>
            </a:r>
            <a:endParaRPr lang="es-EC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294967295"/>
          </p:nvPr>
        </p:nvSpPr>
        <p:spPr>
          <a:xfrm>
            <a:off x="9220200" y="6657976"/>
            <a:ext cx="1447800" cy="214313"/>
          </a:xfrm>
        </p:spPr>
        <p:txBody>
          <a:bodyPr/>
          <a:lstStyle/>
          <a:p>
            <a:pPr defTabSz="914400"/>
            <a:r>
              <a:rPr lang="es-EC" b="1" dirty="0">
                <a:solidFill>
                  <a:srgbClr val="000000"/>
                </a:solidFill>
                <a:latin typeface="Arial"/>
              </a:rPr>
              <a:t>CÓDIGO: </a:t>
            </a:r>
            <a:r>
              <a:rPr lang="es-EC" dirty="0">
                <a:solidFill>
                  <a:srgbClr val="000000"/>
                </a:solidFill>
                <a:latin typeface="Arial"/>
              </a:rPr>
              <a:t>SGC.DI.260</a:t>
            </a:r>
          </a:p>
        </p:txBody>
      </p:sp>
      <p:sp>
        <p:nvSpPr>
          <p:cNvPr id="12" name="Título 2">
            <a:extLst>
              <a:ext uri="{FF2B5EF4-FFF2-40B4-BE49-F238E27FC236}">
                <a16:creationId xmlns:a16="http://schemas.microsoft.com/office/drawing/2014/main" id="{A4F40631-7022-4B04-8768-52424D2A1149}"/>
              </a:ext>
            </a:extLst>
          </p:cNvPr>
          <p:cNvSpPr txBox="1">
            <a:spLocks/>
          </p:cNvSpPr>
          <p:nvPr/>
        </p:nvSpPr>
        <p:spPr>
          <a:xfrm>
            <a:off x="609600" y="902704"/>
            <a:ext cx="10315073" cy="525043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 defTabSz="914400"/>
            <a:r>
              <a:rPr lang="en-US" kern="0" dirty="0">
                <a:solidFill>
                  <a:schemeClr val="tx1"/>
                </a:solidFill>
              </a:rPr>
              <a:t>CONSTRUCCIÓN DEL MODELO DE CALIDAD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92915D76-D226-4AE9-BE79-E7AA936B5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1656" y="1468277"/>
            <a:ext cx="5817088" cy="5362446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B2BD0289-B7D2-4647-9E53-35C1F5C90F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26" y="1468277"/>
            <a:ext cx="6096000" cy="406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481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657726" y="66092"/>
            <a:ext cx="10972800" cy="11430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ESTUDIO COMPARATIVO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4294967295"/>
          </p:nvPr>
        </p:nvSpPr>
        <p:spPr>
          <a:xfrm>
            <a:off x="1524000" y="6656388"/>
            <a:ext cx="2025650" cy="215900"/>
          </a:xfrm>
        </p:spPr>
        <p:txBody>
          <a:bodyPr/>
          <a:lstStyle/>
          <a:p>
            <a:pPr defTabSz="914400"/>
            <a:r>
              <a:rPr lang="es-EC" b="1" dirty="0">
                <a:solidFill>
                  <a:srgbClr val="000000"/>
                </a:solidFill>
                <a:latin typeface="Arial"/>
              </a:rPr>
              <a:t>FECHA ÚLTIMA REVISIÓN: 13/12/11</a:t>
            </a:r>
            <a:endParaRPr lang="es-EC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793288" y="6657976"/>
            <a:ext cx="874712" cy="214313"/>
          </a:xfrm>
        </p:spPr>
        <p:txBody>
          <a:bodyPr/>
          <a:lstStyle/>
          <a:p>
            <a:pPr defTabSz="914400"/>
            <a:r>
              <a:rPr lang="es-EC" b="1">
                <a:solidFill>
                  <a:srgbClr val="000000"/>
                </a:solidFill>
                <a:latin typeface="Arial"/>
              </a:rPr>
              <a:t>VERSIÓN: </a:t>
            </a:r>
            <a:r>
              <a:rPr lang="es-EC">
                <a:solidFill>
                  <a:srgbClr val="000000"/>
                </a:solidFill>
                <a:latin typeface="Arial"/>
              </a:rPr>
              <a:t>1.0</a:t>
            </a:r>
            <a:endParaRPr lang="es-EC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294967295"/>
          </p:nvPr>
        </p:nvSpPr>
        <p:spPr>
          <a:xfrm>
            <a:off x="9220200" y="6657976"/>
            <a:ext cx="1447800" cy="214313"/>
          </a:xfrm>
        </p:spPr>
        <p:txBody>
          <a:bodyPr/>
          <a:lstStyle/>
          <a:p>
            <a:pPr defTabSz="914400"/>
            <a:r>
              <a:rPr lang="es-EC" b="1" dirty="0">
                <a:solidFill>
                  <a:srgbClr val="000000"/>
                </a:solidFill>
                <a:latin typeface="Arial"/>
              </a:rPr>
              <a:t>CÓDIGO: </a:t>
            </a:r>
            <a:r>
              <a:rPr lang="es-EC" dirty="0">
                <a:solidFill>
                  <a:srgbClr val="000000"/>
                </a:solidFill>
                <a:latin typeface="Arial"/>
              </a:rPr>
              <a:t>SGC.DI.260</a:t>
            </a:r>
          </a:p>
        </p:txBody>
      </p:sp>
      <p:sp>
        <p:nvSpPr>
          <p:cNvPr id="12" name="Título 2">
            <a:extLst>
              <a:ext uri="{FF2B5EF4-FFF2-40B4-BE49-F238E27FC236}">
                <a16:creationId xmlns:a16="http://schemas.microsoft.com/office/drawing/2014/main" id="{A4F40631-7022-4B04-8768-52424D2A1149}"/>
              </a:ext>
            </a:extLst>
          </p:cNvPr>
          <p:cNvSpPr txBox="1">
            <a:spLocks/>
          </p:cNvSpPr>
          <p:nvPr/>
        </p:nvSpPr>
        <p:spPr>
          <a:xfrm>
            <a:off x="609600" y="902704"/>
            <a:ext cx="10315073" cy="525043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 defTabSz="914400"/>
            <a:r>
              <a:rPr lang="en-US" kern="0" dirty="0">
                <a:solidFill>
                  <a:schemeClr val="tx1"/>
                </a:solidFill>
              </a:rPr>
              <a:t>RESULTADOS DEL MODELO DE CALIDAD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4537E2C-7346-49D3-A200-3897DD0D9A2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32513" y="1511446"/>
            <a:ext cx="11656048" cy="51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513845"/>
      </p:ext>
    </p:extLst>
  </p:cSld>
  <p:clrMapOvr>
    <a:masterClrMapping/>
  </p:clrMapOvr>
</p:sld>
</file>

<file path=ppt/theme/theme1.xml><?xml version="1.0" encoding="utf-8"?>
<a:theme xmlns:a="http://schemas.openxmlformats.org/drawingml/2006/main" name="Diseño predeterminado">
  <a:themeElements>
    <a:clrScheme name="Personaliz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00"/>
      </a:hlink>
      <a:folHlink>
        <a:srgbClr val="333399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TM04033919[[fn=Circuito]]</Template>
  <TotalTime>705</TotalTime>
  <Words>1248</Words>
  <Application>Microsoft Office PowerPoint</Application>
  <PresentationFormat>Panorámica</PresentationFormat>
  <Paragraphs>227</Paragraphs>
  <Slides>31</Slides>
  <Notes>2</Notes>
  <HiddenSlides>0</HiddenSlides>
  <MMClips>4</MMClips>
  <ScaleCrop>false</ScaleCrop>
  <HeadingPairs>
    <vt:vector size="8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6" baseType="lpstr">
      <vt:lpstr>Arial</vt:lpstr>
      <vt:lpstr>Calibri</vt:lpstr>
      <vt:lpstr>Symbol</vt:lpstr>
      <vt:lpstr>Diseño predeterminado</vt:lpstr>
      <vt:lpstr>CorelDRAW</vt:lpstr>
      <vt:lpstr>Presentación de PowerPoint</vt:lpstr>
      <vt:lpstr>AGENDA</vt:lpstr>
      <vt:lpstr>ANTECEDENTES</vt:lpstr>
      <vt:lpstr>OBJETIVOS</vt:lpstr>
      <vt:lpstr>ESTUDIO COMPARATIVO</vt:lpstr>
      <vt:lpstr>ESTUDIO COMPARATIVO</vt:lpstr>
      <vt:lpstr>ESTUDIO COMPARATIVO</vt:lpstr>
      <vt:lpstr>ESTUDIO COMPARATIVO</vt:lpstr>
      <vt:lpstr>ESTUDIO COMPARATIVO</vt:lpstr>
      <vt:lpstr>ESTUDIO COMPARATIVO</vt:lpstr>
      <vt:lpstr>ESTUDIO COMPARATIVO</vt:lpstr>
      <vt:lpstr>ESTUDIO COMPARATIVO</vt:lpstr>
      <vt:lpstr>METODOLOGIAS</vt:lpstr>
      <vt:lpstr>METODOLOGÍAS</vt:lpstr>
      <vt:lpstr>HERRAMIENTAS</vt:lpstr>
      <vt:lpstr>APLICACIÓN</vt:lpstr>
      <vt:lpstr>DISEÑO</vt:lpstr>
      <vt:lpstr>DISEÑO</vt:lpstr>
      <vt:lpstr>DISEÑO</vt:lpstr>
      <vt:lpstr>DISEÑO</vt:lpstr>
      <vt:lpstr>DESARROLLO</vt:lpstr>
      <vt:lpstr>DESARROLLO</vt:lpstr>
      <vt:lpstr>DESARROLLO</vt:lpstr>
      <vt:lpstr>DESARROLLO</vt:lpstr>
      <vt:lpstr>DESARROLLO</vt:lpstr>
      <vt:lpstr>DESARROLLO</vt:lpstr>
      <vt:lpstr>DESARROLLO</vt:lpstr>
      <vt:lpstr>DESARROLLO</vt:lpstr>
      <vt:lpstr>CONCLUSIONES</vt:lpstr>
      <vt:lpstr>RECOMENDACIONES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ANÁLISIS COMPARATIVO ENTRE FRAMEWORKS: IONIC2 Y REACT, PARA EL DESARROLLO DE APLICACIONES MÓVILES EN LA EMPRESA SOFYA SYSTEMS S.A., APLICADO A UN CASO DE ESTUDIO</dc:title>
  <dc:creator>Vlady Añazco</dc:creator>
  <cp:lastModifiedBy>Vlady Añazco</cp:lastModifiedBy>
  <cp:revision>66</cp:revision>
  <dcterms:created xsi:type="dcterms:W3CDTF">2017-08-22T02:47:18Z</dcterms:created>
  <dcterms:modified xsi:type="dcterms:W3CDTF">2017-08-30T04:15:53Z</dcterms:modified>
</cp:coreProperties>
</file>