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60" r:id="rId3"/>
    <p:sldId id="257" r:id="rId4"/>
    <p:sldId id="259" r:id="rId5"/>
    <p:sldId id="266" r:id="rId6"/>
    <p:sldId id="269" r:id="rId7"/>
    <p:sldId id="270" r:id="rId8"/>
    <p:sldId id="271" r:id="rId9"/>
    <p:sldId id="273" r:id="rId10"/>
    <p:sldId id="274" r:id="rId11"/>
    <p:sldId id="272" r:id="rId12"/>
    <p:sldId id="262" r:id="rId13"/>
    <p:sldId id="277" r:id="rId14"/>
    <p:sldId id="275" r:id="rId15"/>
    <p:sldId id="276" r:id="rId16"/>
    <p:sldId id="263" r:id="rId17"/>
    <p:sldId id="264" r:id="rId18"/>
    <p:sldId id="301" r:id="rId19"/>
    <p:sldId id="302" r:id="rId20"/>
    <p:sldId id="278" r:id="rId21"/>
    <p:sldId id="281" r:id="rId22"/>
    <p:sldId id="282" r:id="rId23"/>
    <p:sldId id="283" r:id="rId24"/>
    <p:sldId id="284" r:id="rId25"/>
    <p:sldId id="285" r:id="rId26"/>
    <p:sldId id="279" r:id="rId27"/>
    <p:sldId id="280" r:id="rId28"/>
    <p:sldId id="288" r:id="rId29"/>
    <p:sldId id="287" r:id="rId30"/>
    <p:sldId id="286" r:id="rId31"/>
    <p:sldId id="289" r:id="rId32"/>
    <p:sldId id="290" r:id="rId33"/>
    <p:sldId id="291" r:id="rId34"/>
    <p:sldId id="293" r:id="rId35"/>
    <p:sldId id="295" r:id="rId36"/>
    <p:sldId id="294" r:id="rId37"/>
    <p:sldId id="296" r:id="rId38"/>
    <p:sldId id="297" r:id="rId39"/>
    <p:sldId id="303" r:id="rId40"/>
    <p:sldId id="305" r:id="rId41"/>
    <p:sldId id="300" r:id="rId42"/>
    <p:sldId id="308" r:id="rId43"/>
    <p:sldId id="309" r:id="rId44"/>
    <p:sldId id="310" r:id="rId45"/>
    <p:sldId id="311" r:id="rId46"/>
    <p:sldId id="313" r:id="rId47"/>
    <p:sldId id="314" r:id="rId48"/>
    <p:sldId id="315" r:id="rId49"/>
    <p:sldId id="316" r:id="rId50"/>
    <p:sldId id="318" r:id="rId51"/>
    <p:sldId id="319" r:id="rId52"/>
    <p:sldId id="320" r:id="rId53"/>
    <p:sldId id="321" r:id="rId54"/>
    <p:sldId id="323" r:id="rId55"/>
    <p:sldId id="324" r:id="rId56"/>
    <p:sldId id="325" r:id="rId57"/>
    <p:sldId id="326" r:id="rId58"/>
    <p:sldId id="327" r:id="rId59"/>
    <p:sldId id="329" r:id="rId60"/>
    <p:sldId id="330" r:id="rId61"/>
    <p:sldId id="258" r:id="rId62"/>
    <p:sldId id="331" r:id="rId63"/>
    <p:sldId id="332" r:id="rId64"/>
    <p:sldId id="299" r:id="rId65"/>
    <p:sldId id="334" r:id="rId66"/>
    <p:sldId id="333"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90" autoAdjust="0"/>
  </p:normalViewPr>
  <p:slideViewPr>
    <p:cSldViewPr>
      <p:cViewPr varScale="1">
        <p:scale>
          <a:sx n="63" d="100"/>
          <a:sy n="63" d="100"/>
        </p:scale>
        <p:origin x="-1596" y="-108"/>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BE7D7-4664-46E2-8FA7-3D65E1D6F59B}" type="datetimeFigureOut">
              <a:rPr lang="es-ES" smtClean="0"/>
              <a:t>19/10/2017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599A6-1406-4C8B-9786-C0B642E48385}" type="slidenum">
              <a:rPr lang="es-ES" smtClean="0"/>
              <a:t>‹Nº›</a:t>
            </a:fld>
            <a:endParaRPr lang="es-ES"/>
          </a:p>
        </p:txBody>
      </p:sp>
    </p:spTree>
    <p:extLst>
      <p:ext uri="{BB962C8B-B14F-4D97-AF65-F5344CB8AC3E}">
        <p14:creationId xmlns:p14="http://schemas.microsoft.com/office/powerpoint/2010/main" val="413621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a:t>
            </a:fld>
            <a:endParaRPr lang="es-ES"/>
          </a:p>
        </p:txBody>
      </p:sp>
    </p:spTree>
    <p:extLst>
      <p:ext uri="{BB962C8B-B14F-4D97-AF65-F5344CB8AC3E}">
        <p14:creationId xmlns:p14="http://schemas.microsoft.com/office/powerpoint/2010/main" val="239381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ES" sz="1200"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14</a:t>
            </a:fld>
            <a:endParaRPr lang="es-ES"/>
          </a:p>
        </p:txBody>
      </p:sp>
    </p:spTree>
    <p:extLst>
      <p:ext uri="{BB962C8B-B14F-4D97-AF65-F5344CB8AC3E}">
        <p14:creationId xmlns:p14="http://schemas.microsoft.com/office/powerpoint/2010/main" val="401951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ES" sz="1200"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15</a:t>
            </a:fld>
            <a:endParaRPr lang="es-ES"/>
          </a:p>
        </p:txBody>
      </p:sp>
    </p:spTree>
    <p:extLst>
      <p:ext uri="{BB962C8B-B14F-4D97-AF65-F5344CB8AC3E}">
        <p14:creationId xmlns:p14="http://schemas.microsoft.com/office/powerpoint/2010/main" val="4019512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17</a:t>
            </a:fld>
            <a:endParaRPr lang="es-ES"/>
          </a:p>
        </p:txBody>
      </p:sp>
    </p:spTree>
    <p:extLst>
      <p:ext uri="{BB962C8B-B14F-4D97-AF65-F5344CB8AC3E}">
        <p14:creationId xmlns:p14="http://schemas.microsoft.com/office/powerpoint/2010/main" val="174058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000"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000" i="0" kern="1200">
                    <a:solidFill>
                      <a:schemeClr val="tx1"/>
                    </a:solidFill>
                    <a:effectLst/>
                    <a:latin typeface="+mn-lt"/>
                    <a:ea typeface="+mn-ea"/>
                    <a:cs typeface="+mn-cs"/>
                  </a:rPr>
                  <a:t>𝐾</a:t>
                </a:r>
                <a:r>
                  <a:rPr lang="es-ES" sz="1000" i="0" kern="1200" smtClean="0">
                    <a:solidFill>
                      <a:schemeClr val="tx1"/>
                    </a:solidFill>
                    <a:effectLst/>
                    <a:latin typeface="+mn-lt"/>
                    <a:ea typeface="+mn-ea"/>
                    <a:cs typeface="+mn-cs"/>
                  </a:rPr>
                  <a:t>_</a:t>
                </a:r>
                <a:r>
                  <a:rPr lang="es-ES" sz="1000" i="0" kern="1200">
                    <a:solidFill>
                      <a:schemeClr val="tx1"/>
                    </a:solidFill>
                    <a:effectLst/>
                    <a:latin typeface="+mn-lt"/>
                    <a:ea typeface="+mn-ea"/>
                    <a:cs typeface="+mn-cs"/>
                  </a:rPr>
                  <a:t>𝑋𝑋,〖 𝐾〗_𝑌𝑌</a:t>
                </a:r>
                <a:r>
                  <a:rPr lang="es-EC" sz="1000" kern="1200" dirty="0">
                    <a:solidFill>
                      <a:schemeClr val="tx1"/>
                    </a:solidFill>
                    <a:effectLst/>
                    <a:latin typeface="+mn-lt"/>
                    <a:ea typeface="+mn-ea"/>
                    <a:cs typeface="+mn-cs"/>
                  </a:rPr>
                  <a:t> </a:t>
                </a:r>
                <a:r>
                  <a:rPr lang="es-EC" sz="1000" kern="1200" dirty="0" smtClean="0">
                    <a:solidFill>
                      <a:schemeClr val="tx1"/>
                    </a:solidFill>
                    <a:effectLst/>
                    <a:latin typeface="+mn-lt"/>
                    <a:ea typeface="+mn-ea"/>
                    <a:cs typeface="+mn-cs"/>
                  </a:rPr>
                  <a:t>matrices </a:t>
                </a:r>
                <a:r>
                  <a:rPr lang="es-EC" sz="1000" kern="1200" dirty="0">
                    <a:solidFill>
                      <a:schemeClr val="tx1"/>
                    </a:solidFill>
                    <a:effectLst/>
                    <a:latin typeface="+mn-lt"/>
                    <a:ea typeface="+mn-ea"/>
                    <a:cs typeface="+mn-cs"/>
                  </a:rPr>
                  <a:t>de rigidez lateral por traslación; </a:t>
                </a:r>
                <a:r>
                  <a:rPr lang="es-ES" sz="1000" i="0" kern="1200">
                    <a:solidFill>
                      <a:schemeClr val="tx1"/>
                    </a:solidFill>
                    <a:effectLst/>
                    <a:latin typeface="+mn-lt"/>
                    <a:ea typeface="+mn-ea"/>
                    <a:cs typeface="+mn-cs"/>
                  </a:rPr>
                  <a:t>𝐾_𝜃𝜃</a:t>
                </a:r>
                <a:r>
                  <a:rPr lang="es-EC" sz="1000" kern="1200" dirty="0">
                    <a:solidFill>
                      <a:schemeClr val="tx1"/>
                    </a:solidFill>
                    <a:effectLst/>
                    <a:latin typeface="+mn-lt"/>
                    <a:ea typeface="+mn-ea"/>
                    <a:cs typeface="+mn-cs"/>
                  </a:rPr>
                  <a:t> matriz de rigidez torsional; </a:t>
                </a:r>
                <a:r>
                  <a:rPr lang="es-ES" sz="1000" i="0" kern="1200">
                    <a:solidFill>
                      <a:schemeClr val="tx1"/>
                    </a:solidFill>
                    <a:effectLst/>
                    <a:latin typeface="+mn-lt"/>
                    <a:ea typeface="+mn-ea"/>
                    <a:cs typeface="+mn-cs"/>
                  </a:rPr>
                  <a:t>𝐾_𝑋𝜃, 𝐾_𝑌𝜃</a:t>
                </a:r>
                <a:r>
                  <a:rPr lang="es-EC" sz="1000" kern="1200" dirty="0">
                    <a:solidFill>
                      <a:schemeClr val="tx1"/>
                    </a:solidFill>
                    <a:effectLst/>
                    <a:latin typeface="+mn-lt"/>
                    <a:ea typeface="+mn-ea"/>
                    <a:cs typeface="+mn-cs"/>
                  </a:rPr>
                  <a:t> matrices de rigidez de acoplamiento lateral con torsión; </a:t>
                </a:r>
                <a:r>
                  <a:rPr lang="es-ES" sz="1000" i="0" kern="1200">
                    <a:solidFill>
                      <a:schemeClr val="tx1"/>
                    </a:solidFill>
                    <a:effectLst/>
                    <a:latin typeface="+mn-lt"/>
                    <a:ea typeface="+mn-ea"/>
                    <a:cs typeface="+mn-cs"/>
                  </a:rPr>
                  <a:t>𝐾_𝑋𝑌</a:t>
                </a:r>
                <a:r>
                  <a:rPr lang="es-EC" sz="1000" kern="1200" dirty="0">
                    <a:solidFill>
                      <a:schemeClr val="tx1"/>
                    </a:solidFill>
                    <a:effectLst/>
                    <a:latin typeface="+mn-lt"/>
                    <a:ea typeface="+mn-ea"/>
                    <a:cs typeface="+mn-cs"/>
                  </a:rPr>
                  <a:t> es la matriz </a:t>
                </a:r>
                <a:r>
                  <a:rPr lang="es-EC" sz="1000" kern="1200" dirty="0" err="1" smtClean="0">
                    <a:solidFill>
                      <a:schemeClr val="tx1"/>
                    </a:solidFill>
                    <a:effectLst/>
                    <a:latin typeface="+mn-lt"/>
                    <a:ea typeface="+mn-ea"/>
                    <a:cs typeface="+mn-cs"/>
                  </a:rPr>
                  <a:t>traslacional</a:t>
                </a:r>
                <a:r>
                  <a:rPr lang="es-EC" sz="1000" kern="1200" dirty="0" smtClean="0">
                    <a:solidFill>
                      <a:schemeClr val="tx1"/>
                    </a:solidFill>
                    <a:effectLst/>
                    <a:latin typeface="+mn-lt"/>
                    <a:ea typeface="+mn-ea"/>
                    <a:cs typeface="+mn-cs"/>
                  </a:rPr>
                  <a:t> </a:t>
                </a:r>
                <a:r>
                  <a:rPr lang="es-EC" sz="1000" kern="1200" dirty="0">
                    <a:solidFill>
                      <a:schemeClr val="tx1"/>
                    </a:solidFill>
                    <a:effectLst/>
                    <a:latin typeface="+mn-lt"/>
                    <a:ea typeface="+mn-ea"/>
                    <a:cs typeface="+mn-cs"/>
                  </a:rPr>
                  <a:t>de acoplamiento en las direcciones X, </a:t>
                </a:r>
                <a:r>
                  <a:rPr lang="es-EC" sz="1000" kern="1200" dirty="0" smtClean="0">
                    <a:solidFill>
                      <a:schemeClr val="tx1"/>
                    </a:solidFill>
                    <a:effectLst/>
                    <a:latin typeface="+mn-lt"/>
                    <a:ea typeface="+mn-ea"/>
                    <a:cs typeface="+mn-cs"/>
                  </a:rPr>
                  <a:t>Y. Buen comportamiento </a:t>
                </a:r>
                <a:r>
                  <a:rPr lang="es-ES" sz="1000" i="0" kern="1200">
                    <a:solidFill>
                      <a:schemeClr val="tx1"/>
                    </a:solidFill>
                    <a:effectLst/>
                    <a:latin typeface="+mn-lt"/>
                    <a:ea typeface="+mn-ea"/>
                    <a:cs typeface="+mn-cs"/>
                  </a:rPr>
                  <a:t>𝐾_𝑋𝑌,𝐾_𝑋𝜃  𝑦 𝐾_𝑌𝜃</a:t>
                </a:r>
                <a:r>
                  <a:rPr lang="es-EC" sz="1000" kern="1200" dirty="0">
                    <a:solidFill>
                      <a:schemeClr val="tx1"/>
                    </a:solidFill>
                    <a:effectLst/>
                    <a:latin typeface="+mn-lt"/>
                    <a:ea typeface="+mn-ea"/>
                    <a:cs typeface="+mn-cs"/>
                  </a:rPr>
                  <a:t> </a:t>
                </a:r>
                <a:r>
                  <a:rPr lang="es-EC" sz="1000" kern="1200" dirty="0" smtClean="0">
                    <a:solidFill>
                      <a:schemeClr val="tx1"/>
                    </a:solidFill>
                    <a:effectLst/>
                    <a:latin typeface="+mn-lt"/>
                    <a:ea typeface="+mn-ea"/>
                    <a:cs typeface="+mn-cs"/>
                  </a:rPr>
                  <a:t>nulas</a:t>
                </a:r>
                <a:r>
                  <a:rPr lang="es-EC" sz="1000" kern="1200" dirty="0">
                    <a:solidFill>
                      <a:schemeClr val="tx1"/>
                    </a:solidFill>
                    <a:effectLst/>
                    <a:latin typeface="+mn-lt"/>
                    <a:ea typeface="+mn-ea"/>
                    <a:cs typeface="+mn-cs"/>
                  </a:rPr>
                  <a:t>, </a:t>
                </a:r>
                <a:r>
                  <a:rPr lang="es-EC" sz="1000" kern="1200" dirty="0" smtClean="0">
                    <a:solidFill>
                      <a:schemeClr val="tx1"/>
                    </a:solidFill>
                    <a:effectLst/>
                    <a:latin typeface="+mn-lt"/>
                    <a:ea typeface="+mn-ea"/>
                    <a:cs typeface="+mn-cs"/>
                  </a:rPr>
                  <a:t>evitar torsión </a:t>
                </a:r>
                <a:r>
                  <a:rPr lang="es-ES" sz="1000" i="0" kern="1200">
                    <a:solidFill>
                      <a:schemeClr val="tx1"/>
                    </a:solidFill>
                    <a:effectLst/>
                    <a:latin typeface="+mn-lt"/>
                    <a:ea typeface="+mn-ea"/>
                    <a:cs typeface="+mn-cs"/>
                  </a:rPr>
                  <a:t>𝐾_𝜃𝜃</a:t>
                </a:r>
                <a:r>
                  <a:rPr lang="es-EC" sz="1000" kern="1200" dirty="0">
                    <a:solidFill>
                      <a:schemeClr val="tx1"/>
                    </a:solidFill>
                    <a:effectLst/>
                    <a:latin typeface="+mn-lt"/>
                    <a:ea typeface="+mn-ea"/>
                    <a:cs typeface="+mn-cs"/>
                  </a:rPr>
                  <a:t> debe ser lo más grande posible</a:t>
                </a:r>
                <a:r>
                  <a:rPr lang="es-EC" sz="1000" kern="1200" dirty="0" smtClean="0">
                    <a:solidFill>
                      <a:schemeClr val="tx1"/>
                    </a:solidFill>
                    <a:effectLst/>
                    <a:latin typeface="+mn-lt"/>
                    <a:ea typeface="+mn-ea"/>
                    <a:cs typeface="+mn-cs"/>
                  </a:rPr>
                  <a:t>.</a:t>
                </a:r>
                <a:endParaRPr lang="es-ES" sz="1000" kern="1200" dirty="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DE3599A6-1406-4C8B-9786-C0B642E48385}" type="slidenum">
              <a:rPr lang="es-ES" smtClean="0"/>
              <a:t>19</a:t>
            </a:fld>
            <a:endParaRPr lang="es-ES"/>
          </a:p>
        </p:txBody>
      </p:sp>
    </p:spTree>
    <p:extLst>
      <p:ext uri="{BB962C8B-B14F-4D97-AF65-F5344CB8AC3E}">
        <p14:creationId xmlns:p14="http://schemas.microsoft.com/office/powerpoint/2010/main" val="347955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ES" sz="1200" dirty="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20</a:t>
            </a:fld>
            <a:endParaRPr lang="es-ES"/>
          </a:p>
        </p:txBody>
      </p:sp>
    </p:spTree>
    <p:extLst>
      <p:ext uri="{BB962C8B-B14F-4D97-AF65-F5344CB8AC3E}">
        <p14:creationId xmlns:p14="http://schemas.microsoft.com/office/powerpoint/2010/main" val="401951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23</a:t>
            </a:fld>
            <a:endParaRPr lang="es-ES"/>
          </a:p>
        </p:txBody>
      </p:sp>
    </p:spTree>
    <p:extLst>
      <p:ext uri="{BB962C8B-B14F-4D97-AF65-F5344CB8AC3E}">
        <p14:creationId xmlns:p14="http://schemas.microsoft.com/office/powerpoint/2010/main" val="32341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29</a:t>
            </a:fld>
            <a:endParaRPr lang="es-ES"/>
          </a:p>
        </p:txBody>
      </p:sp>
    </p:spTree>
    <p:extLst>
      <p:ext uri="{BB962C8B-B14F-4D97-AF65-F5344CB8AC3E}">
        <p14:creationId xmlns:p14="http://schemas.microsoft.com/office/powerpoint/2010/main" val="4019512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33</a:t>
            </a:fld>
            <a:endParaRPr lang="es-ES"/>
          </a:p>
        </p:txBody>
      </p:sp>
    </p:spTree>
    <p:extLst>
      <p:ext uri="{BB962C8B-B14F-4D97-AF65-F5344CB8AC3E}">
        <p14:creationId xmlns:p14="http://schemas.microsoft.com/office/powerpoint/2010/main" val="2756573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37</a:t>
            </a:fld>
            <a:endParaRPr lang="es-ES"/>
          </a:p>
        </p:txBody>
      </p:sp>
    </p:spTree>
    <p:extLst>
      <p:ext uri="{BB962C8B-B14F-4D97-AF65-F5344CB8AC3E}">
        <p14:creationId xmlns:p14="http://schemas.microsoft.com/office/powerpoint/2010/main" val="1530982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41</a:t>
            </a:fld>
            <a:endParaRPr lang="es-ES"/>
          </a:p>
        </p:txBody>
      </p:sp>
    </p:spTree>
    <p:extLst>
      <p:ext uri="{BB962C8B-B14F-4D97-AF65-F5344CB8AC3E}">
        <p14:creationId xmlns:p14="http://schemas.microsoft.com/office/powerpoint/2010/main" val="208245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5</a:t>
            </a:fld>
            <a:endParaRPr lang="es-ES"/>
          </a:p>
        </p:txBody>
      </p:sp>
    </p:spTree>
    <p:extLst>
      <p:ext uri="{BB962C8B-B14F-4D97-AF65-F5344CB8AC3E}">
        <p14:creationId xmlns:p14="http://schemas.microsoft.com/office/powerpoint/2010/main" val="354015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42</a:t>
            </a:fld>
            <a:endParaRPr lang="es-ES"/>
          </a:p>
        </p:txBody>
      </p:sp>
    </p:spTree>
    <p:extLst>
      <p:ext uri="{BB962C8B-B14F-4D97-AF65-F5344CB8AC3E}">
        <p14:creationId xmlns:p14="http://schemas.microsoft.com/office/powerpoint/2010/main" val="3252511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43</a:t>
            </a:fld>
            <a:endParaRPr lang="es-ES"/>
          </a:p>
        </p:txBody>
      </p:sp>
    </p:spTree>
    <p:extLst>
      <p:ext uri="{BB962C8B-B14F-4D97-AF65-F5344CB8AC3E}">
        <p14:creationId xmlns:p14="http://schemas.microsoft.com/office/powerpoint/2010/main" val="258237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dirty="0" smtClean="0">
              <a:latin typeface="Times New Roman" pitchFamily="18" charset="0"/>
              <a:cs typeface="Times New Roman" pitchFamily="18" charset="0"/>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44</a:t>
            </a:fld>
            <a:endParaRPr lang="es-ES"/>
          </a:p>
        </p:txBody>
      </p:sp>
    </p:spTree>
    <p:extLst>
      <p:ext uri="{BB962C8B-B14F-4D97-AF65-F5344CB8AC3E}">
        <p14:creationId xmlns:p14="http://schemas.microsoft.com/office/powerpoint/2010/main" val="397101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45</a:t>
            </a:fld>
            <a:endParaRPr lang="es-ES"/>
          </a:p>
        </p:txBody>
      </p:sp>
    </p:spTree>
    <p:extLst>
      <p:ext uri="{BB962C8B-B14F-4D97-AF65-F5344CB8AC3E}">
        <p14:creationId xmlns:p14="http://schemas.microsoft.com/office/powerpoint/2010/main" val="3927771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47</a:t>
            </a:fld>
            <a:endParaRPr lang="es-ES"/>
          </a:p>
        </p:txBody>
      </p:sp>
    </p:spTree>
    <p:extLst>
      <p:ext uri="{BB962C8B-B14F-4D97-AF65-F5344CB8AC3E}">
        <p14:creationId xmlns:p14="http://schemas.microsoft.com/office/powerpoint/2010/main" val="758768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48</a:t>
            </a:fld>
            <a:endParaRPr lang="es-ES"/>
          </a:p>
        </p:txBody>
      </p:sp>
    </p:spTree>
    <p:extLst>
      <p:ext uri="{BB962C8B-B14F-4D97-AF65-F5344CB8AC3E}">
        <p14:creationId xmlns:p14="http://schemas.microsoft.com/office/powerpoint/2010/main" val="190166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49</a:t>
            </a:fld>
            <a:endParaRPr lang="es-ES"/>
          </a:p>
        </p:txBody>
      </p:sp>
    </p:spTree>
    <p:extLst>
      <p:ext uri="{BB962C8B-B14F-4D97-AF65-F5344CB8AC3E}">
        <p14:creationId xmlns:p14="http://schemas.microsoft.com/office/powerpoint/2010/main" val="190166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50</a:t>
            </a:fld>
            <a:endParaRPr lang="es-ES"/>
          </a:p>
        </p:txBody>
      </p:sp>
    </p:spTree>
    <p:extLst>
      <p:ext uri="{BB962C8B-B14F-4D97-AF65-F5344CB8AC3E}">
        <p14:creationId xmlns:p14="http://schemas.microsoft.com/office/powerpoint/2010/main" val="1901663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58</a:t>
            </a:fld>
            <a:endParaRPr lang="es-ES"/>
          </a:p>
        </p:txBody>
      </p:sp>
    </p:spTree>
    <p:extLst>
      <p:ext uri="{BB962C8B-B14F-4D97-AF65-F5344CB8AC3E}">
        <p14:creationId xmlns:p14="http://schemas.microsoft.com/office/powerpoint/2010/main" val="1580134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59</a:t>
            </a:fld>
            <a:endParaRPr lang="es-ES"/>
          </a:p>
        </p:txBody>
      </p:sp>
    </p:spTree>
    <p:extLst>
      <p:ext uri="{BB962C8B-B14F-4D97-AF65-F5344CB8AC3E}">
        <p14:creationId xmlns:p14="http://schemas.microsoft.com/office/powerpoint/2010/main" val="158013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6</a:t>
            </a:fld>
            <a:endParaRPr lang="es-ES"/>
          </a:p>
        </p:txBody>
      </p:sp>
    </p:spTree>
    <p:extLst>
      <p:ext uri="{BB962C8B-B14F-4D97-AF65-F5344CB8AC3E}">
        <p14:creationId xmlns:p14="http://schemas.microsoft.com/office/powerpoint/2010/main" val="2423991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60</a:t>
            </a:fld>
            <a:endParaRPr lang="es-ES"/>
          </a:p>
        </p:txBody>
      </p:sp>
    </p:spTree>
    <p:extLst>
      <p:ext uri="{BB962C8B-B14F-4D97-AF65-F5344CB8AC3E}">
        <p14:creationId xmlns:p14="http://schemas.microsoft.com/office/powerpoint/2010/main" val="1580134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61</a:t>
            </a:fld>
            <a:endParaRPr lang="es-ES"/>
          </a:p>
        </p:txBody>
      </p:sp>
    </p:spTree>
    <p:extLst>
      <p:ext uri="{BB962C8B-B14F-4D97-AF65-F5344CB8AC3E}">
        <p14:creationId xmlns:p14="http://schemas.microsoft.com/office/powerpoint/2010/main" val="424054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7</a:t>
            </a:fld>
            <a:endParaRPr lang="es-ES"/>
          </a:p>
        </p:txBody>
      </p:sp>
    </p:spTree>
    <p:extLst>
      <p:ext uri="{BB962C8B-B14F-4D97-AF65-F5344CB8AC3E}">
        <p14:creationId xmlns:p14="http://schemas.microsoft.com/office/powerpoint/2010/main" val="426916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8</a:t>
            </a:fld>
            <a:endParaRPr lang="es-ES"/>
          </a:p>
        </p:txBody>
      </p:sp>
    </p:spTree>
    <p:extLst>
      <p:ext uri="{BB962C8B-B14F-4D97-AF65-F5344CB8AC3E}">
        <p14:creationId xmlns:p14="http://schemas.microsoft.com/office/powerpoint/2010/main" val="330483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10</a:t>
            </a:fld>
            <a:endParaRPr lang="es-ES"/>
          </a:p>
        </p:txBody>
      </p:sp>
    </p:spTree>
    <p:extLst>
      <p:ext uri="{BB962C8B-B14F-4D97-AF65-F5344CB8AC3E}">
        <p14:creationId xmlns:p14="http://schemas.microsoft.com/office/powerpoint/2010/main" val="126866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11</a:t>
            </a:fld>
            <a:endParaRPr lang="es-ES"/>
          </a:p>
        </p:txBody>
      </p:sp>
    </p:spTree>
    <p:extLst>
      <p:ext uri="{BB962C8B-B14F-4D97-AF65-F5344CB8AC3E}">
        <p14:creationId xmlns:p14="http://schemas.microsoft.com/office/powerpoint/2010/main" val="4184751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DE3599A6-1406-4C8B-9786-C0B642E48385}" type="slidenum">
              <a:rPr lang="es-ES" smtClean="0"/>
              <a:t>12</a:t>
            </a:fld>
            <a:endParaRPr lang="es-ES"/>
          </a:p>
        </p:txBody>
      </p:sp>
    </p:spTree>
    <p:extLst>
      <p:ext uri="{BB962C8B-B14F-4D97-AF65-F5344CB8AC3E}">
        <p14:creationId xmlns:p14="http://schemas.microsoft.com/office/powerpoint/2010/main" val="401951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a:endParaRPr lang="es-ES" dirty="0"/>
              </a:p>
            </p:txBody>
          </p:sp>
        </mc:Choice>
        <mc:Fallback xmlns="">
          <p:sp>
            <p:nvSpPr>
              <p:cNvPr id="3" name="2 Marcador de notas"/>
              <p:cNvSpPr>
                <a:spLocks noGrp="1"/>
              </p:cNvSpPr>
              <p:nvPr>
                <p:ph type="body" idx="1"/>
              </p:nvPr>
            </p:nvSpPr>
            <p:spPr/>
            <p:txBody>
              <a:bodyPr/>
              <a:lstStyle/>
              <a:p>
                <a:r>
                  <a:rPr lang="es-EC" sz="1200" i="0" kern="1200">
                    <a:solidFill>
                      <a:schemeClr val="tx1"/>
                    </a:solidFill>
                    <a:effectLst/>
                    <a:latin typeface="+mn-lt"/>
                    <a:ea typeface="+mn-ea"/>
                    <a:cs typeface="+mn-cs"/>
                  </a:rPr>
                  <a:t>𝐾</a:t>
                </a:r>
                <a:r>
                  <a:rPr lang="es-ES" sz="1200" i="0" kern="1200" smtClean="0">
                    <a:solidFill>
                      <a:schemeClr val="tx1"/>
                    </a:solidFill>
                    <a:effectLst/>
                    <a:latin typeface="+mn-lt"/>
                    <a:ea typeface="+mn-ea"/>
                    <a:cs typeface="+mn-cs"/>
                  </a:rPr>
                  <a:t>_</a:t>
                </a:r>
                <a:r>
                  <a:rPr lang="es-EC" sz="1200" i="0" kern="1200">
                    <a:solidFill>
                      <a:schemeClr val="tx1"/>
                    </a:solidFill>
                    <a:effectLst/>
                    <a:latin typeface="+mn-lt"/>
                    <a:ea typeface="+mn-ea"/>
                    <a:cs typeface="+mn-cs"/>
                  </a:rPr>
                  <a:t>𝑖=𝑇</a:t>
                </a:r>
                <a:r>
                  <a:rPr lang="es-ES" sz="1200" i="0" kern="1200">
                    <a:solidFill>
                      <a:schemeClr val="tx1"/>
                    </a:solidFill>
                    <a:effectLst/>
                    <a:latin typeface="+mn-lt"/>
                    <a:ea typeface="+mn-ea"/>
                    <a:cs typeface="+mn-cs"/>
                  </a:rPr>
                  <a:t>^</a:t>
                </a:r>
                <a:r>
                  <a:rPr lang="es-EC" sz="1200" i="0" kern="1200">
                    <a:solidFill>
                      <a:schemeClr val="tx1"/>
                    </a:solidFill>
                    <a:effectLst/>
                    <a:latin typeface="+mn-lt"/>
                    <a:ea typeface="+mn-ea"/>
                    <a:cs typeface="+mn-cs"/>
                  </a:rPr>
                  <a:t>′∗𝐾</a:t>
                </a:r>
                <a:r>
                  <a:rPr lang="es-ES" sz="1200" i="0" kern="1200">
                    <a:solidFill>
                      <a:schemeClr val="tx1"/>
                    </a:solidFill>
                    <a:effectLst/>
                    <a:latin typeface="+mn-lt"/>
                    <a:ea typeface="+mn-ea"/>
                    <a:cs typeface="+mn-cs"/>
                  </a:rPr>
                  <a:t>_(</a:t>
                </a:r>
                <a:r>
                  <a:rPr lang="es-EC" sz="1200" i="0" kern="1200">
                    <a:solidFill>
                      <a:schemeClr val="tx1"/>
                    </a:solidFill>
                    <a:effectLst/>
                    <a:latin typeface="+mn-lt"/>
                    <a:ea typeface="+mn-ea"/>
                    <a:cs typeface="+mn-cs"/>
                  </a:rPr>
                  <a:t>𝑖+1</a:t>
                </a:r>
                <a:r>
                  <a:rPr lang="es-ES" sz="1200" i="0" kern="1200">
                    <a:solidFill>
                      <a:schemeClr val="tx1"/>
                    </a:solidFill>
                    <a:effectLst/>
                    <a:latin typeface="+mn-lt"/>
                    <a:ea typeface="+mn-ea"/>
                    <a:cs typeface="+mn-cs"/>
                  </a:rPr>
                  <a:t>)</a:t>
                </a:r>
                <a:r>
                  <a:rPr lang="es-EC" sz="1200" i="0" kern="1200">
                    <a:solidFill>
                      <a:schemeClr val="tx1"/>
                    </a:solidFill>
                    <a:effectLst/>
                    <a:latin typeface="+mn-lt"/>
                    <a:ea typeface="+mn-ea"/>
                    <a:cs typeface="+mn-cs"/>
                  </a:rPr>
                  <a:t>∗𝑇</a:t>
                </a:r>
                <a:endParaRPr lang="es-ES" dirty="0"/>
              </a:p>
            </p:txBody>
          </p:sp>
        </mc:Fallback>
      </mc:AlternateContent>
      <p:sp>
        <p:nvSpPr>
          <p:cNvPr id="4" name="3 Marcador de número de diapositiva"/>
          <p:cNvSpPr>
            <a:spLocks noGrp="1"/>
          </p:cNvSpPr>
          <p:nvPr>
            <p:ph type="sldNum" sz="quarter" idx="10"/>
          </p:nvPr>
        </p:nvSpPr>
        <p:spPr/>
        <p:txBody>
          <a:bodyPr/>
          <a:lstStyle/>
          <a:p>
            <a:fld id="{DE3599A6-1406-4C8B-9786-C0B642E48385}" type="slidenum">
              <a:rPr lang="es-ES" smtClean="0"/>
              <a:t>13</a:t>
            </a:fld>
            <a:endParaRPr lang="es-ES"/>
          </a:p>
        </p:txBody>
      </p:sp>
    </p:spTree>
    <p:extLst>
      <p:ext uri="{BB962C8B-B14F-4D97-AF65-F5344CB8AC3E}">
        <p14:creationId xmlns:p14="http://schemas.microsoft.com/office/powerpoint/2010/main" val="90556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175853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417507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331626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352066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827088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372680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162122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28739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983725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161115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73F46E-E262-4CA1-BA27-4A6420EE56E5}" type="datetimeFigureOut">
              <a:rPr lang="es-ES" smtClean="0"/>
              <a:t>19/10/2017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338925-0E66-4D9C-94C2-3CDF23ACF2B5}" type="slidenum">
              <a:rPr lang="es-ES" smtClean="0"/>
              <a:t>‹Nº›</a:t>
            </a:fld>
            <a:endParaRPr lang="es-ES"/>
          </a:p>
        </p:txBody>
      </p:sp>
    </p:spTree>
    <p:extLst>
      <p:ext uri="{BB962C8B-B14F-4D97-AF65-F5344CB8AC3E}">
        <p14:creationId xmlns:p14="http://schemas.microsoft.com/office/powerpoint/2010/main" val="192496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3F46E-E262-4CA1-BA27-4A6420EE56E5}" type="datetimeFigureOut">
              <a:rPr lang="es-ES" smtClean="0"/>
              <a:t>19/10/2017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925-0E66-4D9C-94C2-3CDF23ACF2B5}" type="slidenum">
              <a:rPr lang="es-ES" smtClean="0"/>
              <a:t>‹Nº›</a:t>
            </a:fld>
            <a:endParaRPr lang="es-ES"/>
          </a:p>
        </p:txBody>
      </p:sp>
    </p:spTree>
    <p:extLst>
      <p:ext uri="{BB962C8B-B14F-4D97-AF65-F5344CB8AC3E}">
        <p14:creationId xmlns:p14="http://schemas.microsoft.com/office/powerpoint/2010/main" val="548110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20.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20.png"/><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9.png"/><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1.png"/><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2.png"/><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3.png"/><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85.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C" sz="3200" b="1" dirty="0" smtClean="0"/>
              <a:t>Diseño para el reforzamiento sísmico con disipadores de energía de un edificio de hormigón armado de 16 pisos</a:t>
            </a:r>
            <a:endParaRPr lang="es-ES" sz="3200" dirty="0"/>
          </a:p>
        </p:txBody>
      </p:sp>
      <p:pic>
        <p:nvPicPr>
          <p:cNvPr id="4" name="Imagen 23" descr="D:\NOVENO\LOGO PRINCIPAL  ESPE.png">
            <a:extLst>
              <a:ext uri="{FF2B5EF4-FFF2-40B4-BE49-F238E27FC236}">
                <a16:creationId xmlns="" xmlns:a16="http://schemas.microsoft.com/office/drawing/2014/main" id="{D7E6BA04-BF3C-48AF-9EE4-C6A523ACDB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6675"/>
            <a:ext cx="4436110" cy="1085850"/>
          </a:xfrm>
          <a:prstGeom prst="rect">
            <a:avLst/>
          </a:prstGeom>
          <a:noFill/>
          <a:ln>
            <a:noFill/>
          </a:ln>
        </p:spPr>
      </p:pic>
      <p:pic>
        <p:nvPicPr>
          <p:cNvPr id="5"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73143"/>
            <a:ext cx="2128490" cy="2128490"/>
          </a:xfrm>
          <a:prstGeom prst="rect">
            <a:avLst/>
          </a:prstGeom>
        </p:spPr>
      </p:pic>
      <p:sp>
        <p:nvSpPr>
          <p:cNvPr id="6" name="3 Título"/>
          <p:cNvSpPr txBox="1">
            <a:spLocks/>
          </p:cNvSpPr>
          <p:nvPr/>
        </p:nvSpPr>
        <p:spPr>
          <a:xfrm>
            <a:off x="980260" y="5047445"/>
            <a:ext cx="2007563" cy="466447"/>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600" i="0" u="none" strike="noStrike" kern="1200" normalizeH="0" baseline="0" dirty="0" smtClean="0">
                <a:ln w="0"/>
                <a:effectLst>
                  <a:outerShdw blurRad="38100" dist="25400" dir="5400000" algn="ctr" rotWithShape="0">
                    <a:srgbClr val="6E747A">
                      <a:alpha val="43000"/>
                    </a:srgbClr>
                  </a:outerShdw>
                </a:effectLst>
                <a:uLnTx/>
                <a:uFillTx/>
                <a:ea typeface="+mj-ea"/>
                <a:cs typeface="+mj-cs"/>
              </a:rPr>
              <a:t>Dirigido por:</a:t>
            </a:r>
            <a:endParaRPr kumimoji="0" lang="es-EC" sz="2600" i="0" u="none" strike="noStrike" kern="1200" normalizeH="0" baseline="0" dirty="0">
              <a:ln w="0"/>
              <a:effectLst>
                <a:outerShdw blurRad="38100" dist="25400" dir="5400000" algn="ctr" rotWithShape="0">
                  <a:srgbClr val="6E747A">
                    <a:alpha val="43000"/>
                  </a:srgbClr>
                </a:outerShdw>
              </a:effectLst>
              <a:uLnTx/>
              <a:uFillTx/>
              <a:ea typeface="+mj-ea"/>
              <a:cs typeface="+mj-cs"/>
            </a:endParaRPr>
          </a:p>
        </p:txBody>
      </p:sp>
      <p:sp>
        <p:nvSpPr>
          <p:cNvPr id="7" name="3 Título"/>
          <p:cNvSpPr txBox="1">
            <a:spLocks/>
          </p:cNvSpPr>
          <p:nvPr/>
        </p:nvSpPr>
        <p:spPr>
          <a:xfrm>
            <a:off x="984776" y="4005064"/>
            <a:ext cx="1667082" cy="466447"/>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600" i="0" u="none" strike="noStrike" kern="1200" normalizeH="0" baseline="0" dirty="0" smtClean="0">
                <a:ln w="0"/>
                <a:effectLst>
                  <a:outerShdw blurRad="38100" dist="25400" dir="5400000" algn="ctr" rotWithShape="0">
                    <a:srgbClr val="6E747A">
                      <a:alpha val="43000"/>
                    </a:srgbClr>
                  </a:outerShdw>
                </a:effectLst>
                <a:uLnTx/>
                <a:uFillTx/>
                <a:ea typeface="+mj-ea"/>
                <a:cs typeface="+mj-cs"/>
              </a:rPr>
              <a:t>Autor:</a:t>
            </a:r>
            <a:endParaRPr kumimoji="0" lang="es-EC" sz="2600" i="0" u="none" strike="noStrike" kern="1200" normalizeH="0" baseline="0" dirty="0">
              <a:ln w="0"/>
              <a:effectLst>
                <a:outerShdw blurRad="38100" dist="25400" dir="5400000" algn="ctr" rotWithShape="0">
                  <a:srgbClr val="6E747A">
                    <a:alpha val="43000"/>
                  </a:srgbClr>
                </a:outerShdw>
              </a:effectLst>
              <a:uLnTx/>
              <a:uFillTx/>
              <a:ea typeface="+mj-ea"/>
              <a:cs typeface="+mj-cs"/>
            </a:endParaRPr>
          </a:p>
        </p:txBody>
      </p:sp>
      <p:sp>
        <p:nvSpPr>
          <p:cNvPr id="8" name="4 Subtítulo"/>
          <p:cNvSpPr txBox="1">
            <a:spLocks/>
          </p:cNvSpPr>
          <p:nvPr/>
        </p:nvSpPr>
        <p:spPr>
          <a:xfrm>
            <a:off x="3124318" y="5081885"/>
            <a:ext cx="4616034" cy="576948"/>
          </a:xfrm>
          <a:prstGeom prst="rect">
            <a:avLst/>
          </a:prstGeom>
        </p:spPr>
        <p:txBody>
          <a:bodyPr vert="horz">
            <a:noAutofit/>
          </a:bodyPr>
          <a:lstStyle/>
          <a:p>
            <a:pPr lvl="0">
              <a:spcBef>
                <a:spcPts val="600"/>
              </a:spcBef>
              <a:buClr>
                <a:schemeClr val="accent1"/>
              </a:buClr>
              <a:buSzPct val="70000"/>
              <a:defRPr/>
            </a:pPr>
            <a:r>
              <a:rPr lang="es-EC" b="1" dirty="0" smtClean="0"/>
              <a:t>ING ROBERTO RODRIGO AGUIAR FALCONÍ PhD</a:t>
            </a:r>
            <a:endParaRPr lang="es-EC" sz="1600" b="1" dirty="0"/>
          </a:p>
          <a:p>
            <a:pPr marL="0" marR="0" lvl="0" indent="0"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C" sz="1600" b="1" i="0" u="none" strike="noStrike" kern="1200" cap="none" spc="0" normalizeH="0" baseline="0" dirty="0">
              <a:ln>
                <a:noFill/>
              </a:ln>
              <a:solidFill>
                <a:schemeClr val="accent3">
                  <a:lumMod val="50000"/>
                </a:schemeClr>
              </a:solidFill>
              <a:effectLst/>
              <a:uLnTx/>
              <a:uFillTx/>
              <a:ea typeface="+mn-ea"/>
              <a:cs typeface="+mn-cs"/>
            </a:endParaRPr>
          </a:p>
        </p:txBody>
      </p:sp>
      <p:sp>
        <p:nvSpPr>
          <p:cNvPr id="9" name="4 Subtítulo"/>
          <p:cNvSpPr txBox="1">
            <a:spLocks/>
          </p:cNvSpPr>
          <p:nvPr/>
        </p:nvSpPr>
        <p:spPr>
          <a:xfrm>
            <a:off x="3155773" y="4029991"/>
            <a:ext cx="4064648" cy="576948"/>
          </a:xfrm>
          <a:prstGeom prst="rect">
            <a:avLst/>
          </a:prstGeom>
        </p:spPr>
        <p:txBody>
          <a:bodyPr vert="horz">
            <a:noAutofit/>
          </a:bodyPr>
          <a:lstStyle/>
          <a:p>
            <a:pPr lvl="0">
              <a:spcBef>
                <a:spcPts val="600"/>
              </a:spcBef>
              <a:buClr>
                <a:schemeClr val="accent1"/>
              </a:buClr>
              <a:buSzPct val="70000"/>
              <a:defRPr/>
            </a:pPr>
            <a:r>
              <a:rPr lang="es-EC" b="1" dirty="0"/>
              <a:t>SR</a:t>
            </a:r>
            <a:r>
              <a:rPr lang="es-EC" b="1" dirty="0" smtClean="0"/>
              <a:t>. CLAUDIO CALDERÓN ÁLVARO PAÚL</a:t>
            </a:r>
            <a:endParaRPr lang="es-EC" b="1" dirty="0"/>
          </a:p>
          <a:p>
            <a:pPr marL="0" marR="0" lvl="0" indent="0"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C" sz="1600" b="1" i="0" u="none" strike="noStrike" kern="1200" cap="none" spc="0" normalizeH="0" baseline="0" dirty="0">
              <a:ln>
                <a:noFill/>
              </a:ln>
              <a:solidFill>
                <a:schemeClr val="accent3">
                  <a:lumMod val="50000"/>
                </a:schemeClr>
              </a:solidFill>
              <a:effectLst/>
              <a:uLnTx/>
              <a:uFillTx/>
              <a:ea typeface="+mn-ea"/>
              <a:cs typeface="+mn-cs"/>
            </a:endParaRPr>
          </a:p>
        </p:txBody>
      </p:sp>
      <p:sp>
        <p:nvSpPr>
          <p:cNvPr id="10"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10107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Matrices de estructura</a:t>
            </a:r>
            <a:endParaRPr lang="es-ES" sz="2800" dirty="0"/>
          </a:p>
        </p:txBody>
      </p:sp>
      <mc:AlternateContent xmlns:mc="http://schemas.openxmlformats.org/markup-compatibility/2006" xmlns:a14="http://schemas.microsoft.com/office/drawing/2010/main">
        <mc:Choice Requires="a14">
          <p:sp>
            <p:nvSpPr>
              <p:cNvPr id="4" name="3 Rectángulo"/>
              <p:cNvSpPr/>
              <p:nvPr/>
            </p:nvSpPr>
            <p:spPr>
              <a:xfrm>
                <a:off x="1417290" y="1661138"/>
                <a:ext cx="2103140" cy="46925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𝑪𝑮</m:t>
                      </m:r>
                      <m:r>
                        <a:rPr lang="es-ES"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m>
                                  <m:mPr>
                                    <m:mcs>
                                      <m:mc>
                                        <m:mcPr>
                                          <m:count m:val="1"/>
                                          <m:mcJc m:val="center"/>
                                        </m:mcPr>
                                      </m:mc>
                                    </m:mcs>
                                    <m:ctrlPr>
                                      <a:rPr lang="es-ES" i="1">
                                        <a:latin typeface="Cambria Math"/>
                                      </a:rPr>
                                    </m:ctrlPr>
                                  </m:mPr>
                                  <m:mr>
                                    <m:e>
                                      <m:m>
                                        <m:mPr>
                                          <m:mcs>
                                            <m:mc>
                                              <m:mcPr>
                                                <m:count m:val="3"/>
                                                <m:mcJc m:val="center"/>
                                              </m:mcPr>
                                            </m:mc>
                                          </m:mcs>
                                          <m:ctrlPr>
                                            <a:rPr lang="es-ES" i="1">
                                              <a:latin typeface="Cambria Math"/>
                                            </a:rPr>
                                          </m:ctrlPr>
                                        </m:mPr>
                                        <m:mr>
                                          <m:e>
                                            <m:r>
                                              <a:rPr lang="es-ES" i="1">
                                                <a:latin typeface="Cambria Math"/>
                                              </a:rPr>
                                              <m:t>0</m:t>
                                            </m:r>
                                          </m:e>
                                          <m:e>
                                            <m:r>
                                              <a:rPr lang="es-ES" i="1">
                                                <a:latin typeface="Cambria Math"/>
                                              </a:rPr>
                                              <m:t>0</m:t>
                                            </m:r>
                                          </m:e>
                                          <m:e>
                                            <m:r>
                                              <a:rPr lang="es-ES" i="1">
                                                <a:latin typeface="Cambria Math"/>
                                              </a:rPr>
                                              <m:t>0</m:t>
                                            </m:r>
                                          </m:e>
                                        </m:mr>
                                        <m:mr>
                                          <m:e>
                                            <m:r>
                                              <a:rPr lang="es-ES" i="1">
                                                <a:latin typeface="Cambria Math"/>
                                              </a:rPr>
                                              <m:t>0</m:t>
                                            </m:r>
                                          </m:e>
                                          <m:e>
                                            <m:r>
                                              <a:rPr lang="es-ES" i="1">
                                                <a:latin typeface="Cambria Math"/>
                                              </a:rPr>
                                              <m:t>0</m:t>
                                            </m:r>
                                          </m:e>
                                          <m:e>
                                            <m:r>
                                              <a:rPr lang="es-ES" i="1">
                                                <a:latin typeface="Cambria Math"/>
                                              </a:rPr>
                                              <m:t>0</m:t>
                                            </m:r>
                                          </m:e>
                                        </m:mr>
                                        <m:mr>
                                          <m:e>
                                            <m:r>
                                              <a:rPr lang="es-ES" i="1">
                                                <a:latin typeface="Cambria Math"/>
                                              </a:rPr>
                                              <m:t>0</m:t>
                                            </m:r>
                                          </m:e>
                                          <m:e>
                                            <m:r>
                                              <a:rPr lang="es-ES" i="1">
                                                <a:latin typeface="Cambria Math"/>
                                              </a:rPr>
                                              <m:t>0</m:t>
                                            </m:r>
                                          </m:e>
                                          <m:e>
                                            <m:r>
                                              <a:rPr lang="es-ES" i="1">
                                                <a:latin typeface="Cambria Math"/>
                                              </a:rPr>
                                              <m:t>0</m:t>
                                            </m:r>
                                          </m:e>
                                        </m:mr>
                                      </m:m>
                                    </m:e>
                                  </m:mr>
                                  <m:mr>
                                    <m:e>
                                      <m:m>
                                        <m:mPr>
                                          <m:mcs>
                                            <m:mc>
                                              <m:mcPr>
                                                <m:count m:val="3"/>
                                                <m:mcJc m:val="center"/>
                                              </m:mcPr>
                                            </m:mc>
                                          </m:mcs>
                                          <m:ctrlPr>
                                            <a:rPr lang="es-ES" i="1">
                                              <a:latin typeface="Cambria Math"/>
                                            </a:rPr>
                                          </m:ctrlPr>
                                        </m:mPr>
                                        <m:mr>
                                          <m:e>
                                            <m:r>
                                              <a:rPr lang="es-ES" i="1">
                                                <a:latin typeface="Cambria Math"/>
                                              </a:rPr>
                                              <m:t>0</m:t>
                                            </m:r>
                                          </m:e>
                                          <m:e>
                                            <m:r>
                                              <a:rPr lang="es-ES" i="1">
                                                <a:latin typeface="Cambria Math"/>
                                              </a:rPr>
                                              <m:t>0</m:t>
                                            </m:r>
                                          </m:e>
                                          <m:e>
                                            <m:r>
                                              <a:rPr lang="es-ES" i="1">
                                                <a:latin typeface="Cambria Math"/>
                                              </a:rPr>
                                              <m:t>0</m:t>
                                            </m:r>
                                          </m:e>
                                        </m:mr>
                                        <m:mr>
                                          <m:e>
                                            <m:r>
                                              <a:rPr lang="es-ES" i="1">
                                                <a:latin typeface="Cambria Math"/>
                                              </a:rPr>
                                              <m:t>1</m:t>
                                            </m:r>
                                          </m:e>
                                          <m:e>
                                            <m:r>
                                              <a:rPr lang="es-ES" i="1">
                                                <a:latin typeface="Cambria Math"/>
                                              </a:rPr>
                                              <m:t>5</m:t>
                                            </m:r>
                                          </m:e>
                                          <m:e>
                                            <m:r>
                                              <a:rPr lang="es-ES" i="1">
                                                <a:latin typeface="Cambria Math"/>
                                              </a:rPr>
                                              <m:t>6</m:t>
                                            </m:r>
                                          </m:e>
                                        </m:mr>
                                        <m:mr>
                                          <m:e>
                                            <m:r>
                                              <a:rPr lang="es-ES" i="1">
                                                <a:latin typeface="Cambria Math"/>
                                              </a:rPr>
                                              <m:t>1</m:t>
                                            </m:r>
                                          </m:e>
                                          <m:e>
                                            <m:r>
                                              <a:rPr lang="es-ES" i="1">
                                                <a:latin typeface="Cambria Math"/>
                                              </a:rPr>
                                              <m:t>7</m:t>
                                            </m:r>
                                          </m:e>
                                          <m:e>
                                            <m:r>
                                              <a:rPr lang="es-ES" i="1">
                                                <a:latin typeface="Cambria Math"/>
                                              </a:rPr>
                                              <m:t>8</m:t>
                                            </m:r>
                                          </m:e>
                                        </m:mr>
                                      </m:m>
                                    </m:e>
                                  </m:mr>
                                  <m:mr>
                                    <m:e>
                                      <m:m>
                                        <m:mPr>
                                          <m:mcs>
                                            <m:mc>
                                              <m:mcPr>
                                                <m:count m:val="3"/>
                                                <m:mcJc m:val="center"/>
                                              </m:mcPr>
                                            </m:mc>
                                          </m:mcs>
                                          <m:ctrlPr>
                                            <a:rPr lang="es-ES" i="1">
                                              <a:latin typeface="Cambria Math"/>
                                            </a:rPr>
                                          </m:ctrlPr>
                                        </m:mPr>
                                        <m:mr>
                                          <m:e>
                                            <m:r>
                                              <a:rPr lang="es-ES" i="1">
                                                <a:latin typeface="Cambria Math"/>
                                              </a:rPr>
                                              <m:t>1</m:t>
                                            </m:r>
                                          </m:e>
                                          <m:e>
                                            <m:r>
                                              <a:rPr lang="es-ES" i="1">
                                                <a:latin typeface="Cambria Math"/>
                                              </a:rPr>
                                              <m:t>9</m:t>
                                            </m:r>
                                          </m:e>
                                          <m:e>
                                            <m:r>
                                              <a:rPr lang="es-ES" i="1">
                                                <a:latin typeface="Cambria Math"/>
                                              </a:rPr>
                                              <m:t>10</m:t>
                                            </m:r>
                                          </m:e>
                                        </m:mr>
                                        <m:mr>
                                          <m:e>
                                            <m:r>
                                              <a:rPr lang="es-ES" i="1">
                                                <a:latin typeface="Cambria Math"/>
                                              </a:rPr>
                                              <m:t>1</m:t>
                                            </m:r>
                                          </m:e>
                                          <m:e>
                                            <m:r>
                                              <a:rPr lang="es-ES" i="1">
                                                <a:latin typeface="Cambria Math"/>
                                              </a:rPr>
                                              <m:t>11</m:t>
                                            </m:r>
                                          </m:e>
                                          <m:e>
                                            <m:r>
                                              <a:rPr lang="es-ES" i="1">
                                                <a:latin typeface="Cambria Math"/>
                                              </a:rPr>
                                              <m:t>12</m:t>
                                            </m:r>
                                          </m:e>
                                        </m:mr>
                                        <m:mr>
                                          <m:e>
                                            <m:r>
                                              <a:rPr lang="es-ES" i="1">
                                                <a:latin typeface="Cambria Math"/>
                                              </a:rPr>
                                              <m:t>2</m:t>
                                            </m:r>
                                          </m:e>
                                          <m:e>
                                            <m:r>
                                              <a:rPr lang="es-ES" i="1">
                                                <a:latin typeface="Cambria Math"/>
                                              </a:rPr>
                                              <m:t>13</m:t>
                                            </m:r>
                                          </m:e>
                                          <m:e>
                                            <m:r>
                                              <a:rPr lang="es-ES" i="1">
                                                <a:latin typeface="Cambria Math"/>
                                              </a:rPr>
                                              <m:t>14</m:t>
                                            </m:r>
                                          </m:e>
                                        </m:mr>
                                      </m:m>
                                    </m:e>
                                  </m:mr>
                                </m:m>
                              </m:e>
                            </m:mr>
                            <m:mr>
                              <m:e>
                                <m:m>
                                  <m:mPr>
                                    <m:mcs>
                                      <m:mc>
                                        <m:mcPr>
                                          <m:count m:val="1"/>
                                          <m:mcJc m:val="center"/>
                                        </m:mcPr>
                                      </m:mc>
                                    </m:mcs>
                                    <m:ctrlPr>
                                      <a:rPr lang="es-ES" i="1">
                                        <a:latin typeface="Cambria Math"/>
                                      </a:rPr>
                                    </m:ctrlPr>
                                  </m:mPr>
                                  <m:mr>
                                    <m:e>
                                      <m:m>
                                        <m:mPr>
                                          <m:mcs>
                                            <m:mc>
                                              <m:mcPr>
                                                <m:count m:val="3"/>
                                                <m:mcJc m:val="center"/>
                                              </m:mcPr>
                                            </m:mc>
                                          </m:mcs>
                                          <m:ctrlPr>
                                            <a:rPr lang="es-ES" i="1">
                                              <a:latin typeface="Cambria Math"/>
                                            </a:rPr>
                                          </m:ctrlPr>
                                        </m:mPr>
                                        <m:mr>
                                          <m:e>
                                            <m:r>
                                              <a:rPr lang="es-ES" i="1">
                                                <a:latin typeface="Cambria Math"/>
                                              </a:rPr>
                                              <m:t>2</m:t>
                                            </m:r>
                                          </m:e>
                                          <m:e>
                                            <m:r>
                                              <a:rPr lang="es-ES" i="1">
                                                <a:latin typeface="Cambria Math"/>
                                              </a:rPr>
                                              <m:t>15</m:t>
                                            </m:r>
                                          </m:e>
                                          <m:e>
                                            <m:r>
                                              <a:rPr lang="es-ES" i="1">
                                                <a:latin typeface="Cambria Math"/>
                                              </a:rPr>
                                              <m:t>16</m:t>
                                            </m:r>
                                          </m:e>
                                        </m:mr>
                                        <m:mr>
                                          <m:e>
                                            <m:r>
                                              <a:rPr lang="es-ES" i="1">
                                                <a:latin typeface="Cambria Math"/>
                                              </a:rPr>
                                              <m:t>2</m:t>
                                            </m:r>
                                          </m:e>
                                          <m:e>
                                            <m:r>
                                              <a:rPr lang="es-ES" i="1">
                                                <a:latin typeface="Cambria Math"/>
                                              </a:rPr>
                                              <m:t>17</m:t>
                                            </m:r>
                                          </m:e>
                                          <m:e>
                                            <m:r>
                                              <a:rPr lang="es-ES" i="1">
                                                <a:latin typeface="Cambria Math"/>
                                              </a:rPr>
                                              <m:t>18</m:t>
                                            </m:r>
                                          </m:e>
                                        </m:mr>
                                        <m:mr>
                                          <m:e>
                                            <m:r>
                                              <a:rPr lang="es-ES" i="1">
                                                <a:latin typeface="Cambria Math"/>
                                              </a:rPr>
                                              <m:t>2</m:t>
                                            </m:r>
                                          </m:e>
                                          <m:e>
                                            <m:r>
                                              <a:rPr lang="es-ES" i="1">
                                                <a:latin typeface="Cambria Math"/>
                                              </a:rPr>
                                              <m:t>19</m:t>
                                            </m:r>
                                          </m:e>
                                          <m:e>
                                            <m:r>
                                              <a:rPr lang="es-ES" i="1">
                                                <a:latin typeface="Cambria Math"/>
                                              </a:rPr>
                                              <m:t>20</m:t>
                                            </m:r>
                                          </m:e>
                                        </m:mr>
                                      </m:m>
                                    </m:e>
                                  </m:mr>
                                  <m:mr>
                                    <m:e>
                                      <m:m>
                                        <m:mPr>
                                          <m:mcs>
                                            <m:mc>
                                              <m:mcPr>
                                                <m:count m:val="3"/>
                                                <m:mcJc m:val="center"/>
                                              </m:mcPr>
                                            </m:mc>
                                          </m:mcs>
                                          <m:ctrlPr>
                                            <a:rPr lang="es-ES" i="1">
                                              <a:latin typeface="Cambria Math"/>
                                            </a:rPr>
                                          </m:ctrlPr>
                                        </m:mPr>
                                        <m:mr>
                                          <m:e>
                                            <m:r>
                                              <a:rPr lang="es-ES" i="1">
                                                <a:latin typeface="Cambria Math"/>
                                              </a:rPr>
                                              <m:t>3</m:t>
                                            </m:r>
                                          </m:e>
                                          <m:e>
                                            <m:r>
                                              <a:rPr lang="es-ES" i="1">
                                                <a:latin typeface="Cambria Math"/>
                                              </a:rPr>
                                              <m:t>21</m:t>
                                            </m:r>
                                          </m:e>
                                          <m:e>
                                            <m:r>
                                              <a:rPr lang="es-ES" i="1">
                                                <a:latin typeface="Cambria Math"/>
                                              </a:rPr>
                                              <m:t>22</m:t>
                                            </m:r>
                                          </m:e>
                                        </m:mr>
                                        <m:mr>
                                          <m:e>
                                            <m:r>
                                              <a:rPr lang="es-ES" i="1">
                                                <a:latin typeface="Cambria Math"/>
                                              </a:rPr>
                                              <m:t>3</m:t>
                                            </m:r>
                                          </m:e>
                                          <m:e>
                                            <m:r>
                                              <a:rPr lang="es-ES" i="1">
                                                <a:latin typeface="Cambria Math"/>
                                              </a:rPr>
                                              <m:t>23</m:t>
                                            </m:r>
                                          </m:e>
                                          <m:e>
                                            <m:r>
                                              <a:rPr lang="es-ES" i="1">
                                                <a:latin typeface="Cambria Math"/>
                                              </a:rPr>
                                              <m:t>24</m:t>
                                            </m:r>
                                          </m:e>
                                        </m:mr>
                                        <m:mr>
                                          <m:e>
                                            <m:r>
                                              <a:rPr lang="es-ES" i="1">
                                                <a:latin typeface="Cambria Math"/>
                                              </a:rPr>
                                              <m:t>3</m:t>
                                            </m:r>
                                          </m:e>
                                          <m:e>
                                            <m:r>
                                              <a:rPr lang="es-ES" i="1">
                                                <a:latin typeface="Cambria Math"/>
                                              </a:rPr>
                                              <m:t>25</m:t>
                                            </m:r>
                                          </m:e>
                                          <m:e>
                                            <m:r>
                                              <a:rPr lang="es-ES" i="1">
                                                <a:latin typeface="Cambria Math"/>
                                              </a:rPr>
                                              <m:t>26</m:t>
                                            </m:r>
                                          </m:e>
                                        </m:mr>
                                      </m:m>
                                    </m:e>
                                  </m:mr>
                                </m:m>
                              </m:e>
                            </m:mr>
                            <m:mr>
                              <m:e>
                                <m:m>
                                  <m:mPr>
                                    <m:mcs>
                                      <m:mc>
                                        <m:mcPr>
                                          <m:count m:val="3"/>
                                          <m:mcJc m:val="center"/>
                                        </m:mcPr>
                                      </m:mc>
                                    </m:mcs>
                                    <m:ctrlPr>
                                      <a:rPr lang="es-ES" i="1">
                                        <a:latin typeface="Cambria Math"/>
                                      </a:rPr>
                                    </m:ctrlPr>
                                  </m:mPr>
                                  <m:mr>
                                    <m:e>
                                      <m:r>
                                        <a:rPr lang="es-ES" i="1">
                                          <a:latin typeface="Cambria Math"/>
                                        </a:rPr>
                                        <m:t>3</m:t>
                                      </m:r>
                                    </m:e>
                                    <m:e>
                                      <m:r>
                                        <a:rPr lang="es-ES" i="1">
                                          <a:latin typeface="Cambria Math"/>
                                        </a:rPr>
                                        <m:t>27</m:t>
                                      </m:r>
                                    </m:e>
                                    <m:e>
                                      <m:r>
                                        <a:rPr lang="es-ES" i="1">
                                          <a:latin typeface="Cambria Math"/>
                                        </a:rPr>
                                        <m:t>28</m:t>
                                      </m:r>
                                    </m:e>
                                  </m:mr>
                                  <m:mr>
                                    <m:e>
                                      <m:r>
                                        <a:rPr lang="es-ES" i="1">
                                          <a:latin typeface="Cambria Math"/>
                                        </a:rPr>
                                        <m:t>4</m:t>
                                      </m:r>
                                    </m:e>
                                    <m:e>
                                      <m:r>
                                        <a:rPr lang="es-ES" i="1">
                                          <a:latin typeface="Cambria Math"/>
                                        </a:rPr>
                                        <m:t>29</m:t>
                                      </m:r>
                                    </m:e>
                                    <m:e>
                                      <m:r>
                                        <a:rPr lang="es-ES" i="1">
                                          <a:latin typeface="Cambria Math"/>
                                        </a:rPr>
                                        <m:t>30</m:t>
                                      </m:r>
                                    </m:e>
                                  </m:mr>
                                  <m:mr>
                                    <m:e>
                                      <m:r>
                                        <a:rPr lang="es-ES" i="1">
                                          <a:latin typeface="Cambria Math"/>
                                        </a:rPr>
                                        <m:t>4</m:t>
                                      </m:r>
                                    </m:e>
                                    <m:e>
                                      <m:r>
                                        <a:rPr lang="es-ES" i="1">
                                          <a:latin typeface="Cambria Math"/>
                                        </a:rPr>
                                        <m:t>31</m:t>
                                      </m:r>
                                    </m:e>
                                    <m:e>
                                      <m:r>
                                        <a:rPr lang="es-ES" i="1">
                                          <a:latin typeface="Cambria Math"/>
                                        </a:rPr>
                                        <m:t>32</m:t>
                                      </m:r>
                                    </m:e>
                                  </m:mr>
                                </m:m>
                              </m:e>
                            </m:mr>
                          </m:m>
                        </m:e>
                      </m:d>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1417290" y="1661138"/>
                <a:ext cx="2103140" cy="4692503"/>
              </a:xfrm>
              <a:prstGeom prst="rect">
                <a:avLst/>
              </a:prstGeom>
              <a:blipFill rotWithShape="1">
                <a:blip r:embed="rId3"/>
                <a:stretch>
                  <a:fillRect r="-34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788024" y="1565023"/>
                <a:ext cx="2705612" cy="48847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b="1" i="1" smtClean="0">
                          <a:latin typeface="Cambria Math"/>
                        </a:rPr>
                        <m:t>𝑽𝑪</m:t>
                      </m:r>
                      <m:r>
                        <a:rPr lang="es-ES" sz="1400" i="1">
                          <a:latin typeface="Cambria Math"/>
                        </a:rPr>
                        <m:t>=</m:t>
                      </m:r>
                      <m:d>
                        <m:dPr>
                          <m:begChr m:val="["/>
                          <m:endChr m:val="]"/>
                          <m:ctrlPr>
                            <a:rPr lang="es-ES" sz="1400" i="1">
                              <a:latin typeface="Cambria Math"/>
                            </a:rPr>
                          </m:ctrlPr>
                        </m:dPr>
                        <m:e>
                          <m:m>
                            <m:mPr>
                              <m:mcs>
                                <m:mc>
                                  <m:mcPr>
                                    <m:count m:val="1"/>
                                    <m:mcJc m:val="center"/>
                                  </m:mcPr>
                                </m:mc>
                              </m:mcs>
                              <m:ctrlPr>
                                <a:rPr lang="es-ES" sz="1400" i="1">
                                  <a:latin typeface="Cambria Math"/>
                                </a:rPr>
                              </m:ctrlPr>
                            </m:mPr>
                            <m:mr>
                              <m:e>
                                <m:m>
                                  <m:mPr>
                                    <m:mcs>
                                      <m:mc>
                                        <m:mcPr>
                                          <m:count m:val="1"/>
                                          <m:mcJc m:val="center"/>
                                        </m:mcPr>
                                      </m:mc>
                                    </m:mcs>
                                    <m:ctrlPr>
                                      <a:rPr lang="es-ES" sz="1400" i="1">
                                        <a:latin typeface="Cambria Math"/>
                                      </a:rPr>
                                    </m:ctrlPr>
                                  </m:mP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0</m:t>
                                                  </m:r>
                                                </m:e>
                                                <m:e>
                                                  <m:r>
                                                    <a:rPr lang="es-ES" sz="1400" i="1">
                                                      <a:latin typeface="Cambria Math"/>
                                                    </a:rPr>
                                                    <m:t>0</m:t>
                                                  </m:r>
                                                </m:e>
                                                <m:e>
                                                  <m:r>
                                                    <a:rPr lang="es-ES" sz="1400" i="1">
                                                      <a:latin typeface="Cambria Math"/>
                                                    </a:rPr>
                                                    <m:t>0</m:t>
                                                  </m:r>
                                                </m:e>
                                              </m:mr>
                                              <m:mr>
                                                <m:e>
                                                  <m:r>
                                                    <a:rPr lang="es-ES" sz="1400" i="1">
                                                      <a:latin typeface="Cambria Math"/>
                                                    </a:rPr>
                                                    <m:t>0</m:t>
                                                  </m:r>
                                                </m:e>
                                                <m:e>
                                                  <m:r>
                                                    <a:rPr lang="es-ES" sz="1400" i="1">
                                                      <a:latin typeface="Cambria Math"/>
                                                    </a:rPr>
                                                    <m:t>0</m:t>
                                                  </m:r>
                                                </m:e>
                                                <m:e>
                                                  <m:r>
                                                    <a:rPr lang="es-ES" sz="1400" i="1">
                                                      <a:latin typeface="Cambria Math"/>
                                                    </a:rPr>
                                                    <m:t>0</m:t>
                                                  </m:r>
                                                </m:e>
                                              </m:mr>
                                              <m:mr>
                                                <m:e>
                                                  <m:r>
                                                    <a:rPr lang="es-ES" sz="1400" i="1">
                                                      <a:latin typeface="Cambria Math"/>
                                                    </a:rPr>
                                                    <m:t>0</m:t>
                                                  </m:r>
                                                </m:e>
                                                <m:e>
                                                  <m:r>
                                                    <a:rPr lang="es-ES" sz="1400" i="1">
                                                      <a:latin typeface="Cambria Math"/>
                                                    </a:rPr>
                                                    <m:t>0</m:t>
                                                  </m:r>
                                                </m:e>
                                                <m:e>
                                                  <m:r>
                                                    <a:rPr lang="es-ES" sz="1400" i="1">
                                                      <a:latin typeface="Cambria Math"/>
                                                    </a:rPr>
                                                    <m:t>0</m:t>
                                                  </m:r>
                                                </m:e>
                                              </m:mr>
                                            </m:m>
                                          </m:e>
                                          <m:e>
                                            <m:m>
                                              <m:mPr>
                                                <m:mcs>
                                                  <m:mc>
                                                    <m:mcPr>
                                                      <m:count m:val="3"/>
                                                      <m:mcJc m:val="center"/>
                                                    </m:mcPr>
                                                  </m:mc>
                                                </m:mcs>
                                                <m:ctrlPr>
                                                  <a:rPr lang="es-ES" sz="1400" i="1">
                                                    <a:latin typeface="Cambria Math"/>
                                                  </a:rPr>
                                                </m:ctrlPr>
                                              </m:mPr>
                                              <m:mr>
                                                <m:e>
                                                  <m:r>
                                                    <a:rPr lang="es-ES" sz="1400" i="1">
                                                      <a:latin typeface="Cambria Math"/>
                                                    </a:rPr>
                                                    <m:t>1</m:t>
                                                  </m:r>
                                                </m:e>
                                                <m:e>
                                                  <m:r>
                                                    <a:rPr lang="es-ES" sz="1400" i="1">
                                                      <a:latin typeface="Cambria Math"/>
                                                    </a:rPr>
                                                    <m:t>5</m:t>
                                                  </m:r>
                                                </m:e>
                                                <m:e>
                                                  <m:r>
                                                    <a:rPr lang="es-ES" sz="1400" i="1">
                                                      <a:latin typeface="Cambria Math"/>
                                                    </a:rPr>
                                                    <m:t>6</m:t>
                                                  </m:r>
                                                </m:e>
                                              </m:mr>
                                              <m:mr>
                                                <m:e>
                                                  <m:r>
                                                    <a:rPr lang="es-ES" sz="1400" i="1">
                                                      <a:latin typeface="Cambria Math"/>
                                                    </a:rPr>
                                                    <m:t>1</m:t>
                                                  </m:r>
                                                </m:e>
                                                <m:e>
                                                  <m:r>
                                                    <a:rPr lang="es-ES" sz="1400" i="1">
                                                      <a:latin typeface="Cambria Math"/>
                                                    </a:rPr>
                                                    <m:t>7</m:t>
                                                  </m:r>
                                                </m:e>
                                                <m:e>
                                                  <m:r>
                                                    <a:rPr lang="es-ES" sz="1400" i="1">
                                                      <a:latin typeface="Cambria Math"/>
                                                    </a:rPr>
                                                    <m:t>8</m:t>
                                                  </m:r>
                                                </m:e>
                                              </m:mr>
                                              <m:mr>
                                                <m:e>
                                                  <m:r>
                                                    <a:rPr lang="es-ES" sz="1400" i="1">
                                                      <a:latin typeface="Cambria Math"/>
                                                    </a:rPr>
                                                    <m:t>1</m:t>
                                                  </m:r>
                                                </m:e>
                                                <m:e>
                                                  <m:r>
                                                    <a:rPr lang="es-ES" sz="1400" i="1">
                                                      <a:latin typeface="Cambria Math"/>
                                                    </a:rPr>
                                                    <m:t>9</m:t>
                                                  </m:r>
                                                </m:e>
                                                <m:e>
                                                  <m:r>
                                                    <a:rPr lang="es-ES" sz="1400" i="1">
                                                      <a:latin typeface="Cambria Math"/>
                                                    </a:rPr>
                                                    <m:t>10</m:t>
                                                  </m:r>
                                                </m:e>
                                              </m:mr>
                                            </m:m>
                                          </m:e>
                                        </m:mr>
                                      </m:m>
                                    </m:e>
                                  </m:m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0</m:t>
                                                  </m:r>
                                                </m:e>
                                                <m:e>
                                                  <m:r>
                                                    <a:rPr lang="es-ES" sz="1400" i="1">
                                                      <a:latin typeface="Cambria Math"/>
                                                    </a:rPr>
                                                    <m:t>0</m:t>
                                                  </m:r>
                                                </m:e>
                                                <m:e>
                                                  <m:r>
                                                    <a:rPr lang="es-ES" sz="1400" i="1">
                                                      <a:latin typeface="Cambria Math"/>
                                                    </a:rPr>
                                                    <m:t>0</m:t>
                                                  </m:r>
                                                </m:e>
                                              </m:mr>
                                              <m:mr>
                                                <m:e>
                                                  <m:r>
                                                    <a:rPr lang="es-ES" sz="1400" i="1">
                                                      <a:latin typeface="Cambria Math"/>
                                                    </a:rPr>
                                                    <m:t>1</m:t>
                                                  </m:r>
                                                </m:e>
                                                <m:e>
                                                  <m:r>
                                                    <a:rPr lang="es-ES" sz="1400" i="1">
                                                      <a:latin typeface="Cambria Math"/>
                                                    </a:rPr>
                                                    <m:t>5</m:t>
                                                  </m:r>
                                                </m:e>
                                                <m:e>
                                                  <m:r>
                                                    <a:rPr lang="es-ES" sz="1400" i="1">
                                                      <a:latin typeface="Cambria Math"/>
                                                    </a:rPr>
                                                    <m:t>6</m:t>
                                                  </m:r>
                                                </m:e>
                                              </m:mr>
                                              <m:mr>
                                                <m:e>
                                                  <m:r>
                                                    <a:rPr lang="es-ES" sz="1400" i="1">
                                                      <a:latin typeface="Cambria Math"/>
                                                    </a:rPr>
                                                    <m:t>1</m:t>
                                                  </m:r>
                                                </m:e>
                                                <m:e>
                                                  <m:r>
                                                    <a:rPr lang="es-ES" sz="1400" i="1">
                                                      <a:latin typeface="Cambria Math"/>
                                                    </a:rPr>
                                                    <m:t>7</m:t>
                                                  </m:r>
                                                </m:e>
                                                <m:e>
                                                  <m:r>
                                                    <a:rPr lang="es-ES" sz="1400" i="1">
                                                      <a:latin typeface="Cambria Math"/>
                                                    </a:rPr>
                                                    <m:t>8</m:t>
                                                  </m:r>
                                                </m:e>
                                              </m:mr>
                                            </m:m>
                                          </m:e>
                                          <m:e>
                                            <m:m>
                                              <m:mPr>
                                                <m:mcs>
                                                  <m:mc>
                                                    <m:mcPr>
                                                      <m:count m:val="3"/>
                                                      <m:mcJc m:val="center"/>
                                                    </m:mcPr>
                                                  </m:mc>
                                                </m:mcs>
                                                <m:ctrlPr>
                                                  <a:rPr lang="es-ES" sz="1400" i="1">
                                                    <a:latin typeface="Cambria Math"/>
                                                  </a:rPr>
                                                </m:ctrlPr>
                                              </m:mPr>
                                              <m:mr>
                                                <m:e>
                                                  <m:r>
                                                    <a:rPr lang="es-ES" sz="1400" i="1">
                                                      <a:latin typeface="Cambria Math"/>
                                                    </a:rPr>
                                                    <m:t>1</m:t>
                                                  </m:r>
                                                </m:e>
                                                <m:e>
                                                  <m:r>
                                                    <a:rPr lang="es-ES" sz="1400" i="1">
                                                      <a:latin typeface="Cambria Math"/>
                                                    </a:rPr>
                                                    <m:t>11</m:t>
                                                  </m:r>
                                                </m:e>
                                                <m:e>
                                                  <m:r>
                                                    <a:rPr lang="es-ES" sz="1400" i="1">
                                                      <a:latin typeface="Cambria Math"/>
                                                    </a:rPr>
                                                    <m:t>12</m:t>
                                                  </m:r>
                                                </m:e>
                                              </m:mr>
                                              <m:mr>
                                                <m:e>
                                                  <m:r>
                                                    <a:rPr lang="es-ES" sz="1400" i="1">
                                                      <a:latin typeface="Cambria Math"/>
                                                    </a:rPr>
                                                    <m:t>2</m:t>
                                                  </m:r>
                                                </m:e>
                                                <m:e>
                                                  <m:r>
                                                    <a:rPr lang="es-ES" sz="1400" i="1">
                                                      <a:latin typeface="Cambria Math"/>
                                                    </a:rPr>
                                                    <m:t>13</m:t>
                                                  </m:r>
                                                </m:e>
                                                <m:e>
                                                  <m:r>
                                                    <a:rPr lang="es-ES" sz="1400" i="1">
                                                      <a:latin typeface="Cambria Math"/>
                                                    </a:rPr>
                                                    <m:t>14</m:t>
                                                  </m:r>
                                                </m:e>
                                              </m:mr>
                                              <m:mr>
                                                <m:e>
                                                  <m:r>
                                                    <a:rPr lang="es-ES" sz="1400" i="1">
                                                      <a:latin typeface="Cambria Math"/>
                                                    </a:rPr>
                                                    <m:t>2</m:t>
                                                  </m:r>
                                                </m:e>
                                                <m:e>
                                                  <m:r>
                                                    <a:rPr lang="es-ES" sz="1400" i="1">
                                                      <a:latin typeface="Cambria Math"/>
                                                    </a:rPr>
                                                    <m:t>15</m:t>
                                                  </m:r>
                                                </m:e>
                                                <m:e>
                                                  <m:r>
                                                    <a:rPr lang="es-ES" sz="1400" i="1">
                                                      <a:latin typeface="Cambria Math"/>
                                                    </a:rPr>
                                                    <m:t>16</m:t>
                                                  </m:r>
                                                </m:e>
                                              </m:mr>
                                            </m:m>
                                          </m:e>
                                        </m:mr>
                                      </m:m>
                                    </m:e>
                                  </m:m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1</m:t>
                                                  </m:r>
                                                </m:e>
                                                <m:e>
                                                  <m:r>
                                                    <a:rPr lang="es-ES" sz="1400" i="1">
                                                      <a:latin typeface="Cambria Math"/>
                                                    </a:rPr>
                                                    <m:t>9</m:t>
                                                  </m:r>
                                                </m:e>
                                                <m:e>
                                                  <m:r>
                                                    <a:rPr lang="es-ES" sz="1400" i="1">
                                                      <a:latin typeface="Cambria Math"/>
                                                    </a:rPr>
                                                    <m:t>10</m:t>
                                                  </m:r>
                                                </m:e>
                                              </m:mr>
                                              <m:mr>
                                                <m:e>
                                                  <m:r>
                                                    <a:rPr lang="es-ES" sz="1400" i="1">
                                                      <a:latin typeface="Cambria Math"/>
                                                    </a:rPr>
                                                    <m:t>1</m:t>
                                                  </m:r>
                                                </m:e>
                                                <m:e>
                                                  <m:r>
                                                    <a:rPr lang="es-ES" sz="1400" i="1">
                                                      <a:latin typeface="Cambria Math"/>
                                                    </a:rPr>
                                                    <m:t>11</m:t>
                                                  </m:r>
                                                </m:e>
                                                <m:e>
                                                  <m:r>
                                                    <a:rPr lang="es-ES" sz="1400" i="1">
                                                      <a:latin typeface="Cambria Math"/>
                                                    </a:rPr>
                                                    <m:t>12</m:t>
                                                  </m:r>
                                                </m:e>
                                              </m:mr>
                                              <m:mr>
                                                <m:e>
                                                  <m:r>
                                                    <a:rPr lang="es-ES" sz="1400" i="1">
                                                      <a:latin typeface="Cambria Math"/>
                                                    </a:rPr>
                                                    <m:t>2</m:t>
                                                  </m:r>
                                                </m:e>
                                                <m:e>
                                                  <m:r>
                                                    <a:rPr lang="es-ES" sz="1400" i="1">
                                                      <a:latin typeface="Cambria Math"/>
                                                    </a:rPr>
                                                    <m:t>13</m:t>
                                                  </m:r>
                                                </m:e>
                                                <m:e>
                                                  <m:r>
                                                    <a:rPr lang="es-ES" sz="1400" i="1">
                                                      <a:latin typeface="Cambria Math"/>
                                                    </a:rPr>
                                                    <m:t>14</m:t>
                                                  </m:r>
                                                </m:e>
                                              </m:mr>
                                            </m:m>
                                          </m:e>
                                          <m:e>
                                            <m:m>
                                              <m:mPr>
                                                <m:mcs>
                                                  <m:mc>
                                                    <m:mcPr>
                                                      <m:count m:val="3"/>
                                                      <m:mcJc m:val="center"/>
                                                    </m:mcPr>
                                                  </m:mc>
                                                </m:mcs>
                                                <m:ctrlPr>
                                                  <a:rPr lang="es-ES" sz="1400" i="1">
                                                    <a:latin typeface="Cambria Math"/>
                                                  </a:rPr>
                                                </m:ctrlPr>
                                              </m:mPr>
                                              <m:mr>
                                                <m:e>
                                                  <m:r>
                                                    <a:rPr lang="es-ES" sz="1400" i="1">
                                                      <a:latin typeface="Cambria Math"/>
                                                    </a:rPr>
                                                    <m:t>2</m:t>
                                                  </m:r>
                                                </m:e>
                                                <m:e>
                                                  <m:r>
                                                    <a:rPr lang="es-ES" sz="1400" i="1">
                                                      <a:latin typeface="Cambria Math"/>
                                                    </a:rPr>
                                                    <m:t>17</m:t>
                                                  </m:r>
                                                </m:e>
                                                <m:e>
                                                  <m:r>
                                                    <a:rPr lang="es-ES" sz="1400" i="1">
                                                      <a:latin typeface="Cambria Math"/>
                                                    </a:rPr>
                                                    <m:t>18</m:t>
                                                  </m:r>
                                                </m:e>
                                              </m:mr>
                                              <m:mr>
                                                <m:e>
                                                  <m:r>
                                                    <a:rPr lang="es-ES" sz="1400" i="1">
                                                      <a:latin typeface="Cambria Math"/>
                                                    </a:rPr>
                                                    <m:t>2</m:t>
                                                  </m:r>
                                                </m:e>
                                                <m:e>
                                                  <m:r>
                                                    <a:rPr lang="es-ES" sz="1400" i="1">
                                                      <a:latin typeface="Cambria Math"/>
                                                    </a:rPr>
                                                    <m:t>19</m:t>
                                                  </m:r>
                                                </m:e>
                                                <m:e>
                                                  <m:r>
                                                    <a:rPr lang="es-ES" sz="1400" i="1">
                                                      <a:latin typeface="Cambria Math"/>
                                                    </a:rPr>
                                                    <m:t>20</m:t>
                                                  </m:r>
                                                </m:e>
                                              </m:mr>
                                              <m:mr>
                                                <m:e>
                                                  <m:r>
                                                    <a:rPr lang="es-ES" sz="1400" i="1">
                                                      <a:latin typeface="Cambria Math"/>
                                                    </a:rPr>
                                                    <m:t>3</m:t>
                                                  </m:r>
                                                </m:e>
                                                <m:e>
                                                  <m:r>
                                                    <a:rPr lang="es-ES" sz="1400" i="1">
                                                      <a:latin typeface="Cambria Math"/>
                                                    </a:rPr>
                                                    <m:t>21</m:t>
                                                  </m:r>
                                                </m:e>
                                                <m:e>
                                                  <m:r>
                                                    <a:rPr lang="es-ES" sz="1400" i="1">
                                                      <a:latin typeface="Cambria Math"/>
                                                    </a:rPr>
                                                    <m:t>22</m:t>
                                                  </m:r>
                                                </m:e>
                                              </m:mr>
                                            </m:m>
                                          </m:e>
                                        </m:mr>
                                      </m:m>
                                    </m:e>
                                  </m:mr>
                                </m:m>
                              </m:e>
                            </m:mr>
                            <m:mr>
                              <m:e>
                                <m:m>
                                  <m:mPr>
                                    <m:mcs>
                                      <m:mc>
                                        <m:mcPr>
                                          <m:count m:val="1"/>
                                          <m:mcJc m:val="center"/>
                                        </m:mcPr>
                                      </m:mc>
                                    </m:mcs>
                                    <m:ctrlPr>
                                      <a:rPr lang="es-ES" sz="1400" i="1">
                                        <a:latin typeface="Cambria Math"/>
                                      </a:rPr>
                                    </m:ctrlPr>
                                  </m:mP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2</m:t>
                                                  </m:r>
                                                </m:e>
                                                <m:e>
                                                  <m:r>
                                                    <a:rPr lang="es-ES" sz="1400" i="1">
                                                      <a:latin typeface="Cambria Math"/>
                                                    </a:rPr>
                                                    <m:t>15</m:t>
                                                  </m:r>
                                                </m:e>
                                                <m:e>
                                                  <m:r>
                                                    <a:rPr lang="es-ES" sz="1400" i="1">
                                                      <a:latin typeface="Cambria Math"/>
                                                    </a:rPr>
                                                    <m:t>16</m:t>
                                                  </m:r>
                                                </m:e>
                                              </m:mr>
                                              <m:mr>
                                                <m:e>
                                                  <m:r>
                                                    <a:rPr lang="es-ES" sz="1400" i="1">
                                                      <a:latin typeface="Cambria Math"/>
                                                    </a:rPr>
                                                    <m:t>2</m:t>
                                                  </m:r>
                                                </m:e>
                                                <m:e>
                                                  <m:r>
                                                    <a:rPr lang="es-ES" sz="1400" i="1">
                                                      <a:latin typeface="Cambria Math"/>
                                                    </a:rPr>
                                                    <m:t>17</m:t>
                                                  </m:r>
                                                </m:e>
                                                <m:e>
                                                  <m:r>
                                                    <a:rPr lang="es-ES" sz="1400" i="1">
                                                      <a:latin typeface="Cambria Math"/>
                                                    </a:rPr>
                                                    <m:t>18</m:t>
                                                  </m:r>
                                                </m:e>
                                              </m:mr>
                                              <m:mr>
                                                <m:e>
                                                  <m:r>
                                                    <a:rPr lang="es-ES" sz="1400" i="1">
                                                      <a:latin typeface="Cambria Math"/>
                                                    </a:rPr>
                                                    <m:t>2</m:t>
                                                  </m:r>
                                                </m:e>
                                                <m:e>
                                                  <m:r>
                                                    <a:rPr lang="es-ES" sz="1400" i="1">
                                                      <a:latin typeface="Cambria Math"/>
                                                    </a:rPr>
                                                    <m:t>19</m:t>
                                                  </m:r>
                                                </m:e>
                                                <m:e>
                                                  <m:r>
                                                    <a:rPr lang="es-ES" sz="1400" i="1">
                                                      <a:latin typeface="Cambria Math"/>
                                                    </a:rPr>
                                                    <m:t>20</m:t>
                                                  </m:r>
                                                </m:e>
                                              </m:mr>
                                            </m:m>
                                          </m:e>
                                          <m:e>
                                            <m:m>
                                              <m:mPr>
                                                <m:mcs>
                                                  <m:mc>
                                                    <m:mcPr>
                                                      <m:count m:val="3"/>
                                                      <m:mcJc m:val="center"/>
                                                    </m:mcPr>
                                                  </m:mc>
                                                </m:mcs>
                                                <m:ctrlPr>
                                                  <a:rPr lang="es-ES" sz="1400" i="1">
                                                    <a:latin typeface="Cambria Math"/>
                                                  </a:rPr>
                                                </m:ctrlPr>
                                              </m:mPr>
                                              <m:mr>
                                                <m:e>
                                                  <m:r>
                                                    <a:rPr lang="es-ES" sz="1400" i="1">
                                                      <a:latin typeface="Cambria Math"/>
                                                    </a:rPr>
                                                    <m:t>3</m:t>
                                                  </m:r>
                                                </m:e>
                                                <m:e>
                                                  <m:r>
                                                    <a:rPr lang="es-ES" sz="1400" i="1">
                                                      <a:latin typeface="Cambria Math"/>
                                                    </a:rPr>
                                                    <m:t>23</m:t>
                                                  </m:r>
                                                </m:e>
                                                <m:e>
                                                  <m:r>
                                                    <a:rPr lang="es-ES" sz="1400" i="1">
                                                      <a:latin typeface="Cambria Math"/>
                                                    </a:rPr>
                                                    <m:t>24</m:t>
                                                  </m:r>
                                                </m:e>
                                              </m:mr>
                                              <m:mr>
                                                <m:e>
                                                  <m:r>
                                                    <a:rPr lang="es-ES" sz="1400" i="1">
                                                      <a:latin typeface="Cambria Math"/>
                                                    </a:rPr>
                                                    <m:t>3</m:t>
                                                  </m:r>
                                                </m:e>
                                                <m:e>
                                                  <m:r>
                                                    <a:rPr lang="es-ES" sz="1400" i="1">
                                                      <a:latin typeface="Cambria Math"/>
                                                    </a:rPr>
                                                    <m:t>25</m:t>
                                                  </m:r>
                                                </m:e>
                                                <m:e>
                                                  <m:r>
                                                    <a:rPr lang="es-ES" sz="1400" i="1">
                                                      <a:latin typeface="Cambria Math"/>
                                                    </a:rPr>
                                                    <m:t>26</m:t>
                                                  </m:r>
                                                </m:e>
                                              </m:mr>
                                              <m:mr>
                                                <m:e>
                                                  <m:r>
                                                    <a:rPr lang="es-ES" sz="1400" i="1">
                                                      <a:latin typeface="Cambria Math"/>
                                                    </a:rPr>
                                                    <m:t>3</m:t>
                                                  </m:r>
                                                </m:e>
                                                <m:e>
                                                  <m:r>
                                                    <a:rPr lang="es-ES" sz="1400" i="1">
                                                      <a:latin typeface="Cambria Math"/>
                                                    </a:rPr>
                                                    <m:t>27</m:t>
                                                  </m:r>
                                                </m:e>
                                                <m:e>
                                                  <m:r>
                                                    <a:rPr lang="es-ES" sz="1400" i="1">
                                                      <a:latin typeface="Cambria Math"/>
                                                    </a:rPr>
                                                    <m:t>28</m:t>
                                                  </m:r>
                                                </m:e>
                                              </m:mr>
                                            </m:m>
                                          </m:e>
                                        </m:mr>
                                      </m:m>
                                    </m:e>
                                  </m:m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3</m:t>
                                                  </m:r>
                                                </m:e>
                                                <m:e>
                                                  <m:r>
                                                    <a:rPr lang="es-ES" sz="1400" i="1">
                                                      <a:latin typeface="Cambria Math"/>
                                                    </a:rPr>
                                                    <m:t>23</m:t>
                                                  </m:r>
                                                </m:e>
                                                <m:e>
                                                  <m:r>
                                                    <a:rPr lang="es-ES" sz="1400" i="1">
                                                      <a:latin typeface="Cambria Math"/>
                                                    </a:rPr>
                                                    <m:t>24</m:t>
                                                  </m:r>
                                                </m:e>
                                              </m:mr>
                                              <m:mr>
                                                <m:e>
                                                  <m:r>
                                                    <a:rPr lang="es-ES" sz="1400" i="1">
                                                      <a:latin typeface="Cambria Math"/>
                                                    </a:rPr>
                                                    <m:t>3</m:t>
                                                  </m:r>
                                                </m:e>
                                                <m:e>
                                                  <m:r>
                                                    <a:rPr lang="es-ES" sz="1400" i="1">
                                                      <a:latin typeface="Cambria Math"/>
                                                    </a:rPr>
                                                    <m:t>25</m:t>
                                                  </m:r>
                                                </m:e>
                                                <m:e>
                                                  <m:r>
                                                    <a:rPr lang="es-ES" sz="1400" i="1">
                                                      <a:latin typeface="Cambria Math"/>
                                                    </a:rPr>
                                                    <m:t>26</m:t>
                                                  </m:r>
                                                </m:e>
                                              </m:mr>
                                              <m:mr>
                                                <m:e>
                                                  <m:r>
                                                    <a:rPr lang="es-ES" sz="1400" i="1">
                                                      <a:latin typeface="Cambria Math"/>
                                                    </a:rPr>
                                                    <m:t>1</m:t>
                                                  </m:r>
                                                </m:e>
                                                <m:e>
                                                  <m:r>
                                                    <a:rPr lang="es-ES" sz="1400" i="1">
                                                      <a:latin typeface="Cambria Math"/>
                                                    </a:rPr>
                                                    <m:t>5</m:t>
                                                  </m:r>
                                                </m:e>
                                                <m:e>
                                                  <m:r>
                                                    <a:rPr lang="es-ES" sz="1400" i="1">
                                                      <a:latin typeface="Cambria Math"/>
                                                    </a:rPr>
                                                    <m:t>6</m:t>
                                                  </m:r>
                                                </m:e>
                                              </m:mr>
                                            </m:m>
                                          </m:e>
                                          <m:e>
                                            <m:m>
                                              <m:mPr>
                                                <m:mcs>
                                                  <m:mc>
                                                    <m:mcPr>
                                                      <m:count m:val="3"/>
                                                      <m:mcJc m:val="center"/>
                                                    </m:mcPr>
                                                  </m:mc>
                                                </m:mcs>
                                                <m:ctrlPr>
                                                  <a:rPr lang="es-ES" sz="1400" i="1">
                                                    <a:latin typeface="Cambria Math"/>
                                                  </a:rPr>
                                                </m:ctrlPr>
                                              </m:mPr>
                                              <m:mr>
                                                <m:e>
                                                  <m:r>
                                                    <a:rPr lang="es-ES" sz="1400" i="1">
                                                      <a:latin typeface="Cambria Math"/>
                                                    </a:rPr>
                                                    <m:t>4</m:t>
                                                  </m:r>
                                                </m:e>
                                                <m:e>
                                                  <m:r>
                                                    <a:rPr lang="es-ES" sz="1400" i="1">
                                                      <a:latin typeface="Cambria Math"/>
                                                    </a:rPr>
                                                    <m:t>29</m:t>
                                                  </m:r>
                                                </m:e>
                                                <m:e>
                                                  <m:r>
                                                    <a:rPr lang="es-ES" sz="1400" i="1">
                                                      <a:latin typeface="Cambria Math"/>
                                                    </a:rPr>
                                                    <m:t>30</m:t>
                                                  </m:r>
                                                </m:e>
                                              </m:mr>
                                              <m:mr>
                                                <m:e>
                                                  <m:r>
                                                    <a:rPr lang="es-ES" sz="1400" i="1">
                                                      <a:latin typeface="Cambria Math"/>
                                                    </a:rPr>
                                                    <m:t>4</m:t>
                                                  </m:r>
                                                </m:e>
                                                <m:e>
                                                  <m:r>
                                                    <a:rPr lang="es-ES" sz="1400" i="1">
                                                      <a:latin typeface="Cambria Math"/>
                                                    </a:rPr>
                                                    <m:t>31</m:t>
                                                  </m:r>
                                                </m:e>
                                                <m:e>
                                                  <m:r>
                                                    <a:rPr lang="es-ES" sz="1400" i="1">
                                                      <a:latin typeface="Cambria Math"/>
                                                    </a:rPr>
                                                    <m:t>32</m:t>
                                                  </m:r>
                                                </m:e>
                                              </m:mr>
                                              <m:mr>
                                                <m:e>
                                                  <m:r>
                                                    <a:rPr lang="es-ES" sz="1400" i="1">
                                                      <a:latin typeface="Cambria Math"/>
                                                    </a:rPr>
                                                    <m:t>1</m:t>
                                                  </m:r>
                                                </m:e>
                                                <m:e>
                                                  <m:r>
                                                    <a:rPr lang="es-ES" sz="1400" i="1">
                                                      <a:latin typeface="Cambria Math"/>
                                                    </a:rPr>
                                                    <m:t>7</m:t>
                                                  </m:r>
                                                </m:e>
                                                <m:e>
                                                  <m:r>
                                                    <a:rPr lang="es-ES" sz="1400" i="1">
                                                      <a:latin typeface="Cambria Math"/>
                                                    </a:rPr>
                                                    <m:t>8</m:t>
                                                  </m:r>
                                                </m:e>
                                              </m:mr>
                                            </m:m>
                                          </m:e>
                                        </m:mr>
                                      </m:m>
                                    </m:e>
                                  </m:mr>
                                </m:m>
                              </m:e>
                            </m:mr>
                            <m:mr>
                              <m:e>
                                <m:m>
                                  <m:mPr>
                                    <m:mcs>
                                      <m:mc>
                                        <m:mcPr>
                                          <m:count m:val="1"/>
                                          <m:mcJc m:val="center"/>
                                        </m:mcPr>
                                      </m:mc>
                                    </m:mcs>
                                    <m:ctrlPr>
                                      <a:rPr lang="es-ES" sz="1400" i="1">
                                        <a:latin typeface="Cambria Math"/>
                                      </a:rPr>
                                    </m:ctrlPr>
                                  </m:mP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1</m:t>
                                                  </m:r>
                                                </m:e>
                                                <m:e>
                                                  <m:r>
                                                    <a:rPr lang="es-ES" sz="1400" i="1">
                                                      <a:latin typeface="Cambria Math"/>
                                                    </a:rPr>
                                                    <m:t>7</m:t>
                                                  </m:r>
                                                </m:e>
                                                <m:e>
                                                  <m:r>
                                                    <a:rPr lang="es-ES" sz="1400" i="1">
                                                      <a:latin typeface="Cambria Math"/>
                                                    </a:rPr>
                                                    <m:t>8</m:t>
                                                  </m:r>
                                                </m:e>
                                              </m:mr>
                                              <m:mr>
                                                <m:e>
                                                  <m:r>
                                                    <a:rPr lang="es-ES" sz="1400" i="1">
                                                      <a:latin typeface="Cambria Math"/>
                                                    </a:rPr>
                                                    <m:t>1</m:t>
                                                  </m:r>
                                                </m:e>
                                                <m:e>
                                                  <m:r>
                                                    <a:rPr lang="es-ES" sz="1400" i="1">
                                                      <a:latin typeface="Cambria Math"/>
                                                    </a:rPr>
                                                    <m:t>9</m:t>
                                                  </m:r>
                                                </m:e>
                                                <m:e>
                                                  <m:r>
                                                    <a:rPr lang="es-ES" sz="1400" i="1">
                                                      <a:latin typeface="Cambria Math"/>
                                                    </a:rPr>
                                                    <m:t>10</m:t>
                                                  </m:r>
                                                </m:e>
                                              </m:mr>
                                              <m:mr>
                                                <m:e>
                                                  <m:r>
                                                    <a:rPr lang="es-ES" sz="1400" i="1">
                                                      <a:latin typeface="Cambria Math"/>
                                                    </a:rPr>
                                                    <m:t>2</m:t>
                                                  </m:r>
                                                </m:e>
                                                <m:e>
                                                  <m:r>
                                                    <a:rPr lang="es-ES" sz="1400" i="1">
                                                      <a:latin typeface="Cambria Math"/>
                                                    </a:rPr>
                                                    <m:t>13</m:t>
                                                  </m:r>
                                                </m:e>
                                                <m:e>
                                                  <m:r>
                                                    <a:rPr lang="es-ES" sz="1400" i="1">
                                                      <a:latin typeface="Cambria Math"/>
                                                    </a:rPr>
                                                    <m:t>14</m:t>
                                                  </m:r>
                                                </m:e>
                                              </m:mr>
                                            </m:m>
                                          </m:e>
                                          <m:e>
                                            <m:m>
                                              <m:mPr>
                                                <m:mcs>
                                                  <m:mc>
                                                    <m:mcPr>
                                                      <m:count m:val="3"/>
                                                      <m:mcJc m:val="center"/>
                                                    </m:mcPr>
                                                  </m:mc>
                                                </m:mcs>
                                                <m:ctrlPr>
                                                  <a:rPr lang="es-ES" sz="1400" i="1">
                                                    <a:latin typeface="Cambria Math"/>
                                                  </a:rPr>
                                                </m:ctrlPr>
                                              </m:mPr>
                                              <m:mr>
                                                <m:e>
                                                  <m:r>
                                                    <a:rPr lang="es-ES" sz="1400" i="1">
                                                      <a:latin typeface="Cambria Math"/>
                                                    </a:rPr>
                                                    <m:t>1</m:t>
                                                  </m:r>
                                                </m:e>
                                                <m:e>
                                                  <m:r>
                                                    <a:rPr lang="es-ES" sz="1400" i="1">
                                                      <a:latin typeface="Cambria Math"/>
                                                    </a:rPr>
                                                    <m:t>9</m:t>
                                                  </m:r>
                                                </m:e>
                                                <m:e>
                                                  <m:r>
                                                    <a:rPr lang="es-ES" sz="1400" i="1">
                                                      <a:latin typeface="Cambria Math"/>
                                                    </a:rPr>
                                                    <m:t>10</m:t>
                                                  </m:r>
                                                </m:e>
                                              </m:mr>
                                              <m:mr>
                                                <m:e>
                                                  <m:r>
                                                    <a:rPr lang="es-ES" sz="1400" i="1">
                                                      <a:latin typeface="Cambria Math"/>
                                                    </a:rPr>
                                                    <m:t>1</m:t>
                                                  </m:r>
                                                </m:e>
                                                <m:e>
                                                  <m:r>
                                                    <a:rPr lang="es-ES" sz="1400" i="1">
                                                      <a:latin typeface="Cambria Math"/>
                                                    </a:rPr>
                                                    <m:t>11</m:t>
                                                  </m:r>
                                                </m:e>
                                                <m:e>
                                                  <m:r>
                                                    <a:rPr lang="es-ES" sz="1400" i="1">
                                                      <a:latin typeface="Cambria Math"/>
                                                    </a:rPr>
                                                    <m:t>12</m:t>
                                                  </m:r>
                                                </m:e>
                                              </m:mr>
                                              <m:mr>
                                                <m:e>
                                                  <m:r>
                                                    <a:rPr lang="es-ES" sz="1400" i="1">
                                                      <a:latin typeface="Cambria Math"/>
                                                    </a:rPr>
                                                    <m:t>2</m:t>
                                                  </m:r>
                                                </m:e>
                                                <m:e>
                                                  <m:r>
                                                    <a:rPr lang="es-ES" sz="1400" i="1">
                                                      <a:latin typeface="Cambria Math"/>
                                                    </a:rPr>
                                                    <m:t>15</m:t>
                                                  </m:r>
                                                </m:e>
                                                <m:e>
                                                  <m:r>
                                                    <a:rPr lang="es-ES" sz="1400" i="1">
                                                      <a:latin typeface="Cambria Math"/>
                                                    </a:rPr>
                                                    <m:t>16</m:t>
                                                  </m:r>
                                                </m:e>
                                              </m:mr>
                                            </m:m>
                                          </m:e>
                                        </m:mr>
                                      </m:m>
                                    </m:e>
                                  </m:m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2</m:t>
                                                  </m:r>
                                                </m:e>
                                                <m:e>
                                                  <m:r>
                                                    <a:rPr lang="es-ES" sz="1400" i="1">
                                                      <a:latin typeface="Cambria Math"/>
                                                    </a:rPr>
                                                    <m:t>15</m:t>
                                                  </m:r>
                                                </m:e>
                                                <m:e>
                                                  <m:r>
                                                    <a:rPr lang="es-ES" sz="1400" i="1">
                                                      <a:latin typeface="Cambria Math"/>
                                                    </a:rPr>
                                                    <m:t>16</m:t>
                                                  </m:r>
                                                </m:e>
                                              </m:mr>
                                              <m:mr>
                                                <m:e>
                                                  <m:r>
                                                    <a:rPr lang="es-ES" sz="1400" i="1">
                                                      <a:latin typeface="Cambria Math"/>
                                                    </a:rPr>
                                                    <m:t>2</m:t>
                                                  </m:r>
                                                </m:e>
                                                <m:e>
                                                  <m:r>
                                                    <a:rPr lang="es-ES" sz="1400" i="1">
                                                      <a:latin typeface="Cambria Math"/>
                                                    </a:rPr>
                                                    <m:t>17</m:t>
                                                  </m:r>
                                                </m:e>
                                                <m:e>
                                                  <m:r>
                                                    <a:rPr lang="es-ES" sz="1400" i="1">
                                                      <a:latin typeface="Cambria Math"/>
                                                    </a:rPr>
                                                    <m:t>18</m:t>
                                                  </m:r>
                                                </m:e>
                                              </m:mr>
                                              <m:mr>
                                                <m:e>
                                                  <m:r>
                                                    <a:rPr lang="es-ES" sz="1400" i="1">
                                                      <a:latin typeface="Cambria Math"/>
                                                    </a:rPr>
                                                    <m:t>3</m:t>
                                                  </m:r>
                                                </m:e>
                                                <m:e>
                                                  <m:r>
                                                    <a:rPr lang="es-ES" sz="1400" i="1">
                                                      <a:latin typeface="Cambria Math"/>
                                                    </a:rPr>
                                                    <m:t>21</m:t>
                                                  </m:r>
                                                </m:e>
                                                <m:e>
                                                  <m:r>
                                                    <a:rPr lang="es-ES" sz="1400" i="1">
                                                      <a:latin typeface="Cambria Math"/>
                                                    </a:rPr>
                                                    <m:t>22</m:t>
                                                  </m:r>
                                                </m:e>
                                              </m:mr>
                                            </m:m>
                                          </m:e>
                                          <m:e>
                                            <m:m>
                                              <m:mPr>
                                                <m:mcs>
                                                  <m:mc>
                                                    <m:mcPr>
                                                      <m:count m:val="3"/>
                                                      <m:mcJc m:val="center"/>
                                                    </m:mcPr>
                                                  </m:mc>
                                                </m:mcs>
                                                <m:ctrlPr>
                                                  <a:rPr lang="es-ES" sz="1400" i="1">
                                                    <a:latin typeface="Cambria Math"/>
                                                  </a:rPr>
                                                </m:ctrlPr>
                                              </m:mPr>
                                              <m:mr>
                                                <m:e>
                                                  <m:r>
                                                    <a:rPr lang="es-ES" sz="1400" i="1">
                                                      <a:latin typeface="Cambria Math"/>
                                                    </a:rPr>
                                                    <m:t>2</m:t>
                                                  </m:r>
                                                </m:e>
                                                <m:e>
                                                  <m:r>
                                                    <a:rPr lang="es-ES" sz="1400" i="1">
                                                      <a:latin typeface="Cambria Math"/>
                                                    </a:rPr>
                                                    <m:t>17</m:t>
                                                  </m:r>
                                                </m:e>
                                                <m:e>
                                                  <m:r>
                                                    <a:rPr lang="es-ES" sz="1400" i="1">
                                                      <a:latin typeface="Cambria Math"/>
                                                    </a:rPr>
                                                    <m:t>18</m:t>
                                                  </m:r>
                                                </m:e>
                                              </m:mr>
                                              <m:mr>
                                                <m:e>
                                                  <m:r>
                                                    <a:rPr lang="es-ES" sz="1400" i="1">
                                                      <a:latin typeface="Cambria Math"/>
                                                    </a:rPr>
                                                    <m:t>2</m:t>
                                                  </m:r>
                                                </m:e>
                                                <m:e>
                                                  <m:r>
                                                    <a:rPr lang="es-ES" sz="1400" i="1">
                                                      <a:latin typeface="Cambria Math"/>
                                                    </a:rPr>
                                                    <m:t>19</m:t>
                                                  </m:r>
                                                </m:e>
                                                <m:e>
                                                  <m:r>
                                                    <a:rPr lang="es-ES" sz="1400" i="1">
                                                      <a:latin typeface="Cambria Math"/>
                                                    </a:rPr>
                                                    <m:t>20</m:t>
                                                  </m:r>
                                                </m:e>
                                              </m:mr>
                                              <m:mr>
                                                <m:e>
                                                  <m:r>
                                                    <a:rPr lang="es-ES" sz="1400" i="1">
                                                      <a:latin typeface="Cambria Math"/>
                                                    </a:rPr>
                                                    <m:t>3</m:t>
                                                  </m:r>
                                                </m:e>
                                                <m:e>
                                                  <m:r>
                                                    <a:rPr lang="es-ES" sz="1400" i="1">
                                                      <a:latin typeface="Cambria Math"/>
                                                    </a:rPr>
                                                    <m:t>23</m:t>
                                                  </m:r>
                                                </m:e>
                                                <m:e>
                                                  <m:r>
                                                    <a:rPr lang="es-ES" sz="1400" i="1">
                                                      <a:latin typeface="Cambria Math"/>
                                                    </a:rPr>
                                                    <m:t>24</m:t>
                                                  </m:r>
                                                </m:e>
                                              </m:mr>
                                            </m:m>
                                          </m:e>
                                        </m:mr>
                                      </m:m>
                                    </m:e>
                                  </m:mr>
                                  <m:mr>
                                    <m:e>
                                      <m:m>
                                        <m:mPr>
                                          <m:mcs>
                                            <m:mc>
                                              <m:mcPr>
                                                <m:count m:val="2"/>
                                                <m:mcJc m:val="center"/>
                                              </m:mcPr>
                                            </m:mc>
                                          </m:mcs>
                                          <m:ctrlPr>
                                            <a:rPr lang="es-ES" sz="1400" i="1">
                                              <a:latin typeface="Cambria Math"/>
                                            </a:rPr>
                                          </m:ctrlPr>
                                        </m:mPr>
                                        <m:mr>
                                          <m:e>
                                            <m:m>
                                              <m:mPr>
                                                <m:mcs>
                                                  <m:mc>
                                                    <m:mcPr>
                                                      <m:count m:val="3"/>
                                                      <m:mcJc m:val="center"/>
                                                    </m:mcPr>
                                                  </m:mc>
                                                </m:mcs>
                                                <m:ctrlPr>
                                                  <a:rPr lang="es-ES" sz="1400" i="1">
                                                    <a:latin typeface="Cambria Math"/>
                                                  </a:rPr>
                                                </m:ctrlPr>
                                              </m:mPr>
                                              <m:mr>
                                                <m:e>
                                                  <m:r>
                                                    <a:rPr lang="es-ES" sz="1400" i="1">
                                                      <a:latin typeface="Cambria Math"/>
                                                    </a:rPr>
                                                    <m:t>3</m:t>
                                                  </m:r>
                                                </m:e>
                                                <m:e>
                                                  <m:r>
                                                    <a:rPr lang="es-ES" sz="1400" i="1">
                                                      <a:latin typeface="Cambria Math"/>
                                                    </a:rPr>
                                                    <m:t>23</m:t>
                                                  </m:r>
                                                </m:e>
                                                <m:e>
                                                  <m:r>
                                                    <a:rPr lang="es-ES" sz="1400" i="1">
                                                      <a:latin typeface="Cambria Math"/>
                                                    </a:rPr>
                                                    <m:t>24</m:t>
                                                  </m:r>
                                                </m:e>
                                              </m:mr>
                                              <m:mr>
                                                <m:e>
                                                  <m:r>
                                                    <a:rPr lang="es-ES" sz="1400" i="1">
                                                      <a:latin typeface="Cambria Math"/>
                                                    </a:rPr>
                                                    <m:t>3</m:t>
                                                  </m:r>
                                                </m:e>
                                                <m:e>
                                                  <m:r>
                                                    <a:rPr lang="es-ES" sz="1400" i="1">
                                                      <a:latin typeface="Cambria Math"/>
                                                    </a:rPr>
                                                    <m:t>25</m:t>
                                                  </m:r>
                                                </m:e>
                                                <m:e>
                                                  <m:r>
                                                    <a:rPr lang="es-ES" sz="1400" i="1">
                                                      <a:latin typeface="Cambria Math"/>
                                                    </a:rPr>
                                                    <m:t>26</m:t>
                                                  </m:r>
                                                </m:e>
                                              </m:mr>
                                              <m:mr>
                                                <m:e>
                                                  <m:r>
                                                    <a:rPr lang="es-ES" sz="1400" i="1">
                                                      <a:latin typeface="Cambria Math"/>
                                                    </a:rPr>
                                                    <m:t>4</m:t>
                                                  </m:r>
                                                </m:e>
                                                <m:e>
                                                  <m:r>
                                                    <a:rPr lang="es-ES" sz="1400" i="1">
                                                      <a:latin typeface="Cambria Math"/>
                                                    </a:rPr>
                                                    <m:t>29</m:t>
                                                  </m:r>
                                                </m:e>
                                                <m:e>
                                                  <m:r>
                                                    <a:rPr lang="es-ES" sz="1400" i="1">
                                                      <a:latin typeface="Cambria Math"/>
                                                    </a:rPr>
                                                    <m:t>30</m:t>
                                                  </m:r>
                                                </m:e>
                                              </m:mr>
                                            </m:m>
                                          </m:e>
                                          <m:e>
                                            <m:m>
                                              <m:mPr>
                                                <m:mcs>
                                                  <m:mc>
                                                    <m:mcPr>
                                                      <m:count m:val="3"/>
                                                      <m:mcJc m:val="center"/>
                                                    </m:mcPr>
                                                  </m:mc>
                                                </m:mcs>
                                                <m:ctrlPr>
                                                  <a:rPr lang="es-ES" sz="1400" i="1">
                                                    <a:latin typeface="Cambria Math"/>
                                                  </a:rPr>
                                                </m:ctrlPr>
                                              </m:mPr>
                                              <m:mr>
                                                <m:e>
                                                  <m:r>
                                                    <a:rPr lang="es-ES" sz="1400" i="1">
                                                      <a:latin typeface="Cambria Math"/>
                                                    </a:rPr>
                                                    <m:t>3</m:t>
                                                  </m:r>
                                                </m:e>
                                                <m:e>
                                                  <m:r>
                                                    <a:rPr lang="es-ES" sz="1400" i="1">
                                                      <a:latin typeface="Cambria Math"/>
                                                    </a:rPr>
                                                    <m:t>25</m:t>
                                                  </m:r>
                                                </m:e>
                                                <m:e>
                                                  <m:r>
                                                    <a:rPr lang="es-ES" sz="1400" i="1">
                                                      <a:latin typeface="Cambria Math"/>
                                                    </a:rPr>
                                                    <m:t>26</m:t>
                                                  </m:r>
                                                </m:e>
                                              </m:mr>
                                              <m:mr>
                                                <m:e>
                                                  <m:r>
                                                    <a:rPr lang="es-ES" sz="1400" i="1">
                                                      <a:latin typeface="Cambria Math"/>
                                                    </a:rPr>
                                                    <m:t>3</m:t>
                                                  </m:r>
                                                </m:e>
                                                <m:e>
                                                  <m:r>
                                                    <a:rPr lang="es-ES" sz="1400" i="1">
                                                      <a:latin typeface="Cambria Math"/>
                                                    </a:rPr>
                                                    <m:t>27</m:t>
                                                  </m:r>
                                                </m:e>
                                                <m:e>
                                                  <m:r>
                                                    <a:rPr lang="es-ES" sz="1400" i="1">
                                                      <a:latin typeface="Cambria Math"/>
                                                    </a:rPr>
                                                    <m:t>28</m:t>
                                                  </m:r>
                                                </m:e>
                                              </m:mr>
                                              <m:mr>
                                                <m:e>
                                                  <m:r>
                                                    <a:rPr lang="es-ES" sz="1400" i="1">
                                                      <a:latin typeface="Cambria Math"/>
                                                    </a:rPr>
                                                    <m:t>4</m:t>
                                                  </m:r>
                                                </m:e>
                                                <m:e>
                                                  <m:r>
                                                    <a:rPr lang="es-ES" sz="1400" i="1">
                                                      <a:latin typeface="Cambria Math"/>
                                                    </a:rPr>
                                                    <m:t>31</m:t>
                                                  </m:r>
                                                </m:e>
                                                <m:e>
                                                  <m:r>
                                                    <a:rPr lang="es-ES" sz="1400" i="1">
                                                      <a:latin typeface="Cambria Math"/>
                                                    </a:rPr>
                                                    <m:t>32</m:t>
                                                  </m:r>
                                                </m:e>
                                              </m:mr>
                                            </m:m>
                                          </m:e>
                                        </m:mr>
                                      </m:m>
                                    </m:e>
                                  </m:mr>
                                </m:m>
                              </m:e>
                            </m:mr>
                          </m:m>
                        </m:e>
                      </m:d>
                    </m:oMath>
                  </m:oMathPara>
                </a14:m>
                <a:endParaRPr lang="es-ES" sz="1400" dirty="0"/>
              </a:p>
            </p:txBody>
          </p:sp>
        </mc:Choice>
        <mc:Fallback xmlns="">
          <p:sp>
            <p:nvSpPr>
              <p:cNvPr id="5" name="4 Rectángulo"/>
              <p:cNvSpPr>
                <a:spLocks noRot="1" noChangeAspect="1" noMove="1" noResize="1" noEditPoints="1" noAdjustHandles="1" noChangeArrowheads="1" noChangeShapeType="1" noTextEdit="1"/>
              </p:cNvSpPr>
              <p:nvPr/>
            </p:nvSpPr>
            <p:spPr>
              <a:xfrm>
                <a:off x="4788024" y="1565023"/>
                <a:ext cx="2705612" cy="4884735"/>
              </a:xfrm>
              <a:prstGeom prst="rect">
                <a:avLst/>
              </a:prstGeom>
              <a:blipFill rotWithShape="1">
                <a:blip r:embed="rId4"/>
                <a:stretch>
                  <a:fillRect r="-1126"/>
                </a:stretch>
              </a:blipFill>
            </p:spPr>
            <p:txBody>
              <a:bodyPr/>
              <a:lstStyle/>
              <a:p>
                <a:r>
                  <a:rPr lang="es-ES">
                    <a:noFill/>
                  </a:rPr>
                  <a:t> </a:t>
                </a:r>
              </a:p>
            </p:txBody>
          </p:sp>
        </mc:Fallback>
      </mc:AlternateContent>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20324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2123728" y="274638"/>
            <a:ext cx="6563072" cy="1143000"/>
          </a:xfrm>
        </p:spPr>
        <p:txBody>
          <a:bodyPr>
            <a:normAutofit/>
          </a:bodyPr>
          <a:lstStyle/>
          <a:p>
            <a:r>
              <a:rPr lang="es-ES" sz="2800" dirty="0" smtClean="0"/>
              <a:t>Análisis de la estructura original</a:t>
            </a:r>
            <a:endParaRPr lang="es-ES" sz="2800" dirty="0"/>
          </a:p>
        </p:txBody>
      </p:sp>
      <p:sp>
        <p:nvSpPr>
          <p:cNvPr id="9" name="8 Marcador de contenido"/>
          <p:cNvSpPr>
            <a:spLocks noGrp="1"/>
          </p:cNvSpPr>
          <p:nvPr>
            <p:ph idx="1"/>
          </p:nvPr>
        </p:nvSpPr>
        <p:spPr>
          <a:xfrm>
            <a:off x="915598" y="1600200"/>
            <a:ext cx="7771201" cy="4525963"/>
          </a:xfrm>
        </p:spPr>
        <p:txBody>
          <a:bodyPr/>
          <a:lstStyle/>
          <a:p>
            <a:r>
              <a:rPr lang="es-ES" sz="1800" dirty="0" smtClean="0"/>
              <a:t>Cálculo de Matriz de Rigidez Espacial (KE)</a:t>
            </a:r>
          </a:p>
          <a:p>
            <a:endParaRPr lang="es-ES" sz="1800" dirty="0" smtClean="0"/>
          </a:p>
          <a:p>
            <a:r>
              <a:rPr lang="es-ES" sz="1800" dirty="0" smtClean="0"/>
              <a:t>Cálculo de Matriz de Masas Espacial (ME)</a:t>
            </a:r>
          </a:p>
          <a:p>
            <a:endParaRPr lang="es-ES" sz="1800" dirty="0" smtClean="0"/>
          </a:p>
          <a:p>
            <a:r>
              <a:rPr lang="es-ES" sz="1800" dirty="0" smtClean="0"/>
              <a:t>Cálculo de Valores y Vectores propios</a:t>
            </a:r>
            <a:endParaRPr lang="es-ES" sz="1800" dirty="0"/>
          </a:p>
          <a:p>
            <a:endParaRPr lang="es-ES" sz="1800" dirty="0" smtClean="0"/>
          </a:p>
          <a:p>
            <a:r>
              <a:rPr lang="es-ES" sz="1800" dirty="0" smtClean="0"/>
              <a:t>Cálculo de propiedades dinámicas</a:t>
            </a:r>
          </a:p>
          <a:p>
            <a:endParaRPr lang="es-ES" sz="1800" dirty="0"/>
          </a:p>
          <a:p>
            <a:r>
              <a:rPr lang="es-ES" sz="1800" dirty="0" smtClean="0"/>
              <a:t>Resultados</a:t>
            </a:r>
          </a:p>
          <a:p>
            <a:endParaRPr lang="es-ES" dirty="0" smtClean="0"/>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70116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19" y="800648"/>
            <a:ext cx="6472197" cy="913852"/>
          </a:xfrm>
        </p:spPr>
        <p:txBody>
          <a:bodyPr>
            <a:normAutofit/>
          </a:bodyPr>
          <a:lstStyle/>
          <a:p>
            <a:r>
              <a:rPr lang="es-ES" sz="2800" dirty="0" smtClean="0"/>
              <a:t>Sistema de coordenadas del elemento</a:t>
            </a:r>
            <a:endParaRPr lang="es-ES" sz="2800" dirty="0"/>
          </a:p>
        </p:txBody>
      </p:sp>
      <p:sp>
        <p:nvSpPr>
          <p:cNvPr id="6" name="5 Marcador de contenido"/>
          <p:cNvSpPr>
            <a:spLocks noGrp="1"/>
          </p:cNvSpPr>
          <p:nvPr>
            <p:ph idx="1"/>
          </p:nvPr>
        </p:nvSpPr>
        <p:spPr>
          <a:xfrm>
            <a:off x="915598" y="3947820"/>
            <a:ext cx="7771201" cy="2178343"/>
          </a:xfrm>
        </p:spPr>
        <p:txBody>
          <a:bodyPr>
            <a:normAutofit/>
          </a:bodyPr>
          <a:lstStyle/>
          <a:p>
            <a:pPr algn="just"/>
            <a:r>
              <a:rPr lang="es-ES" sz="1800" dirty="0" smtClean="0">
                <a:latin typeface="Times New Roman" pitchFamily="18" charset="0"/>
                <a:cs typeface="Times New Roman" pitchFamily="18" charset="0"/>
              </a:rPr>
              <a:t>Elemento con propiedades </a:t>
            </a:r>
            <a:r>
              <a:rPr lang="es-ES" sz="1800" dirty="0" err="1" smtClean="0">
                <a:latin typeface="Times New Roman" pitchFamily="18" charset="0"/>
                <a:cs typeface="Times New Roman" pitchFamily="18" charset="0"/>
              </a:rPr>
              <a:t>Ao</a:t>
            </a:r>
            <a:r>
              <a:rPr lang="es-ES" sz="1800" dirty="0" smtClean="0">
                <a:latin typeface="Times New Roman" pitchFamily="18" charset="0"/>
                <a:cs typeface="Times New Roman" pitchFamily="18" charset="0"/>
              </a:rPr>
              <a:t> y </a:t>
            </a:r>
            <a:r>
              <a:rPr lang="es-ES" sz="1800" dirty="0" err="1" smtClean="0">
                <a:latin typeface="Times New Roman" pitchFamily="18" charset="0"/>
                <a:cs typeface="Times New Roman" pitchFamily="18" charset="0"/>
              </a:rPr>
              <a:t>Io</a:t>
            </a:r>
            <a:r>
              <a:rPr lang="es-ES" sz="1800" dirty="0" smtClean="0">
                <a:latin typeface="Times New Roman" pitchFamily="18" charset="0"/>
                <a:cs typeface="Times New Roman" pitchFamily="18" charset="0"/>
              </a:rPr>
              <a:t>.</a:t>
            </a:r>
          </a:p>
          <a:p>
            <a:pPr algn="just"/>
            <a:r>
              <a:rPr lang="es-ES" sz="1800" dirty="0" smtClean="0">
                <a:latin typeface="Times New Roman" pitchFamily="18" charset="0"/>
                <a:cs typeface="Times New Roman" pitchFamily="18" charset="0"/>
              </a:rPr>
              <a:t>Se usa las matrices de paso para cambiar de sistema en sistema.</a:t>
            </a:r>
          </a:p>
          <a:p>
            <a:pPr algn="just"/>
            <a:r>
              <a:rPr lang="es-ES" sz="1800" dirty="0" smtClean="0">
                <a:latin typeface="Times New Roman" pitchFamily="18" charset="0"/>
                <a:cs typeface="Times New Roman" pitchFamily="18" charset="0"/>
              </a:rPr>
              <a:t>Se recomienda modelar a la estructura con el piso rígido, debido a que </a:t>
            </a:r>
            <a:r>
              <a:rPr lang="es-ES" sz="1800" dirty="0">
                <a:latin typeface="Times New Roman" pitchFamily="18" charset="0"/>
                <a:cs typeface="Times New Roman" pitchFamily="18" charset="0"/>
              </a:rPr>
              <a:t>no </a:t>
            </a:r>
            <a:r>
              <a:rPr lang="es-ES" sz="1800" dirty="0" smtClean="0">
                <a:latin typeface="Times New Roman" pitchFamily="18" charset="0"/>
                <a:cs typeface="Times New Roman" pitchFamily="18" charset="0"/>
              </a:rPr>
              <a:t>cambia </a:t>
            </a:r>
            <a:r>
              <a:rPr lang="es-ES" sz="1800" dirty="0">
                <a:latin typeface="Times New Roman" pitchFamily="18" charset="0"/>
                <a:cs typeface="Times New Roman" pitchFamily="18" charset="0"/>
              </a:rPr>
              <a:t>de longitud luego de aplicar </a:t>
            </a:r>
            <a:r>
              <a:rPr lang="es-ES" sz="1800" dirty="0" smtClean="0">
                <a:latin typeface="Times New Roman" pitchFamily="18" charset="0"/>
                <a:cs typeface="Times New Roman" pitchFamily="18" charset="0"/>
              </a:rPr>
              <a:t>cargas.</a:t>
            </a:r>
            <a:endParaRPr lang="es-ES" sz="1800" dirty="0">
              <a:latin typeface="Times New Roman" pitchFamily="18" charset="0"/>
              <a:cs typeface="Times New Roman" pitchFamily="18" charset="0"/>
            </a:endParaRPr>
          </a:p>
        </p:txBody>
      </p:sp>
      <p:pic>
        <p:nvPicPr>
          <p:cNvPr id="7" name="6 Imagen"/>
          <p:cNvPicPr/>
          <p:nvPr/>
        </p:nvPicPr>
        <p:blipFill>
          <a:blip r:embed="rId3"/>
          <a:stretch>
            <a:fillRect/>
          </a:stretch>
        </p:blipFill>
        <p:spPr>
          <a:xfrm>
            <a:off x="1989729" y="1556792"/>
            <a:ext cx="5184576" cy="2232248"/>
          </a:xfrm>
          <a:prstGeom prst="rect">
            <a:avLst/>
          </a:prstGeom>
        </p:spPr>
      </p:pic>
      <p:sp>
        <p:nvSpPr>
          <p:cNvPr id="8"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p:sp>
        <p:nvSpPr>
          <p:cNvPr id="9"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029795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3008313" cy="1162050"/>
          </a:xfrm>
        </p:spPr>
        <p:txBody>
          <a:bodyPr>
            <a:noAutofit/>
          </a:bodyPr>
          <a:lstStyle/>
          <a:p>
            <a:pPr algn="ctr"/>
            <a:r>
              <a:rPr lang="es-ES" sz="2800" dirty="0" smtClean="0"/>
              <a:t>Matriz de Rigidez de miembro</a:t>
            </a:r>
            <a:endParaRPr lang="es-ES" sz="28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851920" y="1340648"/>
                <a:ext cx="4823718" cy="5361579"/>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r>
                        <a:rPr lang="es-EC" i="1" smtClean="0">
                          <a:latin typeface="Cambria Math"/>
                        </a:rPr>
                        <m:t>𝐺</m:t>
                      </m:r>
                      <m:r>
                        <a:rPr lang="es-EC" i="1" smtClean="0">
                          <a:latin typeface="Cambria Math"/>
                        </a:rPr>
                        <m:t>=0,4</m:t>
                      </m:r>
                      <m:r>
                        <a:rPr lang="es-EC" i="1" smtClean="0">
                          <a:latin typeface="Cambria Math"/>
                        </a:rPr>
                        <m:t>𝐸</m:t>
                      </m:r>
                      <m:r>
                        <a:rPr lang="es-EC" i="1" smtClean="0">
                          <a:latin typeface="Cambria Math"/>
                        </a:rPr>
                        <m:t>                 </m:t>
                      </m:r>
                      <m:r>
                        <a:rPr lang="es-EC" i="1" smtClean="0">
                          <a:latin typeface="Cambria Math"/>
                        </a:rPr>
                        <m:t>𝛽</m:t>
                      </m:r>
                      <m:r>
                        <a:rPr lang="es-EC" i="1" smtClean="0">
                          <a:latin typeface="Cambria Math"/>
                        </a:rPr>
                        <m:t>=1,2</m:t>
                      </m:r>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𝐼</m:t>
                      </m:r>
                      <m:r>
                        <a:rPr lang="es-EC" i="1">
                          <a:latin typeface="Cambria Math"/>
                        </a:rPr>
                        <m:t>=</m:t>
                      </m:r>
                      <m:f>
                        <m:fPr>
                          <m:ctrlPr>
                            <a:rPr lang="es-ES" i="1">
                              <a:latin typeface="Cambria Math"/>
                            </a:rPr>
                          </m:ctrlPr>
                        </m:fPr>
                        <m:num>
                          <m:r>
                            <a:rPr lang="es-EC" i="1">
                              <a:latin typeface="Cambria Math"/>
                            </a:rPr>
                            <m:t>𝑏</m:t>
                          </m:r>
                          <m:sSup>
                            <m:sSupPr>
                              <m:ctrlPr>
                                <a:rPr lang="es-ES" i="1">
                                  <a:latin typeface="Cambria Math"/>
                                </a:rPr>
                              </m:ctrlPr>
                            </m:sSupPr>
                            <m:e>
                              <m:r>
                                <a:rPr lang="es-EC" i="1">
                                  <a:latin typeface="Cambria Math"/>
                                </a:rPr>
                                <m:t>h</m:t>
                              </m:r>
                            </m:e>
                            <m:sup>
                              <m:r>
                                <a:rPr lang="es-EC" i="1">
                                  <a:latin typeface="Cambria Math"/>
                                </a:rPr>
                                <m:t>3</m:t>
                              </m:r>
                            </m:sup>
                          </m:sSup>
                        </m:num>
                        <m:den>
                          <m:r>
                            <a:rPr lang="es-EC" i="1">
                              <a:latin typeface="Cambria Math"/>
                            </a:rPr>
                            <m:t>12</m:t>
                          </m:r>
                        </m:den>
                      </m:f>
                      <m:r>
                        <a:rPr lang="es-EC" i="1">
                          <a:latin typeface="Cambria Math"/>
                        </a:rPr>
                        <m:t>                          </m:t>
                      </m:r>
                      <m:r>
                        <a:rPr lang="es-EC" i="1">
                          <a:latin typeface="Cambria Math"/>
                        </a:rPr>
                        <m:t>𝐴</m:t>
                      </m:r>
                      <m:r>
                        <a:rPr lang="es-EC" i="1">
                          <a:latin typeface="Cambria Math"/>
                        </a:rPr>
                        <m:t>=</m:t>
                      </m:r>
                      <m:r>
                        <a:rPr lang="es-EC" i="1">
                          <a:latin typeface="Cambria Math"/>
                        </a:rPr>
                        <m:t>𝑏h</m:t>
                      </m:r>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ɸ=</m:t>
                      </m:r>
                      <m:f>
                        <m:fPr>
                          <m:ctrlPr>
                            <a:rPr lang="es-ES" i="1">
                              <a:latin typeface="Cambria Math"/>
                            </a:rPr>
                          </m:ctrlPr>
                        </m:fPr>
                        <m:num>
                          <m:r>
                            <a:rPr lang="es-EC" i="1">
                              <a:latin typeface="Cambria Math"/>
                            </a:rPr>
                            <m:t>3∗</m:t>
                          </m:r>
                          <m:r>
                            <a:rPr lang="es-EC" i="1">
                              <a:latin typeface="Cambria Math"/>
                            </a:rPr>
                            <m:t>𝐸</m:t>
                          </m:r>
                          <m:r>
                            <a:rPr lang="es-EC" i="1">
                              <a:latin typeface="Cambria Math"/>
                            </a:rPr>
                            <m:t>∗</m:t>
                          </m:r>
                          <m:r>
                            <a:rPr lang="es-EC" i="1">
                              <a:latin typeface="Cambria Math"/>
                            </a:rPr>
                            <m:t>𝐼</m:t>
                          </m:r>
                          <m:r>
                            <a:rPr lang="es-EC" i="1">
                              <a:latin typeface="Cambria Math"/>
                            </a:rPr>
                            <m:t>∗</m:t>
                          </m:r>
                          <m:r>
                            <a:rPr lang="es-EC" i="1">
                              <a:latin typeface="Cambria Math"/>
                            </a:rPr>
                            <m:t>𝛽</m:t>
                          </m:r>
                        </m:num>
                        <m:den>
                          <m:r>
                            <a:rPr lang="es-EC" i="1">
                              <a:latin typeface="Cambria Math"/>
                            </a:rPr>
                            <m:t>𝐺</m:t>
                          </m:r>
                          <m:r>
                            <a:rPr lang="es-EC" i="1">
                              <a:latin typeface="Cambria Math"/>
                            </a:rPr>
                            <m:t>∗</m:t>
                          </m:r>
                          <m:r>
                            <a:rPr lang="es-EC" i="1">
                              <a:latin typeface="Cambria Math"/>
                            </a:rPr>
                            <m:t>𝐴</m:t>
                          </m:r>
                          <m:r>
                            <a:rPr lang="es-EC" i="1">
                              <a:latin typeface="Cambria Math"/>
                            </a:rPr>
                            <m:t>∗</m:t>
                          </m:r>
                          <m:sSup>
                            <m:sSupPr>
                              <m:ctrlPr>
                                <a:rPr lang="es-ES" i="1">
                                  <a:latin typeface="Cambria Math"/>
                                </a:rPr>
                              </m:ctrlPr>
                            </m:sSupPr>
                            <m:e>
                              <m:r>
                                <a:rPr lang="es-EC" i="1">
                                  <a:latin typeface="Cambria Math"/>
                                </a:rPr>
                                <m:t>𝐿</m:t>
                              </m:r>
                            </m:e>
                            <m:sup>
                              <m:r>
                                <a:rPr lang="es-EC" i="1">
                                  <a:latin typeface="Cambria Math"/>
                                </a:rPr>
                                <m:t>2</m:t>
                              </m:r>
                            </m:sup>
                          </m:sSup>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𝑓</m:t>
                          </m:r>
                        </m:sub>
                      </m:sSub>
                      <m:r>
                        <a:rPr lang="es-EC" i="1">
                          <a:latin typeface="Cambria Math"/>
                        </a:rPr>
                        <m:t>=</m:t>
                      </m:r>
                      <m:f>
                        <m:fPr>
                          <m:ctrlPr>
                            <a:rPr lang="es-ES" i="1">
                              <a:latin typeface="Cambria Math"/>
                            </a:rPr>
                          </m:ctrlPr>
                        </m:fPr>
                        <m:num>
                          <m:r>
                            <a:rPr lang="es-EC" i="1">
                              <a:latin typeface="Cambria Math"/>
                            </a:rPr>
                            <m:t>4</m:t>
                          </m:r>
                          <m:r>
                            <a:rPr lang="es-EC" i="1">
                              <a:latin typeface="Cambria Math"/>
                            </a:rPr>
                            <m:t>𝐸𝐼</m:t>
                          </m:r>
                          <m:r>
                            <a:rPr lang="es-EC" i="1">
                              <a:latin typeface="Cambria Math"/>
                            </a:rPr>
                            <m:t>(1+ɸ)</m:t>
                          </m:r>
                        </m:num>
                        <m:den>
                          <m:r>
                            <a:rPr lang="es-EC" i="1">
                              <a:latin typeface="Cambria Math"/>
                            </a:rPr>
                            <m:t>𝐿</m:t>
                          </m:r>
                          <m:r>
                            <a:rPr lang="es-EC" i="1">
                              <a:latin typeface="Cambria Math"/>
                            </a:rPr>
                            <m:t>(1+4ɸ)</m:t>
                          </m:r>
                        </m:den>
                      </m:f>
                      <m:r>
                        <a:rPr lang="es-EC" i="1">
                          <a:latin typeface="Cambria Math"/>
                        </a:rPr>
                        <m:t>=</m:t>
                      </m:r>
                      <m:sSub>
                        <m:sSubPr>
                          <m:ctrlPr>
                            <a:rPr lang="es-ES" i="1">
                              <a:latin typeface="Cambria Math"/>
                            </a:rPr>
                          </m:ctrlPr>
                        </m:sSubPr>
                        <m:e>
                          <m:r>
                            <a:rPr lang="es-EC" i="1">
                              <a:latin typeface="Cambria Math"/>
                            </a:rPr>
                            <m:t>𝐾</m:t>
                          </m:r>
                        </m:e>
                        <m:sub>
                          <m:r>
                            <a:rPr lang="es-EC" i="1">
                              <a:latin typeface="Cambria Math"/>
                            </a:rPr>
                            <m:t>𝑝𝑓</m:t>
                          </m:r>
                        </m:sub>
                      </m:sSub>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𝑎</m:t>
                      </m:r>
                      <m:r>
                        <a:rPr lang="es-EC" i="1">
                          <a:latin typeface="Cambria Math"/>
                        </a:rPr>
                        <m:t>=</m:t>
                      </m:r>
                      <m:f>
                        <m:fPr>
                          <m:ctrlPr>
                            <a:rPr lang="es-ES" i="1">
                              <a:latin typeface="Cambria Math"/>
                            </a:rPr>
                          </m:ctrlPr>
                        </m:fPr>
                        <m:num>
                          <m:r>
                            <a:rPr lang="es-EC" i="1">
                              <a:latin typeface="Cambria Math"/>
                            </a:rPr>
                            <m:t>2</m:t>
                          </m:r>
                          <m:r>
                            <a:rPr lang="es-EC" i="1">
                              <a:latin typeface="Cambria Math"/>
                            </a:rPr>
                            <m:t>𝐸𝐼</m:t>
                          </m:r>
                          <m:d>
                            <m:dPr>
                              <m:ctrlPr>
                                <a:rPr lang="es-ES" i="1">
                                  <a:latin typeface="Cambria Math"/>
                                </a:rPr>
                              </m:ctrlPr>
                            </m:dPr>
                            <m:e>
                              <m:r>
                                <a:rPr lang="es-EC" i="1">
                                  <a:latin typeface="Cambria Math"/>
                                </a:rPr>
                                <m:t>1−2ɸ</m:t>
                              </m:r>
                            </m:e>
                          </m:d>
                        </m:num>
                        <m:den>
                          <m:r>
                            <a:rPr lang="es-EC" i="1">
                              <a:latin typeface="Cambria Math"/>
                            </a:rPr>
                            <m:t>𝐿</m:t>
                          </m:r>
                          <m:d>
                            <m:dPr>
                              <m:ctrlPr>
                                <a:rPr lang="es-ES" i="1">
                                  <a:latin typeface="Cambria Math"/>
                                </a:rPr>
                              </m:ctrlPr>
                            </m:dPr>
                            <m:e>
                              <m:r>
                                <a:rPr lang="es-EC" i="1">
                                  <a:latin typeface="Cambria Math"/>
                                </a:rPr>
                                <m:t>1+4ɸ</m:t>
                              </m:r>
                            </m:e>
                          </m:d>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𝑟</m:t>
                      </m:r>
                      <m:r>
                        <a:rPr lang="es-EC" i="1">
                          <a:latin typeface="Cambria Math"/>
                        </a:rPr>
                        <m:t>=</m:t>
                      </m:r>
                      <m:f>
                        <m:fPr>
                          <m:ctrlPr>
                            <a:rPr lang="es-ES" i="1">
                              <a:latin typeface="Cambria Math"/>
                            </a:rPr>
                          </m:ctrlPr>
                        </m:fPr>
                        <m:num>
                          <m:r>
                            <a:rPr lang="es-EC" i="1">
                              <a:latin typeface="Cambria Math"/>
                            </a:rPr>
                            <m:t>𝐸𝐴</m:t>
                          </m:r>
                        </m:num>
                        <m:den>
                          <m:r>
                            <a:rPr lang="es-EC" i="1">
                              <a:latin typeface="Cambria Math"/>
                            </a:rPr>
                            <m:t>𝐿</m:t>
                          </m:r>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1</m:t>
                          </m:r>
                        </m:sub>
                      </m:sSub>
                      <m:r>
                        <a:rPr lang="es-EC" i="1">
                          <a:latin typeface="Cambria Math"/>
                        </a:rPr>
                        <m:t>=</m:t>
                      </m:r>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i="1">
                                        <a:latin typeface="Cambria Math"/>
                                      </a:rPr>
                                      <m:t>𝑓</m:t>
                                    </m:r>
                                  </m:sub>
                                </m:sSub>
                              </m:e>
                              <m:e>
                                <m:r>
                                  <a:rPr lang="es-EC" i="1">
                                    <a:latin typeface="Cambria Math"/>
                                  </a:rPr>
                                  <m:t>𝑎</m:t>
                                </m:r>
                              </m:e>
                              <m:e>
                                <m:r>
                                  <a:rPr lang="es-EC" i="1">
                                    <a:latin typeface="Cambria Math"/>
                                  </a:rPr>
                                  <m:t>0</m:t>
                                </m:r>
                              </m:e>
                            </m:mr>
                            <m:mr>
                              <m:e>
                                <m:r>
                                  <a:rPr lang="es-EC" i="1">
                                    <a:latin typeface="Cambria Math"/>
                                  </a:rPr>
                                  <m:t>𝑎</m:t>
                                </m:r>
                              </m:e>
                              <m:e>
                                <m:sSub>
                                  <m:sSubPr>
                                    <m:ctrlPr>
                                      <a:rPr lang="es-ES" i="1">
                                        <a:latin typeface="Cambria Math"/>
                                      </a:rPr>
                                    </m:ctrlPr>
                                  </m:sSubPr>
                                  <m:e>
                                    <m:r>
                                      <a:rPr lang="es-EC" i="1">
                                        <a:latin typeface="Cambria Math"/>
                                      </a:rPr>
                                      <m:t>𝐾</m:t>
                                    </m:r>
                                  </m:e>
                                  <m:sub>
                                    <m:r>
                                      <a:rPr lang="es-EC" i="1">
                                        <a:latin typeface="Cambria Math"/>
                                      </a:rPr>
                                      <m:t>𝑝𝑓</m:t>
                                    </m:r>
                                  </m:sub>
                                </m:sSub>
                              </m:e>
                              <m:e>
                                <m:r>
                                  <a:rPr lang="es-EC" i="1">
                                    <a:latin typeface="Cambria Math"/>
                                  </a:rPr>
                                  <m:t>0</m:t>
                                </m:r>
                              </m:e>
                            </m:mr>
                            <m:mr>
                              <m:e>
                                <m:r>
                                  <a:rPr lang="es-EC" i="1">
                                    <a:latin typeface="Cambria Math"/>
                                  </a:rPr>
                                  <m:t>0</m:t>
                                </m:r>
                              </m:e>
                              <m:e>
                                <m:r>
                                  <a:rPr lang="es-EC" i="1">
                                    <a:latin typeface="Cambria Math"/>
                                  </a:rPr>
                                  <m:t>0</m:t>
                                </m:r>
                              </m:e>
                              <m:e>
                                <m:r>
                                  <a:rPr lang="es-EC" i="1">
                                    <a:latin typeface="Cambria Math"/>
                                  </a:rPr>
                                  <m:t>𝑟</m:t>
                                </m:r>
                              </m:e>
                            </m:mr>
                          </m:m>
                        </m:e>
                      </m:d>
                    </m:oMath>
                  </m:oMathPara>
                </a14:m>
                <a:endParaRPr lang="es-ES" dirty="0"/>
              </a:p>
              <a:p>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851920" y="1340648"/>
                <a:ext cx="4823718" cy="5361579"/>
              </a:xfrm>
              <a:blipFill rotWithShape="1">
                <a:blip r:embed="rId3"/>
                <a:stretch>
                  <a:fillRect l="-506" t="-228"/>
                </a:stretch>
              </a:blipFill>
            </p:spPr>
            <p:txBody>
              <a:bodyPr/>
              <a:lstStyle/>
              <a:p>
                <a:r>
                  <a:rPr lang="es-ES">
                    <a:noFill/>
                  </a:rPr>
                  <a:t> </a:t>
                </a:r>
              </a:p>
            </p:txBody>
          </p:sp>
        </mc:Fallback>
      </mc:AlternateContent>
      <p:sp>
        <p:nvSpPr>
          <p:cNvPr id="4" name="3 Marcador de texto"/>
          <p:cNvSpPr>
            <a:spLocks noGrp="1"/>
          </p:cNvSpPr>
          <p:nvPr>
            <p:ph type="body" sz="half" idx="2"/>
          </p:nvPr>
        </p:nvSpPr>
        <p:spPr>
          <a:xfrm>
            <a:off x="905255" y="1939036"/>
            <a:ext cx="3008313" cy="4691063"/>
          </a:xfrm>
        </p:spPr>
        <p:txBody>
          <a:bodyPr>
            <a:normAutofit/>
          </a:bodyPr>
          <a:lstStyle/>
          <a:p>
            <a:pPr algn="just"/>
            <a:endParaRPr lang="es-ES" sz="2000" dirty="0" smtClean="0">
              <a:latin typeface="Times New Roman" pitchFamily="18" charset="0"/>
              <a:cs typeface="Times New Roman" pitchFamily="18" charset="0"/>
            </a:endParaRPr>
          </a:p>
          <a:p>
            <a:pPr algn="just"/>
            <a:endParaRPr lang="es-ES" sz="2000" dirty="0" smtClean="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a:p>
            <a:pPr algn="just"/>
            <a:r>
              <a:rPr lang="es-ES" sz="1800" dirty="0" smtClean="0">
                <a:latin typeface="Times New Roman" pitchFamily="18" charset="0"/>
                <a:cs typeface="Times New Roman" pitchFamily="18" charset="0"/>
              </a:rPr>
              <a:t>Para el calculo de la matriz de rigidez se parte de la matriz de miembro de sección constante (K1), se usa las matrices de paso hasta encontrar la matriz de rigidez del elemento en coordenadas globales (K3).</a:t>
            </a:r>
            <a:endParaRPr lang="es-ES" sz="1800" dirty="0">
              <a:latin typeface="Times New Roman" pitchFamily="18" charset="0"/>
              <a:cs typeface="Times New Roman" pitchFamily="18" charset="0"/>
            </a:endParaRPr>
          </a:p>
        </p:txBody>
      </p:sp>
      <p:sp>
        <p:nvSpPr>
          <p:cNvPr id="5"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98823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21" y="1143000"/>
            <a:ext cx="6472196" cy="571500"/>
          </a:xfrm>
        </p:spPr>
        <p:txBody>
          <a:bodyPr>
            <a:normAutofit/>
          </a:bodyPr>
          <a:lstStyle/>
          <a:p>
            <a:r>
              <a:rPr lang="es-ES" sz="2800" dirty="0" smtClean="0"/>
              <a:t>Matriz de Rigidez de la estructura</a:t>
            </a:r>
            <a:endParaRPr lang="es-ES" sz="2800" dirty="0"/>
          </a:p>
        </p:txBody>
      </p:sp>
      <p:sp>
        <p:nvSpPr>
          <p:cNvPr id="6" name="5 Marcador de contenido"/>
          <p:cNvSpPr>
            <a:spLocks noGrp="1"/>
          </p:cNvSpPr>
          <p:nvPr>
            <p:ph idx="1"/>
          </p:nvPr>
        </p:nvSpPr>
        <p:spPr>
          <a:xfrm>
            <a:off x="915598" y="1772817"/>
            <a:ext cx="7771201" cy="1584176"/>
          </a:xfrm>
        </p:spPr>
        <p:txBody>
          <a:bodyPr>
            <a:normAutofit/>
          </a:bodyPr>
          <a:lstStyle/>
          <a:p>
            <a:pPr marL="0" indent="0" algn="just">
              <a:buNone/>
            </a:pPr>
            <a:r>
              <a:rPr lang="es-ES" sz="1800" dirty="0" smtClean="0">
                <a:latin typeface="Times New Roman" pitchFamily="18" charset="0"/>
                <a:cs typeface="Times New Roman" pitchFamily="18" charset="0"/>
              </a:rPr>
              <a:t>El ensamblaje directo también conocido como método directo de calculo, requiere del VC y de la K3 de todos los elementos del pórtico.</a:t>
            </a:r>
          </a:p>
          <a:p>
            <a:pPr marL="0" indent="0" algn="just">
              <a:buNone/>
            </a:pPr>
            <a:endParaRPr lang="es-ES" sz="1800" dirty="0">
              <a:latin typeface="Times New Roman" pitchFamily="18" charset="0"/>
              <a:cs typeface="Times New Roman" pitchFamily="18" charset="0"/>
            </a:endParaRPr>
          </a:p>
        </p:txBody>
      </p:sp>
      <p:sp>
        <p:nvSpPr>
          <p:cNvPr id="8" name="1 Título"/>
          <p:cNvSpPr txBox="1">
            <a:spLocks/>
          </p:cNvSpPr>
          <p:nvPr/>
        </p:nvSpPr>
        <p:spPr>
          <a:xfrm>
            <a:off x="2339752" y="0"/>
            <a:ext cx="6499448"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94" t="27500" r="19298" b="46666"/>
          <a:stretch/>
        </p:blipFill>
        <p:spPr bwMode="auto">
          <a:xfrm>
            <a:off x="915599" y="2910747"/>
            <a:ext cx="3672718" cy="1498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641" t="55760" r="19751" b="15714"/>
          <a:stretch/>
        </p:blipFill>
        <p:spPr bwMode="auto">
          <a:xfrm>
            <a:off x="5048419" y="2821952"/>
            <a:ext cx="3720301" cy="167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806" t="55906" r="21775" b="31351"/>
          <a:stretch/>
        </p:blipFill>
        <p:spPr bwMode="auto">
          <a:xfrm>
            <a:off x="2100671" y="4922448"/>
            <a:ext cx="4887466"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3"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10031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21" y="1143000"/>
            <a:ext cx="6472196" cy="571500"/>
          </a:xfrm>
        </p:spPr>
        <p:txBody>
          <a:bodyPr>
            <a:normAutofit/>
          </a:bodyPr>
          <a:lstStyle/>
          <a:p>
            <a:r>
              <a:rPr lang="es-ES" sz="2800" dirty="0" smtClean="0"/>
              <a:t>Matriz de Rigidez Lateral (K</a:t>
            </a:r>
            <a:r>
              <a:rPr lang="es-ES" sz="2000" dirty="0" smtClean="0"/>
              <a:t>L</a:t>
            </a:r>
            <a:r>
              <a:rPr lang="es-ES" sz="2800" dirty="0" smtClean="0"/>
              <a:t>)</a:t>
            </a:r>
            <a:endParaRPr lang="es-ES" sz="2800" dirty="0"/>
          </a:p>
        </p:txBody>
      </p:sp>
      <p:sp>
        <p:nvSpPr>
          <p:cNvPr id="6" name="5 Marcador de contenido"/>
          <p:cNvSpPr>
            <a:spLocks noGrp="1"/>
          </p:cNvSpPr>
          <p:nvPr>
            <p:ph idx="1"/>
          </p:nvPr>
        </p:nvSpPr>
        <p:spPr>
          <a:xfrm>
            <a:off x="915598" y="1772816"/>
            <a:ext cx="7771201" cy="4392487"/>
          </a:xfrm>
        </p:spPr>
        <p:txBody>
          <a:bodyPr>
            <a:normAutofit/>
          </a:bodyPr>
          <a:lstStyle/>
          <a:p>
            <a:pPr algn="just"/>
            <a:r>
              <a:rPr lang="es-ES" sz="1800" dirty="0" smtClean="0">
                <a:latin typeface="Times New Roman" pitchFamily="18" charset="0"/>
                <a:cs typeface="Times New Roman" pitchFamily="18" charset="0"/>
              </a:rPr>
              <a:t>Los </a:t>
            </a:r>
            <a:r>
              <a:rPr lang="es-ES" sz="1800" dirty="0">
                <a:latin typeface="Times New Roman" pitchFamily="18" charset="0"/>
                <a:cs typeface="Times New Roman" pitchFamily="18" charset="0"/>
              </a:rPr>
              <a:t>elementos de </a:t>
            </a:r>
            <a:r>
              <a:rPr lang="es-ES" sz="1800" dirty="0" smtClean="0">
                <a:latin typeface="Times New Roman" pitchFamily="18" charset="0"/>
                <a:cs typeface="Times New Roman" pitchFamily="18" charset="0"/>
              </a:rPr>
              <a:t>K</a:t>
            </a:r>
            <a:r>
              <a:rPr lang="es-ES" sz="1400" dirty="0" smtClean="0">
                <a:latin typeface="Times New Roman" pitchFamily="18" charset="0"/>
                <a:cs typeface="Times New Roman" pitchFamily="18" charset="0"/>
              </a:rPr>
              <a:t>L</a:t>
            </a:r>
            <a:r>
              <a:rPr lang="es-ES" sz="1800" dirty="0" smtClean="0">
                <a:latin typeface="Times New Roman" pitchFamily="18" charset="0"/>
                <a:cs typeface="Times New Roman" pitchFamily="18" charset="0"/>
              </a:rPr>
              <a:t> </a:t>
            </a:r>
            <a:r>
              <a:rPr lang="es-ES" sz="1800" dirty="0">
                <a:latin typeface="Times New Roman" pitchFamily="18" charset="0"/>
                <a:cs typeface="Times New Roman" pitchFamily="18" charset="0"/>
              </a:rPr>
              <a:t>son las fuerzas horizontales </a:t>
            </a:r>
            <a:r>
              <a:rPr lang="es-ES" sz="1800" dirty="0" smtClean="0">
                <a:latin typeface="Times New Roman" pitchFamily="18" charset="0"/>
                <a:cs typeface="Times New Roman" pitchFamily="18" charset="0"/>
              </a:rPr>
              <a:t>con </a:t>
            </a:r>
            <a:r>
              <a:rPr lang="es-ES" sz="1800" dirty="0">
                <a:latin typeface="Times New Roman" pitchFamily="18" charset="0"/>
                <a:cs typeface="Times New Roman" pitchFamily="18" charset="0"/>
              </a:rPr>
              <a:t>el objeto de obtener un determinado </a:t>
            </a:r>
            <a:r>
              <a:rPr lang="es-ES" sz="1800" dirty="0" smtClean="0">
                <a:latin typeface="Times New Roman" pitchFamily="18" charset="0"/>
                <a:cs typeface="Times New Roman" pitchFamily="18" charset="0"/>
              </a:rPr>
              <a:t>desplazamiento y </a:t>
            </a:r>
            <a:r>
              <a:rPr lang="es-ES" sz="1800" dirty="0">
                <a:latin typeface="Times New Roman" pitchFamily="18" charset="0"/>
                <a:cs typeface="Times New Roman" pitchFamily="18" charset="0"/>
              </a:rPr>
              <a:t>los demás </a:t>
            </a:r>
            <a:r>
              <a:rPr lang="es-ES" sz="1800" dirty="0" smtClean="0">
                <a:latin typeface="Times New Roman" pitchFamily="18" charset="0"/>
                <a:cs typeface="Times New Roman" pitchFamily="18" charset="0"/>
              </a:rPr>
              <a:t>desplazamientos </a:t>
            </a:r>
            <a:r>
              <a:rPr lang="es-ES" sz="1800" dirty="0">
                <a:latin typeface="Times New Roman" pitchFamily="18" charset="0"/>
                <a:cs typeface="Times New Roman" pitchFamily="18" charset="0"/>
              </a:rPr>
              <a:t>nulos</a:t>
            </a:r>
            <a:r>
              <a:rPr lang="es-ES" sz="1800" dirty="0" smtClean="0">
                <a:latin typeface="Times New Roman" pitchFamily="18" charset="0"/>
                <a:cs typeface="Times New Roman" pitchFamily="18" charset="0"/>
              </a:rPr>
              <a:t>.</a:t>
            </a:r>
          </a:p>
          <a:p>
            <a:pPr algn="just"/>
            <a:r>
              <a:rPr lang="es-EC" sz="1800" dirty="0">
                <a:latin typeface="Times New Roman" pitchFamily="18" charset="0"/>
                <a:cs typeface="Times New Roman" pitchFamily="18" charset="0"/>
              </a:rPr>
              <a:t>Para el cálculo de </a:t>
            </a:r>
            <a:r>
              <a:rPr lang="es-ES" sz="1800" dirty="0" smtClean="0">
                <a:latin typeface="Times New Roman" pitchFamily="18" charset="0"/>
                <a:cs typeface="Times New Roman" pitchFamily="18" charset="0"/>
              </a:rPr>
              <a:t>K</a:t>
            </a:r>
            <a:r>
              <a:rPr lang="es-ES" sz="1400" dirty="0" smtClean="0">
                <a:latin typeface="Times New Roman" pitchFamily="18" charset="0"/>
                <a:cs typeface="Times New Roman" pitchFamily="18" charset="0"/>
              </a:rPr>
              <a:t>L</a:t>
            </a:r>
            <a:r>
              <a:rPr lang="es-EC" sz="1800" dirty="0" smtClean="0">
                <a:latin typeface="Times New Roman" pitchFamily="18" charset="0"/>
                <a:cs typeface="Times New Roman" pitchFamily="18" charset="0"/>
              </a:rPr>
              <a:t> </a:t>
            </a:r>
            <a:r>
              <a:rPr lang="es-EC" sz="1800" dirty="0">
                <a:latin typeface="Times New Roman" pitchFamily="18" charset="0"/>
                <a:cs typeface="Times New Roman" pitchFamily="18" charset="0"/>
              </a:rPr>
              <a:t>se conocen algunos métodos, </a:t>
            </a:r>
            <a:r>
              <a:rPr lang="es-EC" sz="1800" dirty="0" smtClean="0">
                <a:latin typeface="Times New Roman" pitchFamily="18" charset="0"/>
                <a:cs typeface="Times New Roman" pitchFamily="18" charset="0"/>
              </a:rPr>
              <a:t>se usó la </a:t>
            </a:r>
            <a:r>
              <a:rPr lang="es-ES" sz="1800" b="1" dirty="0">
                <a:latin typeface="Times New Roman" pitchFamily="18" charset="0"/>
                <a:cs typeface="Times New Roman" pitchFamily="18" charset="0"/>
              </a:rPr>
              <a:t>condensación mediante eliminación de </a:t>
            </a:r>
            <a:r>
              <a:rPr lang="es-ES" sz="1800" b="1" dirty="0" smtClean="0">
                <a:latin typeface="Times New Roman" pitchFamily="18" charset="0"/>
                <a:cs typeface="Times New Roman" pitchFamily="18" charset="0"/>
              </a:rPr>
              <a:t>Gauss</a:t>
            </a:r>
            <a:r>
              <a:rPr lang="es-ES" sz="1800" dirty="0" smtClean="0">
                <a:latin typeface="Times New Roman" pitchFamily="18" charset="0"/>
                <a:cs typeface="Times New Roman" pitchFamily="18" charset="0"/>
              </a:rPr>
              <a:t>.</a:t>
            </a:r>
          </a:p>
          <a:p>
            <a:pPr algn="just"/>
            <a:r>
              <a:rPr lang="es-ES" sz="1800" dirty="0">
                <a:latin typeface="Times New Roman" pitchFamily="18" charset="0"/>
                <a:cs typeface="Times New Roman" pitchFamily="18" charset="0"/>
              </a:rPr>
              <a:t>Para poder aplicar la eliminación de Gauss, la coordenada lateral se debe numerar al último. Esta numeración busca eliminar los elementos correspondientes a los gdl que fueron numerados primeros y se obtendrá las matrices </a:t>
            </a:r>
            <a:r>
              <a:rPr lang="es-ES" sz="1800" b="1" dirty="0">
                <a:latin typeface="Times New Roman" pitchFamily="18" charset="0"/>
                <a:cs typeface="Times New Roman" pitchFamily="18" charset="0"/>
              </a:rPr>
              <a:t>T </a:t>
            </a:r>
            <a:r>
              <a:rPr lang="es-ES" sz="1800" dirty="0">
                <a:latin typeface="Times New Roman" pitchFamily="18" charset="0"/>
                <a:cs typeface="Times New Roman" pitchFamily="18" charset="0"/>
              </a:rPr>
              <a:t>y </a:t>
            </a:r>
            <a:r>
              <a:rPr lang="es-ES" sz="1800" b="1" dirty="0">
                <a:latin typeface="Times New Roman" pitchFamily="18" charset="0"/>
                <a:cs typeface="Times New Roman" pitchFamily="18" charset="0"/>
              </a:rPr>
              <a:t>K</a:t>
            </a:r>
            <a:r>
              <a:rPr lang="es-ES" sz="1800" b="1" dirty="0" smtClean="0">
                <a:latin typeface="Times New Roman" pitchFamily="18" charset="0"/>
                <a:cs typeface="Times New Roman" pitchFamily="18" charset="0"/>
              </a:rPr>
              <a:t>+</a:t>
            </a:r>
            <a:r>
              <a:rPr lang="es-ES" sz="1800" dirty="0" smtClean="0">
                <a:latin typeface="Times New Roman" pitchFamily="18" charset="0"/>
                <a:cs typeface="Times New Roman" pitchFamily="18" charset="0"/>
              </a:rPr>
              <a:t>.</a:t>
            </a:r>
            <a:endParaRPr lang="es-ES" sz="1800" dirty="0">
              <a:latin typeface="Times New Roman" pitchFamily="18" charset="0"/>
              <a:cs typeface="Times New Roman" pitchFamily="18" charset="0"/>
            </a:endParaRPr>
          </a:p>
        </p:txBody>
      </p:sp>
      <p:sp>
        <p:nvSpPr>
          <p:cNvPr id="8"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mc:AlternateContent xmlns:mc="http://schemas.openxmlformats.org/markup-compatibility/2006" xmlns:a14="http://schemas.microsoft.com/office/drawing/2010/main">
        <mc:Choice Requires="a14">
          <p:sp>
            <p:nvSpPr>
              <p:cNvPr id="2" name="1 Rectángulo"/>
              <p:cNvSpPr/>
              <p:nvPr/>
            </p:nvSpPr>
            <p:spPr>
              <a:xfrm>
                <a:off x="3402884" y="4437112"/>
                <a:ext cx="2643031" cy="632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a:rPr>
                          </m:ctrlPr>
                        </m:dPr>
                        <m:e>
                          <m:m>
                            <m:mPr>
                              <m:mcs>
                                <m:mc>
                                  <m:mcPr>
                                    <m:count m:val="1"/>
                                    <m:mcJc m:val="center"/>
                                  </m:mcPr>
                                </m:mc>
                              </m:mcs>
                              <m:ctrlPr>
                                <a:rPr lang="es-ES" i="1">
                                  <a:latin typeface="Cambria Math"/>
                                </a:rPr>
                              </m:ctrlPr>
                            </m:mPr>
                            <m:mr>
                              <m:e>
                                <m:r>
                                  <a:rPr lang="es-EC" i="1">
                                    <a:latin typeface="Cambria Math"/>
                                  </a:rPr>
                                  <m:t>0</m:t>
                                </m:r>
                              </m:e>
                            </m:mr>
                            <m:mr>
                              <m:e>
                                <m:sSub>
                                  <m:sSubPr>
                                    <m:ctrlPr>
                                      <a:rPr lang="es-ES" i="1">
                                        <a:latin typeface="Cambria Math"/>
                                      </a:rPr>
                                    </m:ctrlPr>
                                  </m:sSubPr>
                                  <m:e>
                                    <m:r>
                                      <a:rPr lang="es-EC" i="1">
                                        <a:latin typeface="Cambria Math"/>
                                      </a:rPr>
                                      <m:t>𝑄</m:t>
                                    </m:r>
                                  </m:e>
                                  <m:sub>
                                    <m:r>
                                      <a:rPr lang="es-EC" i="1">
                                        <a:latin typeface="Cambria Math"/>
                                      </a:rPr>
                                      <m:t>𝑏</m:t>
                                    </m:r>
                                  </m:sub>
                                </m:sSub>
                              </m:e>
                            </m:mr>
                          </m:m>
                        </m:e>
                      </m:d>
                      <m:r>
                        <a:rPr lang="es-EC"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sSub>
                                  <m:sSubPr>
                                    <m:ctrlPr>
                                      <a:rPr lang="es-ES" i="1">
                                        <a:latin typeface="Cambria Math"/>
                                      </a:rPr>
                                    </m:ctrlPr>
                                  </m:sSubPr>
                                  <m:e>
                                    <m:r>
                                      <a:rPr lang="es-EC" i="1">
                                        <a:latin typeface="Cambria Math"/>
                                      </a:rPr>
                                      <m:t>𝐾</m:t>
                                    </m:r>
                                  </m:e>
                                  <m:sub>
                                    <m:r>
                                      <a:rPr lang="es-EC" i="1">
                                        <a:latin typeface="Cambria Math"/>
                                      </a:rPr>
                                      <m:t>𝑎𝑎</m:t>
                                    </m:r>
                                  </m:sub>
                                </m:sSub>
                              </m:e>
                              <m:e>
                                <m:sSub>
                                  <m:sSubPr>
                                    <m:ctrlPr>
                                      <a:rPr lang="es-ES" i="1">
                                        <a:latin typeface="Cambria Math"/>
                                      </a:rPr>
                                    </m:ctrlPr>
                                  </m:sSubPr>
                                  <m:e>
                                    <m:r>
                                      <a:rPr lang="es-EC" i="1">
                                        <a:latin typeface="Cambria Math"/>
                                      </a:rPr>
                                      <m:t>𝐾</m:t>
                                    </m:r>
                                  </m:e>
                                  <m:sub>
                                    <m:r>
                                      <a:rPr lang="es-EC" i="1">
                                        <a:latin typeface="Cambria Math"/>
                                      </a:rPr>
                                      <m:t>𝑎𝑏</m:t>
                                    </m:r>
                                  </m:sub>
                                </m:sSub>
                              </m:e>
                            </m:mr>
                            <m:mr>
                              <m:e>
                                <m:sSub>
                                  <m:sSubPr>
                                    <m:ctrlPr>
                                      <a:rPr lang="es-ES" i="1">
                                        <a:latin typeface="Cambria Math"/>
                                      </a:rPr>
                                    </m:ctrlPr>
                                  </m:sSubPr>
                                  <m:e>
                                    <m:r>
                                      <a:rPr lang="es-EC" i="1">
                                        <a:latin typeface="Cambria Math"/>
                                      </a:rPr>
                                      <m:t>𝐾</m:t>
                                    </m:r>
                                  </m:e>
                                  <m:sub>
                                    <m:r>
                                      <a:rPr lang="es-EC" i="1">
                                        <a:latin typeface="Cambria Math"/>
                                      </a:rPr>
                                      <m:t>𝑏𝑎</m:t>
                                    </m:r>
                                  </m:sub>
                                </m:sSub>
                              </m:e>
                              <m:e>
                                <m:sSub>
                                  <m:sSubPr>
                                    <m:ctrlPr>
                                      <a:rPr lang="es-ES" i="1">
                                        <a:latin typeface="Cambria Math"/>
                                      </a:rPr>
                                    </m:ctrlPr>
                                  </m:sSubPr>
                                  <m:e>
                                    <m:r>
                                      <a:rPr lang="es-EC" i="1">
                                        <a:latin typeface="Cambria Math"/>
                                      </a:rPr>
                                      <m:t>𝐾</m:t>
                                    </m:r>
                                  </m:e>
                                  <m:sub>
                                    <m:r>
                                      <a:rPr lang="es-EC" i="1">
                                        <a:latin typeface="Cambria Math"/>
                                      </a:rPr>
                                      <m:t>𝑏𝑏</m:t>
                                    </m:r>
                                  </m:sub>
                                </m:sSub>
                              </m:e>
                            </m:mr>
                          </m:m>
                        </m:e>
                      </m:d>
                      <m:d>
                        <m:dPr>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𝑞</m:t>
                                    </m:r>
                                  </m:e>
                                  <m:sub>
                                    <m:r>
                                      <a:rPr lang="es-EC" i="1">
                                        <a:latin typeface="Cambria Math"/>
                                      </a:rPr>
                                      <m:t>𝑎</m:t>
                                    </m:r>
                                  </m:sub>
                                </m:sSub>
                              </m:e>
                            </m:mr>
                            <m:mr>
                              <m:e>
                                <m:sSub>
                                  <m:sSubPr>
                                    <m:ctrlPr>
                                      <a:rPr lang="es-ES" i="1">
                                        <a:latin typeface="Cambria Math"/>
                                      </a:rPr>
                                    </m:ctrlPr>
                                  </m:sSubPr>
                                  <m:e>
                                    <m:r>
                                      <a:rPr lang="es-EC" i="1">
                                        <a:latin typeface="Cambria Math"/>
                                      </a:rPr>
                                      <m:t>𝑞</m:t>
                                    </m:r>
                                  </m:e>
                                  <m:sub>
                                    <m:r>
                                      <a:rPr lang="es-EC" i="1">
                                        <a:latin typeface="Cambria Math"/>
                                      </a:rPr>
                                      <m:t>𝑏</m:t>
                                    </m:r>
                                  </m:sub>
                                </m:sSub>
                              </m:e>
                            </m:mr>
                          </m:m>
                        </m:e>
                      </m:d>
                    </m:oMath>
                  </m:oMathPara>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3402884" y="4437112"/>
                <a:ext cx="2643031" cy="632930"/>
              </a:xfrm>
              <a:prstGeom prst="rect">
                <a:avLst/>
              </a:prstGeom>
              <a:blipFill rotWithShape="1">
                <a:blip r:embed="rId3"/>
                <a:stretch>
                  <a:fillRect r="-2535"/>
                </a:stretch>
              </a:blipFill>
            </p:spPr>
            <p:txBody>
              <a:bodyPr/>
              <a:lstStyle/>
              <a:p>
                <a:r>
                  <a:rPr lang="es-ES">
                    <a:noFill/>
                  </a:rPr>
                  <a:t> </a:t>
                </a:r>
              </a:p>
            </p:txBody>
          </p:sp>
        </mc:Fallback>
      </mc:AlternateContent>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097413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165860"/>
            <a:ext cx="3008313" cy="1162050"/>
          </a:xfrm>
        </p:spPr>
        <p:txBody>
          <a:bodyPr>
            <a:normAutofit/>
          </a:bodyPr>
          <a:lstStyle/>
          <a:p>
            <a:pPr algn="ctr"/>
            <a:r>
              <a:rPr lang="es-ES" sz="2400" dirty="0"/>
              <a:t>Matriz de Rigidez Lateral (K</a:t>
            </a:r>
            <a:r>
              <a:rPr lang="es-ES" sz="1800" dirty="0"/>
              <a:t>L</a:t>
            </a:r>
            <a:r>
              <a:rPr lang="es-ES" sz="2400" dirty="0"/>
              <a:t>)</a:t>
            </a:r>
          </a:p>
        </p:txBody>
      </p:sp>
      <p:sp>
        <p:nvSpPr>
          <p:cNvPr id="3" name="2 Marcador de contenido"/>
          <p:cNvSpPr>
            <a:spLocks noGrp="1"/>
          </p:cNvSpPr>
          <p:nvPr>
            <p:ph idx="1"/>
          </p:nvPr>
        </p:nvSpPr>
        <p:spPr/>
        <p:txBody>
          <a:bodyPr/>
          <a:lstStyle/>
          <a:p>
            <a:endParaRPr lang="es-ES" dirty="0" smtClean="0"/>
          </a:p>
          <a:p>
            <a:endParaRPr lang="es-ES" dirty="0"/>
          </a:p>
          <a:p>
            <a:endParaRPr lang="es-ES" dirty="0" smtClean="0"/>
          </a:p>
          <a:p>
            <a:endParaRPr lang="es-ES" dirty="0"/>
          </a:p>
          <a:p>
            <a:endParaRPr lang="es-ES" dirty="0" smtClean="0"/>
          </a:p>
          <a:p>
            <a:endParaRPr lang="es-ES" dirty="0"/>
          </a:p>
          <a:p>
            <a:endParaRPr lang="es-ES" dirty="0" smtClean="0"/>
          </a:p>
          <a:p>
            <a:pPr marL="0" indent="0">
              <a:buNone/>
            </a:pPr>
            <a:r>
              <a:rPr lang="es-ES" sz="1600" dirty="0" smtClean="0"/>
              <a:t>	Q – q			Q* - q*</a:t>
            </a:r>
            <a:endParaRPr lang="es-ES" sz="1600" dirty="0"/>
          </a:p>
        </p:txBody>
      </p:sp>
      <p:sp>
        <p:nvSpPr>
          <p:cNvPr id="4" name="3 Marcador de texto"/>
          <p:cNvSpPr>
            <a:spLocks noGrp="1"/>
          </p:cNvSpPr>
          <p:nvPr>
            <p:ph type="body" sz="half" idx="2"/>
          </p:nvPr>
        </p:nvSpPr>
        <p:spPr>
          <a:xfrm>
            <a:off x="905255" y="2004786"/>
            <a:ext cx="3008313" cy="4691063"/>
          </a:xfrm>
        </p:spPr>
        <p:txBody>
          <a:bodyPr>
            <a:normAutofit/>
          </a:bodyPr>
          <a:lstStyle/>
          <a:p>
            <a:pPr algn="just"/>
            <a:endParaRPr lang="es-EC" sz="1800" dirty="0" smtClean="0">
              <a:latin typeface="Times New Roman" pitchFamily="18" charset="0"/>
              <a:cs typeface="Times New Roman" pitchFamily="18" charset="0"/>
            </a:endParaRPr>
          </a:p>
          <a:p>
            <a:pPr algn="just"/>
            <a:endParaRPr lang="es-EC" sz="1800" dirty="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Al </a:t>
            </a:r>
            <a:r>
              <a:rPr lang="es-EC" sz="1800" dirty="0">
                <a:latin typeface="Times New Roman" pitchFamily="18" charset="0"/>
                <a:cs typeface="Times New Roman" pitchFamily="18" charset="0"/>
              </a:rPr>
              <a:t>numerar al final los desplazamientos horizontales se genera un cambio en el sistema </a:t>
            </a:r>
            <a:r>
              <a:rPr lang="es-EC" sz="1800" dirty="0" smtClean="0">
                <a:latin typeface="Times New Roman" pitchFamily="18" charset="0"/>
                <a:cs typeface="Times New Roman" pitchFamily="18" charset="0"/>
              </a:rPr>
              <a:t>de coordenadas</a:t>
            </a:r>
          </a:p>
          <a:p>
            <a:pPr algn="just"/>
            <a:r>
              <a:rPr lang="es-EC" sz="1800" dirty="0" smtClean="0">
                <a:latin typeface="Times New Roman" pitchFamily="18" charset="0"/>
                <a:cs typeface="Times New Roman" pitchFamily="18" charset="0"/>
              </a:rPr>
              <a:t>La matriz </a:t>
            </a:r>
            <a:r>
              <a:rPr lang="es-EC" sz="1800" dirty="0">
                <a:latin typeface="Times New Roman" pitchFamily="18" charset="0"/>
                <a:cs typeface="Times New Roman" pitchFamily="18" charset="0"/>
              </a:rPr>
              <a:t>de paso T </a:t>
            </a:r>
            <a:r>
              <a:rPr lang="es-EC" sz="1800" dirty="0" smtClean="0">
                <a:latin typeface="Times New Roman" pitchFamily="18" charset="0"/>
                <a:cs typeface="Times New Roman" pitchFamily="18" charset="0"/>
              </a:rPr>
              <a:t>se crea al deformar </a:t>
            </a:r>
            <a:r>
              <a:rPr lang="es-EC" sz="1800" dirty="0">
                <a:latin typeface="Times New Roman" pitchFamily="18" charset="0"/>
                <a:cs typeface="Times New Roman" pitchFamily="18" charset="0"/>
              </a:rPr>
              <a:t>en </a:t>
            </a:r>
            <a:r>
              <a:rPr lang="es-EC" sz="1800" dirty="0" smtClean="0">
                <a:latin typeface="Times New Roman" pitchFamily="18" charset="0"/>
                <a:cs typeface="Times New Roman" pitchFamily="18" charset="0"/>
              </a:rPr>
              <a:t>Q</a:t>
            </a:r>
            <a:r>
              <a:rPr lang="es-EC" sz="1800" dirty="0">
                <a:latin typeface="Times New Roman" pitchFamily="18" charset="0"/>
                <a:cs typeface="Times New Roman" pitchFamily="18" charset="0"/>
              </a:rPr>
              <a:t>* - q* y se </a:t>
            </a:r>
            <a:r>
              <a:rPr lang="es-EC" sz="1800" dirty="0" smtClean="0">
                <a:latin typeface="Times New Roman" pitchFamily="18" charset="0"/>
                <a:cs typeface="Times New Roman" pitchFamily="18" charset="0"/>
              </a:rPr>
              <a:t>medir </a:t>
            </a:r>
            <a:r>
              <a:rPr lang="es-EC" sz="1800" dirty="0">
                <a:latin typeface="Times New Roman" pitchFamily="18" charset="0"/>
                <a:cs typeface="Times New Roman" pitchFamily="18" charset="0"/>
              </a:rPr>
              <a:t>en Q – q, con el fin de obtener la K en el nuevo sistema Q* - q</a:t>
            </a:r>
            <a:r>
              <a:rPr lang="es-EC" sz="1800" dirty="0" smtClean="0">
                <a:latin typeface="Times New Roman" pitchFamily="18" charset="0"/>
                <a:cs typeface="Times New Roman" pitchFamily="18" charset="0"/>
              </a:rPr>
              <a:t>*.</a:t>
            </a:r>
            <a:endParaRPr lang="es-ES" sz="1800" dirty="0">
              <a:latin typeface="Times New Roman" pitchFamily="18" charset="0"/>
              <a:cs typeface="Times New Roman" pitchFamily="18" charset="0"/>
            </a:endParaRPr>
          </a:p>
        </p:txBody>
      </p:sp>
      <p:pic>
        <p:nvPicPr>
          <p:cNvPr id="6" name="5 Imagen"/>
          <p:cNvPicPr/>
          <p:nvPr/>
        </p:nvPicPr>
        <p:blipFill>
          <a:blip r:embed="rId2"/>
          <a:stretch>
            <a:fillRect/>
          </a:stretch>
        </p:blipFill>
        <p:spPr>
          <a:xfrm>
            <a:off x="3995936" y="1484784"/>
            <a:ext cx="4680520" cy="2520280"/>
          </a:xfrm>
          <a:prstGeom prst="rect">
            <a:avLst/>
          </a:prstGeom>
        </p:spPr>
      </p:pic>
      <p:sp>
        <p:nvSpPr>
          <p:cNvPr id="7"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mc:AlternateContent xmlns:mc="http://schemas.openxmlformats.org/markup-compatibility/2006" xmlns:a14="http://schemas.microsoft.com/office/drawing/2010/main">
        <mc:Choice Requires="a14">
          <p:sp>
            <p:nvSpPr>
              <p:cNvPr id="8" name="7 Rectángulo"/>
              <p:cNvSpPr/>
              <p:nvPr/>
            </p:nvSpPr>
            <p:spPr>
              <a:xfrm>
                <a:off x="4932040" y="5113799"/>
                <a:ext cx="2364237" cy="632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S" i="1">
                              <a:latin typeface="Cambria Math"/>
                            </a:rPr>
                          </m:ctrlPr>
                        </m:dPr>
                        <m:e>
                          <m:m>
                            <m:mPr>
                              <m:mcs>
                                <m:mc>
                                  <m:mcPr>
                                    <m:count m:val="1"/>
                                    <m:mcJc m:val="center"/>
                                  </m:mcPr>
                                </m:mc>
                              </m:mcs>
                              <m:ctrlPr>
                                <a:rPr lang="es-ES" i="1">
                                  <a:latin typeface="Cambria Math"/>
                                </a:rPr>
                              </m:ctrlPr>
                            </m:mPr>
                            <m:mr>
                              <m:e>
                                <m:r>
                                  <a:rPr lang="es-EC" i="1">
                                    <a:latin typeface="Cambria Math"/>
                                  </a:rPr>
                                  <m:t>0</m:t>
                                </m:r>
                              </m:e>
                            </m:mr>
                            <m:mr>
                              <m:e>
                                <m:sSub>
                                  <m:sSubPr>
                                    <m:ctrlPr>
                                      <a:rPr lang="es-ES" i="1">
                                        <a:latin typeface="Cambria Math"/>
                                      </a:rPr>
                                    </m:ctrlPr>
                                  </m:sSubPr>
                                  <m:e>
                                    <m:r>
                                      <a:rPr lang="es-EC" i="1">
                                        <a:latin typeface="Cambria Math"/>
                                      </a:rPr>
                                      <m:t>𝑄</m:t>
                                    </m:r>
                                  </m:e>
                                  <m:sub>
                                    <m:r>
                                      <a:rPr lang="es-EC" i="1">
                                        <a:latin typeface="Cambria Math"/>
                                      </a:rPr>
                                      <m:t>𝑏</m:t>
                                    </m:r>
                                  </m:sub>
                                </m:sSub>
                              </m:e>
                            </m:mr>
                          </m:m>
                        </m:e>
                      </m:d>
                      <m:r>
                        <a:rPr lang="es-EC"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r>
                                  <a:rPr lang="es-EC" i="1">
                                    <a:latin typeface="Cambria Math"/>
                                  </a:rPr>
                                  <m:t>𝐼</m:t>
                                </m:r>
                              </m:e>
                              <m:e>
                                <m:r>
                                  <a:rPr lang="es-EC" i="1">
                                    <a:latin typeface="Cambria Math"/>
                                  </a:rPr>
                                  <m:t>−</m:t>
                                </m:r>
                                <m:r>
                                  <a:rPr lang="es-EC" i="1">
                                    <a:latin typeface="Cambria Math"/>
                                  </a:rPr>
                                  <m:t>𝑇</m:t>
                                </m:r>
                              </m:e>
                            </m:mr>
                            <m:mr>
                              <m:e>
                                <m:r>
                                  <a:rPr lang="es-EC" i="1">
                                    <a:latin typeface="Cambria Math"/>
                                  </a:rPr>
                                  <m:t>0</m:t>
                                </m:r>
                              </m:e>
                              <m:e>
                                <m:sSub>
                                  <m:sSubPr>
                                    <m:ctrlPr>
                                      <a:rPr lang="es-ES" i="1">
                                        <a:latin typeface="Cambria Math"/>
                                      </a:rPr>
                                    </m:ctrlPr>
                                  </m:sSubPr>
                                  <m:e>
                                    <m:r>
                                      <a:rPr lang="es-EC" i="1">
                                        <a:latin typeface="Cambria Math"/>
                                      </a:rPr>
                                      <m:t>𝐾</m:t>
                                    </m:r>
                                  </m:e>
                                  <m:sub>
                                    <m:r>
                                      <a:rPr lang="es-EC" i="1">
                                        <a:latin typeface="Cambria Math"/>
                                      </a:rPr>
                                      <m:t>𝐿</m:t>
                                    </m:r>
                                  </m:sub>
                                </m:sSub>
                              </m:e>
                            </m:mr>
                          </m:m>
                        </m:e>
                      </m:d>
                      <m:d>
                        <m:dPr>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C" i="1">
                                        <a:latin typeface="Cambria Math"/>
                                      </a:rPr>
                                      <m:t>𝑞</m:t>
                                    </m:r>
                                  </m:e>
                                  <m:sub>
                                    <m:r>
                                      <a:rPr lang="es-EC" i="1">
                                        <a:latin typeface="Cambria Math"/>
                                      </a:rPr>
                                      <m:t>𝑎</m:t>
                                    </m:r>
                                  </m:sub>
                                </m:sSub>
                              </m:e>
                            </m:mr>
                            <m:mr>
                              <m:e>
                                <m:sSub>
                                  <m:sSubPr>
                                    <m:ctrlPr>
                                      <a:rPr lang="es-ES" i="1">
                                        <a:latin typeface="Cambria Math"/>
                                      </a:rPr>
                                    </m:ctrlPr>
                                  </m:sSubPr>
                                  <m:e>
                                    <m:r>
                                      <a:rPr lang="es-EC" i="1">
                                        <a:latin typeface="Cambria Math"/>
                                      </a:rPr>
                                      <m:t>𝑞</m:t>
                                    </m:r>
                                  </m:e>
                                  <m:sub>
                                    <m:r>
                                      <a:rPr lang="es-EC" i="1">
                                        <a:latin typeface="Cambria Math"/>
                                      </a:rPr>
                                      <m:t>𝑏</m:t>
                                    </m:r>
                                  </m:sub>
                                </m:sSub>
                              </m:e>
                            </m:mr>
                          </m:m>
                        </m:e>
                      </m:d>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4932040" y="5113799"/>
                <a:ext cx="2364237" cy="632930"/>
              </a:xfrm>
              <a:prstGeom prst="rect">
                <a:avLst/>
              </a:prstGeom>
              <a:blipFill rotWithShape="1">
                <a:blip r:embed="rId3"/>
                <a:stretch>
                  <a:fillRect r="-3351"/>
                </a:stretch>
              </a:blipFill>
            </p:spPr>
            <p:txBody>
              <a:bodyPr/>
              <a:lstStyle/>
              <a:p>
                <a:r>
                  <a:rPr lang="es-ES">
                    <a:noFill/>
                  </a:rPr>
                  <a:t> </a:t>
                </a:r>
              </a:p>
            </p:txBody>
          </p:sp>
        </mc:Fallback>
      </mc:AlternateContent>
      <p:sp>
        <p:nvSpPr>
          <p:cNvPr id="9"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91711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contenido"/>
          <p:cNvSpPr>
            <a:spLocks noGrp="1"/>
          </p:cNvSpPr>
          <p:nvPr>
            <p:ph idx="1"/>
          </p:nvPr>
        </p:nvSpPr>
        <p:spPr/>
        <p:txBody>
          <a:bodyPr/>
          <a:lstStyle/>
          <a:p>
            <a:pPr marL="0" indent="0" algn="just">
              <a:buNone/>
            </a:pPr>
            <a:endParaRPr lang="es-ES" dirty="0">
              <a:latin typeface="Times New Roman" pitchFamily="18" charset="0"/>
              <a:cs typeface="Times New Roman" pitchFamily="18" charset="0"/>
            </a:endParaRPr>
          </a:p>
        </p:txBody>
      </p:sp>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8 Imagen"/>
          <p:cNvPicPr/>
          <p:nvPr/>
        </p:nvPicPr>
        <p:blipFill rotWithShape="1">
          <a:blip r:embed="rId3"/>
          <a:srcRect r="35803"/>
          <a:stretch/>
        </p:blipFill>
        <p:spPr bwMode="auto">
          <a:xfrm>
            <a:off x="2627312" y="1697779"/>
            <a:ext cx="3889375" cy="251968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0" name="9 Rectángulo"/>
              <p:cNvSpPr/>
              <p:nvPr/>
            </p:nvSpPr>
            <p:spPr>
              <a:xfrm>
                <a:off x="1581034" y="4419407"/>
                <a:ext cx="5981932"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𝐴</m:t>
                      </m:r>
                      <m:r>
                        <a:rPr lang="es-ES" i="1">
                          <a:latin typeface="Cambria Math"/>
                        </a:rPr>
                        <m:t>=</m:t>
                      </m:r>
                      <m:d>
                        <m:dPr>
                          <m:begChr m:val="["/>
                          <m:endChr m:val="]"/>
                          <m:ctrlPr>
                            <a:rPr lang="es-ES" i="1">
                              <a:latin typeface="Cambria Math"/>
                            </a:rPr>
                          </m:ctrlPr>
                        </m:dPr>
                        <m:e>
                          <m:m>
                            <m:mPr>
                              <m:mcs>
                                <m:mc>
                                  <m:mcPr>
                                    <m:count m:val="3"/>
                                    <m:mcJc m:val="center"/>
                                  </m:mcPr>
                                </m:mc>
                              </m:mcs>
                              <m:ctrlPr>
                                <a:rPr lang="es-ES" i="1">
                                  <a:latin typeface="Cambria Math"/>
                                </a:rPr>
                              </m:ctrlPr>
                            </m:mPr>
                            <m:mr>
                              <m:e>
                                <m:m>
                                  <m:mPr>
                                    <m:mcs>
                                      <m:mc>
                                        <m:mcPr>
                                          <m:count m:val="3"/>
                                          <m:mcJc m:val="center"/>
                                        </m:mcPr>
                                      </m:mc>
                                    </m:mcs>
                                    <m:ctrlPr>
                                      <a:rPr lang="es-ES" i="1">
                                        <a:latin typeface="Cambria Math"/>
                                      </a:rPr>
                                    </m:ctrlPr>
                                  </m:mPr>
                                  <m:mr>
                                    <m:e>
                                      <m:r>
                                        <a:rPr lang="es-ES" i="1">
                                          <a:latin typeface="Cambria Math"/>
                                        </a:rPr>
                                        <m:t>𝐶𝑜𝑠</m:t>
                                      </m:r>
                                      <m:r>
                                        <a:rPr lang="es-ES" i="1">
                                          <a:latin typeface="Cambria Math"/>
                                        </a:rPr>
                                        <m:t> </m:t>
                                      </m:r>
                                      <m:r>
                                        <a:rPr lang="es-ES" i="1">
                                          <a:latin typeface="Cambria Math"/>
                                        </a:rPr>
                                        <m:t>𝛼</m:t>
                                      </m:r>
                                    </m:e>
                                    <m:e/>
                                    <m:e/>
                                  </m:mr>
                                  <m:mr>
                                    <m:e/>
                                    <m:e>
                                      <m:r>
                                        <a:rPr lang="es-EC" i="1">
                                          <a:latin typeface="Cambria Math"/>
                                        </a:rPr>
                                        <m:t>⋱</m:t>
                                      </m:r>
                                    </m:e>
                                    <m:e/>
                                  </m:mr>
                                  <m:mr>
                                    <m:e/>
                                    <m:e/>
                                    <m:e>
                                      <m:r>
                                        <a:rPr lang="es-ES" i="1">
                                          <a:latin typeface="Cambria Math"/>
                                        </a:rPr>
                                        <m:t>𝐶𝑜𝑠</m:t>
                                      </m:r>
                                      <m:r>
                                        <a:rPr lang="es-ES" i="1">
                                          <a:latin typeface="Cambria Math"/>
                                        </a:rPr>
                                        <m:t> </m:t>
                                      </m:r>
                                      <m:r>
                                        <a:rPr lang="es-ES" i="1">
                                          <a:latin typeface="Cambria Math"/>
                                        </a:rPr>
                                        <m:t>𝛼</m:t>
                                      </m:r>
                                    </m:e>
                                  </m:mr>
                                </m:m>
                              </m:e>
                              <m:e>
                                <m:m>
                                  <m:mPr>
                                    <m:mcs>
                                      <m:mc>
                                        <m:mcPr>
                                          <m:count m:val="3"/>
                                          <m:mcJc m:val="center"/>
                                        </m:mcPr>
                                      </m:mc>
                                    </m:mcs>
                                    <m:ctrlPr>
                                      <a:rPr lang="es-ES" i="1">
                                        <a:latin typeface="Cambria Math"/>
                                      </a:rPr>
                                    </m:ctrlPr>
                                  </m:mPr>
                                  <m:mr>
                                    <m:e>
                                      <m:r>
                                        <a:rPr lang="es-ES" i="1">
                                          <a:latin typeface="Cambria Math"/>
                                        </a:rPr>
                                        <m:t>𝑆𝑒𝑛</m:t>
                                      </m:r>
                                      <m:r>
                                        <a:rPr lang="es-ES" i="1">
                                          <a:latin typeface="Cambria Math"/>
                                        </a:rPr>
                                        <m:t> </m:t>
                                      </m:r>
                                      <m:r>
                                        <a:rPr lang="es-ES" i="1">
                                          <a:latin typeface="Cambria Math"/>
                                        </a:rPr>
                                        <m:t>𝛼</m:t>
                                      </m:r>
                                    </m:e>
                                    <m:e/>
                                    <m:e/>
                                  </m:mr>
                                  <m:mr>
                                    <m:e/>
                                    <m:e>
                                      <m:r>
                                        <a:rPr lang="es-EC" i="1">
                                          <a:latin typeface="Cambria Math"/>
                                        </a:rPr>
                                        <m:t>⋱</m:t>
                                      </m:r>
                                    </m:e>
                                    <m:e/>
                                  </m:mr>
                                  <m:mr>
                                    <m:e/>
                                    <m:e/>
                                    <m:e>
                                      <m:r>
                                        <a:rPr lang="es-ES" i="1">
                                          <a:latin typeface="Cambria Math"/>
                                        </a:rPr>
                                        <m:t>𝑆𝑒𝑛</m:t>
                                      </m:r>
                                      <m:r>
                                        <a:rPr lang="es-ES" i="1">
                                          <a:latin typeface="Cambria Math"/>
                                        </a:rPr>
                                        <m:t> </m:t>
                                      </m:r>
                                      <m:r>
                                        <a:rPr lang="es-ES" i="1">
                                          <a:latin typeface="Cambria Math"/>
                                        </a:rPr>
                                        <m:t>𝛼</m:t>
                                      </m:r>
                                    </m:e>
                                  </m:mr>
                                </m:m>
                              </m:e>
                              <m:e>
                                <m:m>
                                  <m:mPr>
                                    <m:mcs>
                                      <m:mc>
                                        <m:mcPr>
                                          <m:count m:val="3"/>
                                          <m:mcJc m:val="center"/>
                                        </m:mcPr>
                                      </m:mc>
                                    </m:mcs>
                                    <m:ctrlPr>
                                      <a:rPr lang="es-ES" i="1">
                                        <a:latin typeface="Cambria Math"/>
                                      </a:rPr>
                                    </m:ctrlPr>
                                  </m:mPr>
                                  <m:mr>
                                    <m:e>
                                      <m:sSub>
                                        <m:sSubPr>
                                          <m:ctrlPr>
                                            <a:rPr lang="es-ES" i="1">
                                              <a:latin typeface="Cambria Math"/>
                                            </a:rPr>
                                          </m:ctrlPr>
                                        </m:sSubPr>
                                        <m:e>
                                          <m:r>
                                            <a:rPr lang="es-ES" i="1">
                                              <a:latin typeface="Cambria Math"/>
                                            </a:rPr>
                                            <m:t>𝑟</m:t>
                                          </m:r>
                                        </m:e>
                                        <m:sub>
                                          <m:r>
                                            <a:rPr lang="es-ES" i="1">
                                              <a:latin typeface="Cambria Math"/>
                                            </a:rPr>
                                            <m:t>1</m:t>
                                          </m:r>
                                        </m:sub>
                                      </m:sSub>
                                    </m:e>
                                    <m:e/>
                                    <m:e/>
                                  </m:mr>
                                  <m:mr>
                                    <m:e/>
                                    <m:e>
                                      <m:r>
                                        <a:rPr lang="es-EC" i="1">
                                          <a:latin typeface="Cambria Math"/>
                                        </a:rPr>
                                        <m:t>⋱</m:t>
                                      </m:r>
                                    </m:e>
                                    <m:e/>
                                  </m:mr>
                                  <m:mr>
                                    <m:e/>
                                    <m:e/>
                                    <m:e>
                                      <m:sSub>
                                        <m:sSubPr>
                                          <m:ctrlPr>
                                            <a:rPr lang="es-ES" i="1">
                                              <a:latin typeface="Cambria Math"/>
                                            </a:rPr>
                                          </m:ctrlPr>
                                        </m:sSubPr>
                                        <m:e>
                                          <m:r>
                                            <a:rPr lang="es-ES" i="1">
                                              <a:latin typeface="Cambria Math"/>
                                            </a:rPr>
                                            <m:t>𝑟</m:t>
                                          </m:r>
                                        </m:e>
                                        <m:sub>
                                          <m:r>
                                            <a:rPr lang="es-ES" i="1">
                                              <a:latin typeface="Cambria Math"/>
                                            </a:rPr>
                                            <m:t>𝑛</m:t>
                                          </m:r>
                                        </m:sub>
                                      </m:sSub>
                                    </m:e>
                                  </m:mr>
                                </m:m>
                              </m:e>
                            </m:mr>
                          </m:m>
                        </m:e>
                      </m:d>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581034" y="4419407"/>
                <a:ext cx="5981932" cy="972702"/>
              </a:xfrm>
              <a:prstGeom prst="rect">
                <a:avLst/>
              </a:prstGeom>
              <a:blipFill rotWithShape="1">
                <a:blip r:embed="rId4"/>
                <a:stretch>
                  <a:fillRect r="-10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3677556" y="5517232"/>
                <a:ext cx="1788887" cy="876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𝐸</m:t>
                          </m:r>
                        </m:sub>
                      </m:sSub>
                      <m:r>
                        <a:rPr lang="es-ES" i="1">
                          <a:latin typeface="Cambria Math"/>
                        </a:rPr>
                        <m:t>=</m:t>
                      </m:r>
                      <m:nary>
                        <m:naryPr>
                          <m:chr m:val="∑"/>
                          <m:limLoc m:val="undOvr"/>
                          <m:ctrlPr>
                            <a:rPr lang="es-ES" i="1">
                              <a:latin typeface="Cambria Math"/>
                            </a:rPr>
                          </m:ctrlPr>
                        </m:naryPr>
                        <m:sub>
                          <m:r>
                            <a:rPr lang="es-ES" i="1">
                              <a:latin typeface="Cambria Math"/>
                            </a:rPr>
                            <m:t>𝑖</m:t>
                          </m:r>
                          <m:r>
                            <a:rPr lang="es-ES" i="1">
                              <a:latin typeface="Cambria Math"/>
                            </a:rPr>
                            <m:t>=1</m:t>
                          </m:r>
                        </m:sub>
                        <m:sup>
                          <m:r>
                            <a:rPr lang="es-ES" i="1">
                              <a:latin typeface="Cambria Math"/>
                            </a:rPr>
                            <m:t>𝑁𝑃</m:t>
                          </m:r>
                        </m:sup>
                        <m:e>
                          <m:sSup>
                            <m:sSupPr>
                              <m:ctrlPr>
                                <a:rPr lang="es-ES" i="1">
                                  <a:latin typeface="Cambria Math"/>
                                </a:rPr>
                              </m:ctrlPr>
                            </m:sSupPr>
                            <m:e>
                              <m:r>
                                <a:rPr lang="es-ES" i="1">
                                  <a:latin typeface="Cambria Math"/>
                                </a:rPr>
                                <m:t>𝐴</m:t>
                              </m:r>
                            </m:e>
                            <m:sup>
                              <m:r>
                                <a:rPr lang="es-ES" i="1">
                                  <a:latin typeface="Cambria Math"/>
                                </a:rPr>
                                <m:t>𝑡</m:t>
                              </m:r>
                            </m:sup>
                          </m:sSup>
                          <m:sSub>
                            <m:sSubPr>
                              <m:ctrlPr>
                                <a:rPr lang="es-ES" i="1">
                                  <a:latin typeface="Cambria Math"/>
                                </a:rPr>
                              </m:ctrlPr>
                            </m:sSubPr>
                            <m:e>
                              <m:r>
                                <a:rPr lang="es-ES" i="1">
                                  <a:latin typeface="Cambria Math"/>
                                </a:rPr>
                                <m:t>𝐾</m:t>
                              </m:r>
                            </m:e>
                            <m:sub>
                              <m:r>
                                <a:rPr lang="es-ES" i="1">
                                  <a:latin typeface="Cambria Math"/>
                                </a:rPr>
                                <m:t>𝐿</m:t>
                              </m:r>
                            </m:sub>
                          </m:sSub>
                          <m:r>
                            <a:rPr lang="es-ES" i="1">
                              <a:latin typeface="Cambria Math"/>
                            </a:rPr>
                            <m:t>𝐴</m:t>
                          </m:r>
                        </m:e>
                      </m:nary>
                    </m:oMath>
                  </m:oMathPara>
                </a14:m>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3677556" y="5517232"/>
                <a:ext cx="1788887" cy="876650"/>
              </a:xfrm>
              <a:prstGeom prst="rect">
                <a:avLst/>
              </a:prstGeom>
              <a:blipFill rotWithShape="1">
                <a:blip r:embed="rId5"/>
                <a:stretch>
                  <a:fillRect r="-4082"/>
                </a:stretch>
              </a:blipFill>
            </p:spPr>
            <p:txBody>
              <a:bodyPr/>
              <a:lstStyle/>
              <a:p>
                <a:r>
                  <a:rPr lang="es-ES">
                    <a:noFill/>
                  </a:rPr>
                  <a:t> </a:t>
                </a:r>
              </a:p>
            </p:txBody>
          </p:sp>
        </mc:Fallback>
      </mc:AlternateContent>
      <p:sp>
        <p:nvSpPr>
          <p:cNvPr id="15"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p:sp>
        <p:nvSpPr>
          <p:cNvPr id="11"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935485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5598" y="1600200"/>
            <a:ext cx="7771201" cy="4525963"/>
          </a:xfrm>
        </p:spPr>
        <p:txBody>
          <a:bodyPr/>
          <a:lstStyle/>
          <a:p>
            <a:pPr marL="0" indent="0" algn="just">
              <a:spcBef>
                <a:spcPts val="0"/>
              </a:spcBef>
              <a:buNone/>
              <a:defRPr/>
            </a:pPr>
            <a:r>
              <a:rPr lang="es-ES" sz="1800" dirty="0">
                <a:latin typeface="Times New Roman" pitchFamily="18" charset="0"/>
                <a:cs typeface="Times New Roman" pitchFamily="18" charset="0"/>
              </a:rPr>
              <a:t>Para el cálculo de la KE, todas las KL deben ser del mismo orden, después </a:t>
            </a:r>
            <a:r>
              <a:rPr lang="es-ES" sz="1800" dirty="0" smtClean="0">
                <a:latin typeface="Times New Roman" pitchFamily="18" charset="0"/>
                <a:cs typeface="Times New Roman" pitchFamily="18" charset="0"/>
              </a:rPr>
              <a:t>de efectuar </a:t>
            </a:r>
            <a:r>
              <a:rPr lang="es-ES" sz="1800" dirty="0">
                <a:latin typeface="Times New Roman" pitchFamily="18" charset="0"/>
                <a:cs typeface="Times New Roman" pitchFamily="18" charset="0"/>
              </a:rPr>
              <a:t>el triple producto </a:t>
            </a:r>
            <a:r>
              <a:rPr lang="es-ES" sz="1800" dirty="0" smtClean="0">
                <a:latin typeface="Times New Roman" pitchFamily="18" charset="0"/>
                <a:cs typeface="Times New Roman" pitchFamily="18" charset="0"/>
              </a:rPr>
              <a:t>matricial, </a:t>
            </a:r>
            <a:r>
              <a:rPr lang="es-ES" sz="1800" dirty="0">
                <a:latin typeface="Times New Roman" pitchFamily="18" charset="0"/>
                <a:cs typeface="Times New Roman" pitchFamily="18" charset="0"/>
              </a:rPr>
              <a:t>se deben sumar los resultados. En caso de que falten filas y columnas, estas se aumentaran al inicio de la matriz con valor 0.</a:t>
            </a:r>
          </a:p>
          <a:p>
            <a:pPr marL="0" indent="0">
              <a:spcBef>
                <a:spcPts val="0"/>
              </a:spcBef>
              <a:buNone/>
              <a:defRPr/>
            </a:pPr>
            <a:endParaRPr lang="es-ES" dirty="0"/>
          </a:p>
          <a:p>
            <a:endParaRPr lang="es-ES" dirty="0"/>
          </a:p>
        </p:txBody>
      </p:sp>
      <mc:AlternateContent xmlns:mc="http://schemas.openxmlformats.org/markup-compatibility/2006" xmlns:a14="http://schemas.microsoft.com/office/drawing/2010/main">
        <mc:Choice Requires="a14">
          <p:sp>
            <p:nvSpPr>
              <p:cNvPr id="4" name="3 Rectángulo"/>
              <p:cNvSpPr/>
              <p:nvPr/>
            </p:nvSpPr>
            <p:spPr>
              <a:xfrm>
                <a:off x="2987824" y="3356991"/>
                <a:ext cx="3307764" cy="11128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𝑛</m:t>
                          </m:r>
                          <m:r>
                            <a:rPr lang="es-ES" i="1">
                              <a:latin typeface="Cambria Math"/>
                            </a:rPr>
                            <m:t>+1∗</m:t>
                          </m:r>
                          <m:r>
                            <a:rPr lang="es-ES" i="1">
                              <a:latin typeface="Cambria Math"/>
                            </a:rPr>
                            <m:t>𝑛</m:t>
                          </m:r>
                          <m:r>
                            <a:rPr lang="es-ES" i="1">
                              <a:latin typeface="Cambria Math"/>
                            </a:rPr>
                            <m:t>+1</m:t>
                          </m:r>
                        </m:sub>
                      </m:sSub>
                      <m:r>
                        <a:rPr lang="es-ES"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m>
                                  <m:mPr>
                                    <m:mcs>
                                      <m:mc>
                                        <m:mcPr>
                                          <m:count m:val="2"/>
                                          <m:mcJc m:val="center"/>
                                        </m:mcPr>
                                      </m:mc>
                                    </m:mcs>
                                    <m:ctrlPr>
                                      <a:rPr lang="es-ES" i="1">
                                        <a:latin typeface="Cambria Math"/>
                                      </a:rPr>
                                    </m:ctrlPr>
                                  </m:mPr>
                                  <m:mr>
                                    <m:e>
                                      <m:r>
                                        <a:rPr lang="es-ES" i="1">
                                          <a:latin typeface="Cambria Math"/>
                                        </a:rPr>
                                        <m:t>0</m:t>
                                      </m:r>
                                    </m:e>
                                    <m:e>
                                      <m:r>
                                        <a:rPr lang="es-ES" i="1">
                                          <a:latin typeface="Cambria Math"/>
                                        </a:rPr>
                                        <m:t>0</m:t>
                                      </m:r>
                                    </m:e>
                                  </m:mr>
                                  <m:mr>
                                    <m:e>
                                      <m:r>
                                        <a:rPr lang="es-ES" i="1">
                                          <a:latin typeface="Cambria Math"/>
                                        </a:rPr>
                                        <m:t>0</m:t>
                                      </m:r>
                                    </m:e>
                                    <m:e/>
                                  </m:mr>
                                </m:m>
                              </m:e>
                              <m:e>
                                <m:m>
                                  <m:mPr>
                                    <m:mcs>
                                      <m:mc>
                                        <m:mcPr>
                                          <m:count m:val="2"/>
                                          <m:mcJc m:val="center"/>
                                        </m:mcPr>
                                      </m:mc>
                                    </m:mcs>
                                    <m:ctrlPr>
                                      <a:rPr lang="es-ES" i="1">
                                        <a:latin typeface="Cambria Math"/>
                                      </a:rPr>
                                    </m:ctrlPr>
                                  </m:mPr>
                                  <m:mr>
                                    <m:e>
                                      <m:r>
                                        <a:rPr lang="es-ES" i="1">
                                          <a:latin typeface="Cambria Math"/>
                                        </a:rPr>
                                        <m:t>0</m:t>
                                      </m:r>
                                    </m:e>
                                    <m:e>
                                      <m:r>
                                        <a:rPr lang="es-ES" i="1">
                                          <a:latin typeface="Cambria Math"/>
                                        </a:rPr>
                                        <m:t>0</m:t>
                                      </m:r>
                                    </m:e>
                                  </m:mr>
                                  <m:mr>
                                    <m:e/>
                                    <m:e/>
                                  </m:mr>
                                </m:m>
                              </m:e>
                            </m:mr>
                            <m:mr>
                              <m:e>
                                <m:m>
                                  <m:mPr>
                                    <m:mcs>
                                      <m:mc>
                                        <m:mcPr>
                                          <m:count m:val="2"/>
                                          <m:mcJc m:val="center"/>
                                        </m:mcPr>
                                      </m:mc>
                                    </m:mcs>
                                    <m:ctrlPr>
                                      <a:rPr lang="es-ES" i="1">
                                        <a:latin typeface="Cambria Math"/>
                                      </a:rPr>
                                    </m:ctrlPr>
                                  </m:mPr>
                                  <m:mr>
                                    <m:e>
                                      <m:r>
                                        <a:rPr lang="es-ES" i="1">
                                          <a:latin typeface="Cambria Math"/>
                                        </a:rPr>
                                        <m:t>0</m:t>
                                      </m:r>
                                    </m:e>
                                    <m:e/>
                                  </m:mr>
                                  <m:mr>
                                    <m:e>
                                      <m:r>
                                        <a:rPr lang="es-ES" i="1">
                                          <a:latin typeface="Cambria Math"/>
                                        </a:rPr>
                                        <m:t>0</m:t>
                                      </m:r>
                                    </m:e>
                                    <m:e/>
                                  </m:mr>
                                </m:m>
                              </m:e>
                              <m:e>
                                <m:m>
                                  <m:mPr>
                                    <m:mcs>
                                      <m:mc>
                                        <m:mcPr>
                                          <m:count m:val="2"/>
                                          <m:mcJc m:val="center"/>
                                        </m:mcPr>
                                      </m:mc>
                                    </m:mcs>
                                    <m:ctrlPr>
                                      <a:rPr lang="es-ES" i="1">
                                        <a:latin typeface="Cambria Math"/>
                                      </a:rPr>
                                    </m:ctrlPr>
                                  </m:mPr>
                                  <m:mr>
                                    <m:e>
                                      <m:sSub>
                                        <m:sSubPr>
                                          <m:ctrlPr>
                                            <a:rPr lang="es-ES" i="1">
                                              <a:latin typeface="Cambria Math"/>
                                            </a:rPr>
                                          </m:ctrlPr>
                                        </m:sSubPr>
                                        <m:e>
                                          <m:r>
                                            <a:rPr lang="es-ES" i="1">
                                              <a:latin typeface="Cambria Math"/>
                                            </a:rPr>
                                            <m:t>𝐾</m:t>
                                          </m:r>
                                        </m:e>
                                        <m:sub>
                                          <m:r>
                                            <a:rPr lang="es-ES" i="1">
                                              <a:latin typeface="Cambria Math"/>
                                            </a:rPr>
                                            <m:t>𝑛</m:t>
                                          </m:r>
                                          <m:r>
                                            <a:rPr lang="es-ES" i="1">
                                              <a:latin typeface="Cambria Math"/>
                                            </a:rPr>
                                            <m:t>∗</m:t>
                                          </m:r>
                                          <m:r>
                                            <a:rPr lang="es-ES" i="1">
                                              <a:latin typeface="Cambria Math"/>
                                            </a:rPr>
                                            <m:t>𝑛</m:t>
                                          </m:r>
                                        </m:sub>
                                      </m:sSub>
                                    </m:e>
                                    <m:e/>
                                  </m:mr>
                                  <m:mr>
                                    <m:e/>
                                    <m:e/>
                                  </m:mr>
                                </m:m>
                              </m:e>
                            </m:mr>
                          </m:m>
                        </m:e>
                      </m:d>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2987824" y="3356991"/>
                <a:ext cx="3307764" cy="1112805"/>
              </a:xfrm>
              <a:prstGeom prst="rect">
                <a:avLst/>
              </a:prstGeom>
              <a:blipFill rotWithShape="1">
                <a:blip r:embed="rId2"/>
                <a:stretch>
                  <a:fillRect r="-2026"/>
                </a:stretch>
              </a:blipFill>
            </p:spPr>
            <p:txBody>
              <a:bodyPr/>
              <a:lstStyle/>
              <a:p>
                <a:r>
                  <a:rPr lang="es-ES">
                    <a:noFill/>
                  </a:rPr>
                  <a:t> </a:t>
                </a:r>
              </a:p>
            </p:txBody>
          </p:sp>
        </mc:Fallback>
      </mc:AlternateContent>
      <p:sp>
        <p:nvSpPr>
          <p:cNvPr id="5"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608641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224620" y="0"/>
            <a:ext cx="6614579" cy="114300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dirty="0" smtClean="0"/>
              <a:t>Cálculo de Matriz de Rigidez Espacial (K</a:t>
            </a:r>
            <a:r>
              <a:rPr lang="es-ES" sz="2800" dirty="0" smtClean="0"/>
              <a:t>E</a:t>
            </a:r>
            <a:r>
              <a:rPr lang="es-ES" sz="3600" dirty="0" smtClean="0"/>
              <a:t>)</a:t>
            </a:r>
            <a:endParaRPr lang="es-ES" sz="3600" dirty="0"/>
          </a:p>
        </p:txBody>
      </p:sp>
      <mc:AlternateContent xmlns:mc="http://schemas.openxmlformats.org/markup-compatibility/2006" xmlns:a14="http://schemas.microsoft.com/office/drawing/2010/main">
        <mc:Choice Requires="a14">
          <p:sp>
            <p:nvSpPr>
              <p:cNvPr id="6" name="5 Rectángulo"/>
              <p:cNvSpPr/>
              <p:nvPr/>
            </p:nvSpPr>
            <p:spPr>
              <a:xfrm>
                <a:off x="3420421" y="1324623"/>
                <a:ext cx="2607958" cy="8802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𝐸</m:t>
                          </m:r>
                        </m:sub>
                      </m:sSub>
                      <m:r>
                        <a:rPr lang="es-ES" i="1">
                          <a:latin typeface="Cambria Math"/>
                        </a:rPr>
                        <m:t>=</m:t>
                      </m:r>
                      <m:d>
                        <m:dPr>
                          <m:begChr m:val="["/>
                          <m:endChr m:val="]"/>
                          <m:ctrlPr>
                            <a:rPr lang="es-ES" i="1">
                              <a:latin typeface="Cambria Math"/>
                            </a:rPr>
                          </m:ctrlPr>
                        </m:dPr>
                        <m:e>
                          <m:m>
                            <m:mPr>
                              <m:mcs>
                                <m:mc>
                                  <m:mcPr>
                                    <m:count m:val="3"/>
                                    <m:mcJc m:val="center"/>
                                  </m:mcPr>
                                </m:mc>
                              </m:mcs>
                              <m:ctrlPr>
                                <a:rPr lang="es-ES" i="1">
                                  <a:latin typeface="Cambria Math"/>
                                </a:rPr>
                              </m:ctrlPr>
                            </m:mPr>
                            <m:mr>
                              <m:e>
                                <m:sSub>
                                  <m:sSubPr>
                                    <m:ctrlPr>
                                      <a:rPr lang="es-ES" i="1">
                                        <a:latin typeface="Cambria Math"/>
                                      </a:rPr>
                                    </m:ctrlPr>
                                  </m:sSubPr>
                                  <m:e>
                                    <m:r>
                                      <a:rPr lang="es-ES" i="1">
                                        <a:latin typeface="Cambria Math"/>
                                      </a:rPr>
                                      <m:t>𝐾</m:t>
                                    </m:r>
                                  </m:e>
                                  <m:sub>
                                    <m:r>
                                      <a:rPr lang="es-ES" i="1">
                                        <a:latin typeface="Cambria Math"/>
                                      </a:rPr>
                                      <m:t>𝑋𝑋</m:t>
                                    </m:r>
                                  </m:sub>
                                </m:sSub>
                              </m:e>
                              <m:e>
                                <m:sSub>
                                  <m:sSubPr>
                                    <m:ctrlPr>
                                      <a:rPr lang="es-ES" i="1">
                                        <a:latin typeface="Cambria Math"/>
                                      </a:rPr>
                                    </m:ctrlPr>
                                  </m:sSubPr>
                                  <m:e>
                                    <m:r>
                                      <a:rPr lang="es-ES" i="1">
                                        <a:latin typeface="Cambria Math"/>
                                      </a:rPr>
                                      <m:t>𝐾</m:t>
                                    </m:r>
                                  </m:e>
                                  <m:sub>
                                    <m:r>
                                      <a:rPr lang="es-ES" i="1">
                                        <a:latin typeface="Cambria Math"/>
                                      </a:rPr>
                                      <m:t>𝑋𝑌</m:t>
                                    </m:r>
                                  </m:sub>
                                </m:sSub>
                              </m:e>
                              <m:e>
                                <m:sSub>
                                  <m:sSubPr>
                                    <m:ctrlPr>
                                      <a:rPr lang="es-ES" i="1">
                                        <a:latin typeface="Cambria Math"/>
                                      </a:rPr>
                                    </m:ctrlPr>
                                  </m:sSubPr>
                                  <m:e>
                                    <m:r>
                                      <a:rPr lang="es-ES" i="1">
                                        <a:latin typeface="Cambria Math"/>
                                      </a:rPr>
                                      <m:t>𝐾</m:t>
                                    </m:r>
                                  </m:e>
                                  <m:sub>
                                    <m:r>
                                      <a:rPr lang="es-ES" i="1">
                                        <a:latin typeface="Cambria Math"/>
                                      </a:rPr>
                                      <m:t>𝑋</m:t>
                                    </m:r>
                                    <m:r>
                                      <a:rPr lang="es-ES" i="1">
                                        <a:latin typeface="Cambria Math"/>
                                      </a:rPr>
                                      <m:t>𝜃</m:t>
                                    </m:r>
                                  </m:sub>
                                </m:sSub>
                              </m:e>
                            </m:mr>
                            <m:mr>
                              <m:e>
                                <m:sSub>
                                  <m:sSubPr>
                                    <m:ctrlPr>
                                      <a:rPr lang="es-ES" i="1">
                                        <a:latin typeface="Cambria Math"/>
                                      </a:rPr>
                                    </m:ctrlPr>
                                  </m:sSubPr>
                                  <m:e>
                                    <m:r>
                                      <a:rPr lang="es-ES" i="1">
                                        <a:latin typeface="Cambria Math"/>
                                      </a:rPr>
                                      <m:t>𝐾</m:t>
                                    </m:r>
                                  </m:e>
                                  <m:sub>
                                    <m:r>
                                      <a:rPr lang="es-ES" i="1">
                                        <a:latin typeface="Cambria Math"/>
                                      </a:rPr>
                                      <m:t>𝑌𝑋</m:t>
                                    </m:r>
                                  </m:sub>
                                </m:sSub>
                              </m:e>
                              <m:e>
                                <m:sSub>
                                  <m:sSubPr>
                                    <m:ctrlPr>
                                      <a:rPr lang="es-ES" i="1">
                                        <a:latin typeface="Cambria Math"/>
                                      </a:rPr>
                                    </m:ctrlPr>
                                  </m:sSubPr>
                                  <m:e>
                                    <m:r>
                                      <a:rPr lang="es-ES" i="1">
                                        <a:latin typeface="Cambria Math"/>
                                      </a:rPr>
                                      <m:t>𝐾</m:t>
                                    </m:r>
                                  </m:e>
                                  <m:sub>
                                    <m:r>
                                      <a:rPr lang="es-ES" i="1">
                                        <a:latin typeface="Cambria Math"/>
                                      </a:rPr>
                                      <m:t>𝑌𝑌</m:t>
                                    </m:r>
                                  </m:sub>
                                </m:sSub>
                              </m:e>
                              <m:e>
                                <m:sSub>
                                  <m:sSubPr>
                                    <m:ctrlPr>
                                      <a:rPr lang="es-ES" i="1">
                                        <a:latin typeface="Cambria Math"/>
                                      </a:rPr>
                                    </m:ctrlPr>
                                  </m:sSubPr>
                                  <m:e>
                                    <m:r>
                                      <a:rPr lang="es-ES" i="1">
                                        <a:latin typeface="Cambria Math"/>
                                      </a:rPr>
                                      <m:t>𝐾</m:t>
                                    </m:r>
                                  </m:e>
                                  <m:sub>
                                    <m:r>
                                      <a:rPr lang="es-ES" i="1">
                                        <a:latin typeface="Cambria Math"/>
                                      </a:rPr>
                                      <m:t>𝑌</m:t>
                                    </m:r>
                                    <m:r>
                                      <a:rPr lang="es-ES" i="1">
                                        <a:latin typeface="Cambria Math"/>
                                      </a:rPr>
                                      <m:t>𝜃</m:t>
                                    </m:r>
                                  </m:sub>
                                </m:sSub>
                              </m:e>
                            </m:mr>
                            <m:mr>
                              <m:e>
                                <m:sSub>
                                  <m:sSubPr>
                                    <m:ctrlPr>
                                      <a:rPr lang="es-ES" i="1">
                                        <a:latin typeface="Cambria Math"/>
                                      </a:rPr>
                                    </m:ctrlPr>
                                  </m:sSubPr>
                                  <m:e>
                                    <m:r>
                                      <a:rPr lang="es-ES" i="1">
                                        <a:latin typeface="Cambria Math"/>
                                      </a:rPr>
                                      <m:t>𝐾</m:t>
                                    </m:r>
                                  </m:e>
                                  <m:sub>
                                    <m:r>
                                      <a:rPr lang="es-ES" i="1">
                                        <a:latin typeface="Cambria Math"/>
                                      </a:rPr>
                                      <m:t>𝜃</m:t>
                                    </m:r>
                                    <m:r>
                                      <a:rPr lang="es-ES" i="1">
                                        <a:latin typeface="Cambria Math"/>
                                      </a:rPr>
                                      <m:t>𝑋</m:t>
                                    </m:r>
                                  </m:sub>
                                </m:sSub>
                              </m:e>
                              <m:e>
                                <m:sSub>
                                  <m:sSubPr>
                                    <m:ctrlPr>
                                      <a:rPr lang="es-ES" i="1">
                                        <a:latin typeface="Cambria Math"/>
                                      </a:rPr>
                                    </m:ctrlPr>
                                  </m:sSubPr>
                                  <m:e>
                                    <m:r>
                                      <a:rPr lang="es-ES" i="1">
                                        <a:latin typeface="Cambria Math"/>
                                      </a:rPr>
                                      <m:t>𝐾</m:t>
                                    </m:r>
                                  </m:e>
                                  <m:sub>
                                    <m:r>
                                      <a:rPr lang="es-ES" i="1">
                                        <a:latin typeface="Cambria Math"/>
                                      </a:rPr>
                                      <m:t>𝜃</m:t>
                                    </m:r>
                                    <m:r>
                                      <a:rPr lang="es-ES" i="1">
                                        <a:latin typeface="Cambria Math"/>
                                      </a:rPr>
                                      <m:t>𝑌</m:t>
                                    </m:r>
                                  </m:sub>
                                </m:sSub>
                              </m:e>
                              <m:e>
                                <m:sSub>
                                  <m:sSubPr>
                                    <m:ctrlPr>
                                      <a:rPr lang="es-ES" i="1">
                                        <a:latin typeface="Cambria Math"/>
                                      </a:rPr>
                                    </m:ctrlPr>
                                  </m:sSubPr>
                                  <m:e>
                                    <m:r>
                                      <a:rPr lang="es-ES" i="1">
                                        <a:latin typeface="Cambria Math"/>
                                      </a:rPr>
                                      <m:t>𝐾</m:t>
                                    </m:r>
                                  </m:e>
                                  <m:sub>
                                    <m:r>
                                      <a:rPr lang="es-ES" i="1">
                                        <a:latin typeface="Cambria Math"/>
                                      </a:rPr>
                                      <m:t>𝜃𝜃</m:t>
                                    </m:r>
                                  </m:sub>
                                </m:sSub>
                              </m:e>
                            </m:mr>
                          </m:m>
                        </m:e>
                      </m: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420421" y="1324623"/>
                <a:ext cx="2607958" cy="880241"/>
              </a:xfrm>
              <a:prstGeom prst="rect">
                <a:avLst/>
              </a:prstGeom>
              <a:blipFill rotWithShape="1">
                <a:blip r:embed="rId3"/>
                <a:stretch>
                  <a:fillRect r="-210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Marcador de contenido"/>
              <p:cNvSpPr>
                <a:spLocks noGrp="1"/>
              </p:cNvSpPr>
              <p:nvPr>
                <p:ph idx="1"/>
              </p:nvPr>
            </p:nvSpPr>
            <p:spPr>
              <a:xfrm>
                <a:off x="915598" y="4581128"/>
                <a:ext cx="7771201" cy="1545035"/>
              </a:xfrm>
            </p:spPr>
            <p:txBody>
              <a:bodyPr>
                <a:normAutofit/>
              </a:bodyPr>
              <a:lstStyle/>
              <a:p>
                <a:pPr marL="0" indent="0" algn="just">
                  <a:buNone/>
                </a:pPr>
                <a:r>
                  <a:rPr lang="es-ES" sz="1800" dirty="0" smtClean="0">
                    <a:latin typeface="Times New Roman" pitchFamily="18" charset="0"/>
                    <a:cs typeface="Times New Roman" pitchFamily="18" charset="0"/>
                  </a:rPr>
                  <a:t>Cabe </a:t>
                </a:r>
                <a:r>
                  <a:rPr lang="es-ES" sz="1800" dirty="0">
                    <a:latin typeface="Times New Roman" pitchFamily="18" charset="0"/>
                    <a:cs typeface="Times New Roman" pitchFamily="18" charset="0"/>
                  </a:rPr>
                  <a:t>recalcar que este resultado se da si la estructura tiene los CM colineales en todos los pisos, en caso de no ser colineales, entonces </a:t>
                </a:r>
                <a14:m>
                  <m:oMath xmlns:m="http://schemas.openxmlformats.org/officeDocument/2006/math">
                    <m:sSub>
                      <m:sSubPr>
                        <m:ctrlPr>
                          <a:rPr lang="es-ES" sz="1800" i="1">
                            <a:latin typeface="Cambria Math"/>
                          </a:rPr>
                        </m:ctrlPr>
                      </m:sSubPr>
                      <m:e>
                        <m:r>
                          <a:rPr lang="es-ES" sz="1800" i="1">
                            <a:latin typeface="Cambria Math"/>
                          </a:rPr>
                          <m:t>𝐾</m:t>
                        </m:r>
                      </m:e>
                      <m:sub>
                        <m:r>
                          <a:rPr lang="es-ES" sz="1800" i="1">
                            <a:latin typeface="Cambria Math"/>
                          </a:rPr>
                          <m:t>𝜃𝜃</m:t>
                        </m:r>
                      </m:sub>
                    </m:sSub>
                  </m:oMath>
                </a14:m>
                <a:r>
                  <a:rPr lang="es-ES" sz="1800" dirty="0">
                    <a:latin typeface="Times New Roman" pitchFamily="18" charset="0"/>
                    <a:cs typeface="Times New Roman" pitchFamily="18" charset="0"/>
                  </a:rPr>
                  <a:t> se calcula de la siguiente manera:</a:t>
                </a:r>
              </a:p>
              <a:p>
                <a:pPr marL="0" indent="0">
                  <a:buNone/>
                </a:pPr>
                <a:endParaRPr lang="es-ES" dirty="0"/>
              </a:p>
            </p:txBody>
          </p:sp>
        </mc:Choice>
        <mc:Fallback xmlns="">
          <p:sp>
            <p:nvSpPr>
              <p:cNvPr id="7" name="6 Marcador de contenido"/>
              <p:cNvSpPr>
                <a:spLocks noGrp="1" noRot="1" noChangeAspect="1" noMove="1" noResize="1" noEditPoints="1" noAdjustHandles="1" noChangeArrowheads="1" noChangeShapeType="1" noTextEdit="1"/>
              </p:cNvSpPr>
              <p:nvPr>
                <p:ph idx="1"/>
              </p:nvPr>
            </p:nvSpPr>
            <p:spPr>
              <a:xfrm>
                <a:off x="915598" y="4581128"/>
                <a:ext cx="7771201" cy="1545035"/>
              </a:xfrm>
              <a:blipFill rotWithShape="1">
                <a:blip r:embed="rId4"/>
                <a:stretch>
                  <a:fillRect l="-1961" t="-1969" r="-1412" b="-98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1483060" y="2204864"/>
                <a:ext cx="6482680" cy="763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𝑋𝑋</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sSup>
                                <m:sSupPr>
                                  <m:ctrlPr>
                                    <a:rPr lang="es-ES" i="1">
                                      <a:latin typeface="Cambria Math"/>
                                    </a:rPr>
                                  </m:ctrlPr>
                                </m:sSupPr>
                                <m:e>
                                  <m:r>
                                    <a:rPr lang="es-ES" i="1">
                                      <a:latin typeface="Cambria Math"/>
                                    </a:rPr>
                                    <m:t>𝐶𝑜𝑠</m:t>
                                  </m:r>
                                </m:e>
                                <m:sup>
                                  <m:r>
                                    <a:rPr lang="es-ES" i="1">
                                      <a:latin typeface="Cambria Math"/>
                                    </a:rPr>
                                    <m:t>2</m:t>
                                  </m:r>
                                </m:sup>
                              </m:sSup>
                            </m:e>
                            <m:sub>
                              <m:r>
                                <a:rPr lang="es-ES" i="1">
                                  <a:latin typeface="Cambria Math"/>
                                </a:rPr>
                                <m:t>𝛼</m:t>
                              </m:r>
                            </m:sub>
                          </m:sSub>
                          <m:sSub>
                            <m:sSubPr>
                              <m:ctrlPr>
                                <a:rPr lang="es-ES" i="1">
                                  <a:latin typeface="Cambria Math"/>
                                </a:rPr>
                              </m:ctrlPr>
                            </m:sSubPr>
                            <m:e>
                              <m:r>
                                <a:rPr lang="es-ES" i="1">
                                  <a:latin typeface="Cambria Math"/>
                                </a:rPr>
                                <m:t>𝐾</m:t>
                              </m:r>
                            </m:e>
                            <m:sub>
                              <m:r>
                                <a:rPr lang="es-ES" i="1">
                                  <a:latin typeface="Cambria Math"/>
                                </a:rPr>
                                <m:t>𝐿</m:t>
                              </m:r>
                            </m:sub>
                          </m:sSub>
                        </m:e>
                      </m:nary>
                      <m:r>
                        <a:rPr lang="es-ES" i="1">
                          <a:latin typeface="Cambria Math"/>
                        </a:rPr>
                        <m:t>              </m:t>
                      </m:r>
                      <m:sSub>
                        <m:sSubPr>
                          <m:ctrlPr>
                            <a:rPr lang="es-ES" i="1">
                              <a:latin typeface="Cambria Math"/>
                            </a:rPr>
                          </m:ctrlPr>
                        </m:sSubPr>
                        <m:e>
                          <m:r>
                            <a:rPr lang="es-ES" i="1">
                              <a:latin typeface="Cambria Math"/>
                            </a:rPr>
                            <m:t>𝐾</m:t>
                          </m:r>
                        </m:e>
                        <m:sub>
                          <m:r>
                            <a:rPr lang="es-ES" i="1">
                              <a:latin typeface="Cambria Math"/>
                            </a:rPr>
                            <m:t>𝑋𝑌</m:t>
                          </m:r>
                        </m:sub>
                      </m:sSub>
                      <m:r>
                        <a:rPr lang="es-ES" i="1">
                          <a:latin typeface="Cambria Math"/>
                        </a:rPr>
                        <m:t>=</m:t>
                      </m:r>
                      <m:sSub>
                        <m:sSubPr>
                          <m:ctrlPr>
                            <a:rPr lang="es-ES" i="1">
                              <a:latin typeface="Cambria Math"/>
                            </a:rPr>
                          </m:ctrlPr>
                        </m:sSubPr>
                        <m:e>
                          <m:r>
                            <a:rPr lang="es-ES" i="1">
                              <a:latin typeface="Cambria Math"/>
                            </a:rPr>
                            <m:t>𝐾</m:t>
                          </m:r>
                        </m:e>
                        <m:sub>
                          <m:r>
                            <a:rPr lang="es-ES" i="1">
                              <a:latin typeface="Cambria Math"/>
                            </a:rPr>
                            <m:t>𝑌𝑋</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sSub>
                                <m:sSubPr>
                                  <m:ctrlPr>
                                    <a:rPr lang="es-ES" i="1">
                                      <a:latin typeface="Cambria Math"/>
                                    </a:rPr>
                                  </m:ctrlPr>
                                </m:sSubPr>
                                <m:e>
                                  <m:r>
                                    <a:rPr lang="es-ES" i="1">
                                      <a:latin typeface="Cambria Math"/>
                                    </a:rPr>
                                    <m:t>𝑆𝑒𝑛</m:t>
                                  </m:r>
                                </m:e>
                                <m:sub>
                                  <m:r>
                                    <a:rPr lang="es-ES" i="1">
                                      <a:latin typeface="Cambria Math"/>
                                    </a:rPr>
                                    <m:t>𝛼</m:t>
                                  </m:r>
                                </m:sub>
                              </m:sSub>
                              <m:r>
                                <a:rPr lang="es-ES" i="1">
                                  <a:latin typeface="Cambria Math"/>
                                </a:rPr>
                                <m:t>𝐶𝑜𝑠</m:t>
                              </m:r>
                            </m:e>
                            <m:sub>
                              <m:r>
                                <a:rPr lang="es-ES" i="1">
                                  <a:latin typeface="Cambria Math"/>
                                </a:rPr>
                                <m:t>𝛼</m:t>
                              </m:r>
                            </m:sub>
                          </m:sSub>
                          <m:sSub>
                            <m:sSubPr>
                              <m:ctrlPr>
                                <a:rPr lang="es-ES" i="1">
                                  <a:latin typeface="Cambria Math"/>
                                </a:rPr>
                              </m:ctrlPr>
                            </m:sSubPr>
                            <m:e>
                              <m:r>
                                <a:rPr lang="es-ES" i="1">
                                  <a:latin typeface="Cambria Math"/>
                                </a:rPr>
                                <m:t>𝐾</m:t>
                              </m:r>
                            </m:e>
                            <m:sub>
                              <m:r>
                                <a:rPr lang="es-ES" i="1">
                                  <a:latin typeface="Cambria Math"/>
                                </a:rPr>
                                <m:t>𝐿</m:t>
                              </m:r>
                            </m:sub>
                          </m:sSub>
                        </m:e>
                      </m:nary>
                    </m:oMath>
                  </m:oMathPara>
                </a14:m>
                <a:endParaRPr lang="es-ES" dirty="0"/>
              </a:p>
            </p:txBody>
          </p:sp>
        </mc:Choice>
        <mc:Fallback xmlns="">
          <p:sp>
            <p:nvSpPr>
              <p:cNvPr id="8" name="7 Rectángulo"/>
              <p:cNvSpPr>
                <a:spLocks noRot="1" noChangeAspect="1" noMove="1" noResize="1" noEditPoints="1" noAdjustHandles="1" noChangeArrowheads="1" noChangeShapeType="1" noTextEdit="1"/>
              </p:cNvSpPr>
              <p:nvPr/>
            </p:nvSpPr>
            <p:spPr>
              <a:xfrm>
                <a:off x="1483060" y="2204864"/>
                <a:ext cx="6482680" cy="763094"/>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1483060" y="2967958"/>
                <a:ext cx="6482680" cy="763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𝑌𝑌</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sSup>
                                <m:sSupPr>
                                  <m:ctrlPr>
                                    <a:rPr lang="es-ES" i="1">
                                      <a:latin typeface="Cambria Math"/>
                                    </a:rPr>
                                  </m:ctrlPr>
                                </m:sSupPr>
                                <m:e>
                                  <m:r>
                                    <a:rPr lang="es-ES" i="1">
                                      <a:latin typeface="Cambria Math"/>
                                    </a:rPr>
                                    <m:t>𝑆𝑒𝑛</m:t>
                                  </m:r>
                                </m:e>
                                <m:sup>
                                  <m:r>
                                    <a:rPr lang="es-ES" i="1">
                                      <a:latin typeface="Cambria Math"/>
                                    </a:rPr>
                                    <m:t>2</m:t>
                                  </m:r>
                                </m:sup>
                              </m:sSup>
                            </m:e>
                            <m:sub>
                              <m:r>
                                <a:rPr lang="es-ES" i="1">
                                  <a:latin typeface="Cambria Math"/>
                                </a:rPr>
                                <m:t>𝛼</m:t>
                              </m:r>
                            </m:sub>
                          </m:sSub>
                          <m:sSub>
                            <m:sSubPr>
                              <m:ctrlPr>
                                <a:rPr lang="es-ES" i="1">
                                  <a:latin typeface="Cambria Math"/>
                                </a:rPr>
                              </m:ctrlPr>
                            </m:sSubPr>
                            <m:e>
                              <m:r>
                                <a:rPr lang="es-ES" i="1">
                                  <a:latin typeface="Cambria Math"/>
                                </a:rPr>
                                <m:t>𝐾</m:t>
                              </m:r>
                            </m:e>
                            <m:sub>
                              <m:r>
                                <a:rPr lang="es-ES" i="1">
                                  <a:latin typeface="Cambria Math"/>
                                </a:rPr>
                                <m:t>𝐿</m:t>
                              </m:r>
                            </m:sub>
                          </m:sSub>
                        </m:e>
                      </m:nary>
                      <m:r>
                        <a:rPr lang="es-ES" i="1">
                          <a:latin typeface="Cambria Math"/>
                        </a:rPr>
                        <m:t>              </m:t>
                      </m:r>
                      <m:sSub>
                        <m:sSubPr>
                          <m:ctrlPr>
                            <a:rPr lang="es-ES" i="1">
                              <a:latin typeface="Cambria Math"/>
                            </a:rPr>
                          </m:ctrlPr>
                        </m:sSubPr>
                        <m:e>
                          <m:r>
                            <a:rPr lang="es-ES" i="1">
                              <a:latin typeface="Cambria Math"/>
                            </a:rPr>
                            <m:t>𝐾</m:t>
                          </m:r>
                        </m:e>
                        <m:sub>
                          <m:r>
                            <a:rPr lang="es-ES" i="1">
                              <a:latin typeface="Cambria Math"/>
                            </a:rPr>
                            <m:t>𝑌</m:t>
                          </m:r>
                          <m:r>
                            <a:rPr lang="es-ES" i="1">
                              <a:latin typeface="Cambria Math"/>
                            </a:rPr>
                            <m:t>𝜃</m:t>
                          </m:r>
                        </m:sub>
                      </m:sSub>
                      <m:r>
                        <a:rPr lang="es-ES" i="1">
                          <a:latin typeface="Cambria Math"/>
                        </a:rPr>
                        <m:t>=</m:t>
                      </m:r>
                      <m:sSub>
                        <m:sSubPr>
                          <m:ctrlPr>
                            <a:rPr lang="es-ES" i="1">
                              <a:latin typeface="Cambria Math"/>
                            </a:rPr>
                          </m:ctrlPr>
                        </m:sSubPr>
                        <m:e>
                          <m:r>
                            <a:rPr lang="es-ES" i="1">
                              <a:latin typeface="Cambria Math"/>
                            </a:rPr>
                            <m:t>𝐾</m:t>
                          </m:r>
                        </m:e>
                        <m:sub>
                          <m:r>
                            <a:rPr lang="es-ES" i="1">
                              <a:latin typeface="Cambria Math"/>
                            </a:rPr>
                            <m:t>𝜃</m:t>
                          </m:r>
                          <m:r>
                            <a:rPr lang="es-ES" i="1">
                              <a:latin typeface="Cambria Math"/>
                            </a:rPr>
                            <m:t>𝑌</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r>
                                <a:rPr lang="es-ES" i="1">
                                  <a:latin typeface="Cambria Math"/>
                                </a:rPr>
                                <m:t>𝑆𝑒𝑛</m:t>
                              </m:r>
                            </m:e>
                            <m:sub>
                              <m:r>
                                <a:rPr lang="es-ES" i="1">
                                  <a:latin typeface="Cambria Math"/>
                                </a:rPr>
                                <m:t>𝛼</m:t>
                              </m:r>
                            </m:sub>
                          </m:sSub>
                          <m:sSub>
                            <m:sSubPr>
                              <m:ctrlPr>
                                <a:rPr lang="es-ES" i="1">
                                  <a:latin typeface="Cambria Math"/>
                                </a:rPr>
                              </m:ctrlPr>
                            </m:sSubPr>
                            <m:e>
                              <m:r>
                                <a:rPr lang="es-ES" i="1">
                                  <a:latin typeface="Cambria Math"/>
                                </a:rPr>
                                <m:t>𝐾</m:t>
                              </m:r>
                            </m:e>
                            <m:sub>
                              <m:r>
                                <a:rPr lang="es-ES" i="1">
                                  <a:latin typeface="Cambria Math"/>
                                </a:rPr>
                                <m:t>𝐿</m:t>
                              </m:r>
                            </m:sub>
                          </m:sSub>
                          <m:r>
                            <a:rPr lang="es-ES" i="1">
                              <a:latin typeface="Cambria Math"/>
                            </a:rPr>
                            <m:t>𝑟</m:t>
                          </m:r>
                        </m:e>
                      </m:nary>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1483060" y="2967958"/>
                <a:ext cx="6482680" cy="763094"/>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880084" y="3731052"/>
                <a:ext cx="5688632" cy="7630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𝑋</m:t>
                          </m:r>
                          <m:r>
                            <a:rPr lang="es-ES" i="1">
                              <a:latin typeface="Cambria Math"/>
                            </a:rPr>
                            <m:t>𝜃</m:t>
                          </m:r>
                        </m:sub>
                      </m:sSub>
                      <m:r>
                        <a:rPr lang="es-ES" i="1">
                          <a:latin typeface="Cambria Math"/>
                        </a:rPr>
                        <m:t>=</m:t>
                      </m:r>
                      <m:sSub>
                        <m:sSubPr>
                          <m:ctrlPr>
                            <a:rPr lang="es-ES" i="1">
                              <a:latin typeface="Cambria Math"/>
                            </a:rPr>
                          </m:ctrlPr>
                        </m:sSubPr>
                        <m:e>
                          <m:r>
                            <a:rPr lang="es-ES" i="1">
                              <a:latin typeface="Cambria Math"/>
                            </a:rPr>
                            <m:t>𝐾</m:t>
                          </m:r>
                        </m:e>
                        <m:sub>
                          <m:r>
                            <a:rPr lang="es-ES" i="1">
                              <a:latin typeface="Cambria Math"/>
                            </a:rPr>
                            <m:t>𝜃</m:t>
                          </m:r>
                          <m:r>
                            <a:rPr lang="es-ES" i="1">
                              <a:latin typeface="Cambria Math"/>
                            </a:rPr>
                            <m:t>𝑋</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r>
                                <a:rPr lang="es-ES" i="1">
                                  <a:latin typeface="Cambria Math"/>
                                </a:rPr>
                                <m:t>𝐶𝑜𝑠</m:t>
                              </m:r>
                            </m:e>
                            <m:sub>
                              <m:r>
                                <a:rPr lang="es-ES" i="1">
                                  <a:latin typeface="Cambria Math"/>
                                </a:rPr>
                                <m:t>𝛼</m:t>
                              </m:r>
                            </m:sub>
                          </m:sSub>
                          <m:sSub>
                            <m:sSubPr>
                              <m:ctrlPr>
                                <a:rPr lang="es-ES" i="1">
                                  <a:latin typeface="Cambria Math"/>
                                </a:rPr>
                              </m:ctrlPr>
                            </m:sSubPr>
                            <m:e>
                              <m:r>
                                <a:rPr lang="es-ES" i="1">
                                  <a:latin typeface="Cambria Math"/>
                                </a:rPr>
                                <m:t>𝐾</m:t>
                              </m:r>
                            </m:e>
                            <m:sub>
                              <m:r>
                                <a:rPr lang="es-ES" i="1">
                                  <a:latin typeface="Cambria Math"/>
                                </a:rPr>
                                <m:t>𝐿</m:t>
                              </m:r>
                            </m:sub>
                          </m:sSub>
                          <m:r>
                            <a:rPr lang="es-ES" i="1">
                              <a:latin typeface="Cambria Math"/>
                            </a:rPr>
                            <m:t>𝑟</m:t>
                          </m:r>
                        </m:e>
                      </m:nary>
                      <m:r>
                        <a:rPr lang="es-ES" i="1">
                          <a:latin typeface="Cambria Math"/>
                        </a:rPr>
                        <m:t>              </m:t>
                      </m:r>
                      <m:sSub>
                        <m:sSubPr>
                          <m:ctrlPr>
                            <a:rPr lang="es-ES" i="1">
                              <a:latin typeface="Cambria Math"/>
                            </a:rPr>
                          </m:ctrlPr>
                        </m:sSubPr>
                        <m:e>
                          <m:r>
                            <a:rPr lang="es-ES" i="1">
                              <a:latin typeface="Cambria Math"/>
                            </a:rPr>
                            <m:t>𝐾</m:t>
                          </m:r>
                        </m:e>
                        <m:sub>
                          <m:r>
                            <a:rPr lang="es-ES" i="1">
                              <a:latin typeface="Cambria Math"/>
                            </a:rPr>
                            <m:t>𝜃𝜃</m:t>
                          </m:r>
                        </m:sub>
                      </m:sSub>
                      <m:r>
                        <a:rPr lang="es-ES" i="1">
                          <a:latin typeface="Cambria Math"/>
                        </a:rPr>
                        <m:t>=</m:t>
                      </m:r>
                      <m:nary>
                        <m:naryPr>
                          <m:chr m:val="∑"/>
                          <m:limLoc m:val="undOvr"/>
                          <m:subHide m:val="on"/>
                          <m:supHide m:val="on"/>
                          <m:ctrlPr>
                            <a:rPr lang="es-ES" i="1">
                              <a:latin typeface="Cambria Math"/>
                            </a:rPr>
                          </m:ctrlPr>
                        </m:naryPr>
                        <m:sub/>
                        <m:sup/>
                        <m:e>
                          <m:sSub>
                            <m:sSubPr>
                              <m:ctrlPr>
                                <a:rPr lang="es-ES" i="1">
                                  <a:latin typeface="Cambria Math"/>
                                </a:rPr>
                              </m:ctrlPr>
                            </m:sSubPr>
                            <m:e>
                              <m:r>
                                <a:rPr lang="es-ES" i="1">
                                  <a:latin typeface="Cambria Math"/>
                                </a:rPr>
                                <m:t>𝐾</m:t>
                              </m:r>
                            </m:e>
                            <m:sub>
                              <m:r>
                                <a:rPr lang="es-ES" i="1">
                                  <a:latin typeface="Cambria Math"/>
                                </a:rPr>
                                <m:t>𝐿</m:t>
                              </m:r>
                            </m:sub>
                          </m:sSub>
                          <m:sSup>
                            <m:sSupPr>
                              <m:ctrlPr>
                                <a:rPr lang="es-ES" i="1">
                                  <a:latin typeface="Cambria Math"/>
                                </a:rPr>
                              </m:ctrlPr>
                            </m:sSupPr>
                            <m:e>
                              <m:r>
                                <a:rPr lang="es-ES" i="1">
                                  <a:latin typeface="Cambria Math"/>
                                </a:rPr>
                                <m:t>𝑟</m:t>
                              </m:r>
                            </m:e>
                            <m:sup>
                              <m:r>
                                <a:rPr lang="es-ES" i="1">
                                  <a:latin typeface="Cambria Math"/>
                                </a:rPr>
                                <m:t>2</m:t>
                              </m:r>
                            </m:sup>
                          </m:sSup>
                        </m:e>
                      </m:nary>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880084" y="3731052"/>
                <a:ext cx="5688632" cy="763094"/>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3739451" y="5373216"/>
                <a:ext cx="1969898" cy="876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S" i="1">
                              <a:latin typeface="Cambria Math"/>
                            </a:rPr>
                            <m:t>𝐾</m:t>
                          </m:r>
                        </m:e>
                        <m:sub>
                          <m:r>
                            <a:rPr lang="es-ES" i="1">
                              <a:latin typeface="Cambria Math"/>
                            </a:rPr>
                            <m:t>𝜃𝜃</m:t>
                          </m:r>
                        </m:sub>
                      </m:sSub>
                      <m:r>
                        <a:rPr lang="es-ES" i="1">
                          <a:latin typeface="Cambria Math"/>
                        </a:rPr>
                        <m:t>=</m:t>
                      </m:r>
                      <m:nary>
                        <m:naryPr>
                          <m:chr m:val="∑"/>
                          <m:limLoc m:val="undOvr"/>
                          <m:ctrlPr>
                            <a:rPr lang="es-ES" i="1">
                              <a:latin typeface="Cambria Math"/>
                            </a:rPr>
                          </m:ctrlPr>
                        </m:naryPr>
                        <m:sub>
                          <m:r>
                            <a:rPr lang="es-ES" i="1">
                              <a:latin typeface="Cambria Math"/>
                            </a:rPr>
                            <m:t>𝑖</m:t>
                          </m:r>
                          <m:r>
                            <a:rPr lang="es-ES" i="1">
                              <a:latin typeface="Cambria Math"/>
                            </a:rPr>
                            <m:t>=1</m:t>
                          </m:r>
                        </m:sub>
                        <m:sup>
                          <m:r>
                            <a:rPr lang="es-ES" i="1">
                              <a:latin typeface="Cambria Math"/>
                            </a:rPr>
                            <m:t>𝑁𝑃</m:t>
                          </m:r>
                        </m:sup>
                        <m:e>
                          <m:sSub>
                            <m:sSubPr>
                              <m:ctrlPr>
                                <a:rPr lang="es-ES" i="1">
                                  <a:latin typeface="Cambria Math"/>
                                </a:rPr>
                              </m:ctrlPr>
                            </m:sSubPr>
                            <m:e>
                              <m:r>
                                <a:rPr lang="es-ES" i="1">
                                  <a:latin typeface="Cambria Math"/>
                                </a:rPr>
                                <m:t>𝑟</m:t>
                              </m:r>
                              <m:r>
                                <a:rPr lang="es-ES" i="1">
                                  <a:latin typeface="Cambria Math"/>
                                </a:rPr>
                                <m:t>′</m:t>
                              </m:r>
                            </m:e>
                            <m:sub>
                              <m:r>
                                <a:rPr lang="es-ES" i="1">
                                  <a:latin typeface="Cambria Math"/>
                                </a:rPr>
                                <m:t>𝑖</m:t>
                              </m:r>
                            </m:sub>
                          </m:sSub>
                          <m:sSub>
                            <m:sSubPr>
                              <m:ctrlPr>
                                <a:rPr lang="es-ES" i="1">
                                  <a:latin typeface="Cambria Math"/>
                                </a:rPr>
                              </m:ctrlPr>
                            </m:sSubPr>
                            <m:e>
                              <m:sSub>
                                <m:sSubPr>
                                  <m:ctrlPr>
                                    <a:rPr lang="es-ES" i="1">
                                      <a:latin typeface="Cambria Math"/>
                                    </a:rPr>
                                  </m:ctrlPr>
                                </m:sSubPr>
                                <m:e>
                                  <m:r>
                                    <a:rPr lang="es-ES" i="1">
                                      <a:latin typeface="Cambria Math"/>
                                    </a:rPr>
                                    <m:t>𝐾</m:t>
                                  </m:r>
                                </m:e>
                                <m:sub>
                                  <m:r>
                                    <a:rPr lang="es-ES" i="1">
                                      <a:latin typeface="Cambria Math"/>
                                    </a:rPr>
                                    <m:t>𝐿</m:t>
                                  </m:r>
                                </m:sub>
                              </m:sSub>
                            </m:e>
                            <m:sub>
                              <m:r>
                                <a:rPr lang="es-ES" i="1">
                                  <a:latin typeface="Cambria Math"/>
                                </a:rPr>
                                <m:t>𝑖</m:t>
                              </m:r>
                            </m:sub>
                          </m:sSub>
                          <m:sSub>
                            <m:sSubPr>
                              <m:ctrlPr>
                                <a:rPr lang="es-ES" i="1">
                                  <a:latin typeface="Cambria Math"/>
                                </a:rPr>
                              </m:ctrlPr>
                            </m:sSubPr>
                            <m:e>
                              <m:r>
                                <a:rPr lang="es-ES" i="1">
                                  <a:latin typeface="Cambria Math"/>
                                </a:rPr>
                                <m:t>𝑟</m:t>
                              </m:r>
                            </m:e>
                            <m:sub>
                              <m:r>
                                <a:rPr lang="es-ES" i="1">
                                  <a:latin typeface="Cambria Math"/>
                                </a:rPr>
                                <m:t>𝑖</m:t>
                              </m:r>
                            </m:sub>
                          </m:sSub>
                        </m:e>
                      </m:nary>
                    </m:oMath>
                  </m:oMathPara>
                </a14:m>
                <a:endParaRPr lang="es-ES" dirty="0"/>
              </a:p>
            </p:txBody>
          </p:sp>
        </mc:Choice>
        <mc:Fallback xmlns="">
          <p:sp>
            <p:nvSpPr>
              <p:cNvPr id="11" name="10 Rectángulo"/>
              <p:cNvSpPr>
                <a:spLocks noRot="1" noChangeAspect="1" noMove="1" noResize="1" noEditPoints="1" noAdjustHandles="1" noChangeArrowheads="1" noChangeShapeType="1" noTextEdit="1"/>
              </p:cNvSpPr>
              <p:nvPr/>
            </p:nvSpPr>
            <p:spPr>
              <a:xfrm>
                <a:off x="3739451" y="5373216"/>
                <a:ext cx="1969898" cy="876650"/>
              </a:xfrm>
              <a:prstGeom prst="rect">
                <a:avLst/>
              </a:prstGeom>
              <a:blipFill rotWithShape="1">
                <a:blip r:embed="rId8"/>
                <a:stretch>
                  <a:fillRect r="-3395"/>
                </a:stretch>
              </a:blipFill>
            </p:spPr>
            <p:txBody>
              <a:bodyPr/>
              <a:lstStyle/>
              <a:p>
                <a:r>
                  <a:rPr lang="es-ES">
                    <a:noFill/>
                  </a:rPr>
                  <a:t> </a:t>
                </a:r>
              </a:p>
            </p:txBody>
          </p:sp>
        </mc:Fallback>
      </mc:AlternateContent>
      <p:sp>
        <p:nvSpPr>
          <p:cNvPr id="12"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5"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4065213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sp>
        <p:nvSpPr>
          <p:cNvPr id="3" name="2 Marcador de contenido"/>
          <p:cNvSpPr>
            <a:spLocks noGrp="1"/>
          </p:cNvSpPr>
          <p:nvPr>
            <p:ph idx="1"/>
          </p:nvPr>
        </p:nvSpPr>
        <p:spPr>
          <a:xfrm>
            <a:off x="915599" y="1600200"/>
            <a:ext cx="7760858" cy="4525963"/>
          </a:xfrm>
        </p:spPr>
        <p:txBody>
          <a:bodyPr>
            <a:normAutofit fontScale="70000" lnSpcReduction="20000"/>
          </a:bodyPr>
          <a:lstStyle/>
          <a:p>
            <a:pPr marL="0" indent="0" algn="just">
              <a:lnSpc>
                <a:spcPct val="150000"/>
              </a:lnSpc>
              <a:spcBef>
                <a:spcPts val="1200"/>
              </a:spcBef>
              <a:spcAft>
                <a:spcPts val="1200"/>
              </a:spcAft>
              <a:buNone/>
            </a:pPr>
            <a:r>
              <a:rPr lang="es-EC" b="1" dirty="0" smtClean="0">
                <a:solidFill>
                  <a:schemeClr val="accent5">
                    <a:lumMod val="50000"/>
                  </a:schemeClr>
                </a:solidFill>
                <a:latin typeface="Times New Roman" pitchFamily="18" charset="0"/>
                <a:ea typeface="Times New Roman" panose="02020603050405020304" pitchFamily="18" charset="0"/>
                <a:cs typeface="Times New Roman" pitchFamily="18" charset="0"/>
              </a:rPr>
              <a:t>Objetivo General</a:t>
            </a:r>
          </a:p>
          <a:p>
            <a:pPr algn="just"/>
            <a:r>
              <a:rPr lang="es-EC" dirty="0">
                <a:latin typeface="Times New Roman" pitchFamily="18" charset="0"/>
                <a:cs typeface="Times New Roman" pitchFamily="18" charset="0"/>
              </a:rPr>
              <a:t>Realizar el diseño para el reforzamiento de un edificio de hormigón armado de 16 pisos afectado por el sismo del 16 de Abril con disipadores de energía para mejorar las condiciones estructurales.</a:t>
            </a:r>
            <a:endParaRPr lang="es-ES" dirty="0">
              <a:latin typeface="Times New Roman" pitchFamily="18" charset="0"/>
              <a:cs typeface="Times New Roman" pitchFamily="18" charset="0"/>
            </a:endParaRPr>
          </a:p>
          <a:p>
            <a:pPr marL="0" indent="0">
              <a:lnSpc>
                <a:spcPct val="150000"/>
              </a:lnSpc>
              <a:spcBef>
                <a:spcPts val="1200"/>
              </a:spcBef>
              <a:spcAft>
                <a:spcPts val="1200"/>
              </a:spcAft>
              <a:buNone/>
            </a:pPr>
            <a:r>
              <a:rPr lang="es-EC" b="1" dirty="0" smtClean="0">
                <a:solidFill>
                  <a:schemeClr val="accent5">
                    <a:lumMod val="50000"/>
                  </a:schemeClr>
                </a:solidFill>
                <a:latin typeface="Times New Roman" pitchFamily="18" charset="0"/>
                <a:ea typeface="Times New Roman" panose="02020603050405020304" pitchFamily="18" charset="0"/>
                <a:cs typeface="Times New Roman" pitchFamily="18" charset="0"/>
              </a:rPr>
              <a:t>Objetivos Específicos</a:t>
            </a:r>
          </a:p>
          <a:p>
            <a:pPr lvl="0" algn="just"/>
            <a:r>
              <a:rPr lang="es-EC" dirty="0">
                <a:latin typeface="Times New Roman" pitchFamily="18" charset="0"/>
                <a:cs typeface="Times New Roman" pitchFamily="18" charset="0"/>
              </a:rPr>
              <a:t>Calcular derivas de piso, desplazamientos y fuerzas actuantes en el edificio.</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Elaborar un modelo matemático de reforzamiento con disipadores de energía.</a:t>
            </a:r>
            <a:endParaRPr lang="es-ES" dirty="0">
              <a:latin typeface="Times New Roman" pitchFamily="18" charset="0"/>
              <a:cs typeface="Times New Roman" pitchFamily="18" charset="0"/>
            </a:endParaRPr>
          </a:p>
          <a:p>
            <a:pPr lvl="0" algn="just"/>
            <a:r>
              <a:rPr lang="es-EC" dirty="0">
                <a:latin typeface="Times New Roman" pitchFamily="18" charset="0"/>
                <a:cs typeface="Times New Roman" pitchFamily="18" charset="0"/>
              </a:rPr>
              <a:t>Determinar el grado de daño estructural con el uso de disipadores de energía</a:t>
            </a:r>
            <a:r>
              <a:rPr lang="es-EC"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Rectángulo 11"/>
          <p:cNvSpPr/>
          <p:nvPr/>
        </p:nvSpPr>
        <p:spPr>
          <a:xfrm>
            <a:off x="0" y="27384"/>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27384"/>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0984"/>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88032"/>
            <a:ext cx="1109005" cy="1080000"/>
          </a:xfrm>
          <a:prstGeom prst="rect">
            <a:avLst/>
          </a:prstGeom>
        </p:spPr>
      </p:pic>
    </p:spTree>
    <p:extLst>
      <p:ext uri="{BB962C8B-B14F-4D97-AF65-F5344CB8AC3E}">
        <p14:creationId xmlns:p14="http://schemas.microsoft.com/office/powerpoint/2010/main" val="3699306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21" y="571500"/>
            <a:ext cx="6472196" cy="1143000"/>
          </a:xfrm>
        </p:spPr>
        <p:txBody>
          <a:bodyPr>
            <a:normAutofit/>
          </a:bodyPr>
          <a:lstStyle/>
          <a:p>
            <a:r>
              <a:rPr lang="es-ES" sz="3200" dirty="0" smtClean="0"/>
              <a:t>Cálculo de Matriz de Masas (M</a:t>
            </a:r>
            <a:r>
              <a:rPr lang="es-ES" sz="2800" dirty="0" smtClean="0"/>
              <a:t>E</a:t>
            </a:r>
            <a:r>
              <a:rPr lang="es-ES" sz="3200" dirty="0" smtClean="0"/>
              <a:t>)</a:t>
            </a:r>
            <a:endParaRPr lang="es-ES" sz="3200" dirty="0"/>
          </a:p>
        </p:txBody>
      </p:sp>
      <p:sp>
        <p:nvSpPr>
          <p:cNvPr id="6" name="5 Marcador de contenido"/>
          <p:cNvSpPr>
            <a:spLocks noGrp="1"/>
          </p:cNvSpPr>
          <p:nvPr>
            <p:ph idx="1"/>
          </p:nvPr>
        </p:nvSpPr>
        <p:spPr>
          <a:xfrm>
            <a:off x="915598" y="1772816"/>
            <a:ext cx="7771201" cy="4392487"/>
          </a:xfrm>
        </p:spPr>
        <p:txBody>
          <a:bodyPr>
            <a:normAutofit/>
          </a:bodyPr>
          <a:lstStyle/>
          <a:p>
            <a:pPr marL="0" indent="0" algn="just">
              <a:buNone/>
            </a:pPr>
            <a:r>
              <a:rPr lang="es-EC" sz="1800" dirty="0" smtClean="0">
                <a:latin typeface="Times New Roman" pitchFamily="18" charset="0"/>
                <a:cs typeface="Times New Roman" pitchFamily="18" charset="0"/>
              </a:rPr>
              <a:t>Para el calculo del peso de </a:t>
            </a:r>
            <a:r>
              <a:rPr lang="es-EC" sz="1800" dirty="0">
                <a:latin typeface="Times New Roman" pitchFamily="18" charset="0"/>
                <a:cs typeface="Times New Roman" pitchFamily="18" charset="0"/>
              </a:rPr>
              <a:t>la </a:t>
            </a:r>
            <a:r>
              <a:rPr lang="es-EC" sz="1800" dirty="0" smtClean="0">
                <a:latin typeface="Times New Roman" pitchFamily="18" charset="0"/>
                <a:cs typeface="Times New Roman" pitchFamily="18" charset="0"/>
              </a:rPr>
              <a:t>estructura se necesitan </a:t>
            </a:r>
            <a:r>
              <a:rPr lang="es-EC" sz="1800" dirty="0">
                <a:latin typeface="Times New Roman" pitchFamily="18" charset="0"/>
                <a:cs typeface="Times New Roman" pitchFamily="18" charset="0"/>
              </a:rPr>
              <a:t>las dimensiones exactas de vigas, columnas, paredes, vanos, altura de piso y losas, </a:t>
            </a:r>
            <a:r>
              <a:rPr lang="es-EC" sz="1800" dirty="0" smtClean="0">
                <a:latin typeface="Times New Roman" pitchFamily="18" charset="0"/>
                <a:cs typeface="Times New Roman" pitchFamily="18" charset="0"/>
              </a:rPr>
              <a:t>también saber qué tipo </a:t>
            </a:r>
            <a:r>
              <a:rPr lang="es-EC" sz="1800" dirty="0">
                <a:latin typeface="Times New Roman" pitchFamily="18" charset="0"/>
                <a:cs typeface="Times New Roman" pitchFamily="18" charset="0"/>
              </a:rPr>
              <a:t>de </a:t>
            </a:r>
            <a:r>
              <a:rPr lang="es-EC" sz="1800" dirty="0" smtClean="0">
                <a:latin typeface="Times New Roman" pitchFamily="18" charset="0"/>
                <a:cs typeface="Times New Roman" pitchFamily="18" charset="0"/>
              </a:rPr>
              <a:t>losa y acabados fueron usados.</a:t>
            </a:r>
            <a:endParaRPr lang="es-ES" sz="1800" dirty="0">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22891821"/>
              </p:ext>
            </p:extLst>
          </p:nvPr>
        </p:nvGraphicFramePr>
        <p:xfrm>
          <a:off x="3059832" y="3212976"/>
          <a:ext cx="3074670" cy="1524000"/>
        </p:xfrm>
        <a:graphic>
          <a:graphicData uri="http://schemas.openxmlformats.org/drawingml/2006/table">
            <a:tbl>
              <a:tblPr firstRow="1" firstCol="1" bandRow="1">
                <a:tableStyleId>{9D7B26C5-4107-4FEC-AEDC-1716B250A1EF}</a:tableStyleId>
              </a:tblPr>
              <a:tblGrid>
                <a:gridCol w="1278890"/>
                <a:gridCol w="377294"/>
                <a:gridCol w="805076"/>
                <a:gridCol w="613410"/>
              </a:tblGrid>
              <a:tr h="190500">
                <a:tc gridSpan="2">
                  <a:txBody>
                    <a:bodyPr/>
                    <a:lstStyle/>
                    <a:p>
                      <a:endParaRPr lang="es-ES" sz="1100" dirty="0">
                        <a:solidFill>
                          <a:srgbClr val="000000"/>
                        </a:solidFill>
                        <a:effectLst/>
                        <a:latin typeface="Calibri"/>
                        <a:cs typeface="Times New Roman"/>
                      </a:endParaRPr>
                    </a:p>
                  </a:txBody>
                  <a:tcPr marL="68580" marR="68580" marT="0" marB="0">
                    <a:solidFill>
                      <a:schemeClr val="bg1"/>
                    </a:solidFill>
                  </a:tcPr>
                </a:tc>
                <a:tc hMerge="1">
                  <a:txBody>
                    <a:bodyPr/>
                    <a:lstStyle/>
                    <a:p>
                      <a:endParaRPr lang="es-ES"/>
                    </a:p>
                  </a:txBody>
                  <a:tcPr/>
                </a:tc>
                <a:tc gridSpan="2">
                  <a:txBody>
                    <a:bodyPr/>
                    <a:lstStyle/>
                    <a:p>
                      <a:pPr algn="ctr">
                        <a:spcAft>
                          <a:spcPts val="0"/>
                        </a:spcAft>
                      </a:pPr>
                      <a:r>
                        <a:rPr lang="es-EC" sz="1200">
                          <a:effectLst/>
                        </a:rPr>
                        <a:t>DATOS</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r>
              <a:tr h="190500">
                <a:tc gridSpan="2">
                  <a:txBody>
                    <a:bodyPr/>
                    <a:lstStyle/>
                    <a:p>
                      <a:pPr algn="ctr">
                        <a:spcAft>
                          <a:spcPts val="0"/>
                        </a:spcAft>
                      </a:pPr>
                      <a:r>
                        <a:rPr lang="es-EC" sz="1200">
                          <a:effectLst/>
                        </a:rPr>
                        <a:t>Densidad hormigón</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a:effectLst/>
                        </a:rPr>
                        <a:t>2400</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Kg/m³</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gridSpan="2">
                  <a:txBody>
                    <a:bodyPr/>
                    <a:lstStyle/>
                    <a:p>
                      <a:pPr algn="ctr">
                        <a:spcAft>
                          <a:spcPts val="0"/>
                        </a:spcAft>
                      </a:pPr>
                      <a:r>
                        <a:rPr lang="es-EC" sz="1200">
                          <a:effectLst/>
                        </a:rPr>
                        <a:t>Altura de losa</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a:effectLst/>
                        </a:rPr>
                        <a:t>0,30</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m</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a:txBody>
                    <a:bodyPr/>
                    <a:lstStyle/>
                    <a:p>
                      <a:pPr algn="ctr">
                        <a:spcAft>
                          <a:spcPts val="0"/>
                        </a:spcAft>
                      </a:pPr>
                      <a:r>
                        <a:rPr lang="es-EC" sz="1200">
                          <a:effectLst/>
                        </a:rPr>
                        <a:t>Área de la losa</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P1</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dirty="0" smtClean="0">
                          <a:effectLst/>
                        </a:rPr>
                        <a:t>542,83</a:t>
                      </a:r>
                      <a:endParaRPr lang="es-ES" sz="1100" dirty="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m²</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gridSpan="2">
                  <a:txBody>
                    <a:bodyPr/>
                    <a:lstStyle/>
                    <a:p>
                      <a:pPr algn="ctr">
                        <a:spcAft>
                          <a:spcPts val="0"/>
                        </a:spcAft>
                      </a:pPr>
                      <a:r>
                        <a:rPr lang="es-EC" sz="1200">
                          <a:effectLst/>
                        </a:rPr>
                        <a:t>Altura de piso</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a:effectLst/>
                        </a:rPr>
                        <a:t>3,35</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m</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gridSpan="2">
                  <a:txBody>
                    <a:bodyPr/>
                    <a:lstStyle/>
                    <a:p>
                      <a:pPr algn="ctr">
                        <a:spcAft>
                          <a:spcPts val="0"/>
                        </a:spcAft>
                      </a:pPr>
                      <a:r>
                        <a:rPr lang="es-EC" sz="1200">
                          <a:effectLst/>
                        </a:rPr>
                        <a:t>Nervio</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a:effectLst/>
                        </a:rPr>
                        <a:t>0,10</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m</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gridSpan="2">
                  <a:txBody>
                    <a:bodyPr/>
                    <a:lstStyle/>
                    <a:p>
                      <a:pPr algn="ctr">
                        <a:spcAft>
                          <a:spcPts val="0"/>
                        </a:spcAft>
                      </a:pPr>
                      <a:r>
                        <a:rPr lang="es-EC" sz="1200">
                          <a:effectLst/>
                        </a:rPr>
                        <a:t>Carpeta</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a:effectLst/>
                        </a:rPr>
                        <a:t>0,05</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m</a:t>
                      </a:r>
                      <a:endParaRPr lang="es-ES" sz="1100">
                        <a:solidFill>
                          <a:srgbClr val="000000"/>
                        </a:solidFill>
                        <a:effectLst/>
                        <a:latin typeface="Calibri"/>
                        <a:ea typeface="Calibri"/>
                        <a:cs typeface="Times New Roman"/>
                      </a:endParaRPr>
                    </a:p>
                  </a:txBody>
                  <a:tcPr marL="68580" marR="68580" marT="0" marB="0">
                    <a:solidFill>
                      <a:schemeClr val="bg1"/>
                    </a:solidFill>
                  </a:tcPr>
                </a:tc>
              </a:tr>
              <a:tr h="190500">
                <a:tc gridSpan="2">
                  <a:txBody>
                    <a:bodyPr/>
                    <a:lstStyle/>
                    <a:p>
                      <a:pPr algn="ctr">
                        <a:spcAft>
                          <a:spcPts val="0"/>
                        </a:spcAft>
                      </a:pPr>
                      <a:r>
                        <a:rPr lang="es-EC" sz="1200">
                          <a:effectLst/>
                        </a:rPr>
                        <a:t>Bloque</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a:txBody>
                    <a:bodyPr/>
                    <a:lstStyle/>
                    <a:p>
                      <a:pPr algn="ctr">
                        <a:spcAft>
                          <a:spcPts val="0"/>
                        </a:spcAft>
                      </a:pPr>
                      <a:r>
                        <a:rPr lang="es-EC" sz="1200" dirty="0">
                          <a:effectLst/>
                        </a:rPr>
                        <a:t>0,4</a:t>
                      </a:r>
                      <a:endParaRPr lang="es-ES" sz="1100" dirty="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dirty="0">
                          <a:effectLst/>
                        </a:rPr>
                        <a:t>m</a:t>
                      </a:r>
                      <a:endParaRPr lang="es-ES" sz="1100" dirty="0">
                        <a:solidFill>
                          <a:srgbClr val="000000"/>
                        </a:solidFill>
                        <a:effectLst/>
                        <a:latin typeface="Calibri"/>
                        <a:ea typeface="Calibri"/>
                        <a:cs typeface="Times New Roman"/>
                      </a:endParaRPr>
                    </a:p>
                  </a:txBody>
                  <a:tcPr marL="68580" marR="68580" marT="0" marB="0">
                    <a:solidFill>
                      <a:schemeClr val="bg1"/>
                    </a:solidFill>
                  </a:tcPr>
                </a:tc>
              </a:tr>
            </a:tbl>
          </a:graphicData>
        </a:graphic>
      </p:graphicFrame>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011691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41826" y="273050"/>
            <a:ext cx="6434629" cy="707678"/>
          </a:xfrm>
        </p:spPr>
        <p:txBody>
          <a:bodyPr>
            <a:normAutofit/>
          </a:bodyPr>
          <a:lstStyle/>
          <a:p>
            <a:pPr algn="ctr"/>
            <a:r>
              <a:rPr lang="es-ES" sz="3600" b="0" dirty="0" smtClean="0"/>
              <a:t>Cálculo de Matriz de Masas (M</a:t>
            </a:r>
            <a:r>
              <a:rPr lang="es-ES" sz="3200" b="0" dirty="0" smtClean="0"/>
              <a:t>E</a:t>
            </a:r>
            <a:r>
              <a:rPr lang="es-ES" sz="3600" b="0" dirty="0" smtClean="0"/>
              <a:t>)</a:t>
            </a:r>
            <a:endParaRPr lang="es-ES" sz="3600" b="0" dirty="0"/>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3491880" y="1340768"/>
                <a:ext cx="5292120" cy="4785395"/>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s-EC" sz="2200" i="1">
                          <a:latin typeface="Cambria Math"/>
                        </a:rPr>
                        <m:t>𝑉</m:t>
                      </m:r>
                      <m:r>
                        <a:rPr lang="es-EC" sz="2200" i="1">
                          <a:latin typeface="Cambria Math"/>
                        </a:rPr>
                        <m:t>=</m:t>
                      </m:r>
                      <m:sSub>
                        <m:sSubPr>
                          <m:ctrlPr>
                            <a:rPr lang="es-ES" sz="2200" i="1">
                              <a:latin typeface="Cambria Math"/>
                            </a:rPr>
                          </m:ctrlPr>
                        </m:sSubPr>
                        <m:e>
                          <m:r>
                            <a:rPr lang="es-EC" sz="2200" i="1">
                              <a:latin typeface="Cambria Math"/>
                            </a:rPr>
                            <m:t>h</m:t>
                          </m:r>
                        </m:e>
                        <m:sub>
                          <m:r>
                            <a:rPr lang="es-EC" sz="2200" i="1">
                              <a:latin typeface="Cambria Math"/>
                            </a:rPr>
                            <m:t>𝑙𝑜𝑠𝑎</m:t>
                          </m:r>
                        </m:sub>
                      </m:sSub>
                      <m:r>
                        <a:rPr lang="es-EC" sz="2200" i="1">
                          <a:latin typeface="Cambria Math"/>
                        </a:rPr>
                        <m:t>∗1∗1−</m:t>
                      </m:r>
                      <m:r>
                        <a:rPr lang="es-EC" sz="2200" i="1">
                          <a:latin typeface="Cambria Math"/>
                        </a:rPr>
                        <m:t>𝑎</m:t>
                      </m:r>
                      <m:r>
                        <a:rPr lang="es-EC" sz="2200" i="1">
                          <a:latin typeface="Cambria Math"/>
                        </a:rPr>
                        <m:t>∗</m:t>
                      </m:r>
                      <m:r>
                        <a:rPr lang="es-EC" sz="2200" i="1">
                          <a:latin typeface="Cambria Math"/>
                        </a:rPr>
                        <m:t>𝑏</m:t>
                      </m:r>
                      <m:r>
                        <a:rPr lang="es-EC" sz="2200" i="1">
                          <a:latin typeface="Cambria Math"/>
                        </a:rPr>
                        <m:t>∗</m:t>
                      </m:r>
                      <m:r>
                        <a:rPr lang="es-EC" sz="2200" i="1">
                          <a:latin typeface="Cambria Math"/>
                        </a:rPr>
                        <m:t>𝑐</m:t>
                      </m:r>
                      <m:r>
                        <a:rPr lang="es-EC" sz="2200" i="1">
                          <a:latin typeface="Cambria Math"/>
                        </a:rPr>
                        <m:t>∗#</m:t>
                      </m:r>
                      <m:r>
                        <a:rPr lang="es-EC" sz="2200" i="1">
                          <a:latin typeface="Cambria Math"/>
                        </a:rPr>
                        <m:t>𝑏𝑙𝑜𝑞𝑢𝑒𝑠</m:t>
                      </m:r>
                    </m:oMath>
                  </m:oMathPara>
                </a14:m>
                <a:endParaRPr lang="es-ES" sz="2200" dirty="0" smtClean="0">
                  <a:latin typeface="Times New Roman" pitchFamily="18" charset="0"/>
                  <a:cs typeface="Times New Roman" pitchFamily="18" charset="0"/>
                </a:endParaRPr>
              </a:p>
              <a:p>
                <a:pPr marL="0" indent="0">
                  <a:buNone/>
                </a:pPr>
                <a:endParaRPr lang="es-ES" sz="22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2200" i="1">
                              <a:latin typeface="Cambria Math"/>
                            </a:rPr>
                          </m:ctrlPr>
                        </m:sSubPr>
                        <m:e>
                          <m:r>
                            <a:rPr lang="es-EC" sz="2200" i="1">
                              <a:latin typeface="Cambria Math"/>
                            </a:rPr>
                            <m:t>𝑉</m:t>
                          </m:r>
                        </m:e>
                        <m:sub>
                          <m:r>
                            <a:rPr lang="es-EC" sz="2200" i="1">
                              <a:latin typeface="Cambria Math"/>
                            </a:rPr>
                            <m:t>𝑙𝑜𝑠𝑎</m:t>
                          </m:r>
                        </m:sub>
                      </m:sSub>
                      <m:r>
                        <a:rPr lang="es-EC" sz="2200" i="1">
                          <a:latin typeface="Cambria Math"/>
                        </a:rPr>
                        <m:t>=0,30∗1∗1−0,20∗0,25∗0,40∗8</m:t>
                      </m:r>
                    </m:oMath>
                  </m:oMathPara>
                </a14:m>
                <a:endParaRPr lang="es-ES" sz="2200" dirty="0" smtClean="0">
                  <a:latin typeface="Times New Roman" pitchFamily="18" charset="0"/>
                  <a:cs typeface="Times New Roman" pitchFamily="18" charset="0"/>
                </a:endParaRPr>
              </a:p>
              <a:p>
                <a:pPr marL="0" indent="0">
                  <a:buNone/>
                </a:pPr>
                <a:endParaRPr lang="es-ES" sz="22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2200" i="1">
                              <a:latin typeface="Cambria Math"/>
                            </a:rPr>
                          </m:ctrlPr>
                        </m:sSubPr>
                        <m:e>
                          <m:r>
                            <a:rPr lang="es-EC" sz="2200" i="1">
                              <a:latin typeface="Cambria Math"/>
                            </a:rPr>
                            <m:t>𝑉</m:t>
                          </m:r>
                        </m:e>
                        <m:sub>
                          <m:r>
                            <a:rPr lang="es-EC" sz="2200" i="1">
                              <a:latin typeface="Cambria Math"/>
                            </a:rPr>
                            <m:t>𝑙𝑜𝑠𝑎</m:t>
                          </m:r>
                        </m:sub>
                      </m:sSub>
                      <m:r>
                        <a:rPr lang="es-EC" sz="2200" i="1">
                          <a:latin typeface="Cambria Math"/>
                        </a:rPr>
                        <m:t>=0,14</m:t>
                      </m:r>
                      <m:sSup>
                        <m:sSupPr>
                          <m:ctrlPr>
                            <a:rPr lang="es-ES" sz="2200" i="1">
                              <a:latin typeface="Cambria Math"/>
                            </a:rPr>
                          </m:ctrlPr>
                        </m:sSupPr>
                        <m:e>
                          <m:r>
                            <a:rPr lang="es-EC" sz="2200" i="1">
                              <a:latin typeface="Cambria Math"/>
                            </a:rPr>
                            <m:t> </m:t>
                          </m:r>
                          <m:r>
                            <a:rPr lang="es-EC" sz="2200" i="1">
                              <a:latin typeface="Cambria Math"/>
                            </a:rPr>
                            <m:t>𝑚</m:t>
                          </m:r>
                        </m:e>
                        <m:sup>
                          <m:r>
                            <a:rPr lang="es-EC" sz="2200" i="1">
                              <a:latin typeface="Cambria Math"/>
                            </a:rPr>
                            <m:t>3</m:t>
                          </m:r>
                        </m:sup>
                      </m:sSup>
                    </m:oMath>
                  </m:oMathPara>
                </a14:m>
                <a:endParaRPr lang="es-ES" sz="2200" dirty="0">
                  <a:latin typeface="Times New Roman" pitchFamily="18" charset="0"/>
                  <a:cs typeface="Times New Roman" pitchFamily="18" charset="0"/>
                </a:endParaRPr>
              </a:p>
              <a:p>
                <a:pPr marL="0" indent="0">
                  <a:buNone/>
                </a:pPr>
                <a:endParaRPr lang="es-ES" sz="2200" i="1" dirty="0" smtClean="0"/>
              </a:p>
              <a:p>
                <a:pPr marL="0" indent="0">
                  <a:buNone/>
                </a:pPr>
                <a14:m>
                  <m:oMathPara xmlns:m="http://schemas.openxmlformats.org/officeDocument/2006/math">
                    <m:oMathParaPr>
                      <m:jc m:val="centerGroup"/>
                    </m:oMathParaPr>
                    <m:oMath xmlns:m="http://schemas.openxmlformats.org/officeDocument/2006/math">
                      <m:sSub>
                        <m:sSubPr>
                          <m:ctrlPr>
                            <a:rPr lang="es-ES" sz="2200" i="1">
                              <a:latin typeface="Cambria Math"/>
                            </a:rPr>
                          </m:ctrlPr>
                        </m:sSubPr>
                        <m:e>
                          <m:r>
                            <a:rPr lang="es-EC" sz="2200" i="1">
                              <a:latin typeface="Cambria Math"/>
                            </a:rPr>
                            <m:t>𝑃</m:t>
                          </m:r>
                        </m:e>
                        <m:sub>
                          <m:r>
                            <a:rPr lang="es-EC" sz="2200" i="1">
                              <a:latin typeface="Cambria Math"/>
                            </a:rPr>
                            <m:t>𝑙𝑜𝑠𝑎</m:t>
                          </m:r>
                        </m:sub>
                      </m:sSub>
                      <m:r>
                        <a:rPr lang="es-EC" sz="2200" i="1">
                          <a:latin typeface="Cambria Math"/>
                        </a:rPr>
                        <m:t>=</m:t>
                      </m:r>
                      <m:f>
                        <m:fPr>
                          <m:ctrlPr>
                            <a:rPr lang="es-ES" sz="2200" i="1">
                              <a:latin typeface="Cambria Math"/>
                            </a:rPr>
                          </m:ctrlPr>
                        </m:fPr>
                        <m:num>
                          <m:r>
                            <a:rPr lang="es-EC" sz="2200" i="1">
                              <a:latin typeface="Cambria Math"/>
                            </a:rPr>
                            <m:t>2400</m:t>
                          </m:r>
                          <m:f>
                            <m:fPr>
                              <m:ctrlPr>
                                <a:rPr lang="es-ES" sz="2200" i="1">
                                  <a:latin typeface="Cambria Math"/>
                                </a:rPr>
                              </m:ctrlPr>
                            </m:fPr>
                            <m:num>
                              <m:r>
                                <a:rPr lang="es-EC" sz="2200" i="1">
                                  <a:latin typeface="Cambria Math"/>
                                </a:rPr>
                                <m:t>𝐾𝑔</m:t>
                              </m:r>
                            </m:num>
                            <m:den>
                              <m:sSup>
                                <m:sSupPr>
                                  <m:ctrlPr>
                                    <a:rPr lang="es-ES" sz="2200" i="1">
                                      <a:latin typeface="Cambria Math"/>
                                    </a:rPr>
                                  </m:ctrlPr>
                                </m:sSupPr>
                                <m:e>
                                  <m:r>
                                    <a:rPr lang="es-EC" sz="2200" i="1">
                                      <a:latin typeface="Cambria Math"/>
                                    </a:rPr>
                                    <m:t> </m:t>
                                  </m:r>
                                  <m:r>
                                    <a:rPr lang="es-EC" sz="2200" i="1">
                                      <a:latin typeface="Cambria Math"/>
                                    </a:rPr>
                                    <m:t>𝑚</m:t>
                                  </m:r>
                                </m:e>
                                <m:sup>
                                  <m:r>
                                    <a:rPr lang="es-EC" sz="2200" i="1">
                                      <a:latin typeface="Cambria Math"/>
                                    </a:rPr>
                                    <m:t>3</m:t>
                                  </m:r>
                                </m:sup>
                              </m:sSup>
                            </m:den>
                          </m:f>
                          <m:r>
                            <a:rPr lang="es-EC" sz="2200" i="1">
                              <a:latin typeface="Cambria Math"/>
                            </a:rPr>
                            <m:t>∗0,14</m:t>
                          </m:r>
                          <m:sSup>
                            <m:sSupPr>
                              <m:ctrlPr>
                                <a:rPr lang="es-ES" sz="2200" i="1">
                                  <a:latin typeface="Cambria Math"/>
                                </a:rPr>
                              </m:ctrlPr>
                            </m:sSupPr>
                            <m:e>
                              <m:r>
                                <a:rPr lang="es-EC" sz="2200" i="1">
                                  <a:latin typeface="Cambria Math"/>
                                </a:rPr>
                                <m:t> </m:t>
                              </m:r>
                              <m:r>
                                <a:rPr lang="es-EC" sz="2200" i="1">
                                  <a:latin typeface="Cambria Math"/>
                                </a:rPr>
                                <m:t>𝑚</m:t>
                              </m:r>
                            </m:e>
                            <m:sup>
                              <m:r>
                                <a:rPr lang="es-EC" sz="2200" i="1">
                                  <a:latin typeface="Cambria Math"/>
                                </a:rPr>
                                <m:t>3</m:t>
                              </m:r>
                            </m:sup>
                          </m:sSup>
                        </m:num>
                        <m:den>
                          <m:r>
                            <a:rPr lang="es-EC" sz="2200" i="1">
                              <a:latin typeface="Cambria Math"/>
                            </a:rPr>
                            <m:t>1,00</m:t>
                          </m:r>
                          <m:sSup>
                            <m:sSupPr>
                              <m:ctrlPr>
                                <a:rPr lang="es-ES" sz="2200" i="1">
                                  <a:latin typeface="Cambria Math"/>
                                </a:rPr>
                              </m:ctrlPr>
                            </m:sSupPr>
                            <m:e>
                              <m:r>
                                <a:rPr lang="es-EC" sz="2200" i="1">
                                  <a:latin typeface="Cambria Math"/>
                                </a:rPr>
                                <m:t> </m:t>
                              </m:r>
                              <m:r>
                                <a:rPr lang="es-EC" sz="2200" i="1">
                                  <a:latin typeface="Cambria Math"/>
                                </a:rPr>
                                <m:t>𝑚</m:t>
                              </m:r>
                            </m:e>
                            <m:sup>
                              <m:r>
                                <a:rPr lang="es-EC" sz="2200" i="1">
                                  <a:latin typeface="Cambria Math"/>
                                </a:rPr>
                                <m:t>2</m:t>
                              </m:r>
                            </m:sup>
                          </m:sSup>
                        </m:den>
                      </m:f>
                    </m:oMath>
                  </m:oMathPara>
                </a14:m>
                <a:endParaRPr lang="es-ES" sz="2200" dirty="0">
                  <a:latin typeface="Times New Roman" pitchFamily="18" charset="0"/>
                  <a:cs typeface="Times New Roman" pitchFamily="18" charset="0"/>
                </a:endParaRPr>
              </a:p>
              <a:p>
                <a:pPr marL="0" indent="0">
                  <a:buNone/>
                </a:pPr>
                <a:endParaRPr lang="es-ES" sz="2200" i="1" dirty="0" smtClean="0"/>
              </a:p>
              <a:p>
                <a:pPr marL="0" indent="0">
                  <a:buNone/>
                </a:pPr>
                <a14:m>
                  <m:oMathPara xmlns:m="http://schemas.openxmlformats.org/officeDocument/2006/math">
                    <m:oMathParaPr>
                      <m:jc m:val="centerGroup"/>
                    </m:oMathParaPr>
                    <m:oMath xmlns:m="http://schemas.openxmlformats.org/officeDocument/2006/math">
                      <m:sSub>
                        <m:sSubPr>
                          <m:ctrlPr>
                            <a:rPr lang="es-ES" sz="2200" i="1">
                              <a:latin typeface="Cambria Math"/>
                            </a:rPr>
                          </m:ctrlPr>
                        </m:sSubPr>
                        <m:e>
                          <m:r>
                            <a:rPr lang="es-EC" sz="2200" i="1">
                              <a:latin typeface="Cambria Math"/>
                            </a:rPr>
                            <m:t>𝑃</m:t>
                          </m:r>
                        </m:e>
                        <m:sub>
                          <m:r>
                            <a:rPr lang="es-EC" sz="2200" i="1">
                              <a:latin typeface="Cambria Math"/>
                            </a:rPr>
                            <m:t>𝑙𝑜𝑠𝑎</m:t>
                          </m:r>
                        </m:sub>
                      </m:sSub>
                      <m:r>
                        <a:rPr lang="es-EC" sz="2200" i="1">
                          <a:latin typeface="Cambria Math"/>
                        </a:rPr>
                        <m:t>=336</m:t>
                      </m:r>
                      <m:f>
                        <m:fPr>
                          <m:ctrlPr>
                            <a:rPr lang="es-ES" sz="2200" i="1">
                              <a:latin typeface="Cambria Math"/>
                            </a:rPr>
                          </m:ctrlPr>
                        </m:fPr>
                        <m:num>
                          <m:r>
                            <a:rPr lang="es-EC" sz="2200" i="1">
                              <a:latin typeface="Cambria Math"/>
                            </a:rPr>
                            <m:t>𝐾𝑔</m:t>
                          </m:r>
                        </m:num>
                        <m:den>
                          <m:sSup>
                            <m:sSupPr>
                              <m:ctrlPr>
                                <a:rPr lang="es-ES" sz="2200" i="1">
                                  <a:latin typeface="Cambria Math"/>
                                </a:rPr>
                              </m:ctrlPr>
                            </m:sSupPr>
                            <m:e>
                              <m:r>
                                <a:rPr lang="es-EC" sz="2200" i="1">
                                  <a:latin typeface="Cambria Math"/>
                                </a:rPr>
                                <m:t> </m:t>
                              </m:r>
                              <m:r>
                                <a:rPr lang="es-EC" sz="2200" i="1">
                                  <a:latin typeface="Cambria Math"/>
                                </a:rPr>
                                <m:t>𝑚</m:t>
                              </m:r>
                            </m:e>
                            <m:sup>
                              <m:r>
                                <a:rPr lang="es-EC" sz="2200" i="1">
                                  <a:latin typeface="Cambria Math"/>
                                </a:rPr>
                                <m:t>2</m:t>
                              </m:r>
                            </m:sup>
                          </m:sSup>
                        </m:den>
                      </m:f>
                    </m:oMath>
                  </m:oMathPara>
                </a14:m>
                <a:endParaRPr lang="es-ES" sz="2200" dirty="0">
                  <a:latin typeface="Times New Roman" pitchFamily="18" charset="0"/>
                  <a:cs typeface="Times New Roman" pitchFamily="18" charset="0"/>
                </a:endParaRPr>
              </a:p>
              <a:p>
                <a:endParaRPr lang="es-ES" dirty="0" smtClean="0"/>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3491880" y="1340768"/>
                <a:ext cx="5292120" cy="4785395"/>
              </a:xfrm>
              <a:blipFill rotWithShape="1">
                <a:blip r:embed="rId2"/>
                <a:stretch>
                  <a:fillRect l="-1498" t="-764" r="-2880" b="-5096"/>
                </a:stretch>
              </a:blipFill>
            </p:spPr>
            <p:txBody>
              <a:bodyPr/>
              <a:lstStyle/>
              <a:p>
                <a:r>
                  <a:rPr lang="es-ES">
                    <a:noFill/>
                  </a:rPr>
                  <a:t> </a:t>
                </a:r>
              </a:p>
            </p:txBody>
          </p:sp>
        </mc:Fallback>
      </mc:AlternateContent>
      <p:pic>
        <p:nvPicPr>
          <p:cNvPr id="6" name="5 Imagen"/>
          <p:cNvPicPr/>
          <p:nvPr/>
        </p:nvPicPr>
        <p:blipFill rotWithShape="1">
          <a:blip r:embed="rId3"/>
          <a:srcRect l="51323" t="39211" r="30419" b="29733"/>
          <a:stretch/>
        </p:blipFill>
        <p:spPr bwMode="auto">
          <a:xfrm>
            <a:off x="849328" y="1333822"/>
            <a:ext cx="2642552" cy="2527226"/>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3"/>
          <a:srcRect l="71868" t="39211" r="17813" b="29733"/>
          <a:stretch/>
        </p:blipFill>
        <p:spPr bwMode="auto">
          <a:xfrm>
            <a:off x="1464228" y="4038922"/>
            <a:ext cx="1598687" cy="2705100"/>
          </a:xfrm>
          <a:prstGeom prst="rect">
            <a:avLst/>
          </a:prstGeom>
          <a:ln>
            <a:noFill/>
          </a:ln>
          <a:extLst>
            <a:ext uri="{53640926-AAD7-44D8-BBD7-CCE9431645EC}">
              <a14:shadowObscured xmlns:a14="http://schemas.microsoft.com/office/drawing/2010/main"/>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164963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7431" y="1340648"/>
            <a:ext cx="3008313" cy="1162050"/>
          </a:xfrm>
        </p:spPr>
        <p:txBody>
          <a:bodyPr/>
          <a:lstStyle/>
          <a:p>
            <a:pPr algn="ctr"/>
            <a:r>
              <a:rPr lang="es-ES" dirty="0" smtClean="0"/>
              <a:t>Cálculo de Matriz de Masas (M</a:t>
            </a:r>
            <a:r>
              <a:rPr lang="es-ES" sz="1800" dirty="0" smtClean="0"/>
              <a:t>E</a:t>
            </a:r>
            <a:r>
              <a:rPr lang="es-ES" dirty="0" smtClean="0"/>
              <a:t>)</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3575050" y="1988840"/>
                <a:ext cx="5111750" cy="4137323"/>
              </a:xfrm>
            </p:spPr>
            <p:txBody>
              <a:bodyPr>
                <a:normAutofit fontScale="47500" lnSpcReduction="20000"/>
              </a:bodyPr>
              <a:lstStyle/>
              <a:p>
                <a:pPr marL="0" indent="0">
                  <a:buNone/>
                </a:pPr>
                <a14:m>
                  <m:oMathPara xmlns:m="http://schemas.openxmlformats.org/officeDocument/2006/math">
                    <m:oMathParaPr>
                      <m:jc m:val="centerGroup"/>
                    </m:oMathParaPr>
                    <m:oMath xmlns:m="http://schemas.openxmlformats.org/officeDocument/2006/math">
                      <m:r>
                        <a:rPr lang="es-EC" i="1" smtClean="0">
                          <a:latin typeface="Cambria Math"/>
                        </a:rPr>
                        <m:t>𝑉</m:t>
                      </m:r>
                      <m:r>
                        <a:rPr lang="es-EC" i="1" smtClean="0">
                          <a:latin typeface="Cambria Math"/>
                        </a:rPr>
                        <m:t>=</m:t>
                      </m:r>
                      <m:r>
                        <a:rPr lang="es-EC" i="1" smtClean="0">
                          <a:latin typeface="Cambria Math"/>
                        </a:rPr>
                        <m:t>𝑏</m:t>
                      </m:r>
                      <m:r>
                        <a:rPr lang="es-EC" i="1" smtClean="0">
                          <a:latin typeface="Cambria Math"/>
                        </a:rPr>
                        <m:t>∗</m:t>
                      </m:r>
                      <m:d>
                        <m:dPr>
                          <m:ctrlPr>
                            <a:rPr lang="es-ES" i="1">
                              <a:latin typeface="Cambria Math"/>
                            </a:rPr>
                          </m:ctrlPr>
                        </m:dPr>
                        <m:e>
                          <m:sSub>
                            <m:sSubPr>
                              <m:ctrlPr>
                                <a:rPr lang="es-ES" i="1">
                                  <a:latin typeface="Cambria Math"/>
                                </a:rPr>
                              </m:ctrlPr>
                            </m:sSubPr>
                            <m:e>
                              <m:r>
                                <a:rPr lang="es-EC" i="1">
                                  <a:latin typeface="Cambria Math"/>
                                </a:rPr>
                                <m:t>h</m:t>
                              </m:r>
                            </m:e>
                            <m:sub>
                              <m:r>
                                <a:rPr lang="es-EC" i="1">
                                  <a:latin typeface="Cambria Math"/>
                                </a:rPr>
                                <m:t>𝑣𝑖𝑔𝑎</m:t>
                              </m:r>
                            </m:sub>
                          </m:sSub>
                          <m:r>
                            <a:rPr lang="es-EC" i="1">
                              <a:latin typeface="Cambria Math"/>
                            </a:rPr>
                            <m:t>−</m:t>
                          </m:r>
                          <m:sSub>
                            <m:sSubPr>
                              <m:ctrlPr>
                                <a:rPr lang="es-ES" i="1">
                                  <a:latin typeface="Cambria Math"/>
                                </a:rPr>
                              </m:ctrlPr>
                            </m:sSubPr>
                            <m:e>
                              <m:r>
                                <a:rPr lang="es-EC" i="1">
                                  <a:latin typeface="Cambria Math"/>
                                </a:rPr>
                                <m:t>h</m:t>
                              </m:r>
                            </m:e>
                            <m:sub>
                              <m:r>
                                <a:rPr lang="es-EC" i="1">
                                  <a:latin typeface="Cambria Math"/>
                                </a:rPr>
                                <m:t>𝑙𝑜𝑠𝑎</m:t>
                              </m:r>
                            </m:sub>
                          </m:sSub>
                        </m:e>
                      </m:d>
                      <m:r>
                        <a:rPr lang="es-EC" i="1">
                          <a:latin typeface="Cambria Math"/>
                        </a:rPr>
                        <m:t>∗</m:t>
                      </m:r>
                      <m:r>
                        <a:rPr lang="es-EC" i="1">
                          <a:latin typeface="Cambria Math"/>
                        </a:rPr>
                        <m:t>𝑙𝑜𝑛𝑔</m:t>
                      </m:r>
                      <m:r>
                        <a:rPr lang="es-EC" i="1">
                          <a:latin typeface="Cambria Math"/>
                        </a:rPr>
                        <m:t> </m:t>
                      </m:r>
                      <m:r>
                        <a:rPr lang="es-EC" i="1">
                          <a:latin typeface="Cambria Math"/>
                        </a:rPr>
                        <m:t>𝑉</m:t>
                      </m:r>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1</m:t>
                          </m:r>
                        </m:sub>
                      </m:sSub>
                      <m:r>
                        <a:rPr lang="es-EC" i="1">
                          <a:latin typeface="Cambria Math"/>
                        </a:rPr>
                        <m:t>=0,4∗(0,7−0,3)∗109,17</m:t>
                      </m:r>
                    </m:oMath>
                  </m:oMathPara>
                </a14:m>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1</m:t>
                          </m:r>
                        </m:sub>
                      </m:sSub>
                      <m:r>
                        <a:rPr lang="es-EC" i="1">
                          <a:latin typeface="Cambria Math"/>
                        </a:rPr>
                        <m:t>=17,47</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2</m:t>
                          </m:r>
                        </m:sub>
                      </m:sSub>
                      <m:r>
                        <a:rPr lang="es-EC" i="1">
                          <a:latin typeface="Cambria Math"/>
                        </a:rPr>
                        <m:t>=0,4∗(0,6−0,3)∗85,30</m:t>
                      </m:r>
                    </m:oMath>
                  </m:oMathPara>
                </a14:m>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2</m:t>
                          </m:r>
                        </m:sub>
                      </m:sSub>
                      <m:r>
                        <a:rPr lang="es-EC" i="1">
                          <a:latin typeface="Cambria Math"/>
                        </a:rPr>
                        <m:t>=10,24</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1</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𝑉</m:t>
                          </m:r>
                          <m:r>
                            <a:rPr lang="es-EC" i="1">
                              <a:latin typeface="Cambria Math"/>
                            </a:rPr>
                            <m:t>2</m:t>
                          </m:r>
                        </m:sub>
                      </m:sSub>
                    </m:oMath>
                  </m:oMathPara>
                </a14:m>
                <a:endParaRPr lang="es-ES" dirty="0"/>
              </a:p>
              <a:p>
                <a:pPr marL="0" indent="0">
                  <a:buNone/>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=27,7</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pPr marL="0" indent="0">
                  <a:buNone/>
                </a:pPr>
                <a:endParaRPr lang="es-ES" dirty="0" smtClean="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𝑣𝑖𝑔</m:t>
                          </m:r>
                        </m:sub>
                      </m:sSub>
                      <m:r>
                        <a:rPr lang="es-EC" i="1">
                          <a:latin typeface="Cambria Math"/>
                        </a:rPr>
                        <m:t>=</m:t>
                      </m:r>
                      <m:f>
                        <m:fPr>
                          <m:ctrlPr>
                            <a:rPr lang="es-ES" i="1">
                              <a:latin typeface="Cambria Math"/>
                            </a:rPr>
                          </m:ctrlPr>
                        </m:fPr>
                        <m:num>
                          <m:r>
                            <a:rPr lang="es-EC" i="1">
                              <a:latin typeface="Cambria Math"/>
                            </a:rPr>
                            <m:t>2400</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den>
                          </m:f>
                          <m:r>
                            <a:rPr lang="es-EC" i="1">
                              <a:latin typeface="Cambria Math"/>
                            </a:rPr>
                            <m:t>∗27,7</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num>
                        <m:den>
                          <m:r>
                            <a:rPr lang="es-EC" i="1">
                              <a:latin typeface="Cambria Math"/>
                            </a:rPr>
                            <m:t>542,83</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smtClean="0"/>
              </a:p>
              <a:p>
                <a:pPr marL="0" indent="0">
                  <a:buNone/>
                </a:pPr>
                <a:endParaRPr lang="es-ES" dirty="0"/>
              </a:p>
              <a:p>
                <a:pPr marL="0" indent="0">
                  <a:buNone/>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𝑣𝑖𝑔</m:t>
                          </m:r>
                        </m:sub>
                      </m:sSub>
                      <m:r>
                        <a:rPr lang="es-EC" i="1">
                          <a:latin typeface="Cambria Math"/>
                        </a:rPr>
                        <m:t>=122,49</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a:p>
              <a:p>
                <a:pPr marL="0" indent="0">
                  <a:buNone/>
                </a:pPr>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3575050" y="1988840"/>
                <a:ext cx="5111750" cy="4137323"/>
              </a:xfrm>
              <a:blipFill rotWithShape="1">
                <a:blip r:embed="rId2"/>
                <a:stretch>
                  <a:fillRect l="-358" b="-3535"/>
                </a:stretch>
              </a:blipFill>
            </p:spPr>
            <p:txBody>
              <a:bodyPr/>
              <a:lstStyle/>
              <a:p>
                <a:r>
                  <a:rPr lang="es-ES">
                    <a:noFill/>
                  </a:rPr>
                  <a:t> </a:t>
                </a:r>
              </a:p>
            </p:txBody>
          </p:sp>
        </mc:Fallback>
      </mc:AlternateContent>
      <p:graphicFrame>
        <p:nvGraphicFramePr>
          <p:cNvPr id="8" name="7 Tabla"/>
          <p:cNvGraphicFramePr>
            <a:graphicFrameLocks noGrp="1"/>
          </p:cNvGraphicFramePr>
          <p:nvPr>
            <p:extLst>
              <p:ext uri="{D42A27DB-BD31-4B8C-83A1-F6EECF244321}">
                <p14:modId xmlns:p14="http://schemas.microsoft.com/office/powerpoint/2010/main" val="483970356"/>
              </p:ext>
            </p:extLst>
          </p:nvPr>
        </p:nvGraphicFramePr>
        <p:xfrm>
          <a:off x="4572000" y="620688"/>
          <a:ext cx="3168353" cy="822960"/>
        </p:xfrm>
        <a:graphic>
          <a:graphicData uri="http://schemas.openxmlformats.org/drawingml/2006/table">
            <a:tbl>
              <a:tblPr firstRow="1" firstCol="1" bandRow="1">
                <a:tableStyleId>{9D7B26C5-4107-4FEC-AEDC-1716B250A1EF}</a:tableStyleId>
              </a:tblPr>
              <a:tblGrid>
                <a:gridCol w="651080"/>
                <a:gridCol w="602249"/>
                <a:gridCol w="601541"/>
                <a:gridCol w="423202"/>
                <a:gridCol w="890281"/>
              </a:tblGrid>
              <a:tr h="200025">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b</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H</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u.</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long.</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00025">
                <a:tc>
                  <a:txBody>
                    <a:bodyPr/>
                    <a:lstStyle/>
                    <a:p>
                      <a:pPr indent="144145" algn="ctr">
                        <a:lnSpc>
                          <a:spcPct val="150000"/>
                        </a:lnSpc>
                        <a:spcBef>
                          <a:spcPts val="1200"/>
                        </a:spcBef>
                        <a:spcAft>
                          <a:spcPts val="0"/>
                        </a:spcAft>
                      </a:pPr>
                      <a:r>
                        <a:rPr lang="es-ES" sz="1200">
                          <a:effectLst/>
                        </a:rPr>
                        <a:t>V1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0,7</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109,17</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00025">
                <a:tc>
                  <a:txBody>
                    <a:bodyPr/>
                    <a:lstStyle/>
                    <a:p>
                      <a:pPr indent="144145" algn="ctr">
                        <a:lnSpc>
                          <a:spcPct val="150000"/>
                        </a:lnSpc>
                        <a:spcBef>
                          <a:spcPts val="1200"/>
                        </a:spcBef>
                        <a:spcAft>
                          <a:spcPts val="0"/>
                        </a:spcAft>
                      </a:pPr>
                      <a:r>
                        <a:rPr lang="es-ES" sz="1200">
                          <a:effectLst/>
                        </a:rPr>
                        <a:t>V2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85,30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pic>
        <p:nvPicPr>
          <p:cNvPr id="11266" name="Picture 2" descr="Resultado de imagen para dibujo de vigas de concr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599" y="3140968"/>
            <a:ext cx="3361945" cy="210962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00677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196752"/>
            <a:ext cx="3008313" cy="1162050"/>
          </a:xfrm>
        </p:spPr>
        <p:txBody>
          <a:bodyPr/>
          <a:lstStyle/>
          <a:p>
            <a:pPr algn="ctr"/>
            <a:r>
              <a:rPr lang="es-ES" dirty="0" smtClean="0"/>
              <a:t>Cálculo de Matriz de Masas (M</a:t>
            </a:r>
            <a:r>
              <a:rPr lang="es-ES" sz="1800" dirty="0" smtClean="0"/>
              <a:t>E</a:t>
            </a:r>
            <a:r>
              <a:rPr lang="es-ES" dirty="0" smtClean="0"/>
              <a:t>)</a:t>
            </a:r>
            <a:br>
              <a:rPr lang="es-ES" dirty="0" smtClean="0"/>
            </a:b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31567182"/>
              </p:ext>
            </p:extLst>
          </p:nvPr>
        </p:nvGraphicFramePr>
        <p:xfrm>
          <a:off x="4499992" y="1340648"/>
          <a:ext cx="3096344" cy="1097280"/>
        </p:xfrm>
        <a:graphic>
          <a:graphicData uri="http://schemas.openxmlformats.org/drawingml/2006/table">
            <a:tbl>
              <a:tblPr firstRow="1" firstCol="1" bandRow="1">
                <a:tableStyleId>{9D7B26C5-4107-4FEC-AEDC-1716B250A1EF}</a:tableStyleId>
              </a:tblPr>
              <a:tblGrid>
                <a:gridCol w="1146794"/>
                <a:gridCol w="974775"/>
                <a:gridCol w="974775"/>
              </a:tblGrid>
              <a:tr h="190500">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1 - 15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Penthouse</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 de C1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17</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 de C2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 de C3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a:xfrm>
                <a:off x="915599" y="2163337"/>
                <a:ext cx="3008313" cy="4578031"/>
              </a:xfrm>
            </p:spPr>
            <p:txBody>
              <a:bodyPr/>
              <a:lstStyle/>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r>
                        <a:rPr lang="es-EC" i="1">
                          <a:latin typeface="Cambria Math"/>
                        </a:rPr>
                        <m:t>𝑏</m:t>
                      </m:r>
                      <m:r>
                        <a:rPr lang="es-EC" i="1">
                          <a:latin typeface="Cambria Math"/>
                        </a:rPr>
                        <m:t>∗</m:t>
                      </m:r>
                      <m:r>
                        <a:rPr lang="es-EC" i="1">
                          <a:latin typeface="Cambria Math"/>
                        </a:rPr>
                        <m:t>h</m:t>
                      </m:r>
                      <m:r>
                        <a:rPr lang="es-EC" i="1">
                          <a:latin typeface="Cambria Math"/>
                        </a:rPr>
                        <m:t>∗</m:t>
                      </m:r>
                      <m:d>
                        <m:dPr>
                          <m:ctrlPr>
                            <a:rPr lang="es-ES" i="1">
                              <a:latin typeface="Cambria Math"/>
                            </a:rPr>
                          </m:ctrlPr>
                        </m:dPr>
                        <m:e>
                          <m:sSub>
                            <m:sSubPr>
                              <m:ctrlPr>
                                <a:rPr lang="es-ES" i="1">
                                  <a:latin typeface="Cambria Math"/>
                                </a:rPr>
                              </m:ctrlPr>
                            </m:sSubPr>
                            <m:e>
                              <m:r>
                                <a:rPr lang="es-EC" i="1">
                                  <a:latin typeface="Cambria Math"/>
                                </a:rPr>
                                <m:t>h</m:t>
                              </m:r>
                            </m:e>
                            <m:sub>
                              <m:r>
                                <a:rPr lang="es-EC" i="1">
                                  <a:latin typeface="Cambria Math"/>
                                </a:rPr>
                                <m:t>𝑝𝑖𝑠𝑜</m:t>
                              </m:r>
                            </m:sub>
                          </m:sSub>
                          <m:r>
                            <a:rPr lang="es-EC" i="1">
                              <a:latin typeface="Cambria Math"/>
                            </a:rPr>
                            <m:t>−</m:t>
                          </m:r>
                          <m:sSub>
                            <m:sSubPr>
                              <m:ctrlPr>
                                <a:rPr lang="es-ES" i="1">
                                  <a:latin typeface="Cambria Math"/>
                                </a:rPr>
                              </m:ctrlPr>
                            </m:sSubPr>
                            <m:e>
                              <m:r>
                                <a:rPr lang="es-EC" i="1">
                                  <a:latin typeface="Cambria Math"/>
                                </a:rPr>
                                <m:t>h</m:t>
                              </m:r>
                            </m:e>
                            <m:sub>
                              <m:r>
                                <a:rPr lang="es-EC" i="1">
                                  <a:latin typeface="Cambria Math"/>
                                </a:rPr>
                                <m:t>𝑙𝑜𝑠𝑎</m:t>
                              </m:r>
                            </m:sub>
                          </m:sSub>
                        </m:e>
                      </m:d>
                      <m:r>
                        <a:rPr lang="es-EC" i="1">
                          <a:latin typeface="Cambria Math"/>
                        </a:rPr>
                        <m:t>∗#</m:t>
                      </m:r>
                      <m:r>
                        <a:rPr lang="es-EC" i="1">
                          <a:latin typeface="Cambria Math"/>
                        </a:rPr>
                        <m:t>𝑐𝑜𝑙</m:t>
                      </m:r>
                    </m:oMath>
                  </m:oMathPara>
                </a14:m>
                <a:endParaRPr lang="es-ES" dirty="0" smtClean="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1</m:t>
                          </m:r>
                        </m:sub>
                      </m:sSub>
                      <m:r>
                        <a:rPr lang="es-EC" i="1">
                          <a:latin typeface="Cambria Math"/>
                        </a:rPr>
                        <m:t>=0,5∗1∗</m:t>
                      </m:r>
                      <m:d>
                        <m:dPr>
                          <m:ctrlPr>
                            <a:rPr lang="es-ES" i="1">
                              <a:latin typeface="Cambria Math"/>
                            </a:rPr>
                          </m:ctrlPr>
                        </m:dPr>
                        <m:e>
                          <m:r>
                            <a:rPr lang="es-EC" i="1">
                              <a:latin typeface="Cambria Math"/>
                            </a:rPr>
                            <m:t>3,35−0,30</m:t>
                          </m:r>
                        </m:e>
                      </m:d>
                      <m:r>
                        <a:rPr lang="es-EC" i="1">
                          <a:latin typeface="Cambria Math"/>
                        </a:rPr>
                        <m:t>∗17</m:t>
                      </m:r>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1</m:t>
                          </m:r>
                        </m:sub>
                      </m:sSub>
                      <m:r>
                        <a:rPr lang="es-EC" i="1">
                          <a:latin typeface="Cambria Math"/>
                        </a:rPr>
                        <m:t>=25,925</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2</m:t>
                          </m:r>
                        </m:sub>
                      </m:sSub>
                      <m:r>
                        <a:rPr lang="es-EC" i="1">
                          <a:latin typeface="Cambria Math"/>
                        </a:rPr>
                        <m:t>=0,5∗0,7∗</m:t>
                      </m:r>
                      <m:d>
                        <m:dPr>
                          <m:ctrlPr>
                            <a:rPr lang="es-ES" i="1">
                              <a:latin typeface="Cambria Math"/>
                            </a:rPr>
                          </m:ctrlPr>
                        </m:dPr>
                        <m:e>
                          <m:r>
                            <a:rPr lang="es-EC" i="1">
                              <a:latin typeface="Cambria Math"/>
                            </a:rPr>
                            <m:t>3,35−0,30</m:t>
                          </m:r>
                        </m:e>
                      </m:d>
                      <m:r>
                        <a:rPr lang="es-EC" i="1">
                          <a:latin typeface="Cambria Math"/>
                        </a:rPr>
                        <m:t>∗4</m:t>
                      </m:r>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2</m:t>
                          </m:r>
                        </m:sub>
                      </m:sSub>
                      <m:r>
                        <a:rPr lang="es-EC" i="1">
                          <a:latin typeface="Cambria Math"/>
                        </a:rPr>
                        <m:t>=4,27</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3</m:t>
                          </m:r>
                        </m:sub>
                      </m:sSub>
                      <m:r>
                        <a:rPr lang="es-EC" i="1">
                          <a:latin typeface="Cambria Math"/>
                        </a:rPr>
                        <m:t>=0,8∗0,4∗</m:t>
                      </m:r>
                      <m:d>
                        <m:dPr>
                          <m:ctrlPr>
                            <a:rPr lang="es-ES" i="1">
                              <a:latin typeface="Cambria Math"/>
                            </a:rPr>
                          </m:ctrlPr>
                        </m:dPr>
                        <m:e>
                          <m:r>
                            <a:rPr lang="es-EC" i="1">
                              <a:latin typeface="Cambria Math"/>
                            </a:rPr>
                            <m:t>3,35−0,30</m:t>
                          </m:r>
                        </m:e>
                      </m:d>
                      <m:r>
                        <a:rPr lang="es-EC" i="1">
                          <a:latin typeface="Cambria Math"/>
                        </a:rPr>
                        <m:t>∗1</m:t>
                      </m:r>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3</m:t>
                          </m:r>
                        </m:sub>
                      </m:sSub>
                      <m:r>
                        <a:rPr lang="es-EC" i="1">
                          <a:latin typeface="Cambria Math"/>
                        </a:rPr>
                        <m:t>=0,976</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1</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2</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𝐶</m:t>
                          </m:r>
                          <m:r>
                            <a:rPr lang="es-EC" i="1">
                              <a:latin typeface="Cambria Math"/>
                            </a:rPr>
                            <m:t>3</m:t>
                          </m:r>
                        </m:sub>
                      </m:sSub>
                    </m:oMath>
                  </m:oMathPara>
                </a14:m>
                <a:endParaRPr lang="es-ES" dirty="0" smtClean="0"/>
              </a:p>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=31,171</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𝑐𝑜𝑙</m:t>
                          </m:r>
                        </m:sub>
                      </m:sSub>
                      <m:r>
                        <a:rPr lang="es-EC" i="1">
                          <a:latin typeface="Cambria Math"/>
                        </a:rPr>
                        <m:t>=</m:t>
                      </m:r>
                      <m:f>
                        <m:fPr>
                          <m:ctrlPr>
                            <a:rPr lang="es-ES" i="1">
                              <a:latin typeface="Cambria Math"/>
                            </a:rPr>
                          </m:ctrlPr>
                        </m:fPr>
                        <m:num>
                          <m:r>
                            <a:rPr lang="es-EC" i="1">
                              <a:latin typeface="Cambria Math"/>
                            </a:rPr>
                            <m:t>2400</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den>
                          </m:f>
                          <m:r>
                            <a:rPr lang="es-EC" i="1">
                              <a:latin typeface="Cambria Math"/>
                            </a:rPr>
                            <m:t>∗31,171</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num>
                        <m:den>
                          <m:r>
                            <a:rPr lang="es-EC" i="1">
                              <a:latin typeface="Cambria Math"/>
                            </a:rPr>
                            <m:t>542,83</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𝑐𝑜𝑙</m:t>
                          </m:r>
                        </m:sub>
                      </m:sSub>
                      <m:r>
                        <a:rPr lang="es-EC" i="1">
                          <a:latin typeface="Cambria Math"/>
                        </a:rPr>
                        <m:t>=137,82</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xfrm>
                <a:off x="915599" y="2163337"/>
                <a:ext cx="3008313" cy="4578031"/>
              </a:xfrm>
              <a:blipFill rotWithShape="1">
                <a:blip r:embed="rId3"/>
                <a:stretch>
                  <a:fillRect l="-405"/>
                </a:stretch>
              </a:blipFill>
            </p:spPr>
            <p:txBody>
              <a:bodyPr/>
              <a:lstStyle/>
              <a:p>
                <a:r>
                  <a:rPr lang="es-ES">
                    <a:noFill/>
                  </a:rPr>
                  <a:t> </a:t>
                </a:r>
              </a:p>
            </p:txBody>
          </p:sp>
        </mc:Fallback>
      </mc:AlternateContent>
      <p:pic>
        <p:nvPicPr>
          <p:cNvPr id="12292" name="Picture 4" descr="Resultado de imagen para dibujo de vigas de concre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5956" y="2852816"/>
            <a:ext cx="4392488" cy="2759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930337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4767" y="1340648"/>
            <a:ext cx="2999161" cy="925123"/>
          </a:xfrm>
        </p:spPr>
        <p:txBody>
          <a:bodyPr>
            <a:normAutofit fontScale="90000"/>
          </a:bodyPr>
          <a:lstStyle/>
          <a:p>
            <a:pPr algn="ctr"/>
            <a:r>
              <a:rPr lang="es-ES" dirty="0" smtClean="0"/>
              <a:t>Cálculo de Matriz de Masas (M</a:t>
            </a:r>
            <a:r>
              <a:rPr lang="es-ES" sz="1800" dirty="0" smtClean="0"/>
              <a:t>E</a:t>
            </a:r>
            <a:r>
              <a:rPr lang="es-ES" dirty="0" smtClean="0"/>
              <a:t>)</a:t>
            </a:r>
            <a:br>
              <a:rPr lang="es-ES" dirty="0" smtClean="0"/>
            </a:b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648501826"/>
              </p:ext>
            </p:extLst>
          </p:nvPr>
        </p:nvGraphicFramePr>
        <p:xfrm>
          <a:off x="5104224" y="1899672"/>
          <a:ext cx="2362835" cy="1097280"/>
        </p:xfrm>
        <a:graphic>
          <a:graphicData uri="http://schemas.openxmlformats.org/drawingml/2006/table">
            <a:tbl>
              <a:tblPr firstRow="1" firstCol="1" bandRow="1">
                <a:tableStyleId>{9D7B26C5-4107-4FEC-AEDC-1716B250A1EF}</a:tableStyleId>
              </a:tblPr>
              <a:tblGrid>
                <a:gridCol w="587375"/>
                <a:gridCol w="715645"/>
                <a:gridCol w="597535"/>
                <a:gridCol w="462280"/>
              </a:tblGrid>
              <a:tr h="190500">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gridSpan="3">
                  <a:txBody>
                    <a:bodyPr/>
                    <a:lstStyle/>
                    <a:p>
                      <a:pPr indent="144145" algn="ctr">
                        <a:lnSpc>
                          <a:spcPct val="150000"/>
                        </a:lnSpc>
                        <a:spcBef>
                          <a:spcPts val="1200"/>
                        </a:spcBef>
                        <a:spcAft>
                          <a:spcPts val="0"/>
                        </a:spcAft>
                      </a:pPr>
                      <a:r>
                        <a:rPr lang="es-ES" sz="1200">
                          <a:effectLst/>
                        </a:rPr>
                        <a:t>Muros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r>
              <a:tr h="190500">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B</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H</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u.</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M1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0,25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M</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M2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5,70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0,20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M</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a:xfrm>
                <a:off x="924767" y="2502699"/>
                <a:ext cx="2999161" cy="3734614"/>
              </a:xfrm>
            </p:spPr>
            <p:txBody>
              <a:bodyPr/>
              <a:lstStyle/>
              <a:p>
                <a:endParaRPr lang="es-ES"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1</m:t>
                          </m:r>
                        </m:sub>
                      </m:sSub>
                      <m:r>
                        <a:rPr lang="es-EC" i="1">
                          <a:latin typeface="Cambria Math"/>
                        </a:rPr>
                        <m:t>=15∗0,25∗(3,35−0,3)</m:t>
                      </m:r>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1</m:t>
                          </m:r>
                        </m:sub>
                      </m:sSub>
                      <m:r>
                        <a:rPr lang="es-EC" i="1">
                          <a:latin typeface="Cambria Math"/>
                        </a:rPr>
                        <m:t>=11,44</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2</m:t>
                          </m:r>
                        </m:sub>
                      </m:sSub>
                      <m:r>
                        <a:rPr lang="es-EC" i="1">
                          <a:latin typeface="Cambria Math"/>
                        </a:rPr>
                        <m:t>=5,7∗0,2∗(3,35−0,3)</m:t>
                      </m:r>
                    </m:oMath>
                  </m:oMathPara>
                </a14:m>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2</m:t>
                          </m:r>
                        </m:sub>
                      </m:sSub>
                      <m:r>
                        <a:rPr lang="es-EC" i="1">
                          <a:latin typeface="Cambria Math"/>
                        </a:rPr>
                        <m:t>=3,477</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1</m:t>
                          </m:r>
                        </m:sub>
                      </m:sSub>
                      <m:r>
                        <a:rPr lang="es-EC" i="1">
                          <a:latin typeface="Cambria Math"/>
                        </a:rPr>
                        <m:t>+</m:t>
                      </m:r>
                      <m:sSub>
                        <m:sSubPr>
                          <m:ctrlPr>
                            <a:rPr lang="es-ES" i="1">
                              <a:latin typeface="Cambria Math"/>
                            </a:rPr>
                          </m:ctrlPr>
                        </m:sSubPr>
                        <m:e>
                          <m:r>
                            <a:rPr lang="es-EC" i="1">
                              <a:latin typeface="Cambria Math"/>
                            </a:rPr>
                            <m:t>𝑉</m:t>
                          </m:r>
                        </m:e>
                        <m:sub>
                          <m:r>
                            <a:rPr lang="es-EC" i="1">
                              <a:latin typeface="Cambria Math"/>
                            </a:rPr>
                            <m:t>𝑀</m:t>
                          </m:r>
                          <m:r>
                            <a:rPr lang="es-EC" i="1">
                              <a:latin typeface="Cambria Math"/>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C" i="1">
                          <a:latin typeface="Cambria Math"/>
                        </a:rPr>
                        <m:t>𝑉</m:t>
                      </m:r>
                      <m:r>
                        <a:rPr lang="es-EC" i="1">
                          <a:latin typeface="Cambria Math"/>
                        </a:rPr>
                        <m:t>=14,91</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𝑚𝑢𝑟𝑜</m:t>
                          </m:r>
                        </m:sub>
                      </m:sSub>
                      <m:r>
                        <a:rPr lang="es-EC" i="1">
                          <a:latin typeface="Cambria Math"/>
                        </a:rPr>
                        <m:t>=</m:t>
                      </m:r>
                      <m:f>
                        <m:fPr>
                          <m:ctrlPr>
                            <a:rPr lang="es-ES" i="1">
                              <a:latin typeface="Cambria Math"/>
                            </a:rPr>
                          </m:ctrlPr>
                        </m:fPr>
                        <m:num>
                          <m:r>
                            <a:rPr lang="es-EC" i="1">
                              <a:latin typeface="Cambria Math"/>
                            </a:rPr>
                            <m:t>2400</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den>
                          </m:f>
                          <m:r>
                            <a:rPr lang="es-EC" i="1">
                              <a:latin typeface="Cambria Math"/>
                            </a:rPr>
                            <m:t>∗14,91</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3</m:t>
                              </m:r>
                            </m:sup>
                          </m:sSup>
                        </m:num>
                        <m:den>
                          <m:r>
                            <a:rPr lang="es-EC" i="1">
                              <a:latin typeface="Cambria Math"/>
                            </a:rPr>
                            <m:t>542,83</m:t>
                          </m:r>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𝑃</m:t>
                          </m:r>
                        </m:e>
                        <m:sub>
                          <m:r>
                            <a:rPr lang="es-EC" i="1">
                              <a:latin typeface="Cambria Math"/>
                            </a:rPr>
                            <m:t>𝑚𝑢𝑟𝑜</m:t>
                          </m:r>
                        </m:sub>
                      </m:sSub>
                      <m:r>
                        <a:rPr lang="es-EC" i="1">
                          <a:latin typeface="Cambria Math"/>
                        </a:rPr>
                        <m:t>=65,94</m:t>
                      </m:r>
                      <m:f>
                        <m:fPr>
                          <m:ctrlPr>
                            <a:rPr lang="es-ES" i="1">
                              <a:latin typeface="Cambria Math"/>
                            </a:rPr>
                          </m:ctrlPr>
                        </m:fPr>
                        <m:num>
                          <m:r>
                            <a:rPr lang="es-EC" i="1">
                              <a:latin typeface="Cambria Math"/>
                            </a:rPr>
                            <m:t>𝐾𝑔</m:t>
                          </m:r>
                        </m:num>
                        <m:den>
                          <m:sSup>
                            <m:sSupPr>
                              <m:ctrlPr>
                                <a:rPr lang="es-ES" i="1">
                                  <a:latin typeface="Cambria Math"/>
                                </a:rPr>
                              </m:ctrlPr>
                            </m:sSupPr>
                            <m:e>
                              <m:r>
                                <a:rPr lang="es-EC" i="1">
                                  <a:latin typeface="Cambria Math"/>
                                </a:rPr>
                                <m:t> </m:t>
                              </m:r>
                              <m:r>
                                <a:rPr lang="es-EC" i="1">
                                  <a:latin typeface="Cambria Math"/>
                                </a:rPr>
                                <m:t>𝑚</m:t>
                              </m:r>
                            </m:e>
                            <m:sup>
                              <m:r>
                                <a:rPr lang="es-EC" i="1">
                                  <a:latin typeface="Cambria Math"/>
                                </a:rPr>
                                <m:t>2</m:t>
                              </m:r>
                            </m:sup>
                          </m:sSup>
                        </m:den>
                      </m:f>
                    </m:oMath>
                  </m:oMathPara>
                </a14:m>
                <a:endParaRPr lang="es-ES" dirty="0"/>
              </a:p>
              <a:p>
                <a:endParaRPr lang="es-ES"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xfrm>
                <a:off x="924767" y="2502699"/>
                <a:ext cx="2999161" cy="3734614"/>
              </a:xfrm>
              <a:blipFill rotWithShape="1">
                <a:blip r:embed="rId2"/>
                <a:stretch>
                  <a:fillRect l="-610" t="-327" b="-4575"/>
                </a:stretch>
              </a:blipFill>
            </p:spPr>
            <p:txBody>
              <a:bodyPr/>
              <a:lstStyle/>
              <a:p>
                <a:r>
                  <a:rPr lang="es-ES">
                    <a:noFill/>
                  </a:rPr>
                  <a:t> </a:t>
                </a:r>
              </a:p>
            </p:txBody>
          </p:sp>
        </mc:Fallback>
      </mc:AlternateContent>
      <p:pic>
        <p:nvPicPr>
          <p:cNvPr id="13314" name="Picture 2" descr="Resultado de imagen para muros portantes"/>
          <p:cNvPicPr>
            <a:picLocks noChangeAspect="1" noChangeArrowheads="1"/>
          </p:cNvPicPr>
          <p:nvPr/>
        </p:nvPicPr>
        <p:blipFill rotWithShape="1">
          <a:blip r:embed="rId3">
            <a:extLst>
              <a:ext uri="{28A0092B-C50C-407E-A947-70E740481C1C}">
                <a14:useLocalDpi xmlns:a14="http://schemas.microsoft.com/office/drawing/2010/main" val="0"/>
              </a:ext>
            </a:extLst>
          </a:blip>
          <a:srcRect b="15687"/>
          <a:stretch/>
        </p:blipFill>
        <p:spPr bwMode="auto">
          <a:xfrm>
            <a:off x="4600168" y="3411840"/>
            <a:ext cx="3181350" cy="176677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7498649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1623" y="1340648"/>
            <a:ext cx="3008313" cy="1162050"/>
          </a:xfrm>
        </p:spPr>
        <p:txBody>
          <a:bodyPr/>
          <a:lstStyle/>
          <a:p>
            <a:pPr algn="ctr"/>
            <a:r>
              <a:rPr lang="es-ES" dirty="0" smtClean="0"/>
              <a:t>Cálculo de Matriz de Masas (M</a:t>
            </a:r>
            <a:r>
              <a:rPr lang="es-ES" sz="1800" dirty="0" smtClean="0"/>
              <a:t>E</a:t>
            </a:r>
            <a:r>
              <a:rPr lang="es-ES" dirty="0" smtClean="0"/>
              <a:t>)</a:t>
            </a:r>
            <a:br>
              <a:rPr lang="es-ES" dirty="0" smtClean="0"/>
            </a:b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907154283"/>
              </p:ext>
            </p:extLst>
          </p:nvPr>
        </p:nvGraphicFramePr>
        <p:xfrm>
          <a:off x="4283967" y="1828006"/>
          <a:ext cx="4536504" cy="3026448"/>
        </p:xfrm>
        <a:graphic>
          <a:graphicData uri="http://schemas.openxmlformats.org/drawingml/2006/table">
            <a:tbl>
              <a:tblPr firstRow="1" firstCol="1" bandRow="1">
                <a:tableStyleId>{9D7B26C5-4107-4FEC-AEDC-1716B250A1EF}</a:tableStyleId>
              </a:tblPr>
              <a:tblGrid>
                <a:gridCol w="1826384"/>
                <a:gridCol w="542024"/>
                <a:gridCol w="542024"/>
                <a:gridCol w="542024"/>
                <a:gridCol w="542024"/>
                <a:gridCol w="542024"/>
              </a:tblGrid>
              <a:tr h="550624">
                <a:tc>
                  <a:txBody>
                    <a:bodyPr/>
                    <a:lstStyle/>
                    <a:p>
                      <a:pPr indent="144145" algn="ctr">
                        <a:lnSpc>
                          <a:spcPct val="150000"/>
                        </a:lnSpc>
                        <a:spcBef>
                          <a:spcPts val="1200"/>
                        </a:spcBef>
                        <a:spcAft>
                          <a:spcPts val="0"/>
                        </a:spcAft>
                      </a:pPr>
                      <a:r>
                        <a:rPr lang="es-ES" sz="1200">
                          <a:effectLst/>
                        </a:rPr>
                        <a:t>Peso por m² de pared (kg/m²)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gridSpan="5">
                  <a:txBody>
                    <a:bodyPr/>
                    <a:lstStyle/>
                    <a:p>
                      <a:pPr indent="144145" algn="ctr">
                        <a:lnSpc>
                          <a:spcPct val="150000"/>
                        </a:lnSpc>
                        <a:spcBef>
                          <a:spcPts val="1200"/>
                        </a:spcBef>
                        <a:spcAft>
                          <a:spcPts val="0"/>
                        </a:spcAft>
                      </a:pPr>
                      <a:r>
                        <a:rPr lang="es-ES" sz="1200">
                          <a:effectLst/>
                        </a:rPr>
                        <a:t>Ancho del bloque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5312">
                <a:tc>
                  <a:txBody>
                    <a:bodyPr/>
                    <a:lstStyle/>
                    <a:p>
                      <a:pPr indent="144145" algn="ctr">
                        <a:lnSpc>
                          <a:spcPct val="150000"/>
                        </a:lnSpc>
                        <a:spcBef>
                          <a:spcPts val="1200"/>
                        </a:spcBef>
                        <a:spcAft>
                          <a:spcPts val="0"/>
                        </a:spcAft>
                      </a:pPr>
                      <a:r>
                        <a:rPr lang="es-ES" sz="1200" dirty="0">
                          <a:effectLst/>
                        </a:rPr>
                        <a:t>Espaciamiento del relleno</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102</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a:effectLst/>
                        </a:rPr>
                        <a:t>152</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a:effectLst/>
                        </a:rPr>
                        <a:t>203</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a:effectLst/>
                        </a:rPr>
                        <a:t>254</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a:effectLst/>
                        </a:rPr>
                        <a:t>305</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r>
              <a:tr h="275312">
                <a:tc>
                  <a:txBody>
                    <a:bodyPr/>
                    <a:lstStyle/>
                    <a:p>
                      <a:pPr indent="144145" algn="ctr">
                        <a:lnSpc>
                          <a:spcPct val="150000"/>
                        </a:lnSpc>
                        <a:spcBef>
                          <a:spcPts val="1200"/>
                        </a:spcBef>
                        <a:spcAft>
                          <a:spcPts val="0"/>
                        </a:spcAft>
                      </a:pPr>
                      <a:r>
                        <a:rPr lang="es-ES" sz="1200">
                          <a:effectLst/>
                        </a:rPr>
                        <a:t>Sin relleno</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168</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215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259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302</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1219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158</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239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292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345</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1016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172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254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311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369</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813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182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263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326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383</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610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196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282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350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412</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406 mm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225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316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393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469</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275312">
                <a:tc>
                  <a:txBody>
                    <a:bodyPr/>
                    <a:lstStyle/>
                    <a:p>
                      <a:pPr indent="144145" algn="ctr">
                        <a:lnSpc>
                          <a:spcPct val="150000"/>
                        </a:lnSpc>
                        <a:spcBef>
                          <a:spcPts val="1200"/>
                        </a:spcBef>
                        <a:spcAft>
                          <a:spcPts val="0"/>
                        </a:spcAft>
                      </a:pPr>
                      <a:r>
                        <a:rPr lang="es-ES" sz="1200">
                          <a:effectLst/>
                        </a:rPr>
                        <a:t>Relleno completo</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417</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527</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637</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mc:AlternateContent xmlns:mc="http://schemas.openxmlformats.org/markup-compatibility/2006" xmlns:a14="http://schemas.microsoft.com/office/drawing/2010/main">
        <mc:Choice Requires="a14">
          <p:sp>
            <p:nvSpPr>
              <p:cNvPr id="4" name="3 Marcador de texto"/>
              <p:cNvSpPr>
                <a:spLocks noGrp="1"/>
              </p:cNvSpPr>
              <p:nvPr>
                <p:ph type="body" sz="half" idx="2"/>
              </p:nvPr>
            </p:nvSpPr>
            <p:spPr>
              <a:xfrm>
                <a:off x="880575" y="2166937"/>
                <a:ext cx="3250704" cy="4691063"/>
              </a:xfrm>
            </p:spPr>
            <p:txBody>
              <a:bodyPr>
                <a:noAutofit/>
              </a:bodyPr>
              <a:lstStyle/>
              <a:p>
                <a:pPr algn="just"/>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Según </a:t>
                </a:r>
                <a:r>
                  <a:rPr lang="es-EC" sz="1800" dirty="0">
                    <a:latin typeface="Times New Roman" pitchFamily="18" charset="0"/>
                    <a:cs typeface="Times New Roman" pitchFamily="18" charset="0"/>
                  </a:rPr>
                  <a:t>el ASCE 7 – 10 “El peso de estas paredes de mampostería incluye el mortero de unión pero no el enlucido. Para considerar el peso del enlucido, se recomienda añadir a estos valores 24 Kg/m² por cada cara de la pared que se prevea enlucir”.</a:t>
                </a:r>
                <a:endParaRPr lang="es-ES" sz="1800" dirty="0">
                  <a:latin typeface="Times New Roman" pitchFamily="18" charset="0"/>
                  <a:cs typeface="Times New Roman" pitchFamily="18" charset="0"/>
                </a:endParaRPr>
              </a:p>
              <a:p>
                <a:endParaRPr lang="es-ES" sz="1800" dirty="0" smtClean="0"/>
              </a:p>
              <a:p>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𝑃</m:t>
                          </m:r>
                        </m:e>
                        <m:sub>
                          <m:r>
                            <a:rPr lang="es-EC" sz="1800" i="1">
                              <a:latin typeface="Cambria Math"/>
                            </a:rPr>
                            <m:t>𝑝𝑎𝑟𝑒𝑑𝑒𝑠</m:t>
                          </m:r>
                        </m:sub>
                      </m:sSub>
                      <m:r>
                        <a:rPr lang="es-EC" sz="1800" i="1">
                          <a:latin typeface="Cambria Math"/>
                        </a:rPr>
                        <m:t>=(215+2∗24)</m:t>
                      </m:r>
                      <m:f>
                        <m:fPr>
                          <m:ctrlPr>
                            <a:rPr lang="es-ES" sz="1800" i="1">
                              <a:latin typeface="Cambria Math"/>
                            </a:rPr>
                          </m:ctrlPr>
                        </m:fPr>
                        <m:num>
                          <m:r>
                            <a:rPr lang="es-EC" sz="1800" i="1">
                              <a:latin typeface="Cambria Math"/>
                            </a:rPr>
                            <m:t>𝐾𝑔</m:t>
                          </m:r>
                        </m:num>
                        <m:den>
                          <m:sSup>
                            <m:sSupPr>
                              <m:ctrlPr>
                                <a:rPr lang="es-ES" sz="1800" i="1">
                                  <a:latin typeface="Cambria Math"/>
                                </a:rPr>
                              </m:ctrlPr>
                            </m:sSupPr>
                            <m:e>
                              <m:r>
                                <a:rPr lang="es-EC" sz="1800" i="1">
                                  <a:latin typeface="Cambria Math"/>
                                </a:rPr>
                                <m:t> </m:t>
                              </m:r>
                              <m:r>
                                <a:rPr lang="es-EC" sz="1800" i="1">
                                  <a:latin typeface="Cambria Math"/>
                                </a:rPr>
                                <m:t>𝑚</m:t>
                              </m:r>
                            </m:e>
                            <m:sup>
                              <m:r>
                                <a:rPr lang="es-EC" sz="1800" i="1">
                                  <a:latin typeface="Cambria Math"/>
                                </a:rPr>
                                <m:t>2</m:t>
                              </m:r>
                            </m:sup>
                          </m:sSup>
                        </m:den>
                      </m:f>
                    </m:oMath>
                  </m:oMathPara>
                </a14:m>
                <a:endParaRPr lang="es-ES" sz="1800" dirty="0"/>
              </a:p>
              <a:p>
                <a:endParaRPr lang="es-ES" sz="1800" dirty="0" smtClean="0"/>
              </a:p>
              <a:p>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𝑃</m:t>
                          </m:r>
                        </m:e>
                        <m:sub>
                          <m:r>
                            <a:rPr lang="es-EC" sz="1800" i="1">
                              <a:latin typeface="Cambria Math"/>
                            </a:rPr>
                            <m:t>𝑝𝑎𝑟𝑒𝑑𝑒𝑠</m:t>
                          </m:r>
                        </m:sub>
                      </m:sSub>
                      <m:r>
                        <a:rPr lang="es-EC" sz="1800" i="1">
                          <a:latin typeface="Cambria Math"/>
                        </a:rPr>
                        <m:t>=263≈265</m:t>
                      </m:r>
                      <m:f>
                        <m:fPr>
                          <m:ctrlPr>
                            <a:rPr lang="es-ES" sz="1800" i="1">
                              <a:latin typeface="Cambria Math"/>
                            </a:rPr>
                          </m:ctrlPr>
                        </m:fPr>
                        <m:num>
                          <m:r>
                            <a:rPr lang="es-EC" sz="1800" i="1">
                              <a:latin typeface="Cambria Math"/>
                            </a:rPr>
                            <m:t>𝐾𝑔</m:t>
                          </m:r>
                        </m:num>
                        <m:den>
                          <m:sSup>
                            <m:sSupPr>
                              <m:ctrlPr>
                                <a:rPr lang="es-ES" sz="1800" i="1">
                                  <a:latin typeface="Cambria Math"/>
                                </a:rPr>
                              </m:ctrlPr>
                            </m:sSupPr>
                            <m:e>
                              <m:r>
                                <a:rPr lang="es-EC" sz="1800" i="1">
                                  <a:latin typeface="Cambria Math"/>
                                </a:rPr>
                                <m:t> </m:t>
                              </m:r>
                              <m:r>
                                <a:rPr lang="es-EC" sz="1800" i="1">
                                  <a:latin typeface="Cambria Math"/>
                                </a:rPr>
                                <m:t>𝑚</m:t>
                              </m:r>
                            </m:e>
                            <m:sup>
                              <m:r>
                                <a:rPr lang="es-EC" sz="1800" i="1">
                                  <a:latin typeface="Cambria Math"/>
                                </a:rPr>
                                <m:t>2</m:t>
                              </m:r>
                            </m:sup>
                          </m:sSup>
                        </m:den>
                      </m:f>
                    </m:oMath>
                  </m:oMathPara>
                </a14:m>
                <a:endParaRPr lang="es-ES" sz="1800" dirty="0"/>
              </a:p>
            </p:txBody>
          </p:sp>
        </mc:Choice>
        <mc:Fallback xmlns="">
          <p:sp>
            <p:nvSpPr>
              <p:cNvPr id="4" name="3 Marcador de texto"/>
              <p:cNvSpPr>
                <a:spLocks noGrp="1" noRot="1" noChangeAspect="1" noMove="1" noResize="1" noEditPoints="1" noAdjustHandles="1" noChangeArrowheads="1" noChangeShapeType="1" noTextEdit="1"/>
              </p:cNvSpPr>
              <p:nvPr>
                <p:ph type="body" sz="half" idx="2"/>
              </p:nvPr>
            </p:nvSpPr>
            <p:spPr>
              <a:xfrm>
                <a:off x="880575" y="2166937"/>
                <a:ext cx="3250704" cy="4691063"/>
              </a:xfrm>
              <a:blipFill rotWithShape="1">
                <a:blip r:embed="rId2"/>
                <a:stretch>
                  <a:fillRect l="-1498" t="-649" r="-3184"/>
                </a:stretch>
              </a:blipFill>
            </p:spPr>
            <p:txBody>
              <a:bodyPr/>
              <a:lstStyle/>
              <a:p>
                <a:r>
                  <a:rPr lang="es-ES">
                    <a:noFill/>
                  </a:rPr>
                  <a:t> </a:t>
                </a:r>
              </a:p>
            </p:txBody>
          </p:sp>
        </mc:Fallback>
      </mc:AlternateContent>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08707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dirty="0" smtClean="0"/>
              <a:t>Cálculo de Matriz de Masas (M</a:t>
            </a:r>
            <a:r>
              <a:rPr lang="es-ES" sz="2800" dirty="0" smtClean="0"/>
              <a:t>E</a:t>
            </a:r>
            <a:r>
              <a:rPr lang="es-ES" sz="3200" dirty="0" smtClean="0"/>
              <a:t>)</a:t>
            </a:r>
            <a:endParaRPr lang="es-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36392651"/>
              </p:ext>
            </p:extLst>
          </p:nvPr>
        </p:nvGraphicFramePr>
        <p:xfrm>
          <a:off x="1966717" y="1484784"/>
          <a:ext cx="5334000" cy="2194560"/>
        </p:xfrm>
        <a:graphic>
          <a:graphicData uri="http://schemas.openxmlformats.org/drawingml/2006/table">
            <a:tbl>
              <a:tblPr firstRow="1" firstCol="1" bandRow="1">
                <a:tableStyleId>{9D7B26C5-4107-4FEC-AEDC-1716B250A1EF}</a:tableStyleId>
              </a:tblPr>
              <a:tblGrid>
                <a:gridCol w="3764280"/>
                <a:gridCol w="885190"/>
                <a:gridCol w="684530"/>
              </a:tblGrid>
              <a:tr h="190500">
                <a:tc gridSpan="3">
                  <a:txBody>
                    <a:bodyPr/>
                    <a:lstStyle/>
                    <a:p>
                      <a:pPr indent="144145" algn="ctr">
                        <a:lnSpc>
                          <a:spcPct val="150000"/>
                        </a:lnSpc>
                        <a:spcBef>
                          <a:spcPts val="1200"/>
                        </a:spcBef>
                        <a:spcAft>
                          <a:spcPts val="0"/>
                        </a:spcAft>
                      </a:pPr>
                      <a:r>
                        <a:rPr lang="es-ES" sz="1200">
                          <a:effectLst/>
                        </a:rPr>
                        <a:t>Carga muerta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r>
              <a:tr h="190500">
                <a:tc>
                  <a:txBody>
                    <a:bodyPr/>
                    <a:lstStyle/>
                    <a:p>
                      <a:pPr indent="144145" algn="l">
                        <a:lnSpc>
                          <a:spcPct val="150000"/>
                        </a:lnSpc>
                        <a:spcBef>
                          <a:spcPts val="1200"/>
                        </a:spcBef>
                        <a:spcAft>
                          <a:spcPts val="0"/>
                        </a:spcAft>
                      </a:pPr>
                      <a:r>
                        <a:rPr lang="es-ES" sz="1200">
                          <a:effectLst/>
                        </a:rPr>
                        <a:t>Peso de losa total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336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Peso de vigas / área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122,49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Peso de columnas de 1 piso / área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137,82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Peso de muros / área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65,94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Peso de paredes enlucido dos lados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265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Peso de acabados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TOTAL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1027,25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Kg/m²</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539312045"/>
              </p:ext>
            </p:extLst>
          </p:nvPr>
        </p:nvGraphicFramePr>
        <p:xfrm>
          <a:off x="1966717" y="3789040"/>
          <a:ext cx="5334000" cy="1097280"/>
        </p:xfrm>
        <a:graphic>
          <a:graphicData uri="http://schemas.openxmlformats.org/drawingml/2006/table">
            <a:tbl>
              <a:tblPr firstRow="1" firstCol="1" bandRow="1">
                <a:tableStyleId>{9D7B26C5-4107-4FEC-AEDC-1716B250A1EF}</a:tableStyleId>
              </a:tblPr>
              <a:tblGrid>
                <a:gridCol w="2444750"/>
                <a:gridCol w="1112520"/>
                <a:gridCol w="1776730"/>
              </a:tblGrid>
              <a:tr h="190500">
                <a:tc gridSpan="3">
                  <a:txBody>
                    <a:bodyPr/>
                    <a:lstStyle/>
                    <a:p>
                      <a:pPr indent="144145" algn="ctr">
                        <a:lnSpc>
                          <a:spcPct val="150000"/>
                        </a:lnSpc>
                        <a:spcBef>
                          <a:spcPts val="1200"/>
                        </a:spcBef>
                        <a:spcAft>
                          <a:spcPts val="0"/>
                        </a:spcAft>
                      </a:pPr>
                      <a:r>
                        <a:rPr lang="es-ES" sz="1200">
                          <a:effectLst/>
                        </a:rPr>
                        <a:t>Carga Viva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r>
              <a:tr h="190500">
                <a:tc>
                  <a:txBody>
                    <a:bodyPr/>
                    <a:lstStyle/>
                    <a:p>
                      <a:pPr indent="144145" algn="ctr">
                        <a:lnSpc>
                          <a:spcPct val="150000"/>
                        </a:lnSpc>
                        <a:spcBef>
                          <a:spcPts val="1200"/>
                        </a:spcBef>
                        <a:spcAft>
                          <a:spcPts val="0"/>
                        </a:spcAft>
                      </a:pPr>
                      <a:r>
                        <a:rPr lang="es-ES" sz="1200">
                          <a:effectLst/>
                        </a:rPr>
                        <a:t>Vivienda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Hoteles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Kg/m²</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Oficinas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240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Kg/m²</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6" name="275 Rectángulo"/>
          <p:cNvSpPr/>
          <p:nvPr/>
        </p:nvSpPr>
        <p:spPr>
          <a:xfrm>
            <a:off x="3286125" y="7905750"/>
            <a:ext cx="5314950" cy="18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7" name="275 Rectángulo"/>
          <p:cNvSpPr/>
          <p:nvPr/>
        </p:nvSpPr>
        <p:spPr>
          <a:xfrm>
            <a:off x="2038725" y="4084466"/>
            <a:ext cx="5314950" cy="1809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aphicFrame>
        <p:nvGraphicFramePr>
          <p:cNvPr id="8" name="7 Tabla"/>
          <p:cNvGraphicFramePr>
            <a:graphicFrameLocks noGrp="1"/>
          </p:cNvGraphicFramePr>
          <p:nvPr>
            <p:extLst>
              <p:ext uri="{D42A27DB-BD31-4B8C-83A1-F6EECF244321}">
                <p14:modId xmlns:p14="http://schemas.microsoft.com/office/powerpoint/2010/main" val="3404132286"/>
              </p:ext>
            </p:extLst>
          </p:nvPr>
        </p:nvGraphicFramePr>
        <p:xfrm>
          <a:off x="1986655" y="5013176"/>
          <a:ext cx="5367020" cy="937260"/>
        </p:xfrm>
        <a:graphic>
          <a:graphicData uri="http://schemas.openxmlformats.org/drawingml/2006/table">
            <a:tbl>
              <a:tblPr firstRow="1" firstCol="1" bandRow="1">
                <a:tableStyleId>{9D7B26C5-4107-4FEC-AEDC-1716B250A1EF}</a:tableStyleId>
              </a:tblPr>
              <a:tblGrid>
                <a:gridCol w="1535430"/>
                <a:gridCol w="285750"/>
                <a:gridCol w="1266190"/>
                <a:gridCol w="400685"/>
                <a:gridCol w="1414145"/>
                <a:gridCol w="232410"/>
                <a:gridCol w="232410"/>
              </a:tblGrid>
              <a:tr h="190500">
                <a:tc gridSpan="7">
                  <a:txBody>
                    <a:bodyPr/>
                    <a:lstStyle/>
                    <a:p>
                      <a:pPr algn="ctr">
                        <a:spcAft>
                          <a:spcPts val="0"/>
                        </a:spcAft>
                      </a:pPr>
                      <a:r>
                        <a:rPr lang="es-EC" sz="1200">
                          <a:effectLst/>
                        </a:rPr>
                        <a:t>Combinación</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ctr">
                        <a:spcAft>
                          <a:spcPts val="0"/>
                        </a:spcAft>
                      </a:pPr>
                      <a:r>
                        <a:rPr lang="es-EC" sz="1200">
                          <a:effectLst/>
                        </a:rPr>
                        <a:t>D</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0,25*L</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endParaRPr lang="es-ES" sz="1100">
                        <a:solidFill>
                          <a:srgbClr val="000000"/>
                        </a:solidFill>
                        <a:effectLst/>
                        <a:latin typeface="Calibri"/>
                        <a:cs typeface="Times New Roman"/>
                      </a:endParaRPr>
                    </a:p>
                  </a:txBody>
                  <a:tcPr marL="68580" marR="68580" marT="0" marB="0">
                    <a:solidFill>
                      <a:schemeClr val="bg1"/>
                    </a:solidFill>
                  </a:tcPr>
                </a:tc>
              </a:tr>
              <a:tr h="190500">
                <a:tc>
                  <a:txBody>
                    <a:bodyPr/>
                    <a:lstStyle/>
                    <a:p>
                      <a:pPr algn="ctr">
                        <a:spcAft>
                          <a:spcPts val="0"/>
                        </a:spcAft>
                      </a:pPr>
                      <a:r>
                        <a:rPr lang="es-EC" sz="1200">
                          <a:effectLst/>
                        </a:rPr>
                        <a:t>1027,25</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50,00</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a:t>
                      </a:r>
                      <a:endParaRPr lang="es-ES" sz="1100">
                        <a:solidFill>
                          <a:srgbClr val="000000"/>
                        </a:solidFill>
                        <a:effectLst/>
                        <a:latin typeface="Calibri"/>
                        <a:ea typeface="Calibri"/>
                        <a:cs typeface="Times New Roman"/>
                      </a:endParaRPr>
                    </a:p>
                  </a:txBody>
                  <a:tcPr marL="68580" marR="68580" marT="0" marB="0">
                    <a:solidFill>
                      <a:schemeClr val="bg1"/>
                    </a:solidFill>
                  </a:tcPr>
                </a:tc>
                <a:tc>
                  <a:txBody>
                    <a:bodyPr/>
                    <a:lstStyle/>
                    <a:p>
                      <a:pPr algn="ctr">
                        <a:spcAft>
                          <a:spcPts val="0"/>
                        </a:spcAft>
                      </a:pPr>
                      <a:r>
                        <a:rPr lang="es-EC" sz="1200">
                          <a:effectLst/>
                        </a:rPr>
                        <a:t>1077,25</a:t>
                      </a:r>
                      <a:endParaRPr lang="es-ES" sz="1100">
                        <a:solidFill>
                          <a:srgbClr val="000000"/>
                        </a:solidFill>
                        <a:effectLst/>
                        <a:latin typeface="Calibri"/>
                        <a:ea typeface="Calibri"/>
                        <a:cs typeface="Times New Roman"/>
                      </a:endParaRPr>
                    </a:p>
                  </a:txBody>
                  <a:tcPr marL="68580" marR="68580" marT="0" marB="0">
                    <a:solidFill>
                      <a:schemeClr val="bg1"/>
                    </a:solidFill>
                  </a:tcPr>
                </a:tc>
                <a:tc gridSpan="2">
                  <a:txBody>
                    <a:bodyPr/>
                    <a:lstStyle/>
                    <a:p>
                      <a:pPr algn="ctr">
                        <a:spcAft>
                          <a:spcPts val="0"/>
                        </a:spcAft>
                      </a:pPr>
                      <a:r>
                        <a:rPr lang="es-EC" sz="1200">
                          <a:effectLst/>
                        </a:rPr>
                        <a:t>Kg/m²</a:t>
                      </a:r>
                      <a:endParaRPr lang="es-ES" sz="110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r>
              <a:tr h="190500">
                <a:tc gridSpan="4">
                  <a:txBody>
                    <a:bodyPr/>
                    <a:lstStyle/>
                    <a:p>
                      <a:endParaRPr lang="es-ES" sz="1100">
                        <a:solidFill>
                          <a:srgbClr val="000000"/>
                        </a:solidFill>
                        <a:effectLst/>
                        <a:latin typeface="Calibri"/>
                        <a:cs typeface="Times New Roman"/>
                      </a:endParaRPr>
                    </a:p>
                  </a:txBody>
                  <a:tcPr marL="68580" marR="68580" marT="0" marB="0">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a:spcAft>
                          <a:spcPts val="0"/>
                        </a:spcAft>
                      </a:pPr>
                      <a:r>
                        <a:rPr lang="es-EC" sz="1200">
                          <a:effectLst/>
                        </a:rPr>
                        <a:t>1,08</a:t>
                      </a:r>
                      <a:endParaRPr lang="es-ES" sz="1100">
                        <a:solidFill>
                          <a:srgbClr val="000000"/>
                        </a:solidFill>
                        <a:effectLst/>
                        <a:latin typeface="Calibri"/>
                        <a:ea typeface="Calibri"/>
                        <a:cs typeface="Times New Roman"/>
                      </a:endParaRPr>
                    </a:p>
                  </a:txBody>
                  <a:tcPr marL="68580" marR="68580" marT="0" marB="0">
                    <a:solidFill>
                      <a:schemeClr val="bg1"/>
                    </a:solidFill>
                  </a:tcPr>
                </a:tc>
                <a:tc gridSpan="2">
                  <a:txBody>
                    <a:bodyPr/>
                    <a:lstStyle/>
                    <a:p>
                      <a:pPr algn="ctr">
                        <a:spcAft>
                          <a:spcPts val="0"/>
                        </a:spcAft>
                      </a:pPr>
                      <a:r>
                        <a:rPr lang="es-EC" sz="1200" dirty="0">
                          <a:effectLst/>
                        </a:rPr>
                        <a:t>T/m²</a:t>
                      </a:r>
                      <a:endParaRPr lang="es-ES" sz="1100" dirty="0">
                        <a:solidFill>
                          <a:srgbClr val="000000"/>
                        </a:solidFill>
                        <a:effectLst/>
                        <a:latin typeface="Calibri"/>
                        <a:ea typeface="Calibri"/>
                        <a:cs typeface="Times New Roman"/>
                      </a:endParaRPr>
                    </a:p>
                  </a:txBody>
                  <a:tcPr marL="68580" marR="68580" marT="0" marB="0">
                    <a:solidFill>
                      <a:schemeClr val="bg1"/>
                    </a:solidFill>
                  </a:tcPr>
                </a:tc>
                <a:tc hMerge="1">
                  <a:txBody>
                    <a:bodyPr/>
                    <a:lstStyle/>
                    <a:p>
                      <a:endParaRPr lang="es-ES"/>
                    </a:p>
                  </a:txBody>
                  <a:tcPr/>
                </a:tc>
              </a:tr>
            </a:tbl>
          </a:graphicData>
        </a:graphic>
      </p:graphicFrame>
      <p:sp>
        <p:nvSpPr>
          <p:cNvPr id="9"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897744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600" dirty="0" smtClean="0"/>
              <a:t>Cálculo de Matriz de Masas (M</a:t>
            </a:r>
            <a:r>
              <a:rPr lang="es-ES" sz="3200" dirty="0" smtClean="0"/>
              <a:t>E</a:t>
            </a:r>
            <a:r>
              <a:rPr lang="es-ES" sz="3600" dirty="0" smtClean="0"/>
              <a:t>)</a:t>
            </a:r>
            <a:endParaRPr lang="es-ES" sz="3600" dirty="0"/>
          </a:p>
        </p:txBody>
      </p:sp>
      <mc:AlternateContent xmlns:mc="http://schemas.openxmlformats.org/markup-compatibility/2006" xmlns:a14="http://schemas.microsoft.com/office/drawing/2010/main">
        <mc:Choice Requires="a14">
          <p:sp>
            <p:nvSpPr>
              <p:cNvPr id="4" name="3 Rectángulo"/>
              <p:cNvSpPr/>
              <p:nvPr/>
            </p:nvSpPr>
            <p:spPr>
              <a:xfrm>
                <a:off x="3561467" y="1358473"/>
                <a:ext cx="2021066"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𝑀</m:t>
                      </m:r>
                      <m:r>
                        <a:rPr lang="es-ES" i="1">
                          <a:latin typeface="Cambria Math"/>
                        </a:rPr>
                        <m:t>=</m:t>
                      </m:r>
                      <m:d>
                        <m:dPr>
                          <m:begChr m:val="["/>
                          <m:endChr m:val="]"/>
                          <m:ctrlPr>
                            <a:rPr lang="es-ES" i="1">
                              <a:latin typeface="Cambria Math"/>
                            </a:rPr>
                          </m:ctrlPr>
                        </m:dPr>
                        <m:e>
                          <m:m>
                            <m:mPr>
                              <m:mcs>
                                <m:mc>
                                  <m:mcPr>
                                    <m:count m:val="3"/>
                                    <m:mcJc m:val="center"/>
                                  </m:mcPr>
                                </m:mc>
                              </m:mcs>
                              <m:ctrlPr>
                                <a:rPr lang="es-ES" i="1">
                                  <a:latin typeface="Cambria Math"/>
                                </a:rPr>
                              </m:ctrlPr>
                            </m:mPr>
                            <m:mr>
                              <m:e>
                                <m:r>
                                  <a:rPr lang="es-ES" i="1">
                                    <a:latin typeface="Cambria Math"/>
                                  </a:rPr>
                                  <m:t>𝑚</m:t>
                                </m:r>
                              </m:e>
                              <m:e/>
                              <m:e/>
                            </m:mr>
                            <m:mr>
                              <m:e/>
                              <m:e>
                                <m:r>
                                  <a:rPr lang="es-ES" i="1">
                                    <a:latin typeface="Cambria Math"/>
                                  </a:rPr>
                                  <m:t>𝑚</m:t>
                                </m:r>
                              </m:e>
                              <m:e/>
                            </m:mr>
                            <m:mr>
                              <m:e/>
                              <m:e/>
                              <m:e>
                                <m:r>
                                  <a:rPr lang="es-ES" i="1">
                                    <a:latin typeface="Cambria Math"/>
                                  </a:rPr>
                                  <m:t>𝐽</m:t>
                                </m:r>
                              </m:e>
                            </m:mr>
                          </m:m>
                        </m:e>
                      </m:d>
                    </m:oMath>
                  </m:oMathPara>
                </a14:m>
                <a:endParaRPr lang="es-ES" dirty="0"/>
              </a:p>
            </p:txBody>
          </p:sp>
        </mc:Choice>
        <mc:Fallback xmlns="">
          <p:sp>
            <p:nvSpPr>
              <p:cNvPr id="4" name="3 Rectángulo"/>
              <p:cNvSpPr>
                <a:spLocks noRot="1" noChangeAspect="1" noMove="1" noResize="1" noEditPoints="1" noAdjustHandles="1" noChangeArrowheads="1" noChangeShapeType="1" noTextEdit="1"/>
              </p:cNvSpPr>
              <p:nvPr/>
            </p:nvSpPr>
            <p:spPr>
              <a:xfrm>
                <a:off x="3561467" y="1358473"/>
                <a:ext cx="2021066" cy="972702"/>
              </a:xfrm>
              <a:prstGeom prst="rect">
                <a:avLst/>
              </a:prstGeom>
              <a:blipFill rotWithShape="1">
                <a:blip r:embed="rId2"/>
                <a:stretch>
                  <a:fillRect r="-36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226375" y="2636912"/>
                <a:ext cx="2691250" cy="12252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a:rPr>
                        <m:t>𝑚</m:t>
                      </m:r>
                      <m:r>
                        <a:rPr lang="es-ES" i="1" smtClean="0">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m>
                                  <m:mPr>
                                    <m:mcs>
                                      <m:mc>
                                        <m:mcPr>
                                          <m:count m:val="2"/>
                                          <m:mcJc m:val="center"/>
                                        </m:mcPr>
                                      </m:mc>
                                    </m:mcs>
                                    <m:ctrlPr>
                                      <a:rPr lang="es-ES" i="1">
                                        <a:latin typeface="Cambria Math"/>
                                      </a:rPr>
                                    </m:ctrlPr>
                                  </m:mPr>
                                  <m:mr>
                                    <m:e>
                                      <m:sSub>
                                        <m:sSubPr>
                                          <m:ctrlPr>
                                            <a:rPr lang="es-ES" i="1">
                                              <a:latin typeface="Cambria Math"/>
                                            </a:rPr>
                                          </m:ctrlPr>
                                        </m:sSubPr>
                                        <m:e>
                                          <m:r>
                                            <a:rPr lang="es-ES" i="1">
                                              <a:latin typeface="Cambria Math"/>
                                            </a:rPr>
                                            <m:t>𝑚</m:t>
                                          </m:r>
                                        </m:e>
                                        <m:sub>
                                          <m:r>
                                            <a:rPr lang="es-ES" i="1">
                                              <a:latin typeface="Cambria Math"/>
                                            </a:rPr>
                                            <m:t>1</m:t>
                                          </m:r>
                                        </m:sub>
                                      </m:sSub>
                                    </m:e>
                                    <m:e/>
                                  </m:mr>
                                  <m:mr>
                                    <m:e/>
                                    <m:e>
                                      <m:sSub>
                                        <m:sSubPr>
                                          <m:ctrlPr>
                                            <a:rPr lang="es-ES" i="1">
                                              <a:latin typeface="Cambria Math"/>
                                            </a:rPr>
                                          </m:ctrlPr>
                                        </m:sSubPr>
                                        <m:e>
                                          <m:r>
                                            <a:rPr lang="es-ES" i="1">
                                              <a:latin typeface="Cambria Math"/>
                                            </a:rPr>
                                            <m:t>𝑚</m:t>
                                          </m:r>
                                        </m:e>
                                        <m:sub>
                                          <m:r>
                                            <a:rPr lang="es-ES" i="1">
                                              <a:latin typeface="Cambria Math"/>
                                            </a:rPr>
                                            <m:t>2</m:t>
                                          </m:r>
                                        </m:sub>
                                      </m:sSub>
                                    </m:e>
                                  </m:mr>
                                </m:m>
                              </m:e>
                              <m:e>
                                <m:m>
                                  <m:mPr>
                                    <m:mcs>
                                      <m:mc>
                                        <m:mcPr>
                                          <m:count m:val="2"/>
                                          <m:mcJc m:val="center"/>
                                        </m:mcPr>
                                      </m:mc>
                                    </m:mcs>
                                    <m:ctrlPr>
                                      <a:rPr lang="es-ES" i="1">
                                        <a:latin typeface="Cambria Math"/>
                                      </a:rPr>
                                    </m:ctrlPr>
                                  </m:mPr>
                                  <m:mr>
                                    <m:e/>
                                    <m:e/>
                                  </m:mr>
                                  <m:mr>
                                    <m:e/>
                                    <m:e/>
                                  </m:mr>
                                </m:m>
                              </m:e>
                            </m:mr>
                            <m:mr>
                              <m:e>
                                <m:m>
                                  <m:mPr>
                                    <m:mcs>
                                      <m:mc>
                                        <m:mcPr>
                                          <m:count m:val="2"/>
                                          <m:mcJc m:val="center"/>
                                        </m:mcPr>
                                      </m:mc>
                                    </m:mcs>
                                    <m:ctrlPr>
                                      <a:rPr lang="es-ES" i="1">
                                        <a:latin typeface="Cambria Math"/>
                                      </a:rPr>
                                    </m:ctrlPr>
                                  </m:mPr>
                                  <m:mr>
                                    <m:e/>
                                    <m:e/>
                                  </m:mr>
                                  <m:mr>
                                    <m:e/>
                                    <m:e/>
                                  </m:mr>
                                </m:m>
                              </m:e>
                              <m:e>
                                <m:m>
                                  <m:mPr>
                                    <m:mcs>
                                      <m:mc>
                                        <m:mcPr>
                                          <m:count m:val="2"/>
                                          <m:mcJc m:val="center"/>
                                        </m:mcPr>
                                      </m:mc>
                                    </m:mcs>
                                    <m:ctrlPr>
                                      <a:rPr lang="es-ES" i="1">
                                        <a:latin typeface="Cambria Math"/>
                                      </a:rPr>
                                    </m:ctrlPr>
                                  </m:mPr>
                                  <m:mr>
                                    <m:e>
                                      <m:r>
                                        <a:rPr lang="es-EC" i="1">
                                          <a:latin typeface="Cambria Math"/>
                                        </a:rPr>
                                        <m:t>⋱</m:t>
                                      </m:r>
                                    </m:e>
                                    <m:e/>
                                  </m:mr>
                                  <m:mr>
                                    <m:e/>
                                    <m:e>
                                      <m:sSub>
                                        <m:sSubPr>
                                          <m:ctrlPr>
                                            <a:rPr lang="es-ES" i="1">
                                              <a:latin typeface="Cambria Math"/>
                                            </a:rPr>
                                          </m:ctrlPr>
                                        </m:sSubPr>
                                        <m:e>
                                          <m:r>
                                            <a:rPr lang="es-ES" i="1">
                                              <a:latin typeface="Cambria Math"/>
                                            </a:rPr>
                                            <m:t>𝑚</m:t>
                                          </m:r>
                                        </m:e>
                                        <m:sub>
                                          <m:r>
                                            <a:rPr lang="es-ES" i="1">
                                              <a:latin typeface="Cambria Math"/>
                                            </a:rPr>
                                            <m:t>𝑛</m:t>
                                          </m:r>
                                        </m:sub>
                                      </m:sSub>
                                    </m:e>
                                  </m:mr>
                                </m:m>
                              </m:e>
                            </m:mr>
                          </m:m>
                        </m:e>
                      </m:d>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3226375" y="2636912"/>
                <a:ext cx="2691250" cy="1225272"/>
              </a:xfrm>
              <a:prstGeom prst="rect">
                <a:avLst/>
              </a:prstGeom>
              <a:blipFill rotWithShape="1">
                <a:blip r:embed="rId3"/>
                <a:stretch>
                  <a:fillRect r="-24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408220" y="4077072"/>
                <a:ext cx="2327560" cy="1323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𝐽</m:t>
                      </m:r>
                      <m:r>
                        <a:rPr lang="es-ES"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m>
                                  <m:mPr>
                                    <m:mcs>
                                      <m:mc>
                                        <m:mcPr>
                                          <m:count m:val="2"/>
                                          <m:mcJc m:val="center"/>
                                        </m:mcPr>
                                      </m:mc>
                                    </m:mcs>
                                    <m:ctrlPr>
                                      <a:rPr lang="es-ES" i="1">
                                        <a:latin typeface="Cambria Math"/>
                                      </a:rPr>
                                    </m:ctrlPr>
                                  </m:mPr>
                                  <m:mr>
                                    <m:e>
                                      <m:sSub>
                                        <m:sSubPr>
                                          <m:ctrlPr>
                                            <a:rPr lang="es-ES" i="1">
                                              <a:latin typeface="Cambria Math"/>
                                            </a:rPr>
                                          </m:ctrlPr>
                                        </m:sSubPr>
                                        <m:e>
                                          <m:r>
                                            <a:rPr lang="es-ES" i="1">
                                              <a:latin typeface="Cambria Math"/>
                                            </a:rPr>
                                            <m:t>𝐽</m:t>
                                          </m:r>
                                        </m:e>
                                        <m:sub>
                                          <m:r>
                                            <a:rPr lang="es-ES" i="1">
                                              <a:latin typeface="Cambria Math"/>
                                            </a:rPr>
                                            <m:t>1</m:t>
                                          </m:r>
                                        </m:sub>
                                      </m:sSub>
                                    </m:e>
                                    <m:e/>
                                  </m:mr>
                                  <m:mr>
                                    <m:e/>
                                    <m:e>
                                      <m:sSub>
                                        <m:sSubPr>
                                          <m:ctrlPr>
                                            <a:rPr lang="es-ES" i="1">
                                              <a:latin typeface="Cambria Math"/>
                                            </a:rPr>
                                          </m:ctrlPr>
                                        </m:sSubPr>
                                        <m:e>
                                          <m:r>
                                            <a:rPr lang="es-ES" i="1">
                                              <a:latin typeface="Cambria Math"/>
                                            </a:rPr>
                                            <m:t>𝐽</m:t>
                                          </m:r>
                                        </m:e>
                                        <m:sub>
                                          <m:r>
                                            <a:rPr lang="es-ES" i="1">
                                              <a:latin typeface="Cambria Math"/>
                                            </a:rPr>
                                            <m:t>2</m:t>
                                          </m:r>
                                        </m:sub>
                                      </m:sSub>
                                    </m:e>
                                  </m:mr>
                                </m:m>
                              </m:e>
                              <m:e>
                                <m:m>
                                  <m:mPr>
                                    <m:mcs>
                                      <m:mc>
                                        <m:mcPr>
                                          <m:count m:val="2"/>
                                          <m:mcJc m:val="center"/>
                                        </m:mcPr>
                                      </m:mc>
                                    </m:mcs>
                                    <m:ctrlPr>
                                      <a:rPr lang="es-ES" i="1">
                                        <a:latin typeface="Cambria Math"/>
                                      </a:rPr>
                                    </m:ctrlPr>
                                  </m:mPr>
                                  <m:mr>
                                    <m:e/>
                                    <m:e/>
                                  </m:mr>
                                  <m:mr>
                                    <m:e/>
                                    <m:e/>
                                  </m:mr>
                                </m:m>
                              </m:e>
                            </m:mr>
                            <m:mr>
                              <m:e>
                                <m:m>
                                  <m:mPr>
                                    <m:mcs>
                                      <m:mc>
                                        <m:mcPr>
                                          <m:count m:val="2"/>
                                          <m:mcJc m:val="center"/>
                                        </m:mcPr>
                                      </m:mc>
                                    </m:mcs>
                                    <m:ctrlPr>
                                      <a:rPr lang="es-ES" i="1">
                                        <a:latin typeface="Cambria Math"/>
                                      </a:rPr>
                                    </m:ctrlPr>
                                  </m:mPr>
                                  <m:mr>
                                    <m:e/>
                                    <m:e/>
                                  </m:mr>
                                  <m:mr>
                                    <m:e/>
                                    <m:e/>
                                  </m:mr>
                                </m:m>
                              </m:e>
                              <m:e>
                                <m:m>
                                  <m:mPr>
                                    <m:mcs>
                                      <m:mc>
                                        <m:mcPr>
                                          <m:count m:val="2"/>
                                          <m:mcJc m:val="center"/>
                                        </m:mcPr>
                                      </m:mc>
                                    </m:mcs>
                                    <m:ctrlPr>
                                      <a:rPr lang="es-ES" i="1">
                                        <a:latin typeface="Cambria Math"/>
                                      </a:rPr>
                                    </m:ctrlPr>
                                  </m:mPr>
                                  <m:mr>
                                    <m:e>
                                      <m:r>
                                        <a:rPr lang="es-EC" i="1">
                                          <a:latin typeface="Cambria Math"/>
                                        </a:rPr>
                                        <m:t>⋱</m:t>
                                      </m:r>
                                    </m:e>
                                    <m:e/>
                                  </m:mr>
                                  <m:mr>
                                    <m:e/>
                                    <m:e>
                                      <m:sSub>
                                        <m:sSubPr>
                                          <m:ctrlPr>
                                            <a:rPr lang="es-ES" i="1">
                                              <a:latin typeface="Cambria Math"/>
                                            </a:rPr>
                                          </m:ctrlPr>
                                        </m:sSubPr>
                                        <m:e>
                                          <m:r>
                                            <a:rPr lang="es-ES" i="1">
                                              <a:latin typeface="Cambria Math"/>
                                            </a:rPr>
                                            <m:t>𝐽</m:t>
                                          </m:r>
                                        </m:e>
                                        <m:sub>
                                          <m:r>
                                            <a:rPr lang="es-ES" i="1">
                                              <a:latin typeface="Cambria Math"/>
                                            </a:rPr>
                                            <m:t>𝑛</m:t>
                                          </m:r>
                                        </m:sub>
                                      </m:sSub>
                                    </m:e>
                                  </m:mr>
                                </m:m>
                              </m:e>
                            </m:mr>
                          </m:m>
                        </m:e>
                      </m:d>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3408220" y="4077072"/>
                <a:ext cx="2327560" cy="1323183"/>
              </a:xfrm>
              <a:prstGeom prst="rect">
                <a:avLst/>
              </a:prstGeom>
              <a:blipFill rotWithShape="1">
                <a:blip r:embed="rId4"/>
                <a:stretch>
                  <a:fillRect r="-314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3577817" y="5606945"/>
                <a:ext cx="1988365"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𝐽</m:t>
                      </m:r>
                      <m:r>
                        <a:rPr lang="es-ES" i="1">
                          <a:latin typeface="Cambria Math"/>
                        </a:rPr>
                        <m:t>=</m:t>
                      </m:r>
                      <m:f>
                        <m:fPr>
                          <m:ctrlPr>
                            <a:rPr lang="es-ES" i="1">
                              <a:latin typeface="Cambria Math"/>
                            </a:rPr>
                          </m:ctrlPr>
                        </m:fPr>
                        <m:num>
                          <m:sSub>
                            <m:sSubPr>
                              <m:ctrlPr>
                                <a:rPr lang="es-ES" i="1">
                                  <a:latin typeface="Cambria Math"/>
                                </a:rPr>
                              </m:ctrlPr>
                            </m:sSubPr>
                            <m:e>
                              <m:r>
                                <a:rPr lang="es-ES" i="1">
                                  <a:latin typeface="Cambria Math"/>
                                </a:rPr>
                                <m:t>𝑚</m:t>
                              </m:r>
                            </m:e>
                            <m:sub>
                              <m:r>
                                <a:rPr lang="es-ES" i="1">
                                  <a:latin typeface="Cambria Math"/>
                                </a:rPr>
                                <m:t>𝑖</m:t>
                              </m:r>
                            </m:sub>
                          </m:sSub>
                        </m:num>
                        <m:den>
                          <m:r>
                            <a:rPr lang="es-ES" i="1">
                              <a:latin typeface="Cambria Math"/>
                            </a:rPr>
                            <m:t>12</m:t>
                          </m:r>
                        </m:den>
                      </m:f>
                      <m:d>
                        <m:dPr>
                          <m:ctrlPr>
                            <a:rPr lang="es-ES" i="1">
                              <a:latin typeface="Cambria Math"/>
                            </a:rPr>
                          </m:ctrlPr>
                        </m:dPr>
                        <m:e>
                          <m:sSup>
                            <m:sSupPr>
                              <m:ctrlPr>
                                <a:rPr lang="es-ES" i="1">
                                  <a:latin typeface="Cambria Math"/>
                                </a:rPr>
                              </m:ctrlPr>
                            </m:sSupPr>
                            <m:e>
                              <m:sSub>
                                <m:sSubPr>
                                  <m:ctrlPr>
                                    <a:rPr lang="es-ES" i="1">
                                      <a:latin typeface="Cambria Math"/>
                                    </a:rPr>
                                  </m:ctrlPr>
                                </m:sSubPr>
                                <m:e>
                                  <m:r>
                                    <a:rPr lang="es-ES" i="1">
                                      <a:latin typeface="Cambria Math"/>
                                    </a:rPr>
                                    <m:t>𝑎</m:t>
                                  </m:r>
                                </m:e>
                                <m:sub>
                                  <m:r>
                                    <a:rPr lang="es-ES" i="1">
                                      <a:latin typeface="Cambria Math"/>
                                    </a:rPr>
                                    <m:t>𝑖</m:t>
                                  </m:r>
                                </m:sub>
                              </m:sSub>
                            </m:e>
                            <m:sup>
                              <m:r>
                                <a:rPr lang="es-ES" i="1">
                                  <a:latin typeface="Cambria Math"/>
                                </a:rPr>
                                <m:t>2</m:t>
                              </m:r>
                            </m:sup>
                          </m:sSup>
                          <m:r>
                            <a:rPr lang="es-ES" i="1">
                              <a:latin typeface="Cambria Math"/>
                            </a:rPr>
                            <m:t>+</m:t>
                          </m:r>
                          <m:sSup>
                            <m:sSupPr>
                              <m:ctrlPr>
                                <a:rPr lang="es-ES" i="1">
                                  <a:latin typeface="Cambria Math"/>
                                </a:rPr>
                              </m:ctrlPr>
                            </m:sSupPr>
                            <m:e>
                              <m:sSub>
                                <m:sSubPr>
                                  <m:ctrlPr>
                                    <a:rPr lang="es-ES" i="1">
                                      <a:latin typeface="Cambria Math"/>
                                    </a:rPr>
                                  </m:ctrlPr>
                                </m:sSubPr>
                                <m:e>
                                  <m:r>
                                    <a:rPr lang="es-ES" i="1">
                                      <a:latin typeface="Cambria Math"/>
                                    </a:rPr>
                                    <m:t>𝑏</m:t>
                                  </m:r>
                                </m:e>
                                <m:sub>
                                  <m:r>
                                    <a:rPr lang="es-ES" i="1">
                                      <a:latin typeface="Cambria Math"/>
                                    </a:rPr>
                                    <m:t>𝑖</m:t>
                                  </m:r>
                                </m:sub>
                              </m:sSub>
                            </m:e>
                            <m:sup>
                              <m:r>
                                <a:rPr lang="es-ES" i="1">
                                  <a:latin typeface="Cambria Math"/>
                                </a:rPr>
                                <m:t>2</m:t>
                              </m:r>
                            </m:sup>
                          </m:sSup>
                        </m:e>
                      </m:d>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3577817" y="5606945"/>
                <a:ext cx="1988365" cy="564898"/>
              </a:xfrm>
              <a:prstGeom prst="rect">
                <a:avLst/>
              </a:prstGeom>
              <a:blipFill rotWithShape="1">
                <a:blip r:embed="rId5"/>
                <a:stretch>
                  <a:fillRect r="-3374" b="-1087"/>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421888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600" dirty="0" smtClean="0"/>
              <a:t>Valores de m y J para matriz M</a:t>
            </a:r>
            <a:r>
              <a:rPr lang="es-ES" sz="2800" dirty="0" smtClean="0"/>
              <a:t>E</a:t>
            </a:r>
            <a:endParaRPr lang="es-ES"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42164337"/>
              </p:ext>
            </p:extLst>
          </p:nvPr>
        </p:nvGraphicFramePr>
        <p:xfrm>
          <a:off x="2051720" y="1988840"/>
          <a:ext cx="5334000" cy="3238500"/>
        </p:xfrm>
        <a:graphic>
          <a:graphicData uri="http://schemas.openxmlformats.org/drawingml/2006/table">
            <a:tbl>
              <a:tblPr>
                <a:tableStyleId>{9D7B26C5-4107-4FEC-AEDC-1716B250A1EF}</a:tableStyleId>
              </a:tblPr>
              <a:tblGrid>
                <a:gridCol w="762000"/>
                <a:gridCol w="762000"/>
                <a:gridCol w="762000"/>
                <a:gridCol w="762000"/>
                <a:gridCol w="762000"/>
                <a:gridCol w="762000"/>
                <a:gridCol w="762000"/>
              </a:tblGrid>
              <a:tr h="190500">
                <a:tc>
                  <a:txBody>
                    <a:bodyPr/>
                    <a:lstStyle/>
                    <a:p>
                      <a:pPr algn="ctr" fontAlgn="ctr"/>
                      <a:r>
                        <a:rPr lang="es-ES" sz="1100" u="none" strike="noStrike" dirty="0">
                          <a:effectLst/>
                        </a:rPr>
                        <a:t> </a:t>
                      </a:r>
                      <a:endParaRPr lang="es-ES" sz="1100" b="0" i="0" u="none" strike="noStrike" dirty="0">
                        <a:solidFill>
                          <a:srgbClr val="000000"/>
                        </a:solidFill>
                        <a:effectLst/>
                        <a:latin typeface="Calibri"/>
                      </a:endParaRPr>
                    </a:p>
                  </a:txBody>
                  <a:tcPr marL="9525" marR="9525" marT="9525" marB="0" anchor="ctr"/>
                </a:tc>
                <a:tc>
                  <a:txBody>
                    <a:bodyPr/>
                    <a:lstStyle/>
                    <a:p>
                      <a:pPr algn="ctr" fontAlgn="ctr"/>
                      <a:r>
                        <a:rPr lang="es-ES" sz="1100" u="none" strike="noStrike">
                          <a:effectLst/>
                        </a:rPr>
                        <a:t>Peso (T/m²)</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Área (m²)</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Masa</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a</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b</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J</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S3</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1,238</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606,502</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76,623</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26,150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23,190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7800,258</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S2</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1,066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552,767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60,111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23,350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23,670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5537,649</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S1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1,069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555,135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60,527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23,800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23,320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5600,039</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PB</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548,284</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59,942</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23,800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23,040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5481,098</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P2</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P3</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P4</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P5</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P6</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P8</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P9</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P10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a:effectLst/>
                        </a:rPr>
                        <a:t>P11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1,077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542,827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59,667</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27,450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19,780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5691,956</a:t>
                      </a:r>
                      <a:endParaRPr lang="es-ES" sz="1100" b="0" i="0" u="none" strike="noStrike">
                        <a:solidFill>
                          <a:srgbClr val="000000"/>
                        </a:solidFill>
                        <a:effectLst/>
                        <a:latin typeface="Calibri"/>
                      </a:endParaRPr>
                    </a:p>
                  </a:txBody>
                  <a:tcPr marL="9525" marR="9525" marT="9525" marB="0" anchor="ctr"/>
                </a:tc>
              </a:tr>
              <a:tr h="190500">
                <a:tc>
                  <a:txBody>
                    <a:bodyPr/>
                    <a:lstStyle/>
                    <a:p>
                      <a:pPr algn="ctr" fontAlgn="ctr"/>
                      <a:r>
                        <a:rPr lang="es-ES" sz="1100" u="none" strike="noStrike" dirty="0">
                          <a:effectLst/>
                        </a:rPr>
                        <a:t>P12</a:t>
                      </a:r>
                      <a:endParaRPr lang="es-ES" sz="1100" b="0" i="0" u="none" strike="noStrike" dirty="0">
                        <a:solidFill>
                          <a:srgbClr val="000000"/>
                        </a:solidFill>
                        <a:effectLst/>
                        <a:latin typeface="Calibri"/>
                      </a:endParaRPr>
                    </a:p>
                  </a:txBody>
                  <a:tcPr marL="9525" marR="9525" marT="9525" marB="0" anchor="ctr"/>
                </a:tc>
                <a:tc>
                  <a:txBody>
                    <a:bodyPr/>
                    <a:lstStyle/>
                    <a:p>
                      <a:pPr algn="ctr" fontAlgn="ctr"/>
                      <a:r>
                        <a:rPr lang="es-ES" sz="1100" u="none" strike="noStrike">
                          <a:effectLst/>
                        </a:rPr>
                        <a:t>1,161</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378,824</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44,860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20,020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a:effectLst/>
                        </a:rPr>
                        <a:t>18,920</a:t>
                      </a:r>
                      <a:endParaRPr lang="es-ES" sz="1100" b="0" i="0" u="none" strike="noStrike">
                        <a:solidFill>
                          <a:srgbClr val="000000"/>
                        </a:solidFill>
                        <a:effectLst/>
                        <a:latin typeface="Calibri"/>
                      </a:endParaRPr>
                    </a:p>
                  </a:txBody>
                  <a:tcPr marL="9525" marR="9525" marT="9525" marB="0" anchor="ctr"/>
                </a:tc>
                <a:tc>
                  <a:txBody>
                    <a:bodyPr/>
                    <a:lstStyle/>
                    <a:p>
                      <a:pPr algn="ctr" fontAlgn="ctr"/>
                      <a:r>
                        <a:rPr lang="es-ES" sz="1100" u="none" strike="noStrike" dirty="0">
                          <a:effectLst/>
                        </a:rPr>
                        <a:t>2836,508</a:t>
                      </a:r>
                      <a:endParaRPr lang="es-ES" sz="1100" b="0" i="0" u="none" strike="noStrike" dirty="0">
                        <a:solidFill>
                          <a:srgbClr val="000000"/>
                        </a:solidFill>
                        <a:effectLst/>
                        <a:latin typeface="Calibri"/>
                      </a:endParaRPr>
                    </a:p>
                  </a:txBody>
                  <a:tcPr marL="9525" marR="9525" marT="9525" marB="0" anchor="ctr"/>
                </a:tc>
              </a:tr>
            </a:tbl>
          </a:graphicData>
        </a:graphic>
      </p:graphicFrame>
      <p:sp>
        <p:nvSpPr>
          <p:cNvPr id="5"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305979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20" y="301950"/>
            <a:ext cx="6462179" cy="1143000"/>
          </a:xfrm>
        </p:spPr>
        <p:txBody>
          <a:bodyPr>
            <a:normAutofit/>
          </a:bodyPr>
          <a:lstStyle/>
          <a:p>
            <a:r>
              <a:rPr lang="es-ES" sz="2800" dirty="0" smtClean="0"/>
              <a:t>Cálculo de Valores y Vectores propios</a:t>
            </a:r>
            <a:endParaRPr lang="es-ES" sz="2800" dirty="0"/>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a:xfrm>
                <a:off x="915598" y="3645024"/>
                <a:ext cx="7771201" cy="2481139"/>
              </a:xfrm>
            </p:spPr>
            <p:txBody>
              <a:bodyPr>
                <a:noAutofit/>
              </a:bodyPr>
              <a:lstStyle/>
              <a:p>
                <a:pPr marL="0" indent="0" algn="just">
                  <a:buNone/>
                </a:pPr>
                <a:r>
                  <a:rPr lang="es-ES" sz="1800" dirty="0" smtClean="0">
                    <a:latin typeface="Times New Roman" pitchFamily="18" charset="0"/>
                    <a:cs typeface="Times New Roman" pitchFamily="18" charset="0"/>
                  </a:rPr>
                  <a:t>Comportamiento </a:t>
                </a:r>
                <a:r>
                  <a:rPr lang="es-ES" sz="1800" dirty="0">
                    <a:latin typeface="Times New Roman" pitchFamily="18" charset="0"/>
                    <a:cs typeface="Times New Roman" pitchFamily="18" charset="0"/>
                  </a:rPr>
                  <a:t>armónico </a:t>
                </a:r>
                <a:r>
                  <a:rPr lang="es-ES" sz="1800" dirty="0" smtClean="0">
                    <a:latin typeface="Times New Roman" pitchFamily="18" charset="0"/>
                    <a:cs typeface="Times New Roman" pitchFamily="18" charset="0"/>
                  </a:rPr>
                  <a:t>simple del edificio </a:t>
                </a:r>
                <a:r>
                  <a:rPr lang="es-ES" sz="1800" dirty="0">
                    <a:latin typeface="Times New Roman" pitchFamily="18" charset="0"/>
                    <a:cs typeface="Times New Roman" pitchFamily="18" charset="0"/>
                  </a:rPr>
                  <a:t>que puede ser de dos tipos: vibración libre y vibración forzada</a:t>
                </a:r>
                <a:r>
                  <a:rPr lang="es-ES" sz="1800" dirty="0" smtClean="0">
                    <a:latin typeface="Times New Roman" pitchFamily="18" charset="0"/>
                    <a:cs typeface="Times New Roman" pitchFamily="18" charset="0"/>
                  </a:rPr>
                  <a:t>.</a:t>
                </a:r>
              </a:p>
              <a:p>
                <a:pPr marL="0" indent="0" algn="just">
                  <a:buNone/>
                </a:pPr>
                <a:r>
                  <a:rPr lang="es-ES" sz="1800" dirty="0">
                    <a:latin typeface="Times New Roman" pitchFamily="18" charset="0"/>
                    <a:cs typeface="Times New Roman" pitchFamily="18" charset="0"/>
                  </a:rPr>
                  <a:t>Para las estructuras se modela como vibración libre sin amortiguamiento se parte de la </a:t>
                </a:r>
                <a:r>
                  <a:rPr lang="es-ES" sz="1800" dirty="0" smtClean="0">
                    <a:latin typeface="Times New Roman" pitchFamily="18" charset="0"/>
                    <a:cs typeface="Times New Roman" pitchFamily="18" charset="0"/>
                  </a:rPr>
                  <a:t>ecuación </a:t>
                </a:r>
                <a14:m>
                  <m:oMath xmlns:m="http://schemas.openxmlformats.org/officeDocument/2006/math">
                    <m:r>
                      <a:rPr lang="es-EC" sz="1800" i="1">
                        <a:latin typeface="Cambria Math"/>
                      </a:rPr>
                      <m:t>𝑀</m:t>
                    </m:r>
                    <m:acc>
                      <m:accPr>
                        <m:chr m:val="̈"/>
                        <m:ctrlPr>
                          <a:rPr lang="es-ES" sz="1800" i="1">
                            <a:latin typeface="Cambria Math"/>
                          </a:rPr>
                        </m:ctrlPr>
                      </m:accPr>
                      <m:e>
                        <m:r>
                          <a:rPr lang="es-EC" sz="1800" i="1">
                            <a:latin typeface="Cambria Math"/>
                          </a:rPr>
                          <m:t>𝑞</m:t>
                        </m:r>
                      </m:e>
                    </m:acc>
                    <m:r>
                      <a:rPr lang="es-EC" sz="1800" i="1">
                        <a:latin typeface="Cambria Math"/>
                      </a:rPr>
                      <m:t>+</m:t>
                    </m:r>
                    <m:r>
                      <a:rPr lang="es-EC" sz="1800" i="1">
                        <a:latin typeface="Cambria Math"/>
                      </a:rPr>
                      <m:t>𝐶</m:t>
                    </m:r>
                    <m:acc>
                      <m:accPr>
                        <m:chr m:val="̇"/>
                        <m:ctrlPr>
                          <a:rPr lang="es-ES" sz="1800" i="1">
                            <a:latin typeface="Cambria Math"/>
                          </a:rPr>
                        </m:ctrlPr>
                      </m:accPr>
                      <m:e>
                        <m:r>
                          <a:rPr lang="es-EC" sz="1800" i="1">
                            <a:latin typeface="Cambria Math"/>
                          </a:rPr>
                          <m:t>𝑞</m:t>
                        </m:r>
                      </m:e>
                    </m:acc>
                    <m:r>
                      <a:rPr lang="es-EC" sz="1800" i="1">
                        <a:latin typeface="Cambria Math"/>
                      </a:rPr>
                      <m:t>+</m:t>
                    </m:r>
                    <m:r>
                      <a:rPr lang="es-EC" sz="1800" i="1">
                        <a:latin typeface="Cambria Math"/>
                      </a:rPr>
                      <m:t>𝐾𝑞</m:t>
                    </m:r>
                    <m:r>
                      <a:rPr lang="es-EC" sz="1800" i="1">
                        <a:latin typeface="Cambria Math"/>
                      </a:rPr>
                      <m:t>=0</m:t>
                    </m:r>
                  </m:oMath>
                </a14:m>
                <a:r>
                  <a:rPr lang="es-ES" sz="1800" dirty="0" smtClean="0">
                    <a:latin typeface="Times New Roman" pitchFamily="18" charset="0"/>
                    <a:cs typeface="Times New Roman" pitchFamily="18" charset="0"/>
                  </a:rPr>
                  <a:t>, y se coloca C=0.</a:t>
                </a:r>
              </a:p>
              <a:p>
                <a:pPr marL="0" indent="0" algn="just">
                  <a:buNone/>
                </a:pPr>
                <a14:m>
                  <m:oMathPara xmlns:m="http://schemas.openxmlformats.org/officeDocument/2006/math">
                    <m:oMathParaPr>
                      <m:jc m:val="centerGroup"/>
                    </m:oMathParaPr>
                    <m:oMath xmlns:m="http://schemas.openxmlformats.org/officeDocument/2006/math">
                      <m:r>
                        <a:rPr lang="es-EC" sz="1800" i="1">
                          <a:latin typeface="Cambria Math"/>
                        </a:rPr>
                        <m:t>𝑀</m:t>
                      </m:r>
                      <m:acc>
                        <m:accPr>
                          <m:chr m:val="̈"/>
                          <m:ctrlPr>
                            <a:rPr lang="es-ES" sz="1800" i="1">
                              <a:latin typeface="Cambria Math"/>
                            </a:rPr>
                          </m:ctrlPr>
                        </m:accPr>
                        <m:e>
                          <m:r>
                            <a:rPr lang="es-EC" sz="1800" i="1">
                              <a:latin typeface="Cambria Math"/>
                            </a:rPr>
                            <m:t>𝑞</m:t>
                          </m:r>
                        </m:e>
                      </m:acc>
                      <m:r>
                        <a:rPr lang="es-EC" sz="1800" i="1">
                          <a:latin typeface="Cambria Math"/>
                        </a:rPr>
                        <m:t>+</m:t>
                      </m:r>
                      <m:r>
                        <a:rPr lang="es-EC" sz="1800" i="1">
                          <a:latin typeface="Cambria Math"/>
                        </a:rPr>
                        <m:t>𝐾𝑞</m:t>
                      </m:r>
                      <m:r>
                        <a:rPr lang="es-EC" sz="1800" i="1">
                          <a:latin typeface="Cambria Math"/>
                        </a:rPr>
                        <m:t>=0</m:t>
                      </m:r>
                    </m:oMath>
                  </m:oMathPara>
                </a14:m>
                <a:endParaRPr lang="es-ES" sz="1800" dirty="0" smtClean="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Después de realizar una serie de artificios matemáticos, se obtiene:</a:t>
                </a:r>
              </a:p>
              <a:p>
                <a:pPr marL="0" indent="0" algn="just">
                  <a:buNone/>
                </a:pPr>
                <a14:m>
                  <m:oMathPara xmlns:m="http://schemas.openxmlformats.org/officeDocument/2006/math">
                    <m:oMathParaPr>
                      <m:jc m:val="centerGroup"/>
                    </m:oMathParaPr>
                    <m:oMath xmlns:m="http://schemas.openxmlformats.org/officeDocument/2006/math">
                      <m:d>
                        <m:dPr>
                          <m:ctrlPr>
                            <a:rPr lang="es-ES" sz="1800" i="1">
                              <a:latin typeface="Cambria Math"/>
                            </a:rPr>
                          </m:ctrlPr>
                        </m:dPr>
                        <m:e>
                          <m:r>
                            <a:rPr lang="es-EC" sz="1800" i="1">
                              <a:latin typeface="Cambria Math"/>
                            </a:rPr>
                            <m:t>𝐾</m:t>
                          </m:r>
                          <m:r>
                            <a:rPr lang="es-EC" sz="1800" i="1">
                              <a:latin typeface="Cambria Math"/>
                            </a:rPr>
                            <m:t>+</m:t>
                          </m:r>
                          <m:r>
                            <a:rPr lang="es-EC" sz="1800" i="1">
                              <a:latin typeface="Cambria Math"/>
                            </a:rPr>
                            <m:t>𝑀</m:t>
                          </m:r>
                          <m:r>
                            <a:rPr lang="es-EC" sz="1800" i="1">
                              <a:latin typeface="Cambria Math"/>
                            </a:rPr>
                            <m:t>𝜆</m:t>
                          </m:r>
                        </m:e>
                      </m:d>
                      <m:r>
                        <a:rPr lang="es-EC" sz="1800" i="1">
                          <a:latin typeface="Cambria Math"/>
                        </a:rPr>
                        <m:t>𝜙</m:t>
                      </m:r>
                      <m:r>
                        <a:rPr lang="es-EC" sz="1800" i="1">
                          <a:latin typeface="Cambria Math"/>
                        </a:rPr>
                        <m:t>=0</m:t>
                      </m:r>
                    </m:oMath>
                  </m:oMathPara>
                </a14:m>
                <a:endParaRPr lang="es-ES" sz="1800" dirty="0" smtClean="0">
                  <a:latin typeface="Times New Roman" pitchFamily="18" charset="0"/>
                  <a:cs typeface="Times New Roman" pitchFamily="18" charset="0"/>
                </a:endParaRPr>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xfrm>
                <a:off x="915598" y="3645024"/>
                <a:ext cx="7771201" cy="2481139"/>
              </a:xfrm>
              <a:blipFill rotWithShape="1">
                <a:blip r:embed="rId3"/>
                <a:stretch>
                  <a:fillRect l="-627" t="-1229" r="-1490"/>
                </a:stretch>
              </a:blipFill>
            </p:spPr>
            <p:txBody>
              <a:bodyPr/>
              <a:lstStyle/>
              <a:p>
                <a:r>
                  <a:rPr lang="es-ES">
                    <a:noFill/>
                  </a:rPr>
                  <a:t> </a:t>
                </a:r>
              </a:p>
            </p:txBody>
          </p:sp>
        </mc:Fallback>
      </mc:AlternateContent>
      <p:pic>
        <p:nvPicPr>
          <p:cNvPr id="15363" name="Imagen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518692"/>
            <a:ext cx="15906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Imagen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8379" y="1556792"/>
            <a:ext cx="20097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5361" name="Imagen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10" y="1861592"/>
            <a:ext cx="1533525" cy="1495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463266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0464" y="759623"/>
            <a:ext cx="3008313" cy="1162050"/>
          </a:xfrm>
        </p:spPr>
        <p:txBody>
          <a:bodyPr>
            <a:normAutofit/>
          </a:bodyPr>
          <a:lstStyle/>
          <a:p>
            <a:pPr algn="ctr"/>
            <a:r>
              <a:rPr lang="es-ES" sz="2800" dirty="0" smtClean="0"/>
              <a:t>Antecedentes</a:t>
            </a:r>
            <a:endParaRPr lang="es-ES" sz="2800" dirty="0"/>
          </a:p>
        </p:txBody>
      </p:sp>
      <p:sp>
        <p:nvSpPr>
          <p:cNvPr id="5" name="4 Marcador de texto"/>
          <p:cNvSpPr>
            <a:spLocks noGrp="1"/>
          </p:cNvSpPr>
          <p:nvPr>
            <p:ph type="body" sz="half" idx="2"/>
          </p:nvPr>
        </p:nvSpPr>
        <p:spPr>
          <a:xfrm>
            <a:off x="915599" y="1700808"/>
            <a:ext cx="2530624" cy="4691063"/>
          </a:xfrm>
        </p:spPr>
        <p:txBody>
          <a:bodyPr>
            <a:noAutofit/>
          </a:bodyPr>
          <a:lstStyle/>
          <a:p>
            <a:pPr algn="just"/>
            <a:endParaRPr lang="es-EC" sz="1800" dirty="0" smtClean="0">
              <a:latin typeface="Times New Roman" pitchFamily="18" charset="0"/>
              <a:cs typeface="Times New Roman" pitchFamily="18" charset="0"/>
            </a:endParaRPr>
          </a:p>
          <a:p>
            <a:pPr algn="just"/>
            <a:endParaRPr lang="es-EC" sz="1800" dirty="0">
              <a:latin typeface="Times New Roman" pitchFamily="18" charset="0"/>
              <a:cs typeface="Times New Roman" pitchFamily="18" charset="0"/>
            </a:endParaRPr>
          </a:p>
          <a:p>
            <a:pPr algn="just"/>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Sismos de subducción en el Ecuador.</a:t>
            </a:r>
            <a:endParaRPr lang="es-ES" sz="1800" dirty="0" smtClean="0">
              <a:latin typeface="Times New Roman" pitchFamily="18" charset="0"/>
              <a:cs typeface="Times New Roman" pitchFamily="18" charset="0"/>
            </a:endParaRPr>
          </a:p>
          <a:p>
            <a:pPr algn="just"/>
            <a:r>
              <a:rPr lang="es-ES" sz="1800" dirty="0" smtClean="0">
                <a:latin typeface="Times New Roman" pitchFamily="18" charset="0"/>
                <a:cs typeface="Times New Roman" pitchFamily="18" charset="0"/>
              </a:rPr>
              <a:t>Velocidad de subducción 61 mm/año.</a:t>
            </a:r>
          </a:p>
          <a:p>
            <a:pPr algn="just"/>
            <a:r>
              <a:rPr lang="es-EC" sz="1800" dirty="0" smtClean="0">
                <a:latin typeface="Times New Roman" pitchFamily="18" charset="0"/>
                <a:cs typeface="Times New Roman" pitchFamily="18" charset="0"/>
              </a:rPr>
              <a:t>Sismos </a:t>
            </a:r>
            <a:r>
              <a:rPr lang="es-EC" sz="1800" dirty="0">
                <a:latin typeface="Times New Roman" pitchFamily="18" charset="0"/>
                <a:cs typeface="Times New Roman" pitchFamily="18" charset="0"/>
              </a:rPr>
              <a:t>superficiales </a:t>
            </a:r>
            <a:r>
              <a:rPr lang="es-EC" sz="1800" dirty="0" smtClean="0">
                <a:latin typeface="Times New Roman" pitchFamily="18" charset="0"/>
                <a:cs typeface="Times New Roman" pitchFamily="18" charset="0"/>
              </a:rPr>
              <a:t>generan </a:t>
            </a:r>
            <a:r>
              <a:rPr lang="es-EC" sz="1800" dirty="0">
                <a:latin typeface="Times New Roman" pitchFamily="18" charset="0"/>
                <a:cs typeface="Times New Roman" pitchFamily="18" charset="0"/>
              </a:rPr>
              <a:t>mayor </a:t>
            </a:r>
            <a:r>
              <a:rPr lang="es-EC" sz="1800" dirty="0" smtClean="0">
                <a:latin typeface="Times New Roman" pitchFamily="18" charset="0"/>
                <a:cs typeface="Times New Roman" pitchFamily="18" charset="0"/>
              </a:rPr>
              <a:t>daño</a:t>
            </a:r>
            <a:endParaRPr lang="es-ES" sz="1800" dirty="0">
              <a:latin typeface="Times New Roman" pitchFamily="18" charset="0"/>
              <a:cs typeface="Times New Roman" pitchFamily="18" charset="0"/>
            </a:endParaRPr>
          </a:p>
        </p:txBody>
      </p:sp>
      <p:pic>
        <p:nvPicPr>
          <p:cNvPr id="1028" name="Picture 4" descr="terremoto en Ecuad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0808"/>
            <a:ext cx="4813803" cy="328285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403745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224620" y="274638"/>
            <a:ext cx="6462179" cy="1143000"/>
          </a:xfrm>
        </p:spPr>
        <p:txBody>
          <a:bodyPr>
            <a:normAutofit/>
          </a:bodyPr>
          <a:lstStyle/>
          <a:p>
            <a:pPr algn="ctr"/>
            <a:r>
              <a:rPr lang="es-ES" sz="2700" dirty="0" smtClean="0"/>
              <a:t>Cálculo de </a:t>
            </a:r>
            <a:r>
              <a:rPr lang="es-ES" sz="2800" dirty="0" smtClean="0"/>
              <a:t> Valores y Vectores propios</a:t>
            </a:r>
            <a:endParaRPr lang="es-ES"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15598" y="1600200"/>
                <a:ext cx="7771201" cy="4525963"/>
              </a:xfrm>
            </p:spPr>
            <p:txBody>
              <a:bodyPr/>
              <a:lstStyle/>
              <a:p>
                <a:pPr marL="0" indent="0">
                  <a:buNone/>
                </a:pPr>
                <a14:m>
                  <m:oMathPara xmlns:m="http://schemas.openxmlformats.org/officeDocument/2006/math">
                    <m:oMathParaPr>
                      <m:jc m:val="centerGroup"/>
                    </m:oMathParaPr>
                    <m:oMath xmlns:m="http://schemas.openxmlformats.org/officeDocument/2006/math">
                      <m:d>
                        <m:dPr>
                          <m:ctrlPr>
                            <a:rPr lang="es-ES" sz="1800" i="1" smtClean="0">
                              <a:latin typeface="Cambria Math"/>
                            </a:rPr>
                          </m:ctrlPr>
                        </m:dPr>
                        <m:e>
                          <m:r>
                            <a:rPr lang="es-EC" sz="1800" i="1">
                              <a:latin typeface="Cambria Math"/>
                            </a:rPr>
                            <m:t>𝐾</m:t>
                          </m:r>
                          <m:r>
                            <a:rPr lang="es-EC" sz="1800" i="1">
                              <a:latin typeface="Cambria Math"/>
                            </a:rPr>
                            <m:t>+</m:t>
                          </m:r>
                          <m:r>
                            <a:rPr lang="es-EC" sz="1800" i="1">
                              <a:latin typeface="Cambria Math"/>
                            </a:rPr>
                            <m:t>𝑀</m:t>
                          </m:r>
                          <m:r>
                            <a:rPr lang="es-EC" sz="1800" i="1">
                              <a:latin typeface="Cambria Math"/>
                            </a:rPr>
                            <m:t>𝜆</m:t>
                          </m:r>
                        </m:e>
                      </m:d>
                      <m:r>
                        <a:rPr lang="es-EC" sz="1800" i="1">
                          <a:latin typeface="Cambria Math"/>
                        </a:rPr>
                        <m:t>𝜙</m:t>
                      </m:r>
                      <m:r>
                        <a:rPr lang="es-EC" sz="1800" i="1">
                          <a:latin typeface="Cambria Math"/>
                        </a:rPr>
                        <m:t>=0</m:t>
                      </m:r>
                    </m:oMath>
                  </m:oMathPara>
                </a14:m>
                <a:endParaRPr lang="es-EC" sz="1800" i="1" dirty="0" smtClean="0">
                  <a:latin typeface="Times New Roman" pitchFamily="18" charset="0"/>
                  <a:cs typeface="Times New Roman" pitchFamily="18" charset="0"/>
                </a:endParaRPr>
              </a:p>
              <a:p>
                <a:pPr marL="0" indent="0">
                  <a:buNone/>
                </a:pPr>
                <a:endParaRPr lang="es-EC" sz="1800" i="1"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a:rPr lang="es-EC" sz="1800" i="1">
                          <a:latin typeface="Cambria Math"/>
                        </a:rPr>
                        <m:t>𝑑𝑒𝑡</m:t>
                      </m:r>
                      <m:d>
                        <m:dPr>
                          <m:begChr m:val="|"/>
                          <m:endChr m:val="|"/>
                          <m:ctrlPr>
                            <a:rPr lang="es-ES" sz="1800" i="1">
                              <a:latin typeface="Cambria Math"/>
                            </a:rPr>
                          </m:ctrlPr>
                        </m:dPr>
                        <m:e>
                          <m:r>
                            <a:rPr lang="es-EC" sz="1800" i="1">
                              <a:latin typeface="Cambria Math"/>
                            </a:rPr>
                            <m:t>𝐾</m:t>
                          </m:r>
                          <m:r>
                            <a:rPr lang="es-EC" sz="1800" i="1">
                              <a:latin typeface="Cambria Math"/>
                            </a:rPr>
                            <m:t>+</m:t>
                          </m:r>
                          <m:r>
                            <a:rPr lang="es-EC" sz="1800" i="1">
                              <a:latin typeface="Cambria Math"/>
                            </a:rPr>
                            <m:t>𝑀</m:t>
                          </m:r>
                          <m:r>
                            <a:rPr lang="es-EC" sz="1800" i="1">
                              <a:latin typeface="Cambria Math"/>
                            </a:rPr>
                            <m:t>𝜆</m:t>
                          </m:r>
                        </m:e>
                      </m:d>
                      <m:r>
                        <a:rPr lang="es-EC" sz="1800" i="1">
                          <a:latin typeface="Cambria Math"/>
                        </a:rPr>
                        <m:t>=0</m:t>
                      </m:r>
                    </m:oMath>
                  </m:oMathPara>
                </a14:m>
                <a:endParaRPr lang="es-ES" sz="1800" i="1" dirty="0" smtClean="0">
                  <a:latin typeface="Times New Roman" pitchFamily="18" charset="0"/>
                  <a:cs typeface="Times New Roman" pitchFamily="18" charset="0"/>
                </a:endParaRPr>
              </a:p>
              <a:p>
                <a:pPr marL="0" indent="0">
                  <a:buNone/>
                </a:pPr>
                <a:endParaRPr lang="es-ES" sz="1800" dirty="0" smtClean="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Ese determinante debe ser cero para que se cumpla la ecuación.</a:t>
                </a:r>
              </a:p>
              <a:p>
                <a:pPr marL="0" indent="0" algn="just">
                  <a:buNone/>
                </a:pPr>
                <a:endParaRPr lang="es-ES" sz="1800" dirty="0" smtClean="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Se </a:t>
                </a:r>
                <a:r>
                  <a:rPr lang="es-ES" sz="1800" dirty="0">
                    <a:latin typeface="Times New Roman" pitchFamily="18" charset="0"/>
                    <a:cs typeface="Times New Roman" pitchFamily="18" charset="0"/>
                  </a:rPr>
                  <a:t>obtiene un polinomio característico, el cual nos da n soluciones para </a:t>
                </a:r>
                <a14:m>
                  <m:oMath xmlns:m="http://schemas.openxmlformats.org/officeDocument/2006/math">
                    <m:r>
                      <m:rPr>
                        <m:sty m:val="p"/>
                      </m:rPr>
                      <a:rPr lang="es-EC" sz="1800" b="0" i="0">
                        <a:latin typeface="Cambria Math"/>
                      </a:rPr>
                      <m:t>λ</m:t>
                    </m:r>
                  </m:oMath>
                </a14:m>
                <a:r>
                  <a:rPr lang="es-EC" sz="1800" dirty="0">
                    <a:latin typeface="Times New Roman" pitchFamily="18" charset="0"/>
                    <a:cs typeface="Times New Roman" pitchFamily="18" charset="0"/>
                  </a:rPr>
                  <a:t>, donde n es el orden la matriz K y M.</a:t>
                </a:r>
                <a:endParaRPr lang="es-ES" sz="1800" dirty="0">
                  <a:latin typeface="Times New Roman" pitchFamily="18" charset="0"/>
                  <a:cs typeface="Times New Roman" pitchFamily="18" charset="0"/>
                </a:endParaRPr>
              </a:p>
              <a:p>
                <a:pPr marL="0" indent="0" algn="ctr">
                  <a:buNone/>
                </a:pPr>
                <a:endParaRPr lang="es-ES" sz="1800" i="1" dirty="0" smtClean="0">
                  <a:latin typeface="Times New Roman" pitchFamily="18" charset="0"/>
                  <a:cs typeface="Times New Roman" pitchFamily="18" charset="0"/>
                </a:endParaRPr>
              </a:p>
              <a:p>
                <a:pPr marL="0" indent="0" algn="ctr">
                  <a:buNone/>
                </a:pPr>
                <a14:m>
                  <m:oMath xmlns:m="http://schemas.openxmlformats.org/officeDocument/2006/math">
                    <m:sSub>
                      <m:sSubPr>
                        <m:ctrlPr>
                          <a:rPr lang="es-ES" sz="1800" i="1">
                            <a:latin typeface="Cambria Math"/>
                          </a:rPr>
                        </m:ctrlPr>
                      </m:sSubPr>
                      <m:e>
                        <m:r>
                          <a:rPr lang="es-EC" sz="1800" i="1">
                            <a:latin typeface="Cambria Math"/>
                          </a:rPr>
                          <m:t>𝜆</m:t>
                        </m:r>
                      </m:e>
                      <m:sub>
                        <m:r>
                          <a:rPr lang="es-EC" sz="1800" i="1">
                            <a:latin typeface="Cambria Math"/>
                          </a:rPr>
                          <m:t>1</m:t>
                        </m:r>
                      </m:sub>
                    </m:sSub>
                    <m:r>
                      <a:rPr lang="es-EC" sz="1800" i="1">
                        <a:latin typeface="Cambria Math"/>
                      </a:rPr>
                      <m:t>≤</m:t>
                    </m:r>
                    <m:sSub>
                      <m:sSubPr>
                        <m:ctrlPr>
                          <a:rPr lang="es-ES" sz="1800" i="1">
                            <a:latin typeface="Cambria Math"/>
                          </a:rPr>
                        </m:ctrlPr>
                      </m:sSubPr>
                      <m:e>
                        <m:r>
                          <a:rPr lang="es-EC" sz="1800" i="1">
                            <a:latin typeface="Cambria Math"/>
                          </a:rPr>
                          <m:t>𝜆</m:t>
                        </m:r>
                      </m:e>
                      <m:sub>
                        <m:r>
                          <a:rPr lang="es-EC" sz="1800" i="1">
                            <a:latin typeface="Cambria Math"/>
                          </a:rPr>
                          <m:t>2</m:t>
                        </m:r>
                      </m:sub>
                    </m:sSub>
                    <m:r>
                      <a:rPr lang="es-EC" sz="1800" i="1">
                        <a:latin typeface="Cambria Math"/>
                      </a:rPr>
                      <m:t>≤</m:t>
                    </m:r>
                    <m:sSub>
                      <m:sSubPr>
                        <m:ctrlPr>
                          <a:rPr lang="es-ES" sz="1800" i="1">
                            <a:latin typeface="Cambria Math"/>
                          </a:rPr>
                        </m:ctrlPr>
                      </m:sSubPr>
                      <m:e>
                        <m:r>
                          <a:rPr lang="es-EC" sz="1800" i="1">
                            <a:latin typeface="Cambria Math"/>
                          </a:rPr>
                          <m:t>𝜆</m:t>
                        </m:r>
                      </m:e>
                      <m:sub>
                        <m:r>
                          <a:rPr lang="es-EC" sz="1800" i="1">
                            <a:latin typeface="Cambria Math"/>
                          </a:rPr>
                          <m:t>3</m:t>
                        </m:r>
                      </m:sub>
                    </m:sSub>
                  </m:oMath>
                </a14:m>
                <a:r>
                  <a:rPr lang="es-EC" sz="1800" dirty="0">
                    <a:latin typeface="Times New Roman" pitchFamily="18" charset="0"/>
                    <a:cs typeface="Times New Roman" pitchFamily="18" charset="0"/>
                  </a:rPr>
                  <a:t>…..</a:t>
                </a:r>
                <a14:m>
                  <m:oMath xmlns:m="http://schemas.openxmlformats.org/officeDocument/2006/math">
                    <m:r>
                      <a:rPr lang="es-EC" sz="1800" i="1">
                        <a:latin typeface="Cambria Math"/>
                      </a:rPr>
                      <m:t>≤</m:t>
                    </m:r>
                    <m:sSub>
                      <m:sSubPr>
                        <m:ctrlPr>
                          <a:rPr lang="es-ES" sz="1800" i="1">
                            <a:latin typeface="Cambria Math"/>
                          </a:rPr>
                        </m:ctrlPr>
                      </m:sSubPr>
                      <m:e>
                        <m:r>
                          <a:rPr lang="es-EC" sz="1800" i="1">
                            <a:latin typeface="Cambria Math"/>
                          </a:rPr>
                          <m:t>𝜆</m:t>
                        </m:r>
                      </m:e>
                      <m:sub>
                        <m:r>
                          <a:rPr lang="es-EC" sz="1800" i="1">
                            <a:latin typeface="Cambria Math"/>
                          </a:rPr>
                          <m:t>𝑛</m:t>
                        </m:r>
                      </m:sub>
                    </m:sSub>
                  </m:oMath>
                </a14:m>
                <a:endParaRPr lang="es-ES" sz="1800" dirty="0">
                  <a:latin typeface="Times New Roman" pitchFamily="18" charset="0"/>
                  <a:cs typeface="Times New Roman" pitchFamily="18" charset="0"/>
                </a:endParaRPr>
              </a:p>
              <a:p>
                <a:pPr marL="0" indent="0" algn="just">
                  <a:buNone/>
                </a:pPr>
                <a:endParaRPr lang="es-ES" sz="1800" b="0" i="0" dirty="0" smtClean="0">
                  <a:latin typeface="Times New Roman" pitchFamily="18" charset="0"/>
                  <a:cs typeface="Times New Roman" pitchFamily="18" charset="0"/>
                </a:endParaRPr>
              </a:p>
              <a:p>
                <a:pPr marL="0" indent="0" algn="just">
                  <a:buNone/>
                </a:pPr>
                <a14:m>
                  <m:oMath xmlns:m="http://schemas.openxmlformats.org/officeDocument/2006/math">
                    <m:r>
                      <m:rPr>
                        <m:sty m:val="p"/>
                      </m:rPr>
                      <a:rPr lang="es-EC" sz="1800" b="0" i="0" smtClean="0">
                        <a:latin typeface="Cambria Math"/>
                      </a:rPr>
                      <m:t>λ</m:t>
                    </m:r>
                  </m:oMath>
                </a14:m>
                <a:r>
                  <a:rPr lang="es-ES" sz="1800" dirty="0" smtClean="0">
                    <a:latin typeface="Times New Roman" pitchFamily="18" charset="0"/>
                    <a:cs typeface="Times New Roman" pitchFamily="18" charset="0"/>
                  </a:rPr>
                  <a:t> es el vector de valores propios y </a:t>
                </a:r>
                <a14:m>
                  <m:oMath xmlns:m="http://schemas.openxmlformats.org/officeDocument/2006/math">
                    <m:r>
                      <a:rPr lang="es-EC" sz="1800" i="1">
                        <a:latin typeface="Cambria Math"/>
                      </a:rPr>
                      <m:t>𝜙</m:t>
                    </m:r>
                  </m:oMath>
                </a14:m>
                <a:r>
                  <a:rPr lang="es-ES" sz="1800" dirty="0">
                    <a:latin typeface="Times New Roman" pitchFamily="18" charset="0"/>
                    <a:cs typeface="Times New Roman" pitchFamily="18" charset="0"/>
                  </a:rPr>
                  <a:t> es el vector </a:t>
                </a:r>
                <a:r>
                  <a:rPr lang="es-ES" sz="1800" dirty="0" smtClean="0">
                    <a:latin typeface="Times New Roman" pitchFamily="18" charset="0"/>
                    <a:cs typeface="Times New Roman" pitchFamily="18" charset="0"/>
                  </a:rPr>
                  <a:t>propio o modo de vibración</a:t>
                </a:r>
                <a:r>
                  <a:rPr lang="es-ES" sz="2000" dirty="0" smtClean="0">
                    <a:latin typeface="Times New Roman" pitchFamily="18" charset="0"/>
                    <a:cs typeface="Times New Roman" pitchFamily="18" charset="0"/>
                  </a:rPr>
                  <a:t>.</a:t>
                </a:r>
                <a:endParaRPr lang="es-ES" sz="2000" dirty="0">
                  <a:latin typeface="Times New Roman" pitchFamily="18" charset="0"/>
                  <a:cs typeface="Times New Roman" pitchFamily="18"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15598" y="1600200"/>
                <a:ext cx="7771201" cy="4525963"/>
              </a:xfrm>
              <a:blipFill rotWithShape="1">
                <a:blip r:embed="rId2"/>
                <a:stretch>
                  <a:fillRect l="-627" t="-674" r="-1412"/>
                </a:stretch>
              </a:blipFill>
            </p:spPr>
            <p:txBody>
              <a:bodyPr/>
              <a:lstStyle/>
              <a:p>
                <a:r>
                  <a:rPr lang="es-ES">
                    <a:noFill/>
                  </a:rPr>
                  <a:t> </a:t>
                </a:r>
              </a:p>
            </p:txBody>
          </p:sp>
        </mc:Fallback>
      </mc:AlternateContent>
      <p:sp>
        <p:nvSpPr>
          <p:cNvPr id="5"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028190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74638"/>
            <a:ext cx="6563072" cy="1143000"/>
          </a:xfrm>
        </p:spPr>
        <p:txBody>
          <a:bodyPr>
            <a:normAutofit/>
          </a:bodyPr>
          <a:lstStyle/>
          <a:p>
            <a:r>
              <a:rPr lang="es-ES" sz="2800" dirty="0" smtClean="0"/>
              <a:t>Cálculo de propiedades dinámicas</a:t>
            </a:r>
            <a:endParaRPr lang="es-ES" sz="28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15599" y="1628800"/>
                <a:ext cx="4186808" cy="4525963"/>
              </a:xfrm>
            </p:spPr>
            <p:txBody>
              <a:bodyPr/>
              <a:lstStyle/>
              <a:p>
                <a:pPr algn="just"/>
                <a:r>
                  <a:rPr lang="es-ES" sz="1800" dirty="0" smtClean="0">
                    <a:latin typeface="Times New Roman" pitchFamily="18" charset="0"/>
                    <a:cs typeface="Times New Roman" pitchFamily="18" charset="0"/>
                  </a:rPr>
                  <a:t>La frecuencia natural (</a:t>
                </a:r>
                <a:r>
                  <a:rPr lang="es-ES" sz="1800" dirty="0" err="1" smtClean="0">
                    <a:latin typeface="Times New Roman" pitchFamily="18" charset="0"/>
                    <a:cs typeface="Times New Roman" pitchFamily="18" charset="0"/>
                  </a:rPr>
                  <a:t>Wn</a:t>
                </a:r>
                <a:r>
                  <a:rPr lang="es-ES" sz="1800" dirty="0" smtClean="0">
                    <a:latin typeface="Times New Roman" pitchFamily="18" charset="0"/>
                    <a:cs typeface="Times New Roman" pitchFamily="18" charset="0"/>
                  </a:rPr>
                  <a:t>) es:</a:t>
                </a:r>
              </a:p>
              <a:p>
                <a:pPr algn="just"/>
                <a:endParaRPr lang="es-ES" sz="1600" dirty="0" smtClean="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1800" i="1" smtClean="0">
                              <a:latin typeface="Cambria Math"/>
                            </a:rPr>
                          </m:ctrlPr>
                        </m:sSubPr>
                        <m:e>
                          <m:r>
                            <m:rPr>
                              <m:sty m:val="p"/>
                            </m:rPr>
                            <a:rPr lang="es-EC" sz="1800" i="0">
                              <a:latin typeface="Cambria Math"/>
                            </a:rPr>
                            <m:t>W</m:t>
                          </m:r>
                        </m:e>
                        <m:sub>
                          <m:r>
                            <m:rPr>
                              <m:sty m:val="p"/>
                            </m:rPr>
                            <a:rPr lang="es-EC" sz="1800" i="0">
                              <a:latin typeface="Cambria Math"/>
                            </a:rPr>
                            <m:t>ni</m:t>
                          </m:r>
                        </m:sub>
                      </m:sSub>
                      <m:r>
                        <a:rPr lang="es-EC" sz="1800" i="0">
                          <a:latin typeface="Cambria Math"/>
                        </a:rPr>
                        <m:t>=</m:t>
                      </m:r>
                      <m:rad>
                        <m:radPr>
                          <m:degHide m:val="on"/>
                          <m:ctrlPr>
                            <a:rPr lang="es-ES" sz="1800" i="1">
                              <a:latin typeface="Cambria Math"/>
                            </a:rPr>
                          </m:ctrlPr>
                        </m:radPr>
                        <m:deg/>
                        <m:e>
                          <m:sSub>
                            <m:sSubPr>
                              <m:ctrlPr>
                                <a:rPr lang="es-ES" sz="1800" i="1">
                                  <a:latin typeface="Cambria Math"/>
                                </a:rPr>
                              </m:ctrlPr>
                            </m:sSubPr>
                            <m:e>
                              <m:r>
                                <m:rPr>
                                  <m:sty m:val="p"/>
                                </m:rPr>
                                <a:rPr lang="es-EC" sz="1800" i="0">
                                  <a:latin typeface="Cambria Math"/>
                                </a:rPr>
                                <m:t>λ</m:t>
                              </m:r>
                            </m:e>
                            <m:sub>
                              <m:r>
                                <m:rPr>
                                  <m:sty m:val="p"/>
                                </m:rPr>
                                <a:rPr lang="es-EC" sz="1800" i="0">
                                  <a:latin typeface="Cambria Math"/>
                                </a:rPr>
                                <m:t>i</m:t>
                              </m:r>
                            </m:sub>
                          </m:sSub>
                        </m:e>
                      </m:rad>
                    </m:oMath>
                  </m:oMathPara>
                </a14:m>
                <a:endParaRPr lang="es-ES" dirty="0" smtClean="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pPr algn="just"/>
                <a:r>
                  <a:rPr lang="es-ES" sz="1800" dirty="0" smtClean="0">
                    <a:latin typeface="Times New Roman" pitchFamily="18" charset="0"/>
                    <a:cs typeface="Times New Roman" pitchFamily="18" charset="0"/>
                  </a:rPr>
                  <a:t>El periodo fundamental de la estructura (T) es:</a:t>
                </a:r>
                <a:endParaRPr lang="es-ES" sz="18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s-EC" sz="1800" i="0">
                          <a:latin typeface="Cambria Math"/>
                        </a:rPr>
                        <m:t>T</m:t>
                      </m:r>
                      <m:r>
                        <a:rPr lang="es-EC" sz="1800" i="0">
                          <a:latin typeface="Cambria Math"/>
                        </a:rPr>
                        <m:t>=</m:t>
                      </m:r>
                      <m:f>
                        <m:fPr>
                          <m:ctrlPr>
                            <a:rPr lang="es-ES" sz="1800" i="1">
                              <a:latin typeface="Cambria Math"/>
                            </a:rPr>
                          </m:ctrlPr>
                        </m:fPr>
                        <m:num>
                          <m:r>
                            <a:rPr lang="es-EC" sz="1800" i="0">
                              <a:latin typeface="Cambria Math"/>
                            </a:rPr>
                            <m:t>2</m:t>
                          </m:r>
                          <m:r>
                            <m:rPr>
                              <m:sty m:val="p"/>
                            </m:rPr>
                            <a:rPr lang="es-EC" sz="1800" i="0">
                              <a:latin typeface="Cambria Math"/>
                            </a:rPr>
                            <m:t>π</m:t>
                          </m:r>
                        </m:num>
                        <m:den>
                          <m:sSub>
                            <m:sSubPr>
                              <m:ctrlPr>
                                <a:rPr lang="es-ES" sz="1800" i="1">
                                  <a:latin typeface="Cambria Math"/>
                                </a:rPr>
                              </m:ctrlPr>
                            </m:sSubPr>
                            <m:e>
                              <m:r>
                                <m:rPr>
                                  <m:sty m:val="p"/>
                                </m:rPr>
                                <a:rPr lang="es-EC" sz="1800" i="0">
                                  <a:latin typeface="Cambria Math"/>
                                </a:rPr>
                                <m:t>W</m:t>
                              </m:r>
                            </m:e>
                            <m:sub>
                              <m:r>
                                <m:rPr>
                                  <m:sty m:val="p"/>
                                </m:rPr>
                                <a:rPr lang="es-EC" sz="1800" i="0">
                                  <a:latin typeface="Cambria Math"/>
                                </a:rPr>
                                <m:t>ni</m:t>
                              </m:r>
                            </m:sub>
                          </m:sSub>
                        </m:den>
                      </m:f>
                    </m:oMath>
                  </m:oMathPara>
                </a14:m>
                <a:endParaRPr lang="es-ES" sz="1800" dirty="0" smtClean="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pPr algn="just"/>
                <a:r>
                  <a:rPr lang="es-ES" sz="1800" dirty="0" smtClean="0">
                    <a:latin typeface="Times New Roman" pitchFamily="18" charset="0"/>
                    <a:cs typeface="Times New Roman" pitchFamily="18" charset="0"/>
                  </a:rPr>
                  <a:t>Existen tantos periodos y frecuencias como valores propios.</a:t>
                </a:r>
              </a:p>
              <a:p>
                <a:endParaRPr lang="es-ES" sz="1800" i="1" dirty="0"/>
              </a:p>
              <a:p>
                <a:endParaRPr lang="es-ES" sz="1800" i="1" dirty="0" smtClean="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15599" y="1628800"/>
                <a:ext cx="4186808" cy="4525963"/>
              </a:xfrm>
              <a:blipFill rotWithShape="1">
                <a:blip r:embed="rId2"/>
                <a:stretch>
                  <a:fillRect l="-873" t="-673" r="-2620"/>
                </a:stretch>
              </a:blipFill>
            </p:spPr>
            <p:txBody>
              <a:bodyPr/>
              <a:lstStyle/>
              <a:p>
                <a:r>
                  <a:rPr lang="es-ES">
                    <a:noFill/>
                  </a:rPr>
                  <a:t> </a:t>
                </a:r>
              </a:p>
            </p:txBody>
          </p:sp>
        </mc:Fallback>
      </mc:AlternateContent>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68872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0199" y="634678"/>
            <a:ext cx="8229600" cy="1143000"/>
          </a:xfrm>
        </p:spPr>
        <p:txBody>
          <a:bodyPr>
            <a:normAutofit/>
          </a:bodyPr>
          <a:lstStyle/>
          <a:p>
            <a:r>
              <a:rPr lang="es-ES" sz="2800" dirty="0" smtClean="0"/>
              <a:t>Resultados</a:t>
            </a:r>
            <a:endParaRPr lang="es-ES" sz="2800" dirty="0"/>
          </a:p>
        </p:txBody>
      </p:sp>
      <p:sp>
        <p:nvSpPr>
          <p:cNvPr id="5" name="4 Marcador de contenido"/>
          <p:cNvSpPr>
            <a:spLocks noGrp="1"/>
          </p:cNvSpPr>
          <p:nvPr>
            <p:ph idx="1"/>
          </p:nvPr>
        </p:nvSpPr>
        <p:spPr>
          <a:xfrm>
            <a:off x="730199" y="6165304"/>
            <a:ext cx="8229600" cy="576064"/>
          </a:xfrm>
        </p:spPr>
        <p:txBody>
          <a:bodyPr>
            <a:normAutofit/>
          </a:bodyPr>
          <a:lstStyle/>
          <a:p>
            <a:pPr marL="0" indent="0" algn="ctr">
              <a:buNone/>
            </a:pPr>
            <a:r>
              <a:rPr lang="es-ES" sz="1800" dirty="0" smtClean="0"/>
              <a:t>Frecuencias naturales y Periodos</a:t>
            </a:r>
            <a:endParaRPr lang="es-ES" sz="1800" dirty="0"/>
          </a:p>
        </p:txBody>
      </p:sp>
      <p:graphicFrame>
        <p:nvGraphicFramePr>
          <p:cNvPr id="7" name="6 Tabla"/>
          <p:cNvGraphicFramePr>
            <a:graphicFrameLocks noGrp="1"/>
          </p:cNvGraphicFramePr>
          <p:nvPr>
            <p:extLst>
              <p:ext uri="{D42A27DB-BD31-4B8C-83A1-F6EECF244321}">
                <p14:modId xmlns:p14="http://schemas.microsoft.com/office/powerpoint/2010/main" val="1900984020"/>
              </p:ext>
            </p:extLst>
          </p:nvPr>
        </p:nvGraphicFramePr>
        <p:xfrm>
          <a:off x="1892671" y="1484784"/>
          <a:ext cx="2172462" cy="4525975"/>
        </p:xfrm>
        <a:graphic>
          <a:graphicData uri="http://schemas.openxmlformats.org/drawingml/2006/table">
            <a:tbl>
              <a:tblPr>
                <a:tableStyleId>{5C22544A-7EE6-4342-B048-85BDC9FD1C3A}</a:tableStyleId>
              </a:tblPr>
              <a:tblGrid>
                <a:gridCol w="724154"/>
                <a:gridCol w="724154"/>
                <a:gridCol w="724154"/>
              </a:tblGrid>
              <a:tr h="181039">
                <a:tc>
                  <a:txBody>
                    <a:bodyPr/>
                    <a:lstStyle/>
                    <a:p>
                      <a:pPr algn="ctr" fontAlgn="ctr"/>
                      <a:r>
                        <a:rPr lang="es-ES" sz="1000" u="none" strike="noStrike" dirty="0">
                          <a:effectLst/>
                        </a:rPr>
                        <a:t> </a:t>
                      </a:r>
                      <a:endParaRPr lang="es-ES" sz="1000" b="0" i="0" u="none" strike="noStrike" dirty="0">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Wn</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T (s)</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3,257</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1,929</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3,617</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1,737</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3,864</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1,626</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10,146</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0,619</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12,077</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0,520</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12,828</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0,490</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18,683</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0,336</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23,959</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0,262</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dirty="0">
                          <a:effectLst/>
                        </a:rPr>
                        <a:t>27,016</a:t>
                      </a:r>
                      <a:endParaRPr lang="es-ES" sz="1000" b="0" i="0" u="none" strike="noStrike" dirty="0">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0,233</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27,638</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0,227</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36,162</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0,174</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38,132</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0,165</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40,164</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0,156</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44,090</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0,143</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51,150</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0,123</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56,157</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0,112</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58,990</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0,107</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64,238</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0,098</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19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70,696</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0,089</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75,356</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0,083</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78,167</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0,080</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82,453</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0,076</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86,906</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0,072</a:t>
                      </a:r>
                      <a:endParaRPr lang="es-ES" sz="1000" b="0" i="0" u="none" strike="noStrike">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ap="flat" cmpd="sng" algn="ctr">
                      <a:noFill/>
                      <a:prstDash val="solid"/>
                      <a:round/>
                      <a:headEnd type="none" w="med" len="med"/>
                      <a:tailEnd type="none" w="med" len="med"/>
                    </a:lnTlToBr>
                    <a:lnBlToTr w="12700" cmpd="sng">
                      <a:noFill/>
                      <a:prstDash val="solid"/>
                    </a:lnBlToTr>
                    <a:solidFill>
                      <a:schemeClr val="bg1"/>
                    </a:solidFill>
                  </a:tcPr>
                </a:tc>
              </a:tr>
              <a:tr h="181039">
                <a:tc>
                  <a:txBody>
                    <a:bodyPr/>
                    <a:lstStyle/>
                    <a:p>
                      <a:pPr algn="ctr" fontAlgn="ctr"/>
                      <a:r>
                        <a:rPr lang="es-ES" sz="1000" u="none" strike="noStrike">
                          <a:effectLst/>
                        </a:rPr>
                        <a:t>24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a:effectLst/>
                        </a:rPr>
                        <a:t>92,818</a:t>
                      </a:r>
                      <a:endParaRPr lang="es-ES" sz="1000" b="0" i="0" u="none" strike="noStrike">
                        <a:solidFill>
                          <a:srgbClr val="000000"/>
                        </a:solidFill>
                        <a:effectLst/>
                        <a:latin typeface="Calibri"/>
                      </a:endParaRPr>
                    </a:p>
                  </a:txBody>
                  <a:tcPr marL="9052" marR="9052" marT="9052"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r>
                        <a:rPr lang="es-ES" sz="1000" u="none" strike="noStrike" dirty="0">
                          <a:effectLst/>
                        </a:rPr>
                        <a:t>0,068</a:t>
                      </a:r>
                      <a:endParaRPr lang="es-ES" sz="1000" b="0" i="0" u="none" strike="noStrike" dirty="0">
                        <a:solidFill>
                          <a:srgbClr val="000000"/>
                        </a:solidFill>
                        <a:effectLst/>
                        <a:latin typeface="Calibri"/>
                      </a:endParaRPr>
                    </a:p>
                  </a:txBody>
                  <a:tcPr marL="9052" marR="9052" marT="9052"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chemeClr val="bg1"/>
                    </a:solidFill>
                  </a:tcPr>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279290641"/>
              </p:ext>
            </p:extLst>
          </p:nvPr>
        </p:nvGraphicFramePr>
        <p:xfrm>
          <a:off x="5637087" y="1484784"/>
          <a:ext cx="2172462" cy="4525975"/>
        </p:xfrm>
        <a:graphic>
          <a:graphicData uri="http://schemas.openxmlformats.org/drawingml/2006/table">
            <a:tbl>
              <a:tblPr>
                <a:tableStyleId>{793D81CF-94F2-401A-BA57-92F5A7B2D0C5}</a:tableStyleId>
              </a:tblPr>
              <a:tblGrid>
                <a:gridCol w="724154"/>
                <a:gridCol w="724154"/>
                <a:gridCol w="724154"/>
              </a:tblGrid>
              <a:tr h="181039">
                <a:tc>
                  <a:txBody>
                    <a:bodyPr/>
                    <a:lstStyle/>
                    <a:p>
                      <a:pPr algn="ctr" fontAlgn="ctr"/>
                      <a:r>
                        <a:rPr lang="es-ES" sz="1000" u="none" strike="noStrike" dirty="0">
                          <a:effectLst/>
                        </a:rPr>
                        <a:t> </a:t>
                      </a:r>
                      <a:endParaRPr lang="es-ES" sz="1000" b="0" i="0" u="none" strike="noStrike" dirty="0">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Wn</a:t>
                      </a:r>
                      <a:endParaRPr lang="es-ES" sz="1000" b="0" i="0" u="none" strike="noStrike">
                        <a:solidFill>
                          <a:srgbClr val="000000"/>
                        </a:solidFill>
                        <a:effectLst/>
                        <a:latin typeface="Calibri"/>
                      </a:endParaRPr>
                    </a:p>
                  </a:txBody>
                  <a:tcPr marL="9052" marR="9052" marT="9052"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T (s)</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25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99,678</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0,063</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26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104,643</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0,060</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27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110,859</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0,057</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28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117,916</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0,053</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29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121,463</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0,052</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129,077</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0,049</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133,896</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0,047</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136,520</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0,046</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140,576</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0,045</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147,461</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0,043</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152,044</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0,041</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157,215</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0,040</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163,954</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0,038</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173,887</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0,036</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39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181,713</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0,035</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183,646</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0,034</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203,461</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0,031</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205,916</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0,031</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216,179</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0,029</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216,910</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0,029</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221,065</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0,028</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237,433</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0,027</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246,953</a:t>
                      </a:r>
                      <a:endParaRPr lang="es-ES" sz="1000" b="0" i="0" u="none" strike="noStrike">
                        <a:solidFill>
                          <a:srgbClr val="000000"/>
                        </a:solidFill>
                        <a:effectLst/>
                        <a:latin typeface="Calibri"/>
                      </a:endParaRPr>
                    </a:p>
                  </a:txBody>
                  <a:tcPr marL="9052" marR="9052" marT="9052"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s-ES" sz="1000" u="none" strike="noStrike">
                          <a:effectLst/>
                        </a:rPr>
                        <a:t>0,025</a:t>
                      </a:r>
                      <a:endParaRPr lang="es-ES" sz="1000" b="0" i="0" u="none" strike="noStrike">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1039">
                <a:tc>
                  <a:txBody>
                    <a:bodyPr/>
                    <a:lstStyle/>
                    <a:p>
                      <a:pPr algn="ctr" fontAlgn="ctr"/>
                      <a:r>
                        <a:rPr lang="es-ES" sz="1000" u="none" strike="noStrike">
                          <a:effectLst/>
                        </a:rPr>
                        <a:t>48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000" u="none" strike="noStrike" dirty="0">
                          <a:effectLst/>
                        </a:rPr>
                        <a:t>253,044</a:t>
                      </a:r>
                      <a:endParaRPr lang="es-ES" sz="1000" b="0" i="0" u="none" strike="noStrike" dirty="0">
                        <a:solidFill>
                          <a:srgbClr val="000000"/>
                        </a:solidFill>
                        <a:effectLst/>
                        <a:latin typeface="Calibri"/>
                      </a:endParaRPr>
                    </a:p>
                  </a:txBody>
                  <a:tcPr marL="9052" marR="9052" marT="9052" marB="0"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S" sz="1000" u="none" strike="noStrike" dirty="0">
                          <a:effectLst/>
                        </a:rPr>
                        <a:t>0,025</a:t>
                      </a:r>
                      <a:endParaRPr lang="es-ES" sz="1000" b="0" i="0" u="none" strike="noStrike" dirty="0">
                        <a:solidFill>
                          <a:srgbClr val="000000"/>
                        </a:solidFill>
                        <a:effectLst/>
                        <a:latin typeface="Calibri"/>
                      </a:endParaRPr>
                    </a:p>
                  </a:txBody>
                  <a:tcPr marL="9052" marR="9052" marT="9052" marB="0" anchor="ct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694858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05352" y="1340648"/>
            <a:ext cx="3008313" cy="504056"/>
          </a:xfrm>
        </p:spPr>
        <p:txBody>
          <a:bodyPr/>
          <a:lstStyle/>
          <a:p>
            <a:r>
              <a:rPr lang="es-ES" dirty="0" smtClean="0"/>
              <a:t>Análisis Longitudinal E-W</a:t>
            </a:r>
            <a:endParaRPr lang="es-ES" dirty="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3967643327"/>
              </p:ext>
            </p:extLst>
          </p:nvPr>
        </p:nvGraphicFramePr>
        <p:xfrm>
          <a:off x="1249368" y="2040523"/>
          <a:ext cx="2684226" cy="3887945"/>
        </p:xfrm>
        <a:graphic>
          <a:graphicData uri="http://schemas.openxmlformats.org/drawingml/2006/table">
            <a:tbl>
              <a:tblPr firstRow="1" firstCol="1" bandRow="1">
                <a:tableStyleId>{9D7B26C5-4107-4FEC-AEDC-1716B250A1EF}</a:tableStyleId>
              </a:tblPr>
              <a:tblGrid>
                <a:gridCol w="848991"/>
                <a:gridCol w="848991"/>
                <a:gridCol w="986244"/>
              </a:tblGrid>
              <a:tr h="230345">
                <a:tc>
                  <a:txBody>
                    <a:bodyPr/>
                    <a:lstStyle/>
                    <a:p>
                      <a:pPr indent="144145" algn="ctr">
                        <a:lnSpc>
                          <a:spcPct val="150000"/>
                        </a:lnSpc>
                        <a:spcBef>
                          <a:spcPts val="1200"/>
                        </a:spcBef>
                        <a:spcAft>
                          <a:spcPts val="0"/>
                        </a:spcAft>
                      </a:pPr>
                      <a:r>
                        <a:rPr lang="es-ES" sz="1000" dirty="0">
                          <a:effectLst/>
                        </a:rPr>
                        <a:t># Piso</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q (m)</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Deriva (%)</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dirty="0">
                          <a:effectLst/>
                        </a:rPr>
                        <a:t>1</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0,009</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0,273</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2</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0,027</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0,523</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3</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0,048</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0,643</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4</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0,072</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0,713</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5</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0,106</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1,008</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6</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0,132</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0,768</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7</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0,154</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0,667</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8</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0,171</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0,496</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9</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0,191</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0,614</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10</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0,211</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0,585</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11</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0,229</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0,545</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12</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0,246</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0,511</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13</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0,261</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0,446</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14</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0,271</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0,309</a:t>
                      </a:r>
                      <a:endParaRPr lang="es-ES" sz="100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15</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0,284</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0,368</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r>
              <a:tr h="192626">
                <a:tc>
                  <a:txBody>
                    <a:bodyPr/>
                    <a:lstStyle/>
                    <a:p>
                      <a:pPr indent="144145" algn="ctr">
                        <a:lnSpc>
                          <a:spcPct val="150000"/>
                        </a:lnSpc>
                        <a:spcBef>
                          <a:spcPts val="1200"/>
                        </a:spcBef>
                        <a:spcAft>
                          <a:spcPts val="0"/>
                        </a:spcAft>
                      </a:pPr>
                      <a:r>
                        <a:rPr lang="es-ES" sz="1000">
                          <a:effectLst/>
                        </a:rPr>
                        <a:t>16</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a:effectLst/>
                        </a:rPr>
                        <a:t>0,296</a:t>
                      </a:r>
                      <a:endParaRPr lang="es-ES" sz="10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000" dirty="0">
                          <a:effectLst/>
                        </a:rPr>
                        <a:t>0,377</a:t>
                      </a:r>
                      <a:endParaRPr lang="es-ES" sz="10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7" name="1 Título"/>
          <p:cNvSpPr txBox="1">
            <a:spLocks/>
          </p:cNvSpPr>
          <p:nvPr/>
        </p:nvSpPr>
        <p:spPr>
          <a:xfrm>
            <a:off x="2224620" y="274638"/>
            <a:ext cx="6462179" cy="6340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b="0" dirty="0" smtClean="0"/>
              <a:t>Resultados</a:t>
            </a:r>
            <a:endParaRPr lang="es-ES" sz="2800" b="0" dirty="0"/>
          </a:p>
        </p:txBody>
      </p:sp>
      <p:pic>
        <p:nvPicPr>
          <p:cNvPr id="10" name="9 Imagen" descr="C:\Users\Alvaro\Desktop\ESPE\TESIS\Respaldo tesis\programasISS Version2\Sin_reforzamiento\long_deriva_despla_EW.bmp"/>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45641"/>
            <a:ext cx="3672408" cy="2736304"/>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716320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85920" y="1340767"/>
            <a:ext cx="3008313" cy="504056"/>
          </a:xfrm>
        </p:spPr>
        <p:txBody>
          <a:bodyPr/>
          <a:lstStyle/>
          <a:p>
            <a:r>
              <a:rPr lang="es-ES" dirty="0" smtClean="0"/>
              <a:t>Análisis Longitudinal N-S</a:t>
            </a:r>
            <a:endParaRPr lang="es-ES" dirty="0"/>
          </a:p>
        </p:txBody>
      </p:sp>
      <p:sp>
        <p:nvSpPr>
          <p:cNvPr id="7" name="1 Título"/>
          <p:cNvSpPr txBox="1">
            <a:spLocks/>
          </p:cNvSpPr>
          <p:nvPr/>
        </p:nvSpPr>
        <p:spPr>
          <a:xfrm>
            <a:off x="2224620" y="274638"/>
            <a:ext cx="6462179" cy="6340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b="0" dirty="0" smtClean="0"/>
              <a:t>Resultados</a:t>
            </a:r>
            <a:endParaRPr lang="es-ES" sz="2800" b="0" dirty="0"/>
          </a:p>
        </p:txBody>
      </p:sp>
      <p:graphicFrame>
        <p:nvGraphicFramePr>
          <p:cNvPr id="2" name="1 Tabla"/>
          <p:cNvGraphicFramePr>
            <a:graphicFrameLocks noGrp="1"/>
          </p:cNvGraphicFramePr>
          <p:nvPr>
            <p:extLst>
              <p:ext uri="{D42A27DB-BD31-4B8C-83A1-F6EECF244321}">
                <p14:modId xmlns:p14="http://schemas.microsoft.com/office/powerpoint/2010/main" val="3278536092"/>
              </p:ext>
            </p:extLst>
          </p:nvPr>
        </p:nvGraphicFramePr>
        <p:xfrm>
          <a:off x="1229936" y="2060848"/>
          <a:ext cx="2616304" cy="3889353"/>
        </p:xfrm>
        <a:graphic>
          <a:graphicData uri="http://schemas.openxmlformats.org/drawingml/2006/table">
            <a:tbl>
              <a:tblPr firstRow="1" firstCol="1" bandRow="1">
                <a:tableStyleId>{9D7B26C5-4107-4FEC-AEDC-1716B250A1EF}</a:tableStyleId>
              </a:tblPr>
              <a:tblGrid>
                <a:gridCol w="827508"/>
                <a:gridCol w="827508"/>
                <a:gridCol w="961288"/>
              </a:tblGrid>
              <a:tr h="231753">
                <a:tc>
                  <a:txBody>
                    <a:bodyPr/>
                    <a:lstStyle/>
                    <a:p>
                      <a:pPr indent="144145" algn="ctr">
                        <a:lnSpc>
                          <a:spcPct val="150000"/>
                        </a:lnSpc>
                        <a:spcBef>
                          <a:spcPts val="1200"/>
                        </a:spcBef>
                        <a:spcAft>
                          <a:spcPts val="0"/>
                        </a:spcAft>
                      </a:pPr>
                      <a:r>
                        <a:rPr lang="es-ES" sz="1000" dirty="0">
                          <a:effectLst/>
                        </a:rPr>
                        <a:t># Pisos</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q (m)</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Deriva (%)</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0,007</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0,207</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2</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0,02</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0,394</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3</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0,036</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0,481</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4</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0,053</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0,51</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5</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0,074</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0,605</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6</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0,09</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0,496</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7</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0,104</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0,419</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8</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0,115</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0,31</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9</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0,127</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0,372</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10</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0,139</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0,342</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11</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0,149</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0,31</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12</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0,16</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0,32</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13</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0,17</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0,318</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14</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0,178</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0,235</a:t>
                      </a:r>
                      <a:endParaRPr lang="es-ES" sz="100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15</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0,188</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0,288</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indent="144145" algn="ctr">
                        <a:lnSpc>
                          <a:spcPct val="150000"/>
                        </a:lnSpc>
                        <a:spcBef>
                          <a:spcPts val="1200"/>
                        </a:spcBef>
                        <a:spcAft>
                          <a:spcPts val="0"/>
                        </a:spcAft>
                      </a:pPr>
                      <a:r>
                        <a:rPr lang="es-ES" sz="1000">
                          <a:effectLst/>
                        </a:rPr>
                        <a:t>16</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0,198</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0,296</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bl>
          </a:graphicData>
        </a:graphic>
      </p:graphicFrame>
      <p:pic>
        <p:nvPicPr>
          <p:cNvPr id="11" name="10 Imagen" descr="C:\Users\Alvaro\Desktop\ESPE\TESIS\Respaldo tesis\programasISS Version2\Sin_reforzamiento\long_deriva_despla_NS.bmp"/>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60848"/>
            <a:ext cx="3672000" cy="2736000"/>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822417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15616" y="1319336"/>
            <a:ext cx="3008313" cy="504056"/>
          </a:xfrm>
        </p:spPr>
        <p:txBody>
          <a:bodyPr/>
          <a:lstStyle/>
          <a:p>
            <a:r>
              <a:rPr lang="es-ES" dirty="0" smtClean="0"/>
              <a:t>Análisis Transversal E-W</a:t>
            </a:r>
            <a:endParaRPr lang="es-ES" dirty="0"/>
          </a:p>
        </p:txBody>
      </p:sp>
      <p:sp>
        <p:nvSpPr>
          <p:cNvPr id="7" name="1 Título"/>
          <p:cNvSpPr txBox="1">
            <a:spLocks/>
          </p:cNvSpPr>
          <p:nvPr/>
        </p:nvSpPr>
        <p:spPr>
          <a:xfrm>
            <a:off x="2224620" y="274638"/>
            <a:ext cx="6462179" cy="6340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b="0" dirty="0" smtClean="0"/>
              <a:t>Resultados</a:t>
            </a:r>
            <a:endParaRPr lang="es-ES" sz="2800" b="0" dirty="0"/>
          </a:p>
        </p:txBody>
      </p:sp>
      <p:graphicFrame>
        <p:nvGraphicFramePr>
          <p:cNvPr id="11" name="10 Tabla"/>
          <p:cNvGraphicFramePr>
            <a:graphicFrameLocks noGrp="1"/>
          </p:cNvGraphicFramePr>
          <p:nvPr>
            <p:extLst>
              <p:ext uri="{D42A27DB-BD31-4B8C-83A1-F6EECF244321}">
                <p14:modId xmlns:p14="http://schemas.microsoft.com/office/powerpoint/2010/main" val="517794682"/>
              </p:ext>
            </p:extLst>
          </p:nvPr>
        </p:nvGraphicFramePr>
        <p:xfrm>
          <a:off x="1259632" y="2039417"/>
          <a:ext cx="2616304" cy="3889353"/>
        </p:xfrm>
        <a:graphic>
          <a:graphicData uri="http://schemas.openxmlformats.org/drawingml/2006/table">
            <a:tbl>
              <a:tblPr firstRow="1" firstCol="1" bandRow="1">
                <a:tableStyleId>{9D7B26C5-4107-4FEC-AEDC-1716B250A1EF}</a:tableStyleId>
              </a:tblPr>
              <a:tblGrid>
                <a:gridCol w="827508"/>
                <a:gridCol w="827508"/>
                <a:gridCol w="961288"/>
              </a:tblGrid>
              <a:tr h="231753">
                <a:tc>
                  <a:txBody>
                    <a:bodyPr/>
                    <a:lstStyle/>
                    <a:p>
                      <a:pPr indent="144145" algn="ctr">
                        <a:lnSpc>
                          <a:spcPct val="150000"/>
                        </a:lnSpc>
                        <a:spcBef>
                          <a:spcPts val="1200"/>
                        </a:spcBef>
                        <a:spcAft>
                          <a:spcPts val="0"/>
                        </a:spcAft>
                      </a:pPr>
                      <a:r>
                        <a:rPr lang="es-ES" sz="1000" dirty="0">
                          <a:effectLst/>
                        </a:rPr>
                        <a:t># Pisos</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a:effectLst/>
                        </a:rPr>
                        <a:t>q (m)</a:t>
                      </a:r>
                      <a:endParaRPr lang="es-ES" sz="1000">
                        <a:solidFill>
                          <a:srgbClr val="000000"/>
                        </a:solidFill>
                        <a:effectLst/>
                        <a:latin typeface="Times New Roman"/>
                        <a:ea typeface="Calibri"/>
                        <a:cs typeface="Times New Roman"/>
                      </a:endParaRPr>
                    </a:p>
                  </a:txBody>
                  <a:tcPr marL="62861" marR="62861" marT="0" marB="0">
                    <a:solidFill>
                      <a:schemeClr val="bg1"/>
                    </a:solidFill>
                  </a:tcPr>
                </a:tc>
                <a:tc>
                  <a:txBody>
                    <a:bodyPr/>
                    <a:lstStyle/>
                    <a:p>
                      <a:pPr indent="144145" algn="ctr">
                        <a:lnSpc>
                          <a:spcPct val="150000"/>
                        </a:lnSpc>
                        <a:spcBef>
                          <a:spcPts val="1200"/>
                        </a:spcBef>
                        <a:spcAft>
                          <a:spcPts val="0"/>
                        </a:spcAft>
                      </a:pPr>
                      <a:r>
                        <a:rPr lang="es-ES" sz="1000" dirty="0">
                          <a:effectLst/>
                        </a:rPr>
                        <a:t>Deriva (%)</a:t>
                      </a:r>
                      <a:endParaRPr lang="es-ES" sz="1000" dirty="0">
                        <a:solidFill>
                          <a:srgbClr val="000000"/>
                        </a:solidFill>
                        <a:effectLst/>
                        <a:latin typeface="Times New Roman"/>
                        <a:ea typeface="Calibri"/>
                        <a:cs typeface="Times New Roman"/>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0,016</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0,481</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0,043</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0,799</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0,073</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0,903</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4</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0,098</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0,733</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0,100</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0,083</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6</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0,121</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0,622</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7</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0,148</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0,836</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8</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0,177</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0,841</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9</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0,204</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0,795</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10</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0,228</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0,720</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0,250</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0,663</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0,266</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0,447</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0,268</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0,058</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14</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0,276</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0,243</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0,278</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0,055</a:t>
                      </a:r>
                      <a:endParaRPr lang="es-ES" sz="1000" kern="1200" dirty="0">
                        <a:solidFill>
                          <a:schemeClr val="tx1"/>
                        </a:solidFill>
                        <a:effectLst/>
                        <a:latin typeface="+mn-lt"/>
                        <a:ea typeface="+mn-ea"/>
                        <a:cs typeface="+mn-cs"/>
                      </a:endParaRPr>
                    </a:p>
                  </a:txBody>
                  <a:tcPr marL="62861" marR="62861" marT="0" marB="0">
                    <a:solidFill>
                      <a:schemeClr val="bg1"/>
                    </a:solidFill>
                  </a:tcPr>
                </a:tc>
              </a:tr>
              <a:tr h="206040">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16</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0,306</a:t>
                      </a:r>
                      <a:endParaRPr lang="es-ES" sz="1000" kern="1200" dirty="0">
                        <a:solidFill>
                          <a:schemeClr val="tx1"/>
                        </a:solidFill>
                        <a:effectLst/>
                        <a:latin typeface="+mn-lt"/>
                        <a:ea typeface="+mn-ea"/>
                        <a:cs typeface="+mn-cs"/>
                      </a:endParaRP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smtClean="0">
                          <a:solidFill>
                            <a:schemeClr val="tx1"/>
                          </a:solidFill>
                          <a:effectLst/>
                          <a:latin typeface="+mn-lt"/>
                          <a:ea typeface="+mn-ea"/>
                          <a:cs typeface="+mn-cs"/>
                        </a:rPr>
                        <a:t>0,819</a:t>
                      </a:r>
                      <a:endParaRPr lang="es-ES" sz="1000" kern="1200" dirty="0">
                        <a:solidFill>
                          <a:schemeClr val="tx1"/>
                        </a:solidFill>
                        <a:effectLst/>
                        <a:latin typeface="+mn-lt"/>
                        <a:ea typeface="+mn-ea"/>
                        <a:cs typeface="+mn-cs"/>
                      </a:endParaRPr>
                    </a:p>
                  </a:txBody>
                  <a:tcPr marL="62861" marR="62861" marT="0" marB="0">
                    <a:solidFill>
                      <a:schemeClr val="bg1"/>
                    </a:solidFill>
                  </a:tcPr>
                </a:tc>
              </a:tr>
            </a:tbl>
          </a:graphicData>
        </a:graphic>
      </p:graphicFrame>
      <p:pic>
        <p:nvPicPr>
          <p:cNvPr id="12" name="11 Imagen" descr="C:\Users\Alvaro\Desktop\ESPE\TESIS\Respaldo tesis\programasISS Version2\Sin_reforzamiento\trans_deriva_despla_EW.bmp"/>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48671"/>
            <a:ext cx="3672000" cy="2736000"/>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471015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15616" y="1340648"/>
            <a:ext cx="3008313" cy="504056"/>
          </a:xfrm>
        </p:spPr>
        <p:txBody>
          <a:bodyPr/>
          <a:lstStyle/>
          <a:p>
            <a:r>
              <a:rPr lang="es-ES" dirty="0" smtClean="0"/>
              <a:t>Análisis Transversal N-S</a:t>
            </a:r>
            <a:endParaRPr lang="es-ES" dirty="0"/>
          </a:p>
        </p:txBody>
      </p:sp>
      <p:sp>
        <p:nvSpPr>
          <p:cNvPr id="7" name="1 Título"/>
          <p:cNvSpPr txBox="1">
            <a:spLocks/>
          </p:cNvSpPr>
          <p:nvPr/>
        </p:nvSpPr>
        <p:spPr>
          <a:xfrm>
            <a:off x="2224620" y="274638"/>
            <a:ext cx="6462179" cy="6340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b="0" dirty="0" smtClean="0"/>
              <a:t>Resultados</a:t>
            </a:r>
            <a:endParaRPr lang="es-ES" sz="2800" b="0" dirty="0"/>
          </a:p>
        </p:txBody>
      </p:sp>
      <p:graphicFrame>
        <p:nvGraphicFramePr>
          <p:cNvPr id="2" name="1 Tabla"/>
          <p:cNvGraphicFramePr>
            <a:graphicFrameLocks noGrp="1"/>
          </p:cNvGraphicFramePr>
          <p:nvPr>
            <p:extLst>
              <p:ext uri="{D42A27DB-BD31-4B8C-83A1-F6EECF244321}">
                <p14:modId xmlns:p14="http://schemas.microsoft.com/office/powerpoint/2010/main" val="3155363672"/>
              </p:ext>
            </p:extLst>
          </p:nvPr>
        </p:nvGraphicFramePr>
        <p:xfrm>
          <a:off x="1259632" y="2042749"/>
          <a:ext cx="2617199" cy="3902382"/>
        </p:xfrm>
        <a:graphic>
          <a:graphicData uri="http://schemas.openxmlformats.org/drawingml/2006/table">
            <a:tbl>
              <a:tblPr firstRow="1" firstCol="1" bandRow="1">
                <a:tableStyleId>{9D7B26C5-4107-4FEC-AEDC-1716B250A1EF}</a:tableStyleId>
              </a:tblPr>
              <a:tblGrid>
                <a:gridCol w="827791"/>
                <a:gridCol w="827791"/>
                <a:gridCol w="961617"/>
              </a:tblGrid>
              <a:tr h="244782">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 Pisos</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q (m)</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Deriva (%)</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0,013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0,394</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0,035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0,644</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0,058</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0,707</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4</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0,077</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0,548</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0,079</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0,057</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6</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0,092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0,393</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7</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0,109</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0,514</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8</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0,126</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0,502</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9</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0,141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0,464</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10</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0,155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0,416</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0,171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0,456</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0,183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0,369</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13</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0,185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0,046</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14</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0,191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0,191</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15</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0,192</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0,043</a:t>
                      </a:r>
                    </a:p>
                  </a:txBody>
                  <a:tcPr marL="62861" marR="62861" marT="0" marB="0">
                    <a:solidFill>
                      <a:schemeClr val="bg1"/>
                    </a:solidFill>
                  </a:tcPr>
                </a:tc>
              </a:tr>
              <a:tr h="199156">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16</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a:solidFill>
                            <a:schemeClr val="tx1"/>
                          </a:solidFill>
                          <a:effectLst/>
                          <a:latin typeface="+mn-lt"/>
                          <a:ea typeface="+mn-ea"/>
                          <a:cs typeface="+mn-cs"/>
                        </a:rPr>
                        <a:t>0,211</a:t>
                      </a:r>
                    </a:p>
                  </a:txBody>
                  <a:tcPr marL="62861" marR="62861" marT="0" marB="0">
                    <a:solidFill>
                      <a:schemeClr val="bg1"/>
                    </a:solidFill>
                  </a:tcPr>
                </a:tc>
                <a:tc>
                  <a:txBody>
                    <a:bodyPr/>
                    <a:lstStyle/>
                    <a:p>
                      <a:pPr marL="0" indent="144145" algn="ctr" defTabSz="914400" rtl="0" eaLnBrk="1" latinLnBrk="0" hangingPunct="1">
                        <a:lnSpc>
                          <a:spcPct val="150000"/>
                        </a:lnSpc>
                        <a:spcBef>
                          <a:spcPts val="1200"/>
                        </a:spcBef>
                        <a:spcAft>
                          <a:spcPts val="0"/>
                        </a:spcAft>
                      </a:pPr>
                      <a:r>
                        <a:rPr lang="es-ES" sz="1000" kern="1200" dirty="0">
                          <a:solidFill>
                            <a:schemeClr val="tx1"/>
                          </a:solidFill>
                          <a:effectLst/>
                          <a:latin typeface="+mn-lt"/>
                          <a:ea typeface="+mn-ea"/>
                          <a:cs typeface="+mn-cs"/>
                        </a:rPr>
                        <a:t>0,563</a:t>
                      </a:r>
                    </a:p>
                  </a:txBody>
                  <a:tcPr marL="62861" marR="62861" marT="0" marB="0">
                    <a:solidFill>
                      <a:schemeClr val="bg1"/>
                    </a:solidFill>
                  </a:tcPr>
                </a:tc>
              </a:tr>
            </a:tbl>
          </a:graphicData>
        </a:graphic>
      </p:graphicFrame>
      <p:pic>
        <p:nvPicPr>
          <p:cNvPr id="11" name="10 Imagen" descr="C:\Users\Alvaro\Desktop\ESPE\TESIS\Respaldo tesis\programasISS Version2\Sin_reforzamiento\trans_deriva_despla_NS.bmp"/>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17479"/>
            <a:ext cx="3672000" cy="2736000"/>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863443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224620" y="274638"/>
            <a:ext cx="6462179" cy="1143000"/>
          </a:xfrm>
        </p:spPr>
        <p:txBody>
          <a:bodyPr>
            <a:normAutofit/>
          </a:bodyPr>
          <a:lstStyle/>
          <a:p>
            <a:r>
              <a:rPr lang="es-ES" sz="2800" dirty="0" smtClean="0"/>
              <a:t>Modelo de un grado de libertad</a:t>
            </a:r>
            <a:endParaRPr lang="es-ES" sz="2800" dirty="0"/>
          </a:p>
        </p:txBody>
      </p:sp>
      <mc:AlternateContent xmlns:mc="http://schemas.openxmlformats.org/markup-compatibility/2006" xmlns:a14="http://schemas.microsoft.com/office/drawing/2010/main">
        <mc:Choice Requires="a14">
          <p:sp>
            <p:nvSpPr>
              <p:cNvPr id="6" name="5 Marcador de contenido"/>
              <p:cNvSpPr>
                <a:spLocks noGrp="1"/>
              </p:cNvSpPr>
              <p:nvPr>
                <p:ph idx="1"/>
              </p:nvPr>
            </p:nvSpPr>
            <p:spPr>
              <a:xfrm>
                <a:off x="915598" y="1600200"/>
                <a:ext cx="7771201" cy="4525963"/>
              </a:xfrm>
            </p:spPr>
            <p:txBody>
              <a:bodyPr>
                <a:normAutofit/>
              </a:bodyPr>
              <a:lstStyle/>
              <a:p>
                <a:pPr algn="just"/>
                <a:r>
                  <a:rPr lang="es-EC" sz="1800" dirty="0" smtClean="0">
                    <a:latin typeface="Times New Roman" pitchFamily="18" charset="0"/>
                    <a:cs typeface="Times New Roman" pitchFamily="18" charset="0"/>
                  </a:rPr>
                  <a:t>El análisis </a:t>
                </a:r>
                <a:r>
                  <a:rPr lang="es-EC" sz="1800" dirty="0">
                    <a:latin typeface="Times New Roman" pitchFamily="18" charset="0"/>
                    <a:cs typeface="Times New Roman" pitchFamily="18" charset="0"/>
                  </a:rPr>
                  <a:t>no lineal </a:t>
                </a:r>
                <a:r>
                  <a:rPr lang="es-EC" sz="1800" dirty="0" smtClean="0">
                    <a:latin typeface="Times New Roman" pitchFamily="18" charset="0"/>
                    <a:cs typeface="Times New Roman" pitchFamily="18" charset="0"/>
                  </a:rPr>
                  <a:t>por </a:t>
                </a:r>
                <a:r>
                  <a:rPr lang="es-EC" sz="1800" dirty="0">
                    <a:latin typeface="Times New Roman" pitchFamily="18" charset="0"/>
                    <a:cs typeface="Times New Roman" pitchFamily="18" charset="0"/>
                  </a:rPr>
                  <a:t>el ASCE 7-10, </a:t>
                </a:r>
                <a:r>
                  <a:rPr lang="es-EC" sz="1800" dirty="0" smtClean="0">
                    <a:latin typeface="Times New Roman" pitchFamily="18" charset="0"/>
                    <a:cs typeface="Times New Roman" pitchFamily="18" charset="0"/>
                  </a:rPr>
                  <a:t>sirve </a:t>
                </a:r>
                <a:r>
                  <a:rPr lang="es-EC" sz="1800" dirty="0">
                    <a:latin typeface="Times New Roman" pitchFamily="18" charset="0"/>
                    <a:cs typeface="Times New Roman" pitchFamily="18" charset="0"/>
                  </a:rPr>
                  <a:t>para encontrar un </a:t>
                </a:r>
                <a:r>
                  <a:rPr lang="es-EC" sz="1800" dirty="0" smtClean="0">
                    <a:latin typeface="Times New Roman" pitchFamily="18" charset="0"/>
                    <a:cs typeface="Times New Roman" pitchFamily="18" charset="0"/>
                  </a:rPr>
                  <a:t>modelo </a:t>
                </a:r>
                <a:r>
                  <a:rPr lang="es-EC" sz="1800" dirty="0">
                    <a:latin typeface="Times New Roman" pitchFamily="18" charset="0"/>
                    <a:cs typeface="Times New Roman" pitchFamily="18" charset="0"/>
                  </a:rPr>
                  <a:t>de un grado de libertad para un sistema de múltiples grados de libertad</a:t>
                </a:r>
                <a:r>
                  <a:rPr lang="es-EC" sz="1800" dirty="0" smtClean="0">
                    <a:latin typeface="Times New Roman" pitchFamily="18" charset="0"/>
                    <a:cs typeface="Times New Roman" pitchFamily="18" charset="0"/>
                  </a:rPr>
                  <a:t>.</a:t>
                </a:r>
              </a:p>
              <a:p>
                <a:pPr algn="just"/>
                <a:r>
                  <a:rPr lang="es-EC" sz="1800" dirty="0" smtClean="0">
                    <a:latin typeface="Times New Roman" pitchFamily="18" charset="0"/>
                    <a:cs typeface="Times New Roman" pitchFamily="18" charset="0"/>
                  </a:rPr>
                  <a:t>Es importante determinar el porcentaje de participación de la masa en cada modo, se lo hace mediante la siguiente ecuación:</a:t>
                </a:r>
              </a:p>
              <a:p>
                <a:pPr algn="just"/>
                <a:endParaRPr lang="es-EC" sz="1800" dirty="0" smtClean="0">
                  <a:latin typeface="Times New Roman" pitchFamily="18" charset="0"/>
                  <a:cs typeface="Times New Roman" pitchFamily="18" charset="0"/>
                </a:endParaRPr>
              </a:p>
              <a:p>
                <a:pPr algn="just"/>
                <a:endParaRPr lang="es-EC" sz="1800" dirty="0" smtClean="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S_tradnl" sz="1800" i="1">
                              <a:latin typeface="Cambria Math"/>
                            </a:rPr>
                            <m:t>𝛼</m:t>
                          </m:r>
                        </m:e>
                        <m:sub>
                          <m:r>
                            <a:rPr lang="es-ES_tradnl" sz="1800" i="1">
                              <a:latin typeface="Cambria Math"/>
                            </a:rPr>
                            <m:t>𝑚</m:t>
                          </m:r>
                        </m:sub>
                      </m:sSub>
                      <m:r>
                        <a:rPr lang="es-ES_tradnl" sz="1800" i="1">
                          <a:latin typeface="Cambria Math"/>
                        </a:rPr>
                        <m:t>=</m:t>
                      </m:r>
                      <m:f>
                        <m:fPr>
                          <m:ctrlPr>
                            <a:rPr lang="es-ES" sz="1800" i="1">
                              <a:latin typeface="Cambria Math"/>
                            </a:rPr>
                          </m:ctrlPr>
                        </m:fPr>
                        <m:num>
                          <m:sSup>
                            <m:sSupPr>
                              <m:ctrlPr>
                                <a:rPr lang="es-ES" sz="1800" i="1">
                                  <a:latin typeface="Cambria Math"/>
                                </a:rPr>
                              </m:ctrlPr>
                            </m:sSupPr>
                            <m:e>
                              <m:d>
                                <m:dPr>
                                  <m:begChr m:val="["/>
                                  <m:endChr m:val="]"/>
                                  <m:ctrlPr>
                                    <a:rPr lang="es-ES" sz="1800" i="1">
                                      <a:latin typeface="Cambria Math"/>
                                    </a:rPr>
                                  </m:ctrlPr>
                                </m:dPr>
                                <m:e>
                                  <m:nary>
                                    <m:naryPr>
                                      <m:chr m:val="∑"/>
                                      <m:limLoc m:val="undOvr"/>
                                      <m:ctrlPr>
                                        <a:rPr lang="es-ES" sz="1800" i="1">
                                          <a:latin typeface="Cambria Math"/>
                                        </a:rPr>
                                      </m:ctrlPr>
                                    </m:naryPr>
                                    <m:sub>
                                      <m:r>
                                        <a:rPr lang="es-ES_tradnl" sz="1800" i="1">
                                          <a:latin typeface="Cambria Math"/>
                                        </a:rPr>
                                        <m:t>𝑖</m:t>
                                      </m:r>
                                      <m:r>
                                        <a:rPr lang="es-ES_tradnl" sz="1800" i="1">
                                          <a:latin typeface="Cambria Math"/>
                                        </a:rPr>
                                        <m:t>=1</m:t>
                                      </m:r>
                                    </m:sub>
                                    <m:sup>
                                      <m:r>
                                        <a:rPr lang="es-ES_tradnl" sz="1800" i="1">
                                          <a:latin typeface="Cambria Math"/>
                                        </a:rPr>
                                        <m:t>𝑁</m:t>
                                      </m:r>
                                    </m:sup>
                                    <m:e>
                                      <m:sSub>
                                        <m:sSubPr>
                                          <m:ctrlPr>
                                            <a:rPr lang="es-ES" sz="1800" i="1">
                                              <a:latin typeface="Cambria Math"/>
                                            </a:rPr>
                                          </m:ctrlPr>
                                        </m:sSubPr>
                                        <m:e>
                                          <m:r>
                                            <a:rPr lang="es-ES_tradnl" sz="1800" i="1">
                                              <a:latin typeface="Cambria Math"/>
                                            </a:rPr>
                                            <m:t>𝑚</m:t>
                                          </m:r>
                                        </m:e>
                                        <m:sub>
                                          <m:r>
                                            <a:rPr lang="es-ES_tradnl" sz="1800" i="1">
                                              <a:latin typeface="Cambria Math"/>
                                            </a:rPr>
                                            <m:t>𝑖</m:t>
                                          </m:r>
                                        </m:sub>
                                      </m:sSub>
                                    </m:e>
                                  </m:nary>
                                  <m:sSub>
                                    <m:sSubPr>
                                      <m:ctrlPr>
                                        <a:rPr lang="es-ES" sz="1800" i="1">
                                          <a:latin typeface="Cambria Math"/>
                                        </a:rPr>
                                      </m:ctrlPr>
                                    </m:sSubPr>
                                    <m:e>
                                      <m:r>
                                        <a:rPr lang="es-ES_tradnl" sz="1800" i="1">
                                          <a:latin typeface="Cambria Math"/>
                                        </a:rPr>
                                        <m:t>𝜙</m:t>
                                      </m:r>
                                    </m:e>
                                    <m:sub>
                                      <m:r>
                                        <a:rPr lang="es-ES" sz="1800" b="0" i="1" smtClean="0">
                                          <a:latin typeface="Cambria Math"/>
                                        </a:rPr>
                                        <m:t>𝑖</m:t>
                                      </m:r>
                                    </m:sub>
                                  </m:sSub>
                                </m:e>
                              </m:d>
                            </m:e>
                            <m:sup>
                              <m:r>
                                <a:rPr lang="es-ES_tradnl" sz="1800" i="1">
                                  <a:latin typeface="Cambria Math"/>
                                </a:rPr>
                                <m:t>2</m:t>
                              </m:r>
                            </m:sup>
                          </m:sSup>
                        </m:num>
                        <m:den>
                          <m:d>
                            <m:dPr>
                              <m:begChr m:val="["/>
                              <m:endChr m:val="]"/>
                              <m:ctrlPr>
                                <a:rPr lang="es-ES" sz="1800" i="1">
                                  <a:latin typeface="Cambria Math"/>
                                </a:rPr>
                              </m:ctrlPr>
                            </m:dPr>
                            <m:e>
                              <m:nary>
                                <m:naryPr>
                                  <m:chr m:val="∑"/>
                                  <m:limLoc m:val="undOvr"/>
                                  <m:ctrlPr>
                                    <a:rPr lang="es-ES" sz="1800" i="1">
                                      <a:latin typeface="Cambria Math"/>
                                    </a:rPr>
                                  </m:ctrlPr>
                                </m:naryPr>
                                <m:sub>
                                  <m:r>
                                    <a:rPr lang="es-ES_tradnl" sz="1800" i="1">
                                      <a:latin typeface="Cambria Math"/>
                                    </a:rPr>
                                    <m:t>𝑖</m:t>
                                  </m:r>
                                  <m:r>
                                    <a:rPr lang="es-ES_tradnl" sz="1800" i="1">
                                      <a:latin typeface="Cambria Math"/>
                                    </a:rPr>
                                    <m:t>=1</m:t>
                                  </m:r>
                                </m:sub>
                                <m:sup>
                                  <m:r>
                                    <a:rPr lang="es-ES_tradnl" sz="1800" i="1">
                                      <a:latin typeface="Cambria Math"/>
                                    </a:rPr>
                                    <m:t>𝑁</m:t>
                                  </m:r>
                                </m:sup>
                                <m:e>
                                  <m:sSub>
                                    <m:sSubPr>
                                      <m:ctrlPr>
                                        <a:rPr lang="es-ES" sz="1800" i="1">
                                          <a:latin typeface="Cambria Math"/>
                                        </a:rPr>
                                      </m:ctrlPr>
                                    </m:sSubPr>
                                    <m:e>
                                      <m:r>
                                        <a:rPr lang="es-ES_tradnl" sz="1800" i="1">
                                          <a:latin typeface="Cambria Math"/>
                                        </a:rPr>
                                        <m:t>𝑚</m:t>
                                      </m:r>
                                    </m:e>
                                    <m:sub>
                                      <m:r>
                                        <a:rPr lang="es-ES_tradnl" sz="1800" i="1">
                                          <a:latin typeface="Cambria Math"/>
                                        </a:rPr>
                                        <m:t>𝑖</m:t>
                                      </m:r>
                                    </m:sub>
                                  </m:sSub>
                                </m:e>
                              </m:nary>
                            </m:e>
                          </m:d>
                          <m:d>
                            <m:dPr>
                              <m:begChr m:val="["/>
                              <m:endChr m:val="]"/>
                              <m:ctrlPr>
                                <a:rPr lang="es-ES" sz="1800" i="1">
                                  <a:latin typeface="Cambria Math"/>
                                </a:rPr>
                              </m:ctrlPr>
                            </m:dPr>
                            <m:e>
                              <m:nary>
                                <m:naryPr>
                                  <m:chr m:val="∑"/>
                                  <m:limLoc m:val="undOvr"/>
                                  <m:ctrlPr>
                                    <a:rPr lang="es-ES" sz="1800" i="1">
                                      <a:latin typeface="Cambria Math"/>
                                    </a:rPr>
                                  </m:ctrlPr>
                                </m:naryPr>
                                <m:sub>
                                  <m:r>
                                    <a:rPr lang="es-ES_tradnl" sz="1800" i="1">
                                      <a:latin typeface="Cambria Math"/>
                                    </a:rPr>
                                    <m:t>𝑖</m:t>
                                  </m:r>
                                  <m:r>
                                    <a:rPr lang="es-ES_tradnl" sz="1800" i="1">
                                      <a:latin typeface="Cambria Math"/>
                                    </a:rPr>
                                    <m:t>=1</m:t>
                                  </m:r>
                                </m:sub>
                                <m:sup>
                                  <m:r>
                                    <a:rPr lang="es-ES_tradnl" sz="1800" i="1">
                                      <a:latin typeface="Cambria Math"/>
                                    </a:rPr>
                                    <m:t>𝑁</m:t>
                                  </m:r>
                                </m:sup>
                                <m:e>
                                  <m:sSub>
                                    <m:sSubPr>
                                      <m:ctrlPr>
                                        <a:rPr lang="es-ES" sz="1800" i="1">
                                          <a:latin typeface="Cambria Math"/>
                                        </a:rPr>
                                      </m:ctrlPr>
                                    </m:sSubPr>
                                    <m:e>
                                      <m:r>
                                        <a:rPr lang="es-ES_tradnl" sz="1800" i="1">
                                          <a:latin typeface="Cambria Math"/>
                                        </a:rPr>
                                        <m:t>𝑚</m:t>
                                      </m:r>
                                    </m:e>
                                    <m:sub>
                                      <m:r>
                                        <a:rPr lang="es-ES_tradnl" sz="1800" i="1">
                                          <a:latin typeface="Cambria Math"/>
                                        </a:rPr>
                                        <m:t>𝑖</m:t>
                                      </m:r>
                                    </m:sub>
                                  </m:sSub>
                                </m:e>
                              </m:nary>
                              <m:sSup>
                                <m:sSupPr>
                                  <m:ctrlPr>
                                    <a:rPr lang="es-ES" sz="1800" i="1">
                                      <a:latin typeface="Cambria Math"/>
                                    </a:rPr>
                                  </m:ctrlPr>
                                </m:sSupPr>
                                <m:e>
                                  <m:sSub>
                                    <m:sSubPr>
                                      <m:ctrlPr>
                                        <a:rPr lang="es-ES" sz="1800" i="1">
                                          <a:latin typeface="Cambria Math"/>
                                        </a:rPr>
                                      </m:ctrlPr>
                                    </m:sSubPr>
                                    <m:e>
                                      <m:r>
                                        <a:rPr lang="es-ES_tradnl" sz="1800" i="1">
                                          <a:latin typeface="Cambria Math"/>
                                        </a:rPr>
                                        <m:t>𝜙</m:t>
                                      </m:r>
                                    </m:e>
                                    <m:sub>
                                      <m:r>
                                        <a:rPr lang="es-ES" sz="1800" b="0" i="1" smtClean="0">
                                          <a:latin typeface="Cambria Math"/>
                                        </a:rPr>
                                        <m:t>𝑖</m:t>
                                      </m:r>
                                    </m:sub>
                                  </m:sSub>
                                </m:e>
                                <m:sup>
                                  <m:r>
                                    <a:rPr lang="es-ES_tradnl" sz="1800" i="1">
                                      <a:latin typeface="Cambria Math"/>
                                    </a:rPr>
                                    <m:t>2</m:t>
                                  </m:r>
                                </m:sup>
                              </m:sSup>
                            </m:e>
                          </m:d>
                        </m:den>
                      </m:f>
                    </m:oMath>
                  </m:oMathPara>
                </a14:m>
                <a:endParaRPr lang="es-ES" sz="1800" dirty="0" smtClean="0">
                  <a:latin typeface="Times New Roman" pitchFamily="18" charset="0"/>
                  <a:cs typeface="Times New Roman" pitchFamily="18" charset="0"/>
                </a:endParaRPr>
              </a:p>
              <a:p>
                <a:pPr algn="just"/>
                <a:endParaRPr lang="es-ES" sz="1800" dirty="0" smtClean="0">
                  <a:latin typeface="Times New Roman" pitchFamily="18" charset="0"/>
                  <a:cs typeface="Times New Roman" pitchFamily="18" charset="0"/>
                </a:endParaRPr>
              </a:p>
              <a:p>
                <a:endParaRPr lang="es-ES" dirty="0"/>
              </a:p>
            </p:txBody>
          </p:sp>
        </mc:Choice>
        <mc:Fallback xmlns="">
          <p:sp>
            <p:nvSpPr>
              <p:cNvPr id="6" name="5 Marcador de contenido"/>
              <p:cNvSpPr>
                <a:spLocks noGrp="1" noRot="1" noChangeAspect="1" noMove="1" noResize="1" noEditPoints="1" noAdjustHandles="1" noChangeArrowheads="1" noChangeShapeType="1" noTextEdit="1"/>
              </p:cNvSpPr>
              <p:nvPr>
                <p:ph idx="1"/>
              </p:nvPr>
            </p:nvSpPr>
            <p:spPr>
              <a:xfrm>
                <a:off x="915598" y="1600200"/>
                <a:ext cx="7771201" cy="4525963"/>
              </a:xfrm>
              <a:blipFill rotWithShape="1">
                <a:blip r:embed="rId3"/>
                <a:stretch>
                  <a:fillRect l="-471" t="-674" r="-1412"/>
                </a:stretch>
              </a:blipFill>
            </p:spPr>
            <p:txBody>
              <a:bodyPr/>
              <a:lstStyle/>
              <a:p>
                <a:r>
                  <a:rPr lang="es-ES">
                    <a:noFill/>
                  </a:rPr>
                  <a:t> </a:t>
                </a:r>
              </a:p>
            </p:txBody>
          </p:sp>
        </mc:Fallback>
      </mc:AlternateContent>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973714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smtClean="0"/>
              <a:t>Modelo de un grado de libertad</a:t>
            </a:r>
            <a:endParaRPr lang="es-ES" sz="2800"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915598" y="1600200"/>
                <a:ext cx="3800417" cy="4525963"/>
              </a:xfrm>
            </p:spPr>
            <p:txBody>
              <a:bodyPr>
                <a:normAutofit/>
              </a:bodyPr>
              <a:lstStyle/>
              <a:p>
                <a:r>
                  <a:rPr lang="es-ES" sz="1800" dirty="0" smtClean="0">
                    <a:latin typeface="Times New Roman" pitchFamily="18" charset="0"/>
                    <a:cs typeface="Times New Roman" pitchFamily="18" charset="0"/>
                  </a:rPr>
                  <a:t>Rigidez equivalente:</a:t>
                </a:r>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S_tradnl" sz="1800" i="1">
                              <a:latin typeface="Cambria Math"/>
                            </a:rPr>
                            <m:t>𝐾</m:t>
                          </m:r>
                        </m:e>
                        <m:sub>
                          <m:r>
                            <a:rPr lang="es-ES_tradnl" sz="1800" i="1">
                              <a:latin typeface="Cambria Math"/>
                            </a:rPr>
                            <m:t>𝐸</m:t>
                          </m:r>
                        </m:sub>
                      </m:sSub>
                      <m:r>
                        <a:rPr lang="es-ES_tradnl" sz="1800" i="1">
                          <a:latin typeface="Cambria Math"/>
                        </a:rPr>
                        <m:t>=</m:t>
                      </m:r>
                      <m:sSub>
                        <m:sSubPr>
                          <m:ctrlPr>
                            <a:rPr lang="es-ES" sz="1800" i="1">
                              <a:latin typeface="Cambria Math"/>
                            </a:rPr>
                          </m:ctrlPr>
                        </m:sSubPr>
                        <m:e>
                          <m:r>
                            <a:rPr lang="es-ES_tradnl" sz="1800" i="1">
                              <a:latin typeface="Cambria Math"/>
                            </a:rPr>
                            <m:t>𝛼</m:t>
                          </m:r>
                        </m:e>
                        <m:sub>
                          <m:r>
                            <a:rPr lang="es-ES_tradnl" sz="1800" i="1">
                              <a:latin typeface="Cambria Math"/>
                            </a:rPr>
                            <m:t>𝑚</m:t>
                          </m:r>
                        </m:sub>
                      </m:sSub>
                      <m:r>
                        <a:rPr lang="es-ES_tradnl" sz="1800" i="1">
                          <a:latin typeface="Cambria Math"/>
                        </a:rPr>
                        <m:t>𝑀𝑡</m:t>
                      </m:r>
                      <m:sSup>
                        <m:sSupPr>
                          <m:ctrlPr>
                            <a:rPr lang="es-ES" sz="1800" i="1">
                              <a:latin typeface="Cambria Math"/>
                            </a:rPr>
                          </m:ctrlPr>
                        </m:sSupPr>
                        <m:e>
                          <m:d>
                            <m:dPr>
                              <m:ctrlPr>
                                <a:rPr lang="es-ES" sz="1800" i="1">
                                  <a:latin typeface="Cambria Math"/>
                                </a:rPr>
                              </m:ctrlPr>
                            </m:dPr>
                            <m:e>
                              <m:f>
                                <m:fPr>
                                  <m:ctrlPr>
                                    <a:rPr lang="es-ES" sz="1800" i="1">
                                      <a:latin typeface="Cambria Math"/>
                                    </a:rPr>
                                  </m:ctrlPr>
                                </m:fPr>
                                <m:num>
                                  <m:r>
                                    <a:rPr lang="es-ES_tradnl" sz="1800" i="1">
                                      <a:latin typeface="Cambria Math"/>
                                    </a:rPr>
                                    <m:t>2</m:t>
                                  </m:r>
                                  <m:r>
                                    <a:rPr lang="es-ES_tradnl" sz="1800" i="1">
                                      <a:latin typeface="Cambria Math"/>
                                    </a:rPr>
                                    <m:t>𝜋</m:t>
                                  </m:r>
                                </m:num>
                                <m:den>
                                  <m:r>
                                    <a:rPr lang="es-ES_tradnl" sz="1800" i="1">
                                      <a:latin typeface="Cambria Math"/>
                                    </a:rPr>
                                    <m:t>𝑇</m:t>
                                  </m:r>
                                </m:den>
                              </m:f>
                            </m:e>
                          </m:d>
                        </m:e>
                        <m:sup>
                          <m:r>
                            <a:rPr lang="es-ES_tradnl" sz="1800" i="1">
                              <a:latin typeface="Cambria Math"/>
                            </a:rPr>
                            <m:t>2</m:t>
                          </m:r>
                        </m:sup>
                      </m:sSup>
                    </m:oMath>
                  </m:oMathPara>
                </a14:m>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r>
                  <a:rPr lang="es-ES" sz="1800" dirty="0" smtClean="0">
                    <a:latin typeface="Times New Roman" pitchFamily="18" charset="0"/>
                    <a:cs typeface="Times New Roman" pitchFamily="18" charset="0"/>
                  </a:rPr>
                  <a:t>Masa equivalente:</a:t>
                </a:r>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S_tradnl" sz="1800" i="1">
                              <a:latin typeface="Cambria Math"/>
                            </a:rPr>
                            <m:t>𝑀</m:t>
                          </m:r>
                        </m:e>
                        <m:sub>
                          <m:r>
                            <a:rPr lang="es-ES_tradnl" sz="1800" i="1">
                              <a:latin typeface="Cambria Math"/>
                            </a:rPr>
                            <m:t>𝐸</m:t>
                          </m:r>
                        </m:sub>
                      </m:sSub>
                      <m:r>
                        <a:rPr lang="es-ES_tradnl" sz="1800" i="1">
                          <a:latin typeface="Cambria Math"/>
                        </a:rPr>
                        <m:t>=</m:t>
                      </m:r>
                      <m:sSub>
                        <m:sSubPr>
                          <m:ctrlPr>
                            <a:rPr lang="es-ES" sz="1800" i="1">
                              <a:latin typeface="Cambria Math"/>
                            </a:rPr>
                          </m:ctrlPr>
                        </m:sSubPr>
                        <m:e>
                          <m:r>
                            <a:rPr lang="es-ES_tradnl" sz="1800" i="1">
                              <a:latin typeface="Cambria Math"/>
                            </a:rPr>
                            <m:t>𝛼</m:t>
                          </m:r>
                        </m:e>
                        <m:sub>
                          <m:r>
                            <a:rPr lang="es-ES_tradnl" sz="1800" i="1">
                              <a:latin typeface="Cambria Math"/>
                            </a:rPr>
                            <m:t>𝑚</m:t>
                          </m:r>
                        </m:sub>
                      </m:sSub>
                      <m:r>
                        <a:rPr lang="es-ES_tradnl" sz="1800" i="1">
                          <a:latin typeface="Cambria Math"/>
                        </a:rPr>
                        <m:t>𝑀𝑡</m:t>
                      </m:r>
                    </m:oMath>
                  </m:oMathPara>
                </a14:m>
                <a:endParaRPr lang="es-ES" sz="1800" dirty="0" smtClean="0">
                  <a:latin typeface="Times New Roman" pitchFamily="18" charset="0"/>
                  <a:cs typeface="Times New Roman" pitchFamily="18" charset="0"/>
                </a:endParaRPr>
              </a:p>
              <a:p>
                <a:pPr marL="0" indent="0">
                  <a:buNone/>
                </a:pPr>
                <a:endParaRPr lang="es-ES" sz="1800" dirty="0">
                  <a:latin typeface="Times New Roman" pitchFamily="18" charset="0"/>
                  <a:cs typeface="Times New Roman" pitchFamily="18" charset="0"/>
                </a:endParaRPr>
              </a:p>
              <a:p>
                <a:r>
                  <a:rPr lang="es-ES" sz="1800" dirty="0" smtClean="0">
                    <a:latin typeface="Times New Roman" pitchFamily="18" charset="0"/>
                    <a:cs typeface="Times New Roman" pitchFamily="18" charset="0"/>
                  </a:rPr>
                  <a:t>Altura equivalente:</a:t>
                </a:r>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S_tradnl" sz="1800" i="1">
                              <a:latin typeface="Cambria Math"/>
                            </a:rPr>
                            <m:t>𝐻</m:t>
                          </m:r>
                        </m:e>
                        <m:sub>
                          <m:r>
                            <a:rPr lang="es-ES_tradnl" sz="1800" i="1">
                              <a:latin typeface="Cambria Math"/>
                            </a:rPr>
                            <m:t>𝐸</m:t>
                          </m:r>
                        </m:sub>
                      </m:sSub>
                      <m:r>
                        <a:rPr lang="es-ES_tradnl" sz="1800" i="1">
                          <a:latin typeface="Cambria Math"/>
                        </a:rPr>
                        <m:t>=</m:t>
                      </m:r>
                      <m:f>
                        <m:fPr>
                          <m:ctrlPr>
                            <a:rPr lang="es-ES" sz="1800" i="1">
                              <a:latin typeface="Cambria Math"/>
                            </a:rPr>
                          </m:ctrlPr>
                        </m:fPr>
                        <m:num>
                          <m:sSubSup>
                            <m:sSubSupPr>
                              <m:ctrlPr>
                                <a:rPr lang="es-ES" sz="1800" i="1">
                                  <a:latin typeface="Cambria Math"/>
                                </a:rPr>
                              </m:ctrlPr>
                            </m:sSubSupPr>
                            <m:e>
                              <m:r>
                                <a:rPr lang="es-ES_tradnl" sz="1800" i="1">
                                  <a:latin typeface="Cambria Math"/>
                                </a:rPr>
                                <m:t>𝜙</m:t>
                              </m:r>
                            </m:e>
                            <m:sub>
                              <m:r>
                                <a:rPr lang="es-ES_tradnl" sz="1800" i="1">
                                  <a:latin typeface="Cambria Math"/>
                                </a:rPr>
                                <m:t>𝑖</m:t>
                              </m:r>
                            </m:sub>
                            <m:sup>
                              <m:r>
                                <a:rPr lang="es-ES_tradnl" sz="1800" i="1">
                                  <a:latin typeface="Cambria Math"/>
                                </a:rPr>
                                <m:t>𝑇</m:t>
                              </m:r>
                            </m:sup>
                          </m:sSubSup>
                          <m:r>
                            <a:rPr lang="es-ES_tradnl" sz="1800" i="1">
                              <a:latin typeface="Cambria Math"/>
                            </a:rPr>
                            <m:t>𝑀𝐻</m:t>
                          </m:r>
                        </m:num>
                        <m:den>
                          <m:sSubSup>
                            <m:sSubSupPr>
                              <m:ctrlPr>
                                <a:rPr lang="es-ES" sz="1800" i="1">
                                  <a:latin typeface="Cambria Math"/>
                                </a:rPr>
                              </m:ctrlPr>
                            </m:sSubSupPr>
                            <m:e>
                              <m:r>
                                <a:rPr lang="es-ES_tradnl" sz="1800" i="1">
                                  <a:latin typeface="Cambria Math"/>
                                </a:rPr>
                                <m:t>𝜙</m:t>
                              </m:r>
                            </m:e>
                            <m:sub>
                              <m:r>
                                <a:rPr lang="es-ES_tradnl" sz="1800" i="1">
                                  <a:latin typeface="Cambria Math"/>
                                </a:rPr>
                                <m:t>𝑖</m:t>
                              </m:r>
                            </m:sub>
                            <m:sup>
                              <m:r>
                                <a:rPr lang="es-ES_tradnl" sz="1800" i="1">
                                  <a:latin typeface="Cambria Math"/>
                                </a:rPr>
                                <m:t>𝑇</m:t>
                              </m:r>
                            </m:sup>
                          </m:sSubSup>
                          <m:r>
                            <a:rPr lang="es-ES_tradnl" sz="1800" i="1">
                              <a:latin typeface="Cambria Math"/>
                            </a:rPr>
                            <m:t>𝑀𝐽</m:t>
                          </m:r>
                        </m:den>
                      </m:f>
                    </m:oMath>
                  </m:oMathPara>
                </a14:m>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915598" y="1600200"/>
                <a:ext cx="3800417" cy="4525963"/>
              </a:xfrm>
              <a:blipFill rotWithShape="1">
                <a:blip r:embed="rId2"/>
                <a:stretch>
                  <a:fillRect l="-1282" t="-674"/>
                </a:stretch>
              </a:blipFill>
            </p:spPr>
            <p:txBody>
              <a:bodyPr/>
              <a:lstStyle/>
              <a:p>
                <a:r>
                  <a:rPr lang="es-ES">
                    <a:noFill/>
                  </a:rPr>
                  <a:t> </a:t>
                </a:r>
              </a:p>
            </p:txBody>
          </p:sp>
        </mc:Fallback>
      </mc:AlternateContent>
      <p:pic>
        <p:nvPicPr>
          <p:cNvPr id="4" name="3 Imagen"/>
          <p:cNvPicPr/>
          <p:nvPr/>
        </p:nvPicPr>
        <p:blipFill>
          <a:blip r:embed="rId3">
            <a:extLst>
              <a:ext uri="{28A0092B-C50C-407E-A947-70E740481C1C}">
                <a14:useLocalDpi xmlns:a14="http://schemas.microsoft.com/office/drawing/2010/main" val="0"/>
              </a:ext>
            </a:extLst>
          </a:blip>
          <a:srcRect l="32980" t="27606" r="38272" b="16245"/>
          <a:stretch>
            <a:fillRect/>
          </a:stretch>
        </p:blipFill>
        <p:spPr bwMode="auto">
          <a:xfrm>
            <a:off x="4572000" y="1484784"/>
            <a:ext cx="3312369" cy="3579834"/>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3860825693"/>
              </p:ext>
            </p:extLst>
          </p:nvPr>
        </p:nvGraphicFramePr>
        <p:xfrm>
          <a:off x="1403648" y="5234224"/>
          <a:ext cx="6264697" cy="822960"/>
        </p:xfrm>
        <a:graphic>
          <a:graphicData uri="http://schemas.openxmlformats.org/drawingml/2006/table">
            <a:tbl>
              <a:tblPr firstRow="1" firstCol="1" bandRow="1">
                <a:tableStyleId>{9D7B26C5-4107-4FEC-AEDC-1716B250A1EF}</a:tableStyleId>
              </a:tblPr>
              <a:tblGrid>
                <a:gridCol w="1933013"/>
                <a:gridCol w="1082921"/>
                <a:gridCol w="1082921"/>
                <a:gridCol w="1082921"/>
                <a:gridCol w="1082921"/>
              </a:tblGrid>
              <a:tr h="190500">
                <a:tc>
                  <a:txBody>
                    <a:bodyPr/>
                    <a:lstStyle/>
                    <a:p>
                      <a:pPr indent="144145" algn="ctr">
                        <a:lnSpc>
                          <a:spcPct val="150000"/>
                        </a:lnSpc>
                        <a:spcBef>
                          <a:spcPts val="1200"/>
                        </a:spcBef>
                        <a:spcAft>
                          <a:spcPts val="0"/>
                        </a:spcAft>
                      </a:pPr>
                      <a:r>
                        <a:rPr lang="es-EC" sz="1200">
                          <a:effectLst/>
                        </a:rPr>
                        <a:t>Sentido de Análisis</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S" sz="1200">
                          <a:effectLst/>
                        </a:rPr>
                        <a:t>M</a:t>
                      </a:r>
                      <a:r>
                        <a:rPr lang="es-ES" sz="800">
                          <a:effectLst/>
                        </a:rPr>
                        <a:t>E</a:t>
                      </a:r>
                      <a:r>
                        <a:rPr lang="es-ES" sz="1200">
                          <a:effectLst/>
                        </a:rPr>
                        <a:t> (T/s²)</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S" sz="1200">
                          <a:effectLst/>
                        </a:rPr>
                        <a:t>K</a:t>
                      </a:r>
                      <a:r>
                        <a:rPr lang="es-ES" sz="800">
                          <a:effectLst/>
                        </a:rPr>
                        <a:t>E</a:t>
                      </a:r>
                      <a:r>
                        <a:rPr lang="es-ES" sz="1200">
                          <a:effectLst/>
                        </a:rPr>
                        <a:t> (T/m)</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S" sz="1200">
                          <a:effectLst/>
                        </a:rPr>
                        <a:t>H</a:t>
                      </a:r>
                      <a:r>
                        <a:rPr lang="es-ES" sz="800">
                          <a:effectLst/>
                        </a:rPr>
                        <a:t>E</a:t>
                      </a:r>
                      <a:r>
                        <a:rPr lang="es-ES" sz="1200">
                          <a:effectLst/>
                        </a:rPr>
                        <a:t> (m)</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S" sz="1200">
                          <a:effectLst/>
                        </a:rPr>
                        <a:t>T (s)</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r>
              <a:tr h="190500">
                <a:tc>
                  <a:txBody>
                    <a:bodyPr/>
                    <a:lstStyle/>
                    <a:p>
                      <a:pPr indent="144145" algn="ctr">
                        <a:lnSpc>
                          <a:spcPct val="150000"/>
                        </a:lnSpc>
                        <a:spcBef>
                          <a:spcPts val="1200"/>
                        </a:spcBef>
                        <a:spcAft>
                          <a:spcPts val="0"/>
                        </a:spcAft>
                      </a:pPr>
                      <a:r>
                        <a:rPr lang="es-EC" sz="1200">
                          <a:effectLst/>
                        </a:rPr>
                        <a:t>Longitudinal</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736,67</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7812,2</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35,92</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1.929</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r>
              <a:tr h="190500">
                <a:tc>
                  <a:txBody>
                    <a:bodyPr/>
                    <a:lstStyle/>
                    <a:p>
                      <a:pPr indent="144145" algn="ctr">
                        <a:lnSpc>
                          <a:spcPct val="150000"/>
                        </a:lnSpc>
                        <a:spcBef>
                          <a:spcPts val="1200"/>
                        </a:spcBef>
                        <a:spcAft>
                          <a:spcPts val="0"/>
                        </a:spcAft>
                      </a:pPr>
                      <a:r>
                        <a:rPr lang="es-EC" sz="1200">
                          <a:effectLst/>
                        </a:rPr>
                        <a:t>Transversal</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695,03</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7371,2</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a:effectLst/>
                        </a:rPr>
                        <a:t>36,31</a:t>
                      </a:r>
                      <a:endParaRPr lang="es-ES" sz="1200">
                        <a:solidFill>
                          <a:srgbClr val="000000"/>
                        </a:solidFill>
                        <a:effectLst/>
                        <a:latin typeface="Times New Roman"/>
                        <a:ea typeface="Calibri"/>
                        <a:cs typeface="Times New Roman"/>
                      </a:endParaRPr>
                    </a:p>
                  </a:txBody>
                  <a:tcPr marL="44450" marR="44450" marT="0" marB="0" anchor="ctr">
                    <a:solidFill>
                      <a:schemeClr val="bg1"/>
                    </a:solidFill>
                  </a:tcPr>
                </a:tc>
                <a:tc>
                  <a:txBody>
                    <a:bodyPr/>
                    <a:lstStyle/>
                    <a:p>
                      <a:pPr indent="144145" algn="ctr">
                        <a:lnSpc>
                          <a:spcPct val="150000"/>
                        </a:lnSpc>
                        <a:spcBef>
                          <a:spcPts val="1200"/>
                        </a:spcBef>
                        <a:spcAft>
                          <a:spcPts val="0"/>
                        </a:spcAft>
                      </a:pPr>
                      <a:r>
                        <a:rPr lang="es-EC" sz="1200" dirty="0">
                          <a:effectLst/>
                        </a:rPr>
                        <a:t>1,929</a:t>
                      </a:r>
                      <a:endParaRPr lang="es-ES" sz="1200" dirty="0">
                        <a:solidFill>
                          <a:srgbClr val="000000"/>
                        </a:solidFill>
                        <a:effectLst/>
                        <a:latin typeface="Times New Roman"/>
                        <a:ea typeface="Calibri"/>
                        <a:cs typeface="Times New Roman"/>
                      </a:endParaRPr>
                    </a:p>
                  </a:txBody>
                  <a:tcPr marL="44450" marR="44450" marT="0" marB="0" anchor="ctr">
                    <a:solidFill>
                      <a:schemeClr val="bg1"/>
                    </a:solidFill>
                  </a:tcPr>
                </a:tc>
              </a:tr>
            </a:tbl>
          </a:graphicData>
        </a:graphic>
      </p:graphicFrame>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32708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778098"/>
          </a:xfrm>
        </p:spPr>
        <p:txBody>
          <a:bodyPr>
            <a:normAutofit/>
          </a:bodyPr>
          <a:lstStyle/>
          <a:p>
            <a:r>
              <a:rPr lang="es-ES" sz="3200" dirty="0" smtClean="0"/>
              <a:t>Respuestas en el tiempo</a:t>
            </a:r>
            <a:endParaRPr lang="es-ES" sz="3200" dirty="0"/>
          </a:p>
        </p:txBody>
      </p:sp>
      <p:sp>
        <p:nvSpPr>
          <p:cNvPr id="3" name="2 Marcador de contenido"/>
          <p:cNvSpPr>
            <a:spLocks noGrp="1"/>
          </p:cNvSpPr>
          <p:nvPr>
            <p:ph idx="1"/>
          </p:nvPr>
        </p:nvSpPr>
        <p:spPr>
          <a:xfrm>
            <a:off x="915598" y="1412776"/>
            <a:ext cx="7771201" cy="4968552"/>
          </a:xfrm>
        </p:spPr>
        <p:txBody>
          <a:bodyPr>
            <a:normAutofit/>
          </a:bodyPr>
          <a:lstStyle/>
          <a:p>
            <a:pPr algn="just"/>
            <a:r>
              <a:rPr lang="es-ES" sz="1800" dirty="0" smtClean="0">
                <a:latin typeface="Times New Roman" pitchFamily="18" charset="0"/>
                <a:cs typeface="Times New Roman" pitchFamily="18" charset="0"/>
              </a:rPr>
              <a:t>Se </a:t>
            </a:r>
            <a:r>
              <a:rPr lang="es-ES" sz="1800" dirty="0">
                <a:latin typeface="Times New Roman" pitchFamily="18" charset="0"/>
                <a:cs typeface="Times New Roman" pitchFamily="18" charset="0"/>
              </a:rPr>
              <a:t>analiza en los dos sentidos de la estructura para verificar en cuál de las dos componentes se ocasiona mayor </a:t>
            </a:r>
            <a:r>
              <a:rPr lang="es-ES" sz="1800" dirty="0" smtClean="0">
                <a:latin typeface="Times New Roman" pitchFamily="18" charset="0"/>
                <a:cs typeface="Times New Roman" pitchFamily="18" charset="0"/>
              </a:rPr>
              <a:t>daño.</a:t>
            </a:r>
          </a:p>
          <a:p>
            <a:pPr lvl="1" algn="just"/>
            <a:r>
              <a:rPr lang="es-ES" sz="1800" dirty="0" smtClean="0">
                <a:latin typeface="Times New Roman" pitchFamily="18" charset="0"/>
                <a:cs typeface="Times New Roman" pitchFamily="18" charset="0"/>
              </a:rPr>
              <a:t>Longitudinal</a:t>
            </a: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marL="457200" lvl="1" indent="0" algn="just">
              <a:buNone/>
            </a:pPr>
            <a:r>
              <a:rPr lang="es-ES" sz="1400" dirty="0" smtClean="0">
                <a:latin typeface="Times New Roman" pitchFamily="18" charset="0"/>
                <a:cs typeface="Times New Roman" pitchFamily="18" charset="0"/>
              </a:rPr>
              <a:t>		   E-W				N-S</a:t>
            </a:r>
          </a:p>
          <a:p>
            <a:pPr marL="457200" lvl="1" indent="0" algn="just">
              <a:buNone/>
            </a:pPr>
            <a:endParaRPr lang="es-ES" sz="1400" dirty="0">
              <a:latin typeface="Times New Roman" pitchFamily="18" charset="0"/>
              <a:cs typeface="Times New Roman" pitchFamily="18" charset="0"/>
            </a:endParaRPr>
          </a:p>
        </p:txBody>
      </p:sp>
      <p:pic>
        <p:nvPicPr>
          <p:cNvPr id="4" name="3 Imagen" descr="C:\Users\Alvaro\Desktop\ESPE\TESIS\Respaldo tesis\programasISS Version2\Sin_reforzamiento\long_EW.bmp"/>
          <p:cNvPicPr/>
          <p:nvPr/>
        </p:nvPicPr>
        <p:blipFill>
          <a:blip r:embed="rId2">
            <a:extLst>
              <a:ext uri="{28A0092B-C50C-407E-A947-70E740481C1C}">
                <a14:useLocalDpi xmlns:a14="http://schemas.microsoft.com/office/drawing/2010/main" val="0"/>
              </a:ext>
            </a:extLst>
          </a:blip>
          <a:srcRect/>
          <a:stretch>
            <a:fillRect/>
          </a:stretch>
        </p:blipFill>
        <p:spPr bwMode="auto">
          <a:xfrm>
            <a:off x="984776" y="2476125"/>
            <a:ext cx="3839845" cy="2879725"/>
          </a:xfrm>
          <a:prstGeom prst="rect">
            <a:avLst/>
          </a:prstGeom>
          <a:noFill/>
          <a:ln>
            <a:noFill/>
          </a:ln>
        </p:spPr>
      </p:pic>
      <p:pic>
        <p:nvPicPr>
          <p:cNvPr id="5" name="4 Imagen" descr="C:\Users\Alvaro\Desktop\ESPE\TESIS\Respaldo tesis\programasISS Version2\Sin_reforzamiento\long_NS.bmp"/>
          <p:cNvPicPr/>
          <p:nvPr/>
        </p:nvPicPr>
        <p:blipFill>
          <a:blip r:embed="rId3">
            <a:extLst>
              <a:ext uri="{28A0092B-C50C-407E-A947-70E740481C1C}">
                <a14:useLocalDpi xmlns:a14="http://schemas.microsoft.com/office/drawing/2010/main" val="0"/>
              </a:ext>
            </a:extLst>
          </a:blip>
          <a:srcRect/>
          <a:stretch>
            <a:fillRect/>
          </a:stretch>
        </p:blipFill>
        <p:spPr bwMode="auto">
          <a:xfrm>
            <a:off x="4944155" y="2476125"/>
            <a:ext cx="3839845" cy="2879725"/>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538638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9527" y="1124744"/>
            <a:ext cx="3008313" cy="1162050"/>
          </a:xfrm>
        </p:spPr>
        <p:txBody>
          <a:bodyPr>
            <a:normAutofit/>
          </a:bodyPr>
          <a:lstStyle/>
          <a:p>
            <a:pPr algn="ctr"/>
            <a:r>
              <a:rPr lang="es-ES" sz="2800" dirty="0" smtClean="0"/>
              <a:t>Sismo 16 Abril del 2016</a:t>
            </a:r>
            <a:endParaRPr lang="es-ES" sz="2800" dirty="0"/>
          </a:p>
        </p:txBody>
      </p:sp>
      <p:sp>
        <p:nvSpPr>
          <p:cNvPr id="4" name="3 Marcador de texto"/>
          <p:cNvSpPr>
            <a:spLocks noGrp="1"/>
          </p:cNvSpPr>
          <p:nvPr>
            <p:ph type="body" sz="half" idx="2"/>
          </p:nvPr>
        </p:nvSpPr>
        <p:spPr>
          <a:xfrm>
            <a:off x="915599" y="2132856"/>
            <a:ext cx="3008313" cy="4055521"/>
          </a:xfrm>
        </p:spPr>
        <p:txBody>
          <a:bodyPr>
            <a:normAutofit/>
          </a:bodyPr>
          <a:lstStyle/>
          <a:p>
            <a:pPr algn="just"/>
            <a:endParaRPr lang="es-ES" sz="1800" dirty="0" smtClean="0">
              <a:latin typeface="Times New Roman" pitchFamily="18" charset="0"/>
              <a:cs typeface="Times New Roman" pitchFamily="18" charset="0"/>
            </a:endParaRPr>
          </a:p>
          <a:p>
            <a:pPr algn="just"/>
            <a:r>
              <a:rPr lang="es-ES" sz="1800" dirty="0" smtClean="0">
                <a:latin typeface="Times New Roman" pitchFamily="18" charset="0"/>
                <a:cs typeface="Times New Roman" pitchFamily="18" charset="0"/>
              </a:rPr>
              <a:t>Se produjo a las 18:58 horas, con una magnitud de 7,8 </a:t>
            </a:r>
            <a:r>
              <a:rPr lang="es-ES" sz="1800" dirty="0" err="1" smtClean="0">
                <a:latin typeface="Times New Roman" pitchFamily="18" charset="0"/>
                <a:cs typeface="Times New Roman" pitchFamily="18" charset="0"/>
              </a:rPr>
              <a:t>Mw</a:t>
            </a:r>
            <a:r>
              <a:rPr lang="es-ES" sz="1800" dirty="0" smtClean="0">
                <a:latin typeface="Times New Roman" pitchFamily="18" charset="0"/>
                <a:cs typeface="Times New Roman" pitchFamily="18" charset="0"/>
              </a:rPr>
              <a:t> y una profundidad de 20 Km.</a:t>
            </a:r>
          </a:p>
          <a:p>
            <a:pPr algn="just"/>
            <a:r>
              <a:rPr lang="es-ES" sz="1800" dirty="0" smtClean="0">
                <a:latin typeface="Times New Roman" pitchFamily="18" charset="0"/>
                <a:cs typeface="Times New Roman" pitchFamily="18" charset="0"/>
              </a:rPr>
              <a:t>El epicentro se localizó entre </a:t>
            </a:r>
            <a:r>
              <a:rPr lang="es-ES" sz="1800" dirty="0">
                <a:latin typeface="Times New Roman" pitchFamily="18" charset="0"/>
                <a:cs typeface="Times New Roman" pitchFamily="18" charset="0"/>
              </a:rPr>
              <a:t>las parroquias Pedernales y </a:t>
            </a:r>
            <a:r>
              <a:rPr lang="es-ES" sz="1800" dirty="0" err="1" smtClean="0">
                <a:latin typeface="Times New Roman" pitchFamily="18" charset="0"/>
                <a:cs typeface="Times New Roman" pitchFamily="18" charset="0"/>
              </a:rPr>
              <a:t>Cojimíes</a:t>
            </a:r>
            <a:r>
              <a:rPr lang="es-ES" sz="1800" dirty="0" smtClean="0">
                <a:latin typeface="Times New Roman" pitchFamily="18" charset="0"/>
                <a:cs typeface="Times New Roman" pitchFamily="18" charset="0"/>
              </a:rPr>
              <a:t>.</a:t>
            </a:r>
          </a:p>
          <a:p>
            <a:pPr algn="just"/>
            <a:r>
              <a:rPr lang="es-ES" sz="1800" dirty="0">
                <a:latin typeface="Times New Roman" pitchFamily="18" charset="0"/>
                <a:cs typeface="Times New Roman" pitchFamily="18" charset="0"/>
              </a:rPr>
              <a:t>El desastre dejó 673 muertos, más de 12 mil heridos y daños superiores a los US$3.000 </a:t>
            </a:r>
            <a:r>
              <a:rPr lang="es-ES" sz="1800" dirty="0" smtClean="0">
                <a:latin typeface="Times New Roman" pitchFamily="18" charset="0"/>
                <a:cs typeface="Times New Roman" pitchFamily="18" charset="0"/>
              </a:rPr>
              <a:t>millones.</a:t>
            </a:r>
          </a:p>
          <a:p>
            <a:pPr algn="just"/>
            <a:r>
              <a:rPr lang="es-ES" sz="1800" dirty="0" smtClean="0">
                <a:latin typeface="Times New Roman" pitchFamily="18" charset="0"/>
                <a:cs typeface="Times New Roman" pitchFamily="18" charset="0"/>
              </a:rPr>
              <a:t>Se registraron 3487 replicas, algunas superiores a los 6 </a:t>
            </a:r>
            <a:r>
              <a:rPr lang="es-ES" sz="1800" dirty="0" err="1" smtClean="0">
                <a:latin typeface="Times New Roman" pitchFamily="18" charset="0"/>
                <a:cs typeface="Times New Roman" pitchFamily="18" charset="0"/>
              </a:rPr>
              <a:t>Mw</a:t>
            </a:r>
            <a:r>
              <a:rPr lang="es-ES" sz="1800" dirty="0" smtClean="0">
                <a:latin typeface="Times New Roman" pitchFamily="18" charset="0"/>
                <a:cs typeface="Times New Roman" pitchFamily="18" charset="0"/>
              </a:rPr>
              <a:t>.</a:t>
            </a:r>
          </a:p>
          <a:p>
            <a:pPr algn="just"/>
            <a:endParaRPr lang="es-ES" sz="1600" dirty="0">
              <a:latin typeface="Times New Roman" pitchFamily="18" charset="0"/>
              <a:cs typeface="Times New Roman" pitchFamily="18" charset="0"/>
            </a:endParaRPr>
          </a:p>
        </p:txBody>
      </p:sp>
      <p:pic>
        <p:nvPicPr>
          <p:cNvPr id="5" name="Picture 2" descr="terremoto en Ecuad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92696"/>
            <a:ext cx="3840427" cy="28803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erremoto en Ecuado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284984"/>
            <a:ext cx="3871190" cy="2903393"/>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2695706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778098"/>
          </a:xfrm>
        </p:spPr>
        <p:txBody>
          <a:bodyPr>
            <a:normAutofit/>
          </a:bodyPr>
          <a:lstStyle/>
          <a:p>
            <a:r>
              <a:rPr lang="es-ES" sz="3200" dirty="0" smtClean="0"/>
              <a:t>Respuestas en el tiempo</a:t>
            </a:r>
            <a:endParaRPr lang="es-ES" sz="3200" dirty="0"/>
          </a:p>
        </p:txBody>
      </p:sp>
      <p:sp>
        <p:nvSpPr>
          <p:cNvPr id="3" name="2 Marcador de contenido"/>
          <p:cNvSpPr>
            <a:spLocks noGrp="1"/>
          </p:cNvSpPr>
          <p:nvPr>
            <p:ph idx="1"/>
          </p:nvPr>
        </p:nvSpPr>
        <p:spPr>
          <a:xfrm>
            <a:off x="457200" y="1484782"/>
            <a:ext cx="8229600" cy="4896545"/>
          </a:xfrm>
        </p:spPr>
        <p:txBody>
          <a:bodyPr>
            <a:normAutofit/>
          </a:bodyPr>
          <a:lstStyle/>
          <a:p>
            <a:pPr lvl="1" algn="just"/>
            <a:r>
              <a:rPr lang="es-ES" sz="1800" dirty="0" smtClean="0">
                <a:latin typeface="Times New Roman" pitchFamily="18" charset="0"/>
                <a:cs typeface="Times New Roman" pitchFamily="18" charset="0"/>
              </a:rPr>
              <a:t>Transversal</a:t>
            </a:r>
          </a:p>
          <a:p>
            <a:pPr lvl="1" algn="just"/>
            <a:endParaRPr lang="es-ES" sz="1800" dirty="0">
              <a:latin typeface="Times New Roman" pitchFamily="18" charset="0"/>
              <a:cs typeface="Times New Roman" pitchFamily="18" charset="0"/>
            </a:endParaRPr>
          </a:p>
          <a:p>
            <a:pPr lvl="1" algn="just"/>
            <a:endParaRPr lang="es-ES" sz="18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marL="457200" lvl="1" indent="0" algn="just">
              <a:buNone/>
            </a:pPr>
            <a:r>
              <a:rPr lang="es-ES" sz="140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   E-W					N-S</a:t>
            </a:r>
          </a:p>
          <a:p>
            <a:pPr marL="457200" lvl="1" indent="0" algn="just">
              <a:buNone/>
            </a:pPr>
            <a:endParaRPr lang="es-ES" sz="1400" dirty="0">
              <a:latin typeface="Times New Roman" pitchFamily="18" charset="0"/>
              <a:cs typeface="Times New Roman" pitchFamily="18" charset="0"/>
            </a:endParaRPr>
          </a:p>
        </p:txBody>
      </p:sp>
      <p:pic>
        <p:nvPicPr>
          <p:cNvPr id="6" name="5 Imagen" descr="C:\Users\Alvaro\Desktop\ESPE\TESIS\Respaldo tesis\programasISS Version2\Sin_reforzamiento\trans_EW.bmp"/>
          <p:cNvPicPr/>
          <p:nvPr/>
        </p:nvPicPr>
        <p:blipFill>
          <a:blip r:embed="rId2">
            <a:extLst>
              <a:ext uri="{28A0092B-C50C-407E-A947-70E740481C1C}">
                <a14:useLocalDpi xmlns:a14="http://schemas.microsoft.com/office/drawing/2010/main" val="0"/>
              </a:ext>
            </a:extLst>
          </a:blip>
          <a:srcRect/>
          <a:stretch>
            <a:fillRect/>
          </a:stretch>
        </p:blipFill>
        <p:spPr bwMode="auto">
          <a:xfrm>
            <a:off x="942239" y="1844823"/>
            <a:ext cx="3839845" cy="2879725"/>
          </a:xfrm>
          <a:prstGeom prst="rect">
            <a:avLst/>
          </a:prstGeom>
          <a:noFill/>
          <a:ln>
            <a:noFill/>
          </a:ln>
        </p:spPr>
      </p:pic>
      <p:pic>
        <p:nvPicPr>
          <p:cNvPr id="7" name="6 Imagen" descr="C:\Users\Alvaro\Desktop\ESPE\TESIS\Respaldo tesis\programasISS Version2\Sin_reforzamiento\trans_NS.bmp"/>
          <p:cNvPicPr/>
          <p:nvPr/>
        </p:nvPicPr>
        <p:blipFill>
          <a:blip r:embed="rId3">
            <a:extLst>
              <a:ext uri="{28A0092B-C50C-407E-A947-70E740481C1C}">
                <a14:useLocalDpi xmlns:a14="http://schemas.microsoft.com/office/drawing/2010/main" val="0"/>
              </a:ext>
            </a:extLst>
          </a:blip>
          <a:srcRect/>
          <a:stretch>
            <a:fillRect/>
          </a:stretch>
        </p:blipFill>
        <p:spPr bwMode="auto">
          <a:xfrm>
            <a:off x="4782084" y="1844824"/>
            <a:ext cx="3839845" cy="2879725"/>
          </a:xfrm>
          <a:prstGeom prst="rect">
            <a:avLst/>
          </a:prstGeom>
          <a:noFill/>
          <a:ln>
            <a:noFill/>
          </a:ln>
        </p:spPr>
      </p:pic>
      <p:graphicFrame>
        <p:nvGraphicFramePr>
          <p:cNvPr id="8" name="7 Tabla"/>
          <p:cNvGraphicFramePr>
            <a:graphicFrameLocks noGrp="1"/>
          </p:cNvGraphicFramePr>
          <p:nvPr>
            <p:extLst>
              <p:ext uri="{D42A27DB-BD31-4B8C-83A1-F6EECF244321}">
                <p14:modId xmlns:p14="http://schemas.microsoft.com/office/powerpoint/2010/main" val="3169407620"/>
              </p:ext>
            </p:extLst>
          </p:nvPr>
        </p:nvGraphicFramePr>
        <p:xfrm>
          <a:off x="2778884" y="5157192"/>
          <a:ext cx="4006399" cy="1097280"/>
        </p:xfrm>
        <a:graphic>
          <a:graphicData uri="http://schemas.openxmlformats.org/drawingml/2006/table">
            <a:tbl>
              <a:tblPr firstRow="1" firstCol="1" bandRow="1">
                <a:tableStyleId>{9D7B26C5-4107-4FEC-AEDC-1716B250A1EF}</a:tableStyleId>
              </a:tblPr>
              <a:tblGrid>
                <a:gridCol w="1633198"/>
                <a:gridCol w="1187019"/>
                <a:gridCol w="1186182"/>
              </a:tblGrid>
              <a:tr h="190500">
                <a:tc>
                  <a:txBody>
                    <a:bodyPr/>
                    <a:lstStyle/>
                    <a:p>
                      <a:pPr indent="144145" algn="ctr">
                        <a:lnSpc>
                          <a:spcPct val="150000"/>
                        </a:lnSpc>
                        <a:spcBef>
                          <a:spcPts val="1200"/>
                        </a:spcBef>
                        <a:spcAft>
                          <a:spcPts val="0"/>
                        </a:spcAft>
                      </a:pPr>
                      <a:r>
                        <a:rPr lang="es-ES" sz="1200">
                          <a:effectLst/>
                        </a:rPr>
                        <a:t> </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gridSpan="2">
                  <a:txBody>
                    <a:bodyPr/>
                    <a:lstStyle/>
                    <a:p>
                      <a:pPr indent="144145" algn="ctr">
                        <a:lnSpc>
                          <a:spcPct val="150000"/>
                        </a:lnSpc>
                        <a:spcBef>
                          <a:spcPts val="1200"/>
                        </a:spcBef>
                        <a:spcAft>
                          <a:spcPts val="0"/>
                        </a:spcAft>
                      </a:pPr>
                      <a:r>
                        <a:rPr lang="es-ES" sz="1200">
                          <a:effectLst/>
                        </a:rPr>
                        <a:t>Desplazamientos (cm)</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r>
              <a:tr h="190500">
                <a:tc>
                  <a:txBody>
                    <a:bodyPr/>
                    <a:lstStyle/>
                    <a:p>
                      <a:pPr indent="144145" algn="ctr">
                        <a:lnSpc>
                          <a:spcPct val="150000"/>
                        </a:lnSpc>
                        <a:spcBef>
                          <a:spcPts val="1200"/>
                        </a:spcBef>
                        <a:spcAft>
                          <a:spcPts val="0"/>
                        </a:spcAft>
                      </a:pPr>
                      <a:r>
                        <a:rPr lang="es-ES" sz="1200">
                          <a:effectLst/>
                        </a:rPr>
                        <a:t> </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E-W</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N-S</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Longitudinal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30,76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15,15</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Transversal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30,49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13,86</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9"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205709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778098"/>
          </a:xfrm>
        </p:spPr>
        <p:txBody>
          <a:bodyPr>
            <a:normAutofit fontScale="90000"/>
          </a:bodyPr>
          <a:lstStyle/>
          <a:p>
            <a:r>
              <a:rPr lang="es-ES" sz="2800" dirty="0" smtClean="0"/>
              <a:t>Disipadores de Energía Shear Link Bozzo (SLB)</a:t>
            </a:r>
            <a:endParaRPr lang="es-ES" sz="2800" dirty="0"/>
          </a:p>
        </p:txBody>
      </p:sp>
      <p:sp>
        <p:nvSpPr>
          <p:cNvPr id="3" name="2 Marcador de contenido"/>
          <p:cNvSpPr>
            <a:spLocks noGrp="1"/>
          </p:cNvSpPr>
          <p:nvPr>
            <p:ph idx="1"/>
          </p:nvPr>
        </p:nvSpPr>
        <p:spPr>
          <a:xfrm>
            <a:off x="915598" y="1484784"/>
            <a:ext cx="7771201" cy="4641379"/>
          </a:xfrm>
        </p:spPr>
        <p:txBody>
          <a:bodyPr>
            <a:normAutofit/>
          </a:bodyPr>
          <a:lstStyle/>
          <a:p>
            <a:pPr marL="0" indent="0" algn="just">
              <a:buNone/>
            </a:pPr>
            <a:r>
              <a:rPr lang="es-ES" sz="1800" dirty="0" smtClean="0">
                <a:latin typeface="Times New Roman" pitchFamily="18" charset="0"/>
                <a:cs typeface="Times New Roman" pitchFamily="18" charset="0"/>
              </a:rPr>
              <a:t>Los </a:t>
            </a:r>
            <a:r>
              <a:rPr lang="es-ES" sz="1800" dirty="0">
                <a:latin typeface="Times New Roman" pitchFamily="18" charset="0"/>
                <a:cs typeface="Times New Roman" pitchFamily="18" charset="0"/>
              </a:rPr>
              <a:t>crearon </a:t>
            </a:r>
            <a:r>
              <a:rPr lang="es-ES" sz="1800" dirty="0" smtClean="0">
                <a:latin typeface="Times New Roman" pitchFamily="18" charset="0"/>
                <a:cs typeface="Times New Roman" pitchFamily="18" charset="0"/>
              </a:rPr>
              <a:t>Cahís </a:t>
            </a:r>
            <a:r>
              <a:rPr lang="es-ES" sz="1800" dirty="0">
                <a:latin typeface="Times New Roman" pitchFamily="18" charset="0"/>
                <a:cs typeface="Times New Roman" pitchFamily="18" charset="0"/>
              </a:rPr>
              <a:t>y Bozzo en </a:t>
            </a:r>
            <a:r>
              <a:rPr lang="es-ES" sz="1800" dirty="0" smtClean="0">
                <a:latin typeface="Times New Roman" pitchFamily="18" charset="0"/>
                <a:cs typeface="Times New Roman" pitchFamily="18" charset="0"/>
              </a:rPr>
              <a:t>1998. </a:t>
            </a:r>
            <a:r>
              <a:rPr lang="es-ES" sz="1800" dirty="0">
                <a:latin typeface="Times New Roman" pitchFamily="18" charset="0"/>
                <a:cs typeface="Times New Roman" pitchFamily="18" charset="0"/>
              </a:rPr>
              <a:t>El SLB presenta un doble mecanismo.</a:t>
            </a:r>
          </a:p>
          <a:p>
            <a:pPr marL="0" indent="0" algn="just">
              <a:buNone/>
            </a:pPr>
            <a:r>
              <a:rPr lang="es-EC" sz="1800" dirty="0" smtClean="0">
                <a:latin typeface="Times New Roman" pitchFamily="18" charset="0"/>
                <a:cs typeface="Times New Roman" pitchFamily="18" charset="0"/>
              </a:rPr>
              <a:t>El </a:t>
            </a:r>
            <a:r>
              <a:rPr lang="es-EC" sz="1800" dirty="0">
                <a:latin typeface="Times New Roman" pitchFamily="18" charset="0"/>
                <a:cs typeface="Times New Roman" pitchFamily="18" charset="0"/>
              </a:rPr>
              <a:t>objetivo de los disipadores es brindar </a:t>
            </a:r>
            <a:r>
              <a:rPr lang="es-EC" sz="1800" dirty="0" smtClean="0">
                <a:latin typeface="Times New Roman" pitchFamily="18" charset="0"/>
                <a:cs typeface="Times New Roman" pitchFamily="18" charset="0"/>
              </a:rPr>
              <a:t>amortiguamiento y transmitir </a:t>
            </a:r>
            <a:r>
              <a:rPr lang="es-EC" sz="1800" dirty="0">
                <a:latin typeface="Times New Roman" pitchFamily="18" charset="0"/>
                <a:cs typeface="Times New Roman" pitchFamily="18" charset="0"/>
              </a:rPr>
              <a:t>una fuerza externa, para </a:t>
            </a:r>
            <a:r>
              <a:rPr lang="es-EC" sz="1800" dirty="0" smtClean="0">
                <a:latin typeface="Times New Roman" pitchFamily="18" charset="0"/>
                <a:cs typeface="Times New Roman" pitchFamily="18" charset="0"/>
              </a:rPr>
              <a:t>prevenir </a:t>
            </a:r>
            <a:r>
              <a:rPr lang="es-EC" sz="1800" dirty="0">
                <a:latin typeface="Times New Roman" pitchFamily="18" charset="0"/>
                <a:cs typeface="Times New Roman" pitchFamily="18" charset="0"/>
              </a:rPr>
              <a:t>un colapso por aceleraciones y/o desplazamientos que no se tomarán en cuenta en el diseño de la </a:t>
            </a:r>
            <a:r>
              <a:rPr lang="es-EC" sz="1800" dirty="0" smtClean="0">
                <a:latin typeface="Times New Roman" pitchFamily="18" charset="0"/>
                <a:cs typeface="Times New Roman" pitchFamily="18" charset="0"/>
              </a:rPr>
              <a:t>estructura</a:t>
            </a:r>
            <a:r>
              <a:rPr lang="es-ES" sz="1800" dirty="0" smtClean="0">
                <a:latin typeface="Times New Roman" pitchFamily="18" charset="0"/>
                <a:cs typeface="Times New Roman" pitchFamily="18" charset="0"/>
              </a:rPr>
              <a:t>.</a:t>
            </a:r>
            <a:endParaRPr lang="es-ES" sz="1800" dirty="0">
              <a:latin typeface="Times New Roman" pitchFamily="18" charset="0"/>
              <a:cs typeface="Times New Roman" pitchFamily="18" charset="0"/>
            </a:endParaRPr>
          </a:p>
        </p:txBody>
      </p:sp>
      <p:pic>
        <p:nvPicPr>
          <p:cNvPr id="4" name="3 Imagen"/>
          <p:cNvPicPr/>
          <p:nvPr/>
        </p:nvPicPr>
        <p:blipFill>
          <a:blip r:embed="rId3"/>
          <a:stretch>
            <a:fillRect/>
          </a:stretch>
        </p:blipFill>
        <p:spPr>
          <a:xfrm>
            <a:off x="2699792" y="2780928"/>
            <a:ext cx="4018498" cy="3888432"/>
          </a:xfrm>
          <a:prstGeom prst="rect">
            <a:avLst/>
          </a:prstGeom>
        </p:spPr>
      </p:pic>
      <p:sp>
        <p:nvSpPr>
          <p:cNvPr id="5"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8"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2870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5598" y="1556792"/>
            <a:ext cx="7771201" cy="4569371"/>
          </a:xfrm>
        </p:spPr>
        <p:txBody>
          <a:bodyPr/>
          <a:lstStyle/>
          <a:p>
            <a:pPr marL="0" indent="0" algn="just">
              <a:buNone/>
            </a:pPr>
            <a:r>
              <a:rPr lang="es-ES" sz="1800" dirty="0" smtClean="0">
                <a:latin typeface="Times New Roman" pitchFamily="18" charset="0"/>
                <a:cs typeface="Times New Roman" pitchFamily="18" charset="0"/>
              </a:rPr>
              <a:t>Los </a:t>
            </a:r>
            <a:r>
              <a:rPr lang="es-ES" sz="1800" dirty="0">
                <a:latin typeface="Times New Roman" pitchFamily="18" charset="0"/>
                <a:cs typeface="Times New Roman" pitchFamily="18" charset="0"/>
              </a:rPr>
              <a:t>disipadores de energía </a:t>
            </a:r>
            <a:r>
              <a:rPr lang="es-ES" sz="1800" dirty="0" smtClean="0">
                <a:latin typeface="Times New Roman" pitchFamily="18" charset="0"/>
                <a:cs typeface="Times New Roman" pitchFamily="18" charset="0"/>
              </a:rPr>
              <a:t>en su mayoría se </a:t>
            </a:r>
            <a:r>
              <a:rPr lang="es-ES" sz="1800" dirty="0">
                <a:latin typeface="Times New Roman" pitchFamily="18" charset="0"/>
                <a:cs typeface="Times New Roman" pitchFamily="18" charset="0"/>
              </a:rPr>
              <a:t>colocan </a:t>
            </a:r>
            <a:r>
              <a:rPr lang="es-ES" sz="1800" dirty="0" smtClean="0">
                <a:latin typeface="Times New Roman" pitchFamily="18" charset="0"/>
                <a:cs typeface="Times New Roman" pitchFamily="18" charset="0"/>
              </a:rPr>
              <a:t>sobre </a:t>
            </a:r>
            <a:r>
              <a:rPr lang="es-ES" sz="1800" dirty="0">
                <a:latin typeface="Times New Roman" pitchFamily="18" charset="0"/>
                <a:cs typeface="Times New Roman" pitchFamily="18" charset="0"/>
              </a:rPr>
              <a:t>contravientos concéntricos, la manera más fácil de modelar al sistema contraviento-disipador es a través de elementos diagonales equivalentes, puesto que el sistema funciona como un sistema de resortes en serie (Tena, 2000).</a:t>
            </a:r>
          </a:p>
          <a:p>
            <a:pPr marL="0" indent="0">
              <a:buNone/>
            </a:pPr>
            <a:endParaRPr lang="es-ES" dirty="0"/>
          </a:p>
        </p:txBody>
      </p:sp>
      <p:pic>
        <p:nvPicPr>
          <p:cNvPr id="4" name="3 Imagen"/>
          <p:cNvPicPr/>
          <p:nvPr/>
        </p:nvPicPr>
        <p:blipFill>
          <a:blip r:embed="rId3"/>
          <a:stretch>
            <a:fillRect/>
          </a:stretch>
        </p:blipFill>
        <p:spPr>
          <a:xfrm>
            <a:off x="1914486" y="3393301"/>
            <a:ext cx="2745105" cy="1799590"/>
          </a:xfrm>
          <a:prstGeom prst="rect">
            <a:avLst/>
          </a:prstGeom>
        </p:spPr>
      </p:pic>
      <p:pic>
        <p:nvPicPr>
          <p:cNvPr id="5" name="4 Imagen"/>
          <p:cNvPicPr/>
          <p:nvPr/>
        </p:nvPicPr>
        <p:blipFill>
          <a:blip r:embed="rId4"/>
          <a:stretch>
            <a:fillRect/>
          </a:stretch>
        </p:blipFill>
        <p:spPr>
          <a:xfrm>
            <a:off x="5796136" y="3393301"/>
            <a:ext cx="1858645" cy="1799590"/>
          </a:xfrm>
          <a:prstGeom prst="rect">
            <a:avLst/>
          </a:prstGeom>
        </p:spPr>
      </p:pic>
      <p:sp>
        <p:nvSpPr>
          <p:cNvPr id="7" name="1 Título"/>
          <p:cNvSpPr txBox="1">
            <a:spLocks/>
          </p:cNvSpPr>
          <p:nvPr/>
        </p:nvSpPr>
        <p:spPr>
          <a:xfrm>
            <a:off x="2224620" y="274638"/>
            <a:ext cx="6462179" cy="12101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500" dirty="0" smtClean="0"/>
              <a:t>Disipadores de Energía Shear Link Bozzo (SLB)</a:t>
            </a:r>
            <a:endParaRPr lang="es-ES" sz="2500" dirty="0"/>
          </a:p>
        </p:txBody>
      </p:sp>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40388151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87431" y="1335807"/>
            <a:ext cx="3008313" cy="997672"/>
          </a:xfrm>
        </p:spPr>
        <p:txBody>
          <a:bodyPr>
            <a:normAutofit/>
          </a:bodyPr>
          <a:lstStyle/>
          <a:p>
            <a:pPr algn="ctr"/>
            <a:r>
              <a:rPr lang="es-ES" sz="2400" dirty="0" smtClean="0"/>
              <a:t>Diagonal Equivalente</a:t>
            </a:r>
            <a:br>
              <a:rPr lang="es-ES" sz="2400" dirty="0" smtClean="0"/>
            </a:br>
            <a:endParaRPr lang="es-ES" sz="2400" dirty="0"/>
          </a:p>
        </p:txBody>
      </p:sp>
      <mc:AlternateContent xmlns:mc="http://schemas.openxmlformats.org/markup-compatibility/2006" xmlns:a14="http://schemas.microsoft.com/office/drawing/2010/main">
        <mc:Choice Requires="a14">
          <p:sp>
            <p:nvSpPr>
              <p:cNvPr id="6" name="5 Marcador de texto"/>
              <p:cNvSpPr>
                <a:spLocks noGrp="1"/>
              </p:cNvSpPr>
              <p:nvPr>
                <p:ph type="body" sz="half" idx="2"/>
              </p:nvPr>
            </p:nvSpPr>
            <p:spPr>
              <a:xfrm>
                <a:off x="887431" y="2497857"/>
                <a:ext cx="3008313" cy="4027487"/>
              </a:xfrm>
            </p:spPr>
            <p:txBody>
              <a:bodyPr/>
              <a:lstStyle/>
              <a:p>
                <a:endParaRPr lang="es-EC" i="1" dirty="0" smtClean="0"/>
              </a:p>
              <a:p>
                <a:endParaRPr lang="es-EC" i="1" dirty="0" smtClean="0"/>
              </a:p>
              <a:p>
                <a:pPr/>
                <a14:m>
                  <m:oMathPara xmlns:m="http://schemas.openxmlformats.org/officeDocument/2006/math">
                    <m:oMathParaPr>
                      <m:jc m:val="centerGroup"/>
                    </m:oMathParaPr>
                    <m:oMath xmlns:m="http://schemas.openxmlformats.org/officeDocument/2006/math">
                      <m:r>
                        <a:rPr lang="es-EC" i="1">
                          <a:latin typeface="Cambria Math"/>
                        </a:rPr>
                        <m:t>𝑇</m:t>
                      </m:r>
                      <m:r>
                        <a:rPr lang="es-EC" i="1">
                          <a:latin typeface="Cambria Math"/>
                        </a:rPr>
                        <m:t>=</m:t>
                      </m:r>
                      <m:f>
                        <m:fPr>
                          <m:ctrlPr>
                            <a:rPr lang="es-ES" i="1">
                              <a:latin typeface="Cambria Math"/>
                            </a:rPr>
                          </m:ctrlPr>
                        </m:fPr>
                        <m:num>
                          <m:r>
                            <a:rPr lang="es-EC" i="1">
                              <a:latin typeface="Cambria Math"/>
                            </a:rPr>
                            <m:t>1</m:t>
                          </m:r>
                        </m:num>
                        <m:den>
                          <m:r>
                            <a:rPr lang="es-EC" i="1">
                              <a:latin typeface="Cambria Math"/>
                            </a:rPr>
                            <m:t>𝐶𝑜𝑠</m:t>
                          </m:r>
                          <m:r>
                            <a:rPr lang="es-EC" i="1">
                              <a:latin typeface="Cambria Math"/>
                            </a:rPr>
                            <m:t> </m:t>
                          </m:r>
                          <m:r>
                            <a:rPr lang="es-EC" i="1">
                              <a:latin typeface="Cambria Math"/>
                            </a:rPr>
                            <m:t>𝜃</m:t>
                          </m:r>
                        </m:den>
                      </m:f>
                      <m:r>
                        <a:rPr lang="es-EC" i="1">
                          <a:latin typeface="Cambria Math"/>
                        </a:rPr>
                        <m:t>=</m:t>
                      </m:r>
                      <m:sSup>
                        <m:sSupPr>
                          <m:ctrlPr>
                            <a:rPr lang="es-ES" i="1">
                              <a:latin typeface="Cambria Math"/>
                            </a:rPr>
                          </m:ctrlPr>
                        </m:sSupPr>
                        <m:e>
                          <m:r>
                            <a:rPr lang="es-EC" i="1">
                              <a:latin typeface="Cambria Math"/>
                            </a:rPr>
                            <m:t>𝑇</m:t>
                          </m:r>
                        </m:e>
                        <m:sup>
                          <m:r>
                            <a:rPr lang="es-EC" i="1">
                              <a:latin typeface="Cambria Math"/>
                            </a:rPr>
                            <m:t>𝑡</m:t>
                          </m:r>
                        </m:sup>
                      </m:sSup>
                    </m:oMath>
                  </m:oMathPara>
                </a14:m>
                <a:endParaRPr lang="es-ES" i="1" dirty="0" smtClean="0">
                  <a:latin typeface="Cambria Math"/>
                </a:endParaRPr>
              </a:p>
              <a:p>
                <a:endParaRPr lang="es-ES"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𝑎</m:t>
                          </m:r>
                        </m:sub>
                      </m:sSub>
                      <m:r>
                        <a:rPr lang="es-EC" i="1">
                          <a:latin typeface="Cambria Math"/>
                        </a:rPr>
                        <m:t>=</m:t>
                      </m:r>
                      <m:sSup>
                        <m:sSupPr>
                          <m:ctrlPr>
                            <a:rPr lang="es-ES" i="1">
                              <a:latin typeface="Cambria Math"/>
                            </a:rPr>
                          </m:ctrlPr>
                        </m:sSupPr>
                        <m:e>
                          <m:r>
                            <a:rPr lang="es-EC" i="1">
                              <a:latin typeface="Cambria Math"/>
                            </a:rPr>
                            <m:t>𝑇</m:t>
                          </m:r>
                        </m:e>
                        <m:sup>
                          <m:r>
                            <a:rPr lang="es-EC" i="1">
                              <a:latin typeface="Cambria Math"/>
                            </a:rPr>
                            <m:t>𝑡</m:t>
                          </m:r>
                        </m:sup>
                      </m:sSup>
                      <m:f>
                        <m:fPr>
                          <m:ctrlPr>
                            <a:rPr lang="es-ES" i="1">
                              <a:latin typeface="Cambria Math"/>
                            </a:rPr>
                          </m:ctrlPr>
                        </m:fPr>
                        <m:num>
                          <m:sSub>
                            <m:sSubPr>
                              <m:ctrlPr>
                                <a:rPr lang="es-ES" i="1">
                                  <a:latin typeface="Cambria Math"/>
                                </a:rPr>
                              </m:ctrlPr>
                            </m:sSubPr>
                            <m:e>
                              <m:r>
                                <a:rPr lang="es-EC" i="1">
                                  <a:latin typeface="Cambria Math"/>
                                </a:rPr>
                                <m:t>𝐾</m:t>
                              </m:r>
                            </m:e>
                            <m:sub>
                              <m:r>
                                <a:rPr lang="es-EC" i="1">
                                  <a:latin typeface="Cambria Math"/>
                                </a:rPr>
                                <m:t>𝑒𝑓</m:t>
                              </m:r>
                            </m:sub>
                          </m:sSub>
                        </m:num>
                        <m:den>
                          <m:r>
                            <a:rPr lang="es-EC" i="1">
                              <a:latin typeface="Cambria Math"/>
                            </a:rPr>
                            <m:t>2</m:t>
                          </m:r>
                        </m:den>
                      </m:f>
                      <m:r>
                        <a:rPr lang="es-EC" i="1">
                          <a:latin typeface="Cambria Math"/>
                        </a:rPr>
                        <m:t>𝑇</m:t>
                      </m:r>
                    </m:oMath>
                  </m:oMathPara>
                </a14:m>
                <a:endParaRPr lang="es-ES" dirty="0" smtClean="0"/>
              </a:p>
              <a:p>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𝑎</m:t>
                          </m:r>
                        </m:sub>
                      </m:sSub>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𝐾</m:t>
                              </m:r>
                            </m:e>
                            <m:sub>
                              <m:r>
                                <a:rPr lang="es-EC" i="1">
                                  <a:latin typeface="Cambria Math"/>
                                </a:rPr>
                                <m:t>𝑑𝑖𝑠</m:t>
                              </m:r>
                              <m:r>
                                <a:rPr lang="es-EC" i="1">
                                  <a:latin typeface="Cambria Math"/>
                                </a:rPr>
                                <m:t>1</m:t>
                              </m:r>
                            </m:sub>
                          </m:sSub>
                        </m:num>
                        <m:den>
                          <m:sSup>
                            <m:sSupPr>
                              <m:ctrlPr>
                                <a:rPr lang="es-ES" i="1">
                                  <a:latin typeface="Cambria Math"/>
                                </a:rPr>
                              </m:ctrlPr>
                            </m:sSupPr>
                            <m:e>
                              <m:r>
                                <a:rPr lang="es-EC" i="1">
                                  <a:latin typeface="Cambria Math"/>
                                </a:rPr>
                                <m:t>𝐶𝑜𝑠</m:t>
                              </m:r>
                            </m:e>
                            <m:sup>
                              <m:r>
                                <a:rPr lang="es-EC" i="1">
                                  <a:latin typeface="Cambria Math"/>
                                </a:rPr>
                                <m:t>2</m:t>
                              </m:r>
                            </m:sup>
                          </m:sSup>
                          <m:r>
                            <a:rPr lang="es-EC" i="1">
                              <a:latin typeface="Cambria Math"/>
                            </a:rPr>
                            <m:t>𝜃</m:t>
                          </m:r>
                        </m:den>
                      </m:f>
                    </m:oMath>
                  </m:oMathPara>
                </a14:m>
                <a:endParaRPr lang="es-ES" dirty="0" smtClean="0"/>
              </a:p>
              <a:p>
                <a:endParaRPr lang="es-ES" dirty="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𝑑𝑖𝑎𝑔</m:t>
                          </m:r>
                        </m:sub>
                      </m:sSub>
                      <m:r>
                        <a:rPr lang="es-EC" i="1">
                          <a:latin typeface="Cambria Math"/>
                        </a:rPr>
                        <m:t>=</m:t>
                      </m:r>
                      <m:f>
                        <m:fPr>
                          <m:ctrlPr>
                            <a:rPr lang="es-ES" i="1">
                              <a:latin typeface="Cambria Math"/>
                            </a:rPr>
                          </m:ctrlPr>
                        </m:fPr>
                        <m:num>
                          <m:r>
                            <a:rPr lang="es-EC" i="1">
                              <a:latin typeface="Cambria Math"/>
                            </a:rPr>
                            <m:t>𝐸𝐴</m:t>
                          </m:r>
                        </m:num>
                        <m:den>
                          <m:r>
                            <a:rPr lang="es-EC" i="1">
                              <a:latin typeface="Cambria Math"/>
                            </a:rPr>
                            <m:t>𝐿</m:t>
                          </m:r>
                        </m:den>
                      </m:f>
                    </m:oMath>
                  </m:oMathPara>
                </a14:m>
                <a:endParaRPr lang="es-ES" dirty="0"/>
              </a:p>
              <a:p>
                <a:endParaRPr lang="es-ES" dirty="0" smtClean="0"/>
              </a:p>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𝐾</m:t>
                          </m:r>
                        </m:e>
                        <m:sub>
                          <m:r>
                            <a:rPr lang="es-EC" i="1">
                              <a:latin typeface="Cambria Math"/>
                            </a:rPr>
                            <m:t>𝑒𝑞</m:t>
                          </m:r>
                        </m:sub>
                      </m:sSub>
                      <m:r>
                        <a:rPr lang="es-EC" i="1">
                          <a:latin typeface="Cambria Math"/>
                        </a:rPr>
                        <m:t>=</m:t>
                      </m:r>
                      <m:f>
                        <m:fPr>
                          <m:ctrlPr>
                            <a:rPr lang="es-ES" i="1">
                              <a:latin typeface="Cambria Math"/>
                            </a:rPr>
                          </m:ctrlPr>
                        </m:fPr>
                        <m:num>
                          <m:r>
                            <a:rPr lang="es-EC" i="1">
                              <a:latin typeface="Cambria Math"/>
                            </a:rPr>
                            <m:t>𝐿</m:t>
                          </m:r>
                        </m:num>
                        <m:den>
                          <m:r>
                            <a:rPr lang="es-EC" i="1">
                              <a:latin typeface="Cambria Math"/>
                            </a:rPr>
                            <m:t>𝐸𝐴</m:t>
                          </m:r>
                        </m:den>
                      </m:f>
                      <m:r>
                        <a:rPr lang="es-EC" i="1">
                          <a:latin typeface="Cambria Math"/>
                        </a:rPr>
                        <m:t>+</m:t>
                      </m:r>
                      <m:f>
                        <m:fPr>
                          <m:ctrlPr>
                            <a:rPr lang="es-ES" i="1">
                              <a:latin typeface="Cambria Math"/>
                            </a:rPr>
                          </m:ctrlPr>
                        </m:fPr>
                        <m:num>
                          <m:sSup>
                            <m:sSupPr>
                              <m:ctrlPr>
                                <a:rPr lang="es-ES" i="1">
                                  <a:latin typeface="Cambria Math"/>
                                </a:rPr>
                              </m:ctrlPr>
                            </m:sSupPr>
                            <m:e>
                              <m:r>
                                <a:rPr lang="es-EC" i="1">
                                  <a:latin typeface="Cambria Math"/>
                                </a:rPr>
                                <m:t>𝐶𝑜𝑠</m:t>
                              </m:r>
                            </m:e>
                            <m:sup>
                              <m:r>
                                <a:rPr lang="es-EC" i="1">
                                  <a:latin typeface="Cambria Math"/>
                                </a:rPr>
                                <m:t>2</m:t>
                              </m:r>
                            </m:sup>
                          </m:sSup>
                          <m:r>
                            <a:rPr lang="es-EC" i="1">
                              <a:latin typeface="Cambria Math"/>
                            </a:rPr>
                            <m:t>𝜃</m:t>
                          </m:r>
                        </m:num>
                        <m:den>
                          <m:sSub>
                            <m:sSubPr>
                              <m:ctrlPr>
                                <a:rPr lang="es-ES" i="1">
                                  <a:latin typeface="Cambria Math"/>
                                </a:rPr>
                              </m:ctrlPr>
                            </m:sSubPr>
                            <m:e>
                              <m:r>
                                <a:rPr lang="es-EC" i="1">
                                  <a:latin typeface="Cambria Math"/>
                                </a:rPr>
                                <m:t>𝐾</m:t>
                              </m:r>
                            </m:e>
                            <m:sub>
                              <m:r>
                                <a:rPr lang="es-EC" i="1">
                                  <a:latin typeface="Cambria Math"/>
                                </a:rPr>
                                <m:t>𝑑𝑖𝑠</m:t>
                              </m:r>
                              <m:r>
                                <a:rPr lang="es-EC" i="1">
                                  <a:latin typeface="Cambria Math"/>
                                </a:rPr>
                                <m:t>1</m:t>
                              </m:r>
                            </m:sub>
                          </m:sSub>
                        </m:den>
                      </m:f>
                    </m:oMath>
                  </m:oMathPara>
                </a14:m>
                <a:endParaRPr lang="es-ES" dirty="0"/>
              </a:p>
            </p:txBody>
          </p:sp>
        </mc:Choice>
        <mc:Fallback xmlns="">
          <p:sp>
            <p:nvSpPr>
              <p:cNvPr id="6" name="5 Marcador de texto"/>
              <p:cNvSpPr>
                <a:spLocks noGrp="1" noRot="1" noChangeAspect="1" noMove="1" noResize="1" noEditPoints="1" noAdjustHandles="1" noChangeArrowheads="1" noChangeShapeType="1" noTextEdit="1"/>
              </p:cNvSpPr>
              <p:nvPr>
                <p:ph type="body" sz="half" idx="2"/>
              </p:nvPr>
            </p:nvSpPr>
            <p:spPr>
              <a:xfrm>
                <a:off x="887431" y="2497857"/>
                <a:ext cx="3008313" cy="4027487"/>
              </a:xfrm>
              <a:blipFill rotWithShape="1">
                <a:blip r:embed="rId3"/>
                <a:stretch>
                  <a:fillRect l="-609" t="-152"/>
                </a:stretch>
              </a:blipFill>
            </p:spPr>
            <p:txBody>
              <a:bodyPr/>
              <a:lstStyle/>
              <a:p>
                <a:r>
                  <a:rPr lang="es-ES">
                    <a:noFill/>
                  </a:rPr>
                  <a:t> </a:t>
                </a:r>
              </a:p>
            </p:txBody>
          </p:sp>
        </mc:Fallback>
      </mc:AlternateContent>
      <p:pic>
        <p:nvPicPr>
          <p:cNvPr id="4" name="3 Imagen"/>
          <p:cNvPicPr/>
          <p:nvPr/>
        </p:nvPicPr>
        <p:blipFill rotWithShape="1">
          <a:blip r:embed="rId4"/>
          <a:srcRect t="12251"/>
          <a:stretch/>
        </p:blipFill>
        <p:spPr bwMode="auto">
          <a:xfrm>
            <a:off x="4355976" y="1936962"/>
            <a:ext cx="3965575" cy="2987675"/>
          </a:xfrm>
          <a:prstGeom prst="rect">
            <a:avLst/>
          </a:prstGeom>
          <a:ln>
            <a:noFill/>
          </a:ln>
          <a:extLst>
            <a:ext uri="{53640926-AAD7-44D8-BBD7-CCE9431645EC}">
              <a14:shadowObscured xmlns:a14="http://schemas.microsoft.com/office/drawing/2010/main"/>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98037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dirty="0" smtClean="0"/>
              <a:t>Propuesta de reforzamiento</a:t>
            </a:r>
            <a:endParaRPr lang="es-ES" sz="3200" dirty="0"/>
          </a:p>
        </p:txBody>
      </p:sp>
      <p:sp>
        <p:nvSpPr>
          <p:cNvPr id="3" name="2 Marcador de contenido"/>
          <p:cNvSpPr>
            <a:spLocks noGrp="1"/>
          </p:cNvSpPr>
          <p:nvPr>
            <p:ph idx="1"/>
          </p:nvPr>
        </p:nvSpPr>
        <p:spPr>
          <a:xfrm>
            <a:off x="915598" y="1600200"/>
            <a:ext cx="7771201" cy="4525963"/>
          </a:xfrm>
        </p:spPr>
        <p:txBody>
          <a:bodyPr>
            <a:normAutofit/>
          </a:bodyPr>
          <a:lstStyle/>
          <a:p>
            <a:pPr marL="0" indent="0" algn="just">
              <a:buNone/>
            </a:pPr>
            <a:r>
              <a:rPr lang="es-ES_tradnl" sz="1800" dirty="0" smtClean="0">
                <a:latin typeface="Times New Roman" pitchFamily="18" charset="0"/>
                <a:cs typeface="Times New Roman" pitchFamily="18" charset="0"/>
              </a:rPr>
              <a:t>Se </a:t>
            </a:r>
            <a:r>
              <a:rPr lang="es-ES_tradnl" sz="1800" dirty="0">
                <a:latin typeface="Times New Roman" pitchFamily="18" charset="0"/>
                <a:cs typeface="Times New Roman" pitchFamily="18" charset="0"/>
              </a:rPr>
              <a:t>propone usar</a:t>
            </a: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SLB 40_5 con contravientos invertidos conformados de diagonales circulares</a:t>
            </a:r>
            <a:r>
              <a:rPr lang="es-ES" sz="1800" dirty="0">
                <a:latin typeface="Times New Roman" pitchFamily="18" charset="0"/>
                <a:cs typeface="Times New Roman" pitchFamily="18" charset="0"/>
              </a:rPr>
              <a:t>, </a:t>
            </a:r>
            <a:r>
              <a:rPr lang="es-ES" sz="1800" dirty="0" smtClean="0">
                <a:latin typeface="Times New Roman" pitchFamily="18" charset="0"/>
                <a:cs typeface="Times New Roman" pitchFamily="18" charset="0"/>
              </a:rPr>
              <a:t>cuya </a:t>
            </a:r>
            <a:r>
              <a:rPr lang="es-ES" sz="1800" dirty="0">
                <a:latin typeface="Times New Roman" pitchFamily="18" charset="0"/>
                <a:cs typeface="Times New Roman" pitchFamily="18" charset="0"/>
              </a:rPr>
              <a:t>longitud depende del pórtico a reforzar y de </a:t>
            </a:r>
            <a:r>
              <a:rPr lang="es-ES" sz="1800" dirty="0" smtClean="0">
                <a:latin typeface="Times New Roman" pitchFamily="18" charset="0"/>
                <a:cs typeface="Times New Roman" pitchFamily="18" charset="0"/>
              </a:rPr>
              <a:t>la dimensión de los vanos.</a:t>
            </a:r>
            <a:endParaRPr lang="es-ES" sz="1800" dirty="0">
              <a:latin typeface="Times New Roman" pitchFamily="18" charset="0"/>
              <a:cs typeface="Times New Roman" pitchFamily="18" charset="0"/>
            </a:endParaRPr>
          </a:p>
        </p:txBody>
      </p:sp>
      <p:pic>
        <p:nvPicPr>
          <p:cNvPr id="6" name="5 Imagen"/>
          <p:cNvPicPr/>
          <p:nvPr/>
        </p:nvPicPr>
        <p:blipFill>
          <a:blip r:embed="rId3"/>
          <a:stretch>
            <a:fillRect/>
          </a:stretch>
        </p:blipFill>
        <p:spPr>
          <a:xfrm>
            <a:off x="1283200" y="3099048"/>
            <a:ext cx="3655695" cy="251968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969440"/>
            <a:ext cx="3060000" cy="27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51716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066130"/>
          </a:xfrm>
        </p:spPr>
        <p:txBody>
          <a:bodyPr>
            <a:noAutofit/>
          </a:bodyPr>
          <a:lstStyle/>
          <a:p>
            <a:r>
              <a:rPr lang="es-ES" sz="3200" dirty="0"/>
              <a:t>Propuesta de reforzamiento</a:t>
            </a:r>
          </a:p>
        </p:txBody>
      </p:sp>
      <p:sp>
        <p:nvSpPr>
          <p:cNvPr id="3" name="2 Marcador de contenido"/>
          <p:cNvSpPr>
            <a:spLocks noGrp="1"/>
          </p:cNvSpPr>
          <p:nvPr>
            <p:ph idx="1"/>
          </p:nvPr>
        </p:nvSpPr>
        <p:spPr>
          <a:xfrm>
            <a:off x="915598" y="1600200"/>
            <a:ext cx="7771201" cy="4525963"/>
          </a:xfrm>
        </p:spPr>
        <p:txBody>
          <a:bodyPr>
            <a:normAutofit/>
          </a:bodyPr>
          <a:lstStyle/>
          <a:p>
            <a:pPr marL="0" indent="0" algn="just">
              <a:buNone/>
            </a:pPr>
            <a:r>
              <a:rPr lang="es-ES" sz="1800" dirty="0" smtClean="0">
                <a:latin typeface="Times New Roman" pitchFamily="18" charset="0"/>
                <a:cs typeface="Times New Roman" pitchFamily="18" charset="0"/>
              </a:rPr>
              <a:t>Su alta ductilidad, </a:t>
            </a:r>
            <a:r>
              <a:rPr lang="es-ES" sz="1800" dirty="0">
                <a:latin typeface="Times New Roman" pitchFamily="18" charset="0"/>
                <a:cs typeface="Times New Roman" pitchFamily="18" charset="0"/>
              </a:rPr>
              <a:t>su fácil </a:t>
            </a:r>
            <a:r>
              <a:rPr lang="es-ES" sz="1800" dirty="0" smtClean="0">
                <a:latin typeface="Times New Roman" pitchFamily="18" charset="0"/>
                <a:cs typeface="Times New Roman" pitchFamily="18" charset="0"/>
              </a:rPr>
              <a:t>sustitución </a:t>
            </a:r>
            <a:r>
              <a:rPr lang="es-ES" sz="1800" dirty="0">
                <a:latin typeface="Times New Roman" pitchFamily="18" charset="0"/>
                <a:cs typeface="Times New Roman" pitchFamily="18" charset="0"/>
              </a:rPr>
              <a:t>y su riguroso control de </a:t>
            </a:r>
            <a:r>
              <a:rPr lang="es-ES" sz="1800" dirty="0" smtClean="0">
                <a:latin typeface="Times New Roman" pitchFamily="18" charset="0"/>
                <a:cs typeface="Times New Roman" pitchFamily="18" charset="0"/>
              </a:rPr>
              <a:t>calidad reducen </a:t>
            </a:r>
            <a:r>
              <a:rPr lang="es-ES" sz="1800" dirty="0">
                <a:latin typeface="Times New Roman" pitchFamily="18" charset="0"/>
                <a:cs typeface="Times New Roman" pitchFamily="18" charset="0"/>
              </a:rPr>
              <a:t>considerablemente las probabilidades de </a:t>
            </a:r>
            <a:r>
              <a:rPr lang="es-ES" sz="1800" dirty="0" smtClean="0">
                <a:latin typeface="Times New Roman" pitchFamily="18" charset="0"/>
                <a:cs typeface="Times New Roman" pitchFamily="18" charset="0"/>
              </a:rPr>
              <a:t>colapso y disminuyen costos de mantenimiento.</a:t>
            </a:r>
            <a:endParaRPr lang="es-ES" sz="1800" dirty="0">
              <a:latin typeface="Times New Roman" pitchFamily="18" charset="0"/>
              <a:cs typeface="Times New Roman" pitchFamily="18" charset="0"/>
            </a:endParaRPr>
          </a:p>
          <a:p>
            <a:pPr marL="0" indent="0" algn="just">
              <a:buNone/>
            </a:pPr>
            <a:endParaRPr lang="es-ES" dirty="0" smtClean="0">
              <a:latin typeface="Times New Roman" pitchFamily="18" charset="0"/>
              <a:cs typeface="Times New Roman" pitchFamily="18" charset="0"/>
            </a:endParaRPr>
          </a:p>
        </p:txBody>
      </p:sp>
      <p:pic>
        <p:nvPicPr>
          <p:cNvPr id="5" name="4 Imagen"/>
          <p:cNvPicPr/>
          <p:nvPr/>
        </p:nvPicPr>
        <p:blipFill rotWithShape="1">
          <a:blip r:embed="rId3"/>
          <a:srcRect l="2007" t="-1375" r="892" b="1375"/>
          <a:stretch/>
        </p:blipFill>
        <p:spPr bwMode="auto">
          <a:xfrm>
            <a:off x="1763688" y="2852936"/>
            <a:ext cx="4197350" cy="2807970"/>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10181" r="2428"/>
          <a:stretch/>
        </p:blipFill>
        <p:spPr bwMode="auto">
          <a:xfrm>
            <a:off x="6516216" y="2914273"/>
            <a:ext cx="979805" cy="2807970"/>
          </a:xfrm>
          <a:prstGeom prst="rect">
            <a:avLst/>
          </a:prstGeom>
          <a:ln>
            <a:noFill/>
          </a:ln>
          <a:extLst>
            <a:ext uri="{53640926-AAD7-44D8-BBD7-CCE9431645EC}">
              <a14:shadowObscured xmlns:a14="http://schemas.microsoft.com/office/drawing/2010/main"/>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550752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smtClean="0"/>
              <a:t>Resultados Estructura reforzada</a:t>
            </a:r>
            <a:endParaRPr lang="es-ES" sz="2800" dirty="0"/>
          </a:p>
        </p:txBody>
      </p:sp>
      <p:sp>
        <p:nvSpPr>
          <p:cNvPr id="5" name="4 Marcador de contenido"/>
          <p:cNvSpPr>
            <a:spLocks noGrp="1"/>
          </p:cNvSpPr>
          <p:nvPr>
            <p:ph idx="1"/>
          </p:nvPr>
        </p:nvSpPr>
        <p:spPr>
          <a:xfrm>
            <a:off x="732903" y="6165304"/>
            <a:ext cx="8229600" cy="576064"/>
          </a:xfrm>
        </p:spPr>
        <p:txBody>
          <a:bodyPr>
            <a:normAutofit/>
          </a:bodyPr>
          <a:lstStyle/>
          <a:p>
            <a:pPr marL="0" indent="0" algn="ctr">
              <a:buNone/>
            </a:pPr>
            <a:r>
              <a:rPr lang="es-ES" sz="1800" dirty="0" smtClean="0">
                <a:latin typeface="Times New Roman" pitchFamily="18" charset="0"/>
                <a:cs typeface="Times New Roman" pitchFamily="18" charset="0"/>
              </a:rPr>
              <a:t>Frecuencias naturales y Periodos</a:t>
            </a:r>
            <a:endParaRPr lang="es-ES" sz="1800" dirty="0">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412941355"/>
              </p:ext>
            </p:extLst>
          </p:nvPr>
        </p:nvGraphicFramePr>
        <p:xfrm>
          <a:off x="1895375" y="1484784"/>
          <a:ext cx="2172462" cy="4525975"/>
        </p:xfrm>
        <a:graphic>
          <a:graphicData uri="http://schemas.openxmlformats.org/drawingml/2006/table">
            <a:tbl>
              <a:tblPr>
                <a:tableStyleId>{5C22544A-7EE6-4342-B048-85BDC9FD1C3A}</a:tableStyleId>
              </a:tblPr>
              <a:tblGrid>
                <a:gridCol w="724154"/>
                <a:gridCol w="724154"/>
                <a:gridCol w="724154"/>
              </a:tblGrid>
              <a:tr h="181039">
                <a:tc>
                  <a:txBody>
                    <a:bodyPr/>
                    <a:lstStyle/>
                    <a:p>
                      <a:pPr algn="ctr" fontAlgn="ctr"/>
                      <a:r>
                        <a:rPr lang="es-ES" sz="1000" u="none" strike="noStrike" dirty="0">
                          <a:effectLst/>
                        </a:rPr>
                        <a:t> </a:t>
                      </a:r>
                      <a:endParaRPr lang="es-ES" sz="1000" b="0" i="0" u="none" strike="noStrike" dirty="0">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s-ES" sz="1000" u="none" strike="noStrike">
                          <a:effectLst/>
                        </a:rPr>
                        <a:t>Wn</a:t>
                      </a:r>
                      <a:endParaRPr lang="es-ES" sz="1000" b="0" i="0" u="none" strike="noStrike">
                        <a:solidFill>
                          <a:srgbClr val="000000"/>
                        </a:solidFill>
                        <a:effectLst/>
                        <a:latin typeface="Calibri"/>
                      </a:endParaRPr>
                    </a:p>
                  </a:txBody>
                  <a:tcPr marL="9052" marR="9052" marT="9052"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s-ES" sz="1000" u="none" strike="noStrike">
                          <a:effectLst/>
                        </a:rPr>
                        <a:t>T (s)</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81039">
                <a:tc>
                  <a:txBody>
                    <a:bodyPr/>
                    <a:lstStyle/>
                    <a:p>
                      <a:pPr algn="ctr" fontAlgn="ctr"/>
                      <a:r>
                        <a:rPr lang="es-ES" sz="1000" u="none" strike="noStrike">
                          <a:effectLst/>
                        </a:rPr>
                        <a:t>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3,347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1,878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3,644</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1,724</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3,907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1,608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10,415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0,603</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12,178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0,516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12,930</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0,486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19,082</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0,329</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24,113</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0,261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27,495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0,229</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27,918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0,225</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36,956</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0,170</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38,317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0,164</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40,315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0,156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44,898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0,140</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51,537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0,122</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56,511</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0,111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59,448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0,106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64,927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0,097</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19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71,367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0,088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dirty="0">
                          <a:effectLst/>
                        </a:rPr>
                        <a:t>75,675</a:t>
                      </a:r>
                      <a:endParaRPr lang="es-ES" sz="1000" b="0" i="0" u="none" strike="noStrike" dirty="0">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0,083</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78,785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0,080</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83,134</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0,076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87,692</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0,072</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000" u="none" strike="noStrike">
                          <a:effectLst/>
                        </a:rPr>
                        <a:t>93,083</a:t>
                      </a:r>
                      <a:endParaRPr lang="es-ES" sz="1000" b="0" i="0" u="none" strike="noStrike">
                        <a:solidFill>
                          <a:srgbClr val="000000"/>
                        </a:solidFill>
                        <a:effectLst/>
                        <a:latin typeface="Calibri"/>
                      </a:endParaRPr>
                    </a:p>
                  </a:txBody>
                  <a:tcPr marL="9052" marR="9052" marT="9052"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000" u="none" strike="noStrike" dirty="0">
                          <a:effectLst/>
                        </a:rPr>
                        <a:t>0,068</a:t>
                      </a:r>
                      <a:endParaRPr lang="es-ES" sz="1000" b="0" i="0" u="none" strike="noStrike" dirty="0">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954680716"/>
              </p:ext>
            </p:extLst>
          </p:nvPr>
        </p:nvGraphicFramePr>
        <p:xfrm>
          <a:off x="5639791" y="1484784"/>
          <a:ext cx="2172462" cy="4525975"/>
        </p:xfrm>
        <a:graphic>
          <a:graphicData uri="http://schemas.openxmlformats.org/drawingml/2006/table">
            <a:tbl>
              <a:tblPr>
                <a:tableStyleId>{5C22544A-7EE6-4342-B048-85BDC9FD1C3A}</a:tableStyleId>
              </a:tblPr>
              <a:tblGrid>
                <a:gridCol w="724154"/>
                <a:gridCol w="724154"/>
                <a:gridCol w="724154"/>
              </a:tblGrid>
              <a:tr h="181039">
                <a:tc>
                  <a:txBody>
                    <a:bodyPr/>
                    <a:lstStyle/>
                    <a:p>
                      <a:pPr algn="ctr" fontAlgn="ctr"/>
                      <a:r>
                        <a:rPr lang="es-ES" sz="1000" u="none" strike="noStrike" dirty="0">
                          <a:effectLst/>
                        </a:rPr>
                        <a:t> </a:t>
                      </a:r>
                      <a:endParaRPr lang="es-ES" sz="1000" b="0" i="0" u="none" strike="noStrike" dirty="0">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s-ES" sz="1000" u="none" strike="noStrike">
                          <a:effectLst/>
                        </a:rPr>
                        <a:t>Wn</a:t>
                      </a:r>
                      <a:endParaRPr lang="es-ES" sz="1000" b="0" i="0" u="none" strike="noStrike">
                        <a:solidFill>
                          <a:srgbClr val="000000"/>
                        </a:solidFill>
                        <a:effectLst/>
                        <a:latin typeface="Calibri"/>
                      </a:endParaRPr>
                    </a:p>
                  </a:txBody>
                  <a:tcPr marL="9052" marR="9052" marT="9052"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s-ES" sz="1000" u="none" strike="noStrike">
                          <a:effectLst/>
                        </a:rPr>
                        <a:t>T (s)</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181039">
                <a:tc>
                  <a:txBody>
                    <a:bodyPr/>
                    <a:lstStyle/>
                    <a:p>
                      <a:pPr algn="ctr" fontAlgn="ctr"/>
                      <a:r>
                        <a:rPr lang="es-ES" sz="1000" u="none" strike="noStrike">
                          <a:effectLst/>
                        </a:rPr>
                        <a:t>25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100,048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0,063</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105,498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0,060</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111,691</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0,056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118,368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0,053</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29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122,192</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0,051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129,887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134,325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0,047</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137,186</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141,240</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0,045</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148,404</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0,042</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152,649</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157,336</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0,040</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164,375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38</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174,035</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0,036</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39</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181,727</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0,035</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40</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183,832</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0,034</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41</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203,573</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42</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206,251</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0,031</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43</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216,458</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0,029</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44</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217,091</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0,029</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45</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221,223</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0,028</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46</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237,533</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0,027</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a:effectLst/>
                        </a:rPr>
                        <a:t>47</a:t>
                      </a:r>
                      <a:endParaRPr lang="es-ES" sz="1000" b="0" i="0" u="none" strike="noStrike">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r>
                        <a:rPr lang="es-ES" sz="1000" u="none" strike="noStrike">
                          <a:effectLst/>
                        </a:rPr>
                        <a:t>247,163</a:t>
                      </a:r>
                      <a:endParaRPr lang="es-ES" sz="1000" b="0" i="0" u="none" strike="noStrike">
                        <a:solidFill>
                          <a:srgbClr val="000000"/>
                        </a:solidFill>
                        <a:effectLst/>
                        <a:latin typeface="Calibri"/>
                      </a:endParaRPr>
                    </a:p>
                  </a:txBody>
                  <a:tcPr marL="9052" marR="9052" marT="9052" marB="0" anchor="ctr">
                    <a:solidFill>
                      <a:schemeClr val="bg1"/>
                    </a:solidFill>
                  </a:tcPr>
                </a:tc>
                <a:tc>
                  <a:txBody>
                    <a:bodyPr/>
                    <a:lstStyle/>
                    <a:p>
                      <a:pPr algn="ctr" fontAlgn="ctr"/>
                      <a:r>
                        <a:rPr lang="es-ES" sz="1000" u="none" strike="noStrike">
                          <a:effectLst/>
                        </a:rPr>
                        <a:t>0,025</a:t>
                      </a:r>
                      <a:endParaRPr lang="es-ES" sz="1000" b="0" i="0" u="none" strike="noStrike">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solidFill>
                      <a:schemeClr val="bg1"/>
                    </a:solidFill>
                  </a:tcPr>
                </a:tc>
              </a:tr>
              <a:tr h="181039">
                <a:tc>
                  <a:txBody>
                    <a:bodyPr/>
                    <a:lstStyle/>
                    <a:p>
                      <a:pPr algn="ctr" fontAlgn="ctr"/>
                      <a:r>
                        <a:rPr lang="es-ES" sz="1000" u="none" strike="noStrike" dirty="0">
                          <a:effectLst/>
                        </a:rPr>
                        <a:t>48</a:t>
                      </a:r>
                      <a:endParaRPr lang="es-ES" sz="1000" b="0" i="0" u="none" strike="noStrike" dirty="0">
                        <a:solidFill>
                          <a:srgbClr val="000000"/>
                        </a:solidFill>
                        <a:effectLst/>
                        <a:latin typeface="Calibri"/>
                      </a:endParaRPr>
                    </a:p>
                  </a:txBody>
                  <a:tcPr marL="9052" marR="9052" marT="9052"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000" u="none" strike="noStrike">
                          <a:effectLst/>
                        </a:rPr>
                        <a:t>253,394</a:t>
                      </a:r>
                      <a:endParaRPr lang="es-ES" sz="1000" b="0" i="0" u="none" strike="noStrike">
                        <a:solidFill>
                          <a:srgbClr val="000000"/>
                        </a:solidFill>
                        <a:effectLst/>
                        <a:latin typeface="Calibri"/>
                      </a:endParaRPr>
                    </a:p>
                  </a:txBody>
                  <a:tcPr marL="9052" marR="9052" marT="9052"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000" u="none" strike="noStrike" dirty="0">
                          <a:effectLst/>
                        </a:rPr>
                        <a:t>0,025</a:t>
                      </a:r>
                      <a:endParaRPr lang="es-ES" sz="1000" b="0" i="0" u="none" strike="noStrike" dirty="0">
                        <a:solidFill>
                          <a:srgbClr val="000000"/>
                        </a:solidFill>
                        <a:effectLst/>
                        <a:latin typeface="Calibri"/>
                      </a:endParaRPr>
                    </a:p>
                  </a:txBody>
                  <a:tcPr marL="9052" marR="9052" marT="9052"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1043515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a:t>Resultados Estructura reforzada</a:t>
            </a:r>
          </a:p>
        </p:txBody>
      </p:sp>
      <p:sp>
        <p:nvSpPr>
          <p:cNvPr id="4" name="3 Marcador de contenido"/>
          <p:cNvSpPr>
            <a:spLocks noGrp="1"/>
          </p:cNvSpPr>
          <p:nvPr>
            <p:ph idx="1"/>
          </p:nvPr>
        </p:nvSpPr>
        <p:spPr>
          <a:xfrm>
            <a:off x="915598" y="1600200"/>
            <a:ext cx="7771201" cy="4525963"/>
          </a:xfrm>
        </p:spPr>
        <p:txBody>
          <a:bodyPr>
            <a:normAutofit/>
          </a:bodyPr>
          <a:lstStyle/>
          <a:p>
            <a:pPr marL="0" indent="0">
              <a:buNone/>
            </a:pPr>
            <a:r>
              <a:rPr lang="es-ES" sz="1800" dirty="0" smtClean="0">
                <a:latin typeface="Times New Roman" pitchFamily="18" charset="0"/>
                <a:cs typeface="Times New Roman" pitchFamily="18" charset="0"/>
              </a:rPr>
              <a:t>Sentido Longitudinal</a:t>
            </a:r>
          </a:p>
          <a:p>
            <a:r>
              <a:rPr lang="es-ES" sz="1800" dirty="0" smtClean="0">
                <a:latin typeface="Times New Roman" pitchFamily="18" charset="0"/>
                <a:cs typeface="Times New Roman" pitchFamily="18" charset="0"/>
              </a:rPr>
              <a:t>Espectro E-W</a:t>
            </a: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p:pic>
        <p:nvPicPr>
          <p:cNvPr id="6" name="5 Imagen" descr="C:\Users\Alvaro\Desktop\ESPE\TESIS\Respaldo tesis\programasISS Version2\Comparación\Long_EW.bmp"/>
          <p:cNvPicPr/>
          <p:nvPr/>
        </p:nvPicPr>
        <p:blipFill>
          <a:blip r:embed="rId3">
            <a:extLst>
              <a:ext uri="{28A0092B-C50C-407E-A947-70E740481C1C}">
                <a14:useLocalDpi xmlns:a14="http://schemas.microsoft.com/office/drawing/2010/main" val="0"/>
              </a:ext>
            </a:extLst>
          </a:blip>
          <a:srcRect/>
          <a:stretch>
            <a:fillRect/>
          </a:stretch>
        </p:blipFill>
        <p:spPr bwMode="auto">
          <a:xfrm>
            <a:off x="915599" y="2780928"/>
            <a:ext cx="3551555" cy="2663825"/>
          </a:xfrm>
          <a:prstGeom prst="rect">
            <a:avLst/>
          </a:prstGeom>
          <a:noFill/>
          <a:ln>
            <a:noFill/>
          </a:ln>
        </p:spPr>
      </p:pic>
      <p:pic>
        <p:nvPicPr>
          <p:cNvPr id="7" name="6 Imagen" descr="C:\Users\Alvaro\Desktop\ESPE\TESIS\Respaldo tesis\programasISS Version2\Comparación\Long_der_EW.bmp"/>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80928"/>
            <a:ext cx="3551555" cy="2663825"/>
          </a:xfrm>
          <a:prstGeom prst="rect">
            <a:avLst/>
          </a:prstGeom>
          <a:noFill/>
          <a:ln>
            <a:noFill/>
          </a:ln>
        </p:spPr>
      </p:pic>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71918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a:t>Resultados Estructura reforzada</a:t>
            </a:r>
          </a:p>
        </p:txBody>
      </p:sp>
      <p:sp>
        <p:nvSpPr>
          <p:cNvPr id="4" name="3 Marcador de contenido"/>
          <p:cNvSpPr>
            <a:spLocks noGrp="1"/>
          </p:cNvSpPr>
          <p:nvPr>
            <p:ph idx="1"/>
          </p:nvPr>
        </p:nvSpPr>
        <p:spPr>
          <a:xfrm>
            <a:off x="898086" y="1600200"/>
            <a:ext cx="7788713" cy="4525963"/>
          </a:xfrm>
        </p:spPr>
        <p:txBody>
          <a:bodyPr>
            <a:normAutofit/>
          </a:bodyPr>
          <a:lstStyle/>
          <a:p>
            <a:pPr marL="0" indent="0">
              <a:buNone/>
            </a:pPr>
            <a:r>
              <a:rPr lang="es-ES" sz="1800" dirty="0" smtClean="0">
                <a:latin typeface="Times New Roman" pitchFamily="18" charset="0"/>
                <a:cs typeface="Times New Roman" pitchFamily="18" charset="0"/>
              </a:rPr>
              <a:t>Sentido Longitudinal</a:t>
            </a:r>
          </a:p>
          <a:p>
            <a:r>
              <a:rPr lang="es-ES" sz="1800" dirty="0" smtClean="0">
                <a:latin typeface="Times New Roman" pitchFamily="18" charset="0"/>
                <a:cs typeface="Times New Roman" pitchFamily="18" charset="0"/>
              </a:rPr>
              <a:t>Espectro N-S</a:t>
            </a: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p:pic>
        <p:nvPicPr>
          <p:cNvPr id="8" name="7 Imagen" descr="C:\Users\Alvaro\Desktop\ESPE\TESIS\Respaldo tesis\programasISS Version2\Comparación\Long_NS.bmp"/>
          <p:cNvPicPr/>
          <p:nvPr/>
        </p:nvPicPr>
        <p:blipFill>
          <a:blip r:embed="rId3">
            <a:extLst>
              <a:ext uri="{28A0092B-C50C-407E-A947-70E740481C1C}">
                <a14:useLocalDpi xmlns:a14="http://schemas.microsoft.com/office/drawing/2010/main" val="0"/>
              </a:ext>
            </a:extLst>
          </a:blip>
          <a:srcRect/>
          <a:stretch>
            <a:fillRect/>
          </a:stretch>
        </p:blipFill>
        <p:spPr bwMode="auto">
          <a:xfrm>
            <a:off x="898087" y="2690059"/>
            <a:ext cx="3647440" cy="2735580"/>
          </a:xfrm>
          <a:prstGeom prst="rect">
            <a:avLst/>
          </a:prstGeom>
          <a:noFill/>
          <a:ln>
            <a:noFill/>
          </a:ln>
        </p:spPr>
      </p:pic>
      <p:pic>
        <p:nvPicPr>
          <p:cNvPr id="9" name="8 Imagen" descr="C:\Users\Alvaro\Desktop\ESPE\TESIS\Respaldo tesis\programasISS Version2\Comparación\Long_der_NS.bmp"/>
          <p:cNvPicPr/>
          <p:nvPr/>
        </p:nvPicPr>
        <p:blipFill>
          <a:blip r:embed="rId4">
            <a:extLst>
              <a:ext uri="{28A0092B-C50C-407E-A947-70E740481C1C}">
                <a14:useLocalDpi xmlns:a14="http://schemas.microsoft.com/office/drawing/2010/main" val="0"/>
              </a:ext>
            </a:extLst>
          </a:blip>
          <a:srcRect/>
          <a:stretch>
            <a:fillRect/>
          </a:stretch>
        </p:blipFill>
        <p:spPr bwMode="auto">
          <a:xfrm>
            <a:off x="4802341" y="2852936"/>
            <a:ext cx="3638550" cy="2409825"/>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28305231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a:t>Resultados Estructura reforzada</a:t>
            </a:r>
          </a:p>
        </p:txBody>
      </p:sp>
      <p:sp>
        <p:nvSpPr>
          <p:cNvPr id="4" name="3 Marcador de contenido"/>
          <p:cNvSpPr>
            <a:spLocks noGrp="1"/>
          </p:cNvSpPr>
          <p:nvPr>
            <p:ph idx="1"/>
          </p:nvPr>
        </p:nvSpPr>
        <p:spPr>
          <a:xfrm>
            <a:off x="915598" y="1600200"/>
            <a:ext cx="7771201" cy="4525963"/>
          </a:xfrm>
        </p:spPr>
        <p:txBody>
          <a:bodyPr>
            <a:normAutofit/>
          </a:bodyPr>
          <a:lstStyle/>
          <a:p>
            <a:pPr marL="0" indent="0">
              <a:buNone/>
            </a:pPr>
            <a:r>
              <a:rPr lang="es-ES" sz="1800" dirty="0" smtClean="0">
                <a:latin typeface="Times New Roman" pitchFamily="18" charset="0"/>
                <a:cs typeface="Times New Roman" pitchFamily="18" charset="0"/>
              </a:rPr>
              <a:t>Sentido Transversal</a:t>
            </a:r>
          </a:p>
          <a:p>
            <a:r>
              <a:rPr lang="es-ES" sz="1800" dirty="0" smtClean="0">
                <a:latin typeface="Times New Roman" pitchFamily="18" charset="0"/>
                <a:cs typeface="Times New Roman" pitchFamily="18" charset="0"/>
              </a:rPr>
              <a:t>Espectro E-W</a:t>
            </a: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p:pic>
        <p:nvPicPr>
          <p:cNvPr id="6" name="5 Imagen" descr="C:\Users\Alvaro\Desktop\ESPE\TESIS\Respaldo tesis\programasISS Version2\Comparación\Trans_EW.bmp"/>
          <p:cNvPicPr/>
          <p:nvPr/>
        </p:nvPicPr>
        <p:blipFill>
          <a:blip r:embed="rId3">
            <a:extLst>
              <a:ext uri="{28A0092B-C50C-407E-A947-70E740481C1C}">
                <a14:useLocalDpi xmlns:a14="http://schemas.microsoft.com/office/drawing/2010/main" val="0"/>
              </a:ext>
            </a:extLst>
          </a:blip>
          <a:srcRect/>
          <a:stretch>
            <a:fillRect/>
          </a:stretch>
        </p:blipFill>
        <p:spPr bwMode="auto">
          <a:xfrm>
            <a:off x="1094264" y="2852936"/>
            <a:ext cx="3619500" cy="2409825"/>
          </a:xfrm>
          <a:prstGeom prst="rect">
            <a:avLst/>
          </a:prstGeom>
          <a:noFill/>
          <a:ln>
            <a:noFill/>
          </a:ln>
        </p:spPr>
      </p:pic>
      <p:pic>
        <p:nvPicPr>
          <p:cNvPr id="7" name="6 Imagen" descr="C:\Users\Alvaro\Desktop\ESPE\TESIS\Respaldo tesis\programasISS Version2\Comparación\Trans_der_EW.bmp"/>
          <p:cNvPicPr/>
          <p:nvPr/>
        </p:nvPicPr>
        <p:blipFill>
          <a:blip r:embed="rId4">
            <a:extLst>
              <a:ext uri="{28A0092B-C50C-407E-A947-70E740481C1C}">
                <a14:useLocalDpi xmlns:a14="http://schemas.microsoft.com/office/drawing/2010/main" val="0"/>
              </a:ext>
            </a:extLst>
          </a:blip>
          <a:srcRect/>
          <a:stretch>
            <a:fillRect/>
          </a:stretch>
        </p:blipFill>
        <p:spPr bwMode="auto">
          <a:xfrm>
            <a:off x="5124402" y="2725935"/>
            <a:ext cx="3551555" cy="2663825"/>
          </a:xfrm>
          <a:prstGeom prst="rect">
            <a:avLst/>
          </a:prstGeom>
          <a:noFill/>
          <a:ln>
            <a:noFill/>
          </a:ln>
        </p:spPr>
      </p:pic>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721002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900365"/>
            <a:ext cx="3008313" cy="1162050"/>
          </a:xfrm>
        </p:spPr>
        <p:txBody>
          <a:bodyPr>
            <a:normAutofit/>
          </a:bodyPr>
          <a:lstStyle/>
          <a:p>
            <a:pPr algn="ctr"/>
            <a:r>
              <a:rPr lang="es-ES" sz="2800" dirty="0" smtClean="0"/>
              <a:t>Sismos de Análisis</a:t>
            </a:r>
            <a:endParaRPr lang="es-ES" sz="2800" dirty="0"/>
          </a:p>
        </p:txBody>
      </p:sp>
      <p:sp>
        <p:nvSpPr>
          <p:cNvPr id="4" name="3 Marcador de texto"/>
          <p:cNvSpPr>
            <a:spLocks noGrp="1"/>
          </p:cNvSpPr>
          <p:nvPr>
            <p:ph type="body" sz="half" idx="2"/>
          </p:nvPr>
        </p:nvSpPr>
        <p:spPr>
          <a:xfrm>
            <a:off x="915599" y="1988840"/>
            <a:ext cx="3008313" cy="4691063"/>
          </a:xfrm>
        </p:spPr>
        <p:txBody>
          <a:bodyPr>
            <a:normAutofit/>
          </a:bodyPr>
          <a:lstStyle/>
          <a:p>
            <a:pPr algn="just"/>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Las aceleraciones oscilatorias son destructivas.</a:t>
            </a:r>
          </a:p>
          <a:p>
            <a:pPr algn="just"/>
            <a:r>
              <a:rPr lang="es-EC" sz="1800" dirty="0" smtClean="0">
                <a:latin typeface="Times New Roman" pitchFamily="18" charset="0"/>
                <a:cs typeface="Times New Roman" pitchFamily="18" charset="0"/>
              </a:rPr>
              <a:t>Algunas aceleraciones superaron el espectro de diseño, y otras fueron ligeramente menores.</a:t>
            </a:r>
            <a:endParaRPr lang="es-ES" sz="1800" dirty="0" smtClean="0">
              <a:latin typeface="Times New Roman" pitchFamily="18" charset="0"/>
              <a:cs typeface="Times New Roman" pitchFamily="18" charset="0"/>
            </a:endParaRPr>
          </a:p>
          <a:p>
            <a:pPr algn="just"/>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El </a:t>
            </a:r>
            <a:r>
              <a:rPr lang="es-EC" sz="1800" dirty="0">
                <a:latin typeface="Times New Roman" pitchFamily="18" charset="0"/>
                <a:cs typeface="Times New Roman" pitchFamily="18" charset="0"/>
              </a:rPr>
              <a:t>terremoto del 16 de Abril de 2016 provocó el daño y colapso de varias estructuras</a:t>
            </a:r>
            <a:r>
              <a:rPr lang="es-EC" sz="1800" dirty="0" smtClean="0">
                <a:latin typeface="Times New Roman" pitchFamily="18" charset="0"/>
                <a:cs typeface="Times New Roman" pitchFamily="18" charset="0"/>
              </a:rPr>
              <a:t>, </a:t>
            </a:r>
            <a:r>
              <a:rPr lang="es-EC" sz="1800" dirty="0">
                <a:latin typeface="Times New Roman" pitchFamily="18" charset="0"/>
                <a:cs typeface="Times New Roman" pitchFamily="18" charset="0"/>
              </a:rPr>
              <a:t>su </a:t>
            </a:r>
            <a:r>
              <a:rPr lang="es-EC" sz="1800" dirty="0" smtClean="0">
                <a:latin typeface="Times New Roman" pitchFamily="18" charset="0"/>
                <a:cs typeface="Times New Roman" pitchFamily="18" charset="0"/>
              </a:rPr>
              <a:t>duración </a:t>
            </a:r>
            <a:r>
              <a:rPr lang="es-EC" sz="1800" dirty="0" err="1" smtClean="0">
                <a:latin typeface="Times New Roman" pitchFamily="18" charset="0"/>
                <a:cs typeface="Times New Roman" pitchFamily="18" charset="0"/>
              </a:rPr>
              <a:t>fué</a:t>
            </a:r>
            <a:r>
              <a:rPr lang="es-EC" sz="1800" dirty="0" smtClean="0">
                <a:latin typeface="Times New Roman" pitchFamily="18" charset="0"/>
                <a:cs typeface="Times New Roman" pitchFamily="18" charset="0"/>
              </a:rPr>
              <a:t> de 50 segundos.</a:t>
            </a:r>
            <a:endParaRPr lang="es-ES" sz="1800" dirty="0">
              <a:latin typeface="Times New Roman" pitchFamily="18" charset="0"/>
              <a:cs typeface="Times New Roman" pitchFamily="18" charset="0"/>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060847"/>
            <a:ext cx="4514612" cy="3382293"/>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531108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2800" dirty="0"/>
              <a:t>Resultados Estructura reforzada</a:t>
            </a:r>
          </a:p>
        </p:txBody>
      </p:sp>
      <p:sp>
        <p:nvSpPr>
          <p:cNvPr id="4" name="3 Marcador de contenido"/>
          <p:cNvSpPr>
            <a:spLocks noGrp="1"/>
          </p:cNvSpPr>
          <p:nvPr>
            <p:ph idx="1"/>
          </p:nvPr>
        </p:nvSpPr>
        <p:spPr>
          <a:xfrm>
            <a:off x="915598" y="1600200"/>
            <a:ext cx="7771201" cy="4525963"/>
          </a:xfrm>
        </p:spPr>
        <p:txBody>
          <a:bodyPr>
            <a:normAutofit/>
          </a:bodyPr>
          <a:lstStyle/>
          <a:p>
            <a:pPr marL="0" indent="0">
              <a:buNone/>
            </a:pPr>
            <a:r>
              <a:rPr lang="es-ES" sz="1800" dirty="0" smtClean="0">
                <a:latin typeface="Times New Roman" pitchFamily="18" charset="0"/>
                <a:cs typeface="Times New Roman" pitchFamily="18" charset="0"/>
              </a:rPr>
              <a:t>Sentido Transversal</a:t>
            </a:r>
          </a:p>
          <a:p>
            <a:r>
              <a:rPr lang="es-ES" sz="1800" dirty="0" smtClean="0">
                <a:latin typeface="Times New Roman" pitchFamily="18" charset="0"/>
                <a:cs typeface="Times New Roman" pitchFamily="18" charset="0"/>
              </a:rPr>
              <a:t>Espectro N-S</a:t>
            </a: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a:p>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p:txBody>
      </p:sp>
      <p:pic>
        <p:nvPicPr>
          <p:cNvPr id="8" name="7 Imagen" descr="C:\Users\Alvaro\Desktop\ESPE\TESIS\Respaldo tesis\programasISS Version2\Comparación\Trans_NS.bmp"/>
          <p:cNvPicPr/>
          <p:nvPr/>
        </p:nvPicPr>
        <p:blipFill>
          <a:blip r:embed="rId3">
            <a:extLst>
              <a:ext uri="{28A0092B-C50C-407E-A947-70E740481C1C}">
                <a14:useLocalDpi xmlns:a14="http://schemas.microsoft.com/office/drawing/2010/main" val="0"/>
              </a:ext>
            </a:extLst>
          </a:blip>
          <a:srcRect/>
          <a:stretch>
            <a:fillRect/>
          </a:stretch>
        </p:blipFill>
        <p:spPr bwMode="auto">
          <a:xfrm>
            <a:off x="912151" y="2690057"/>
            <a:ext cx="3647440" cy="2735580"/>
          </a:xfrm>
          <a:prstGeom prst="rect">
            <a:avLst/>
          </a:prstGeom>
          <a:noFill/>
          <a:ln>
            <a:noFill/>
          </a:ln>
        </p:spPr>
      </p:pic>
      <p:pic>
        <p:nvPicPr>
          <p:cNvPr id="9" name="8 Imagen" descr="C:\Users\Alvaro\Desktop\ESPE\TESIS\Respaldo tesis\programasISS Version2\Comparación\Trans_der_NS.bmp"/>
          <p:cNvPicPr/>
          <p:nvPr/>
        </p:nvPicPr>
        <p:blipFill>
          <a:blip r:embed="rId4">
            <a:extLst>
              <a:ext uri="{28A0092B-C50C-407E-A947-70E740481C1C}">
                <a14:useLocalDpi xmlns:a14="http://schemas.microsoft.com/office/drawing/2010/main" val="0"/>
              </a:ext>
            </a:extLst>
          </a:blip>
          <a:srcRect/>
          <a:stretch>
            <a:fillRect/>
          </a:stretch>
        </p:blipFill>
        <p:spPr bwMode="auto">
          <a:xfrm>
            <a:off x="4912761" y="2852934"/>
            <a:ext cx="3638550" cy="2409825"/>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60541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778098"/>
          </a:xfrm>
        </p:spPr>
        <p:txBody>
          <a:bodyPr>
            <a:normAutofit fontScale="90000"/>
          </a:bodyPr>
          <a:lstStyle/>
          <a:p>
            <a:r>
              <a:rPr lang="es-ES" sz="2800" dirty="0" smtClean="0"/>
              <a:t>Respuestas en el tiempo Estructura Reforzada</a:t>
            </a:r>
            <a:endParaRPr lang="es-ES" sz="2800" dirty="0"/>
          </a:p>
        </p:txBody>
      </p:sp>
      <p:sp>
        <p:nvSpPr>
          <p:cNvPr id="3" name="2 Marcador de contenido"/>
          <p:cNvSpPr>
            <a:spLocks noGrp="1"/>
          </p:cNvSpPr>
          <p:nvPr>
            <p:ph idx="1"/>
          </p:nvPr>
        </p:nvSpPr>
        <p:spPr>
          <a:xfrm>
            <a:off x="870210" y="1412776"/>
            <a:ext cx="7816589" cy="4968552"/>
          </a:xfrm>
        </p:spPr>
        <p:txBody>
          <a:bodyPr>
            <a:normAutofit/>
          </a:bodyPr>
          <a:lstStyle/>
          <a:p>
            <a:r>
              <a:rPr lang="es-ES" sz="1800" dirty="0">
                <a:latin typeface="Times New Roman" pitchFamily="18" charset="0"/>
                <a:cs typeface="Times New Roman" pitchFamily="18" charset="0"/>
              </a:rPr>
              <a:t>Al analizar en los dos sentidos de la estructura se verifica en cuál de las dos componentes ocasionó mayor daño.</a:t>
            </a:r>
          </a:p>
          <a:p>
            <a:pPr lvl="1" algn="just"/>
            <a:r>
              <a:rPr lang="es-ES" sz="1800" dirty="0" smtClean="0">
                <a:latin typeface="Times New Roman" pitchFamily="18" charset="0"/>
                <a:cs typeface="Times New Roman" pitchFamily="18" charset="0"/>
              </a:rPr>
              <a:t>Longitudinal</a:t>
            </a: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marL="457200" lvl="1" indent="0" algn="just">
              <a:buNone/>
            </a:pPr>
            <a:r>
              <a:rPr lang="es-ES" sz="1400" dirty="0" smtClean="0">
                <a:latin typeface="Times New Roman" pitchFamily="18" charset="0"/>
                <a:cs typeface="Times New Roman" pitchFamily="18" charset="0"/>
              </a:rPr>
              <a:t>		   E-W			                             N-S</a:t>
            </a:r>
          </a:p>
          <a:p>
            <a:pPr marL="457200" lvl="1" indent="0" algn="just">
              <a:buNone/>
            </a:pPr>
            <a:endParaRPr lang="es-ES" sz="1400" dirty="0">
              <a:latin typeface="Times New Roman" pitchFamily="18" charset="0"/>
              <a:cs typeface="Times New Roman" pitchFamily="18" charset="0"/>
            </a:endParaRPr>
          </a:p>
        </p:txBody>
      </p:sp>
      <p:pic>
        <p:nvPicPr>
          <p:cNvPr id="6" name="5 Imagen" descr="C:\Users\Alvaro\Desktop\ESPE\TESIS\Respaldo tesis\programasISS Version2\Con_reforzamiento\long_EW.bmp"/>
          <p:cNvPicPr/>
          <p:nvPr/>
        </p:nvPicPr>
        <p:blipFill>
          <a:blip r:embed="rId2">
            <a:extLst>
              <a:ext uri="{28A0092B-C50C-407E-A947-70E740481C1C}">
                <a14:useLocalDpi xmlns:a14="http://schemas.microsoft.com/office/drawing/2010/main" val="0"/>
              </a:ext>
            </a:extLst>
          </a:blip>
          <a:srcRect/>
          <a:stretch>
            <a:fillRect/>
          </a:stretch>
        </p:blipFill>
        <p:spPr bwMode="auto">
          <a:xfrm>
            <a:off x="870211" y="2492896"/>
            <a:ext cx="3503930" cy="2627630"/>
          </a:xfrm>
          <a:prstGeom prst="rect">
            <a:avLst/>
          </a:prstGeom>
          <a:noFill/>
          <a:ln>
            <a:noFill/>
          </a:ln>
        </p:spPr>
      </p:pic>
      <p:pic>
        <p:nvPicPr>
          <p:cNvPr id="7" name="6 Imagen" descr="C:\Users\Alvaro\Desktop\ESPE\TESIS\Respaldo tesis\programasISS Version2\Con_reforzamiento\long_NS.bmp"/>
          <p:cNvPicPr/>
          <p:nvPr/>
        </p:nvPicPr>
        <p:blipFill>
          <a:blip r:embed="rId3">
            <a:extLst>
              <a:ext uri="{28A0092B-C50C-407E-A947-70E740481C1C}">
                <a14:useLocalDpi xmlns:a14="http://schemas.microsoft.com/office/drawing/2010/main" val="0"/>
              </a:ext>
            </a:extLst>
          </a:blip>
          <a:srcRect/>
          <a:stretch>
            <a:fillRect/>
          </a:stretch>
        </p:blipFill>
        <p:spPr bwMode="auto">
          <a:xfrm>
            <a:off x="5170158" y="2492896"/>
            <a:ext cx="3503930" cy="2627630"/>
          </a:xfrm>
          <a:prstGeom prst="rect">
            <a:avLst/>
          </a:prstGeom>
          <a:noFill/>
          <a:ln>
            <a:noFill/>
          </a:ln>
        </p:spPr>
      </p:pic>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163459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778098"/>
          </a:xfrm>
        </p:spPr>
        <p:txBody>
          <a:bodyPr>
            <a:normAutofit fontScale="90000"/>
          </a:bodyPr>
          <a:lstStyle/>
          <a:p>
            <a:r>
              <a:rPr lang="es-ES" sz="2800" dirty="0"/>
              <a:t>Respuestas en el tiempo Estructura Reforzada</a:t>
            </a:r>
          </a:p>
        </p:txBody>
      </p:sp>
      <p:sp>
        <p:nvSpPr>
          <p:cNvPr id="3" name="2 Marcador de contenido"/>
          <p:cNvSpPr>
            <a:spLocks noGrp="1"/>
          </p:cNvSpPr>
          <p:nvPr>
            <p:ph idx="1"/>
          </p:nvPr>
        </p:nvSpPr>
        <p:spPr>
          <a:xfrm>
            <a:off x="915598" y="1313264"/>
            <a:ext cx="7771201" cy="5068064"/>
          </a:xfrm>
        </p:spPr>
        <p:txBody>
          <a:bodyPr>
            <a:normAutofit/>
          </a:bodyPr>
          <a:lstStyle/>
          <a:p>
            <a:pPr lvl="1" algn="just"/>
            <a:r>
              <a:rPr lang="es-ES" sz="1800" dirty="0" smtClean="0">
                <a:latin typeface="Times New Roman" pitchFamily="18" charset="0"/>
                <a:cs typeface="Times New Roman" pitchFamily="18" charset="0"/>
              </a:rPr>
              <a:t>Transversal</a:t>
            </a:r>
          </a:p>
          <a:p>
            <a:pPr lvl="1" algn="just"/>
            <a:endParaRPr lang="es-ES" sz="1800" dirty="0">
              <a:latin typeface="Times New Roman" pitchFamily="18" charset="0"/>
              <a:cs typeface="Times New Roman" pitchFamily="18" charset="0"/>
            </a:endParaRPr>
          </a:p>
          <a:p>
            <a:pPr lvl="1" algn="just"/>
            <a:endParaRPr lang="es-ES" sz="18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lvl="1" algn="just"/>
            <a:endParaRPr lang="es-ES" sz="1400" dirty="0" smtClean="0">
              <a:latin typeface="Times New Roman" pitchFamily="18" charset="0"/>
              <a:cs typeface="Times New Roman" pitchFamily="18" charset="0"/>
            </a:endParaRPr>
          </a:p>
          <a:p>
            <a:pPr lvl="1" algn="just"/>
            <a:endParaRPr lang="es-ES" sz="1400" dirty="0">
              <a:latin typeface="Times New Roman" pitchFamily="18" charset="0"/>
              <a:cs typeface="Times New Roman" pitchFamily="18" charset="0"/>
            </a:endParaRPr>
          </a:p>
          <a:p>
            <a:pPr marL="457200" lvl="1" indent="0" algn="just">
              <a:buNone/>
            </a:pPr>
            <a:r>
              <a:rPr lang="es-ES" sz="1400" dirty="0" smtClean="0">
                <a:latin typeface="Times New Roman" pitchFamily="18" charset="0"/>
                <a:cs typeface="Times New Roman" pitchFamily="18" charset="0"/>
              </a:rPr>
              <a:t>	</a:t>
            </a:r>
            <a:r>
              <a:rPr lang="es-ES" sz="1400" dirty="0">
                <a:latin typeface="Times New Roman" pitchFamily="18" charset="0"/>
                <a:cs typeface="Times New Roman" pitchFamily="18" charset="0"/>
              </a:rPr>
              <a:t>	</a:t>
            </a:r>
            <a:r>
              <a:rPr lang="es-ES" sz="1400" dirty="0" smtClean="0">
                <a:latin typeface="Times New Roman" pitchFamily="18" charset="0"/>
                <a:cs typeface="Times New Roman" pitchFamily="18" charset="0"/>
              </a:rPr>
              <a:t>   E-W					N-S</a:t>
            </a:r>
          </a:p>
          <a:p>
            <a:pPr marL="457200" lvl="1" indent="0" algn="just">
              <a:buNone/>
            </a:pPr>
            <a:endParaRPr lang="es-ES" sz="1400" dirty="0">
              <a:latin typeface="Times New Roman" pitchFamily="18" charset="0"/>
              <a:cs typeface="Times New Roman" pitchFamily="18" charset="0"/>
            </a:endParaRPr>
          </a:p>
        </p:txBody>
      </p:sp>
      <p:pic>
        <p:nvPicPr>
          <p:cNvPr id="9" name="8 Imagen" descr="C:\Users\Alvaro\Desktop\ESPE\TESIS\Respaldo tesis\programasISS Version2\Con_reforzamiento\trans_EW.bmp"/>
          <p:cNvPicPr/>
          <p:nvPr/>
        </p:nvPicPr>
        <p:blipFill>
          <a:blip r:embed="rId2">
            <a:extLst>
              <a:ext uri="{28A0092B-C50C-407E-A947-70E740481C1C}">
                <a14:useLocalDpi xmlns:a14="http://schemas.microsoft.com/office/drawing/2010/main" val="0"/>
              </a:ext>
            </a:extLst>
          </a:blip>
          <a:srcRect/>
          <a:stretch>
            <a:fillRect/>
          </a:stretch>
        </p:blipFill>
        <p:spPr bwMode="auto">
          <a:xfrm>
            <a:off x="892367" y="1700808"/>
            <a:ext cx="3695700" cy="2771775"/>
          </a:xfrm>
          <a:prstGeom prst="rect">
            <a:avLst/>
          </a:prstGeom>
          <a:noFill/>
          <a:ln>
            <a:noFill/>
          </a:ln>
        </p:spPr>
      </p:pic>
      <p:pic>
        <p:nvPicPr>
          <p:cNvPr id="10" name="9 Imagen" descr="C:\Users\Alvaro\Desktop\ESPE\TESIS\Respaldo tesis\programasISS Version2\Con_reforzamiento\trans_NS.bmp"/>
          <p:cNvPicPr/>
          <p:nvPr/>
        </p:nvPicPr>
        <p:blipFill>
          <a:blip r:embed="rId3">
            <a:extLst>
              <a:ext uri="{28A0092B-C50C-407E-A947-70E740481C1C}">
                <a14:useLocalDpi xmlns:a14="http://schemas.microsoft.com/office/drawing/2010/main" val="0"/>
              </a:ext>
            </a:extLst>
          </a:blip>
          <a:srcRect/>
          <a:stretch>
            <a:fillRect/>
          </a:stretch>
        </p:blipFill>
        <p:spPr bwMode="auto">
          <a:xfrm>
            <a:off x="5234511" y="1700808"/>
            <a:ext cx="3695700" cy="2771775"/>
          </a:xfrm>
          <a:prstGeom prst="rect">
            <a:avLst/>
          </a:prstGeom>
          <a:noFill/>
          <a:ln>
            <a:noFill/>
          </a:ln>
        </p:spPr>
      </p:pic>
      <p:graphicFrame>
        <p:nvGraphicFramePr>
          <p:cNvPr id="4" name="3 Tabla"/>
          <p:cNvGraphicFramePr>
            <a:graphicFrameLocks noGrp="1"/>
          </p:cNvGraphicFramePr>
          <p:nvPr>
            <p:extLst>
              <p:ext uri="{D42A27DB-BD31-4B8C-83A1-F6EECF244321}">
                <p14:modId xmlns:p14="http://schemas.microsoft.com/office/powerpoint/2010/main" val="3051943459"/>
              </p:ext>
            </p:extLst>
          </p:nvPr>
        </p:nvGraphicFramePr>
        <p:xfrm>
          <a:off x="2819514" y="5085184"/>
          <a:ext cx="4104456" cy="1097280"/>
        </p:xfrm>
        <a:graphic>
          <a:graphicData uri="http://schemas.openxmlformats.org/drawingml/2006/table">
            <a:tbl>
              <a:tblPr firstRow="1" firstCol="1" bandRow="1">
                <a:tableStyleId>{9D7B26C5-4107-4FEC-AEDC-1716B250A1EF}</a:tableStyleId>
              </a:tblPr>
              <a:tblGrid>
                <a:gridCol w="1673170"/>
                <a:gridCol w="1216072"/>
                <a:gridCol w="1215214"/>
              </a:tblGrid>
              <a:tr h="190500">
                <a:tc>
                  <a:txBody>
                    <a:bodyPr/>
                    <a:lstStyle/>
                    <a:p>
                      <a:pPr indent="144145" algn="ctr">
                        <a:lnSpc>
                          <a:spcPct val="150000"/>
                        </a:lnSpc>
                        <a:spcBef>
                          <a:spcPts val="1200"/>
                        </a:spcBef>
                        <a:spcAft>
                          <a:spcPts val="0"/>
                        </a:spcAft>
                      </a:pPr>
                      <a:r>
                        <a:rPr lang="es-ES" sz="1200" dirty="0">
                          <a:effectLst/>
                        </a:rPr>
                        <a:t> </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gridSpan="2">
                  <a:txBody>
                    <a:bodyPr/>
                    <a:lstStyle/>
                    <a:p>
                      <a:pPr indent="144145" algn="ctr">
                        <a:lnSpc>
                          <a:spcPct val="150000"/>
                        </a:lnSpc>
                        <a:spcBef>
                          <a:spcPts val="1200"/>
                        </a:spcBef>
                        <a:spcAft>
                          <a:spcPts val="0"/>
                        </a:spcAft>
                      </a:pPr>
                      <a:r>
                        <a:rPr lang="es-ES" sz="1200" dirty="0">
                          <a:effectLst/>
                        </a:rPr>
                        <a:t>Desplazamientos (cm)</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hMerge="1">
                  <a:txBody>
                    <a:bodyPr/>
                    <a:lstStyle/>
                    <a:p>
                      <a:endParaRPr lang="es-ES"/>
                    </a:p>
                  </a:txBody>
                  <a:tcPr/>
                </a:tc>
              </a:tr>
              <a:tr h="190500">
                <a:tc>
                  <a:txBody>
                    <a:bodyPr/>
                    <a:lstStyle/>
                    <a:p>
                      <a:pPr indent="144145" algn="ctr">
                        <a:lnSpc>
                          <a:spcPct val="150000"/>
                        </a:lnSpc>
                        <a:spcBef>
                          <a:spcPts val="1200"/>
                        </a:spcBef>
                        <a:spcAft>
                          <a:spcPts val="0"/>
                        </a:spcAft>
                      </a:pPr>
                      <a:r>
                        <a:rPr lang="es-ES" sz="1200">
                          <a:effectLst/>
                        </a:rPr>
                        <a:t> </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E-W</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N-S</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Longitudinal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22,92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10,10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Transversal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17,21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10,49</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7" name="Rectángulo 11"/>
          <p:cNvSpPr/>
          <p:nvPr/>
        </p:nvSpPr>
        <p:spPr>
          <a:xfrm>
            <a:off x="0" y="-27384"/>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27384"/>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23784"/>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33264"/>
            <a:ext cx="1109005" cy="1080000"/>
          </a:xfrm>
          <a:prstGeom prst="rect">
            <a:avLst/>
          </a:prstGeom>
        </p:spPr>
      </p:pic>
    </p:spTree>
    <p:extLst>
      <p:ext uri="{BB962C8B-B14F-4D97-AF65-F5344CB8AC3E}">
        <p14:creationId xmlns:p14="http://schemas.microsoft.com/office/powerpoint/2010/main" val="9550477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half" idx="2"/>
          </p:nvPr>
        </p:nvSpPr>
        <p:spPr>
          <a:xfrm>
            <a:off x="987105" y="2502699"/>
            <a:ext cx="2549914" cy="3590598"/>
          </a:xfrm>
        </p:spPr>
        <p:txBody>
          <a:bodyPr>
            <a:normAutofit/>
          </a:bodyPr>
          <a:lstStyle/>
          <a:p>
            <a:pPr algn="just"/>
            <a:r>
              <a:rPr lang="es-EC" sz="1800" dirty="0" smtClean="0">
                <a:latin typeface="Times New Roman" pitchFamily="18" charset="0"/>
                <a:cs typeface="Times New Roman" pitchFamily="18" charset="0"/>
              </a:rPr>
              <a:t>Para el diseño de las Placas Gusset se </a:t>
            </a:r>
            <a:r>
              <a:rPr lang="es-EC" sz="1800" dirty="0">
                <a:latin typeface="Times New Roman" pitchFamily="18" charset="0"/>
                <a:cs typeface="Times New Roman" pitchFamily="18" charset="0"/>
              </a:rPr>
              <a:t>utilizó el Método LRFD (Load Resistance Factor Design) del AISC </a:t>
            </a:r>
            <a:r>
              <a:rPr lang="es-EC" sz="1800" dirty="0" smtClean="0">
                <a:latin typeface="Times New Roman" pitchFamily="18" charset="0"/>
                <a:cs typeface="Times New Roman" pitchFamily="18" charset="0"/>
              </a:rPr>
              <a:t>2010</a:t>
            </a:r>
            <a:endParaRPr lang="es-ES" sz="1800" dirty="0"/>
          </a:p>
        </p:txBody>
      </p:sp>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418" y="1484784"/>
            <a:ext cx="484796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spTree>
    <p:extLst>
      <p:ext uri="{BB962C8B-B14F-4D97-AF65-F5344CB8AC3E}">
        <p14:creationId xmlns:p14="http://schemas.microsoft.com/office/powerpoint/2010/main" val="4035376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2621420" cy="1162050"/>
          </a:xfrm>
        </p:spPr>
        <p:txBody>
          <a:bodyPr anchor="ctr">
            <a:normAutofit/>
          </a:bodyPr>
          <a:lstStyle/>
          <a:p>
            <a:pPr lvl="0" algn="ctr"/>
            <a:r>
              <a:rPr lang="es-EC" sz="2400" dirty="0"/>
              <a:t>Resistencia a la Tensión</a:t>
            </a:r>
            <a:endParaRPr lang="es-ES" sz="2400" dirty="0"/>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3575050" y="1628800"/>
                <a:ext cx="5111750" cy="4497363"/>
              </a:xfrm>
            </p:spPr>
            <p:txBody>
              <a:bodyPr>
                <a:normAutofit/>
              </a:bodyPr>
              <a:lstStyle/>
              <a:p>
                <a:pPr marL="0" indent="0">
                  <a:buNone/>
                </a:pPr>
                <a:endParaRPr lang="es-ES" sz="1800" i="1" dirty="0" smtClean="0"/>
              </a:p>
              <a:p>
                <a:pPr marL="0" indent="0">
                  <a:buNone/>
                </a:pPr>
                <a:endParaRPr lang="es-ES" sz="1800" i="1" dirty="0"/>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𝐿</m:t>
                          </m:r>
                        </m:e>
                        <m:sub>
                          <m:r>
                            <a:rPr lang="es-EC" sz="1800" i="1">
                              <a:latin typeface="Cambria Math"/>
                            </a:rPr>
                            <m:t>𝑤</m:t>
                          </m:r>
                        </m:sub>
                      </m:sSub>
                      <m:r>
                        <a:rPr lang="es-EC" sz="1800" i="1">
                          <a:latin typeface="Cambria Math"/>
                        </a:rPr>
                        <m:t>=2∗</m:t>
                      </m:r>
                      <m:sSub>
                        <m:sSubPr>
                          <m:ctrlPr>
                            <a:rPr lang="es-ES" sz="1800" i="1">
                              <a:latin typeface="Cambria Math"/>
                            </a:rPr>
                          </m:ctrlPr>
                        </m:sSubPr>
                        <m:e>
                          <m:r>
                            <a:rPr lang="es-EC" sz="1800" i="1">
                              <a:latin typeface="Cambria Math"/>
                            </a:rPr>
                            <m:t>𝐿</m:t>
                          </m:r>
                        </m:e>
                        <m:sub>
                          <m:r>
                            <a:rPr lang="es-EC" sz="1800" i="1">
                              <a:latin typeface="Cambria Math"/>
                            </a:rPr>
                            <m:t>1</m:t>
                          </m:r>
                        </m:sub>
                      </m:sSub>
                      <m:r>
                        <a:rPr lang="es-EC" sz="1800" i="1">
                          <a:latin typeface="Cambria Math"/>
                        </a:rPr>
                        <m:t>∗</m:t>
                      </m:r>
                      <m:func>
                        <m:funcPr>
                          <m:ctrlPr>
                            <a:rPr lang="es-ES" sz="1800" i="1">
                              <a:latin typeface="Cambria Math"/>
                            </a:rPr>
                          </m:ctrlPr>
                        </m:funcPr>
                        <m:fName>
                          <m:r>
                            <m:rPr>
                              <m:sty m:val="p"/>
                            </m:rPr>
                            <a:rPr lang="es-EC" sz="1800">
                              <a:latin typeface="Cambria Math"/>
                            </a:rPr>
                            <m:t>tan</m:t>
                          </m:r>
                        </m:fName>
                        <m:e>
                          <m:r>
                            <a:rPr lang="es-EC" sz="1800" i="1">
                              <a:latin typeface="Cambria Math"/>
                            </a:rPr>
                            <m:t>𝑎</m:t>
                          </m:r>
                        </m:e>
                      </m:func>
                      <m:r>
                        <a:rPr lang="es-EC" sz="1800" i="1">
                          <a:latin typeface="Cambria Math"/>
                        </a:rPr>
                        <m:t>+</m:t>
                      </m:r>
                      <m:sSub>
                        <m:sSubPr>
                          <m:ctrlPr>
                            <a:rPr lang="es-ES" sz="1800" i="1">
                              <a:latin typeface="Cambria Math"/>
                            </a:rPr>
                          </m:ctrlPr>
                        </m:sSubPr>
                        <m:e>
                          <m:r>
                            <a:rPr lang="es-EC" sz="1800" i="1">
                              <a:latin typeface="Cambria Math"/>
                            </a:rPr>
                            <m:t>𝐿</m:t>
                          </m:r>
                        </m:e>
                        <m:sub>
                          <m:r>
                            <a:rPr lang="es-EC" sz="1800" i="1">
                              <a:latin typeface="Cambria Math"/>
                            </a:rPr>
                            <m:t>𝑏</m:t>
                          </m:r>
                        </m:sub>
                      </m:sSub>
                    </m:oMath>
                  </m:oMathPara>
                </a14:m>
                <a:endParaRPr lang="es-ES" sz="1800" dirty="0" smtClean="0"/>
              </a:p>
              <a:p>
                <a:pPr marL="0" indent="0">
                  <a:buNone/>
                </a:pPr>
                <a:endParaRPr lang="es-ES" sz="1800" dirty="0"/>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𝐴</m:t>
                          </m:r>
                        </m:e>
                        <m:sub>
                          <m:r>
                            <a:rPr lang="es-EC" sz="1800" i="1">
                              <a:latin typeface="Cambria Math"/>
                            </a:rPr>
                            <m:t>𝑤</m:t>
                          </m:r>
                        </m:sub>
                      </m:sSub>
                      <m:r>
                        <a:rPr lang="es-EC" sz="1800" i="1">
                          <a:latin typeface="Cambria Math"/>
                        </a:rPr>
                        <m:t>=</m:t>
                      </m:r>
                      <m:sSub>
                        <m:sSubPr>
                          <m:ctrlPr>
                            <a:rPr lang="es-ES" sz="1800" i="1">
                              <a:latin typeface="Cambria Math"/>
                            </a:rPr>
                          </m:ctrlPr>
                        </m:sSubPr>
                        <m:e>
                          <m:r>
                            <a:rPr lang="es-EC" sz="1800" i="1">
                              <a:latin typeface="Cambria Math"/>
                            </a:rPr>
                            <m:t>𝐿</m:t>
                          </m:r>
                        </m:e>
                        <m:sub>
                          <m:r>
                            <a:rPr lang="es-EC" sz="1800" i="1">
                              <a:latin typeface="Cambria Math"/>
                            </a:rPr>
                            <m:t>𝑤</m:t>
                          </m:r>
                        </m:sub>
                      </m:sSub>
                      <m:sSub>
                        <m:sSubPr>
                          <m:ctrlPr>
                            <a:rPr lang="es-ES" sz="1800" i="1">
                              <a:latin typeface="Cambria Math"/>
                            </a:rPr>
                          </m:ctrlPr>
                        </m:sSubPr>
                        <m:e>
                          <m:r>
                            <a:rPr lang="es-EC" sz="1800" i="1">
                              <a:latin typeface="Cambria Math"/>
                            </a:rPr>
                            <m:t>∗</m:t>
                          </m:r>
                          <m:r>
                            <a:rPr lang="es-EC" sz="1800" i="1">
                              <a:latin typeface="Cambria Math"/>
                            </a:rPr>
                            <m:t>𝑡</m:t>
                          </m:r>
                        </m:e>
                        <m:sub>
                          <m:r>
                            <a:rPr lang="es-EC" sz="1800" i="1">
                              <a:latin typeface="Cambria Math"/>
                            </a:rPr>
                            <m:t>𝑝</m:t>
                          </m:r>
                        </m:sub>
                      </m:sSub>
                    </m:oMath>
                  </m:oMathPara>
                </a14:m>
                <a:endParaRPr lang="es-ES" sz="1800" dirty="0" smtClean="0"/>
              </a:p>
              <a:p>
                <a:pPr marL="0" indent="0">
                  <a:buNone/>
                </a:pPr>
                <a:endParaRPr lang="es-ES" sz="1800" dirty="0"/>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m:t>
                          </m:r>
                          <m:r>
                            <a:rPr lang="es-EC" sz="1800" i="1">
                              <a:latin typeface="Cambria Math"/>
                            </a:rPr>
                            <m:t>𝑅</m:t>
                          </m:r>
                        </m:e>
                        <m:sub>
                          <m:r>
                            <a:rPr lang="es-EC" sz="1800" i="1">
                              <a:latin typeface="Cambria Math"/>
                            </a:rPr>
                            <m:t>𝑛</m:t>
                          </m:r>
                        </m:sub>
                      </m:sSub>
                      <m:r>
                        <a:rPr lang="es-EC" sz="1800" i="1">
                          <a:latin typeface="Cambria Math"/>
                        </a:rPr>
                        <m:t>=∅</m:t>
                      </m:r>
                      <m:sSub>
                        <m:sSubPr>
                          <m:ctrlPr>
                            <a:rPr lang="es-ES" sz="1800" i="1">
                              <a:latin typeface="Cambria Math"/>
                            </a:rPr>
                          </m:ctrlPr>
                        </m:sSubPr>
                        <m:e>
                          <m:r>
                            <a:rPr lang="es-EC" sz="1800" i="1">
                              <a:latin typeface="Cambria Math"/>
                            </a:rPr>
                            <m:t>𝐹</m:t>
                          </m:r>
                        </m:e>
                        <m:sub>
                          <m:r>
                            <a:rPr lang="es-EC" sz="1800" i="1">
                              <a:latin typeface="Cambria Math"/>
                            </a:rPr>
                            <m:t>𝑦</m:t>
                          </m:r>
                        </m:sub>
                      </m:sSub>
                      <m:sSub>
                        <m:sSubPr>
                          <m:ctrlPr>
                            <a:rPr lang="es-ES" sz="1800" i="1">
                              <a:latin typeface="Cambria Math"/>
                            </a:rPr>
                          </m:ctrlPr>
                        </m:sSubPr>
                        <m:e>
                          <m:r>
                            <a:rPr lang="es-EC" sz="1800" i="1">
                              <a:latin typeface="Cambria Math"/>
                            </a:rPr>
                            <m:t>𝐴</m:t>
                          </m:r>
                        </m:e>
                        <m:sub>
                          <m:r>
                            <a:rPr lang="es-EC" sz="1800" i="1">
                              <a:latin typeface="Cambria Math"/>
                            </a:rPr>
                            <m:t>𝑤</m:t>
                          </m:r>
                        </m:sub>
                      </m:sSub>
                    </m:oMath>
                  </m:oMathPara>
                </a14:m>
                <a:endParaRPr lang="es-ES" sz="1800" dirty="0" smtClean="0"/>
              </a:p>
              <a:p>
                <a:pPr marL="0" indent="0">
                  <a:buNone/>
                </a:pPr>
                <a:endParaRPr lang="es-ES" sz="1800" dirty="0"/>
              </a:p>
              <a:p>
                <a:pPr algn="just"/>
                <a:endParaRPr lang="es-EC" sz="1800" dirty="0">
                  <a:latin typeface="Times New Roman" pitchFamily="18" charset="0"/>
                  <a:cs typeface="Times New Roman" pitchFamily="18" charset="0"/>
                </a:endParaRPr>
              </a:p>
              <a:p>
                <a:pPr marL="0" indent="0" algn="just">
                  <a:buNone/>
                </a:pPr>
                <a:r>
                  <a:rPr lang="es-EC" sz="1800" dirty="0">
                    <a:latin typeface="Times New Roman" pitchFamily="18" charset="0"/>
                    <a:cs typeface="Times New Roman" pitchFamily="18" charset="0"/>
                  </a:rPr>
                  <a:t>Donde 𝐴𝑤 es la zona de afectación de la Placa Gusset; 𝑡𝑝 es el espesor de la Placa Gusset; 𝐹𝑦 es el esfuerzo de fluencia; ∅ factor de diseño que es 0.9 para LRFD.</a:t>
                </a:r>
                <a:endParaRPr lang="es-ES" sz="1800" dirty="0">
                  <a:latin typeface="Times New Roman" pitchFamily="18" charset="0"/>
                  <a:cs typeface="Times New Roman" pitchFamily="18" charset="0"/>
                </a:endParaRPr>
              </a:p>
              <a:p>
                <a:pPr marL="0" indent="0">
                  <a:buNone/>
                </a:pPr>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3575050" y="1628800"/>
                <a:ext cx="5111750" cy="4497363"/>
              </a:xfrm>
              <a:blipFill rotWithShape="1">
                <a:blip r:embed="rId2"/>
                <a:stretch>
                  <a:fillRect l="-2980" t="-678" r="-2026" b="-7317"/>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pic>
        <p:nvPicPr>
          <p:cNvPr id="14" name="13 Imagen"/>
          <p:cNvPicPr/>
          <p:nvPr/>
        </p:nvPicPr>
        <p:blipFill rotWithShape="1">
          <a:blip r:embed="rId4"/>
          <a:srcRect l="60609" t="16382" b="46552"/>
          <a:stretch/>
        </p:blipFill>
        <p:spPr bwMode="auto">
          <a:xfrm>
            <a:off x="1149292" y="2852936"/>
            <a:ext cx="2216241"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3548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2621420" cy="1162050"/>
          </a:xfrm>
        </p:spPr>
        <p:txBody>
          <a:bodyPr anchor="ctr">
            <a:noAutofit/>
          </a:bodyPr>
          <a:lstStyle/>
          <a:p>
            <a:pPr lvl="0" algn="ctr"/>
            <a:r>
              <a:rPr lang="es-EC" sz="2400" dirty="0"/>
              <a:t>Resistencia a Cortante Vertical</a:t>
            </a:r>
            <a:endParaRPr lang="es-ES" sz="2400" dirty="0"/>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3575050" y="1628800"/>
                <a:ext cx="5111750" cy="4497363"/>
              </a:xfrm>
            </p:spPr>
            <p:txBody>
              <a:bodyPr>
                <a:normAutofit/>
              </a:bodyPr>
              <a:lstStyle/>
              <a:p>
                <a:pPr marL="0" indent="0">
                  <a:buNone/>
                </a:pPr>
                <a:endParaRPr lang="es-ES" sz="1800" i="1" dirty="0" smtClean="0"/>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𝐴</m:t>
                          </m:r>
                        </m:e>
                        <m:sub>
                          <m:r>
                            <a:rPr lang="es-EC" sz="1800" i="1">
                              <a:latin typeface="Cambria Math"/>
                            </a:rPr>
                            <m:t>𝑔𝑣</m:t>
                          </m:r>
                        </m:sub>
                      </m:sSub>
                      <m:r>
                        <a:rPr lang="es-EC" sz="1800" i="1">
                          <a:latin typeface="Cambria Math"/>
                        </a:rPr>
                        <m:t>=</m:t>
                      </m:r>
                      <m:sSub>
                        <m:sSubPr>
                          <m:ctrlPr>
                            <a:rPr lang="es-ES" sz="1800" i="1">
                              <a:latin typeface="Cambria Math"/>
                            </a:rPr>
                          </m:ctrlPr>
                        </m:sSubPr>
                        <m:e>
                          <m:r>
                            <a:rPr lang="es-EC" sz="1800" i="1">
                              <a:latin typeface="Cambria Math"/>
                            </a:rPr>
                            <m:t>(</m:t>
                          </m:r>
                          <m:r>
                            <a:rPr lang="es-EC" sz="1800" i="1">
                              <a:latin typeface="Cambria Math"/>
                            </a:rPr>
                            <m:t>𝐿</m:t>
                          </m:r>
                        </m:e>
                        <m:sub>
                          <m:r>
                            <a:rPr lang="es-EC" sz="1800" i="1">
                              <a:latin typeface="Cambria Math"/>
                            </a:rPr>
                            <m:t>1</m:t>
                          </m:r>
                        </m:sub>
                      </m:sSub>
                      <m:r>
                        <a:rPr lang="es-EC" sz="1800" i="1">
                          <a:latin typeface="Cambria Math"/>
                        </a:rPr>
                        <m:t>+</m:t>
                      </m:r>
                      <m:sSub>
                        <m:sSubPr>
                          <m:ctrlPr>
                            <a:rPr lang="es-ES" sz="1800" i="1">
                              <a:latin typeface="Cambria Math"/>
                            </a:rPr>
                          </m:ctrlPr>
                        </m:sSubPr>
                        <m:e>
                          <m:r>
                            <a:rPr lang="es-EC" sz="1800" i="1">
                              <a:latin typeface="Cambria Math"/>
                            </a:rPr>
                            <m:t>𝐿</m:t>
                          </m:r>
                        </m:e>
                        <m:sub>
                          <m:r>
                            <a:rPr lang="es-EC" sz="1800" i="1">
                              <a:latin typeface="Cambria Math"/>
                            </a:rPr>
                            <m:t>2</m:t>
                          </m:r>
                        </m:sub>
                      </m:sSub>
                      <m:r>
                        <a:rPr lang="es-EC" sz="1800" i="1">
                          <a:latin typeface="Cambria Math"/>
                        </a:rPr>
                        <m:t>)</m:t>
                      </m:r>
                      <m:sSub>
                        <m:sSubPr>
                          <m:ctrlPr>
                            <a:rPr lang="es-ES" sz="1800" i="1">
                              <a:latin typeface="Cambria Math"/>
                            </a:rPr>
                          </m:ctrlPr>
                        </m:sSubPr>
                        <m:e>
                          <m:r>
                            <a:rPr lang="es-EC" sz="1800" i="1">
                              <a:latin typeface="Cambria Math"/>
                            </a:rPr>
                            <m:t>∗</m:t>
                          </m:r>
                          <m:r>
                            <a:rPr lang="es-EC" sz="1800" i="1">
                              <a:latin typeface="Cambria Math"/>
                            </a:rPr>
                            <m:t>𝑡</m:t>
                          </m:r>
                        </m:e>
                        <m:sub>
                          <m:r>
                            <a:rPr lang="es-EC" sz="1800" i="1">
                              <a:latin typeface="Cambria Math"/>
                            </a:rPr>
                            <m:t>𝑝</m:t>
                          </m:r>
                        </m:sub>
                      </m:sSub>
                    </m:oMath>
                  </m:oMathPara>
                </a14:m>
                <a:endParaRPr lang="es-ES" sz="1800" i="1" dirty="0" smtClean="0"/>
              </a:p>
              <a:p>
                <a:pPr marL="0" indent="0">
                  <a:buNone/>
                </a:pPr>
                <a:endParaRPr lang="es-ES" sz="1800" i="1" dirty="0"/>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m:t>
                          </m:r>
                          <m:r>
                            <a:rPr lang="es-EC" sz="1800" i="1">
                              <a:latin typeface="Cambria Math"/>
                            </a:rPr>
                            <m:t>𝑅</m:t>
                          </m:r>
                        </m:e>
                        <m:sub>
                          <m:r>
                            <a:rPr lang="es-EC" sz="1800" i="1">
                              <a:latin typeface="Cambria Math"/>
                            </a:rPr>
                            <m:t>𝑛</m:t>
                          </m:r>
                        </m:sub>
                      </m:sSub>
                      <m:r>
                        <a:rPr lang="es-EC" sz="1800" i="1">
                          <a:latin typeface="Cambria Math"/>
                        </a:rPr>
                        <m:t>=0,60</m:t>
                      </m:r>
                      <m:sSub>
                        <m:sSubPr>
                          <m:ctrlPr>
                            <a:rPr lang="es-ES" sz="1800" i="1">
                              <a:latin typeface="Cambria Math"/>
                            </a:rPr>
                          </m:ctrlPr>
                        </m:sSubPr>
                        <m:e>
                          <m:r>
                            <a:rPr lang="es-EC" sz="1800" i="1">
                              <a:latin typeface="Cambria Math"/>
                            </a:rPr>
                            <m:t>𝐹</m:t>
                          </m:r>
                        </m:e>
                        <m:sub>
                          <m:r>
                            <a:rPr lang="es-EC" sz="1800" i="1">
                              <a:latin typeface="Cambria Math"/>
                            </a:rPr>
                            <m:t>𝑦</m:t>
                          </m:r>
                        </m:sub>
                      </m:sSub>
                      <m:sSub>
                        <m:sSubPr>
                          <m:ctrlPr>
                            <a:rPr lang="es-ES" sz="1800" i="1">
                              <a:latin typeface="Cambria Math"/>
                            </a:rPr>
                          </m:ctrlPr>
                        </m:sSubPr>
                        <m:e>
                          <m:r>
                            <a:rPr lang="es-EC" sz="1800" i="1">
                              <a:latin typeface="Cambria Math"/>
                            </a:rPr>
                            <m:t>𝐴</m:t>
                          </m:r>
                        </m:e>
                        <m:sub>
                          <m:r>
                            <a:rPr lang="es-EC" sz="1800" i="1">
                              <a:latin typeface="Cambria Math"/>
                            </a:rPr>
                            <m:t>𝑔𝑣</m:t>
                          </m:r>
                        </m:sub>
                      </m:sSub>
                    </m:oMath>
                  </m:oMathPara>
                </a14:m>
                <a:endParaRPr lang="es-ES" sz="1800" dirty="0" smtClean="0"/>
              </a:p>
              <a:p>
                <a:pPr marL="0" indent="0">
                  <a:buNone/>
                </a:pPr>
                <a:endParaRPr lang="es-ES" sz="1800" dirty="0" smtClean="0"/>
              </a:p>
              <a:p>
                <a:pPr marL="0" indent="0">
                  <a:buNone/>
                </a:pPr>
                <a:endParaRPr lang="es-ES" sz="1800" dirty="0"/>
              </a:p>
              <a:p>
                <a:pPr marL="0" indent="0" algn="just">
                  <a:buNone/>
                </a:pPr>
                <a:r>
                  <a:rPr lang="es-EC" sz="1800" dirty="0" smtClean="0">
                    <a:latin typeface="Times New Roman" pitchFamily="18" charset="0"/>
                    <a:cs typeface="Times New Roman" pitchFamily="18" charset="0"/>
                  </a:rPr>
                  <a:t>Donde </a:t>
                </a:r>
                <a:r>
                  <a:rPr lang="es-EC" sz="1800" dirty="0" err="1">
                    <a:latin typeface="Times New Roman" pitchFamily="18" charset="0"/>
                    <a:cs typeface="Times New Roman" pitchFamily="18" charset="0"/>
                  </a:rPr>
                  <a:t>Agv</a:t>
                </a:r>
                <a:r>
                  <a:rPr lang="es-EC" sz="1800" dirty="0">
                    <a:latin typeface="Times New Roman" pitchFamily="18" charset="0"/>
                    <a:cs typeface="Times New Roman" pitchFamily="18" charset="0"/>
                  </a:rPr>
                  <a:t> es el área bruta sujeta al </a:t>
                </a:r>
                <a:r>
                  <a:rPr lang="es-EC" sz="1800" dirty="0" smtClean="0">
                    <a:latin typeface="Times New Roman" pitchFamily="18" charset="0"/>
                    <a:cs typeface="Times New Roman" pitchFamily="18" charset="0"/>
                  </a:rPr>
                  <a:t>cortante</a:t>
                </a:r>
                <a:r>
                  <a:rPr lang="es-EC" sz="1800" dirty="0">
                    <a:latin typeface="Times New Roman" pitchFamily="18" charset="0"/>
                    <a:cs typeface="Times New Roman" pitchFamily="18" charset="0"/>
                  </a:rPr>
                  <a:t>;</a:t>
                </a:r>
                <a:r>
                  <a:rPr lang="es-EC" sz="1800" dirty="0" smtClean="0">
                    <a:latin typeface="Times New Roman" pitchFamily="18" charset="0"/>
                    <a:cs typeface="Times New Roman" pitchFamily="18" charset="0"/>
                  </a:rPr>
                  <a:t> </a:t>
                </a:r>
                <a:r>
                  <a:rPr lang="es-EC" sz="1800" dirty="0">
                    <a:latin typeface="Times New Roman" pitchFamily="18" charset="0"/>
                    <a:cs typeface="Times New Roman" pitchFamily="18" charset="0"/>
                  </a:rPr>
                  <a:t>∅ factor de diseño que es </a:t>
                </a:r>
                <a:r>
                  <a:rPr lang="es-EC" sz="1800" dirty="0" smtClean="0">
                    <a:latin typeface="Times New Roman" pitchFamily="18" charset="0"/>
                    <a:cs typeface="Times New Roman" pitchFamily="18" charset="0"/>
                  </a:rPr>
                  <a:t>1 </a:t>
                </a:r>
                <a:r>
                  <a:rPr lang="es-EC" sz="1800" dirty="0">
                    <a:latin typeface="Times New Roman" pitchFamily="18" charset="0"/>
                    <a:cs typeface="Times New Roman" pitchFamily="18" charset="0"/>
                  </a:rPr>
                  <a:t>para LRFD.</a:t>
                </a:r>
                <a:endParaRPr lang="es-ES" sz="1800" dirty="0">
                  <a:latin typeface="Times New Roman" pitchFamily="18" charset="0"/>
                  <a:cs typeface="Times New Roman" pitchFamily="18" charset="0"/>
                </a:endParaRPr>
              </a:p>
              <a:p>
                <a:pPr marL="0" indent="0">
                  <a:buNone/>
                </a:pPr>
                <a:endParaRPr lang="es-ES" dirty="0"/>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3575050" y="1628800"/>
                <a:ext cx="5111750" cy="4497363"/>
              </a:xfrm>
              <a:blipFill rotWithShape="1">
                <a:blip r:embed="rId2"/>
                <a:stretch>
                  <a:fillRect l="-2980" t="-678" r="-2026"/>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pic>
        <p:nvPicPr>
          <p:cNvPr id="14" name="13 Imagen"/>
          <p:cNvPicPr/>
          <p:nvPr/>
        </p:nvPicPr>
        <p:blipFill rotWithShape="1">
          <a:blip r:embed="rId4"/>
          <a:srcRect l="60609" t="16382" b="46552"/>
          <a:stretch/>
        </p:blipFill>
        <p:spPr bwMode="auto">
          <a:xfrm>
            <a:off x="1149292" y="2852936"/>
            <a:ext cx="2216241"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7219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2621420" cy="1162050"/>
          </a:xfrm>
        </p:spPr>
        <p:txBody>
          <a:bodyPr anchor="ctr">
            <a:noAutofit/>
          </a:bodyPr>
          <a:lstStyle/>
          <a:p>
            <a:pPr lvl="0" algn="ctr"/>
            <a:r>
              <a:rPr lang="es-ES" sz="2400" dirty="0"/>
              <a:t>Resistencia de Bloque de Corte</a:t>
            </a:r>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1115616" y="3212976"/>
                <a:ext cx="7571184" cy="2913187"/>
              </a:xfrm>
            </p:spPr>
            <p:txBody>
              <a:bodyPr>
                <a:normAutofit lnSpcReduction="10000"/>
              </a:bodyPr>
              <a:lstStyle/>
              <a:p>
                <a:pPr marL="0" indent="0" algn="just">
                  <a:buNone/>
                </a:pPr>
                <a:endParaRPr lang="es-EC" sz="1800" dirty="0" smtClean="0">
                  <a:latin typeface="Times New Roman" pitchFamily="18" charset="0"/>
                  <a:cs typeface="Times New Roman" pitchFamily="18" charset="0"/>
                </a:endParaRPr>
              </a:p>
              <a:p>
                <a:pPr marL="0" indent="0" algn="just">
                  <a:buNone/>
                </a:pPr>
                <a:r>
                  <a:rPr lang="es-EC" sz="1800" dirty="0" smtClean="0">
                    <a:latin typeface="Times New Roman" pitchFamily="18" charset="0"/>
                    <a:cs typeface="Times New Roman" pitchFamily="18" charset="0"/>
                  </a:rPr>
                  <a:t>La </a:t>
                </a:r>
                <a:r>
                  <a:rPr lang="es-EC" sz="1800" dirty="0">
                    <a:latin typeface="Times New Roman" pitchFamily="18" charset="0"/>
                    <a:cs typeface="Times New Roman" pitchFamily="18" charset="0"/>
                  </a:rPr>
                  <a:t>fluencia al corte y fractura por tensión del elemento:</a:t>
                </a:r>
                <a:endParaRPr lang="es-ES" sz="18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m:t>
                          </m:r>
                          <m:r>
                            <a:rPr lang="es-EC" sz="1800" i="1">
                              <a:latin typeface="Cambria Math"/>
                            </a:rPr>
                            <m:t>𝑅</m:t>
                          </m:r>
                        </m:e>
                        <m:sub>
                          <m:r>
                            <a:rPr lang="es-EC" sz="1800" i="1">
                              <a:latin typeface="Cambria Math"/>
                            </a:rPr>
                            <m:t>𝑛</m:t>
                          </m:r>
                        </m:sub>
                      </m:sSub>
                      <m:r>
                        <a:rPr lang="es-EC" sz="1800" i="1">
                          <a:latin typeface="Cambria Math"/>
                        </a:rPr>
                        <m:t>=∅</m:t>
                      </m:r>
                      <m:d>
                        <m:dPr>
                          <m:begChr m:val="["/>
                          <m:endChr m:val="]"/>
                          <m:ctrlPr>
                            <a:rPr lang="es-ES" sz="1800" i="1">
                              <a:latin typeface="Cambria Math"/>
                            </a:rPr>
                          </m:ctrlPr>
                        </m:dPr>
                        <m:e>
                          <m:r>
                            <a:rPr lang="es-EC" sz="1800" i="1">
                              <a:latin typeface="Cambria Math"/>
                            </a:rPr>
                            <m:t>0,60</m:t>
                          </m:r>
                          <m:sSub>
                            <m:sSubPr>
                              <m:ctrlPr>
                                <a:rPr lang="es-ES" sz="1800" i="1">
                                  <a:latin typeface="Cambria Math"/>
                                </a:rPr>
                              </m:ctrlPr>
                            </m:sSubPr>
                            <m:e>
                              <m:r>
                                <a:rPr lang="es-EC" sz="1800" i="1">
                                  <a:latin typeface="Cambria Math"/>
                                </a:rPr>
                                <m:t>𝐹</m:t>
                              </m:r>
                            </m:e>
                            <m:sub>
                              <m:r>
                                <a:rPr lang="es-EC" sz="1800" i="1">
                                  <a:latin typeface="Cambria Math"/>
                                </a:rPr>
                                <m:t>𝑦</m:t>
                              </m:r>
                            </m:sub>
                          </m:sSub>
                          <m:sSub>
                            <m:sSubPr>
                              <m:ctrlPr>
                                <a:rPr lang="es-ES" sz="1800" i="1">
                                  <a:latin typeface="Cambria Math"/>
                                </a:rPr>
                              </m:ctrlPr>
                            </m:sSubPr>
                            <m:e>
                              <m:r>
                                <a:rPr lang="es-EC" sz="1800" i="1">
                                  <a:latin typeface="Cambria Math"/>
                                </a:rPr>
                                <m:t>𝐴</m:t>
                              </m:r>
                            </m:e>
                            <m:sub>
                              <m:r>
                                <a:rPr lang="es-EC" sz="1800" i="1">
                                  <a:latin typeface="Cambria Math"/>
                                </a:rPr>
                                <m:t>𝑔𝑣</m:t>
                              </m:r>
                            </m:sub>
                          </m:sSub>
                          <m:r>
                            <a:rPr lang="es-EC" sz="1800" i="1">
                              <a:latin typeface="Cambria Math"/>
                            </a:rPr>
                            <m:t>+</m:t>
                          </m:r>
                          <m:sSub>
                            <m:sSubPr>
                              <m:ctrlPr>
                                <a:rPr lang="es-ES" sz="1800" i="1">
                                  <a:latin typeface="Cambria Math"/>
                                </a:rPr>
                              </m:ctrlPr>
                            </m:sSubPr>
                            <m:e>
                              <m:r>
                                <a:rPr lang="es-EC" sz="1800" i="1">
                                  <a:latin typeface="Cambria Math"/>
                                </a:rPr>
                                <m:t>𝐹</m:t>
                              </m:r>
                            </m:e>
                            <m:sub>
                              <m:r>
                                <a:rPr lang="es-EC" sz="1800" i="1">
                                  <a:latin typeface="Cambria Math"/>
                                </a:rPr>
                                <m:t>𝑢</m:t>
                              </m:r>
                            </m:sub>
                          </m:sSub>
                          <m:sSub>
                            <m:sSubPr>
                              <m:ctrlPr>
                                <a:rPr lang="es-ES" sz="1800" i="1">
                                  <a:latin typeface="Cambria Math"/>
                                </a:rPr>
                              </m:ctrlPr>
                            </m:sSubPr>
                            <m:e>
                              <m:r>
                                <a:rPr lang="es-EC" sz="1800" i="1">
                                  <a:latin typeface="Cambria Math"/>
                                </a:rPr>
                                <m:t>𝐴</m:t>
                              </m:r>
                            </m:e>
                            <m:sub>
                              <m:r>
                                <a:rPr lang="es-EC" sz="1800" i="1">
                                  <a:latin typeface="Cambria Math"/>
                                </a:rPr>
                                <m:t>𝑛𝑡</m:t>
                              </m:r>
                            </m:sub>
                          </m:sSub>
                        </m:e>
                      </m:d>
                    </m:oMath>
                  </m:oMathPara>
                </a14:m>
                <a:endParaRPr lang="es-ES" sz="1800" i="1" dirty="0" smtClean="0"/>
              </a:p>
              <a:p>
                <a:pPr marL="0" indent="0">
                  <a:buNone/>
                </a:pPr>
                <a:endParaRPr lang="es-ES" sz="1800" dirty="0" smtClean="0"/>
              </a:p>
              <a:p>
                <a:pPr marL="0" indent="0" algn="just">
                  <a:buNone/>
                </a:pPr>
                <a:r>
                  <a:rPr lang="es-EC" sz="1800" dirty="0">
                    <a:latin typeface="Times New Roman" pitchFamily="18" charset="0"/>
                    <a:cs typeface="Times New Roman" pitchFamily="18" charset="0"/>
                  </a:rPr>
                  <a:t>La fluencia a la tensión y fractura por corte del elemento:</a:t>
                </a:r>
                <a:endParaRPr lang="es-ES" sz="1800" dirty="0">
                  <a:latin typeface="Times New Roman" pitchFamily="18" charset="0"/>
                  <a:cs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m:t>
                          </m:r>
                          <m:r>
                            <a:rPr lang="es-EC" sz="1800" i="1">
                              <a:latin typeface="Cambria Math"/>
                            </a:rPr>
                            <m:t>𝑅</m:t>
                          </m:r>
                        </m:e>
                        <m:sub>
                          <m:r>
                            <a:rPr lang="es-EC" sz="1800" i="1">
                              <a:latin typeface="Cambria Math"/>
                            </a:rPr>
                            <m:t>𝑛</m:t>
                          </m:r>
                        </m:sub>
                      </m:sSub>
                      <m:r>
                        <a:rPr lang="es-EC" sz="1800" i="1">
                          <a:latin typeface="Cambria Math"/>
                        </a:rPr>
                        <m:t>=∅</m:t>
                      </m:r>
                      <m:d>
                        <m:dPr>
                          <m:begChr m:val="["/>
                          <m:endChr m:val="]"/>
                          <m:ctrlPr>
                            <a:rPr lang="es-ES" sz="1800" i="1">
                              <a:latin typeface="Cambria Math"/>
                            </a:rPr>
                          </m:ctrlPr>
                        </m:dPr>
                        <m:e>
                          <m:r>
                            <a:rPr lang="es-EC" sz="1800" i="1">
                              <a:latin typeface="Cambria Math"/>
                            </a:rPr>
                            <m:t>0,60</m:t>
                          </m:r>
                          <m:sSub>
                            <m:sSubPr>
                              <m:ctrlPr>
                                <a:rPr lang="es-ES" sz="1800" i="1">
                                  <a:latin typeface="Cambria Math"/>
                                </a:rPr>
                              </m:ctrlPr>
                            </m:sSubPr>
                            <m:e>
                              <m:r>
                                <a:rPr lang="es-EC" sz="1800" i="1">
                                  <a:latin typeface="Cambria Math"/>
                                </a:rPr>
                                <m:t>𝐹</m:t>
                              </m:r>
                            </m:e>
                            <m:sub>
                              <m:r>
                                <a:rPr lang="es-EC" sz="1800" i="1">
                                  <a:latin typeface="Cambria Math"/>
                                </a:rPr>
                                <m:t>𝑢</m:t>
                              </m:r>
                            </m:sub>
                          </m:sSub>
                          <m:sSub>
                            <m:sSubPr>
                              <m:ctrlPr>
                                <a:rPr lang="es-ES" sz="1800" i="1">
                                  <a:latin typeface="Cambria Math"/>
                                </a:rPr>
                              </m:ctrlPr>
                            </m:sSubPr>
                            <m:e>
                              <m:r>
                                <a:rPr lang="es-EC" sz="1800" i="1">
                                  <a:latin typeface="Cambria Math"/>
                                </a:rPr>
                                <m:t>𝐴</m:t>
                              </m:r>
                            </m:e>
                            <m:sub>
                              <m:r>
                                <a:rPr lang="es-EC" sz="1800" i="1">
                                  <a:latin typeface="Cambria Math"/>
                                </a:rPr>
                                <m:t>𝑛𝑣</m:t>
                              </m:r>
                            </m:sub>
                          </m:sSub>
                          <m:r>
                            <a:rPr lang="es-EC" sz="1800" i="1">
                              <a:latin typeface="Cambria Math"/>
                            </a:rPr>
                            <m:t>+</m:t>
                          </m:r>
                          <m:sSub>
                            <m:sSubPr>
                              <m:ctrlPr>
                                <a:rPr lang="es-ES" sz="1800" i="1">
                                  <a:latin typeface="Cambria Math"/>
                                </a:rPr>
                              </m:ctrlPr>
                            </m:sSubPr>
                            <m:e>
                              <m:r>
                                <a:rPr lang="es-EC" sz="1800" i="1">
                                  <a:latin typeface="Cambria Math"/>
                                </a:rPr>
                                <m:t>𝐹</m:t>
                              </m:r>
                            </m:e>
                            <m:sub>
                              <m:r>
                                <a:rPr lang="es-EC" sz="1800" i="1">
                                  <a:latin typeface="Cambria Math"/>
                                </a:rPr>
                                <m:t>𝑦</m:t>
                              </m:r>
                            </m:sub>
                          </m:sSub>
                          <m:sSub>
                            <m:sSubPr>
                              <m:ctrlPr>
                                <a:rPr lang="es-ES" sz="1800" i="1">
                                  <a:latin typeface="Cambria Math"/>
                                </a:rPr>
                              </m:ctrlPr>
                            </m:sSubPr>
                            <m:e>
                              <m:r>
                                <a:rPr lang="es-EC" sz="1800" i="1">
                                  <a:latin typeface="Cambria Math"/>
                                </a:rPr>
                                <m:t>𝐴</m:t>
                              </m:r>
                            </m:e>
                            <m:sub>
                              <m:r>
                                <a:rPr lang="es-EC" sz="1800" i="1">
                                  <a:latin typeface="Cambria Math"/>
                                </a:rPr>
                                <m:t>𝑔𝑡</m:t>
                              </m:r>
                            </m:sub>
                          </m:sSub>
                        </m:e>
                      </m:d>
                    </m:oMath>
                  </m:oMathPara>
                </a14:m>
                <a:endParaRPr lang="es-ES" sz="1800" dirty="0" smtClean="0"/>
              </a:p>
              <a:p>
                <a:pPr marL="0" indent="0">
                  <a:buNone/>
                </a:pPr>
                <a:endParaRPr lang="es-ES" sz="1800" dirty="0" smtClean="0"/>
              </a:p>
              <a:p>
                <a:pPr marL="0" indent="0" algn="just">
                  <a:buNone/>
                </a:pPr>
                <a:r>
                  <a:rPr lang="es-EC" sz="1800" dirty="0">
                    <a:latin typeface="Times New Roman" pitchFamily="18" charset="0"/>
                    <a:cs typeface="Times New Roman" pitchFamily="18" charset="0"/>
                  </a:rPr>
                  <a:t>Donde </a:t>
                </a:r>
                <a:r>
                  <a:rPr lang="es-EC" sz="1800" dirty="0" err="1">
                    <a:latin typeface="Times New Roman" pitchFamily="18" charset="0"/>
                    <a:cs typeface="Times New Roman" pitchFamily="18" charset="0"/>
                  </a:rPr>
                  <a:t>Ant</a:t>
                </a:r>
                <a:r>
                  <a:rPr lang="es-EC" sz="1800" dirty="0">
                    <a:latin typeface="Times New Roman" pitchFamily="18" charset="0"/>
                    <a:cs typeface="Times New Roman" pitchFamily="18" charset="0"/>
                  </a:rPr>
                  <a:t> es el área neta a tracción; </a:t>
                </a:r>
                <a:r>
                  <a:rPr lang="es-EC" sz="1800" dirty="0" err="1">
                    <a:latin typeface="Times New Roman" pitchFamily="18" charset="0"/>
                    <a:cs typeface="Times New Roman" pitchFamily="18" charset="0"/>
                  </a:rPr>
                  <a:t>Anv</a:t>
                </a:r>
                <a:r>
                  <a:rPr lang="es-EC" sz="1800" dirty="0">
                    <a:latin typeface="Times New Roman" pitchFamily="18" charset="0"/>
                    <a:cs typeface="Times New Roman" pitchFamily="18" charset="0"/>
                  </a:rPr>
                  <a:t> es el área neta a cortante; ∅ es el factor por fractura a tracción que es 0.75; 𝐹𝑢 es el esfuerzo último del </a:t>
                </a:r>
                <a:r>
                  <a:rPr lang="es-EC" sz="1800" dirty="0" smtClean="0">
                    <a:latin typeface="Times New Roman" pitchFamily="18" charset="0"/>
                    <a:cs typeface="Times New Roman" pitchFamily="18" charset="0"/>
                  </a:rPr>
                  <a:t>material.</a:t>
                </a:r>
                <a:endParaRPr lang="es-ES" sz="1800" dirty="0">
                  <a:latin typeface="Times New Roman" pitchFamily="18" charset="0"/>
                  <a:cs typeface="Times New Roman" pitchFamily="18" charset="0"/>
                </a:endParaRPr>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1115616" y="3212976"/>
                <a:ext cx="7571184" cy="2913187"/>
              </a:xfrm>
              <a:blipFill rotWithShape="1">
                <a:blip r:embed="rId2"/>
                <a:stretch>
                  <a:fillRect l="-644" t="-1883" r="-1449"/>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pic>
        <p:nvPicPr>
          <p:cNvPr id="12" name="11 Imagen"/>
          <p:cNvPicPr/>
          <p:nvPr/>
        </p:nvPicPr>
        <p:blipFill rotWithShape="1">
          <a:blip r:embed="rId4"/>
          <a:srcRect l="17625" t="55968" r="-13" b="3922"/>
          <a:stretch/>
        </p:blipFill>
        <p:spPr bwMode="auto">
          <a:xfrm>
            <a:off x="3646239" y="1096420"/>
            <a:ext cx="5040560" cy="23307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60137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2621420" cy="1162050"/>
          </a:xfrm>
        </p:spPr>
        <p:txBody>
          <a:bodyPr anchor="ctr">
            <a:noAutofit/>
          </a:bodyPr>
          <a:lstStyle/>
          <a:p>
            <a:pPr lvl="0" algn="ctr"/>
            <a:r>
              <a:rPr lang="es-EC" sz="2400" dirty="0"/>
              <a:t>Resistencia de Elementos en Compresión</a:t>
            </a:r>
            <a:endParaRPr lang="es-ES" sz="2400" dirty="0"/>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3575050" y="1196752"/>
                <a:ext cx="5111750" cy="4929411"/>
              </a:xfrm>
            </p:spPr>
            <p:txBody>
              <a:bodyPr>
                <a:normAutofit fontScale="85000" lnSpcReduction="10000"/>
              </a:bodyPr>
              <a:lstStyle/>
              <a:p>
                <a:pPr marL="0" indent="0" algn="just">
                  <a:buNone/>
                </a:pPr>
                <a14:m>
                  <m:oMathPara xmlns:m="http://schemas.openxmlformats.org/officeDocument/2006/math">
                    <m:oMathParaPr>
                      <m:jc m:val="centerGroup"/>
                    </m:oMathParaPr>
                    <m:oMath xmlns:m="http://schemas.openxmlformats.org/officeDocument/2006/math">
                      <m:sSub>
                        <m:sSubPr>
                          <m:ctrlPr>
                            <a:rPr lang="es-ES" sz="1800" i="1" smtClean="0">
                              <a:latin typeface="Cambria Math"/>
                            </a:rPr>
                          </m:ctrlPr>
                        </m:sSubPr>
                        <m:e>
                          <m:r>
                            <a:rPr lang="es-EC" sz="1800" i="1">
                              <a:latin typeface="Cambria Math"/>
                            </a:rPr>
                            <m:t>𝐿</m:t>
                          </m:r>
                        </m:e>
                        <m:sub>
                          <m:r>
                            <a:rPr lang="es-EC" sz="1800" i="1">
                              <a:latin typeface="Cambria Math"/>
                            </a:rPr>
                            <m:t>𝑔</m:t>
                          </m:r>
                        </m:sub>
                      </m:sSub>
                      <m:r>
                        <a:rPr lang="es-EC" sz="1800" i="1">
                          <a:latin typeface="Cambria Math"/>
                        </a:rPr>
                        <m:t>=</m:t>
                      </m:r>
                      <m:f>
                        <m:fPr>
                          <m:ctrlPr>
                            <a:rPr lang="es-ES" sz="1800" i="1">
                              <a:latin typeface="Cambria Math"/>
                            </a:rPr>
                          </m:ctrlPr>
                        </m:fPr>
                        <m:num>
                          <m:sSup>
                            <m:sSupPr>
                              <m:ctrlPr>
                                <a:rPr lang="es-ES" sz="1800" i="1">
                                  <a:latin typeface="Cambria Math"/>
                                </a:rPr>
                              </m:ctrlPr>
                            </m:sSupPr>
                            <m:e>
                              <m:r>
                                <a:rPr lang="es-EC" sz="1800" i="1">
                                  <a:latin typeface="Cambria Math"/>
                                </a:rPr>
                                <m:t>𝐿</m:t>
                              </m:r>
                            </m:e>
                            <m:sup>
                              <m:r>
                                <a:rPr lang="es-EC" sz="1800" i="1">
                                  <a:latin typeface="Cambria Math"/>
                                </a:rPr>
                                <m:t>′</m:t>
                              </m:r>
                            </m:sup>
                          </m:sSup>
                          <m:r>
                            <a:rPr lang="es-EC" sz="1800" i="1">
                              <a:latin typeface="Cambria Math"/>
                            </a:rPr>
                            <m:t>+</m:t>
                          </m:r>
                          <m:sSub>
                            <m:sSubPr>
                              <m:ctrlPr>
                                <a:rPr lang="es-ES" sz="1800" i="1">
                                  <a:latin typeface="Cambria Math"/>
                                </a:rPr>
                              </m:ctrlPr>
                            </m:sSubPr>
                            <m:e>
                              <m:r>
                                <a:rPr lang="es-EC" sz="1800" i="1">
                                  <a:latin typeface="Cambria Math"/>
                                </a:rPr>
                                <m:t>𝐿</m:t>
                              </m:r>
                            </m:e>
                            <m:sub>
                              <m:r>
                                <a:rPr lang="es-EC" sz="1800" i="1">
                                  <a:latin typeface="Cambria Math"/>
                                </a:rPr>
                                <m:t>2</m:t>
                              </m:r>
                            </m:sub>
                          </m:sSub>
                          <m:r>
                            <a:rPr lang="es-EC" sz="1800" i="1">
                              <a:latin typeface="Cambria Math"/>
                            </a:rPr>
                            <m:t>+</m:t>
                          </m:r>
                          <m:sSup>
                            <m:sSupPr>
                              <m:ctrlPr>
                                <a:rPr lang="es-ES" sz="1800" i="1">
                                  <a:latin typeface="Cambria Math"/>
                                </a:rPr>
                              </m:ctrlPr>
                            </m:sSupPr>
                            <m:e>
                              <m:r>
                                <a:rPr lang="es-EC" sz="1800" i="1">
                                  <a:latin typeface="Cambria Math"/>
                                </a:rPr>
                                <m:t>𝐿</m:t>
                              </m:r>
                            </m:e>
                            <m:sup>
                              <m:r>
                                <a:rPr lang="es-EC" sz="1800" i="1">
                                  <a:latin typeface="Cambria Math"/>
                                </a:rPr>
                                <m:t>"</m:t>
                              </m:r>
                            </m:sup>
                          </m:sSup>
                        </m:num>
                        <m:den>
                          <m:r>
                            <a:rPr lang="es-EC" sz="1800" i="1">
                              <a:latin typeface="Cambria Math"/>
                            </a:rPr>
                            <m:t>3</m:t>
                          </m:r>
                        </m:den>
                      </m:f>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C" sz="1800" i="1">
                          <a:latin typeface="Cambria Math"/>
                        </a:rPr>
                        <m:t>𝑟</m:t>
                      </m:r>
                      <m:r>
                        <a:rPr lang="es-EC" sz="1800" i="1">
                          <a:latin typeface="Cambria Math"/>
                        </a:rPr>
                        <m:t>=</m:t>
                      </m:r>
                      <m:rad>
                        <m:radPr>
                          <m:degHide m:val="on"/>
                          <m:ctrlPr>
                            <a:rPr lang="es-ES" sz="1800" i="1">
                              <a:latin typeface="Cambria Math"/>
                            </a:rPr>
                          </m:ctrlPr>
                        </m:radPr>
                        <m:deg/>
                        <m:e>
                          <m:f>
                            <m:fPr>
                              <m:ctrlPr>
                                <a:rPr lang="es-ES" sz="1800" i="1">
                                  <a:latin typeface="Cambria Math"/>
                                </a:rPr>
                              </m:ctrlPr>
                            </m:fPr>
                            <m:num>
                              <m:sSub>
                                <m:sSubPr>
                                  <m:ctrlPr>
                                    <a:rPr lang="es-ES" sz="1800" i="1">
                                      <a:latin typeface="Cambria Math"/>
                                    </a:rPr>
                                  </m:ctrlPr>
                                </m:sSubPr>
                                <m:e>
                                  <m:r>
                                    <a:rPr lang="es-EC" sz="1800" i="1">
                                      <a:latin typeface="Cambria Math"/>
                                    </a:rPr>
                                    <m:t>𝐼</m:t>
                                  </m:r>
                                </m:e>
                                <m:sub>
                                  <m:r>
                                    <a:rPr lang="es-EC" sz="1800" i="1">
                                      <a:latin typeface="Cambria Math"/>
                                    </a:rPr>
                                    <m:t>𝑔</m:t>
                                  </m:r>
                                </m:sub>
                              </m:sSub>
                            </m:num>
                            <m:den>
                              <m:sSub>
                                <m:sSubPr>
                                  <m:ctrlPr>
                                    <a:rPr lang="es-ES" sz="1800" i="1">
                                      <a:latin typeface="Cambria Math"/>
                                    </a:rPr>
                                  </m:ctrlPr>
                                </m:sSubPr>
                                <m:e>
                                  <m:r>
                                    <a:rPr lang="es-EC" sz="1800" i="1">
                                      <a:latin typeface="Cambria Math"/>
                                    </a:rPr>
                                    <m:t>𝐴</m:t>
                                  </m:r>
                                </m:e>
                                <m:sub>
                                  <m:r>
                                    <a:rPr lang="es-EC" sz="1800" i="1">
                                      <a:latin typeface="Cambria Math"/>
                                    </a:rPr>
                                    <m:t>𝑔</m:t>
                                  </m:r>
                                </m:sub>
                              </m:sSub>
                            </m:den>
                          </m:f>
                        </m:e>
                      </m:rad>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r>
                        <a:rPr lang="es-EC" sz="1800" i="1">
                          <a:latin typeface="Cambria Math"/>
                        </a:rPr>
                        <m:t>𝐾</m:t>
                      </m:r>
                      <m:r>
                        <a:rPr lang="es-EC" sz="1800" i="1">
                          <a:latin typeface="Cambria Math"/>
                        </a:rPr>
                        <m:t>=</m:t>
                      </m:r>
                      <m:f>
                        <m:fPr>
                          <m:ctrlPr>
                            <a:rPr lang="es-ES" sz="1800" i="1">
                              <a:latin typeface="Cambria Math"/>
                            </a:rPr>
                          </m:ctrlPr>
                        </m:fPr>
                        <m:num>
                          <m:sSub>
                            <m:sSubPr>
                              <m:ctrlPr>
                                <a:rPr lang="es-ES" sz="1800" i="1">
                                  <a:latin typeface="Cambria Math"/>
                                </a:rPr>
                              </m:ctrlPr>
                            </m:sSubPr>
                            <m:e>
                              <m:r>
                                <a:rPr lang="es-EC" sz="1800" i="1">
                                  <a:latin typeface="Cambria Math"/>
                                </a:rPr>
                                <m:t>𝐾</m:t>
                              </m:r>
                            </m:e>
                            <m:sub>
                              <m:r>
                                <a:rPr lang="es-EC" sz="1800" i="1">
                                  <a:latin typeface="Cambria Math"/>
                                </a:rPr>
                                <m:t>𝑚</m:t>
                              </m:r>
                            </m:sub>
                          </m:sSub>
                        </m:num>
                        <m:den>
                          <m:rad>
                            <m:radPr>
                              <m:degHide m:val="on"/>
                              <m:ctrlPr>
                                <a:rPr lang="es-ES" sz="1800" i="1">
                                  <a:latin typeface="Cambria Math"/>
                                </a:rPr>
                              </m:ctrlPr>
                            </m:radPr>
                            <m:deg/>
                            <m:e>
                              <m:r>
                                <a:rPr lang="es-EC" sz="1800" i="1">
                                  <a:latin typeface="Cambria Math"/>
                                </a:rPr>
                                <m:t>1+</m:t>
                              </m:r>
                              <m:f>
                                <m:fPr>
                                  <m:ctrlPr>
                                    <a:rPr lang="es-ES" sz="1800" i="1">
                                      <a:latin typeface="Cambria Math"/>
                                    </a:rPr>
                                  </m:ctrlPr>
                                </m:fPr>
                                <m:num>
                                  <m:r>
                                    <a:rPr lang="es-EC" sz="1800" i="1">
                                      <a:latin typeface="Cambria Math"/>
                                    </a:rPr>
                                    <m:t>1</m:t>
                                  </m:r>
                                </m:num>
                                <m:den>
                                  <m:r>
                                    <a:rPr lang="es-EC" sz="1800" i="1">
                                      <a:latin typeface="Cambria Math"/>
                                    </a:rPr>
                                    <m:t>1+</m:t>
                                  </m:r>
                                  <m:f>
                                    <m:fPr>
                                      <m:ctrlPr>
                                        <a:rPr lang="es-ES" sz="1800" i="1">
                                          <a:latin typeface="Cambria Math"/>
                                        </a:rPr>
                                      </m:ctrlPr>
                                    </m:fPr>
                                    <m:num>
                                      <m:r>
                                        <a:rPr lang="es-EC" sz="1800" i="1">
                                          <a:latin typeface="Cambria Math"/>
                                        </a:rPr>
                                        <m:t>2</m:t>
                                      </m:r>
                                      <m:sSub>
                                        <m:sSubPr>
                                          <m:ctrlPr>
                                            <a:rPr lang="es-ES" sz="1800" i="1">
                                              <a:latin typeface="Cambria Math"/>
                                            </a:rPr>
                                          </m:ctrlPr>
                                        </m:sSubPr>
                                        <m:e>
                                          <m:r>
                                            <a:rPr lang="es-EC" sz="1800" i="1">
                                              <a:latin typeface="Cambria Math"/>
                                            </a:rPr>
                                            <m:t>𝐿</m:t>
                                          </m:r>
                                        </m:e>
                                        <m:sub>
                                          <m:r>
                                            <a:rPr lang="es-EC" sz="1800" i="1">
                                              <a:latin typeface="Cambria Math"/>
                                            </a:rPr>
                                            <m:t>𝑤</m:t>
                                          </m:r>
                                        </m:sub>
                                      </m:sSub>
                                    </m:num>
                                    <m:den>
                                      <m:sSub>
                                        <m:sSubPr>
                                          <m:ctrlPr>
                                            <a:rPr lang="es-ES" sz="1800" i="1">
                                              <a:latin typeface="Cambria Math"/>
                                            </a:rPr>
                                          </m:ctrlPr>
                                        </m:sSubPr>
                                        <m:e>
                                          <m:r>
                                            <a:rPr lang="es-EC" sz="1800" i="1">
                                              <a:latin typeface="Cambria Math"/>
                                            </a:rPr>
                                            <m:t>𝐿</m:t>
                                          </m:r>
                                        </m:e>
                                        <m:sub>
                                          <m:r>
                                            <a:rPr lang="es-EC" sz="1800" i="1">
                                              <a:latin typeface="Cambria Math"/>
                                            </a:rPr>
                                            <m:t>𝑔</m:t>
                                          </m:r>
                                        </m:sub>
                                      </m:sSub>
                                    </m:den>
                                  </m:f>
                                </m:den>
                              </m:f>
                            </m:e>
                          </m:rad>
                        </m:den>
                      </m:f>
                      <m:r>
                        <a:rPr lang="es-ES" sz="1800" b="0" i="1" smtClean="0">
                          <a:latin typeface="Cambria Math"/>
                        </a:rPr>
                        <m:t>       ;       </m:t>
                      </m:r>
                      <m:sSub>
                        <m:sSubPr>
                          <m:ctrlPr>
                            <a:rPr lang="es-ES" sz="1800" i="1">
                              <a:latin typeface="Cambria Math"/>
                            </a:rPr>
                          </m:ctrlPr>
                        </m:sSubPr>
                        <m:e>
                          <m:r>
                            <a:rPr lang="es-EC" sz="1800" i="1">
                              <a:latin typeface="Cambria Math"/>
                            </a:rPr>
                            <m:t>𝐾</m:t>
                          </m:r>
                        </m:e>
                        <m:sub>
                          <m:r>
                            <a:rPr lang="es-EC" sz="1800" i="1">
                              <a:latin typeface="Cambria Math"/>
                            </a:rPr>
                            <m:t>𝑚</m:t>
                          </m:r>
                        </m:sub>
                      </m:sSub>
                      <m:r>
                        <a:rPr lang="es-ES" sz="1800" b="0" i="1" smtClean="0">
                          <a:latin typeface="Cambria Math"/>
                        </a:rPr>
                        <m:t>=1,2 </m:t>
                      </m:r>
                    </m:oMath>
                  </m:oMathPara>
                </a14:m>
                <a:endParaRPr lang="es-ES" sz="1800" dirty="0" smtClean="0">
                  <a:latin typeface="Times New Roman" pitchFamily="18" charset="0"/>
                  <a:cs typeface="Times New Roman" pitchFamily="18" charset="0"/>
                </a:endParaRPr>
              </a:p>
              <a:p>
                <a:pPr marL="0" indent="0" algn="just">
                  <a:buNone/>
                </a:pPr>
                <a:endParaRPr lang="es-ES" sz="1800" dirty="0" smtClean="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Relación de esbeltez:</a:t>
                </a:r>
              </a:p>
              <a:p>
                <a:pPr marL="0" indent="0" algn="just">
                  <a:buNone/>
                </a:pP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s-ES" sz="1800" i="1">
                              <a:latin typeface="Cambria Math"/>
                            </a:rPr>
                          </m:ctrlPr>
                        </m:fPr>
                        <m:num>
                          <m:r>
                            <a:rPr lang="es-EC" sz="1800" i="1">
                              <a:latin typeface="Cambria Math"/>
                            </a:rPr>
                            <m:t>𝐾</m:t>
                          </m:r>
                          <m:sSub>
                            <m:sSubPr>
                              <m:ctrlPr>
                                <a:rPr lang="es-ES" sz="1800" i="1">
                                  <a:latin typeface="Cambria Math"/>
                                </a:rPr>
                              </m:ctrlPr>
                            </m:sSubPr>
                            <m:e>
                              <m:r>
                                <a:rPr lang="es-EC" sz="1800" i="1">
                                  <a:latin typeface="Cambria Math"/>
                                </a:rPr>
                                <m:t>𝐿</m:t>
                              </m:r>
                            </m:e>
                            <m:sub>
                              <m:r>
                                <a:rPr lang="es-EC" sz="1800" i="1">
                                  <a:latin typeface="Cambria Math"/>
                                </a:rPr>
                                <m:t>𝑤</m:t>
                              </m:r>
                            </m:sub>
                          </m:sSub>
                        </m:num>
                        <m:den>
                          <m:r>
                            <a:rPr lang="es-EC" sz="1800" i="1">
                              <a:latin typeface="Cambria Math"/>
                            </a:rPr>
                            <m:t>𝑟</m:t>
                          </m:r>
                        </m:den>
                      </m:f>
                      <m:r>
                        <a:rPr lang="es-EC" sz="1800" i="1">
                          <a:latin typeface="Cambria Math"/>
                        </a:rPr>
                        <m:t>≤25           →           </m:t>
                      </m:r>
                      <m:sSub>
                        <m:sSubPr>
                          <m:ctrlPr>
                            <a:rPr lang="es-ES" sz="1800" i="1">
                              <a:latin typeface="Cambria Math"/>
                            </a:rPr>
                          </m:ctrlPr>
                        </m:sSubPr>
                        <m:e>
                          <m:r>
                            <a:rPr lang="es-EC" sz="1800" i="1">
                              <a:latin typeface="Cambria Math"/>
                            </a:rPr>
                            <m:t>𝑃</m:t>
                          </m:r>
                        </m:e>
                        <m:sub>
                          <m:r>
                            <a:rPr lang="es-EC" sz="1800" i="1">
                              <a:latin typeface="Cambria Math"/>
                            </a:rPr>
                            <m:t>𝑛</m:t>
                          </m:r>
                        </m:sub>
                      </m:sSub>
                      <m:r>
                        <a:rPr lang="es-EC" sz="1800" i="1">
                          <a:latin typeface="Cambria Math"/>
                        </a:rPr>
                        <m:t>=</m:t>
                      </m:r>
                      <m:sSub>
                        <m:sSubPr>
                          <m:ctrlPr>
                            <a:rPr lang="es-ES" sz="1800" i="1">
                              <a:latin typeface="Cambria Math"/>
                            </a:rPr>
                          </m:ctrlPr>
                        </m:sSubPr>
                        <m:e>
                          <m:r>
                            <a:rPr lang="es-EC" sz="1800" i="1">
                              <a:latin typeface="Cambria Math"/>
                            </a:rPr>
                            <m:t>𝐹</m:t>
                          </m:r>
                        </m:e>
                        <m:sub>
                          <m:r>
                            <a:rPr lang="es-EC" sz="1800" i="1">
                              <a:latin typeface="Cambria Math"/>
                            </a:rPr>
                            <m:t>𝑦</m:t>
                          </m:r>
                        </m:sub>
                      </m:sSub>
                      <m:sSub>
                        <m:sSubPr>
                          <m:ctrlPr>
                            <a:rPr lang="es-ES" sz="1800" i="1">
                              <a:latin typeface="Cambria Math"/>
                            </a:rPr>
                          </m:ctrlPr>
                        </m:sSubPr>
                        <m:e>
                          <m:r>
                            <a:rPr lang="es-EC" sz="1800" i="1">
                              <a:latin typeface="Cambria Math"/>
                            </a:rPr>
                            <m:t>𝐴</m:t>
                          </m:r>
                        </m:e>
                        <m:sub>
                          <m:r>
                            <a:rPr lang="es-EC" sz="1800" i="1">
                              <a:latin typeface="Cambria Math"/>
                            </a:rPr>
                            <m:t>𝑔</m:t>
                          </m:r>
                        </m:sub>
                      </m:sSub>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s-ES" sz="1800" i="1">
                              <a:latin typeface="Cambria Math"/>
                            </a:rPr>
                          </m:ctrlPr>
                        </m:fPr>
                        <m:num>
                          <m:r>
                            <a:rPr lang="es-EC" sz="1800" i="1">
                              <a:latin typeface="Cambria Math"/>
                            </a:rPr>
                            <m:t>𝐾</m:t>
                          </m:r>
                          <m:sSub>
                            <m:sSubPr>
                              <m:ctrlPr>
                                <a:rPr lang="es-ES" sz="1800" i="1">
                                  <a:latin typeface="Cambria Math"/>
                                </a:rPr>
                              </m:ctrlPr>
                            </m:sSubPr>
                            <m:e>
                              <m:r>
                                <a:rPr lang="es-EC" sz="1800" i="1">
                                  <a:latin typeface="Cambria Math"/>
                                </a:rPr>
                                <m:t>𝐿</m:t>
                              </m:r>
                            </m:e>
                            <m:sub>
                              <m:r>
                                <a:rPr lang="es-EC" sz="1800" i="1">
                                  <a:latin typeface="Cambria Math"/>
                                </a:rPr>
                                <m:t>𝑤</m:t>
                              </m:r>
                            </m:sub>
                          </m:sSub>
                        </m:num>
                        <m:den>
                          <m:r>
                            <a:rPr lang="es-EC" sz="1800" i="1">
                              <a:latin typeface="Cambria Math"/>
                            </a:rPr>
                            <m:t>𝑟</m:t>
                          </m:r>
                        </m:den>
                      </m:f>
                      <m:r>
                        <a:rPr lang="es-EC" sz="1800" i="1">
                          <a:latin typeface="Cambria Math"/>
                        </a:rPr>
                        <m:t>&gt;25           →           </m:t>
                      </m:r>
                      <m:r>
                        <a:rPr lang="es-EC" sz="1800" i="1">
                          <a:latin typeface="Cambria Math"/>
                        </a:rPr>
                        <m:t>𝐴𝑝𝑙𝑖𝑐𝑎𝑟</m:t>
                      </m:r>
                      <m:r>
                        <a:rPr lang="es-EC" sz="1800" i="1">
                          <a:latin typeface="Cambria Math"/>
                        </a:rPr>
                        <m:t> </m:t>
                      </m:r>
                      <m:r>
                        <a:rPr lang="es-EC" sz="1800" i="1">
                          <a:latin typeface="Cambria Math"/>
                        </a:rPr>
                        <m:t>𝑑𝑖𝑠𝑝𝑜𝑠𝑖𝑐𝑖𝑜𝑛𝑒𝑠</m:t>
                      </m:r>
                      <m:r>
                        <a:rPr lang="es-EC" sz="1800" i="1">
                          <a:latin typeface="Cambria Math"/>
                        </a:rPr>
                        <m:t> </m:t>
                      </m:r>
                      <m:r>
                        <a:rPr lang="es-EC" sz="1800" i="1">
                          <a:latin typeface="Cambria Math"/>
                        </a:rPr>
                        <m:t>𝑐𝑎𝑝</m:t>
                      </m:r>
                      <m:r>
                        <a:rPr lang="es-EC" sz="1800" i="1">
                          <a:latin typeface="Cambria Math"/>
                        </a:rPr>
                        <m:t>í</m:t>
                      </m:r>
                      <m:r>
                        <a:rPr lang="es-EC" sz="1800" i="1">
                          <a:latin typeface="Cambria Math"/>
                        </a:rPr>
                        <m:t>𝑡𝑢𝑙𝑜</m:t>
                      </m:r>
                      <m:r>
                        <a:rPr lang="es-EC" sz="1800" i="1">
                          <a:latin typeface="Cambria Math"/>
                        </a:rPr>
                        <m:t> </m:t>
                      </m:r>
                      <m:r>
                        <a:rPr lang="es-EC" sz="1800" i="1">
                          <a:latin typeface="Cambria Math"/>
                        </a:rPr>
                        <m:t>𝐸</m:t>
                      </m:r>
                    </m:oMath>
                  </m:oMathPara>
                </a14:m>
                <a:endParaRPr lang="es-ES" sz="1800" dirty="0">
                  <a:latin typeface="Times New Roman" pitchFamily="18" charset="0"/>
                  <a:cs typeface="Times New Roman" pitchFamily="18" charset="0"/>
                </a:endParaRPr>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3575050" y="1196752"/>
                <a:ext cx="5111750" cy="4929411"/>
              </a:xfrm>
              <a:blipFill rotWithShape="1">
                <a:blip r:embed="rId2"/>
                <a:stretch>
                  <a:fillRect l="-358"/>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pic>
        <p:nvPicPr>
          <p:cNvPr id="14" name="13 Imagen"/>
          <p:cNvPicPr/>
          <p:nvPr/>
        </p:nvPicPr>
        <p:blipFill rotWithShape="1">
          <a:blip r:embed="rId4"/>
          <a:srcRect l="60609" t="16382" b="46552"/>
          <a:stretch/>
        </p:blipFill>
        <p:spPr bwMode="auto">
          <a:xfrm>
            <a:off x="1149292" y="2852936"/>
            <a:ext cx="2216241" cy="2160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0981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340648"/>
            <a:ext cx="2621420" cy="2090152"/>
          </a:xfrm>
        </p:spPr>
        <p:txBody>
          <a:bodyPr anchor="ctr">
            <a:noAutofit/>
          </a:bodyPr>
          <a:lstStyle/>
          <a:p>
            <a:pPr lvl="0" algn="ctr"/>
            <a:r>
              <a:rPr lang="es-EC" sz="2400" dirty="0"/>
              <a:t>Resistencia de elementos a la compresión según capítulo E del AISC 2010.</a:t>
            </a:r>
            <a:endParaRPr lang="es-ES" sz="2400" dirty="0"/>
          </a:p>
        </p:txBody>
      </p:sp>
      <mc:AlternateContent xmlns:mc="http://schemas.openxmlformats.org/markup-compatibility/2006" xmlns:a14="http://schemas.microsoft.com/office/drawing/2010/main">
        <mc:Choice Requires="a14">
          <p:sp>
            <p:nvSpPr>
              <p:cNvPr id="4" name="3 Marcador de contenido"/>
              <p:cNvSpPr>
                <a:spLocks noGrp="1"/>
              </p:cNvSpPr>
              <p:nvPr>
                <p:ph idx="1"/>
              </p:nvPr>
            </p:nvSpPr>
            <p:spPr>
              <a:xfrm>
                <a:off x="3923928" y="1196752"/>
                <a:ext cx="4762872" cy="4929411"/>
              </a:xfrm>
            </p:spPr>
            <p:txBody>
              <a:bodyPr>
                <a:normAutofit lnSpcReduction="10000"/>
              </a:bodyPr>
              <a:lstStyle/>
              <a:p>
                <a:pPr marL="0" indent="0" algn="just">
                  <a:buNone/>
                </a:pPr>
                <a:r>
                  <a:rPr lang="es-ES" sz="1800" dirty="0" smtClean="0">
                    <a:latin typeface="Times New Roman" pitchFamily="18" charset="0"/>
                    <a:cs typeface="Times New Roman" pitchFamily="18" charset="0"/>
                  </a:rPr>
                  <a:t>Cálculo de la resistencia elástica:</a:t>
                </a:r>
              </a:p>
              <a:p>
                <a:pPr marL="0" indent="0" algn="just">
                  <a:buNone/>
                </a:pPr>
                <a14:m>
                  <m:oMathPara xmlns:m="http://schemas.openxmlformats.org/officeDocument/2006/math">
                    <m:oMathParaPr>
                      <m:jc m:val="centerGroup"/>
                    </m:oMathParaPr>
                    <m:oMath xmlns:m="http://schemas.openxmlformats.org/officeDocument/2006/math">
                      <m:sSub>
                        <m:sSubPr>
                          <m:ctrlPr>
                            <a:rPr lang="es-ES" sz="1800" i="1">
                              <a:latin typeface="Cambria Math"/>
                            </a:rPr>
                          </m:ctrlPr>
                        </m:sSubPr>
                        <m:e>
                          <m:r>
                            <a:rPr lang="es-EC" sz="1800" i="1">
                              <a:latin typeface="Cambria Math"/>
                            </a:rPr>
                            <m:t>𝐹</m:t>
                          </m:r>
                        </m:e>
                        <m:sub>
                          <m:r>
                            <a:rPr lang="es-EC" sz="1800" i="1">
                              <a:latin typeface="Cambria Math"/>
                            </a:rPr>
                            <m:t>𝑒</m:t>
                          </m:r>
                        </m:sub>
                      </m:sSub>
                      <m:r>
                        <a:rPr lang="es-EC" sz="1800" i="1">
                          <a:latin typeface="Cambria Math"/>
                        </a:rPr>
                        <m:t>=</m:t>
                      </m:r>
                      <m:f>
                        <m:fPr>
                          <m:ctrlPr>
                            <a:rPr lang="es-ES" sz="1800" i="1">
                              <a:latin typeface="Cambria Math"/>
                            </a:rPr>
                          </m:ctrlPr>
                        </m:fPr>
                        <m:num>
                          <m:sSup>
                            <m:sSupPr>
                              <m:ctrlPr>
                                <a:rPr lang="es-ES" sz="1800" i="1">
                                  <a:latin typeface="Cambria Math"/>
                                </a:rPr>
                              </m:ctrlPr>
                            </m:sSupPr>
                            <m:e>
                              <m:r>
                                <a:rPr lang="es-EC" sz="1800" i="1">
                                  <a:latin typeface="Cambria Math"/>
                                </a:rPr>
                                <m:t>𝜋</m:t>
                              </m:r>
                            </m:e>
                            <m:sup>
                              <m:r>
                                <a:rPr lang="es-EC" sz="1800" i="1">
                                  <a:latin typeface="Cambria Math"/>
                                </a:rPr>
                                <m:t>2</m:t>
                              </m:r>
                            </m:sup>
                          </m:sSup>
                          <m:r>
                            <a:rPr lang="es-EC" sz="1800" i="1">
                              <a:latin typeface="Cambria Math"/>
                            </a:rPr>
                            <m:t>𝐸</m:t>
                          </m:r>
                        </m:num>
                        <m:den>
                          <m:sSup>
                            <m:sSupPr>
                              <m:ctrlPr>
                                <a:rPr lang="es-ES" sz="1800" i="1">
                                  <a:latin typeface="Cambria Math"/>
                                </a:rPr>
                              </m:ctrlPr>
                            </m:sSupPr>
                            <m:e>
                              <m:d>
                                <m:dPr>
                                  <m:ctrlPr>
                                    <a:rPr lang="es-ES" sz="1800" i="1">
                                      <a:latin typeface="Cambria Math"/>
                                    </a:rPr>
                                  </m:ctrlPr>
                                </m:dPr>
                                <m:e>
                                  <m:f>
                                    <m:fPr>
                                      <m:ctrlPr>
                                        <a:rPr lang="es-ES" sz="1800" i="1">
                                          <a:latin typeface="Cambria Math"/>
                                        </a:rPr>
                                      </m:ctrlPr>
                                    </m:fPr>
                                    <m:num>
                                      <m:r>
                                        <a:rPr lang="es-EC" sz="1800" i="1">
                                          <a:latin typeface="Cambria Math"/>
                                        </a:rPr>
                                        <m:t>𝐾</m:t>
                                      </m:r>
                                      <m:sSub>
                                        <m:sSubPr>
                                          <m:ctrlPr>
                                            <a:rPr lang="es-ES" sz="1800" i="1">
                                              <a:latin typeface="Cambria Math"/>
                                            </a:rPr>
                                          </m:ctrlPr>
                                        </m:sSubPr>
                                        <m:e>
                                          <m:r>
                                            <a:rPr lang="es-EC" sz="1800" i="1">
                                              <a:latin typeface="Cambria Math"/>
                                            </a:rPr>
                                            <m:t>𝐿</m:t>
                                          </m:r>
                                        </m:e>
                                        <m:sub>
                                          <m:r>
                                            <a:rPr lang="es-EC" sz="1800" i="1">
                                              <a:latin typeface="Cambria Math"/>
                                            </a:rPr>
                                            <m:t>𝑔</m:t>
                                          </m:r>
                                        </m:sub>
                                      </m:sSub>
                                    </m:num>
                                    <m:den>
                                      <m:r>
                                        <a:rPr lang="es-EC" sz="1800" i="1">
                                          <a:latin typeface="Cambria Math"/>
                                        </a:rPr>
                                        <m:t>𝑟</m:t>
                                      </m:r>
                                    </m:den>
                                  </m:f>
                                </m:e>
                              </m:d>
                            </m:e>
                            <m:sup>
                              <m:r>
                                <a:rPr lang="es-EC" sz="1800" i="1">
                                  <a:latin typeface="Cambria Math"/>
                                </a:rPr>
                                <m:t>2</m:t>
                              </m:r>
                            </m:sup>
                          </m:sSup>
                        </m:den>
                      </m:f>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r>
                  <a:rPr lang="es-EC" sz="1800" dirty="0">
                    <a:latin typeface="Times New Roman" pitchFamily="18" charset="0"/>
                    <a:cs typeface="Times New Roman" pitchFamily="18" charset="0"/>
                  </a:rPr>
                  <a:t>Se verifica la relación de resistencias:</a:t>
                </a: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s-ES" sz="1800" i="1">
                              <a:latin typeface="Cambria Math"/>
                            </a:rPr>
                          </m:ctrlPr>
                        </m:fPr>
                        <m:num>
                          <m:sSub>
                            <m:sSubPr>
                              <m:ctrlPr>
                                <a:rPr lang="es-ES" sz="1800" i="1">
                                  <a:latin typeface="Cambria Math"/>
                                </a:rPr>
                              </m:ctrlPr>
                            </m:sSubPr>
                            <m:e>
                              <m:r>
                                <a:rPr lang="es-EC" sz="1800" i="1">
                                  <a:latin typeface="Cambria Math"/>
                                </a:rPr>
                                <m:t>𝐹</m:t>
                              </m:r>
                            </m:e>
                            <m:sub>
                              <m:r>
                                <a:rPr lang="es-EC" sz="1800" i="1">
                                  <a:latin typeface="Cambria Math"/>
                                </a:rPr>
                                <m:t>𝑦</m:t>
                              </m:r>
                            </m:sub>
                          </m:sSub>
                        </m:num>
                        <m:den>
                          <m:sSub>
                            <m:sSubPr>
                              <m:ctrlPr>
                                <a:rPr lang="es-ES" sz="1800" i="1">
                                  <a:latin typeface="Cambria Math"/>
                                </a:rPr>
                              </m:ctrlPr>
                            </m:sSubPr>
                            <m:e>
                              <m:r>
                                <a:rPr lang="es-EC" sz="1800" i="1">
                                  <a:latin typeface="Cambria Math"/>
                                </a:rPr>
                                <m:t>𝐹</m:t>
                              </m:r>
                            </m:e>
                            <m:sub>
                              <m:r>
                                <a:rPr lang="es-EC" sz="1800" i="1">
                                  <a:latin typeface="Cambria Math"/>
                                </a:rPr>
                                <m:t>𝑒</m:t>
                              </m:r>
                            </m:sub>
                          </m:sSub>
                        </m:den>
                      </m:f>
                      <m:r>
                        <a:rPr lang="es-EC" sz="1800" i="1">
                          <a:latin typeface="Cambria Math"/>
                        </a:rPr>
                        <m:t>≤2,25           →           </m:t>
                      </m:r>
                      <m:sSub>
                        <m:sSubPr>
                          <m:ctrlPr>
                            <a:rPr lang="es-ES" sz="1800" i="1">
                              <a:latin typeface="Cambria Math"/>
                            </a:rPr>
                          </m:ctrlPr>
                        </m:sSubPr>
                        <m:e>
                          <m:r>
                            <a:rPr lang="es-EC" sz="1800" i="1">
                              <a:latin typeface="Cambria Math"/>
                            </a:rPr>
                            <m:t>𝐹</m:t>
                          </m:r>
                        </m:e>
                        <m:sub>
                          <m:r>
                            <a:rPr lang="es-EC" sz="1800" i="1">
                              <a:latin typeface="Cambria Math"/>
                            </a:rPr>
                            <m:t>𝑐𝑟</m:t>
                          </m:r>
                        </m:sub>
                      </m:sSub>
                      <m:r>
                        <a:rPr lang="es-EC" sz="1800" i="1">
                          <a:latin typeface="Cambria Math"/>
                        </a:rPr>
                        <m:t>=</m:t>
                      </m:r>
                      <m:d>
                        <m:dPr>
                          <m:begChr m:val="["/>
                          <m:endChr m:val="]"/>
                          <m:ctrlPr>
                            <a:rPr lang="es-ES" sz="1800" i="1">
                              <a:latin typeface="Cambria Math"/>
                            </a:rPr>
                          </m:ctrlPr>
                        </m:dPr>
                        <m:e>
                          <m:sSup>
                            <m:sSupPr>
                              <m:ctrlPr>
                                <a:rPr lang="es-ES" sz="1800" i="1">
                                  <a:latin typeface="Cambria Math"/>
                                </a:rPr>
                              </m:ctrlPr>
                            </m:sSupPr>
                            <m:e>
                              <m:r>
                                <a:rPr lang="es-EC" sz="1800" i="1">
                                  <a:latin typeface="Cambria Math"/>
                                </a:rPr>
                                <m:t>0,658</m:t>
                              </m:r>
                            </m:e>
                            <m:sup>
                              <m:f>
                                <m:fPr>
                                  <m:ctrlPr>
                                    <a:rPr lang="es-ES" sz="1800" i="1">
                                      <a:latin typeface="Cambria Math"/>
                                    </a:rPr>
                                  </m:ctrlPr>
                                </m:fPr>
                                <m:num>
                                  <m:sSub>
                                    <m:sSubPr>
                                      <m:ctrlPr>
                                        <a:rPr lang="es-ES" sz="1800" i="1">
                                          <a:latin typeface="Cambria Math"/>
                                        </a:rPr>
                                      </m:ctrlPr>
                                    </m:sSubPr>
                                    <m:e>
                                      <m:r>
                                        <a:rPr lang="es-EC" sz="1800" i="1">
                                          <a:latin typeface="Cambria Math"/>
                                        </a:rPr>
                                        <m:t>𝐹</m:t>
                                      </m:r>
                                    </m:e>
                                    <m:sub>
                                      <m:r>
                                        <a:rPr lang="es-EC" sz="1800" i="1">
                                          <a:latin typeface="Cambria Math"/>
                                        </a:rPr>
                                        <m:t>𝑦</m:t>
                                      </m:r>
                                    </m:sub>
                                  </m:sSub>
                                </m:num>
                                <m:den>
                                  <m:sSub>
                                    <m:sSubPr>
                                      <m:ctrlPr>
                                        <a:rPr lang="es-ES" sz="1800" i="1">
                                          <a:latin typeface="Cambria Math"/>
                                        </a:rPr>
                                      </m:ctrlPr>
                                    </m:sSubPr>
                                    <m:e>
                                      <m:r>
                                        <a:rPr lang="es-EC" sz="1800" i="1">
                                          <a:latin typeface="Cambria Math"/>
                                        </a:rPr>
                                        <m:t>𝐹</m:t>
                                      </m:r>
                                    </m:e>
                                    <m:sub>
                                      <m:r>
                                        <a:rPr lang="es-EC" sz="1800" i="1">
                                          <a:latin typeface="Cambria Math"/>
                                        </a:rPr>
                                        <m:t>𝑒</m:t>
                                      </m:r>
                                    </m:sub>
                                  </m:sSub>
                                </m:den>
                              </m:f>
                            </m:sup>
                          </m:sSup>
                        </m:e>
                      </m:d>
                      <m:sSub>
                        <m:sSubPr>
                          <m:ctrlPr>
                            <a:rPr lang="es-ES" sz="1800" i="1">
                              <a:latin typeface="Cambria Math"/>
                            </a:rPr>
                          </m:ctrlPr>
                        </m:sSubPr>
                        <m:e>
                          <m:r>
                            <a:rPr lang="es-EC" sz="1800" i="1">
                              <a:latin typeface="Cambria Math"/>
                            </a:rPr>
                            <m:t>𝐹</m:t>
                          </m:r>
                        </m:e>
                        <m:sub>
                          <m:r>
                            <a:rPr lang="es-EC" sz="1800" i="1">
                              <a:latin typeface="Cambria Math"/>
                            </a:rPr>
                            <m:t>𝑦</m:t>
                          </m:r>
                        </m:sub>
                      </m:sSub>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14:m>
                  <m:oMathPara xmlns:m="http://schemas.openxmlformats.org/officeDocument/2006/math">
                    <m:oMathParaPr>
                      <m:jc m:val="centerGroup"/>
                    </m:oMathParaPr>
                    <m:oMath xmlns:m="http://schemas.openxmlformats.org/officeDocument/2006/math">
                      <m:f>
                        <m:fPr>
                          <m:ctrlPr>
                            <a:rPr lang="es-ES" sz="1800" i="1">
                              <a:latin typeface="Cambria Math"/>
                            </a:rPr>
                          </m:ctrlPr>
                        </m:fPr>
                        <m:num>
                          <m:sSub>
                            <m:sSubPr>
                              <m:ctrlPr>
                                <a:rPr lang="es-ES" sz="1800" i="1">
                                  <a:latin typeface="Cambria Math"/>
                                </a:rPr>
                              </m:ctrlPr>
                            </m:sSubPr>
                            <m:e>
                              <m:r>
                                <a:rPr lang="es-EC" sz="1800" i="1">
                                  <a:latin typeface="Cambria Math"/>
                                </a:rPr>
                                <m:t>𝐹</m:t>
                              </m:r>
                            </m:e>
                            <m:sub>
                              <m:r>
                                <a:rPr lang="es-EC" sz="1800" i="1">
                                  <a:latin typeface="Cambria Math"/>
                                </a:rPr>
                                <m:t>𝑦</m:t>
                              </m:r>
                            </m:sub>
                          </m:sSub>
                        </m:num>
                        <m:den>
                          <m:sSub>
                            <m:sSubPr>
                              <m:ctrlPr>
                                <a:rPr lang="es-ES" sz="1800" i="1">
                                  <a:latin typeface="Cambria Math"/>
                                </a:rPr>
                              </m:ctrlPr>
                            </m:sSubPr>
                            <m:e>
                              <m:r>
                                <a:rPr lang="es-EC" sz="1800" i="1">
                                  <a:latin typeface="Cambria Math"/>
                                </a:rPr>
                                <m:t>𝐹</m:t>
                              </m:r>
                            </m:e>
                            <m:sub>
                              <m:r>
                                <a:rPr lang="es-EC" sz="1800" i="1">
                                  <a:latin typeface="Cambria Math"/>
                                </a:rPr>
                                <m:t>𝑒</m:t>
                              </m:r>
                            </m:sub>
                          </m:sSub>
                        </m:den>
                      </m:f>
                      <m:r>
                        <a:rPr lang="es-EC" sz="1800" i="1">
                          <a:latin typeface="Cambria Math"/>
                        </a:rPr>
                        <m:t>&gt;2,25           →           </m:t>
                      </m:r>
                      <m:sSub>
                        <m:sSubPr>
                          <m:ctrlPr>
                            <a:rPr lang="es-ES" sz="1800" i="1">
                              <a:latin typeface="Cambria Math"/>
                            </a:rPr>
                          </m:ctrlPr>
                        </m:sSubPr>
                        <m:e>
                          <m:r>
                            <a:rPr lang="es-EC" sz="1800" i="1">
                              <a:latin typeface="Cambria Math"/>
                            </a:rPr>
                            <m:t>𝐹</m:t>
                          </m:r>
                        </m:e>
                        <m:sub>
                          <m:r>
                            <a:rPr lang="es-EC" sz="1800" i="1">
                              <a:latin typeface="Cambria Math"/>
                            </a:rPr>
                            <m:t>𝑐𝑟</m:t>
                          </m:r>
                        </m:sub>
                      </m:sSub>
                      <m:r>
                        <a:rPr lang="es-EC" sz="1800" i="1">
                          <a:latin typeface="Cambria Math"/>
                        </a:rPr>
                        <m:t>=0,877</m:t>
                      </m:r>
                      <m:sSub>
                        <m:sSubPr>
                          <m:ctrlPr>
                            <a:rPr lang="es-ES" sz="1800" i="1">
                              <a:latin typeface="Cambria Math"/>
                            </a:rPr>
                          </m:ctrlPr>
                        </m:sSubPr>
                        <m:e>
                          <m:r>
                            <a:rPr lang="es-EC" sz="1800" i="1">
                              <a:latin typeface="Cambria Math"/>
                            </a:rPr>
                            <m:t>𝐹</m:t>
                          </m:r>
                        </m:e>
                        <m:sub>
                          <m:r>
                            <a:rPr lang="es-EC" sz="1800" i="1">
                              <a:latin typeface="Cambria Math"/>
                            </a:rPr>
                            <m:t>𝑒</m:t>
                          </m:r>
                        </m:sub>
                      </m:sSub>
                    </m:oMath>
                  </m:oMathPara>
                </a14:m>
                <a:endParaRPr lang="es-ES" sz="1800" dirty="0" smtClean="0">
                  <a:latin typeface="Times New Roman" pitchFamily="18" charset="0"/>
                  <a:cs typeface="Times New Roman" pitchFamily="18" charset="0"/>
                </a:endParaRPr>
              </a:p>
              <a:p>
                <a:pPr marL="0" indent="0" algn="just">
                  <a:buNone/>
                </a:pPr>
                <a:endParaRPr lang="es-ES" sz="1800" dirty="0" smtClean="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Capacidad a la compresión:</a:t>
                </a:r>
              </a:p>
              <a:p>
                <a:pPr marL="0" indent="0" algn="just">
                  <a:buNone/>
                </a:pPr>
                <a14:m>
                  <m:oMathPara xmlns:m="http://schemas.openxmlformats.org/officeDocument/2006/math">
                    <m:oMathParaPr>
                      <m:jc m:val="centerGroup"/>
                    </m:oMathParaPr>
                    <m:oMath xmlns:m="http://schemas.openxmlformats.org/officeDocument/2006/math">
                      <m:r>
                        <a:rPr lang="es-EC" sz="1800" i="1">
                          <a:latin typeface="Cambria Math"/>
                        </a:rPr>
                        <m:t>∅</m:t>
                      </m:r>
                      <m:sSub>
                        <m:sSubPr>
                          <m:ctrlPr>
                            <a:rPr lang="es-ES" sz="1800" i="1">
                              <a:latin typeface="Cambria Math"/>
                            </a:rPr>
                          </m:ctrlPr>
                        </m:sSubPr>
                        <m:e>
                          <m:r>
                            <a:rPr lang="es-EC" sz="1800" i="1">
                              <a:latin typeface="Cambria Math"/>
                            </a:rPr>
                            <m:t>𝑃</m:t>
                          </m:r>
                        </m:e>
                        <m:sub>
                          <m:r>
                            <a:rPr lang="es-EC" sz="1800" i="1">
                              <a:latin typeface="Cambria Math"/>
                            </a:rPr>
                            <m:t>𝑛</m:t>
                          </m:r>
                        </m:sub>
                      </m:sSub>
                      <m:r>
                        <a:rPr lang="es-EC" sz="1800" i="1">
                          <a:latin typeface="Cambria Math"/>
                        </a:rPr>
                        <m:t>=∅</m:t>
                      </m:r>
                      <m:sSub>
                        <m:sSubPr>
                          <m:ctrlPr>
                            <a:rPr lang="es-ES" sz="1800" i="1">
                              <a:latin typeface="Cambria Math"/>
                            </a:rPr>
                          </m:ctrlPr>
                        </m:sSubPr>
                        <m:e>
                          <m:r>
                            <a:rPr lang="es-EC" sz="1800" i="1">
                              <a:latin typeface="Cambria Math"/>
                            </a:rPr>
                            <m:t>𝐹</m:t>
                          </m:r>
                        </m:e>
                        <m:sub>
                          <m:r>
                            <a:rPr lang="es-EC" sz="1800" i="1">
                              <a:latin typeface="Cambria Math"/>
                            </a:rPr>
                            <m:t>𝑐𝑟</m:t>
                          </m:r>
                        </m:sub>
                      </m:sSub>
                      <m:sSub>
                        <m:sSubPr>
                          <m:ctrlPr>
                            <a:rPr lang="es-ES" sz="1800" i="1">
                              <a:latin typeface="Cambria Math"/>
                            </a:rPr>
                          </m:ctrlPr>
                        </m:sSubPr>
                        <m:e>
                          <m:r>
                            <a:rPr lang="es-EC" sz="1800" i="1">
                              <a:latin typeface="Cambria Math"/>
                            </a:rPr>
                            <m:t>𝐴</m:t>
                          </m:r>
                        </m:e>
                        <m:sub>
                          <m:r>
                            <a:rPr lang="es-EC" sz="1800" i="1">
                              <a:latin typeface="Cambria Math"/>
                            </a:rPr>
                            <m:t>𝑔</m:t>
                          </m:r>
                        </m:sub>
                      </m:sSub>
                    </m:oMath>
                  </m:oMathPara>
                </a14:m>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r>
                  <a:rPr lang="es-EC" sz="1800" dirty="0">
                    <a:latin typeface="Times New Roman" pitchFamily="18" charset="0"/>
                    <a:cs typeface="Times New Roman" pitchFamily="18" charset="0"/>
                  </a:rPr>
                  <a:t>El factor ∅ = 0,9.</a:t>
                </a:r>
                <a:endParaRPr lang="es-ES" sz="1800" dirty="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p:txBody>
          </p:sp>
        </mc:Choice>
        <mc:Fallback xmlns="">
          <p:sp>
            <p:nvSpPr>
              <p:cNvPr id="4" name="3 Marcador de contenido"/>
              <p:cNvSpPr>
                <a:spLocks noGrp="1" noRot="1" noChangeAspect="1" noMove="1" noResize="1" noEditPoints="1" noAdjustHandles="1" noChangeArrowheads="1" noChangeShapeType="1" noTextEdit="1"/>
              </p:cNvSpPr>
              <p:nvPr>
                <p:ph idx="1"/>
              </p:nvPr>
            </p:nvSpPr>
            <p:spPr>
              <a:xfrm>
                <a:off x="3923928" y="1196752"/>
                <a:ext cx="4762872" cy="4929411"/>
              </a:xfrm>
              <a:blipFill rotWithShape="1">
                <a:blip r:embed="rId3"/>
                <a:stretch>
                  <a:fillRect l="-1152" t="-1112" b="-6675"/>
                </a:stretch>
              </a:blipFill>
            </p:spPr>
            <p:txBody>
              <a:bodyPr/>
              <a:lstStyle/>
              <a:p>
                <a:r>
                  <a:rPr lang="es-ES">
                    <a:noFill/>
                  </a:rPr>
                  <a:t> </a:t>
                </a:r>
              </a:p>
            </p:txBody>
          </p:sp>
        </mc:Fallback>
      </mc:AlternateContent>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99" y="3430801"/>
            <a:ext cx="3008329" cy="222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663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340648"/>
            <a:ext cx="4664513" cy="864216"/>
          </a:xfrm>
        </p:spPr>
        <p:txBody>
          <a:bodyPr anchor="ctr">
            <a:noAutofit/>
          </a:bodyPr>
          <a:lstStyle/>
          <a:p>
            <a:pPr lvl="0" algn="ctr"/>
            <a:r>
              <a:rPr lang="es-EC" sz="2400" dirty="0" smtClean="0"/>
              <a:t>Geometría y capacidades de las Placas Gusset</a:t>
            </a:r>
            <a:endParaRPr lang="es-ES" sz="2400" dirty="0"/>
          </a:p>
        </p:txBody>
      </p:sp>
      <p:sp>
        <p:nvSpPr>
          <p:cNvPr id="4" name="3 Marcador de contenido"/>
          <p:cNvSpPr>
            <a:spLocks noGrp="1"/>
          </p:cNvSpPr>
          <p:nvPr>
            <p:ph idx="1"/>
          </p:nvPr>
        </p:nvSpPr>
        <p:spPr>
          <a:xfrm>
            <a:off x="1149291" y="2348880"/>
            <a:ext cx="7537508" cy="3489251"/>
          </a:xfrm>
        </p:spPr>
        <p:txBody>
          <a:bodyPr>
            <a:normAutofit/>
          </a:bodyPr>
          <a:lstStyle/>
          <a:p>
            <a:pPr marL="0" indent="0" algn="just">
              <a:buNone/>
            </a:pPr>
            <a:r>
              <a:rPr lang="es-ES" sz="1800" b="1" dirty="0" smtClean="0">
                <a:cs typeface="Times New Roman" pitchFamily="18" charset="0"/>
              </a:rPr>
              <a:t>   Geometría Placas Gusset</a:t>
            </a:r>
          </a:p>
          <a:p>
            <a:pPr marL="0" indent="0" algn="just">
              <a:buNone/>
            </a:pPr>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endParaRPr lang="es-ES" sz="1800" dirty="0" smtClean="0">
              <a:latin typeface="Times New Roman" pitchFamily="18" charset="0"/>
              <a:cs typeface="Times New Roman" pitchFamily="18" charset="0"/>
            </a:endParaRPr>
          </a:p>
          <a:p>
            <a:pPr marL="0" indent="0" algn="just">
              <a:buNone/>
            </a:pPr>
            <a:endParaRPr lang="es-ES" sz="1800" dirty="0">
              <a:latin typeface="Times New Roman" pitchFamily="18" charset="0"/>
              <a:cs typeface="Times New Roman" pitchFamily="18" charset="0"/>
            </a:endParaRPr>
          </a:p>
          <a:p>
            <a:pPr marL="0" indent="0" algn="just">
              <a:buNone/>
            </a:pPr>
            <a:r>
              <a:rPr lang="es-ES" sz="1800" b="1" dirty="0" smtClean="0">
                <a:cs typeface="Times New Roman" pitchFamily="18" charset="0"/>
              </a:rPr>
              <a:t>  </a:t>
            </a:r>
          </a:p>
          <a:p>
            <a:pPr marL="0" indent="0" algn="just">
              <a:buNone/>
            </a:pPr>
            <a:r>
              <a:rPr lang="es-ES" sz="1800" b="1" dirty="0" smtClean="0">
                <a:cs typeface="Times New Roman" pitchFamily="18" charset="0"/>
              </a:rPr>
              <a:t> Capacidad de Placas Gusset</a:t>
            </a:r>
          </a:p>
          <a:p>
            <a:pPr marL="0" indent="0" algn="just">
              <a:buNone/>
            </a:pPr>
            <a:endParaRPr lang="es-ES" sz="1800" dirty="0">
              <a:latin typeface="Times New Roman" pitchFamily="18" charset="0"/>
              <a:cs typeface="Times New Roman" pitchFamily="18" charset="0"/>
            </a:endParaRPr>
          </a:p>
        </p:txBody>
      </p:sp>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graphicFrame>
        <p:nvGraphicFramePr>
          <p:cNvPr id="5" name="4 Tabla"/>
          <p:cNvGraphicFramePr>
            <a:graphicFrameLocks noGrp="1"/>
          </p:cNvGraphicFramePr>
          <p:nvPr>
            <p:extLst>
              <p:ext uri="{D42A27DB-BD31-4B8C-83A1-F6EECF244321}">
                <p14:modId xmlns:p14="http://schemas.microsoft.com/office/powerpoint/2010/main" val="2514184970"/>
              </p:ext>
            </p:extLst>
          </p:nvPr>
        </p:nvGraphicFramePr>
        <p:xfrm>
          <a:off x="1475656" y="2780928"/>
          <a:ext cx="5515731" cy="1097280"/>
        </p:xfrm>
        <a:graphic>
          <a:graphicData uri="http://schemas.openxmlformats.org/drawingml/2006/table">
            <a:tbl>
              <a:tblPr firstRow="1" firstCol="1" bandRow="1">
                <a:tableStyleId>{9D7B26C5-4107-4FEC-AEDC-1716B250A1EF}</a:tableStyleId>
              </a:tblPr>
              <a:tblGrid>
                <a:gridCol w="940919"/>
                <a:gridCol w="917486"/>
                <a:gridCol w="914782"/>
                <a:gridCol w="914782"/>
                <a:gridCol w="914782"/>
                <a:gridCol w="912980"/>
              </a:tblGrid>
              <a:tr h="381000">
                <a:tc>
                  <a:txBody>
                    <a:bodyPr/>
                    <a:lstStyle/>
                    <a:p>
                      <a:pPr indent="144145" algn="ctr">
                        <a:lnSpc>
                          <a:spcPct val="150000"/>
                        </a:lnSpc>
                        <a:spcBef>
                          <a:spcPts val="1200"/>
                        </a:spcBef>
                        <a:spcAft>
                          <a:spcPts val="0"/>
                        </a:spcAft>
                      </a:pPr>
                      <a:r>
                        <a:rPr lang="es-ES" sz="1200" dirty="0">
                          <a:effectLst/>
                        </a:rPr>
                        <a:t>Placa Gusset</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err="1">
                          <a:effectLst/>
                        </a:rPr>
                        <a:t>L</a:t>
                      </a:r>
                      <a:r>
                        <a:rPr lang="es-ES" sz="900" dirty="0" err="1">
                          <a:effectLst/>
                        </a:rPr>
                        <a:t>h</a:t>
                      </a:r>
                      <a:r>
                        <a:rPr lang="es-ES" sz="900" dirty="0">
                          <a:effectLst/>
                        </a:rPr>
                        <a:t> (cm)</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err="1">
                          <a:effectLst/>
                        </a:rPr>
                        <a:t>L</a:t>
                      </a:r>
                      <a:r>
                        <a:rPr lang="es-ES" sz="900" dirty="0" err="1">
                          <a:effectLst/>
                        </a:rPr>
                        <a:t>v</a:t>
                      </a:r>
                      <a:r>
                        <a:rPr lang="es-ES" sz="900" dirty="0">
                          <a:effectLst/>
                        </a:rPr>
                        <a:t> (cm)</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L</a:t>
                      </a:r>
                      <a:r>
                        <a:rPr lang="es-ES" sz="900">
                          <a:effectLst/>
                        </a:rPr>
                        <a:t>1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L</a:t>
                      </a:r>
                      <a:r>
                        <a:rPr lang="es-ES" sz="900">
                          <a:effectLst/>
                        </a:rPr>
                        <a:t>2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t</a:t>
                      </a:r>
                      <a:r>
                        <a:rPr lang="es-ES" sz="900">
                          <a:effectLst/>
                        </a:rPr>
                        <a:t>p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r>
              <a:tr h="190500">
                <a:tc>
                  <a:txBody>
                    <a:bodyPr/>
                    <a:lstStyle/>
                    <a:p>
                      <a:pPr indent="144145" algn="ctr">
                        <a:lnSpc>
                          <a:spcPct val="150000"/>
                        </a:lnSpc>
                        <a:spcBef>
                          <a:spcPts val="1200"/>
                        </a:spcBef>
                        <a:spcAft>
                          <a:spcPts val="0"/>
                        </a:spcAft>
                      </a:pPr>
                      <a:r>
                        <a:rPr lang="es-ES" sz="1200">
                          <a:effectLst/>
                        </a:rPr>
                        <a:t>Inferior</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50,00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33,91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1,10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Superior</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130,00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20,05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1,10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88803583"/>
              </p:ext>
            </p:extLst>
          </p:nvPr>
        </p:nvGraphicFramePr>
        <p:xfrm>
          <a:off x="1403648" y="4725144"/>
          <a:ext cx="6968769" cy="1371600"/>
        </p:xfrm>
        <a:graphic>
          <a:graphicData uri="http://schemas.openxmlformats.org/drawingml/2006/table">
            <a:tbl>
              <a:tblPr firstRow="1" firstCol="1" bandRow="1">
                <a:tableStyleId>{9D7B26C5-4107-4FEC-AEDC-1716B250A1EF}</a:tableStyleId>
              </a:tblPr>
              <a:tblGrid>
                <a:gridCol w="3224353"/>
                <a:gridCol w="1224136"/>
                <a:gridCol w="1224136"/>
                <a:gridCol w="1296144"/>
              </a:tblGrid>
              <a:tr h="190500">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Inferior (Kg)</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Superior (Kg)</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Requerido (Kg)</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a la Tensión</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84838,53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84838,53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a Cortante Vertical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81775,73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58611,01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de Bloque de Corte</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115398,02</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113817,23</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de Elementos en Compresión</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53759,89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74203,59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30000,00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4283757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6863" y="1002855"/>
            <a:ext cx="3008313" cy="1162050"/>
          </a:xfrm>
        </p:spPr>
        <p:txBody>
          <a:bodyPr>
            <a:normAutofit/>
          </a:bodyPr>
          <a:lstStyle/>
          <a:p>
            <a:pPr algn="ctr"/>
            <a:r>
              <a:rPr lang="es-ES" sz="2800" dirty="0" smtClean="0"/>
              <a:t>Sismos de Análisis</a:t>
            </a:r>
            <a:endParaRPr lang="es-ES" sz="2800" dirty="0"/>
          </a:p>
        </p:txBody>
      </p:sp>
      <p:sp>
        <p:nvSpPr>
          <p:cNvPr id="4" name="3 Marcador de texto"/>
          <p:cNvSpPr>
            <a:spLocks noGrp="1"/>
          </p:cNvSpPr>
          <p:nvPr>
            <p:ph type="body" sz="half" idx="2"/>
          </p:nvPr>
        </p:nvSpPr>
        <p:spPr>
          <a:xfrm>
            <a:off x="906863" y="2164905"/>
            <a:ext cx="3008313" cy="4691063"/>
          </a:xfrm>
        </p:spPr>
        <p:txBody>
          <a:bodyPr>
            <a:normAutofit/>
          </a:bodyPr>
          <a:lstStyle/>
          <a:p>
            <a:pPr algn="just"/>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Amplificación de ondas sísmicas a causa del tipo de suelo</a:t>
            </a:r>
            <a:r>
              <a:rPr lang="es-ES" sz="1800" dirty="0" smtClean="0">
                <a:latin typeface="Times New Roman" pitchFamily="18" charset="0"/>
                <a:cs typeface="Times New Roman" pitchFamily="18" charset="0"/>
              </a:rPr>
              <a:t>.</a:t>
            </a:r>
            <a:endParaRPr lang="es-EC" sz="1800" dirty="0" smtClean="0">
              <a:latin typeface="Times New Roman" pitchFamily="18" charset="0"/>
              <a:cs typeface="Times New Roman" pitchFamily="18" charset="0"/>
            </a:endParaRPr>
          </a:p>
          <a:p>
            <a:pPr algn="just"/>
            <a:r>
              <a:rPr lang="es-EC" sz="1800" dirty="0" smtClean="0">
                <a:latin typeface="Times New Roman" pitchFamily="18" charset="0"/>
                <a:cs typeface="Times New Roman" pitchFamily="18" charset="0"/>
              </a:rPr>
              <a:t>La respuesta sísmica de una estructura está ligada a las condiciones iniciales.</a:t>
            </a:r>
          </a:p>
          <a:p>
            <a:pPr algn="just"/>
            <a:r>
              <a:rPr lang="es-EC" sz="1800" dirty="0" smtClean="0">
                <a:latin typeface="Times New Roman" pitchFamily="18" charset="0"/>
                <a:cs typeface="Times New Roman" pitchFamily="18" charset="0"/>
              </a:rPr>
              <a:t>Este análisis se lo realiza con el fin de indicar que varias estructuras fueron afectadas y luego con las réplicas se incremento el daño </a:t>
            </a:r>
            <a:r>
              <a:rPr lang="es-ES" sz="1800" dirty="0" smtClean="0">
                <a:latin typeface="Times New Roman" pitchFamily="18" charset="0"/>
                <a:cs typeface="Times New Roman" pitchFamily="18" charset="0"/>
              </a:rPr>
              <a:t>(Bozzo &amp; </a:t>
            </a:r>
            <a:r>
              <a:rPr lang="es-ES" sz="1800" dirty="0" err="1" smtClean="0">
                <a:latin typeface="Times New Roman" pitchFamily="18" charset="0"/>
                <a:cs typeface="Times New Roman" pitchFamily="18" charset="0"/>
              </a:rPr>
              <a:t>Barbat</a:t>
            </a:r>
            <a:r>
              <a:rPr lang="es-ES" sz="1800" dirty="0" smtClean="0">
                <a:latin typeface="Times New Roman" pitchFamily="18" charset="0"/>
                <a:cs typeface="Times New Roman" pitchFamily="18" charset="0"/>
              </a:rPr>
              <a:t>, 1999)</a:t>
            </a:r>
            <a:r>
              <a:rPr lang="es-EC" sz="1800" dirty="0" smtClean="0">
                <a:latin typeface="Times New Roman" pitchFamily="18" charset="0"/>
                <a:cs typeface="Times New Roman" pitchFamily="18" charset="0"/>
              </a:rPr>
              <a:t>.</a:t>
            </a:r>
            <a:endParaRPr lang="es-ES" sz="1800"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954636"/>
            <a:ext cx="4392488" cy="2952328"/>
          </a:xfrm>
          <a:prstGeom prst="rect">
            <a:avLst/>
          </a:prstGeom>
          <a:noFill/>
          <a:ln>
            <a:noFill/>
          </a:ln>
        </p:spPr>
      </p:pic>
      <p:sp>
        <p:nvSpPr>
          <p:cNvPr id="6"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9"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6231630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1340648"/>
            <a:ext cx="4664513" cy="864216"/>
          </a:xfrm>
        </p:spPr>
        <p:txBody>
          <a:bodyPr anchor="ctr">
            <a:noAutofit/>
          </a:bodyPr>
          <a:lstStyle/>
          <a:p>
            <a:pPr lvl="0" algn="ctr"/>
            <a:r>
              <a:rPr lang="es-EC" sz="2400" dirty="0" smtClean="0"/>
              <a:t>Geometría y capacidades de las diagonales de acero</a:t>
            </a:r>
            <a:endParaRPr lang="es-ES" sz="2400" dirty="0"/>
          </a:p>
        </p:txBody>
      </p:sp>
      <p:sp>
        <p:nvSpPr>
          <p:cNvPr id="4" name="3 Marcador de contenido"/>
          <p:cNvSpPr>
            <a:spLocks noGrp="1"/>
          </p:cNvSpPr>
          <p:nvPr>
            <p:ph idx="1"/>
          </p:nvPr>
        </p:nvSpPr>
        <p:spPr>
          <a:xfrm>
            <a:off x="1149291" y="2348880"/>
            <a:ext cx="7537508" cy="3489251"/>
          </a:xfrm>
        </p:spPr>
        <p:txBody>
          <a:bodyPr>
            <a:normAutofit/>
          </a:bodyPr>
          <a:lstStyle/>
          <a:p>
            <a:pPr marL="0" indent="0" algn="just">
              <a:buNone/>
            </a:pPr>
            <a:r>
              <a:rPr lang="es-EC" sz="1800" dirty="0" smtClean="0">
                <a:latin typeface="Times New Roman" pitchFamily="18" charset="0"/>
                <a:cs typeface="Times New Roman" pitchFamily="18" charset="0"/>
              </a:rPr>
              <a:t>El </a:t>
            </a:r>
            <a:r>
              <a:rPr lang="es-EC" sz="1800" dirty="0">
                <a:latin typeface="Times New Roman" pitchFamily="18" charset="0"/>
                <a:cs typeface="Times New Roman" pitchFamily="18" charset="0"/>
              </a:rPr>
              <a:t>tubo será de 6½” de diámetro exterior con un espesor de 1,1 </a:t>
            </a:r>
            <a:r>
              <a:rPr lang="es-EC" sz="1800" dirty="0" smtClean="0">
                <a:latin typeface="Times New Roman" pitchFamily="18" charset="0"/>
                <a:cs typeface="Times New Roman" pitchFamily="18" charset="0"/>
              </a:rPr>
              <a:t>cm, </a:t>
            </a:r>
            <a:r>
              <a:rPr lang="es-EC" sz="1800" dirty="0">
                <a:latin typeface="Times New Roman" pitchFamily="18" charset="0"/>
                <a:cs typeface="Times New Roman" pitchFamily="18" charset="0"/>
              </a:rPr>
              <a:t>se presenta los esfuerzos que resistirá el contraviento en </a:t>
            </a:r>
            <a:r>
              <a:rPr lang="es-EC" sz="1800" dirty="0" smtClean="0">
                <a:latin typeface="Times New Roman" pitchFamily="18" charset="0"/>
                <a:cs typeface="Times New Roman" pitchFamily="18" charset="0"/>
              </a:rPr>
              <a:t>la siguiente Tabla</a:t>
            </a:r>
            <a:r>
              <a:rPr lang="es-ES" sz="1800" dirty="0">
                <a:latin typeface="Times New Roman" pitchFamily="18" charset="0"/>
                <a:cs typeface="Times New Roman" pitchFamily="18" charset="0"/>
              </a:rPr>
              <a:t>:</a:t>
            </a:r>
          </a:p>
          <a:p>
            <a:pPr marL="0" indent="0" algn="just">
              <a:buNone/>
            </a:pPr>
            <a:endParaRPr lang="es-ES" sz="1800" dirty="0">
              <a:latin typeface="Times New Roman" pitchFamily="18" charset="0"/>
              <a:cs typeface="Times New Roman" pitchFamily="18" charset="0"/>
            </a:endParaRPr>
          </a:p>
          <a:p>
            <a:pPr marL="0" indent="0" algn="just">
              <a:buNone/>
            </a:pPr>
            <a:r>
              <a:rPr lang="es-ES" sz="1800" dirty="0" smtClean="0">
                <a:latin typeface="Times New Roman" pitchFamily="18" charset="0"/>
                <a:cs typeface="Times New Roman" pitchFamily="18" charset="0"/>
              </a:rPr>
              <a:t>       Capacidad de las diagonales de acero</a:t>
            </a:r>
          </a:p>
        </p:txBody>
      </p:sp>
      <p:sp>
        <p:nvSpPr>
          <p:cNvPr id="8"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1"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13"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graphicFrame>
        <p:nvGraphicFramePr>
          <p:cNvPr id="7" name="6 Tabla"/>
          <p:cNvGraphicFramePr>
            <a:graphicFrameLocks noGrp="1"/>
          </p:cNvGraphicFramePr>
          <p:nvPr>
            <p:extLst>
              <p:ext uri="{D42A27DB-BD31-4B8C-83A1-F6EECF244321}">
                <p14:modId xmlns:p14="http://schemas.microsoft.com/office/powerpoint/2010/main" val="668652777"/>
              </p:ext>
            </p:extLst>
          </p:nvPr>
        </p:nvGraphicFramePr>
        <p:xfrm>
          <a:off x="1670118" y="3717032"/>
          <a:ext cx="5998226" cy="1371600"/>
        </p:xfrm>
        <a:graphic>
          <a:graphicData uri="http://schemas.openxmlformats.org/drawingml/2006/table">
            <a:tbl>
              <a:tblPr firstRow="1" firstCol="1" bandRow="1">
                <a:tableStyleId>{9D7B26C5-4107-4FEC-AEDC-1716B250A1EF}</a:tableStyleId>
              </a:tblPr>
              <a:tblGrid>
                <a:gridCol w="3117906"/>
                <a:gridCol w="1512168"/>
                <a:gridCol w="1368152"/>
              </a:tblGrid>
              <a:tr h="190500">
                <a:tc>
                  <a:txBody>
                    <a:bodyPr/>
                    <a:lstStyle/>
                    <a:p>
                      <a:endParaRPr lang="es-ES" sz="110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smtClean="0">
                          <a:effectLst/>
                        </a:rPr>
                        <a:t>Tubo</a:t>
                      </a:r>
                      <a:r>
                        <a:rPr lang="es-ES" sz="1200" baseline="0" dirty="0" smtClean="0">
                          <a:effectLst/>
                        </a:rPr>
                        <a:t> </a:t>
                      </a:r>
                      <a:r>
                        <a:rPr lang="es-ES" sz="1200" dirty="0" smtClean="0">
                          <a:effectLst/>
                        </a:rPr>
                        <a:t>(Kg</a:t>
                      </a:r>
                      <a:r>
                        <a:rPr lang="es-ES" sz="1200" dirty="0">
                          <a:effectLst/>
                        </a:rPr>
                        <a:t>)</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smtClean="0">
                          <a:effectLst/>
                        </a:rPr>
                        <a:t>Requerido</a:t>
                      </a:r>
                      <a:r>
                        <a:rPr lang="es-ES" sz="1200" baseline="0" dirty="0" smtClean="0">
                          <a:effectLst/>
                        </a:rPr>
                        <a:t> </a:t>
                      </a:r>
                      <a:r>
                        <a:rPr lang="es-ES" sz="1200" dirty="0" smtClean="0">
                          <a:effectLst/>
                        </a:rPr>
                        <a:t>(Kg</a:t>
                      </a:r>
                      <a:r>
                        <a:rPr lang="es-ES" sz="1200" dirty="0">
                          <a:effectLst/>
                        </a:rPr>
                        <a:t>)</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a la Tensión</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200417,75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a Cortante Vertical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58609,09</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de Bloque de Corte</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132394,64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Resistencia de Elementos en Compresión</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182548,75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30000,00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40193062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5598" y="1196752"/>
            <a:ext cx="7771201" cy="4929411"/>
          </a:xfrm>
        </p:spPr>
        <p:txBody>
          <a:bodyPr>
            <a:normAutofit/>
          </a:bodyPr>
          <a:lstStyle/>
          <a:p>
            <a:pPr marL="0" indent="0" algn="just">
              <a:buNone/>
            </a:pPr>
            <a:r>
              <a:rPr lang="es-EC" sz="1800" dirty="0" smtClean="0">
                <a:latin typeface="Times New Roman" pitchFamily="18" charset="0"/>
                <a:cs typeface="Times New Roman" pitchFamily="18" charset="0"/>
              </a:rPr>
              <a:t>Se </a:t>
            </a:r>
            <a:r>
              <a:rPr lang="es-EC" sz="1800" dirty="0">
                <a:latin typeface="Times New Roman" pitchFamily="18" charset="0"/>
                <a:cs typeface="Times New Roman" pitchFamily="18" charset="0"/>
              </a:rPr>
              <a:t>observa que el diseño del contraviento posee mayor resistencia en todas las solicitaciones excepto en la de corte vertical, se recomienda que el diseño de las Placas Gusset sea mayor en </a:t>
            </a:r>
            <a:r>
              <a:rPr lang="es-EC" sz="1800" dirty="0" smtClean="0">
                <a:latin typeface="Times New Roman" pitchFamily="18" charset="0"/>
                <a:cs typeface="Times New Roman" pitchFamily="18" charset="0"/>
              </a:rPr>
              <a:t>todas las capacidades, </a:t>
            </a:r>
            <a:r>
              <a:rPr lang="es-EC" sz="1800" dirty="0">
                <a:latin typeface="Times New Roman" pitchFamily="18" charset="0"/>
                <a:cs typeface="Times New Roman" pitchFamily="18" charset="0"/>
              </a:rPr>
              <a:t>especialmente en la compresión y en la tensión, razón por la cual se rediseña</a:t>
            </a:r>
            <a:r>
              <a:rPr lang="es-EC" sz="1800" dirty="0" smtClean="0">
                <a:latin typeface="Times New Roman" pitchFamily="18" charset="0"/>
                <a:cs typeface="Times New Roman" pitchFamily="18" charset="0"/>
              </a:rPr>
              <a:t>.</a:t>
            </a:r>
          </a:p>
          <a:p>
            <a:pPr marL="0" indent="0" algn="just">
              <a:buNone/>
            </a:pPr>
            <a:r>
              <a:rPr lang="es-EC" sz="1800" dirty="0">
                <a:latin typeface="Times New Roman" pitchFamily="18" charset="0"/>
                <a:cs typeface="Times New Roman" pitchFamily="18" charset="0"/>
              </a:rPr>
              <a:t>El nuevo tubo </a:t>
            </a:r>
            <a:r>
              <a:rPr lang="es-EC" sz="1800" dirty="0" smtClean="0">
                <a:latin typeface="Times New Roman" pitchFamily="18" charset="0"/>
                <a:cs typeface="Times New Roman" pitchFamily="18" charset="0"/>
              </a:rPr>
              <a:t>será </a:t>
            </a:r>
            <a:r>
              <a:rPr lang="es-EC" sz="1800" dirty="0">
                <a:latin typeface="Times New Roman" pitchFamily="18" charset="0"/>
                <a:cs typeface="Times New Roman" pitchFamily="18" charset="0"/>
              </a:rPr>
              <a:t>de 10 cm de diámetro exterior y </a:t>
            </a:r>
            <a:r>
              <a:rPr lang="es-EC" sz="1800" dirty="0" smtClean="0">
                <a:latin typeface="Times New Roman" pitchFamily="18" charset="0"/>
                <a:cs typeface="Times New Roman" pitchFamily="18" charset="0"/>
              </a:rPr>
              <a:t>8 mm de espesor.</a:t>
            </a:r>
            <a:endParaRPr lang="es-ES" sz="1800" dirty="0">
              <a:latin typeface="Times New Roman" pitchFamily="18" charset="0"/>
              <a:cs typeface="Times New Roman" pitchFamily="18" charset="0"/>
            </a:endParaRPr>
          </a:p>
          <a:p>
            <a:pPr marL="0" indent="0" algn="just">
              <a:buNone/>
            </a:pPr>
            <a:r>
              <a:rPr lang="es-EC" sz="1800" dirty="0" smtClean="0">
                <a:latin typeface="Times New Roman" pitchFamily="18" charset="0"/>
                <a:cs typeface="Times New Roman" pitchFamily="18" charset="0"/>
              </a:rPr>
              <a:t> </a:t>
            </a:r>
            <a:r>
              <a:rPr lang="es-EC" sz="1800" b="1" dirty="0" smtClean="0">
                <a:cs typeface="Times New Roman" pitchFamily="18" charset="0"/>
              </a:rPr>
              <a:t>Rediseño de Placas Gusset</a:t>
            </a:r>
            <a:endParaRPr lang="es-ES" sz="1800" b="1" dirty="0">
              <a:cs typeface="Times New Roman" pitchFamily="18" charset="0"/>
            </a:endParaRPr>
          </a:p>
          <a:p>
            <a:pPr marL="0" indent="0">
              <a:buNone/>
            </a:pPr>
            <a:endParaRPr lang="es-EC" dirty="0" smtClean="0"/>
          </a:p>
          <a:p>
            <a:pPr marL="0" indent="0">
              <a:buNone/>
            </a:pPr>
            <a:endParaRPr lang="es-EC" dirty="0"/>
          </a:p>
          <a:p>
            <a:pPr marL="0" indent="0">
              <a:buNone/>
            </a:pPr>
            <a:r>
              <a:rPr lang="es-EC" sz="1800" dirty="0">
                <a:latin typeface="Times New Roman" pitchFamily="18" charset="0"/>
                <a:cs typeface="Times New Roman" pitchFamily="18" charset="0"/>
              </a:rPr>
              <a:t> </a:t>
            </a:r>
            <a:endParaRPr lang="es-EC" sz="1800" dirty="0" smtClean="0">
              <a:latin typeface="Times New Roman" pitchFamily="18" charset="0"/>
              <a:cs typeface="Times New Roman" pitchFamily="18" charset="0"/>
            </a:endParaRPr>
          </a:p>
          <a:p>
            <a:pPr marL="0" indent="0">
              <a:buNone/>
            </a:pPr>
            <a:r>
              <a:rPr lang="es-ES" sz="1800" b="1" dirty="0" smtClean="0">
                <a:latin typeface="Times New Roman" pitchFamily="18" charset="0"/>
                <a:cs typeface="Times New Roman" pitchFamily="18" charset="0"/>
              </a:rPr>
              <a:t>  </a:t>
            </a:r>
            <a:r>
              <a:rPr lang="es-ES" sz="1800" b="1" dirty="0" smtClean="0">
                <a:cs typeface="Times New Roman" pitchFamily="18" charset="0"/>
              </a:rPr>
              <a:t>Capacidades de elementos</a:t>
            </a:r>
            <a:endParaRPr lang="es-ES" sz="1800" b="1" dirty="0">
              <a:cs typeface="Times New Roman" pitchFamily="18" charset="0"/>
            </a:endParaRPr>
          </a:p>
          <a:p>
            <a:pPr marL="0" indent="0">
              <a:buNone/>
            </a:pPr>
            <a:endParaRPr lang="es-EC" dirty="0" smtClean="0"/>
          </a:p>
          <a:p>
            <a:pPr marL="0" indent="0">
              <a:buNone/>
            </a:pPr>
            <a:endParaRPr lang="es-ES" dirty="0" smtClean="0"/>
          </a:p>
          <a:p>
            <a:pPr marL="0" indent="0">
              <a:buNone/>
            </a:pPr>
            <a:endParaRPr lang="es-ES" dirty="0"/>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graphicFrame>
        <p:nvGraphicFramePr>
          <p:cNvPr id="8" name="7 Tabla"/>
          <p:cNvGraphicFramePr>
            <a:graphicFrameLocks noGrp="1"/>
          </p:cNvGraphicFramePr>
          <p:nvPr>
            <p:extLst>
              <p:ext uri="{D42A27DB-BD31-4B8C-83A1-F6EECF244321}">
                <p14:modId xmlns:p14="http://schemas.microsoft.com/office/powerpoint/2010/main" val="1643909967"/>
              </p:ext>
            </p:extLst>
          </p:nvPr>
        </p:nvGraphicFramePr>
        <p:xfrm>
          <a:off x="1054237" y="3068960"/>
          <a:ext cx="5937015" cy="1097280"/>
        </p:xfrm>
        <a:graphic>
          <a:graphicData uri="http://schemas.openxmlformats.org/drawingml/2006/table">
            <a:tbl>
              <a:tblPr firstRow="1" firstCol="1" bandRow="1">
                <a:tableStyleId>{9D7B26C5-4107-4FEC-AEDC-1716B250A1EF}</a:tableStyleId>
              </a:tblPr>
              <a:tblGrid>
                <a:gridCol w="1012785"/>
                <a:gridCol w="987562"/>
                <a:gridCol w="984652"/>
                <a:gridCol w="984652"/>
                <a:gridCol w="984652"/>
                <a:gridCol w="982712"/>
              </a:tblGrid>
              <a:tr h="381000">
                <a:tc>
                  <a:txBody>
                    <a:bodyPr/>
                    <a:lstStyle/>
                    <a:p>
                      <a:pPr indent="144145" algn="ctr">
                        <a:lnSpc>
                          <a:spcPct val="150000"/>
                        </a:lnSpc>
                        <a:spcBef>
                          <a:spcPts val="1200"/>
                        </a:spcBef>
                        <a:spcAft>
                          <a:spcPts val="0"/>
                        </a:spcAft>
                      </a:pPr>
                      <a:r>
                        <a:rPr lang="es-ES" sz="1200" dirty="0">
                          <a:effectLst/>
                        </a:rPr>
                        <a:t>Placa Gusset</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L</a:t>
                      </a:r>
                      <a:r>
                        <a:rPr lang="es-ES" sz="900">
                          <a:effectLst/>
                        </a:rPr>
                        <a:t>h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dirty="0" err="1">
                          <a:effectLst/>
                        </a:rPr>
                        <a:t>L</a:t>
                      </a:r>
                      <a:r>
                        <a:rPr lang="es-ES" sz="900" dirty="0" err="1">
                          <a:effectLst/>
                        </a:rPr>
                        <a:t>v</a:t>
                      </a:r>
                      <a:r>
                        <a:rPr lang="es-ES" sz="900" dirty="0">
                          <a:effectLst/>
                        </a:rPr>
                        <a:t> (cm)</a:t>
                      </a:r>
                      <a:endParaRPr lang="es-ES" sz="1200" dirty="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L</a:t>
                      </a:r>
                      <a:r>
                        <a:rPr lang="es-ES" sz="900">
                          <a:effectLst/>
                        </a:rPr>
                        <a:t>1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L</a:t>
                      </a:r>
                      <a:r>
                        <a:rPr lang="es-ES" sz="900">
                          <a:effectLst/>
                        </a:rPr>
                        <a:t>2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c>
                  <a:txBody>
                    <a:bodyPr/>
                    <a:lstStyle/>
                    <a:p>
                      <a:pPr indent="144145" algn="ctr">
                        <a:lnSpc>
                          <a:spcPct val="150000"/>
                        </a:lnSpc>
                        <a:spcBef>
                          <a:spcPts val="1200"/>
                        </a:spcBef>
                        <a:spcAft>
                          <a:spcPts val="0"/>
                        </a:spcAft>
                      </a:pPr>
                      <a:r>
                        <a:rPr lang="es-ES" sz="1200">
                          <a:effectLst/>
                        </a:rPr>
                        <a:t>t</a:t>
                      </a:r>
                      <a:r>
                        <a:rPr lang="es-ES" sz="900">
                          <a:effectLst/>
                        </a:rPr>
                        <a:t>p (cm)</a:t>
                      </a:r>
                      <a:endParaRPr lang="es-ES" sz="1200">
                        <a:solidFill>
                          <a:srgbClr val="000000"/>
                        </a:solidFill>
                        <a:effectLst/>
                        <a:latin typeface="Times New Roman"/>
                        <a:ea typeface="Calibri"/>
                        <a:cs typeface="Times New Roman"/>
                      </a:endParaRPr>
                    </a:p>
                  </a:txBody>
                  <a:tcPr marL="68580" marR="68580" marT="0" marB="0" anchor="ctr">
                    <a:solidFill>
                      <a:schemeClr val="bg1"/>
                    </a:solidFill>
                  </a:tcPr>
                </a:tc>
              </a:tr>
              <a:tr h="190500">
                <a:tc>
                  <a:txBody>
                    <a:bodyPr/>
                    <a:lstStyle/>
                    <a:p>
                      <a:pPr indent="144145" algn="ctr">
                        <a:lnSpc>
                          <a:spcPct val="150000"/>
                        </a:lnSpc>
                        <a:spcBef>
                          <a:spcPts val="1200"/>
                        </a:spcBef>
                        <a:spcAft>
                          <a:spcPts val="0"/>
                        </a:spcAft>
                      </a:pPr>
                      <a:r>
                        <a:rPr lang="es-ES" sz="1200">
                          <a:effectLst/>
                        </a:rPr>
                        <a:t>Inferior</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33,91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dirty="0">
                          <a:effectLst/>
                        </a:rPr>
                        <a:t>Superior</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130,00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30,00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15,00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20,05</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1,30</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719449153"/>
              </p:ext>
            </p:extLst>
          </p:nvPr>
        </p:nvGraphicFramePr>
        <p:xfrm>
          <a:off x="1117928" y="4941168"/>
          <a:ext cx="5426154" cy="1645920"/>
        </p:xfrm>
        <a:graphic>
          <a:graphicData uri="http://schemas.openxmlformats.org/drawingml/2006/table">
            <a:tbl>
              <a:tblPr firstRow="1" firstCol="1" bandRow="1">
                <a:tableStyleId>{9D7B26C5-4107-4FEC-AEDC-1716B250A1EF}</a:tableStyleId>
              </a:tblPr>
              <a:tblGrid>
                <a:gridCol w="1626797"/>
                <a:gridCol w="1049546"/>
                <a:gridCol w="1385401"/>
                <a:gridCol w="1364410"/>
              </a:tblGrid>
              <a:tr h="190500">
                <a:tc>
                  <a:txBody>
                    <a:bodyPr/>
                    <a:lstStyle/>
                    <a:p>
                      <a:endParaRPr lang="es-ES" sz="1100" dirty="0">
                        <a:solidFill>
                          <a:srgbClr val="000000"/>
                        </a:solidFill>
                        <a:effectLst/>
                        <a:latin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Tubo</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Placa Gusset Inferior</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Placa Gusset Superior</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Tensión</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76148,61</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80985,34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80985,34</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Corte Vertical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42624,80</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96641,28</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69266,17</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a:effectLst/>
                        </a:rPr>
                        <a:t>Bloque de Corte</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75051,36</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110655,64</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108786,05</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l">
                        <a:lnSpc>
                          <a:spcPct val="150000"/>
                        </a:lnSpc>
                        <a:spcBef>
                          <a:spcPts val="1200"/>
                        </a:spcBef>
                        <a:spcAft>
                          <a:spcPts val="0"/>
                        </a:spcAft>
                      </a:pPr>
                      <a:r>
                        <a:rPr lang="es-ES" sz="1200" dirty="0">
                          <a:effectLst/>
                        </a:rPr>
                        <a:t>Compresión</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54150,68</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56504,08</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72029,34</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10" name="1 Título"/>
          <p:cNvSpPr txBox="1">
            <a:spLocks/>
          </p:cNvSpPr>
          <p:nvPr/>
        </p:nvSpPr>
        <p:spPr>
          <a:xfrm>
            <a:off x="2224620" y="274638"/>
            <a:ext cx="6462179" cy="778098"/>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s-ES" sz="2800" dirty="0" smtClean="0"/>
              <a:t>Diseño Placas Gusset</a:t>
            </a:r>
            <a:endParaRPr lang="es-ES" sz="2800" dirty="0"/>
          </a:p>
        </p:txBody>
      </p:sp>
    </p:spTree>
    <p:extLst>
      <p:ext uri="{BB962C8B-B14F-4D97-AF65-F5344CB8AC3E}">
        <p14:creationId xmlns:p14="http://schemas.microsoft.com/office/powerpoint/2010/main" val="28582674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b="1" dirty="0" smtClean="0"/>
              <a:t>Conclusiones</a:t>
            </a:r>
            <a:endParaRPr lang="es-ES" sz="3200" b="1" dirty="0"/>
          </a:p>
        </p:txBody>
      </p:sp>
      <p:sp>
        <p:nvSpPr>
          <p:cNvPr id="3" name="2 Marcador de contenido"/>
          <p:cNvSpPr>
            <a:spLocks noGrp="1"/>
          </p:cNvSpPr>
          <p:nvPr>
            <p:ph idx="1"/>
          </p:nvPr>
        </p:nvSpPr>
        <p:spPr>
          <a:xfrm>
            <a:off x="915598" y="1600200"/>
            <a:ext cx="7771201" cy="4525963"/>
          </a:xfrm>
        </p:spPr>
        <p:txBody>
          <a:bodyPr>
            <a:normAutofit fontScale="70000" lnSpcReduction="20000"/>
          </a:bodyPr>
          <a:lstStyle/>
          <a:p>
            <a:pPr lvl="0" algn="just"/>
            <a:r>
              <a:rPr lang="es-EC" dirty="0">
                <a:latin typeface="Times New Roman" pitchFamily="18" charset="0"/>
                <a:cs typeface="Times New Roman" pitchFamily="18" charset="0"/>
              </a:rPr>
              <a:t>El análisis sísmico de la estructura original demostró que la deriva de piso crítica es del orden del 1%, lo que denota que puede existir daño en mampostería y vigas ante un evento sísmico, pese a que cumple con holgura la exigencia de la Norma Ecuatoriana de la Construcción, al comparar con el </a:t>
            </a:r>
            <a:r>
              <a:rPr lang="es-EC" dirty="0" smtClean="0">
                <a:latin typeface="Times New Roman" pitchFamily="18" charset="0"/>
                <a:cs typeface="Times New Roman" pitchFamily="18" charset="0"/>
              </a:rPr>
              <a:t>edificio reforzado </a:t>
            </a:r>
            <a:r>
              <a:rPr lang="es-EC" dirty="0">
                <a:latin typeface="Times New Roman" pitchFamily="18" charset="0"/>
                <a:cs typeface="Times New Roman" pitchFamily="18" charset="0"/>
              </a:rPr>
              <a:t>y con los mismos espectros de Manta, se determinó que la deriva máxima fue de 0,77% lo que revela que se disminuirán con éxito los daños en la estructura.</a:t>
            </a:r>
            <a:endParaRPr lang="es-ES" dirty="0">
              <a:latin typeface="Times New Roman" pitchFamily="18" charset="0"/>
              <a:cs typeface="Times New Roman" pitchFamily="18" charset="0"/>
            </a:endParaRPr>
          </a:p>
          <a:p>
            <a:pPr lvl="0" algn="just"/>
            <a:r>
              <a:rPr lang="es-ES" dirty="0" smtClean="0">
                <a:latin typeface="Times New Roman" pitchFamily="18" charset="0"/>
                <a:cs typeface="Times New Roman" pitchFamily="18" charset="0"/>
              </a:rPr>
              <a:t>Al </a:t>
            </a:r>
            <a:r>
              <a:rPr lang="es-ES" dirty="0">
                <a:latin typeface="Times New Roman" pitchFamily="18" charset="0"/>
                <a:cs typeface="Times New Roman" pitchFamily="18" charset="0"/>
              </a:rPr>
              <a:t>contar con limitaciones de espaciamiento en la colocación de disipadores es preferible utilizar los disipadores SLB 40_5 por sus configuraciones pequeñas y </a:t>
            </a:r>
            <a:r>
              <a:rPr lang="es-ES" dirty="0" smtClean="0">
                <a:latin typeface="Times New Roman" pitchFamily="18" charset="0"/>
                <a:cs typeface="Times New Roman" pitchFamily="18" charset="0"/>
              </a:rPr>
              <a:t>sus adaptaciones </a:t>
            </a:r>
            <a:r>
              <a:rPr lang="es-ES" dirty="0">
                <a:latin typeface="Times New Roman" pitchFamily="18" charset="0"/>
                <a:cs typeface="Times New Roman" pitchFamily="18" charset="0"/>
              </a:rPr>
              <a:t>a las solicitaciones.</a:t>
            </a:r>
          </a:p>
          <a:p>
            <a:pPr lvl="0" algn="just"/>
            <a:r>
              <a:rPr lang="es-EC" dirty="0">
                <a:latin typeface="Times New Roman" pitchFamily="18" charset="0"/>
                <a:cs typeface="Times New Roman" pitchFamily="18" charset="0"/>
              </a:rPr>
              <a:t>El calculó de los centros de masa y rigidez en cada planta, determinó que las excentricidades son relativamente pequeñas y no son capaces de generar problemas de torsión en planta, tanto en la estructura original, como en la estructura reforzada.</a:t>
            </a:r>
            <a:endParaRPr lang="es-ES" dirty="0">
              <a:latin typeface="Times New Roman" pitchFamily="18" charset="0"/>
              <a:cs typeface="Times New Roman" pitchFamily="18" charset="0"/>
            </a:endParaRPr>
          </a:p>
          <a:p>
            <a:endParaRPr lang="es-ES" dirty="0"/>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9922154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b="1" dirty="0"/>
              <a:t>Conclusiones</a:t>
            </a:r>
            <a:endParaRPr lang="es-ES" sz="3200" dirty="0"/>
          </a:p>
        </p:txBody>
      </p:sp>
      <p:sp>
        <p:nvSpPr>
          <p:cNvPr id="3" name="2 Marcador de contenido"/>
          <p:cNvSpPr>
            <a:spLocks noGrp="1"/>
          </p:cNvSpPr>
          <p:nvPr>
            <p:ph idx="1"/>
          </p:nvPr>
        </p:nvSpPr>
        <p:spPr>
          <a:xfrm>
            <a:off x="915598" y="1600200"/>
            <a:ext cx="7771201" cy="4525963"/>
          </a:xfrm>
        </p:spPr>
        <p:txBody>
          <a:bodyPr>
            <a:normAutofit fontScale="47500" lnSpcReduction="20000"/>
          </a:bodyPr>
          <a:lstStyle/>
          <a:p>
            <a:pPr lvl="0" algn="just"/>
            <a:r>
              <a:rPr lang="es-EC" sz="4200" dirty="0">
                <a:latin typeface="Times New Roman" pitchFamily="18" charset="0"/>
                <a:cs typeface="Times New Roman" pitchFamily="18" charset="0"/>
              </a:rPr>
              <a:t>El desplazamiento máximo de la estructura original fue de 30,6 cm, y se registra en el sentido transversal con el espectro de E-W, en base al nivel de diseño sísmico, a la tipología estructural y a la altura del edificio, el daño se clasifica como moderado, con agrietamiento severo y desprendimiento en mampostería; al reforzar la estructura con SLB 40_5 se obtuvo una reducción del 22,51% del desplazamiento máximo de la estructura original, lo que evidencia que los SLB poseen buen desempeño y garantizan un mejor comportamiento estructural ante un sismo de tal magnitud</a:t>
            </a:r>
            <a:r>
              <a:rPr lang="es-EC" sz="4200" dirty="0" smtClean="0">
                <a:latin typeface="Times New Roman" pitchFamily="18" charset="0"/>
                <a:cs typeface="Times New Roman" pitchFamily="18" charset="0"/>
              </a:rPr>
              <a:t>.</a:t>
            </a:r>
          </a:p>
          <a:p>
            <a:pPr lvl="0" algn="just"/>
            <a:r>
              <a:rPr lang="es-EC" sz="4200" dirty="0">
                <a:latin typeface="Times New Roman" pitchFamily="18" charset="0"/>
                <a:cs typeface="Times New Roman" pitchFamily="18" charset="0"/>
              </a:rPr>
              <a:t>La estructuración y disposición de las gradas y ascensores son un aspecto importante para resaltar, en este edifico de estudio estuvieron centradas, evitaron la torsión y ayudaron a la ductilidad del edificio.</a:t>
            </a:r>
            <a:endParaRPr lang="es-ES" sz="4200" dirty="0">
              <a:latin typeface="Times New Roman" pitchFamily="18" charset="0"/>
              <a:cs typeface="Times New Roman" pitchFamily="18" charset="0"/>
            </a:endParaRPr>
          </a:p>
          <a:p>
            <a:pPr lvl="0" algn="just"/>
            <a:r>
              <a:rPr lang="es-EC" sz="4200" dirty="0">
                <a:latin typeface="Times New Roman" pitchFamily="18" charset="0"/>
                <a:cs typeface="Times New Roman" pitchFamily="18" charset="0"/>
              </a:rPr>
              <a:t>El sismo del 16 de Abril demostró la importancia de enfocar los diseños a la nueva estructuración sísmica, misma que se basa en el uso de disipadores de energía y aisladores sísmicos, para mejorar su comportamiento sísmico.</a:t>
            </a:r>
            <a:endParaRPr lang="es-ES" sz="4200" dirty="0">
              <a:latin typeface="Times New Roman" pitchFamily="18" charset="0"/>
              <a:cs typeface="Times New Roman" pitchFamily="18" charset="0"/>
            </a:endParaRPr>
          </a:p>
          <a:p>
            <a:pPr lvl="0"/>
            <a:endParaRPr lang="es-ES" dirty="0"/>
          </a:p>
          <a:p>
            <a:endParaRPr lang="es-ES" dirty="0"/>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5056322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b="1" dirty="0" smtClean="0"/>
              <a:t>Recomendaciones</a:t>
            </a:r>
            <a:endParaRPr lang="es-ES" sz="3200" b="1" dirty="0"/>
          </a:p>
        </p:txBody>
      </p:sp>
      <p:sp>
        <p:nvSpPr>
          <p:cNvPr id="3" name="2 Marcador de contenido"/>
          <p:cNvSpPr>
            <a:spLocks noGrp="1"/>
          </p:cNvSpPr>
          <p:nvPr>
            <p:ph idx="1"/>
          </p:nvPr>
        </p:nvSpPr>
        <p:spPr>
          <a:xfrm>
            <a:off x="915598" y="1600200"/>
            <a:ext cx="7771201" cy="4525963"/>
          </a:xfrm>
        </p:spPr>
        <p:txBody>
          <a:bodyPr>
            <a:normAutofit fontScale="70000" lnSpcReduction="20000"/>
          </a:bodyPr>
          <a:lstStyle/>
          <a:p>
            <a:pPr algn="just"/>
            <a:r>
              <a:rPr lang="es-EC" dirty="0">
                <a:latin typeface="Times New Roman" pitchFamily="18" charset="0"/>
                <a:cs typeface="Times New Roman" pitchFamily="18" charset="0"/>
              </a:rPr>
              <a:t>Se recomienda que en la construcción de grandes estructuras se considere el uso de muros de corte para aportar ductilidad a la estructura y en el caso de las paredes reemplazar algunos elementos por otros de menor peso.</a:t>
            </a:r>
            <a:endParaRPr lang="es-E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Los espectros que se presentaron en Manta durante el 16 de Abril superaron a los espectros planteados por la NEC-15, se debe considerar espectros de diseño altos porque se comprobó que los de la norma no son suficientes.</a:t>
            </a:r>
            <a:endParaRPr lang="es-E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Se recomienda que los pórticos externos posean las columnas de igual o mayor medida que la de los internos para evitar problemas de torsión espacial, así como también es importante pensar siempre en la distribución de las gradas y los ascensores, puesto que estos pueden comportarse como un diafragma si se coloca en el centro de la estructura</a:t>
            </a:r>
            <a:r>
              <a:rPr lang="es-EC"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41363517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4620" y="274638"/>
            <a:ext cx="6462179" cy="1143000"/>
          </a:xfrm>
        </p:spPr>
        <p:txBody>
          <a:bodyPr>
            <a:normAutofit/>
          </a:bodyPr>
          <a:lstStyle/>
          <a:p>
            <a:r>
              <a:rPr lang="es-ES" sz="3200" b="1" dirty="0" smtClean="0"/>
              <a:t>Recomendaciones</a:t>
            </a:r>
            <a:endParaRPr lang="es-ES" sz="3200" b="1" dirty="0"/>
          </a:p>
        </p:txBody>
      </p:sp>
      <p:sp>
        <p:nvSpPr>
          <p:cNvPr id="3" name="2 Marcador de contenido"/>
          <p:cNvSpPr>
            <a:spLocks noGrp="1"/>
          </p:cNvSpPr>
          <p:nvPr>
            <p:ph idx="1"/>
          </p:nvPr>
        </p:nvSpPr>
        <p:spPr>
          <a:xfrm>
            <a:off x="915598" y="1600200"/>
            <a:ext cx="7771201" cy="4525963"/>
          </a:xfrm>
        </p:spPr>
        <p:txBody>
          <a:bodyPr>
            <a:normAutofit fontScale="70000" lnSpcReduction="20000"/>
          </a:bodyPr>
          <a:lstStyle/>
          <a:p>
            <a:pPr algn="just"/>
            <a:r>
              <a:rPr lang="es-EC" dirty="0">
                <a:latin typeface="Times New Roman" pitchFamily="18" charset="0"/>
                <a:cs typeface="Times New Roman" pitchFamily="18" charset="0"/>
              </a:rPr>
              <a:t>Como medida de precaución ante el bajo factor de peligrosidad sísmica (z) que se considera en el territorio ecuatoriano por la NEC-15, se recomienda realizar un estudio de microzonificación sísmica de suelos para determinar los factores de sitio de aceleración, desplazamiento y de comportamiento no lineal.</a:t>
            </a:r>
            <a:endParaRPr lang="es-E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Otro valor a considerar es el factor de reducción de fuerzas sísmicas (R), puesto que al tomar un valor bajo, evitará la sub-dimensión del espectro de diseño, lo que provoca que el diseño de la estructura tenga mayores factores de seguridad.</a:t>
            </a:r>
            <a:endParaRPr lang="es-ES" dirty="0">
              <a:latin typeface="Times New Roman" pitchFamily="18" charset="0"/>
              <a:cs typeface="Times New Roman" pitchFamily="18" charset="0"/>
            </a:endParaRPr>
          </a:p>
          <a:p>
            <a:pPr algn="just"/>
            <a:r>
              <a:rPr lang="es-EC" dirty="0">
                <a:latin typeface="Times New Roman" pitchFamily="18" charset="0"/>
                <a:cs typeface="Times New Roman" pitchFamily="18" charset="0"/>
              </a:rPr>
              <a:t>Se recomienda que las diagonales de acero del contraviento concéntrico estén expuestas a bajos porcentajes de su máxima capacidad, ya que esto va a certificar que estos materiales trabajen en el rango elástico y de esa forma garantiza que los disipadores sean los encargados de liberar energía sísmica</a:t>
            </a:r>
            <a:r>
              <a:rPr lang="es-EC"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566334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
        <p:nvSpPr>
          <p:cNvPr id="8" name="Rectángulo 1"/>
          <p:cNvSpPr/>
          <p:nvPr/>
        </p:nvSpPr>
        <p:spPr>
          <a:xfrm>
            <a:off x="264353" y="2984288"/>
            <a:ext cx="9130351" cy="1169551"/>
          </a:xfrm>
          <a:prstGeom prst="rect">
            <a:avLst/>
          </a:prstGeom>
          <a:noFill/>
        </p:spPr>
        <p:txBody>
          <a:bodyPr wrap="square" lIns="91440" tIns="45720" rIns="91440" bIns="45720">
            <a:spAutoFit/>
          </a:bodyPr>
          <a:lstStyle/>
          <a:p>
            <a:pPr algn="ctr"/>
            <a:r>
              <a:rPr lang="es-ES" sz="7000" b="1" dirty="0">
                <a:ln w="9525">
                  <a:solidFill>
                    <a:schemeClr val="bg1"/>
                  </a:solidFill>
                  <a:prstDash val="solid"/>
                </a:ln>
                <a:effectLst>
                  <a:outerShdw blurRad="12700" dist="38100" dir="2700000" algn="tl" rotWithShape="0">
                    <a:schemeClr val="bg1">
                      <a:lumMod val="50000"/>
                    </a:schemeClr>
                  </a:outerShdw>
                </a:effectLst>
              </a:rPr>
              <a:t>GRACIAS</a:t>
            </a:r>
          </a:p>
        </p:txBody>
      </p:sp>
    </p:spTree>
    <p:extLst>
      <p:ext uri="{BB962C8B-B14F-4D97-AF65-F5344CB8AC3E}">
        <p14:creationId xmlns:p14="http://schemas.microsoft.com/office/powerpoint/2010/main" val="460830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5599" y="1196752"/>
            <a:ext cx="3008313" cy="1162050"/>
          </a:xfrm>
        </p:spPr>
        <p:txBody>
          <a:bodyPr>
            <a:normAutofit/>
          </a:bodyPr>
          <a:lstStyle/>
          <a:p>
            <a:pPr lvl="1" algn="ctr" rtl="0">
              <a:spcBef>
                <a:spcPct val="0"/>
              </a:spcBef>
            </a:pPr>
            <a:r>
              <a:rPr lang="es-ES" sz="2800" b="1" kern="1200" dirty="0">
                <a:solidFill>
                  <a:schemeClr val="tx1"/>
                </a:solidFill>
                <a:latin typeface="+mj-lt"/>
                <a:ea typeface="+mj-ea"/>
                <a:cs typeface="+mj-cs"/>
              </a:rPr>
              <a:t>Acelerogramas de Manabí</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817397973"/>
              </p:ext>
            </p:extLst>
          </p:nvPr>
        </p:nvGraphicFramePr>
        <p:xfrm>
          <a:off x="5020771" y="4221088"/>
          <a:ext cx="2448272" cy="1645920"/>
        </p:xfrm>
        <a:graphic>
          <a:graphicData uri="http://schemas.openxmlformats.org/drawingml/2006/table">
            <a:tbl>
              <a:tblPr firstRow="1" firstCol="1" bandRow="1">
                <a:tableStyleId>{9D7B26C5-4107-4FEC-AEDC-1716B250A1EF}</a:tableStyleId>
              </a:tblPr>
              <a:tblGrid>
                <a:gridCol w="1239746"/>
                <a:gridCol w="1208526"/>
              </a:tblGrid>
              <a:tr h="190500">
                <a:tc>
                  <a:txBody>
                    <a:bodyPr/>
                    <a:lstStyle/>
                    <a:p>
                      <a:pPr indent="144145" algn="ctr">
                        <a:lnSpc>
                          <a:spcPct val="150000"/>
                        </a:lnSpc>
                        <a:spcBef>
                          <a:spcPts val="1200"/>
                        </a:spcBef>
                        <a:spcAft>
                          <a:spcPts val="0"/>
                        </a:spcAft>
                      </a:pPr>
                      <a:r>
                        <a:rPr lang="es-ES" sz="1200" dirty="0">
                          <a:effectLst/>
                        </a:rPr>
                        <a:t>Sitio</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smtClean="0">
                          <a:effectLst/>
                        </a:rPr>
                        <a:t>PGA (g)</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Pedernales</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1,413</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Chone</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0,367</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Manta</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0,524</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Portoviejo</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a:effectLst/>
                        </a:rPr>
                        <a:t>0,420</a:t>
                      </a:r>
                      <a:endParaRPr lang="es-ES" sz="1200">
                        <a:solidFill>
                          <a:srgbClr val="000000"/>
                        </a:solidFill>
                        <a:effectLst/>
                        <a:latin typeface="Times New Roman"/>
                        <a:ea typeface="Calibri"/>
                        <a:cs typeface="Times New Roman"/>
                      </a:endParaRPr>
                    </a:p>
                  </a:txBody>
                  <a:tcPr marL="68580" marR="68580" marT="0" marB="0">
                    <a:solidFill>
                      <a:schemeClr val="bg1"/>
                    </a:solidFill>
                  </a:tcPr>
                </a:tc>
              </a:tr>
              <a:tr h="190500">
                <a:tc>
                  <a:txBody>
                    <a:bodyPr/>
                    <a:lstStyle/>
                    <a:p>
                      <a:pPr indent="144145" algn="ctr">
                        <a:lnSpc>
                          <a:spcPct val="150000"/>
                        </a:lnSpc>
                        <a:spcBef>
                          <a:spcPts val="1200"/>
                        </a:spcBef>
                        <a:spcAft>
                          <a:spcPts val="0"/>
                        </a:spcAft>
                      </a:pPr>
                      <a:r>
                        <a:rPr lang="es-ES" sz="1200">
                          <a:effectLst/>
                        </a:rPr>
                        <a:t>Guayaquil</a:t>
                      </a:r>
                      <a:endParaRPr lang="es-ES" sz="1200">
                        <a:solidFill>
                          <a:srgbClr val="000000"/>
                        </a:solidFill>
                        <a:effectLst/>
                        <a:latin typeface="Times New Roman"/>
                        <a:ea typeface="Calibri"/>
                        <a:cs typeface="Times New Roman"/>
                      </a:endParaRPr>
                    </a:p>
                  </a:txBody>
                  <a:tcPr marL="68580" marR="68580" marT="0" marB="0">
                    <a:solidFill>
                      <a:schemeClr val="bg1"/>
                    </a:solidFill>
                  </a:tcPr>
                </a:tc>
                <a:tc>
                  <a:txBody>
                    <a:bodyPr/>
                    <a:lstStyle/>
                    <a:p>
                      <a:pPr indent="144145" algn="ctr">
                        <a:lnSpc>
                          <a:spcPct val="150000"/>
                        </a:lnSpc>
                        <a:spcBef>
                          <a:spcPts val="1200"/>
                        </a:spcBef>
                        <a:spcAft>
                          <a:spcPts val="0"/>
                        </a:spcAft>
                      </a:pPr>
                      <a:r>
                        <a:rPr lang="es-ES" sz="1200" dirty="0">
                          <a:effectLst/>
                        </a:rPr>
                        <a:t>0,023</a:t>
                      </a:r>
                      <a:endParaRPr lang="es-ES" sz="1200" dirty="0">
                        <a:solidFill>
                          <a:srgbClr val="000000"/>
                        </a:solidFill>
                        <a:effectLst/>
                        <a:latin typeface="Times New Roman"/>
                        <a:ea typeface="Calibri"/>
                        <a:cs typeface="Times New Roman"/>
                      </a:endParaRPr>
                    </a:p>
                  </a:txBody>
                  <a:tcPr marL="68580" marR="68580" marT="0" marB="0">
                    <a:solidFill>
                      <a:schemeClr val="bg1"/>
                    </a:solidFill>
                  </a:tcPr>
                </a:tc>
              </a:tr>
            </a:tbl>
          </a:graphicData>
        </a:graphic>
      </p:graphicFrame>
      <p:sp>
        <p:nvSpPr>
          <p:cNvPr id="4" name="3 Marcador de texto"/>
          <p:cNvSpPr>
            <a:spLocks noGrp="1"/>
          </p:cNvSpPr>
          <p:nvPr>
            <p:ph type="body" sz="half" idx="2"/>
          </p:nvPr>
        </p:nvSpPr>
        <p:spPr>
          <a:xfrm>
            <a:off x="898479" y="2180145"/>
            <a:ext cx="3008313" cy="4691063"/>
          </a:xfrm>
        </p:spPr>
        <p:txBody>
          <a:bodyPr>
            <a:normAutofit/>
          </a:bodyPr>
          <a:lstStyle/>
          <a:p>
            <a:pPr algn="just"/>
            <a:endParaRPr lang="es-EC" sz="1900" dirty="0" smtClean="0">
              <a:latin typeface="Times New Roman" pitchFamily="18" charset="0"/>
              <a:cs typeface="Times New Roman" pitchFamily="18" charset="0"/>
            </a:endParaRPr>
          </a:p>
          <a:p>
            <a:pPr algn="just"/>
            <a:r>
              <a:rPr lang="es-EC" sz="1900" dirty="0" smtClean="0">
                <a:latin typeface="Times New Roman" pitchFamily="18" charset="0"/>
                <a:cs typeface="Times New Roman" pitchFamily="18" charset="0"/>
              </a:rPr>
              <a:t>El </a:t>
            </a:r>
            <a:r>
              <a:rPr lang="es-EC" sz="1900" dirty="0">
                <a:latin typeface="Times New Roman" pitchFamily="18" charset="0"/>
                <a:cs typeface="Times New Roman" pitchFamily="18" charset="0"/>
              </a:rPr>
              <a:t>punto de medición </a:t>
            </a:r>
            <a:r>
              <a:rPr lang="es-EC" sz="1900" dirty="0" smtClean="0">
                <a:latin typeface="Times New Roman" pitchFamily="18" charset="0"/>
                <a:cs typeface="Times New Roman" pitchFamily="18" charset="0"/>
              </a:rPr>
              <a:t>y el </a:t>
            </a:r>
            <a:r>
              <a:rPr lang="es-EC" sz="1900" dirty="0">
                <a:latin typeface="Times New Roman" pitchFamily="18" charset="0"/>
                <a:cs typeface="Times New Roman" pitchFamily="18" charset="0"/>
              </a:rPr>
              <a:t>tipo de terreno </a:t>
            </a:r>
            <a:r>
              <a:rPr lang="es-EC" sz="1900" dirty="0" smtClean="0">
                <a:latin typeface="Times New Roman" pitchFamily="18" charset="0"/>
                <a:cs typeface="Times New Roman" pitchFamily="18" charset="0"/>
              </a:rPr>
              <a:t>son </a:t>
            </a:r>
            <a:r>
              <a:rPr lang="es-EC" sz="1900" dirty="0">
                <a:latin typeface="Times New Roman" pitchFamily="18" charset="0"/>
                <a:cs typeface="Times New Roman" pitchFamily="18" charset="0"/>
              </a:rPr>
              <a:t>factores muy importantes en la </a:t>
            </a:r>
            <a:r>
              <a:rPr lang="es-EC" sz="1900" dirty="0" smtClean="0">
                <a:latin typeface="Times New Roman" pitchFamily="18" charset="0"/>
                <a:cs typeface="Times New Roman" pitchFamily="18" charset="0"/>
              </a:rPr>
              <a:t>medición del acelerograma</a:t>
            </a:r>
            <a:r>
              <a:rPr lang="es-ES" sz="1900" dirty="0" smtClean="0">
                <a:latin typeface="Times New Roman" pitchFamily="18" charset="0"/>
                <a:cs typeface="Times New Roman" pitchFamily="18" charset="0"/>
              </a:rPr>
              <a:t>.</a:t>
            </a:r>
            <a:endParaRPr lang="es-ES" sz="1900" dirty="0">
              <a:latin typeface="Times New Roman" pitchFamily="18" charset="0"/>
              <a:cs typeface="Times New Roman" pitchFamily="18" charset="0"/>
            </a:endParaRPr>
          </a:p>
          <a:p>
            <a:pPr algn="just"/>
            <a:r>
              <a:rPr lang="es-EC" sz="1900" dirty="0">
                <a:latin typeface="Times New Roman" pitchFamily="18" charset="0"/>
                <a:cs typeface="Times New Roman" pitchFamily="18" charset="0"/>
              </a:rPr>
              <a:t>Los acelerogramas </a:t>
            </a:r>
            <a:r>
              <a:rPr lang="es-EC" sz="1900" dirty="0" smtClean="0">
                <a:latin typeface="Times New Roman" pitchFamily="18" charset="0"/>
                <a:cs typeface="Times New Roman" pitchFamily="18" charset="0"/>
              </a:rPr>
              <a:t>brindan </a:t>
            </a:r>
            <a:r>
              <a:rPr lang="es-EC" sz="1900" dirty="0">
                <a:latin typeface="Times New Roman" pitchFamily="18" charset="0"/>
                <a:cs typeface="Times New Roman" pitchFamily="18" charset="0"/>
              </a:rPr>
              <a:t>algunos datos muy </a:t>
            </a:r>
            <a:r>
              <a:rPr lang="es-EC" sz="1900" dirty="0" smtClean="0">
                <a:latin typeface="Times New Roman" pitchFamily="18" charset="0"/>
                <a:cs typeface="Times New Roman" pitchFamily="18" charset="0"/>
              </a:rPr>
              <a:t>importantes.</a:t>
            </a:r>
          </a:p>
          <a:p>
            <a:pPr algn="just"/>
            <a:r>
              <a:rPr lang="es-EC" sz="1900" dirty="0" smtClean="0">
                <a:latin typeface="Times New Roman" pitchFamily="18" charset="0"/>
                <a:cs typeface="Times New Roman" pitchFamily="18" charset="0"/>
              </a:rPr>
              <a:t>Como </a:t>
            </a:r>
            <a:r>
              <a:rPr lang="es-EC" sz="1900" dirty="0">
                <a:latin typeface="Times New Roman" pitchFamily="18" charset="0"/>
                <a:cs typeface="Times New Roman" pitchFamily="18" charset="0"/>
              </a:rPr>
              <a:t>se puede apreciar en la Figura </a:t>
            </a:r>
            <a:r>
              <a:rPr lang="es-EC" sz="1900" dirty="0" smtClean="0">
                <a:latin typeface="Times New Roman" pitchFamily="18" charset="0"/>
                <a:cs typeface="Times New Roman" pitchFamily="18" charset="0"/>
              </a:rPr>
              <a:t>la RENAC, </a:t>
            </a:r>
            <a:r>
              <a:rPr lang="es-EC" sz="1900" dirty="0">
                <a:latin typeface="Times New Roman" pitchFamily="18" charset="0"/>
                <a:cs typeface="Times New Roman" pitchFamily="18" charset="0"/>
              </a:rPr>
              <a:t>distribuyó </a:t>
            </a:r>
            <a:r>
              <a:rPr lang="es-EC" sz="1900" dirty="0" smtClean="0">
                <a:latin typeface="Times New Roman" pitchFamily="18" charset="0"/>
                <a:cs typeface="Times New Roman" pitchFamily="18" charset="0"/>
              </a:rPr>
              <a:t>acelerógrafos, </a:t>
            </a:r>
            <a:r>
              <a:rPr lang="es-EC" sz="1900" dirty="0">
                <a:latin typeface="Times New Roman" pitchFamily="18" charset="0"/>
                <a:cs typeface="Times New Roman" pitchFamily="18" charset="0"/>
              </a:rPr>
              <a:t>para este caso se toma </a:t>
            </a:r>
            <a:r>
              <a:rPr lang="es-EC" sz="1900" dirty="0" smtClean="0">
                <a:latin typeface="Times New Roman" pitchFamily="18" charset="0"/>
                <a:cs typeface="Times New Roman" pitchFamily="18" charset="0"/>
              </a:rPr>
              <a:t>los </a:t>
            </a:r>
            <a:r>
              <a:rPr lang="es-EC" sz="1900" dirty="0">
                <a:latin typeface="Times New Roman" pitchFamily="18" charset="0"/>
                <a:cs typeface="Times New Roman" pitchFamily="18" charset="0"/>
              </a:rPr>
              <a:t>datos </a:t>
            </a:r>
            <a:r>
              <a:rPr lang="es-EC" sz="1900" dirty="0" smtClean="0">
                <a:latin typeface="Times New Roman" pitchFamily="18" charset="0"/>
                <a:cs typeface="Times New Roman" pitchFamily="18" charset="0"/>
              </a:rPr>
              <a:t>del </a:t>
            </a:r>
            <a:r>
              <a:rPr lang="es-EC" sz="1900" dirty="0">
                <a:latin typeface="Times New Roman" pitchFamily="18" charset="0"/>
                <a:cs typeface="Times New Roman" pitchFamily="18" charset="0"/>
              </a:rPr>
              <a:t>Acelerógrafo de Manta (AMNT).</a:t>
            </a:r>
            <a:endParaRPr lang="es-ES" sz="1900" dirty="0">
              <a:latin typeface="Times New Roman" pitchFamily="18" charset="0"/>
              <a:cs typeface="Times New Roman" pitchFamily="18" charset="0"/>
            </a:endParaRPr>
          </a:p>
          <a:p>
            <a:endParaRPr lang="es-ES" dirty="0"/>
          </a:p>
        </p:txBody>
      </p:sp>
      <p:pic>
        <p:nvPicPr>
          <p:cNvPr id="5" name="4 Imagen"/>
          <p:cNvPicPr/>
          <p:nvPr/>
        </p:nvPicPr>
        <p:blipFill rotWithShape="1">
          <a:blip r:embed="rId3"/>
          <a:srcRect l="25573" t="19136" r="31041" b="11225"/>
          <a:stretch/>
        </p:blipFill>
        <p:spPr bwMode="auto">
          <a:xfrm>
            <a:off x="4572000" y="692696"/>
            <a:ext cx="3345815" cy="3019425"/>
          </a:xfrm>
          <a:prstGeom prst="rect">
            <a:avLst/>
          </a:prstGeom>
          <a:ln>
            <a:noFill/>
          </a:ln>
          <a:extLst>
            <a:ext uri="{53640926-AAD7-44D8-BBD7-CCE9431645EC}">
              <a14:shadowObscured xmlns:a14="http://schemas.microsoft.com/office/drawing/2010/main"/>
            </a:ext>
          </a:extLst>
        </p:spPr>
      </p:pic>
      <p:sp>
        <p:nvSpPr>
          <p:cNvPr id="7"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0"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1669761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404664"/>
            <a:ext cx="4838328" cy="566738"/>
          </a:xfrm>
        </p:spPr>
        <p:txBody>
          <a:bodyPr>
            <a:normAutofit/>
          </a:bodyPr>
          <a:lstStyle/>
          <a:p>
            <a:pPr algn="ctr"/>
            <a:r>
              <a:rPr lang="es-ES" sz="2800" dirty="0"/>
              <a:t>Acelerogramas de </a:t>
            </a:r>
            <a:r>
              <a:rPr lang="es-ES" sz="2800" dirty="0" smtClean="0"/>
              <a:t>Manabí</a:t>
            </a:r>
            <a:endParaRPr lang="es-ES" sz="2800" dirty="0"/>
          </a:p>
        </p:txBody>
      </p:sp>
      <p:graphicFrame>
        <p:nvGraphicFramePr>
          <p:cNvPr id="7" name="6 Marcador de contenido"/>
          <p:cNvGraphicFramePr>
            <a:graphicFrameLocks noGrp="1"/>
          </p:cNvGraphicFramePr>
          <p:nvPr>
            <p:ph type="pic" idx="1"/>
            <p:extLst>
              <p:ext uri="{D42A27DB-BD31-4B8C-83A1-F6EECF244321}">
                <p14:modId xmlns:p14="http://schemas.microsoft.com/office/powerpoint/2010/main" val="2914703513"/>
              </p:ext>
            </p:extLst>
          </p:nvPr>
        </p:nvGraphicFramePr>
        <p:xfrm>
          <a:off x="1043608" y="4221088"/>
          <a:ext cx="3600398" cy="1097280"/>
        </p:xfrm>
        <a:graphic>
          <a:graphicData uri="http://schemas.openxmlformats.org/drawingml/2006/table">
            <a:tbl>
              <a:tblPr firstRow="1" firstCol="1" bandRow="1">
                <a:tableStyleId>{9D7B26C5-4107-4FEC-AEDC-1716B250A1EF}</a:tableStyleId>
              </a:tblPr>
              <a:tblGrid>
                <a:gridCol w="1613972"/>
                <a:gridCol w="931138"/>
                <a:gridCol w="1055288"/>
              </a:tblGrid>
              <a:tr h="200025">
                <a:tc>
                  <a:txBody>
                    <a:bodyPr/>
                    <a:lstStyle/>
                    <a:p>
                      <a:pPr indent="144145" algn="ctr">
                        <a:lnSpc>
                          <a:spcPct val="150000"/>
                        </a:lnSpc>
                        <a:spcBef>
                          <a:spcPts val="1200"/>
                        </a:spcBef>
                        <a:spcAft>
                          <a:spcPts val="0"/>
                        </a:spcAft>
                      </a:pPr>
                      <a:r>
                        <a:rPr lang="es-ES" sz="1200" dirty="0">
                          <a:effectLst/>
                        </a:rPr>
                        <a:t>Componente</a:t>
                      </a:r>
                      <a:endParaRPr lang="es-ES" sz="1200" dirty="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S" sz="1200">
                          <a:effectLst/>
                        </a:rPr>
                        <a:t>(gals)</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S" sz="1200">
                          <a:effectLst/>
                        </a:rPr>
                        <a:t>g</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r>
              <a:tr h="200025">
                <a:tc>
                  <a:txBody>
                    <a:bodyPr/>
                    <a:lstStyle/>
                    <a:p>
                      <a:pPr indent="144145" algn="ctr">
                        <a:lnSpc>
                          <a:spcPct val="150000"/>
                        </a:lnSpc>
                        <a:spcBef>
                          <a:spcPts val="1200"/>
                        </a:spcBef>
                        <a:spcAft>
                          <a:spcPts val="0"/>
                        </a:spcAft>
                      </a:pPr>
                      <a:r>
                        <a:rPr lang="es-EC" sz="1200">
                          <a:effectLst/>
                        </a:rPr>
                        <a:t>E - W</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C" sz="1200">
                          <a:effectLst/>
                        </a:rPr>
                        <a:t>396,324</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C" sz="1200">
                          <a:effectLst/>
                        </a:rPr>
                        <a:t>0,404</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r>
              <a:tr h="200025">
                <a:tc>
                  <a:txBody>
                    <a:bodyPr/>
                    <a:lstStyle/>
                    <a:p>
                      <a:pPr indent="144145" algn="ctr">
                        <a:lnSpc>
                          <a:spcPct val="150000"/>
                        </a:lnSpc>
                        <a:spcBef>
                          <a:spcPts val="1200"/>
                        </a:spcBef>
                        <a:spcAft>
                          <a:spcPts val="0"/>
                        </a:spcAft>
                      </a:pPr>
                      <a:r>
                        <a:rPr lang="es-EC" sz="1200">
                          <a:effectLst/>
                        </a:rPr>
                        <a:t>N - S</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C" sz="1200" dirty="0">
                          <a:effectLst/>
                        </a:rPr>
                        <a:t>514,260</a:t>
                      </a:r>
                      <a:endParaRPr lang="es-ES" sz="1200" dirty="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C" sz="1200">
                          <a:effectLst/>
                        </a:rPr>
                        <a:t>0,524</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r>
              <a:tr h="200025">
                <a:tc>
                  <a:txBody>
                    <a:bodyPr/>
                    <a:lstStyle/>
                    <a:p>
                      <a:pPr indent="144145" algn="ctr">
                        <a:lnSpc>
                          <a:spcPct val="150000"/>
                        </a:lnSpc>
                        <a:spcBef>
                          <a:spcPts val="1200"/>
                        </a:spcBef>
                        <a:spcAft>
                          <a:spcPts val="0"/>
                        </a:spcAft>
                      </a:pPr>
                      <a:r>
                        <a:rPr lang="es-EC" sz="1200">
                          <a:effectLst/>
                        </a:rPr>
                        <a:t>V</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C" sz="1200">
                          <a:effectLst/>
                        </a:rPr>
                        <a:t>177,561</a:t>
                      </a:r>
                      <a:endParaRPr lang="es-ES" sz="1200">
                        <a:solidFill>
                          <a:srgbClr val="000000"/>
                        </a:solidFill>
                        <a:effectLst/>
                        <a:latin typeface="Times New Roman"/>
                        <a:ea typeface="Calibri"/>
                        <a:cs typeface="Times New Roman"/>
                      </a:endParaRPr>
                    </a:p>
                  </a:txBody>
                  <a:tcPr marL="102470" marR="102470" marT="0" marB="0">
                    <a:solidFill>
                      <a:schemeClr val="bg1"/>
                    </a:solidFill>
                  </a:tcPr>
                </a:tc>
                <a:tc>
                  <a:txBody>
                    <a:bodyPr/>
                    <a:lstStyle/>
                    <a:p>
                      <a:pPr indent="144145" algn="ctr">
                        <a:lnSpc>
                          <a:spcPct val="150000"/>
                        </a:lnSpc>
                        <a:spcBef>
                          <a:spcPts val="1200"/>
                        </a:spcBef>
                        <a:spcAft>
                          <a:spcPts val="0"/>
                        </a:spcAft>
                      </a:pPr>
                      <a:r>
                        <a:rPr lang="es-ES" sz="1200" dirty="0">
                          <a:effectLst/>
                        </a:rPr>
                        <a:t>0,181</a:t>
                      </a:r>
                      <a:endParaRPr lang="es-ES" sz="1200" dirty="0">
                        <a:solidFill>
                          <a:srgbClr val="000000"/>
                        </a:solidFill>
                        <a:effectLst/>
                        <a:latin typeface="Times New Roman"/>
                        <a:ea typeface="Calibri"/>
                        <a:cs typeface="Times New Roman"/>
                      </a:endParaRPr>
                    </a:p>
                  </a:txBody>
                  <a:tcPr marL="102470" marR="102470" marT="0" marB="0">
                    <a:solidFill>
                      <a:schemeClr val="bg1"/>
                    </a:solidFill>
                  </a:tcPr>
                </a:tc>
              </a:tr>
            </a:tbl>
          </a:graphicData>
        </a:graphic>
      </p:graphicFrame>
      <p:sp>
        <p:nvSpPr>
          <p:cNvPr id="8" name="7 Marcador de texto"/>
          <p:cNvSpPr>
            <a:spLocks noGrp="1"/>
          </p:cNvSpPr>
          <p:nvPr>
            <p:ph type="body" sz="half" idx="2"/>
          </p:nvPr>
        </p:nvSpPr>
        <p:spPr>
          <a:xfrm>
            <a:off x="1835696" y="5517232"/>
            <a:ext cx="5486400" cy="804862"/>
          </a:xfrm>
        </p:spPr>
        <p:txBody>
          <a:bodyPr>
            <a:normAutofit/>
          </a:bodyPr>
          <a:lstStyle/>
          <a:p>
            <a:pPr algn="ctr"/>
            <a:r>
              <a:rPr lang="es-ES" sz="1800" dirty="0" smtClean="0">
                <a:latin typeface="Times New Roman" pitchFamily="18" charset="0"/>
                <a:cs typeface="Times New Roman" pitchFamily="18" charset="0"/>
              </a:rPr>
              <a:t>Gráficos de Registro de Aceleraciones en Manta y Resultantes horizontales de la cuidad de Manta</a:t>
            </a:r>
            <a:endParaRPr lang="es-ES" sz="1800" dirty="0">
              <a:latin typeface="Times New Roman" pitchFamily="18" charset="0"/>
              <a:cs typeface="Times New Roman" pitchFamily="18" charset="0"/>
            </a:endParaRPr>
          </a:p>
        </p:txBody>
      </p:sp>
      <p:pic>
        <p:nvPicPr>
          <p:cNvPr id="5" name="4 Imagen"/>
          <p:cNvPicPr/>
          <p:nvPr/>
        </p:nvPicPr>
        <p:blipFill>
          <a:blip r:embed="rId3"/>
          <a:stretch>
            <a:fillRect/>
          </a:stretch>
        </p:blipFill>
        <p:spPr>
          <a:xfrm>
            <a:off x="915599" y="1484784"/>
            <a:ext cx="3858644" cy="2160240"/>
          </a:xfrm>
          <a:prstGeom prst="rect">
            <a:avLst/>
          </a:prstGeom>
        </p:spPr>
      </p:pic>
      <p:pic>
        <p:nvPicPr>
          <p:cNvPr id="6" name="5 Imagen"/>
          <p:cNvPicPr/>
          <p:nvPr/>
        </p:nvPicPr>
        <p:blipFill rotWithShape="1">
          <a:blip r:embed="rId4"/>
          <a:srcRect l="39507" t="26350" r="23986" b="19695"/>
          <a:stretch/>
        </p:blipFill>
        <p:spPr bwMode="auto">
          <a:xfrm>
            <a:off x="5067407" y="1916833"/>
            <a:ext cx="3609050" cy="3024336"/>
          </a:xfrm>
          <a:prstGeom prst="rect">
            <a:avLst/>
          </a:prstGeom>
          <a:ln>
            <a:noFill/>
          </a:ln>
          <a:extLst>
            <a:ext uri="{53640926-AAD7-44D8-BBD7-CCE9431645EC}">
              <a14:shadowObscured xmlns:a14="http://schemas.microsoft.com/office/drawing/2010/main"/>
            </a:ext>
          </a:extLst>
        </p:spPr>
      </p:pic>
      <p:sp>
        <p:nvSpPr>
          <p:cNvPr id="9"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2"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3633029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800" dirty="0" smtClean="0"/>
              <a:t>Uso del CEINCI LAB</a:t>
            </a:r>
            <a:endParaRPr lang="es-ES" sz="2800" dirty="0"/>
          </a:p>
        </p:txBody>
      </p:sp>
      <p:pic>
        <p:nvPicPr>
          <p:cNvPr id="7" name="6 Imagen"/>
          <p:cNvPicPr/>
          <p:nvPr/>
        </p:nvPicPr>
        <p:blipFill>
          <a:blip r:embed="rId2"/>
          <a:stretch>
            <a:fillRect/>
          </a:stretch>
        </p:blipFill>
        <p:spPr>
          <a:xfrm>
            <a:off x="856469" y="1760164"/>
            <a:ext cx="3615644" cy="2160240"/>
          </a:xfrm>
          <a:prstGeom prst="rect">
            <a:avLst/>
          </a:prstGeom>
        </p:spPr>
      </p:pic>
      <p:pic>
        <p:nvPicPr>
          <p:cNvPr id="8" name="7 Imagen"/>
          <p:cNvPicPr/>
          <p:nvPr/>
        </p:nvPicPr>
        <p:blipFill>
          <a:blip r:embed="rId3"/>
          <a:stretch>
            <a:fillRect/>
          </a:stretch>
        </p:blipFill>
        <p:spPr>
          <a:xfrm>
            <a:off x="4960925" y="1760163"/>
            <a:ext cx="3615644" cy="2160000"/>
          </a:xfrm>
          <a:prstGeom prst="rect">
            <a:avLst/>
          </a:prstGeom>
        </p:spPr>
      </p:pic>
      <p:pic>
        <p:nvPicPr>
          <p:cNvPr id="9" name="8 Imagen"/>
          <p:cNvPicPr/>
          <p:nvPr/>
        </p:nvPicPr>
        <p:blipFill rotWithShape="1">
          <a:blip r:embed="rId4"/>
          <a:srcRect r="36079"/>
          <a:stretch/>
        </p:blipFill>
        <p:spPr bwMode="auto">
          <a:xfrm>
            <a:off x="2224621" y="4077072"/>
            <a:ext cx="3615644" cy="2340000"/>
          </a:xfrm>
          <a:prstGeom prst="rect">
            <a:avLst/>
          </a:prstGeom>
          <a:ln>
            <a:noFill/>
          </a:ln>
          <a:extLst>
            <a:ext uri="{53640926-AAD7-44D8-BBD7-CCE9431645EC}">
              <a14:shadowObscured xmlns:a14="http://schemas.microsoft.com/office/drawing/2010/main"/>
            </a:ext>
          </a:extLst>
        </p:spPr>
      </p:pic>
      <p:pic>
        <p:nvPicPr>
          <p:cNvPr id="10" name="9 Imagen"/>
          <p:cNvPicPr/>
          <p:nvPr/>
        </p:nvPicPr>
        <p:blipFill rotWithShape="1">
          <a:blip r:embed="rId4"/>
          <a:srcRect l="87406"/>
          <a:stretch/>
        </p:blipFill>
        <p:spPr bwMode="auto">
          <a:xfrm>
            <a:off x="6162710" y="4077072"/>
            <a:ext cx="675950" cy="2340000"/>
          </a:xfrm>
          <a:prstGeom prst="rect">
            <a:avLst/>
          </a:prstGeom>
          <a:ln>
            <a:noFill/>
          </a:ln>
          <a:extLst>
            <a:ext uri="{53640926-AAD7-44D8-BBD7-CCE9431645EC}">
              <a14:shadowObscured xmlns:a14="http://schemas.microsoft.com/office/drawing/2010/main"/>
            </a:ext>
          </a:extLst>
        </p:spPr>
      </p:pic>
      <p:sp>
        <p:nvSpPr>
          <p:cNvPr id="11" name="Rectángulo 11"/>
          <p:cNvSpPr/>
          <p:nvPr/>
        </p:nvSpPr>
        <p:spPr>
          <a:xfrm>
            <a:off x="0" y="0"/>
            <a:ext cx="528706"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Rectángulo 12"/>
          <p:cNvSpPr/>
          <p:nvPr/>
        </p:nvSpPr>
        <p:spPr>
          <a:xfrm>
            <a:off x="609599" y="0"/>
            <a:ext cx="306000" cy="68544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5"/>
          <p:cNvSpPr/>
          <p:nvPr/>
        </p:nvSpPr>
        <p:spPr>
          <a:xfrm>
            <a:off x="8784000" y="3600"/>
            <a:ext cx="360000" cy="68544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14" name="Imagen 15">
            <a:extLst>
              <a:ext uri="{FF2B5EF4-FFF2-40B4-BE49-F238E27FC236}">
                <a16:creationId xmlns="" xmlns:a16="http://schemas.microsoft.com/office/drawing/2014/main" id="{5968EA9C-E352-4A5A-BAEA-0D4BDDED23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480"/>
          <a:stretch/>
        </p:blipFill>
        <p:spPr>
          <a:xfrm>
            <a:off x="1115616" y="260648"/>
            <a:ext cx="1109005" cy="1080000"/>
          </a:xfrm>
          <a:prstGeom prst="rect">
            <a:avLst/>
          </a:prstGeom>
        </p:spPr>
      </p:pic>
    </p:spTree>
    <p:extLst>
      <p:ext uri="{BB962C8B-B14F-4D97-AF65-F5344CB8AC3E}">
        <p14:creationId xmlns:p14="http://schemas.microsoft.com/office/powerpoint/2010/main" val="890453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6897</TotalTime>
  <Words>5783</Words>
  <Application>Microsoft Office PowerPoint</Application>
  <PresentationFormat>Presentación en pantalla (4:3)</PresentationFormat>
  <Paragraphs>1427</Paragraphs>
  <Slides>66</Slides>
  <Notes>31</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Diseño para el reforzamiento sísmico con disipadores de energía de un edificio de hormigón armado de 16 pisos</vt:lpstr>
      <vt:lpstr>Objetivos</vt:lpstr>
      <vt:lpstr>Antecedentes</vt:lpstr>
      <vt:lpstr>Sismo 16 Abril del 2016</vt:lpstr>
      <vt:lpstr>Sismos de Análisis</vt:lpstr>
      <vt:lpstr>Sismos de Análisis</vt:lpstr>
      <vt:lpstr>Acelerogramas de Manabí</vt:lpstr>
      <vt:lpstr>Acelerogramas de Manabí</vt:lpstr>
      <vt:lpstr>Uso del CEINCI LAB</vt:lpstr>
      <vt:lpstr>Matrices de estructura</vt:lpstr>
      <vt:lpstr>Análisis de la estructura original</vt:lpstr>
      <vt:lpstr>Sistema de coordenadas del elemento</vt:lpstr>
      <vt:lpstr>Matriz de Rigidez de miembro</vt:lpstr>
      <vt:lpstr>Matriz de Rigidez de la estructura</vt:lpstr>
      <vt:lpstr>Matriz de Rigidez Lateral (KL)</vt:lpstr>
      <vt:lpstr>Matriz de Rigidez Lateral (KL)</vt:lpstr>
      <vt:lpstr>Presentación de PowerPoint</vt:lpstr>
      <vt:lpstr>Presentación de PowerPoint</vt:lpstr>
      <vt:lpstr>Presentación de PowerPoint</vt:lpstr>
      <vt:lpstr>Cálculo de Matriz de Masas (ME)</vt:lpstr>
      <vt:lpstr>Cálculo de Matriz de Masas (ME)</vt:lpstr>
      <vt:lpstr>Cálculo de Matriz de Masas (ME)</vt:lpstr>
      <vt:lpstr>Cálculo de Matriz de Masas (ME) </vt:lpstr>
      <vt:lpstr>Cálculo de Matriz de Masas (ME) </vt:lpstr>
      <vt:lpstr>Cálculo de Matriz de Masas (ME) </vt:lpstr>
      <vt:lpstr>Cálculo de Matriz de Masas (ME)</vt:lpstr>
      <vt:lpstr>Cálculo de Matriz de Masas (ME)</vt:lpstr>
      <vt:lpstr>Valores de m y J para matriz ME</vt:lpstr>
      <vt:lpstr>Cálculo de Valores y Vectores propios</vt:lpstr>
      <vt:lpstr>Cálculo de  Valores y Vectores propios</vt:lpstr>
      <vt:lpstr>Cálculo de propiedades dinámicas</vt:lpstr>
      <vt:lpstr>Resultados</vt:lpstr>
      <vt:lpstr>Análisis Longitudinal E-W</vt:lpstr>
      <vt:lpstr>Análisis Longitudinal N-S</vt:lpstr>
      <vt:lpstr>Análisis Transversal E-W</vt:lpstr>
      <vt:lpstr>Análisis Transversal N-S</vt:lpstr>
      <vt:lpstr>Modelo de un grado de libertad</vt:lpstr>
      <vt:lpstr>Modelo de un grado de libertad</vt:lpstr>
      <vt:lpstr>Respuestas en el tiempo</vt:lpstr>
      <vt:lpstr>Respuestas en el tiempo</vt:lpstr>
      <vt:lpstr>Disipadores de Energía Shear Link Bozzo (SLB)</vt:lpstr>
      <vt:lpstr>Presentación de PowerPoint</vt:lpstr>
      <vt:lpstr>Diagonal Equivalente </vt:lpstr>
      <vt:lpstr>Propuesta de reforzamiento</vt:lpstr>
      <vt:lpstr>Propuesta de reforzamiento</vt:lpstr>
      <vt:lpstr>Resultados Estructura reforzada</vt:lpstr>
      <vt:lpstr>Resultados Estructura reforzada</vt:lpstr>
      <vt:lpstr>Resultados Estructura reforzada</vt:lpstr>
      <vt:lpstr>Resultados Estructura reforzada</vt:lpstr>
      <vt:lpstr>Resultados Estructura reforzada</vt:lpstr>
      <vt:lpstr>Respuestas en el tiempo Estructura Reforzada</vt:lpstr>
      <vt:lpstr>Respuestas en el tiempo Estructura Reforzada</vt:lpstr>
      <vt:lpstr>Presentación de PowerPoint</vt:lpstr>
      <vt:lpstr>Resistencia a la Tensión</vt:lpstr>
      <vt:lpstr>Resistencia a Cortante Vertical</vt:lpstr>
      <vt:lpstr>Resistencia de Bloque de Corte</vt:lpstr>
      <vt:lpstr>Resistencia de Elementos en Compresión</vt:lpstr>
      <vt:lpstr>Resistencia de elementos a la compresión según capítulo E del AISC 2010.</vt:lpstr>
      <vt:lpstr>Geometría y capacidades de las Placas Gusset</vt:lpstr>
      <vt:lpstr>Geometría y capacidades de las diagonales de acero</vt:lpstr>
      <vt:lpstr>Presentación de PowerPoint</vt:lpstr>
      <vt:lpstr>Conclusiones</vt:lpstr>
      <vt:lpstr>Conclusiones</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para el reforzamiento sísmico con disipadores de energía de un edificio de hormigón armado de 16 pisos</dc:title>
  <dc:creator>Alvaro</dc:creator>
  <cp:lastModifiedBy>Alvaro</cp:lastModifiedBy>
  <cp:revision>99</cp:revision>
  <dcterms:created xsi:type="dcterms:W3CDTF">2017-09-07T18:18:06Z</dcterms:created>
  <dcterms:modified xsi:type="dcterms:W3CDTF">2017-10-19T15:08:35Z</dcterms:modified>
</cp:coreProperties>
</file>