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 id="2147483686" r:id="rId2"/>
  </p:sldMasterIdLst>
  <p:notesMasterIdLst>
    <p:notesMasterId r:id="rId54"/>
  </p:notesMasterIdLst>
  <p:sldIdLst>
    <p:sldId id="289" r:id="rId3"/>
    <p:sldId id="290" r:id="rId4"/>
    <p:sldId id="314" r:id="rId5"/>
    <p:sldId id="315" r:id="rId6"/>
    <p:sldId id="297" r:id="rId7"/>
    <p:sldId id="306" r:id="rId8"/>
    <p:sldId id="303" r:id="rId9"/>
    <p:sldId id="332" r:id="rId10"/>
    <p:sldId id="336" r:id="rId11"/>
    <p:sldId id="325" r:id="rId12"/>
    <p:sldId id="327" r:id="rId13"/>
    <p:sldId id="320" r:id="rId14"/>
    <p:sldId id="318" r:id="rId15"/>
    <p:sldId id="265" r:id="rId16"/>
    <p:sldId id="321" r:id="rId17"/>
    <p:sldId id="268" r:id="rId18"/>
    <p:sldId id="337" r:id="rId19"/>
    <p:sldId id="338" r:id="rId20"/>
    <p:sldId id="339" r:id="rId21"/>
    <p:sldId id="340" r:id="rId22"/>
    <p:sldId id="271" r:id="rId23"/>
    <p:sldId id="323" r:id="rId24"/>
    <p:sldId id="342" r:id="rId25"/>
    <p:sldId id="343" r:id="rId26"/>
    <p:sldId id="345" r:id="rId27"/>
    <p:sldId id="346" r:id="rId28"/>
    <p:sldId id="347" r:id="rId29"/>
    <p:sldId id="348" r:id="rId30"/>
    <p:sldId id="349" r:id="rId31"/>
    <p:sldId id="350" r:id="rId32"/>
    <p:sldId id="351" r:id="rId33"/>
    <p:sldId id="354" r:id="rId34"/>
    <p:sldId id="355" r:id="rId35"/>
    <p:sldId id="356" r:id="rId36"/>
    <p:sldId id="357" r:id="rId37"/>
    <p:sldId id="358" r:id="rId38"/>
    <p:sldId id="363" r:id="rId39"/>
    <p:sldId id="365" r:id="rId40"/>
    <p:sldId id="366" r:id="rId41"/>
    <p:sldId id="368" r:id="rId42"/>
    <p:sldId id="369" r:id="rId43"/>
    <p:sldId id="370" r:id="rId44"/>
    <p:sldId id="371" r:id="rId45"/>
    <p:sldId id="372" r:id="rId46"/>
    <p:sldId id="373" r:id="rId47"/>
    <p:sldId id="374" r:id="rId48"/>
    <p:sldId id="375" r:id="rId49"/>
    <p:sldId id="341" r:id="rId50"/>
    <p:sldId id="376" r:id="rId51"/>
    <p:sldId id="330" r:id="rId52"/>
    <p:sldId id="284" r:id="rId5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339933"/>
    <a:srgbClr val="36963F"/>
    <a:srgbClr val="99CC00"/>
    <a:srgbClr val="FF99FF"/>
    <a:srgbClr val="66FF66"/>
    <a:srgbClr val="00CC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255" autoAdjust="0"/>
  </p:normalViewPr>
  <p:slideViewPr>
    <p:cSldViewPr>
      <p:cViewPr varScale="1">
        <p:scale>
          <a:sx n="66" d="100"/>
          <a:sy n="66" d="100"/>
        </p:scale>
        <p:origin x="142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DA8D57-0311-4FF4-A88E-95F6E3165FE8}" type="datetimeFigureOut">
              <a:rPr lang="es-EC" smtClean="0"/>
              <a:pPr/>
              <a:t>29/9/2017</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641945-4991-4BCC-B3EF-44DEEEC04846}" type="slidenum">
              <a:rPr lang="es-EC" smtClean="0"/>
              <a:pPr/>
              <a:t>‹Nº›</a:t>
            </a:fld>
            <a:endParaRPr lang="es-EC"/>
          </a:p>
        </p:txBody>
      </p:sp>
    </p:spTree>
    <p:extLst>
      <p:ext uri="{BB962C8B-B14F-4D97-AF65-F5344CB8AC3E}">
        <p14:creationId xmlns:p14="http://schemas.microsoft.com/office/powerpoint/2010/main" val="2974370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sz="1000" dirty="0"/>
          </a:p>
        </p:txBody>
      </p:sp>
      <p:sp>
        <p:nvSpPr>
          <p:cNvPr id="4" name="3 Marcador de número de diapositiva"/>
          <p:cNvSpPr>
            <a:spLocks noGrp="1"/>
          </p:cNvSpPr>
          <p:nvPr>
            <p:ph type="sldNum" sz="quarter" idx="10"/>
          </p:nvPr>
        </p:nvSpPr>
        <p:spPr/>
        <p:txBody>
          <a:bodyPr/>
          <a:lstStyle/>
          <a:p>
            <a:fld id="{DE641945-4991-4BCC-B3EF-44DEEEC04846}" type="slidenum">
              <a:rPr lang="es-EC" smtClean="0"/>
              <a:pPr/>
              <a:t>1</a:t>
            </a:fld>
            <a:endParaRPr lang="es-EC"/>
          </a:p>
        </p:txBody>
      </p:sp>
    </p:spTree>
    <p:extLst>
      <p:ext uri="{BB962C8B-B14F-4D97-AF65-F5344CB8AC3E}">
        <p14:creationId xmlns:p14="http://schemas.microsoft.com/office/powerpoint/2010/main" val="3127656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E641945-4991-4BCC-B3EF-44DEEEC04846}" type="slidenum">
              <a:rPr lang="es-EC" smtClean="0"/>
              <a:pPr/>
              <a:t>2</a:t>
            </a:fld>
            <a:endParaRPr lang="es-EC"/>
          </a:p>
        </p:txBody>
      </p:sp>
    </p:spTree>
    <p:extLst>
      <p:ext uri="{BB962C8B-B14F-4D97-AF65-F5344CB8AC3E}">
        <p14:creationId xmlns:p14="http://schemas.microsoft.com/office/powerpoint/2010/main" val="1378761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E641945-4991-4BCC-B3EF-44DEEEC04846}" type="slidenum">
              <a:rPr lang="es-EC" smtClean="0"/>
              <a:pPr/>
              <a:t>11</a:t>
            </a:fld>
            <a:endParaRPr lang="es-EC" dirty="0"/>
          </a:p>
        </p:txBody>
      </p:sp>
    </p:spTree>
    <p:extLst>
      <p:ext uri="{BB962C8B-B14F-4D97-AF65-F5344CB8AC3E}">
        <p14:creationId xmlns:p14="http://schemas.microsoft.com/office/powerpoint/2010/main" val="1378761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E641945-4991-4BCC-B3EF-44DEEEC04846}" type="slidenum">
              <a:rPr lang="es-EC" smtClean="0"/>
              <a:pPr/>
              <a:t>17</a:t>
            </a:fld>
            <a:endParaRPr lang="es-EC"/>
          </a:p>
        </p:txBody>
      </p:sp>
    </p:spTree>
    <p:extLst>
      <p:ext uri="{BB962C8B-B14F-4D97-AF65-F5344CB8AC3E}">
        <p14:creationId xmlns:p14="http://schemas.microsoft.com/office/powerpoint/2010/main" val="4147684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E641945-4991-4BCC-B3EF-44DEEEC04846}" type="slidenum">
              <a:rPr lang="es-EC" smtClean="0"/>
              <a:pPr/>
              <a:t>18</a:t>
            </a:fld>
            <a:endParaRPr lang="es-EC"/>
          </a:p>
        </p:txBody>
      </p:sp>
    </p:spTree>
    <p:extLst>
      <p:ext uri="{BB962C8B-B14F-4D97-AF65-F5344CB8AC3E}">
        <p14:creationId xmlns:p14="http://schemas.microsoft.com/office/powerpoint/2010/main" val="1636669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E641945-4991-4BCC-B3EF-44DEEEC04846}" type="slidenum">
              <a:rPr lang="es-EC" smtClean="0"/>
              <a:pPr/>
              <a:t>19</a:t>
            </a:fld>
            <a:endParaRPr lang="es-EC"/>
          </a:p>
        </p:txBody>
      </p:sp>
    </p:spTree>
    <p:extLst>
      <p:ext uri="{BB962C8B-B14F-4D97-AF65-F5344CB8AC3E}">
        <p14:creationId xmlns:p14="http://schemas.microsoft.com/office/powerpoint/2010/main" val="4270570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E641945-4991-4BCC-B3EF-44DEEEC04846}" type="slidenum">
              <a:rPr lang="es-EC" smtClean="0"/>
              <a:pPr/>
              <a:t>20</a:t>
            </a:fld>
            <a:endParaRPr lang="es-EC"/>
          </a:p>
        </p:txBody>
      </p:sp>
    </p:spTree>
    <p:extLst>
      <p:ext uri="{BB962C8B-B14F-4D97-AF65-F5344CB8AC3E}">
        <p14:creationId xmlns:p14="http://schemas.microsoft.com/office/powerpoint/2010/main" val="1549002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E641945-4991-4BCC-B3EF-44DEEEC04846}" type="slidenum">
              <a:rPr lang="es-EC" smtClean="0"/>
              <a:pPr/>
              <a:t>21</a:t>
            </a:fld>
            <a:endParaRPr lang="es-EC"/>
          </a:p>
        </p:txBody>
      </p:sp>
    </p:spTree>
    <p:extLst>
      <p:ext uri="{BB962C8B-B14F-4D97-AF65-F5344CB8AC3E}">
        <p14:creationId xmlns:p14="http://schemas.microsoft.com/office/powerpoint/2010/main" val="3447499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2184" name="CorelDRAW" r:id="rId3" imgW="7762646" imgH="4551274" progId="">
                  <p:embed/>
                </p:oleObj>
              </mc:Choice>
              <mc:Fallback>
                <p:oleObj name="CorelDRAW" r:id="rId3" imgW="7762646" imgH="4551274" progId="">
                  <p:embed/>
                  <p:pic>
                    <p:nvPicPr>
                      <p:cNvPr id="0" name="Picture 31"/>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solidFill>
                <a:srgbClr val="000000"/>
              </a:solidFill>
            </a:endParaRPr>
          </a:p>
        </p:txBody>
      </p:sp>
      <p:pic>
        <p:nvPicPr>
          <p:cNvPr id="7" name="Picture 33" descr="LOGO-OFICIAL-transparente"/>
          <p:cNvPicPr>
            <a:picLocks noChangeAspect="1" noChangeArrowheads="1"/>
          </p:cNvPicPr>
          <p:nvPr userDrawn="1"/>
        </p:nvPicPr>
        <p:blipFill>
          <a:blip r:embed="rId5" cstate="print"/>
          <a:srcRect/>
          <a:stretch>
            <a:fillRect/>
          </a:stretch>
        </p:blipFill>
        <p:spPr bwMode="auto">
          <a:xfrm>
            <a:off x="53975" y="153988"/>
            <a:ext cx="3059113" cy="890587"/>
          </a:xfrm>
          <a:prstGeom prst="rect">
            <a:avLst/>
          </a:prstGeom>
          <a:noFill/>
          <a:ln w="9525">
            <a:noFill/>
            <a:miter lim="800000"/>
            <a:headEnd/>
            <a:tailEnd/>
          </a:ln>
        </p:spPr>
      </p:pic>
      <p:pic>
        <p:nvPicPr>
          <p:cNvPr id="8" name="12 Imagen" descr="pie de pagina espe.jpg"/>
          <p:cNvPicPr>
            <a:picLocks noChangeAspect="1"/>
          </p:cNvPicPr>
          <p:nvPr userDrawn="1"/>
        </p:nvPicPr>
        <p:blipFill>
          <a:blip r:embed="rId6" cstate="print"/>
          <a:srcRect/>
          <a:stretch>
            <a:fillRect/>
          </a:stretch>
        </p:blipFill>
        <p:spPr bwMode="auto">
          <a:xfrm>
            <a:off x="0" y="5864225"/>
            <a:ext cx="9144000" cy="1065213"/>
          </a:xfrm>
          <a:prstGeom prst="rect">
            <a:avLst/>
          </a:prstGeom>
          <a:noFill/>
          <a:ln w="9525">
            <a:solidFill>
              <a:schemeClr val="tx1"/>
            </a:solidFill>
            <a:miter lim="800000"/>
            <a:headEnd/>
            <a:tailEnd/>
          </a:ln>
        </p:spPr>
      </p:pic>
      <p:sp>
        <p:nvSpPr>
          <p:cNvPr id="16" name="15 Marcador de fecha"/>
          <p:cNvSpPr>
            <a:spLocks noGrp="1"/>
          </p:cNvSpPr>
          <p:nvPr>
            <p:ph type="dt" sz="half" idx="10"/>
          </p:nvPr>
        </p:nvSpPr>
        <p:spPr>
          <a:xfrm>
            <a:off x="457200" y="5663898"/>
            <a:ext cx="2133600" cy="233362"/>
          </a:xfrm>
        </p:spPr>
        <p:txBody>
          <a:bodyPr/>
          <a:lstStyle/>
          <a:p>
            <a:pPr>
              <a:defRPr/>
            </a:pPr>
            <a:fld id="{F17614D3-6EE8-437E-99FF-831267469657}" type="datetime1">
              <a:rPr lang="es-ES" smtClean="0">
                <a:solidFill>
                  <a:srgbClr val="000000"/>
                </a:solidFill>
              </a:rPr>
              <a:pPr>
                <a:defRPr/>
              </a:pPr>
              <a:t>29/09/2017</a:t>
            </a:fld>
            <a:endParaRPr lang="es-ES" dirty="0">
              <a:solidFill>
                <a:srgbClr val="000000"/>
              </a:solidFill>
            </a:endParaRPr>
          </a:p>
        </p:txBody>
      </p:sp>
      <p:sp>
        <p:nvSpPr>
          <p:cNvPr id="17" name="16 Marcador de número de diapositiva"/>
          <p:cNvSpPr>
            <a:spLocks noGrp="1"/>
          </p:cNvSpPr>
          <p:nvPr>
            <p:ph type="sldNum" sz="quarter" idx="11"/>
          </p:nvPr>
        </p:nvSpPr>
        <p:spPr>
          <a:xfrm>
            <a:off x="8243888" y="5663898"/>
            <a:ext cx="720725" cy="233362"/>
          </a:xfrm>
        </p:spPr>
        <p:txBody>
          <a:bodyPr/>
          <a:lstStyle/>
          <a:p>
            <a:pPr>
              <a:defRPr/>
            </a:pPr>
            <a:fld id="{CA0374E5-917D-4731-BC3B-8DADEE1F32AC}" type="slidenum">
              <a:rPr lang="es-ES" smtClean="0">
                <a:solidFill>
                  <a:srgbClr val="000000"/>
                </a:solidFill>
              </a:rPr>
              <a:pPr>
                <a:defRPr/>
              </a:pPr>
              <a:t>‹Nº›</a:t>
            </a:fld>
            <a:endParaRPr lang="es-ES" dirty="0">
              <a:solidFill>
                <a:srgbClr val="000000"/>
              </a:solidFill>
            </a:endParaRPr>
          </a:p>
        </p:txBody>
      </p:sp>
      <p:sp>
        <p:nvSpPr>
          <p:cNvPr id="18" name="17 Marcador de pie de página"/>
          <p:cNvSpPr>
            <a:spLocks noGrp="1"/>
          </p:cNvSpPr>
          <p:nvPr>
            <p:ph type="ftr" sz="quarter" idx="12"/>
          </p:nvPr>
        </p:nvSpPr>
        <p:spPr>
          <a:xfrm>
            <a:off x="4067944" y="5663898"/>
            <a:ext cx="1366838" cy="214312"/>
          </a:xfrm>
        </p:spPr>
        <p:txBody>
          <a:bodyPr/>
          <a:lstStyle/>
          <a:p>
            <a:pPr>
              <a:defRPr/>
            </a:pPr>
            <a:r>
              <a:rPr lang="es-ES" smtClean="0">
                <a:solidFill>
                  <a:srgbClr val="000000"/>
                </a:solidFill>
              </a:rPr>
              <a:t>FASE III</a:t>
            </a:r>
            <a:endParaRPr lang="es-ES" dirty="0">
              <a:solidFill>
                <a:srgbClr val="000000"/>
              </a:solidFill>
            </a:endParaRPr>
          </a:p>
        </p:txBody>
      </p:sp>
    </p:spTree>
    <p:extLst>
      <p:ext uri="{BB962C8B-B14F-4D97-AF65-F5344CB8AC3E}">
        <p14:creationId xmlns:p14="http://schemas.microsoft.com/office/powerpoint/2010/main" val="82412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a:defRPr/>
            </a:pPr>
            <a:fld id="{400EF329-4A83-4A00-BA9C-7F0A5836684A}" type="datetime1">
              <a:rPr lang="es-ES" smtClean="0">
                <a:solidFill>
                  <a:srgbClr val="000000"/>
                </a:solidFill>
              </a:rPr>
              <a:pPr>
                <a:defRPr/>
              </a:pPr>
              <a:t>29/09/2017</a:t>
            </a:fld>
            <a:endParaRPr lang="es-ES">
              <a:solidFill>
                <a:srgbClr val="000000"/>
              </a:solidFill>
            </a:endParaRPr>
          </a:p>
        </p:txBody>
      </p:sp>
      <p:sp>
        <p:nvSpPr>
          <p:cNvPr id="5" name="4 Marcador de número de diapositiva"/>
          <p:cNvSpPr>
            <a:spLocks noGrp="1"/>
          </p:cNvSpPr>
          <p:nvPr>
            <p:ph type="sldNum" sz="quarter" idx="11"/>
          </p:nvPr>
        </p:nvSpPr>
        <p:spPr/>
        <p:txBody>
          <a:bodyPr/>
          <a:lstStyle/>
          <a:p>
            <a:pPr>
              <a:defRPr/>
            </a:pPr>
            <a:fld id="{CA0374E5-917D-4731-BC3B-8DADEE1F32AC}" type="slidenum">
              <a:rPr lang="es-ES" smtClean="0">
                <a:solidFill>
                  <a:srgbClr val="000000"/>
                </a:solidFill>
              </a:rPr>
              <a:pPr>
                <a:defRPr/>
              </a:pPr>
              <a:t>‹Nº›</a:t>
            </a:fld>
            <a:endParaRPr lang="es-ES" dirty="0">
              <a:solidFill>
                <a:srgbClr val="000000"/>
              </a:solidFill>
            </a:endParaRPr>
          </a:p>
        </p:txBody>
      </p:sp>
      <p:sp>
        <p:nvSpPr>
          <p:cNvPr id="6" name="5 Marcador de pie de página"/>
          <p:cNvSpPr>
            <a:spLocks noGrp="1"/>
          </p:cNvSpPr>
          <p:nvPr>
            <p:ph type="ftr" sz="quarter" idx="12"/>
          </p:nvPr>
        </p:nvSpPr>
        <p:spPr/>
        <p:txBody>
          <a:bodyPr/>
          <a:lstStyle/>
          <a:p>
            <a:pPr>
              <a:defRPr/>
            </a:pPr>
            <a:r>
              <a:rPr lang="es-ES" smtClean="0">
                <a:solidFill>
                  <a:srgbClr val="000000"/>
                </a:solidFill>
              </a:rPr>
              <a:t>FASE III</a:t>
            </a:r>
            <a:endParaRPr lang="es-ES" dirty="0">
              <a:solidFill>
                <a:srgbClr val="000000"/>
              </a:solidFill>
            </a:endParaRPr>
          </a:p>
        </p:txBody>
      </p:sp>
    </p:spTree>
    <p:extLst>
      <p:ext uri="{BB962C8B-B14F-4D97-AF65-F5344CB8AC3E}">
        <p14:creationId xmlns:p14="http://schemas.microsoft.com/office/powerpoint/2010/main" val="751976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p:txBody>
          <a:bodyPr/>
          <a:lstStyle/>
          <a:p>
            <a:pPr>
              <a:defRPr/>
            </a:pPr>
            <a:fld id="{CA64EFAB-DB9C-40AE-9FFB-9AF2512079F3}" type="datetime1">
              <a:rPr lang="es-ES" smtClean="0">
                <a:solidFill>
                  <a:srgbClr val="000000"/>
                </a:solidFill>
              </a:rPr>
              <a:pPr>
                <a:defRPr/>
              </a:pPr>
              <a:t>29/09/2017</a:t>
            </a:fld>
            <a:endParaRPr lang="es-ES">
              <a:solidFill>
                <a:srgbClr val="000000"/>
              </a:solidFill>
            </a:endParaRPr>
          </a:p>
        </p:txBody>
      </p:sp>
      <p:sp>
        <p:nvSpPr>
          <p:cNvPr id="5" name="4 Marcador de número de diapositiva"/>
          <p:cNvSpPr>
            <a:spLocks noGrp="1"/>
          </p:cNvSpPr>
          <p:nvPr>
            <p:ph type="sldNum" sz="quarter" idx="11"/>
          </p:nvPr>
        </p:nvSpPr>
        <p:spPr/>
        <p:txBody>
          <a:bodyPr/>
          <a:lstStyle/>
          <a:p>
            <a:pPr>
              <a:defRPr/>
            </a:pPr>
            <a:fld id="{CA0374E5-917D-4731-BC3B-8DADEE1F32AC}" type="slidenum">
              <a:rPr lang="es-ES" smtClean="0">
                <a:solidFill>
                  <a:srgbClr val="000000"/>
                </a:solidFill>
              </a:rPr>
              <a:pPr>
                <a:defRPr/>
              </a:pPr>
              <a:t>‹Nº›</a:t>
            </a:fld>
            <a:endParaRPr lang="es-ES" dirty="0">
              <a:solidFill>
                <a:srgbClr val="000000"/>
              </a:solidFill>
            </a:endParaRPr>
          </a:p>
        </p:txBody>
      </p:sp>
      <p:sp>
        <p:nvSpPr>
          <p:cNvPr id="6" name="5 Marcador de pie de página"/>
          <p:cNvSpPr>
            <a:spLocks noGrp="1"/>
          </p:cNvSpPr>
          <p:nvPr>
            <p:ph type="ftr" sz="quarter" idx="12"/>
          </p:nvPr>
        </p:nvSpPr>
        <p:spPr/>
        <p:txBody>
          <a:bodyPr/>
          <a:lstStyle/>
          <a:p>
            <a:pPr>
              <a:defRPr/>
            </a:pPr>
            <a:r>
              <a:rPr lang="es-ES" smtClean="0">
                <a:solidFill>
                  <a:srgbClr val="000000"/>
                </a:solidFill>
              </a:rPr>
              <a:t>FASE III</a:t>
            </a:r>
            <a:endParaRPr lang="es-ES" dirty="0">
              <a:solidFill>
                <a:srgbClr val="000000"/>
              </a:solidFill>
            </a:endParaRPr>
          </a:p>
        </p:txBody>
      </p:sp>
    </p:spTree>
    <p:extLst>
      <p:ext uri="{BB962C8B-B14F-4D97-AF65-F5344CB8AC3E}">
        <p14:creationId xmlns:p14="http://schemas.microsoft.com/office/powerpoint/2010/main" val="1324181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pPr>
              <a:defRPr/>
            </a:pPr>
            <a:fld id="{25620A17-AFC2-4C48-8F2F-98A7F5BB1F9E}" type="datetime1">
              <a:rPr lang="es-ES" smtClean="0">
                <a:solidFill>
                  <a:srgbClr val="000000"/>
                </a:solidFill>
              </a:rPr>
              <a:pPr>
                <a:defRPr/>
              </a:pPr>
              <a:t>29/09/2017</a:t>
            </a:fld>
            <a:endParaRPr lang="es-ES">
              <a:solidFill>
                <a:srgbClr val="000000"/>
              </a:solidFill>
            </a:endParaRPr>
          </a:p>
        </p:txBody>
      </p:sp>
      <p:sp>
        <p:nvSpPr>
          <p:cNvPr id="6" name="5 Marcador de número de diapositiva"/>
          <p:cNvSpPr>
            <a:spLocks noGrp="1"/>
          </p:cNvSpPr>
          <p:nvPr>
            <p:ph type="sldNum" sz="quarter" idx="11"/>
          </p:nvPr>
        </p:nvSpPr>
        <p:spPr/>
        <p:txBody>
          <a:bodyPr/>
          <a:lstStyle/>
          <a:p>
            <a:pPr>
              <a:defRPr/>
            </a:pPr>
            <a:fld id="{CA0374E5-917D-4731-BC3B-8DADEE1F32AC}" type="slidenum">
              <a:rPr lang="es-ES" smtClean="0">
                <a:solidFill>
                  <a:srgbClr val="000000"/>
                </a:solidFill>
              </a:rPr>
              <a:pPr>
                <a:defRPr/>
              </a:pPr>
              <a:t>‹Nº›</a:t>
            </a:fld>
            <a:endParaRPr lang="es-ES" dirty="0">
              <a:solidFill>
                <a:srgbClr val="000000"/>
              </a:solidFill>
            </a:endParaRPr>
          </a:p>
        </p:txBody>
      </p:sp>
      <p:sp>
        <p:nvSpPr>
          <p:cNvPr id="7" name="6 Marcador de pie de página"/>
          <p:cNvSpPr>
            <a:spLocks noGrp="1"/>
          </p:cNvSpPr>
          <p:nvPr>
            <p:ph type="ftr" sz="quarter" idx="12"/>
          </p:nvPr>
        </p:nvSpPr>
        <p:spPr/>
        <p:txBody>
          <a:bodyPr/>
          <a:lstStyle/>
          <a:p>
            <a:pPr>
              <a:defRPr/>
            </a:pPr>
            <a:r>
              <a:rPr lang="es-ES" smtClean="0">
                <a:solidFill>
                  <a:srgbClr val="000000"/>
                </a:solidFill>
              </a:rPr>
              <a:t>FASE III</a:t>
            </a:r>
            <a:endParaRPr lang="es-ES" dirty="0">
              <a:solidFill>
                <a:srgbClr val="000000"/>
              </a:solidFill>
            </a:endParaRPr>
          </a:p>
        </p:txBody>
      </p:sp>
    </p:spTree>
    <p:extLst>
      <p:ext uri="{BB962C8B-B14F-4D97-AF65-F5344CB8AC3E}">
        <p14:creationId xmlns:p14="http://schemas.microsoft.com/office/powerpoint/2010/main" val="838042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fld id="{1AC29589-FEE4-48FA-81B2-595281F3EC33}" type="datetime1">
              <a:rPr lang="es-ES" smtClean="0">
                <a:solidFill>
                  <a:srgbClr val="000000"/>
                </a:solidFill>
              </a:rPr>
              <a:pPr/>
              <a:t>29/09/2017</a:t>
            </a:fld>
            <a:endParaRPr lang="es-ES" dirty="0">
              <a:solidFill>
                <a:srgbClr val="000000"/>
              </a:solidFill>
            </a:endParaRPr>
          </a:p>
        </p:txBody>
      </p:sp>
      <p:sp>
        <p:nvSpPr>
          <p:cNvPr id="5" name="4 Marcador de pie de página"/>
          <p:cNvSpPr>
            <a:spLocks noGrp="1"/>
          </p:cNvSpPr>
          <p:nvPr>
            <p:ph type="ftr" sz="quarter" idx="11"/>
          </p:nvPr>
        </p:nvSpPr>
        <p:spPr/>
        <p:txBody>
          <a:bodyPr/>
          <a:lstStyle>
            <a:lvl1pPr>
              <a:defRPr/>
            </a:lvl1pPr>
          </a:lstStyle>
          <a:p>
            <a:r>
              <a:rPr lang="es-ES" smtClean="0">
                <a:solidFill>
                  <a:srgbClr val="000000"/>
                </a:solidFill>
              </a:rPr>
              <a:t>FASE III</a:t>
            </a:r>
            <a:endParaRPr lang="es-ES">
              <a:solidFill>
                <a:srgbClr val="000000"/>
              </a:solidFill>
            </a:endParaRPr>
          </a:p>
        </p:txBody>
      </p:sp>
    </p:spTree>
    <p:extLst>
      <p:ext uri="{BB962C8B-B14F-4D97-AF65-F5344CB8AC3E}">
        <p14:creationId xmlns:p14="http://schemas.microsoft.com/office/powerpoint/2010/main" val="3432014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3208" name="CorelDRAW" r:id="rId3" imgW="7762646" imgH="4551274" progId="">
                  <p:embed/>
                </p:oleObj>
              </mc:Choice>
              <mc:Fallback>
                <p:oleObj name="CorelDRAW" r:id="rId3" imgW="7762646" imgH="4551274" progId="">
                  <p:embed/>
                  <p:pic>
                    <p:nvPicPr>
                      <p:cNvPr id="0" name="Picture 31"/>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solidFill>
                <a:srgbClr val="000000"/>
              </a:solidFill>
            </a:endParaRPr>
          </a:p>
        </p:txBody>
      </p:sp>
      <p:pic>
        <p:nvPicPr>
          <p:cNvPr id="7" name="Picture 33" descr="LOGO-OFICIAL-transparente"/>
          <p:cNvPicPr>
            <a:picLocks noChangeAspect="1" noChangeArrowheads="1"/>
          </p:cNvPicPr>
          <p:nvPr userDrawn="1"/>
        </p:nvPicPr>
        <p:blipFill>
          <a:blip r:embed="rId5" cstate="print"/>
          <a:srcRect/>
          <a:stretch>
            <a:fillRect/>
          </a:stretch>
        </p:blipFill>
        <p:spPr bwMode="auto">
          <a:xfrm>
            <a:off x="53975" y="153988"/>
            <a:ext cx="3059113" cy="890587"/>
          </a:xfrm>
          <a:prstGeom prst="rect">
            <a:avLst/>
          </a:prstGeom>
          <a:noFill/>
          <a:ln w="9525">
            <a:noFill/>
            <a:miter lim="800000"/>
            <a:headEnd/>
            <a:tailEnd/>
          </a:ln>
        </p:spPr>
      </p:pic>
      <p:pic>
        <p:nvPicPr>
          <p:cNvPr id="8" name="12 Imagen" descr="pie de pagina espe.jpg"/>
          <p:cNvPicPr>
            <a:picLocks noChangeAspect="1"/>
          </p:cNvPicPr>
          <p:nvPr userDrawn="1"/>
        </p:nvPicPr>
        <p:blipFill>
          <a:blip r:embed="rId6" cstate="print"/>
          <a:srcRect/>
          <a:stretch>
            <a:fillRect/>
          </a:stretch>
        </p:blipFill>
        <p:spPr bwMode="auto">
          <a:xfrm>
            <a:off x="0" y="5864225"/>
            <a:ext cx="9144000" cy="1065213"/>
          </a:xfrm>
          <a:prstGeom prst="rect">
            <a:avLst/>
          </a:prstGeom>
          <a:noFill/>
          <a:ln w="9525">
            <a:solidFill>
              <a:schemeClr val="tx1"/>
            </a:solidFill>
            <a:miter lim="800000"/>
            <a:headEnd/>
            <a:tailEnd/>
          </a:ln>
        </p:spPr>
      </p:pic>
      <p:sp>
        <p:nvSpPr>
          <p:cNvPr id="16" name="15 Marcador de fecha"/>
          <p:cNvSpPr>
            <a:spLocks noGrp="1"/>
          </p:cNvSpPr>
          <p:nvPr>
            <p:ph type="dt" sz="half" idx="10"/>
          </p:nvPr>
        </p:nvSpPr>
        <p:spPr>
          <a:xfrm>
            <a:off x="457200" y="5663898"/>
            <a:ext cx="2133600" cy="233362"/>
          </a:xfrm>
        </p:spPr>
        <p:txBody>
          <a:bodyPr/>
          <a:lstStyle/>
          <a:p>
            <a:pPr>
              <a:defRPr/>
            </a:pPr>
            <a:fld id="{F17614D3-6EE8-437E-99FF-831267469657}" type="datetime1">
              <a:rPr lang="es-ES" smtClean="0">
                <a:solidFill>
                  <a:srgbClr val="000000"/>
                </a:solidFill>
              </a:rPr>
              <a:pPr>
                <a:defRPr/>
              </a:pPr>
              <a:t>29/09/2017</a:t>
            </a:fld>
            <a:endParaRPr lang="es-ES" dirty="0">
              <a:solidFill>
                <a:srgbClr val="000000"/>
              </a:solidFill>
            </a:endParaRPr>
          </a:p>
        </p:txBody>
      </p:sp>
      <p:sp>
        <p:nvSpPr>
          <p:cNvPr id="17" name="16 Marcador de número de diapositiva"/>
          <p:cNvSpPr>
            <a:spLocks noGrp="1"/>
          </p:cNvSpPr>
          <p:nvPr>
            <p:ph type="sldNum" sz="quarter" idx="11"/>
          </p:nvPr>
        </p:nvSpPr>
        <p:spPr>
          <a:xfrm>
            <a:off x="8243888" y="5663898"/>
            <a:ext cx="720725" cy="233362"/>
          </a:xfrm>
        </p:spPr>
        <p:txBody>
          <a:bodyPr/>
          <a:lstStyle/>
          <a:p>
            <a:pPr>
              <a:defRPr/>
            </a:pPr>
            <a:fld id="{CA0374E5-917D-4731-BC3B-8DADEE1F32AC}" type="slidenum">
              <a:rPr lang="es-ES" smtClean="0">
                <a:solidFill>
                  <a:srgbClr val="000000"/>
                </a:solidFill>
              </a:rPr>
              <a:pPr>
                <a:defRPr/>
              </a:pPr>
              <a:t>‹Nº›</a:t>
            </a:fld>
            <a:endParaRPr lang="es-ES" dirty="0">
              <a:solidFill>
                <a:srgbClr val="000000"/>
              </a:solidFill>
            </a:endParaRPr>
          </a:p>
        </p:txBody>
      </p:sp>
      <p:sp>
        <p:nvSpPr>
          <p:cNvPr id="18" name="17 Marcador de pie de página"/>
          <p:cNvSpPr>
            <a:spLocks noGrp="1"/>
          </p:cNvSpPr>
          <p:nvPr>
            <p:ph type="ftr" sz="quarter" idx="12"/>
          </p:nvPr>
        </p:nvSpPr>
        <p:spPr>
          <a:xfrm>
            <a:off x="4067944" y="5663898"/>
            <a:ext cx="1366838" cy="214312"/>
          </a:xfrm>
        </p:spPr>
        <p:txBody>
          <a:bodyPr/>
          <a:lstStyle/>
          <a:p>
            <a:pPr>
              <a:defRPr/>
            </a:pPr>
            <a:r>
              <a:rPr lang="es-ES" smtClean="0">
                <a:solidFill>
                  <a:srgbClr val="000000"/>
                </a:solidFill>
              </a:rPr>
              <a:t>FASE III</a:t>
            </a:r>
            <a:endParaRPr lang="es-ES" dirty="0">
              <a:solidFill>
                <a:srgbClr val="000000"/>
              </a:solidFill>
            </a:endParaRPr>
          </a:p>
        </p:txBody>
      </p:sp>
    </p:spTree>
    <p:extLst>
      <p:ext uri="{BB962C8B-B14F-4D97-AF65-F5344CB8AC3E}">
        <p14:creationId xmlns:p14="http://schemas.microsoft.com/office/powerpoint/2010/main" val="3579409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pPr>
              <a:defRPr/>
            </a:pPr>
            <a:fld id="{ACCEC3E4-6226-4407-AA54-63D501C1D5FD}" type="datetime1">
              <a:rPr lang="es-ES" smtClean="0">
                <a:solidFill>
                  <a:srgbClr val="000000"/>
                </a:solidFill>
              </a:rPr>
              <a:pPr>
                <a:defRPr/>
              </a:pPr>
              <a:t>29/09/2017</a:t>
            </a:fld>
            <a:endParaRPr lang="es-ES">
              <a:solidFill>
                <a:srgbClr val="000000"/>
              </a:solidFill>
            </a:endParaRPr>
          </a:p>
        </p:txBody>
      </p:sp>
      <p:sp>
        <p:nvSpPr>
          <p:cNvPr id="8" name="7 Marcador de número de diapositiva"/>
          <p:cNvSpPr>
            <a:spLocks noGrp="1"/>
          </p:cNvSpPr>
          <p:nvPr>
            <p:ph type="sldNum" sz="quarter" idx="11"/>
          </p:nvPr>
        </p:nvSpPr>
        <p:spPr/>
        <p:txBody>
          <a:bodyPr/>
          <a:lstStyle/>
          <a:p>
            <a:pPr>
              <a:defRPr/>
            </a:pPr>
            <a:fld id="{CA0374E5-917D-4731-BC3B-8DADEE1F32AC}" type="slidenum">
              <a:rPr lang="es-ES" smtClean="0">
                <a:solidFill>
                  <a:srgbClr val="000000"/>
                </a:solidFill>
              </a:rPr>
              <a:pPr>
                <a:defRPr/>
              </a:pPr>
              <a:t>‹Nº›</a:t>
            </a:fld>
            <a:endParaRPr lang="es-ES" dirty="0">
              <a:solidFill>
                <a:srgbClr val="000000"/>
              </a:solidFill>
            </a:endParaRPr>
          </a:p>
        </p:txBody>
      </p:sp>
      <p:sp>
        <p:nvSpPr>
          <p:cNvPr id="9" name="8 Marcador de pie de página"/>
          <p:cNvSpPr>
            <a:spLocks noGrp="1"/>
          </p:cNvSpPr>
          <p:nvPr>
            <p:ph type="ftr" sz="quarter" idx="12"/>
          </p:nvPr>
        </p:nvSpPr>
        <p:spPr/>
        <p:txBody>
          <a:bodyPr/>
          <a:lstStyle/>
          <a:p>
            <a:pPr>
              <a:defRPr/>
            </a:pPr>
            <a:r>
              <a:rPr lang="es-ES" smtClean="0">
                <a:solidFill>
                  <a:srgbClr val="000000"/>
                </a:solidFill>
              </a:rPr>
              <a:t>FASE III</a:t>
            </a:r>
            <a:endParaRPr lang="es-ES" dirty="0">
              <a:solidFill>
                <a:srgbClr val="000000"/>
              </a:solidFill>
            </a:endParaRPr>
          </a:p>
        </p:txBody>
      </p:sp>
    </p:spTree>
    <p:extLst>
      <p:ext uri="{BB962C8B-B14F-4D97-AF65-F5344CB8AC3E}">
        <p14:creationId xmlns:p14="http://schemas.microsoft.com/office/powerpoint/2010/main" val="4129469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7" name="6 Marcador de fecha"/>
          <p:cNvSpPr>
            <a:spLocks noGrp="1"/>
          </p:cNvSpPr>
          <p:nvPr>
            <p:ph type="dt" sz="half" idx="10"/>
          </p:nvPr>
        </p:nvSpPr>
        <p:spPr/>
        <p:txBody>
          <a:bodyPr/>
          <a:lstStyle/>
          <a:p>
            <a:pPr>
              <a:defRPr/>
            </a:pPr>
            <a:fld id="{06125D0C-54AC-40E1-AE35-3184962402BE}" type="datetime1">
              <a:rPr lang="es-ES" smtClean="0">
                <a:solidFill>
                  <a:srgbClr val="000000"/>
                </a:solidFill>
              </a:rPr>
              <a:pPr>
                <a:defRPr/>
              </a:pPr>
              <a:t>29/09/2017</a:t>
            </a:fld>
            <a:endParaRPr lang="es-ES">
              <a:solidFill>
                <a:srgbClr val="000000"/>
              </a:solidFill>
            </a:endParaRPr>
          </a:p>
        </p:txBody>
      </p:sp>
      <p:sp>
        <p:nvSpPr>
          <p:cNvPr id="8" name="7 Marcador de número de diapositiva"/>
          <p:cNvSpPr>
            <a:spLocks noGrp="1"/>
          </p:cNvSpPr>
          <p:nvPr>
            <p:ph type="sldNum" sz="quarter" idx="11"/>
          </p:nvPr>
        </p:nvSpPr>
        <p:spPr/>
        <p:txBody>
          <a:bodyPr/>
          <a:lstStyle/>
          <a:p>
            <a:pPr>
              <a:defRPr/>
            </a:pPr>
            <a:fld id="{CA0374E5-917D-4731-BC3B-8DADEE1F32AC}" type="slidenum">
              <a:rPr lang="es-ES" smtClean="0">
                <a:solidFill>
                  <a:srgbClr val="000000"/>
                </a:solidFill>
              </a:rPr>
              <a:pPr>
                <a:defRPr/>
              </a:pPr>
              <a:t>‹Nº›</a:t>
            </a:fld>
            <a:endParaRPr lang="es-ES" dirty="0">
              <a:solidFill>
                <a:srgbClr val="000000"/>
              </a:solidFill>
            </a:endParaRPr>
          </a:p>
        </p:txBody>
      </p:sp>
      <p:sp>
        <p:nvSpPr>
          <p:cNvPr id="9" name="8 Marcador de pie de página"/>
          <p:cNvSpPr>
            <a:spLocks noGrp="1"/>
          </p:cNvSpPr>
          <p:nvPr>
            <p:ph type="ftr" sz="quarter" idx="12"/>
          </p:nvPr>
        </p:nvSpPr>
        <p:spPr/>
        <p:txBody>
          <a:bodyPr/>
          <a:lstStyle/>
          <a:p>
            <a:pPr>
              <a:defRPr/>
            </a:pPr>
            <a:r>
              <a:rPr lang="es-ES" smtClean="0">
                <a:solidFill>
                  <a:srgbClr val="000000"/>
                </a:solidFill>
              </a:rPr>
              <a:t>FASE III</a:t>
            </a:r>
            <a:endParaRPr lang="es-ES" dirty="0">
              <a:solidFill>
                <a:srgbClr val="000000"/>
              </a:solidFill>
            </a:endParaRPr>
          </a:p>
        </p:txBody>
      </p:sp>
    </p:spTree>
    <p:extLst>
      <p:ext uri="{BB962C8B-B14F-4D97-AF65-F5344CB8AC3E}">
        <p14:creationId xmlns:p14="http://schemas.microsoft.com/office/powerpoint/2010/main" val="1269097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pPr>
              <a:defRPr/>
            </a:pPr>
            <a:fld id="{5D6AB2DB-63E9-4882-8356-02C16BF1EAC2}" type="datetime1">
              <a:rPr lang="es-ES" smtClean="0">
                <a:solidFill>
                  <a:srgbClr val="000000"/>
                </a:solidFill>
              </a:rPr>
              <a:pPr>
                <a:defRPr/>
              </a:pPr>
              <a:t>29/09/2017</a:t>
            </a:fld>
            <a:endParaRPr lang="es-ES">
              <a:solidFill>
                <a:srgbClr val="000000"/>
              </a:solidFill>
            </a:endParaRPr>
          </a:p>
        </p:txBody>
      </p:sp>
      <p:sp>
        <p:nvSpPr>
          <p:cNvPr id="6" name="5 Marcador de número de diapositiva"/>
          <p:cNvSpPr>
            <a:spLocks noGrp="1"/>
          </p:cNvSpPr>
          <p:nvPr>
            <p:ph type="sldNum" sz="quarter" idx="11"/>
          </p:nvPr>
        </p:nvSpPr>
        <p:spPr/>
        <p:txBody>
          <a:bodyPr/>
          <a:lstStyle/>
          <a:p>
            <a:pPr>
              <a:defRPr/>
            </a:pPr>
            <a:fld id="{CA0374E5-917D-4731-BC3B-8DADEE1F32AC}" type="slidenum">
              <a:rPr lang="es-ES" smtClean="0">
                <a:solidFill>
                  <a:srgbClr val="000000"/>
                </a:solidFill>
              </a:rPr>
              <a:pPr>
                <a:defRPr/>
              </a:pPr>
              <a:t>‹Nº›</a:t>
            </a:fld>
            <a:endParaRPr lang="es-ES" dirty="0">
              <a:solidFill>
                <a:srgbClr val="000000"/>
              </a:solidFill>
            </a:endParaRPr>
          </a:p>
        </p:txBody>
      </p:sp>
      <p:sp>
        <p:nvSpPr>
          <p:cNvPr id="7" name="6 Marcador de pie de página"/>
          <p:cNvSpPr>
            <a:spLocks noGrp="1"/>
          </p:cNvSpPr>
          <p:nvPr>
            <p:ph type="ftr" sz="quarter" idx="12"/>
          </p:nvPr>
        </p:nvSpPr>
        <p:spPr/>
        <p:txBody>
          <a:bodyPr/>
          <a:lstStyle/>
          <a:p>
            <a:pPr>
              <a:defRPr/>
            </a:pPr>
            <a:r>
              <a:rPr lang="es-ES" smtClean="0">
                <a:solidFill>
                  <a:srgbClr val="000000"/>
                </a:solidFill>
              </a:rPr>
              <a:t>FASE III</a:t>
            </a:r>
            <a:endParaRPr lang="es-ES" dirty="0">
              <a:solidFill>
                <a:srgbClr val="000000"/>
              </a:solidFill>
            </a:endParaRPr>
          </a:p>
        </p:txBody>
      </p:sp>
    </p:spTree>
    <p:extLst>
      <p:ext uri="{BB962C8B-B14F-4D97-AF65-F5344CB8AC3E}">
        <p14:creationId xmlns:p14="http://schemas.microsoft.com/office/powerpoint/2010/main" val="191968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pPr>
              <a:defRPr/>
            </a:pPr>
            <a:fld id="{DCE4B240-2F1D-4F16-BEA5-CADB194F91BF}" type="datetime1">
              <a:rPr lang="es-ES" smtClean="0">
                <a:solidFill>
                  <a:srgbClr val="000000"/>
                </a:solidFill>
              </a:rPr>
              <a:pPr>
                <a:defRPr/>
              </a:pPr>
              <a:t>29/09/2017</a:t>
            </a:fld>
            <a:endParaRPr lang="es-ES">
              <a:solidFill>
                <a:srgbClr val="000000"/>
              </a:solidFill>
            </a:endParaRPr>
          </a:p>
        </p:txBody>
      </p:sp>
      <p:sp>
        <p:nvSpPr>
          <p:cNvPr id="8" name="7 Marcador de número de diapositiva"/>
          <p:cNvSpPr>
            <a:spLocks noGrp="1"/>
          </p:cNvSpPr>
          <p:nvPr>
            <p:ph type="sldNum" sz="quarter" idx="11"/>
          </p:nvPr>
        </p:nvSpPr>
        <p:spPr/>
        <p:txBody>
          <a:bodyPr/>
          <a:lstStyle/>
          <a:p>
            <a:pPr>
              <a:defRPr/>
            </a:pPr>
            <a:fld id="{CA0374E5-917D-4731-BC3B-8DADEE1F32AC}" type="slidenum">
              <a:rPr lang="es-ES" smtClean="0">
                <a:solidFill>
                  <a:srgbClr val="000000"/>
                </a:solidFill>
              </a:rPr>
              <a:pPr>
                <a:defRPr/>
              </a:pPr>
              <a:t>‹Nº›</a:t>
            </a:fld>
            <a:endParaRPr lang="es-ES" dirty="0">
              <a:solidFill>
                <a:srgbClr val="000000"/>
              </a:solidFill>
            </a:endParaRPr>
          </a:p>
        </p:txBody>
      </p:sp>
      <p:sp>
        <p:nvSpPr>
          <p:cNvPr id="9" name="8 Marcador de pie de página"/>
          <p:cNvSpPr>
            <a:spLocks noGrp="1"/>
          </p:cNvSpPr>
          <p:nvPr>
            <p:ph type="ftr" sz="quarter" idx="12"/>
          </p:nvPr>
        </p:nvSpPr>
        <p:spPr/>
        <p:txBody>
          <a:bodyPr/>
          <a:lstStyle/>
          <a:p>
            <a:pPr>
              <a:defRPr/>
            </a:pPr>
            <a:r>
              <a:rPr lang="es-ES" smtClean="0">
                <a:solidFill>
                  <a:srgbClr val="000000"/>
                </a:solidFill>
              </a:rPr>
              <a:t>FASE III</a:t>
            </a:r>
            <a:endParaRPr lang="es-ES" dirty="0">
              <a:solidFill>
                <a:srgbClr val="000000"/>
              </a:solidFill>
            </a:endParaRPr>
          </a:p>
        </p:txBody>
      </p:sp>
    </p:spTree>
    <p:extLst>
      <p:ext uri="{BB962C8B-B14F-4D97-AF65-F5344CB8AC3E}">
        <p14:creationId xmlns:p14="http://schemas.microsoft.com/office/powerpoint/2010/main" val="3352743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pPr>
              <a:defRPr/>
            </a:pPr>
            <a:fld id="{A6D161DF-185D-4219-BF17-48C8C5092B5D}" type="datetime1">
              <a:rPr lang="es-ES" smtClean="0">
                <a:solidFill>
                  <a:srgbClr val="000000"/>
                </a:solidFill>
              </a:rPr>
              <a:pPr>
                <a:defRPr/>
              </a:pPr>
              <a:t>29/09/2017</a:t>
            </a:fld>
            <a:endParaRPr lang="es-ES">
              <a:solidFill>
                <a:srgbClr val="000000"/>
              </a:solidFill>
            </a:endParaRPr>
          </a:p>
        </p:txBody>
      </p:sp>
      <p:sp>
        <p:nvSpPr>
          <p:cNvPr id="4" name="3 Marcador de número de diapositiva"/>
          <p:cNvSpPr>
            <a:spLocks noGrp="1"/>
          </p:cNvSpPr>
          <p:nvPr>
            <p:ph type="sldNum" sz="quarter" idx="11"/>
          </p:nvPr>
        </p:nvSpPr>
        <p:spPr/>
        <p:txBody>
          <a:bodyPr/>
          <a:lstStyle/>
          <a:p>
            <a:pPr>
              <a:defRPr/>
            </a:pPr>
            <a:fld id="{CA0374E5-917D-4731-BC3B-8DADEE1F32AC}" type="slidenum">
              <a:rPr lang="es-ES" smtClean="0">
                <a:solidFill>
                  <a:srgbClr val="000000"/>
                </a:solidFill>
              </a:rPr>
              <a:pPr>
                <a:defRPr/>
              </a:pPr>
              <a:t>‹Nº›</a:t>
            </a:fld>
            <a:endParaRPr lang="es-ES" dirty="0">
              <a:solidFill>
                <a:srgbClr val="000000"/>
              </a:solidFill>
            </a:endParaRPr>
          </a:p>
        </p:txBody>
      </p:sp>
      <p:sp>
        <p:nvSpPr>
          <p:cNvPr id="5" name="4 Marcador de pie de página"/>
          <p:cNvSpPr>
            <a:spLocks noGrp="1"/>
          </p:cNvSpPr>
          <p:nvPr>
            <p:ph type="ftr" sz="quarter" idx="12"/>
          </p:nvPr>
        </p:nvSpPr>
        <p:spPr/>
        <p:txBody>
          <a:bodyPr/>
          <a:lstStyle/>
          <a:p>
            <a:pPr>
              <a:defRPr/>
            </a:pPr>
            <a:r>
              <a:rPr lang="es-ES" smtClean="0">
                <a:solidFill>
                  <a:srgbClr val="000000"/>
                </a:solidFill>
              </a:rPr>
              <a:t>FASE III</a:t>
            </a:r>
            <a:endParaRPr lang="es-ES" dirty="0">
              <a:solidFill>
                <a:srgbClr val="000000"/>
              </a:solidFill>
            </a:endParaRPr>
          </a:p>
        </p:txBody>
      </p:sp>
    </p:spTree>
    <p:extLst>
      <p:ext uri="{BB962C8B-B14F-4D97-AF65-F5344CB8AC3E}">
        <p14:creationId xmlns:p14="http://schemas.microsoft.com/office/powerpoint/2010/main" val="285739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pPr>
              <a:defRPr/>
            </a:pPr>
            <a:fld id="{ACCEC3E4-6226-4407-AA54-63D501C1D5FD}" type="datetime1">
              <a:rPr lang="es-ES" smtClean="0">
                <a:solidFill>
                  <a:srgbClr val="000000"/>
                </a:solidFill>
              </a:rPr>
              <a:pPr>
                <a:defRPr/>
              </a:pPr>
              <a:t>29/09/2017</a:t>
            </a:fld>
            <a:endParaRPr lang="es-ES">
              <a:solidFill>
                <a:srgbClr val="000000"/>
              </a:solidFill>
            </a:endParaRPr>
          </a:p>
        </p:txBody>
      </p:sp>
      <p:sp>
        <p:nvSpPr>
          <p:cNvPr id="8" name="7 Marcador de número de diapositiva"/>
          <p:cNvSpPr>
            <a:spLocks noGrp="1"/>
          </p:cNvSpPr>
          <p:nvPr>
            <p:ph type="sldNum" sz="quarter" idx="11"/>
          </p:nvPr>
        </p:nvSpPr>
        <p:spPr/>
        <p:txBody>
          <a:bodyPr/>
          <a:lstStyle/>
          <a:p>
            <a:pPr>
              <a:defRPr/>
            </a:pPr>
            <a:fld id="{CA0374E5-917D-4731-BC3B-8DADEE1F32AC}" type="slidenum">
              <a:rPr lang="es-ES" smtClean="0">
                <a:solidFill>
                  <a:srgbClr val="000000"/>
                </a:solidFill>
              </a:rPr>
              <a:pPr>
                <a:defRPr/>
              </a:pPr>
              <a:t>‹Nº›</a:t>
            </a:fld>
            <a:endParaRPr lang="es-ES" dirty="0">
              <a:solidFill>
                <a:srgbClr val="000000"/>
              </a:solidFill>
            </a:endParaRPr>
          </a:p>
        </p:txBody>
      </p:sp>
      <p:sp>
        <p:nvSpPr>
          <p:cNvPr id="9" name="8 Marcador de pie de página"/>
          <p:cNvSpPr>
            <a:spLocks noGrp="1"/>
          </p:cNvSpPr>
          <p:nvPr>
            <p:ph type="ftr" sz="quarter" idx="12"/>
          </p:nvPr>
        </p:nvSpPr>
        <p:spPr/>
        <p:txBody>
          <a:bodyPr/>
          <a:lstStyle/>
          <a:p>
            <a:pPr>
              <a:defRPr/>
            </a:pPr>
            <a:r>
              <a:rPr lang="es-ES" smtClean="0">
                <a:solidFill>
                  <a:srgbClr val="000000"/>
                </a:solidFill>
              </a:rPr>
              <a:t>FASE III</a:t>
            </a:r>
            <a:endParaRPr lang="es-ES" dirty="0">
              <a:solidFill>
                <a:srgbClr val="000000"/>
              </a:solidFill>
            </a:endParaRPr>
          </a:p>
        </p:txBody>
      </p:sp>
    </p:spTree>
    <p:extLst>
      <p:ext uri="{BB962C8B-B14F-4D97-AF65-F5344CB8AC3E}">
        <p14:creationId xmlns:p14="http://schemas.microsoft.com/office/powerpoint/2010/main" val="2256158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AutoShape 4"/>
          <p:cNvSpPr>
            <a:spLocks noChangeArrowheads="1"/>
          </p:cNvSpPr>
          <p:nvPr userDrawn="1"/>
        </p:nvSpPr>
        <p:spPr bwMode="auto">
          <a:xfrm>
            <a:off x="357188" y="1428750"/>
            <a:ext cx="2286000" cy="1981200"/>
          </a:xfrm>
          <a:prstGeom prst="rightArrowCallout">
            <a:avLst>
              <a:gd name="adj1" fmla="val 25000"/>
              <a:gd name="adj2" fmla="val 25000"/>
              <a:gd name="adj3" fmla="val 19231"/>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solidFill>
                <a:srgbClr val="000000"/>
              </a:solidFill>
              <a:effectLst>
                <a:outerShdw blurRad="38100" dist="38100" dir="2700000" algn="tl">
                  <a:srgbClr val="000000">
                    <a:alpha val="43137"/>
                  </a:srgbClr>
                </a:outerShdw>
              </a:effectLst>
              <a:latin typeface="Albertus" pitchFamily="34" charset="0"/>
            </a:endParaRPr>
          </a:p>
          <a:p>
            <a:pPr algn="ctr" eaLnBrk="0" hangingPunct="0">
              <a:defRPr/>
            </a:pPr>
            <a:endParaRPr lang="es-ES" sz="1400" b="1" dirty="0">
              <a:solidFill>
                <a:srgbClr val="000000"/>
              </a:solidFill>
              <a:effectLst>
                <a:outerShdw blurRad="38100" dist="38100" dir="2700000" algn="tl">
                  <a:srgbClr val="000000">
                    <a:alpha val="43137"/>
                  </a:srgbClr>
                </a:outerShdw>
              </a:effectLst>
              <a:latin typeface="Albertus" pitchFamily="34" charset="0"/>
            </a:endParaRPr>
          </a:p>
        </p:txBody>
      </p:sp>
      <p:sp>
        <p:nvSpPr>
          <p:cNvPr id="3" name="AutoShape 12"/>
          <p:cNvSpPr>
            <a:spLocks noChangeArrowheads="1"/>
          </p:cNvSpPr>
          <p:nvPr userDrawn="1"/>
        </p:nvSpPr>
        <p:spPr bwMode="auto">
          <a:xfrm>
            <a:off x="4786313" y="4305306"/>
            <a:ext cx="1714500" cy="571500"/>
          </a:xfrm>
          <a:prstGeom prst="downArrowCallout">
            <a:avLst>
              <a:gd name="adj1" fmla="val 59091"/>
              <a:gd name="adj2" fmla="val 59091"/>
              <a:gd name="adj3" fmla="val 16667"/>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solidFill>
                <a:srgbClr val="000000"/>
              </a:solidFill>
              <a:effectLst>
                <a:outerShdw blurRad="38100" dist="38100" dir="2700000" algn="tl">
                  <a:srgbClr val="000000">
                    <a:alpha val="43137"/>
                  </a:srgbClr>
                </a:outerShdw>
              </a:effectLst>
              <a:latin typeface="Albertus" pitchFamily="34" charset="0"/>
            </a:endParaRPr>
          </a:p>
          <a:p>
            <a:pPr algn="ctr" eaLnBrk="0" hangingPunct="0">
              <a:defRPr/>
            </a:pPr>
            <a:r>
              <a:rPr lang="es-ES" sz="1400" b="1" dirty="0">
                <a:solidFill>
                  <a:srgbClr val="000000"/>
                </a:solidFill>
                <a:effectLst>
                  <a:outerShdw blurRad="38100" dist="38100" dir="2700000" algn="tl">
                    <a:srgbClr val="000000">
                      <a:alpha val="43137"/>
                    </a:srgbClr>
                  </a:outerShdw>
                </a:effectLst>
                <a:latin typeface="Albertus" pitchFamily="34" charset="0"/>
              </a:rPr>
              <a:t>PRODUCTOS</a:t>
            </a:r>
          </a:p>
          <a:p>
            <a:pPr algn="ctr" eaLnBrk="0" hangingPunct="0">
              <a:defRPr/>
            </a:pPr>
            <a:endParaRPr lang="es-ES" sz="1400" b="1" dirty="0">
              <a:solidFill>
                <a:srgbClr val="000000"/>
              </a:solidFill>
              <a:effectLst>
                <a:outerShdw blurRad="38100" dist="38100" dir="2700000" algn="tl">
                  <a:srgbClr val="000000">
                    <a:alpha val="43137"/>
                  </a:srgbClr>
                </a:outerShdw>
              </a:effectLst>
              <a:latin typeface="Albertus" pitchFamily="34" charset="0"/>
            </a:endParaRPr>
          </a:p>
        </p:txBody>
      </p:sp>
      <p:sp>
        <p:nvSpPr>
          <p:cNvPr id="4" name="AutoShape 8"/>
          <p:cNvSpPr>
            <a:spLocks noChangeArrowheads="1"/>
          </p:cNvSpPr>
          <p:nvPr userDrawn="1"/>
        </p:nvSpPr>
        <p:spPr bwMode="auto">
          <a:xfrm>
            <a:off x="2714625" y="5000625"/>
            <a:ext cx="5638800" cy="885825"/>
          </a:xfrm>
          <a:prstGeom prst="bevel">
            <a:avLst>
              <a:gd name="adj" fmla="val 125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defTabSz="376238">
              <a:defRPr/>
            </a:pPr>
            <a:endParaRPr lang="es-ES" sz="1400" b="1" dirty="0">
              <a:solidFill>
                <a:srgbClr val="FFFFFF"/>
              </a:solidFill>
              <a:effectLst>
                <a:outerShdw blurRad="38100" dist="38100" dir="2700000" algn="tl">
                  <a:srgbClr val="000000">
                    <a:alpha val="43137"/>
                  </a:srgbClr>
                </a:outerShdw>
              </a:effectLst>
              <a:latin typeface="Albertus" pitchFamily="34" charset="0"/>
            </a:endParaRPr>
          </a:p>
        </p:txBody>
      </p:sp>
      <p:sp>
        <p:nvSpPr>
          <p:cNvPr id="5" name="4 Rectángulo"/>
          <p:cNvSpPr/>
          <p:nvPr userDrawn="1"/>
        </p:nvSpPr>
        <p:spPr>
          <a:xfrm>
            <a:off x="2857488" y="785794"/>
            <a:ext cx="5572164" cy="3357586"/>
          </a:xfrm>
          <a:prstGeom prst="rect">
            <a:avLst/>
          </a:prstGeom>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chor="ctr"/>
          <a:lstStyle/>
          <a:p>
            <a:pPr algn="just" defTabSz="292100" eaLnBrk="0" hangingPunct="0">
              <a:buFont typeface="Wingdings" pitchFamily="2" charset="2"/>
              <a:buNone/>
              <a:defRPr/>
            </a:pPr>
            <a:endParaRPr lang="es-ES" sz="1600" b="1" dirty="0">
              <a:solidFill>
                <a:srgbClr val="000000"/>
              </a:solidFill>
              <a:latin typeface="Albertus" pitchFamily="34" charset="0"/>
            </a:endParaRPr>
          </a:p>
        </p:txBody>
      </p:sp>
      <p:sp>
        <p:nvSpPr>
          <p:cNvPr id="6" name="5 Marcador de fecha"/>
          <p:cNvSpPr>
            <a:spLocks noGrp="1"/>
          </p:cNvSpPr>
          <p:nvPr>
            <p:ph type="dt" sz="half" idx="10"/>
          </p:nvPr>
        </p:nvSpPr>
        <p:spPr/>
        <p:txBody>
          <a:bodyPr/>
          <a:lstStyle/>
          <a:p>
            <a:pPr>
              <a:defRPr/>
            </a:pPr>
            <a:fld id="{CA27DF3F-0C1E-488A-B59F-9E9A67B0DC5F}" type="datetime1">
              <a:rPr lang="es-ES" smtClean="0">
                <a:solidFill>
                  <a:srgbClr val="000000"/>
                </a:solidFill>
              </a:rPr>
              <a:pPr>
                <a:defRPr/>
              </a:pPr>
              <a:t>29/09/2017</a:t>
            </a:fld>
            <a:endParaRPr lang="es-ES">
              <a:solidFill>
                <a:srgbClr val="000000"/>
              </a:solidFill>
            </a:endParaRPr>
          </a:p>
        </p:txBody>
      </p:sp>
      <p:sp>
        <p:nvSpPr>
          <p:cNvPr id="7" name="6 Marcador de número de diapositiva"/>
          <p:cNvSpPr>
            <a:spLocks noGrp="1"/>
          </p:cNvSpPr>
          <p:nvPr>
            <p:ph type="sldNum" sz="quarter" idx="11"/>
          </p:nvPr>
        </p:nvSpPr>
        <p:spPr/>
        <p:txBody>
          <a:bodyPr/>
          <a:lstStyle/>
          <a:p>
            <a:pPr>
              <a:defRPr/>
            </a:pPr>
            <a:fld id="{CA0374E5-917D-4731-BC3B-8DADEE1F32AC}" type="slidenum">
              <a:rPr lang="es-ES" smtClean="0">
                <a:solidFill>
                  <a:srgbClr val="000000"/>
                </a:solidFill>
              </a:rPr>
              <a:pPr>
                <a:defRPr/>
              </a:pPr>
              <a:t>‹Nº›</a:t>
            </a:fld>
            <a:endParaRPr lang="es-ES" dirty="0">
              <a:solidFill>
                <a:srgbClr val="000000"/>
              </a:solidFill>
            </a:endParaRPr>
          </a:p>
        </p:txBody>
      </p:sp>
      <p:sp>
        <p:nvSpPr>
          <p:cNvPr id="8" name="7 Marcador de pie de página"/>
          <p:cNvSpPr>
            <a:spLocks noGrp="1"/>
          </p:cNvSpPr>
          <p:nvPr>
            <p:ph type="ftr" sz="quarter" idx="12"/>
          </p:nvPr>
        </p:nvSpPr>
        <p:spPr/>
        <p:txBody>
          <a:bodyPr/>
          <a:lstStyle/>
          <a:p>
            <a:pPr>
              <a:defRPr/>
            </a:pPr>
            <a:r>
              <a:rPr lang="es-ES" smtClean="0">
                <a:solidFill>
                  <a:srgbClr val="000000"/>
                </a:solidFill>
              </a:rPr>
              <a:t>FASE III</a:t>
            </a:r>
            <a:endParaRPr lang="es-ES" dirty="0">
              <a:solidFill>
                <a:srgbClr val="000000"/>
              </a:solidFill>
            </a:endParaRPr>
          </a:p>
        </p:txBody>
      </p:sp>
    </p:spTree>
    <p:extLst>
      <p:ext uri="{BB962C8B-B14F-4D97-AF65-F5344CB8AC3E}">
        <p14:creationId xmlns:p14="http://schemas.microsoft.com/office/powerpoint/2010/main" val="1835062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4249C40C-EFC4-4500-9C1D-3D54858BE0DA}" type="datetime1">
              <a:rPr lang="es-ES" smtClean="0">
                <a:solidFill>
                  <a:srgbClr val="000000"/>
                </a:solidFill>
              </a:rPr>
              <a:pPr>
                <a:defRPr/>
              </a:pPr>
              <a:t>29/09/2017</a:t>
            </a:fld>
            <a:endParaRPr lang="es-ES">
              <a:solidFill>
                <a:srgbClr val="000000"/>
              </a:solidFill>
            </a:endParaRPr>
          </a:p>
        </p:txBody>
      </p:sp>
      <p:sp>
        <p:nvSpPr>
          <p:cNvPr id="6" name="5 Marcador de número de diapositiva"/>
          <p:cNvSpPr>
            <a:spLocks noGrp="1"/>
          </p:cNvSpPr>
          <p:nvPr>
            <p:ph type="sldNum" sz="quarter" idx="11"/>
          </p:nvPr>
        </p:nvSpPr>
        <p:spPr/>
        <p:txBody>
          <a:bodyPr/>
          <a:lstStyle/>
          <a:p>
            <a:pPr>
              <a:defRPr/>
            </a:pPr>
            <a:fld id="{CA0374E5-917D-4731-BC3B-8DADEE1F32AC}" type="slidenum">
              <a:rPr lang="es-ES" smtClean="0">
                <a:solidFill>
                  <a:srgbClr val="000000"/>
                </a:solidFill>
              </a:rPr>
              <a:pPr>
                <a:defRPr/>
              </a:pPr>
              <a:t>‹Nº›</a:t>
            </a:fld>
            <a:endParaRPr lang="es-ES" dirty="0">
              <a:solidFill>
                <a:srgbClr val="000000"/>
              </a:solidFill>
            </a:endParaRPr>
          </a:p>
        </p:txBody>
      </p:sp>
      <p:sp>
        <p:nvSpPr>
          <p:cNvPr id="7" name="6 Marcador de pie de página"/>
          <p:cNvSpPr>
            <a:spLocks noGrp="1"/>
          </p:cNvSpPr>
          <p:nvPr>
            <p:ph type="ftr" sz="quarter" idx="12"/>
          </p:nvPr>
        </p:nvSpPr>
        <p:spPr/>
        <p:txBody>
          <a:bodyPr/>
          <a:lstStyle/>
          <a:p>
            <a:pPr>
              <a:defRPr/>
            </a:pPr>
            <a:r>
              <a:rPr lang="es-ES" smtClean="0">
                <a:solidFill>
                  <a:srgbClr val="000000"/>
                </a:solidFill>
              </a:rPr>
              <a:t>FASE III</a:t>
            </a:r>
            <a:endParaRPr lang="es-ES" dirty="0">
              <a:solidFill>
                <a:srgbClr val="000000"/>
              </a:solidFill>
            </a:endParaRPr>
          </a:p>
        </p:txBody>
      </p:sp>
    </p:spTree>
    <p:extLst>
      <p:ext uri="{BB962C8B-B14F-4D97-AF65-F5344CB8AC3E}">
        <p14:creationId xmlns:p14="http://schemas.microsoft.com/office/powerpoint/2010/main" val="1394280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16DDACEE-0E64-4A21-ABEE-4CA83CFD7EE3}" type="datetime1">
              <a:rPr lang="es-ES" smtClean="0">
                <a:solidFill>
                  <a:srgbClr val="000000"/>
                </a:solidFill>
              </a:rPr>
              <a:pPr>
                <a:defRPr/>
              </a:pPr>
              <a:t>29/09/2017</a:t>
            </a:fld>
            <a:endParaRPr lang="es-ES">
              <a:solidFill>
                <a:srgbClr val="000000"/>
              </a:solidFill>
            </a:endParaRPr>
          </a:p>
        </p:txBody>
      </p:sp>
      <p:sp>
        <p:nvSpPr>
          <p:cNvPr id="6" name="5 Marcador de número de diapositiva"/>
          <p:cNvSpPr>
            <a:spLocks noGrp="1"/>
          </p:cNvSpPr>
          <p:nvPr>
            <p:ph type="sldNum" sz="quarter" idx="11"/>
          </p:nvPr>
        </p:nvSpPr>
        <p:spPr/>
        <p:txBody>
          <a:bodyPr/>
          <a:lstStyle/>
          <a:p>
            <a:pPr>
              <a:defRPr/>
            </a:pPr>
            <a:fld id="{CA0374E5-917D-4731-BC3B-8DADEE1F32AC}" type="slidenum">
              <a:rPr lang="es-ES" smtClean="0">
                <a:solidFill>
                  <a:srgbClr val="000000"/>
                </a:solidFill>
              </a:rPr>
              <a:pPr>
                <a:defRPr/>
              </a:pPr>
              <a:t>‹Nº›</a:t>
            </a:fld>
            <a:endParaRPr lang="es-ES" dirty="0">
              <a:solidFill>
                <a:srgbClr val="000000"/>
              </a:solidFill>
            </a:endParaRPr>
          </a:p>
        </p:txBody>
      </p:sp>
      <p:sp>
        <p:nvSpPr>
          <p:cNvPr id="7" name="6 Marcador de pie de página"/>
          <p:cNvSpPr>
            <a:spLocks noGrp="1"/>
          </p:cNvSpPr>
          <p:nvPr>
            <p:ph type="ftr" sz="quarter" idx="12"/>
          </p:nvPr>
        </p:nvSpPr>
        <p:spPr/>
        <p:txBody>
          <a:bodyPr/>
          <a:lstStyle/>
          <a:p>
            <a:pPr>
              <a:defRPr/>
            </a:pPr>
            <a:r>
              <a:rPr lang="es-ES" smtClean="0">
                <a:solidFill>
                  <a:srgbClr val="000000"/>
                </a:solidFill>
              </a:rPr>
              <a:t>FASE III</a:t>
            </a:r>
            <a:endParaRPr lang="es-ES" dirty="0">
              <a:solidFill>
                <a:srgbClr val="000000"/>
              </a:solidFill>
            </a:endParaRPr>
          </a:p>
        </p:txBody>
      </p:sp>
    </p:spTree>
    <p:extLst>
      <p:ext uri="{BB962C8B-B14F-4D97-AF65-F5344CB8AC3E}">
        <p14:creationId xmlns:p14="http://schemas.microsoft.com/office/powerpoint/2010/main" val="932655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a:defRPr/>
            </a:pPr>
            <a:fld id="{400EF329-4A83-4A00-BA9C-7F0A5836684A}" type="datetime1">
              <a:rPr lang="es-ES" smtClean="0">
                <a:solidFill>
                  <a:srgbClr val="000000"/>
                </a:solidFill>
              </a:rPr>
              <a:pPr>
                <a:defRPr/>
              </a:pPr>
              <a:t>29/09/2017</a:t>
            </a:fld>
            <a:endParaRPr lang="es-ES">
              <a:solidFill>
                <a:srgbClr val="000000"/>
              </a:solidFill>
            </a:endParaRPr>
          </a:p>
        </p:txBody>
      </p:sp>
      <p:sp>
        <p:nvSpPr>
          <p:cNvPr id="5" name="4 Marcador de número de diapositiva"/>
          <p:cNvSpPr>
            <a:spLocks noGrp="1"/>
          </p:cNvSpPr>
          <p:nvPr>
            <p:ph type="sldNum" sz="quarter" idx="11"/>
          </p:nvPr>
        </p:nvSpPr>
        <p:spPr/>
        <p:txBody>
          <a:bodyPr/>
          <a:lstStyle/>
          <a:p>
            <a:pPr>
              <a:defRPr/>
            </a:pPr>
            <a:fld id="{CA0374E5-917D-4731-BC3B-8DADEE1F32AC}" type="slidenum">
              <a:rPr lang="es-ES" smtClean="0">
                <a:solidFill>
                  <a:srgbClr val="000000"/>
                </a:solidFill>
              </a:rPr>
              <a:pPr>
                <a:defRPr/>
              </a:pPr>
              <a:t>‹Nº›</a:t>
            </a:fld>
            <a:endParaRPr lang="es-ES" dirty="0">
              <a:solidFill>
                <a:srgbClr val="000000"/>
              </a:solidFill>
            </a:endParaRPr>
          </a:p>
        </p:txBody>
      </p:sp>
      <p:sp>
        <p:nvSpPr>
          <p:cNvPr id="6" name="5 Marcador de pie de página"/>
          <p:cNvSpPr>
            <a:spLocks noGrp="1"/>
          </p:cNvSpPr>
          <p:nvPr>
            <p:ph type="ftr" sz="quarter" idx="12"/>
          </p:nvPr>
        </p:nvSpPr>
        <p:spPr/>
        <p:txBody>
          <a:bodyPr/>
          <a:lstStyle/>
          <a:p>
            <a:pPr>
              <a:defRPr/>
            </a:pPr>
            <a:r>
              <a:rPr lang="es-ES" smtClean="0">
                <a:solidFill>
                  <a:srgbClr val="000000"/>
                </a:solidFill>
              </a:rPr>
              <a:t>FASE III</a:t>
            </a:r>
            <a:endParaRPr lang="es-ES" dirty="0">
              <a:solidFill>
                <a:srgbClr val="000000"/>
              </a:solidFill>
            </a:endParaRPr>
          </a:p>
        </p:txBody>
      </p:sp>
    </p:spTree>
    <p:extLst>
      <p:ext uri="{BB962C8B-B14F-4D97-AF65-F5344CB8AC3E}">
        <p14:creationId xmlns:p14="http://schemas.microsoft.com/office/powerpoint/2010/main" val="2337711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p:txBody>
          <a:bodyPr/>
          <a:lstStyle/>
          <a:p>
            <a:pPr>
              <a:defRPr/>
            </a:pPr>
            <a:fld id="{CA64EFAB-DB9C-40AE-9FFB-9AF2512079F3}" type="datetime1">
              <a:rPr lang="es-ES" smtClean="0">
                <a:solidFill>
                  <a:srgbClr val="000000"/>
                </a:solidFill>
              </a:rPr>
              <a:pPr>
                <a:defRPr/>
              </a:pPr>
              <a:t>29/09/2017</a:t>
            </a:fld>
            <a:endParaRPr lang="es-ES">
              <a:solidFill>
                <a:srgbClr val="000000"/>
              </a:solidFill>
            </a:endParaRPr>
          </a:p>
        </p:txBody>
      </p:sp>
      <p:sp>
        <p:nvSpPr>
          <p:cNvPr id="5" name="4 Marcador de número de diapositiva"/>
          <p:cNvSpPr>
            <a:spLocks noGrp="1"/>
          </p:cNvSpPr>
          <p:nvPr>
            <p:ph type="sldNum" sz="quarter" idx="11"/>
          </p:nvPr>
        </p:nvSpPr>
        <p:spPr/>
        <p:txBody>
          <a:bodyPr/>
          <a:lstStyle/>
          <a:p>
            <a:pPr>
              <a:defRPr/>
            </a:pPr>
            <a:fld id="{CA0374E5-917D-4731-BC3B-8DADEE1F32AC}" type="slidenum">
              <a:rPr lang="es-ES" smtClean="0">
                <a:solidFill>
                  <a:srgbClr val="000000"/>
                </a:solidFill>
              </a:rPr>
              <a:pPr>
                <a:defRPr/>
              </a:pPr>
              <a:t>‹Nº›</a:t>
            </a:fld>
            <a:endParaRPr lang="es-ES" dirty="0">
              <a:solidFill>
                <a:srgbClr val="000000"/>
              </a:solidFill>
            </a:endParaRPr>
          </a:p>
        </p:txBody>
      </p:sp>
      <p:sp>
        <p:nvSpPr>
          <p:cNvPr id="6" name="5 Marcador de pie de página"/>
          <p:cNvSpPr>
            <a:spLocks noGrp="1"/>
          </p:cNvSpPr>
          <p:nvPr>
            <p:ph type="ftr" sz="quarter" idx="12"/>
          </p:nvPr>
        </p:nvSpPr>
        <p:spPr/>
        <p:txBody>
          <a:bodyPr/>
          <a:lstStyle/>
          <a:p>
            <a:pPr>
              <a:defRPr/>
            </a:pPr>
            <a:r>
              <a:rPr lang="es-ES" smtClean="0">
                <a:solidFill>
                  <a:srgbClr val="000000"/>
                </a:solidFill>
              </a:rPr>
              <a:t>FASE III</a:t>
            </a:r>
            <a:endParaRPr lang="es-ES" dirty="0">
              <a:solidFill>
                <a:srgbClr val="000000"/>
              </a:solidFill>
            </a:endParaRPr>
          </a:p>
        </p:txBody>
      </p:sp>
    </p:spTree>
    <p:extLst>
      <p:ext uri="{BB962C8B-B14F-4D97-AF65-F5344CB8AC3E}">
        <p14:creationId xmlns:p14="http://schemas.microsoft.com/office/powerpoint/2010/main" val="175941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pPr>
              <a:defRPr/>
            </a:pPr>
            <a:fld id="{25620A17-AFC2-4C48-8F2F-98A7F5BB1F9E}" type="datetime1">
              <a:rPr lang="es-ES" smtClean="0">
                <a:solidFill>
                  <a:srgbClr val="000000"/>
                </a:solidFill>
              </a:rPr>
              <a:pPr>
                <a:defRPr/>
              </a:pPr>
              <a:t>29/09/2017</a:t>
            </a:fld>
            <a:endParaRPr lang="es-ES">
              <a:solidFill>
                <a:srgbClr val="000000"/>
              </a:solidFill>
            </a:endParaRPr>
          </a:p>
        </p:txBody>
      </p:sp>
      <p:sp>
        <p:nvSpPr>
          <p:cNvPr id="6" name="5 Marcador de número de diapositiva"/>
          <p:cNvSpPr>
            <a:spLocks noGrp="1"/>
          </p:cNvSpPr>
          <p:nvPr>
            <p:ph type="sldNum" sz="quarter" idx="11"/>
          </p:nvPr>
        </p:nvSpPr>
        <p:spPr/>
        <p:txBody>
          <a:bodyPr/>
          <a:lstStyle/>
          <a:p>
            <a:pPr>
              <a:defRPr/>
            </a:pPr>
            <a:fld id="{CA0374E5-917D-4731-BC3B-8DADEE1F32AC}" type="slidenum">
              <a:rPr lang="es-ES" smtClean="0">
                <a:solidFill>
                  <a:srgbClr val="000000"/>
                </a:solidFill>
              </a:rPr>
              <a:pPr>
                <a:defRPr/>
              </a:pPr>
              <a:t>‹Nº›</a:t>
            </a:fld>
            <a:endParaRPr lang="es-ES" dirty="0">
              <a:solidFill>
                <a:srgbClr val="000000"/>
              </a:solidFill>
            </a:endParaRPr>
          </a:p>
        </p:txBody>
      </p:sp>
      <p:sp>
        <p:nvSpPr>
          <p:cNvPr id="7" name="6 Marcador de pie de página"/>
          <p:cNvSpPr>
            <a:spLocks noGrp="1"/>
          </p:cNvSpPr>
          <p:nvPr>
            <p:ph type="ftr" sz="quarter" idx="12"/>
          </p:nvPr>
        </p:nvSpPr>
        <p:spPr/>
        <p:txBody>
          <a:bodyPr/>
          <a:lstStyle/>
          <a:p>
            <a:pPr>
              <a:defRPr/>
            </a:pPr>
            <a:r>
              <a:rPr lang="es-ES" smtClean="0">
                <a:solidFill>
                  <a:srgbClr val="000000"/>
                </a:solidFill>
              </a:rPr>
              <a:t>FASE III</a:t>
            </a:r>
            <a:endParaRPr lang="es-ES" dirty="0">
              <a:solidFill>
                <a:srgbClr val="000000"/>
              </a:solidFill>
            </a:endParaRPr>
          </a:p>
        </p:txBody>
      </p:sp>
    </p:spTree>
    <p:extLst>
      <p:ext uri="{BB962C8B-B14F-4D97-AF65-F5344CB8AC3E}">
        <p14:creationId xmlns:p14="http://schemas.microsoft.com/office/powerpoint/2010/main" val="2416972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fld id="{1AC29589-FEE4-48FA-81B2-595281F3EC33}" type="datetime1">
              <a:rPr lang="es-ES" smtClean="0">
                <a:solidFill>
                  <a:srgbClr val="000000"/>
                </a:solidFill>
              </a:rPr>
              <a:pPr/>
              <a:t>29/09/2017</a:t>
            </a:fld>
            <a:endParaRPr lang="es-ES" dirty="0">
              <a:solidFill>
                <a:srgbClr val="000000"/>
              </a:solidFill>
            </a:endParaRPr>
          </a:p>
        </p:txBody>
      </p:sp>
      <p:sp>
        <p:nvSpPr>
          <p:cNvPr id="5" name="4 Marcador de pie de página"/>
          <p:cNvSpPr>
            <a:spLocks noGrp="1"/>
          </p:cNvSpPr>
          <p:nvPr>
            <p:ph type="ftr" sz="quarter" idx="11"/>
          </p:nvPr>
        </p:nvSpPr>
        <p:spPr/>
        <p:txBody>
          <a:bodyPr/>
          <a:lstStyle>
            <a:lvl1pPr>
              <a:defRPr/>
            </a:lvl1pPr>
          </a:lstStyle>
          <a:p>
            <a:r>
              <a:rPr lang="es-ES" smtClean="0">
                <a:solidFill>
                  <a:srgbClr val="000000"/>
                </a:solidFill>
              </a:rPr>
              <a:t>FASE III</a:t>
            </a:r>
            <a:endParaRPr lang="es-ES">
              <a:solidFill>
                <a:srgbClr val="000000"/>
              </a:solidFill>
            </a:endParaRPr>
          </a:p>
        </p:txBody>
      </p:sp>
    </p:spTree>
    <p:extLst>
      <p:ext uri="{BB962C8B-B14F-4D97-AF65-F5344CB8AC3E}">
        <p14:creationId xmlns:p14="http://schemas.microsoft.com/office/powerpoint/2010/main" val="3559074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7" name="6 Marcador de fecha"/>
          <p:cNvSpPr>
            <a:spLocks noGrp="1"/>
          </p:cNvSpPr>
          <p:nvPr>
            <p:ph type="dt" sz="half" idx="10"/>
          </p:nvPr>
        </p:nvSpPr>
        <p:spPr/>
        <p:txBody>
          <a:bodyPr/>
          <a:lstStyle/>
          <a:p>
            <a:pPr>
              <a:defRPr/>
            </a:pPr>
            <a:fld id="{06125D0C-54AC-40E1-AE35-3184962402BE}" type="datetime1">
              <a:rPr lang="es-ES" smtClean="0">
                <a:solidFill>
                  <a:srgbClr val="000000"/>
                </a:solidFill>
              </a:rPr>
              <a:pPr>
                <a:defRPr/>
              </a:pPr>
              <a:t>29/09/2017</a:t>
            </a:fld>
            <a:endParaRPr lang="es-ES">
              <a:solidFill>
                <a:srgbClr val="000000"/>
              </a:solidFill>
            </a:endParaRPr>
          </a:p>
        </p:txBody>
      </p:sp>
      <p:sp>
        <p:nvSpPr>
          <p:cNvPr id="8" name="7 Marcador de número de diapositiva"/>
          <p:cNvSpPr>
            <a:spLocks noGrp="1"/>
          </p:cNvSpPr>
          <p:nvPr>
            <p:ph type="sldNum" sz="quarter" idx="11"/>
          </p:nvPr>
        </p:nvSpPr>
        <p:spPr/>
        <p:txBody>
          <a:bodyPr/>
          <a:lstStyle/>
          <a:p>
            <a:pPr>
              <a:defRPr/>
            </a:pPr>
            <a:fld id="{CA0374E5-917D-4731-BC3B-8DADEE1F32AC}" type="slidenum">
              <a:rPr lang="es-ES" smtClean="0">
                <a:solidFill>
                  <a:srgbClr val="000000"/>
                </a:solidFill>
              </a:rPr>
              <a:pPr>
                <a:defRPr/>
              </a:pPr>
              <a:t>‹Nº›</a:t>
            </a:fld>
            <a:endParaRPr lang="es-ES" dirty="0">
              <a:solidFill>
                <a:srgbClr val="000000"/>
              </a:solidFill>
            </a:endParaRPr>
          </a:p>
        </p:txBody>
      </p:sp>
      <p:sp>
        <p:nvSpPr>
          <p:cNvPr id="9" name="8 Marcador de pie de página"/>
          <p:cNvSpPr>
            <a:spLocks noGrp="1"/>
          </p:cNvSpPr>
          <p:nvPr>
            <p:ph type="ftr" sz="quarter" idx="12"/>
          </p:nvPr>
        </p:nvSpPr>
        <p:spPr/>
        <p:txBody>
          <a:bodyPr/>
          <a:lstStyle/>
          <a:p>
            <a:pPr>
              <a:defRPr/>
            </a:pPr>
            <a:r>
              <a:rPr lang="es-ES" smtClean="0">
                <a:solidFill>
                  <a:srgbClr val="000000"/>
                </a:solidFill>
              </a:rPr>
              <a:t>FASE III</a:t>
            </a:r>
            <a:endParaRPr lang="es-ES" dirty="0">
              <a:solidFill>
                <a:srgbClr val="000000"/>
              </a:solidFill>
            </a:endParaRPr>
          </a:p>
        </p:txBody>
      </p:sp>
    </p:spTree>
    <p:extLst>
      <p:ext uri="{BB962C8B-B14F-4D97-AF65-F5344CB8AC3E}">
        <p14:creationId xmlns:p14="http://schemas.microsoft.com/office/powerpoint/2010/main" val="2662892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pPr>
              <a:defRPr/>
            </a:pPr>
            <a:fld id="{5D6AB2DB-63E9-4882-8356-02C16BF1EAC2}" type="datetime1">
              <a:rPr lang="es-ES" smtClean="0">
                <a:solidFill>
                  <a:srgbClr val="000000"/>
                </a:solidFill>
              </a:rPr>
              <a:pPr>
                <a:defRPr/>
              </a:pPr>
              <a:t>29/09/2017</a:t>
            </a:fld>
            <a:endParaRPr lang="es-ES">
              <a:solidFill>
                <a:srgbClr val="000000"/>
              </a:solidFill>
            </a:endParaRPr>
          </a:p>
        </p:txBody>
      </p:sp>
      <p:sp>
        <p:nvSpPr>
          <p:cNvPr id="6" name="5 Marcador de número de diapositiva"/>
          <p:cNvSpPr>
            <a:spLocks noGrp="1"/>
          </p:cNvSpPr>
          <p:nvPr>
            <p:ph type="sldNum" sz="quarter" idx="11"/>
          </p:nvPr>
        </p:nvSpPr>
        <p:spPr/>
        <p:txBody>
          <a:bodyPr/>
          <a:lstStyle/>
          <a:p>
            <a:pPr>
              <a:defRPr/>
            </a:pPr>
            <a:fld id="{CA0374E5-917D-4731-BC3B-8DADEE1F32AC}" type="slidenum">
              <a:rPr lang="es-ES" smtClean="0">
                <a:solidFill>
                  <a:srgbClr val="000000"/>
                </a:solidFill>
              </a:rPr>
              <a:pPr>
                <a:defRPr/>
              </a:pPr>
              <a:t>‹Nº›</a:t>
            </a:fld>
            <a:endParaRPr lang="es-ES" dirty="0">
              <a:solidFill>
                <a:srgbClr val="000000"/>
              </a:solidFill>
            </a:endParaRPr>
          </a:p>
        </p:txBody>
      </p:sp>
      <p:sp>
        <p:nvSpPr>
          <p:cNvPr id="7" name="6 Marcador de pie de página"/>
          <p:cNvSpPr>
            <a:spLocks noGrp="1"/>
          </p:cNvSpPr>
          <p:nvPr>
            <p:ph type="ftr" sz="quarter" idx="12"/>
          </p:nvPr>
        </p:nvSpPr>
        <p:spPr/>
        <p:txBody>
          <a:bodyPr/>
          <a:lstStyle/>
          <a:p>
            <a:pPr>
              <a:defRPr/>
            </a:pPr>
            <a:r>
              <a:rPr lang="es-ES" smtClean="0">
                <a:solidFill>
                  <a:srgbClr val="000000"/>
                </a:solidFill>
              </a:rPr>
              <a:t>FASE III</a:t>
            </a:r>
            <a:endParaRPr lang="es-ES" dirty="0">
              <a:solidFill>
                <a:srgbClr val="000000"/>
              </a:solidFill>
            </a:endParaRPr>
          </a:p>
        </p:txBody>
      </p:sp>
    </p:spTree>
    <p:extLst>
      <p:ext uri="{BB962C8B-B14F-4D97-AF65-F5344CB8AC3E}">
        <p14:creationId xmlns:p14="http://schemas.microsoft.com/office/powerpoint/2010/main" val="669327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pPr>
              <a:defRPr/>
            </a:pPr>
            <a:fld id="{DCE4B240-2F1D-4F16-BEA5-CADB194F91BF}" type="datetime1">
              <a:rPr lang="es-ES" smtClean="0">
                <a:solidFill>
                  <a:srgbClr val="000000"/>
                </a:solidFill>
              </a:rPr>
              <a:pPr>
                <a:defRPr/>
              </a:pPr>
              <a:t>29/09/2017</a:t>
            </a:fld>
            <a:endParaRPr lang="es-ES">
              <a:solidFill>
                <a:srgbClr val="000000"/>
              </a:solidFill>
            </a:endParaRPr>
          </a:p>
        </p:txBody>
      </p:sp>
      <p:sp>
        <p:nvSpPr>
          <p:cNvPr id="8" name="7 Marcador de número de diapositiva"/>
          <p:cNvSpPr>
            <a:spLocks noGrp="1"/>
          </p:cNvSpPr>
          <p:nvPr>
            <p:ph type="sldNum" sz="quarter" idx="11"/>
          </p:nvPr>
        </p:nvSpPr>
        <p:spPr/>
        <p:txBody>
          <a:bodyPr/>
          <a:lstStyle/>
          <a:p>
            <a:pPr>
              <a:defRPr/>
            </a:pPr>
            <a:fld id="{CA0374E5-917D-4731-BC3B-8DADEE1F32AC}" type="slidenum">
              <a:rPr lang="es-ES" smtClean="0">
                <a:solidFill>
                  <a:srgbClr val="000000"/>
                </a:solidFill>
              </a:rPr>
              <a:pPr>
                <a:defRPr/>
              </a:pPr>
              <a:t>‹Nº›</a:t>
            </a:fld>
            <a:endParaRPr lang="es-ES" dirty="0">
              <a:solidFill>
                <a:srgbClr val="000000"/>
              </a:solidFill>
            </a:endParaRPr>
          </a:p>
        </p:txBody>
      </p:sp>
      <p:sp>
        <p:nvSpPr>
          <p:cNvPr id="9" name="8 Marcador de pie de página"/>
          <p:cNvSpPr>
            <a:spLocks noGrp="1"/>
          </p:cNvSpPr>
          <p:nvPr>
            <p:ph type="ftr" sz="quarter" idx="12"/>
          </p:nvPr>
        </p:nvSpPr>
        <p:spPr/>
        <p:txBody>
          <a:bodyPr/>
          <a:lstStyle/>
          <a:p>
            <a:pPr>
              <a:defRPr/>
            </a:pPr>
            <a:r>
              <a:rPr lang="es-ES" smtClean="0">
                <a:solidFill>
                  <a:srgbClr val="000000"/>
                </a:solidFill>
              </a:rPr>
              <a:t>FASE III</a:t>
            </a:r>
            <a:endParaRPr lang="es-ES" dirty="0">
              <a:solidFill>
                <a:srgbClr val="000000"/>
              </a:solidFill>
            </a:endParaRPr>
          </a:p>
        </p:txBody>
      </p:sp>
    </p:spTree>
    <p:extLst>
      <p:ext uri="{BB962C8B-B14F-4D97-AF65-F5344CB8AC3E}">
        <p14:creationId xmlns:p14="http://schemas.microsoft.com/office/powerpoint/2010/main" val="910190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pPr>
              <a:defRPr/>
            </a:pPr>
            <a:fld id="{A6D161DF-185D-4219-BF17-48C8C5092B5D}" type="datetime1">
              <a:rPr lang="es-ES" smtClean="0">
                <a:solidFill>
                  <a:srgbClr val="000000"/>
                </a:solidFill>
              </a:rPr>
              <a:pPr>
                <a:defRPr/>
              </a:pPr>
              <a:t>29/09/2017</a:t>
            </a:fld>
            <a:endParaRPr lang="es-ES">
              <a:solidFill>
                <a:srgbClr val="000000"/>
              </a:solidFill>
            </a:endParaRPr>
          </a:p>
        </p:txBody>
      </p:sp>
      <p:sp>
        <p:nvSpPr>
          <p:cNvPr id="4" name="3 Marcador de número de diapositiva"/>
          <p:cNvSpPr>
            <a:spLocks noGrp="1"/>
          </p:cNvSpPr>
          <p:nvPr>
            <p:ph type="sldNum" sz="quarter" idx="11"/>
          </p:nvPr>
        </p:nvSpPr>
        <p:spPr/>
        <p:txBody>
          <a:bodyPr/>
          <a:lstStyle/>
          <a:p>
            <a:pPr>
              <a:defRPr/>
            </a:pPr>
            <a:fld id="{CA0374E5-917D-4731-BC3B-8DADEE1F32AC}" type="slidenum">
              <a:rPr lang="es-ES" smtClean="0">
                <a:solidFill>
                  <a:srgbClr val="000000"/>
                </a:solidFill>
              </a:rPr>
              <a:pPr>
                <a:defRPr/>
              </a:pPr>
              <a:t>‹Nº›</a:t>
            </a:fld>
            <a:endParaRPr lang="es-ES" dirty="0">
              <a:solidFill>
                <a:srgbClr val="000000"/>
              </a:solidFill>
            </a:endParaRPr>
          </a:p>
        </p:txBody>
      </p:sp>
      <p:sp>
        <p:nvSpPr>
          <p:cNvPr id="5" name="4 Marcador de pie de página"/>
          <p:cNvSpPr>
            <a:spLocks noGrp="1"/>
          </p:cNvSpPr>
          <p:nvPr>
            <p:ph type="ftr" sz="quarter" idx="12"/>
          </p:nvPr>
        </p:nvSpPr>
        <p:spPr/>
        <p:txBody>
          <a:bodyPr/>
          <a:lstStyle/>
          <a:p>
            <a:pPr>
              <a:defRPr/>
            </a:pPr>
            <a:r>
              <a:rPr lang="es-ES" smtClean="0">
                <a:solidFill>
                  <a:srgbClr val="000000"/>
                </a:solidFill>
              </a:rPr>
              <a:t>FASE III</a:t>
            </a:r>
            <a:endParaRPr lang="es-ES" dirty="0">
              <a:solidFill>
                <a:srgbClr val="000000"/>
              </a:solidFill>
            </a:endParaRPr>
          </a:p>
        </p:txBody>
      </p:sp>
    </p:spTree>
    <p:extLst>
      <p:ext uri="{BB962C8B-B14F-4D97-AF65-F5344CB8AC3E}">
        <p14:creationId xmlns:p14="http://schemas.microsoft.com/office/powerpoint/2010/main" val="1032515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AutoShape 4"/>
          <p:cNvSpPr>
            <a:spLocks noChangeArrowheads="1"/>
          </p:cNvSpPr>
          <p:nvPr userDrawn="1"/>
        </p:nvSpPr>
        <p:spPr bwMode="auto">
          <a:xfrm>
            <a:off x="357188" y="1428750"/>
            <a:ext cx="2286000" cy="1981200"/>
          </a:xfrm>
          <a:prstGeom prst="rightArrowCallout">
            <a:avLst>
              <a:gd name="adj1" fmla="val 25000"/>
              <a:gd name="adj2" fmla="val 25000"/>
              <a:gd name="adj3" fmla="val 19231"/>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solidFill>
                <a:srgbClr val="000000"/>
              </a:solidFill>
              <a:effectLst>
                <a:outerShdw blurRad="38100" dist="38100" dir="2700000" algn="tl">
                  <a:srgbClr val="000000">
                    <a:alpha val="43137"/>
                  </a:srgbClr>
                </a:outerShdw>
              </a:effectLst>
              <a:latin typeface="Albertus" pitchFamily="34" charset="0"/>
            </a:endParaRPr>
          </a:p>
          <a:p>
            <a:pPr algn="ctr" eaLnBrk="0" hangingPunct="0">
              <a:defRPr/>
            </a:pPr>
            <a:endParaRPr lang="es-ES" sz="1400" b="1" dirty="0">
              <a:solidFill>
                <a:srgbClr val="000000"/>
              </a:solidFill>
              <a:effectLst>
                <a:outerShdw blurRad="38100" dist="38100" dir="2700000" algn="tl">
                  <a:srgbClr val="000000">
                    <a:alpha val="43137"/>
                  </a:srgbClr>
                </a:outerShdw>
              </a:effectLst>
              <a:latin typeface="Albertus" pitchFamily="34" charset="0"/>
            </a:endParaRPr>
          </a:p>
        </p:txBody>
      </p:sp>
      <p:sp>
        <p:nvSpPr>
          <p:cNvPr id="3" name="AutoShape 12"/>
          <p:cNvSpPr>
            <a:spLocks noChangeArrowheads="1"/>
          </p:cNvSpPr>
          <p:nvPr userDrawn="1"/>
        </p:nvSpPr>
        <p:spPr bwMode="auto">
          <a:xfrm>
            <a:off x="4786313" y="4305306"/>
            <a:ext cx="1714500" cy="571500"/>
          </a:xfrm>
          <a:prstGeom prst="downArrowCallout">
            <a:avLst>
              <a:gd name="adj1" fmla="val 59091"/>
              <a:gd name="adj2" fmla="val 59091"/>
              <a:gd name="adj3" fmla="val 16667"/>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solidFill>
                <a:srgbClr val="000000"/>
              </a:solidFill>
              <a:effectLst>
                <a:outerShdw blurRad="38100" dist="38100" dir="2700000" algn="tl">
                  <a:srgbClr val="000000">
                    <a:alpha val="43137"/>
                  </a:srgbClr>
                </a:outerShdw>
              </a:effectLst>
              <a:latin typeface="Albertus" pitchFamily="34" charset="0"/>
            </a:endParaRPr>
          </a:p>
          <a:p>
            <a:pPr algn="ctr" eaLnBrk="0" hangingPunct="0">
              <a:defRPr/>
            </a:pPr>
            <a:r>
              <a:rPr lang="es-ES" sz="1400" b="1" dirty="0">
                <a:solidFill>
                  <a:srgbClr val="000000"/>
                </a:solidFill>
                <a:effectLst>
                  <a:outerShdw blurRad="38100" dist="38100" dir="2700000" algn="tl">
                    <a:srgbClr val="000000">
                      <a:alpha val="43137"/>
                    </a:srgbClr>
                  </a:outerShdw>
                </a:effectLst>
                <a:latin typeface="Albertus" pitchFamily="34" charset="0"/>
              </a:rPr>
              <a:t>PRODUCTOS</a:t>
            </a:r>
          </a:p>
          <a:p>
            <a:pPr algn="ctr" eaLnBrk="0" hangingPunct="0">
              <a:defRPr/>
            </a:pPr>
            <a:endParaRPr lang="es-ES" sz="1400" b="1" dirty="0">
              <a:solidFill>
                <a:srgbClr val="000000"/>
              </a:solidFill>
              <a:effectLst>
                <a:outerShdw blurRad="38100" dist="38100" dir="2700000" algn="tl">
                  <a:srgbClr val="000000">
                    <a:alpha val="43137"/>
                  </a:srgbClr>
                </a:outerShdw>
              </a:effectLst>
              <a:latin typeface="Albertus" pitchFamily="34" charset="0"/>
            </a:endParaRPr>
          </a:p>
        </p:txBody>
      </p:sp>
      <p:sp>
        <p:nvSpPr>
          <p:cNvPr id="4" name="AutoShape 8"/>
          <p:cNvSpPr>
            <a:spLocks noChangeArrowheads="1"/>
          </p:cNvSpPr>
          <p:nvPr userDrawn="1"/>
        </p:nvSpPr>
        <p:spPr bwMode="auto">
          <a:xfrm>
            <a:off x="2714625" y="5000625"/>
            <a:ext cx="5638800" cy="885825"/>
          </a:xfrm>
          <a:prstGeom prst="bevel">
            <a:avLst>
              <a:gd name="adj" fmla="val 125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defTabSz="376238">
              <a:defRPr/>
            </a:pPr>
            <a:endParaRPr lang="es-ES" sz="1400" b="1" dirty="0">
              <a:solidFill>
                <a:srgbClr val="FFFFFF"/>
              </a:solidFill>
              <a:effectLst>
                <a:outerShdw blurRad="38100" dist="38100" dir="2700000" algn="tl">
                  <a:srgbClr val="000000">
                    <a:alpha val="43137"/>
                  </a:srgbClr>
                </a:outerShdw>
              </a:effectLst>
              <a:latin typeface="Albertus" pitchFamily="34" charset="0"/>
            </a:endParaRPr>
          </a:p>
        </p:txBody>
      </p:sp>
      <p:sp>
        <p:nvSpPr>
          <p:cNvPr id="5" name="4 Rectángulo"/>
          <p:cNvSpPr/>
          <p:nvPr userDrawn="1"/>
        </p:nvSpPr>
        <p:spPr>
          <a:xfrm>
            <a:off x="2857488" y="785794"/>
            <a:ext cx="5572164" cy="3357586"/>
          </a:xfrm>
          <a:prstGeom prst="rect">
            <a:avLst/>
          </a:prstGeom>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chor="ctr"/>
          <a:lstStyle/>
          <a:p>
            <a:pPr algn="just" defTabSz="292100" eaLnBrk="0" hangingPunct="0">
              <a:buFont typeface="Wingdings" pitchFamily="2" charset="2"/>
              <a:buNone/>
              <a:defRPr/>
            </a:pPr>
            <a:endParaRPr lang="es-ES" sz="1600" b="1" dirty="0">
              <a:solidFill>
                <a:srgbClr val="000000"/>
              </a:solidFill>
              <a:latin typeface="Albertus" pitchFamily="34" charset="0"/>
            </a:endParaRPr>
          </a:p>
        </p:txBody>
      </p:sp>
      <p:sp>
        <p:nvSpPr>
          <p:cNvPr id="6" name="5 Marcador de fecha"/>
          <p:cNvSpPr>
            <a:spLocks noGrp="1"/>
          </p:cNvSpPr>
          <p:nvPr>
            <p:ph type="dt" sz="half" idx="10"/>
          </p:nvPr>
        </p:nvSpPr>
        <p:spPr/>
        <p:txBody>
          <a:bodyPr/>
          <a:lstStyle/>
          <a:p>
            <a:pPr>
              <a:defRPr/>
            </a:pPr>
            <a:fld id="{CA27DF3F-0C1E-488A-B59F-9E9A67B0DC5F}" type="datetime1">
              <a:rPr lang="es-ES" smtClean="0">
                <a:solidFill>
                  <a:srgbClr val="000000"/>
                </a:solidFill>
              </a:rPr>
              <a:pPr>
                <a:defRPr/>
              </a:pPr>
              <a:t>29/09/2017</a:t>
            </a:fld>
            <a:endParaRPr lang="es-ES">
              <a:solidFill>
                <a:srgbClr val="000000"/>
              </a:solidFill>
            </a:endParaRPr>
          </a:p>
        </p:txBody>
      </p:sp>
      <p:sp>
        <p:nvSpPr>
          <p:cNvPr id="7" name="6 Marcador de número de diapositiva"/>
          <p:cNvSpPr>
            <a:spLocks noGrp="1"/>
          </p:cNvSpPr>
          <p:nvPr>
            <p:ph type="sldNum" sz="quarter" idx="11"/>
          </p:nvPr>
        </p:nvSpPr>
        <p:spPr/>
        <p:txBody>
          <a:bodyPr/>
          <a:lstStyle/>
          <a:p>
            <a:pPr>
              <a:defRPr/>
            </a:pPr>
            <a:fld id="{CA0374E5-917D-4731-BC3B-8DADEE1F32AC}" type="slidenum">
              <a:rPr lang="es-ES" smtClean="0">
                <a:solidFill>
                  <a:srgbClr val="000000"/>
                </a:solidFill>
              </a:rPr>
              <a:pPr>
                <a:defRPr/>
              </a:pPr>
              <a:t>‹Nº›</a:t>
            </a:fld>
            <a:endParaRPr lang="es-ES" dirty="0">
              <a:solidFill>
                <a:srgbClr val="000000"/>
              </a:solidFill>
            </a:endParaRPr>
          </a:p>
        </p:txBody>
      </p:sp>
      <p:sp>
        <p:nvSpPr>
          <p:cNvPr id="8" name="7 Marcador de pie de página"/>
          <p:cNvSpPr>
            <a:spLocks noGrp="1"/>
          </p:cNvSpPr>
          <p:nvPr>
            <p:ph type="ftr" sz="quarter" idx="12"/>
          </p:nvPr>
        </p:nvSpPr>
        <p:spPr/>
        <p:txBody>
          <a:bodyPr/>
          <a:lstStyle/>
          <a:p>
            <a:pPr>
              <a:defRPr/>
            </a:pPr>
            <a:r>
              <a:rPr lang="es-ES" smtClean="0">
                <a:solidFill>
                  <a:srgbClr val="000000"/>
                </a:solidFill>
              </a:rPr>
              <a:t>FASE III</a:t>
            </a:r>
            <a:endParaRPr lang="es-ES" dirty="0">
              <a:solidFill>
                <a:srgbClr val="000000"/>
              </a:solidFill>
            </a:endParaRPr>
          </a:p>
        </p:txBody>
      </p:sp>
    </p:spTree>
    <p:extLst>
      <p:ext uri="{BB962C8B-B14F-4D97-AF65-F5344CB8AC3E}">
        <p14:creationId xmlns:p14="http://schemas.microsoft.com/office/powerpoint/2010/main" val="3755902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4249C40C-EFC4-4500-9C1D-3D54858BE0DA}" type="datetime1">
              <a:rPr lang="es-ES" smtClean="0">
                <a:solidFill>
                  <a:srgbClr val="000000"/>
                </a:solidFill>
              </a:rPr>
              <a:pPr>
                <a:defRPr/>
              </a:pPr>
              <a:t>29/09/2017</a:t>
            </a:fld>
            <a:endParaRPr lang="es-ES">
              <a:solidFill>
                <a:srgbClr val="000000"/>
              </a:solidFill>
            </a:endParaRPr>
          </a:p>
        </p:txBody>
      </p:sp>
      <p:sp>
        <p:nvSpPr>
          <p:cNvPr id="6" name="5 Marcador de número de diapositiva"/>
          <p:cNvSpPr>
            <a:spLocks noGrp="1"/>
          </p:cNvSpPr>
          <p:nvPr>
            <p:ph type="sldNum" sz="quarter" idx="11"/>
          </p:nvPr>
        </p:nvSpPr>
        <p:spPr/>
        <p:txBody>
          <a:bodyPr/>
          <a:lstStyle/>
          <a:p>
            <a:pPr>
              <a:defRPr/>
            </a:pPr>
            <a:fld id="{CA0374E5-917D-4731-BC3B-8DADEE1F32AC}" type="slidenum">
              <a:rPr lang="es-ES" smtClean="0">
                <a:solidFill>
                  <a:srgbClr val="000000"/>
                </a:solidFill>
              </a:rPr>
              <a:pPr>
                <a:defRPr/>
              </a:pPr>
              <a:t>‹Nº›</a:t>
            </a:fld>
            <a:endParaRPr lang="es-ES" dirty="0">
              <a:solidFill>
                <a:srgbClr val="000000"/>
              </a:solidFill>
            </a:endParaRPr>
          </a:p>
        </p:txBody>
      </p:sp>
      <p:sp>
        <p:nvSpPr>
          <p:cNvPr id="7" name="6 Marcador de pie de página"/>
          <p:cNvSpPr>
            <a:spLocks noGrp="1"/>
          </p:cNvSpPr>
          <p:nvPr>
            <p:ph type="ftr" sz="quarter" idx="12"/>
          </p:nvPr>
        </p:nvSpPr>
        <p:spPr/>
        <p:txBody>
          <a:bodyPr/>
          <a:lstStyle/>
          <a:p>
            <a:pPr>
              <a:defRPr/>
            </a:pPr>
            <a:r>
              <a:rPr lang="es-ES" smtClean="0">
                <a:solidFill>
                  <a:srgbClr val="000000"/>
                </a:solidFill>
              </a:rPr>
              <a:t>FASE III</a:t>
            </a:r>
            <a:endParaRPr lang="es-ES" dirty="0">
              <a:solidFill>
                <a:srgbClr val="000000"/>
              </a:solidFill>
            </a:endParaRPr>
          </a:p>
        </p:txBody>
      </p:sp>
    </p:spTree>
    <p:extLst>
      <p:ext uri="{BB962C8B-B14F-4D97-AF65-F5344CB8AC3E}">
        <p14:creationId xmlns:p14="http://schemas.microsoft.com/office/powerpoint/2010/main" val="1800211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16DDACEE-0E64-4A21-ABEE-4CA83CFD7EE3}" type="datetime1">
              <a:rPr lang="es-ES" smtClean="0">
                <a:solidFill>
                  <a:srgbClr val="000000"/>
                </a:solidFill>
              </a:rPr>
              <a:pPr>
                <a:defRPr/>
              </a:pPr>
              <a:t>29/09/2017</a:t>
            </a:fld>
            <a:endParaRPr lang="es-ES">
              <a:solidFill>
                <a:srgbClr val="000000"/>
              </a:solidFill>
            </a:endParaRPr>
          </a:p>
        </p:txBody>
      </p:sp>
      <p:sp>
        <p:nvSpPr>
          <p:cNvPr id="6" name="5 Marcador de número de diapositiva"/>
          <p:cNvSpPr>
            <a:spLocks noGrp="1"/>
          </p:cNvSpPr>
          <p:nvPr>
            <p:ph type="sldNum" sz="quarter" idx="11"/>
          </p:nvPr>
        </p:nvSpPr>
        <p:spPr/>
        <p:txBody>
          <a:bodyPr/>
          <a:lstStyle/>
          <a:p>
            <a:pPr>
              <a:defRPr/>
            </a:pPr>
            <a:fld id="{CA0374E5-917D-4731-BC3B-8DADEE1F32AC}" type="slidenum">
              <a:rPr lang="es-ES" smtClean="0">
                <a:solidFill>
                  <a:srgbClr val="000000"/>
                </a:solidFill>
              </a:rPr>
              <a:pPr>
                <a:defRPr/>
              </a:pPr>
              <a:t>‹Nº›</a:t>
            </a:fld>
            <a:endParaRPr lang="es-ES" dirty="0">
              <a:solidFill>
                <a:srgbClr val="000000"/>
              </a:solidFill>
            </a:endParaRPr>
          </a:p>
        </p:txBody>
      </p:sp>
      <p:sp>
        <p:nvSpPr>
          <p:cNvPr id="7" name="6 Marcador de pie de página"/>
          <p:cNvSpPr>
            <a:spLocks noGrp="1"/>
          </p:cNvSpPr>
          <p:nvPr>
            <p:ph type="ftr" sz="quarter" idx="12"/>
          </p:nvPr>
        </p:nvSpPr>
        <p:spPr/>
        <p:txBody>
          <a:bodyPr/>
          <a:lstStyle/>
          <a:p>
            <a:pPr>
              <a:defRPr/>
            </a:pPr>
            <a:r>
              <a:rPr lang="es-ES" smtClean="0">
                <a:solidFill>
                  <a:srgbClr val="000000"/>
                </a:solidFill>
              </a:rPr>
              <a:t>FASE III</a:t>
            </a:r>
            <a:endParaRPr lang="es-ES" dirty="0">
              <a:solidFill>
                <a:srgbClr val="000000"/>
              </a:solidFill>
            </a:endParaRPr>
          </a:p>
        </p:txBody>
      </p:sp>
    </p:spTree>
    <p:extLst>
      <p:ext uri="{BB962C8B-B14F-4D97-AF65-F5344CB8AC3E}">
        <p14:creationId xmlns:p14="http://schemas.microsoft.com/office/powerpoint/2010/main" val="1927950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solidFill>
                <a:srgbClr val="000000"/>
              </a:solidFill>
            </a:endParaRPr>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solidFill>
                <a:srgbClr val="000000"/>
              </a:solidFill>
            </a:endParaRPr>
          </a:p>
        </p:txBody>
      </p:sp>
      <p:sp>
        <p:nvSpPr>
          <p:cNvPr id="1047" name="Line 23"/>
          <p:cNvSpPr>
            <a:spLocks noChangeShapeType="1"/>
          </p:cNvSpPr>
          <p:nvPr userDrawn="1"/>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a:solidFill>
                <a:srgbClr val="000000"/>
              </a:solidFill>
            </a:endParaRPr>
          </a:p>
        </p:txBody>
      </p:sp>
      <p:sp>
        <p:nvSpPr>
          <p:cNvPr id="1048" name="Line 24"/>
          <p:cNvSpPr>
            <a:spLocks noChangeShapeType="1"/>
          </p:cNvSpPr>
          <p:nvPr userDrawn="1"/>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a:solidFill>
                <a:srgbClr val="000000"/>
              </a:solidFill>
            </a:endParaRPr>
          </a:p>
        </p:txBody>
      </p:sp>
      <p:pic>
        <p:nvPicPr>
          <p:cNvPr id="3078" name="Picture 25" descr="LOGO-OFICIAL-transparente"/>
          <p:cNvPicPr>
            <a:picLocks noChangeAspect="1" noChangeArrowheads="1"/>
          </p:cNvPicPr>
          <p:nvPr userDrawn="1"/>
        </p:nvPicPr>
        <p:blipFill>
          <a:blip r:embed="rId15" cstate="print"/>
          <a:srcRect/>
          <a:stretch>
            <a:fillRect/>
          </a:stretch>
        </p:blipFill>
        <p:spPr bwMode="auto">
          <a:xfrm>
            <a:off x="6443663" y="5876925"/>
            <a:ext cx="2700337" cy="785813"/>
          </a:xfrm>
          <a:prstGeom prst="rect">
            <a:avLst/>
          </a:prstGeom>
          <a:noFill/>
          <a:ln w="9525">
            <a:noFill/>
            <a:miter lim="800000"/>
            <a:headEnd/>
            <a:tailEnd/>
          </a:ln>
        </p:spPr>
      </p:pic>
      <p:sp>
        <p:nvSpPr>
          <p:cNvPr id="11" name="Rectangle 9"/>
          <p:cNvSpPr>
            <a:spLocks noGrp="1" noChangeArrowheads="1"/>
          </p:cNvSpPr>
          <p:nvPr>
            <p:ph type="dt" sz="half" idx="2"/>
          </p:nvPr>
        </p:nvSpPr>
        <p:spPr bwMode="auto">
          <a:xfrm>
            <a:off x="457200" y="6667082"/>
            <a:ext cx="2133600" cy="233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effectLst/>
                <a:latin typeface="Arial" pitchFamily="34" charset="0"/>
                <a:cs typeface="Arial" pitchFamily="34" charset="0"/>
              </a:defRPr>
            </a:lvl1pPr>
          </a:lstStyle>
          <a:p>
            <a:pPr>
              <a:defRPr/>
            </a:pPr>
            <a:fld id="{BB8DE5A9-56E7-435A-8078-F136AE6987FE}" type="datetime1">
              <a:rPr lang="es-ES" smtClean="0">
                <a:solidFill>
                  <a:srgbClr val="000000"/>
                </a:solidFill>
              </a:rPr>
              <a:pPr>
                <a:defRPr/>
              </a:pPr>
              <a:t>29/09/2017</a:t>
            </a:fld>
            <a:endParaRPr lang="es-ES">
              <a:solidFill>
                <a:srgbClr val="000000"/>
              </a:solidFill>
            </a:endParaRPr>
          </a:p>
        </p:txBody>
      </p:sp>
      <p:sp>
        <p:nvSpPr>
          <p:cNvPr id="12" name="Rectangle 11"/>
          <p:cNvSpPr>
            <a:spLocks noGrp="1" noChangeArrowheads="1"/>
          </p:cNvSpPr>
          <p:nvPr>
            <p:ph type="sldNum" sz="quarter" idx="4"/>
          </p:nvPr>
        </p:nvSpPr>
        <p:spPr bwMode="auto">
          <a:xfrm>
            <a:off x="8243888" y="6667082"/>
            <a:ext cx="720725" cy="233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effectLst/>
                <a:latin typeface="Arial" pitchFamily="34" charset="0"/>
                <a:cs typeface="Arial" pitchFamily="34" charset="0"/>
              </a:defRPr>
            </a:lvl1pPr>
          </a:lstStyle>
          <a:p>
            <a:pPr>
              <a:defRPr/>
            </a:pPr>
            <a:fld id="{CA0374E5-917D-4731-BC3B-8DADEE1F32AC}" type="slidenum">
              <a:rPr lang="es-ES" smtClean="0">
                <a:solidFill>
                  <a:srgbClr val="000000"/>
                </a:solidFill>
              </a:rPr>
              <a:pPr>
                <a:defRPr/>
              </a:pPr>
              <a:t>‹Nº›</a:t>
            </a:fld>
            <a:endParaRPr lang="es-ES" dirty="0">
              <a:solidFill>
                <a:srgbClr val="000000"/>
              </a:solidFill>
            </a:endParaRPr>
          </a:p>
        </p:txBody>
      </p:sp>
      <p:sp>
        <p:nvSpPr>
          <p:cNvPr id="13" name="5 Marcador de pie de página"/>
          <p:cNvSpPr>
            <a:spLocks noGrp="1"/>
          </p:cNvSpPr>
          <p:nvPr>
            <p:ph type="ftr" sz="quarter" idx="3"/>
          </p:nvPr>
        </p:nvSpPr>
        <p:spPr>
          <a:xfrm>
            <a:off x="4139952" y="6667660"/>
            <a:ext cx="1366838" cy="214312"/>
          </a:xfrm>
          <a:prstGeom prst="rect">
            <a:avLst/>
          </a:prstGeom>
        </p:spPr>
        <p:txBody>
          <a:bodyPr/>
          <a:lstStyle>
            <a:lvl1pPr algn="ctr">
              <a:defRPr sz="1000" b="1">
                <a:effectLst/>
                <a:latin typeface="Arial" pitchFamily="34" charset="0"/>
                <a:cs typeface="Arial" pitchFamily="34" charset="0"/>
              </a:defRPr>
            </a:lvl1pPr>
          </a:lstStyle>
          <a:p>
            <a:pPr>
              <a:defRPr/>
            </a:pPr>
            <a:r>
              <a:rPr lang="es-ES" smtClean="0">
                <a:solidFill>
                  <a:srgbClr val="000000"/>
                </a:solidFill>
              </a:rPr>
              <a:t>FASE III</a:t>
            </a:r>
            <a:endParaRPr lang="es-ES" dirty="0">
              <a:solidFill>
                <a:srgbClr val="000000"/>
              </a:solidFill>
            </a:endParaRPr>
          </a:p>
        </p:txBody>
      </p:sp>
    </p:spTree>
    <p:extLst>
      <p:ext uri="{BB962C8B-B14F-4D97-AF65-F5344CB8AC3E}">
        <p14:creationId xmlns:p14="http://schemas.microsoft.com/office/powerpoint/2010/main" val="40643565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solidFill>
                <a:srgbClr val="000000"/>
              </a:solidFill>
            </a:endParaRPr>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solidFill>
                <a:srgbClr val="000000"/>
              </a:solidFill>
            </a:endParaRPr>
          </a:p>
        </p:txBody>
      </p:sp>
      <p:sp>
        <p:nvSpPr>
          <p:cNvPr id="1047" name="Line 23"/>
          <p:cNvSpPr>
            <a:spLocks noChangeShapeType="1"/>
          </p:cNvSpPr>
          <p:nvPr userDrawn="1"/>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a:solidFill>
                <a:srgbClr val="000000"/>
              </a:solidFill>
            </a:endParaRPr>
          </a:p>
        </p:txBody>
      </p:sp>
      <p:sp>
        <p:nvSpPr>
          <p:cNvPr id="1048" name="Line 24"/>
          <p:cNvSpPr>
            <a:spLocks noChangeShapeType="1"/>
          </p:cNvSpPr>
          <p:nvPr userDrawn="1"/>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a:solidFill>
                <a:srgbClr val="000000"/>
              </a:solidFill>
            </a:endParaRPr>
          </a:p>
        </p:txBody>
      </p:sp>
      <p:pic>
        <p:nvPicPr>
          <p:cNvPr id="3078" name="Picture 25" descr="LOGO-OFICIAL-transparente"/>
          <p:cNvPicPr>
            <a:picLocks noChangeAspect="1" noChangeArrowheads="1"/>
          </p:cNvPicPr>
          <p:nvPr userDrawn="1"/>
        </p:nvPicPr>
        <p:blipFill>
          <a:blip r:embed="rId15" cstate="print"/>
          <a:srcRect/>
          <a:stretch>
            <a:fillRect/>
          </a:stretch>
        </p:blipFill>
        <p:spPr bwMode="auto">
          <a:xfrm>
            <a:off x="6443663" y="5876925"/>
            <a:ext cx="2700337" cy="785813"/>
          </a:xfrm>
          <a:prstGeom prst="rect">
            <a:avLst/>
          </a:prstGeom>
          <a:noFill/>
          <a:ln w="9525">
            <a:noFill/>
            <a:miter lim="800000"/>
            <a:headEnd/>
            <a:tailEnd/>
          </a:ln>
        </p:spPr>
      </p:pic>
      <p:sp>
        <p:nvSpPr>
          <p:cNvPr id="11" name="Rectangle 9"/>
          <p:cNvSpPr>
            <a:spLocks noGrp="1" noChangeArrowheads="1"/>
          </p:cNvSpPr>
          <p:nvPr>
            <p:ph type="dt" sz="half" idx="2"/>
          </p:nvPr>
        </p:nvSpPr>
        <p:spPr bwMode="auto">
          <a:xfrm>
            <a:off x="457200" y="6667082"/>
            <a:ext cx="2133600" cy="233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effectLst/>
                <a:latin typeface="Arial" pitchFamily="34" charset="0"/>
                <a:cs typeface="Arial" pitchFamily="34" charset="0"/>
              </a:defRPr>
            </a:lvl1pPr>
          </a:lstStyle>
          <a:p>
            <a:pPr>
              <a:defRPr/>
            </a:pPr>
            <a:fld id="{BB8DE5A9-56E7-435A-8078-F136AE6987FE}" type="datetime1">
              <a:rPr lang="es-ES" smtClean="0">
                <a:solidFill>
                  <a:srgbClr val="000000"/>
                </a:solidFill>
              </a:rPr>
              <a:pPr>
                <a:defRPr/>
              </a:pPr>
              <a:t>29/09/2017</a:t>
            </a:fld>
            <a:endParaRPr lang="es-ES">
              <a:solidFill>
                <a:srgbClr val="000000"/>
              </a:solidFill>
            </a:endParaRPr>
          </a:p>
        </p:txBody>
      </p:sp>
      <p:sp>
        <p:nvSpPr>
          <p:cNvPr id="12" name="Rectangle 11"/>
          <p:cNvSpPr>
            <a:spLocks noGrp="1" noChangeArrowheads="1"/>
          </p:cNvSpPr>
          <p:nvPr>
            <p:ph type="sldNum" sz="quarter" idx="4"/>
          </p:nvPr>
        </p:nvSpPr>
        <p:spPr bwMode="auto">
          <a:xfrm>
            <a:off x="8243888" y="6667082"/>
            <a:ext cx="720725" cy="233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effectLst/>
                <a:latin typeface="Arial" pitchFamily="34" charset="0"/>
                <a:cs typeface="Arial" pitchFamily="34" charset="0"/>
              </a:defRPr>
            </a:lvl1pPr>
          </a:lstStyle>
          <a:p>
            <a:pPr>
              <a:defRPr/>
            </a:pPr>
            <a:fld id="{CA0374E5-917D-4731-BC3B-8DADEE1F32AC}" type="slidenum">
              <a:rPr lang="es-ES" smtClean="0">
                <a:solidFill>
                  <a:srgbClr val="000000"/>
                </a:solidFill>
              </a:rPr>
              <a:pPr>
                <a:defRPr/>
              </a:pPr>
              <a:t>‹Nº›</a:t>
            </a:fld>
            <a:endParaRPr lang="es-ES" dirty="0">
              <a:solidFill>
                <a:srgbClr val="000000"/>
              </a:solidFill>
            </a:endParaRPr>
          </a:p>
        </p:txBody>
      </p:sp>
      <p:sp>
        <p:nvSpPr>
          <p:cNvPr id="13" name="5 Marcador de pie de página"/>
          <p:cNvSpPr>
            <a:spLocks noGrp="1"/>
          </p:cNvSpPr>
          <p:nvPr>
            <p:ph type="ftr" sz="quarter" idx="3"/>
          </p:nvPr>
        </p:nvSpPr>
        <p:spPr>
          <a:xfrm>
            <a:off x="4139952" y="6667660"/>
            <a:ext cx="1366838" cy="214312"/>
          </a:xfrm>
          <a:prstGeom prst="rect">
            <a:avLst/>
          </a:prstGeom>
        </p:spPr>
        <p:txBody>
          <a:bodyPr/>
          <a:lstStyle>
            <a:lvl1pPr algn="ctr">
              <a:defRPr sz="1000" b="1">
                <a:effectLst/>
                <a:latin typeface="Arial" pitchFamily="34" charset="0"/>
                <a:cs typeface="Arial" pitchFamily="34" charset="0"/>
              </a:defRPr>
            </a:lvl1pPr>
          </a:lstStyle>
          <a:p>
            <a:pPr>
              <a:defRPr/>
            </a:pPr>
            <a:r>
              <a:rPr lang="es-ES" smtClean="0">
                <a:solidFill>
                  <a:srgbClr val="000000"/>
                </a:solidFill>
              </a:rPr>
              <a:t>FASE III</a:t>
            </a:r>
            <a:endParaRPr lang="es-ES" dirty="0">
              <a:solidFill>
                <a:srgbClr val="000000"/>
              </a:solidFill>
            </a:endParaRPr>
          </a:p>
        </p:txBody>
      </p:sp>
    </p:spTree>
    <p:extLst>
      <p:ext uri="{BB962C8B-B14F-4D97-AF65-F5344CB8AC3E}">
        <p14:creationId xmlns:p14="http://schemas.microsoft.com/office/powerpoint/2010/main" val="416788505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sldNum="0" hdr="0" ftr="0" dt="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MALLA%20CURRICULAR%20TECNOLOGIA%20SUPERIOR%20EN%20ADMINISTRACION.pdf" TargetMode="Externa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Ejemplo%20microcurr&#237;culo.pdf" TargetMode="Externa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Recursos%20bilbiogr&#225;ficos.pdf" TargetMode="Externa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Personal%20acad&#233;mico%20y%20administrativo.pdf" TargetMode="Externa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Informaci&#243;n%20Financiera.pdf" TargetMode="Externa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755576" y="0"/>
            <a:ext cx="8136904" cy="621195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s-ES" sz="2000" b="1" dirty="0" smtClean="0">
              <a:solidFill>
                <a:srgbClr val="000000"/>
              </a:solidFill>
            </a:endParaRPr>
          </a:p>
          <a:p>
            <a:pPr algn="r"/>
            <a:r>
              <a:rPr lang="es-ES" sz="2800" b="1" dirty="0" smtClean="0">
                <a:solidFill>
                  <a:srgbClr val="000000"/>
                </a:solidFill>
              </a:rPr>
              <a:t>TEMA</a:t>
            </a:r>
          </a:p>
          <a:p>
            <a:pPr algn="r"/>
            <a:endParaRPr lang="es-ES" sz="2800" b="1" dirty="0" smtClean="0">
              <a:solidFill>
                <a:srgbClr val="000000"/>
              </a:solidFill>
            </a:endParaRPr>
          </a:p>
          <a:p>
            <a:pPr algn="just"/>
            <a:r>
              <a:rPr lang="es-ES" sz="2000" dirty="0" smtClean="0">
                <a:solidFill>
                  <a:srgbClr val="000000"/>
                </a:solidFill>
              </a:rPr>
              <a:t>“</a:t>
            </a:r>
            <a:r>
              <a:rPr lang="es-EC" sz="2000" b="1" dirty="0" smtClean="0"/>
              <a:t>CARACTERÍSTICAS </a:t>
            </a:r>
            <a:r>
              <a:rPr lang="es-EC" sz="2000" b="1" dirty="0"/>
              <a:t>CURRICULARES DE LA CARRERA DE TECNOLOGÍA SUPERIOR EN ADMINISTRACIÓN PARA EL INSTITUTO TECNOLÓGICO SUPERIOR H. CONSEJO PROVINCIAL DE PICHINCHA – ITSHCPP”. PROPUESTA ALTERNATIVA”.</a:t>
            </a:r>
            <a:endParaRPr lang="es-ES" sz="2000" b="1" dirty="0" smtClean="0">
              <a:solidFill>
                <a:srgbClr val="000000"/>
              </a:solidFill>
            </a:endParaRPr>
          </a:p>
          <a:p>
            <a:pPr algn="ctr"/>
            <a:r>
              <a:rPr lang="es-ES" sz="2000" b="1" dirty="0"/>
              <a:t>Tesis profesional para obtener el grado de </a:t>
            </a:r>
            <a:r>
              <a:rPr lang="es-ES" sz="2000" b="1" dirty="0" smtClean="0"/>
              <a:t>Magister en Docencia Universitaria</a:t>
            </a:r>
            <a:r>
              <a:rPr lang="es-EC" sz="2000" b="1" dirty="0" smtClean="0"/>
              <a:t>.</a:t>
            </a:r>
            <a:endParaRPr lang="es-ES" sz="2000" b="1" dirty="0" smtClean="0">
              <a:solidFill>
                <a:srgbClr val="000000"/>
              </a:solidFill>
            </a:endParaRPr>
          </a:p>
          <a:p>
            <a:pPr algn="ctr"/>
            <a:r>
              <a:rPr lang="es-ES" sz="2000" b="1" dirty="0" smtClean="0">
                <a:solidFill>
                  <a:srgbClr val="000000"/>
                </a:solidFill>
              </a:rPr>
              <a:t>Autor</a:t>
            </a:r>
            <a:endParaRPr lang="es-ES" sz="2000" dirty="0" smtClean="0">
              <a:solidFill>
                <a:srgbClr val="000000"/>
              </a:solidFill>
            </a:endParaRPr>
          </a:p>
          <a:p>
            <a:pPr algn="ctr"/>
            <a:r>
              <a:rPr lang="es-ES" sz="2000" dirty="0" smtClean="0"/>
              <a:t>Dr. José Moisés Núñez Mejía</a:t>
            </a:r>
          </a:p>
          <a:p>
            <a:pPr algn="ctr"/>
            <a:endParaRPr lang="es-ES" sz="2000" dirty="0" smtClean="0"/>
          </a:p>
          <a:p>
            <a:pPr algn="ctr"/>
            <a:r>
              <a:rPr lang="es-ES" sz="2000" b="1" dirty="0" smtClean="0"/>
              <a:t>Director</a:t>
            </a:r>
            <a:endParaRPr lang="es-ES" sz="2000" dirty="0" smtClean="0"/>
          </a:p>
          <a:p>
            <a:pPr algn="ctr">
              <a:spcBef>
                <a:spcPts val="50"/>
              </a:spcBef>
              <a:spcAft>
                <a:spcPts val="50"/>
              </a:spcAft>
            </a:pPr>
            <a:r>
              <a:rPr lang="es-ES" sz="2000" dirty="0" smtClean="0"/>
              <a:t>Dr. José Luis Larco Huertas. MDU</a:t>
            </a:r>
          </a:p>
          <a:p>
            <a:pPr algn="ctr"/>
            <a:endParaRPr lang="es-ES" sz="2000" dirty="0" smtClean="0"/>
          </a:p>
          <a:p>
            <a:pPr algn="ctr"/>
            <a:endParaRPr lang="es-ES" sz="2000" dirty="0" smtClean="0"/>
          </a:p>
          <a:p>
            <a:pPr algn="ctr"/>
            <a:endParaRPr lang="es-ES" sz="4000" b="1" spc="50" dirty="0">
              <a:ln w="11430"/>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333102274"/>
      </p:ext>
    </p:ext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16632"/>
            <a:ext cx="9144000" cy="584775"/>
          </a:xfrm>
          <a:prstGeom prst="rect">
            <a:avLst/>
          </a:prstGeom>
        </p:spPr>
        <p:txBody>
          <a:bodyPr wrap="square">
            <a:spAutoFit/>
          </a:bodyPr>
          <a:lstStyle/>
          <a:p>
            <a:pPr algn="ctr"/>
            <a:r>
              <a:rPr lang="es-ES" sz="3200" b="1" dirty="0" smtClean="0">
                <a:effectLst>
                  <a:outerShdw blurRad="38100" dist="38100" dir="2700000" algn="tl">
                    <a:srgbClr val="000000">
                      <a:alpha val="43137"/>
                    </a:srgbClr>
                  </a:outerShdw>
                </a:effectLst>
                <a:latin typeface="Arial" pitchFamily="34" charset="0"/>
                <a:cs typeface="Arial" pitchFamily="34" charset="0"/>
              </a:rPr>
              <a:t>DEFINICIÓN DE VARIABLES</a:t>
            </a:r>
            <a:endParaRPr lang="es-ES_tradnl" sz="32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2 Explosión 2"/>
          <p:cNvSpPr/>
          <p:nvPr/>
        </p:nvSpPr>
        <p:spPr>
          <a:xfrm>
            <a:off x="3995936" y="701407"/>
            <a:ext cx="5148064" cy="4311769"/>
          </a:xfrm>
          <a:prstGeom prst="irregularSeal2">
            <a:avLst/>
          </a:prstGeom>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tx1"/>
              </a:solidFill>
              <a:latin typeface="Arial" pitchFamily="34" charset="0"/>
              <a:cs typeface="Arial" pitchFamily="34" charset="0"/>
            </a:endParaRPr>
          </a:p>
          <a:p>
            <a:pPr algn="ctr"/>
            <a:endParaRPr lang="es-ES" b="1" dirty="0" smtClean="0">
              <a:solidFill>
                <a:schemeClr val="tx1"/>
              </a:solidFill>
              <a:latin typeface="Arial" pitchFamily="34" charset="0"/>
              <a:cs typeface="Arial" pitchFamily="34" charset="0"/>
            </a:endParaRPr>
          </a:p>
          <a:p>
            <a:pPr algn="ctr"/>
            <a:r>
              <a:rPr lang="es-ES" b="1" dirty="0" smtClean="0">
                <a:solidFill>
                  <a:schemeClr val="tx1"/>
                </a:solidFill>
                <a:latin typeface="Arial" pitchFamily="34" charset="0"/>
                <a:cs typeface="Arial" pitchFamily="34" charset="0"/>
              </a:rPr>
              <a:t>DEPENDIENTE</a:t>
            </a:r>
          </a:p>
          <a:p>
            <a:pPr algn="ctr"/>
            <a:endParaRPr lang="es-ES" b="1" dirty="0" smtClean="0">
              <a:solidFill>
                <a:schemeClr val="tx1"/>
              </a:solidFill>
              <a:latin typeface="Arial" pitchFamily="34" charset="0"/>
              <a:cs typeface="Arial" pitchFamily="34" charset="0"/>
            </a:endParaRPr>
          </a:p>
          <a:p>
            <a:pPr algn="ctr"/>
            <a:r>
              <a:rPr lang="es-EC" sz="2000" b="1" dirty="0" smtClean="0">
                <a:solidFill>
                  <a:schemeClr val="tx1"/>
                </a:solidFill>
                <a:latin typeface="Arial" pitchFamily="34" charset="0"/>
                <a:cs typeface="Arial" pitchFamily="34" charset="0"/>
              </a:rPr>
              <a:t>TENSIONES DEL CONOCIMIENTO Y DE LA PROFESIÓN</a:t>
            </a:r>
            <a:endParaRPr lang="es-ES" sz="2000" b="1" dirty="0">
              <a:solidFill>
                <a:schemeClr val="tx1"/>
              </a:solidFill>
              <a:latin typeface="Arial" pitchFamily="34" charset="0"/>
              <a:cs typeface="Arial" pitchFamily="34" charset="0"/>
            </a:endParaRPr>
          </a:p>
          <a:p>
            <a:pPr algn="ctr"/>
            <a:endParaRPr lang="es-ES_tradnl" sz="2000" dirty="0" smtClean="0">
              <a:solidFill>
                <a:schemeClr val="tx1"/>
              </a:solidFill>
              <a:latin typeface="Arial" pitchFamily="34" charset="0"/>
              <a:cs typeface="Arial" pitchFamily="34" charset="0"/>
            </a:endParaRPr>
          </a:p>
          <a:p>
            <a:pPr algn="ctr"/>
            <a:endParaRPr lang="es-ES_tradnl" sz="20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Flecha izquierda y derecha"/>
          <p:cNvSpPr/>
          <p:nvPr/>
        </p:nvSpPr>
        <p:spPr>
          <a:xfrm>
            <a:off x="2600578" y="4818496"/>
            <a:ext cx="4000528" cy="1143008"/>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smtClean="0">
                <a:solidFill>
                  <a:schemeClr val="accent2">
                    <a:lumMod val="75000"/>
                  </a:schemeClr>
                </a:solidFill>
                <a:effectLst>
                  <a:outerShdw blurRad="38100" dist="38100" dir="2700000" algn="tl">
                    <a:srgbClr val="000000">
                      <a:alpha val="43137"/>
                    </a:srgbClr>
                  </a:outerShdw>
                </a:effectLst>
                <a:latin typeface="Arial" pitchFamily="34" charset="0"/>
                <a:cs typeface="Arial" pitchFamily="34" charset="0"/>
              </a:rPr>
              <a:t>RELACIÓN</a:t>
            </a:r>
            <a:endParaRPr lang="es-ES_tradnl" b="1" dirty="0">
              <a:solidFill>
                <a:schemeClr val="accent2">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5 Explosión 1"/>
          <p:cNvSpPr/>
          <p:nvPr/>
        </p:nvSpPr>
        <p:spPr>
          <a:xfrm>
            <a:off x="428596" y="939576"/>
            <a:ext cx="3711894" cy="4673140"/>
          </a:xfrm>
          <a:prstGeom prst="irregularSeal1">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smtClean="0">
              <a:solidFill>
                <a:schemeClr val="tx1"/>
              </a:solidFill>
              <a:latin typeface="Arial" pitchFamily="34" charset="0"/>
              <a:cs typeface="Arial" pitchFamily="34" charset="0"/>
            </a:endParaRPr>
          </a:p>
          <a:p>
            <a:pPr algn="ctr"/>
            <a:r>
              <a:rPr lang="es-ES" dirty="0" smtClean="0">
                <a:solidFill>
                  <a:schemeClr val="tx1"/>
                </a:solidFill>
                <a:latin typeface="Arial" pitchFamily="34" charset="0"/>
                <a:cs typeface="Arial" pitchFamily="34" charset="0"/>
              </a:rPr>
              <a:t>INDEPENDIENTE</a:t>
            </a:r>
          </a:p>
          <a:p>
            <a:pPr algn="ctr"/>
            <a:r>
              <a:rPr lang="es-ES" b="1" dirty="0" smtClean="0">
                <a:solidFill>
                  <a:schemeClr val="tx1"/>
                </a:solidFill>
                <a:latin typeface="Arial" pitchFamily="34" charset="0"/>
                <a:cs typeface="Arial" pitchFamily="34" charset="0"/>
              </a:rPr>
              <a:t>TENDENCIAS </a:t>
            </a:r>
            <a:endParaRPr lang="es-ES" b="1" dirty="0">
              <a:solidFill>
                <a:schemeClr val="tx1"/>
              </a:solidFill>
              <a:latin typeface="Arial" pitchFamily="34" charset="0"/>
              <a:cs typeface="Arial" pitchFamily="34" charset="0"/>
            </a:endParaRPr>
          </a:p>
          <a:p>
            <a:pPr algn="ctr"/>
            <a:endParaRPr lang="es-ES" dirty="0" smtClean="0">
              <a:solidFill>
                <a:schemeClr val="tx1"/>
              </a:solidFill>
              <a:latin typeface="Arial" pitchFamily="34" charset="0"/>
              <a:cs typeface="Arial" pitchFamily="34" charset="0"/>
            </a:endParaRPr>
          </a:p>
          <a:p>
            <a:pPr algn="ctr"/>
            <a:endParaRPr lang="es-ES" b="1"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31746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043608" y="1628800"/>
            <a:ext cx="7056784" cy="707886"/>
          </a:xfrm>
          <a:prstGeom prst="rect">
            <a:avLst/>
          </a:prstGeom>
        </p:spPr>
        <p:txBody>
          <a:bodyPr wrap="square">
            <a:spAutoFit/>
          </a:bodyPr>
          <a:lstStyle/>
          <a:p>
            <a:pPr algn="ctr" fontAlgn="ctr"/>
            <a:endParaRPr lang="es-ES" sz="4000" b="1" dirty="0">
              <a:solidFill>
                <a:srgbClr val="000000"/>
              </a:solidFill>
              <a:latin typeface="Calibri"/>
            </a:endParaRPr>
          </a:p>
        </p:txBody>
      </p:sp>
      <p:sp>
        <p:nvSpPr>
          <p:cNvPr id="14" name="13 Rectángulo"/>
          <p:cNvSpPr/>
          <p:nvPr/>
        </p:nvSpPr>
        <p:spPr>
          <a:xfrm>
            <a:off x="251520" y="11976"/>
            <a:ext cx="8821074"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EC" sz="3200" b="1" spc="50" dirty="0" smtClean="0">
                <a:ln w="11430"/>
                <a:solidFill>
                  <a:srgbClr val="000000"/>
                </a:solidFill>
                <a:effectLst>
                  <a:outerShdw blurRad="76200" dist="50800" dir="5400000" algn="tl" rotWithShape="0">
                    <a:srgbClr val="000000">
                      <a:alpha val="65000"/>
                    </a:srgbClr>
                  </a:outerShdw>
                </a:effectLst>
              </a:rPr>
              <a:t>HIPOTESIS</a:t>
            </a:r>
            <a:endParaRPr lang="es-ES" sz="3200" b="1" spc="50" dirty="0">
              <a:ln w="11430"/>
              <a:solidFill>
                <a:srgbClr val="000000"/>
              </a:solidFill>
              <a:effectLst>
                <a:outerShdw blurRad="76200" dist="50800" dir="5400000" algn="tl" rotWithShape="0">
                  <a:srgbClr val="000000">
                    <a:alpha val="65000"/>
                  </a:srgbClr>
                </a:outerShdw>
              </a:effectLst>
            </a:endParaRPr>
          </a:p>
        </p:txBody>
      </p:sp>
      <p:sp>
        <p:nvSpPr>
          <p:cNvPr id="2" name="1 Rectángulo"/>
          <p:cNvSpPr/>
          <p:nvPr/>
        </p:nvSpPr>
        <p:spPr>
          <a:xfrm>
            <a:off x="251520" y="764705"/>
            <a:ext cx="8640960" cy="92333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smtClean="0">
                <a:ln>
                  <a:noFill/>
                </a:ln>
                <a:solidFill>
                  <a:prstClr val="black"/>
                </a:solidFill>
                <a:effectLst/>
                <a:uLnTx/>
                <a:uFillTx/>
                <a:latin typeface="Arial" pitchFamily="34" charset="0"/>
                <a:cs typeface="Arial" pitchFamily="34" charset="0"/>
              </a:rPr>
              <a:t>UNIDAD</a:t>
            </a:r>
            <a:r>
              <a:rPr kumimoji="0" lang="es-ES" sz="1800" b="1" i="0" u="none" strike="noStrike" kern="0" cap="none" spc="0" normalizeH="0" noProof="0" dirty="0" smtClean="0">
                <a:ln>
                  <a:noFill/>
                </a:ln>
                <a:solidFill>
                  <a:prstClr val="black"/>
                </a:solidFill>
                <a:effectLst/>
                <a:uLnTx/>
                <a:uFillTx/>
                <a:latin typeface="Arial" pitchFamily="34" charset="0"/>
                <a:cs typeface="Arial" pitchFamily="34" charset="0"/>
              </a:rPr>
              <a:t> DE ANÁLISIS: C</a:t>
            </a:r>
            <a:r>
              <a:rPr kumimoji="0" lang="es-ES" sz="1800" b="1" i="0" u="none" strike="noStrike" kern="0" cap="none" spc="0" normalizeH="0" baseline="0" noProof="0" dirty="0" smtClean="0">
                <a:ln>
                  <a:noFill/>
                </a:ln>
                <a:solidFill>
                  <a:prstClr val="black"/>
                </a:solidFill>
                <a:effectLst/>
                <a:uLnTx/>
                <a:uFillTx/>
                <a:latin typeface="Arial" pitchFamily="34" charset="0"/>
                <a:cs typeface="Arial" pitchFamily="34" charset="0"/>
              </a:rPr>
              <a:t>arrera de Administración de Empresas</a:t>
            </a:r>
            <a:r>
              <a:rPr kumimoji="0" lang="es-ES" sz="1800" b="1" i="0" u="none" strike="noStrike" kern="0" cap="none" spc="0" normalizeH="0" noProof="0" dirty="0" smtClean="0">
                <a:ln>
                  <a:noFill/>
                </a:ln>
                <a:solidFill>
                  <a:prstClr val="black"/>
                </a:solidFill>
                <a:effectLst/>
                <a:uLnTx/>
                <a:uFillTx/>
                <a:latin typeface="Arial" pitchFamily="34" charset="0"/>
                <a:cs typeface="Arial" pitchFamily="34" charset="0"/>
              </a:rPr>
              <a:t> del Instituto Tecnológico Superior Honorable </a:t>
            </a:r>
            <a:r>
              <a:rPr lang="es-ES" b="1" kern="0" dirty="0" smtClean="0">
                <a:solidFill>
                  <a:prstClr val="black"/>
                </a:solidFill>
                <a:latin typeface="Arial" pitchFamily="34" charset="0"/>
                <a:cs typeface="Arial" pitchFamily="34" charset="0"/>
              </a:rPr>
              <a:t>Consejo Provincial de Pichincha</a:t>
            </a:r>
            <a:r>
              <a:rPr kumimoji="0" lang="es-ES" sz="1800" b="1" i="0" u="none" strike="noStrike" kern="0" cap="none" spc="0" normalizeH="0" baseline="0" noProof="0" dirty="0" smtClean="0">
                <a:ln>
                  <a:noFill/>
                </a:ln>
                <a:solidFill>
                  <a:prstClr val="black"/>
                </a:solidFill>
                <a:effectLst/>
                <a:uLnTx/>
                <a:uFillTx/>
                <a:latin typeface="Arial" pitchFamily="34" charset="0"/>
                <a:cs typeface="Arial" pitchFamily="34" charset="0"/>
              </a:rPr>
              <a:t>, ubicada en el cantón Quito</a:t>
            </a:r>
            <a:r>
              <a:rPr lang="es-ES" b="1" kern="0" dirty="0" smtClean="0">
                <a:solidFill>
                  <a:prstClr val="black"/>
                </a:solidFill>
                <a:latin typeface="Arial" pitchFamily="34" charset="0"/>
                <a:cs typeface="Arial" pitchFamily="34" charset="0"/>
              </a:rPr>
              <a:t>.</a:t>
            </a:r>
            <a:endParaRPr lang="es-ES" b="1" kern="0" dirty="0">
              <a:solidFill>
                <a:prstClr val="black"/>
              </a:solidFill>
              <a:latin typeface="Arial" pitchFamily="34" charset="0"/>
              <a:cs typeface="Arial" pitchFamily="34" charset="0"/>
            </a:endParaRPr>
          </a:p>
        </p:txBody>
      </p:sp>
      <p:sp>
        <p:nvSpPr>
          <p:cNvPr id="13" name="12 Flecha abajo"/>
          <p:cNvSpPr/>
          <p:nvPr/>
        </p:nvSpPr>
        <p:spPr>
          <a:xfrm>
            <a:off x="2428860" y="1628800"/>
            <a:ext cx="4214842" cy="1107289"/>
          </a:xfrm>
          <a:prstGeom prst="downArrow">
            <a:avLst>
              <a:gd name="adj1" fmla="val 50000"/>
              <a:gd name="adj2" fmla="val 4885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 name="2 Rectángulo"/>
          <p:cNvSpPr/>
          <p:nvPr/>
        </p:nvSpPr>
        <p:spPr>
          <a:xfrm>
            <a:off x="359532" y="2924944"/>
            <a:ext cx="8424936" cy="2677656"/>
          </a:xfrm>
          <a:prstGeom prst="rect">
            <a:avLst/>
          </a:prstGeom>
        </p:spPr>
        <p:txBody>
          <a:bodyPr wrap="square">
            <a:spAutoFit/>
          </a:bodyPr>
          <a:lstStyle/>
          <a:p>
            <a:pPr algn="just"/>
            <a:r>
              <a:rPr lang="es-EC" sz="2800" dirty="0"/>
              <a:t>La propuesta de rediseño curricular de la carrera de la Tecnología Superior en Administración de Empresas permitirá  cumplir con el 100% de la normativa vigente determinada por el CES, en función de las tendencias y tensiones del conocimiento y de la profesión?</a:t>
            </a:r>
          </a:p>
        </p:txBody>
      </p:sp>
    </p:spTree>
    <p:extLst>
      <p:ext uri="{BB962C8B-B14F-4D97-AF65-F5344CB8AC3E}">
        <p14:creationId xmlns:p14="http://schemas.microsoft.com/office/powerpoint/2010/main" val="1917595573"/>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116632"/>
            <a:ext cx="9144000" cy="523220"/>
          </a:xfrm>
          <a:prstGeom prst="rect">
            <a:avLst/>
          </a:prstGeom>
        </p:spPr>
        <p:txBody>
          <a:bodyPr wrap="square">
            <a:spAutoFit/>
          </a:bodyPr>
          <a:lstStyle/>
          <a:p>
            <a:pPr algn="ctr"/>
            <a:r>
              <a:rPr lang="es-ES_tradnl" sz="2800" b="1" dirty="0">
                <a:latin typeface="Arial" pitchFamily="34" charset="0"/>
                <a:cs typeface="Arial" pitchFamily="34" charset="0"/>
              </a:rPr>
              <a:t>OPERACIONALIZACION DE LAS VARIABLES</a:t>
            </a:r>
          </a:p>
        </p:txBody>
      </p:sp>
      <p:sp>
        <p:nvSpPr>
          <p:cNvPr id="2" name="1 CuadroTexto"/>
          <p:cNvSpPr txBox="1"/>
          <p:nvPr/>
        </p:nvSpPr>
        <p:spPr>
          <a:xfrm>
            <a:off x="255584" y="5354052"/>
            <a:ext cx="7011678" cy="369332"/>
          </a:xfrm>
          <a:prstGeom prst="rect">
            <a:avLst/>
          </a:prstGeom>
          <a:solidFill>
            <a:srgbClr val="92D050"/>
          </a:solidFill>
        </p:spPr>
        <p:txBody>
          <a:bodyPr wrap="square" rtlCol="0">
            <a:spAutoFit/>
          </a:bodyPr>
          <a:lstStyle/>
          <a:p>
            <a:pPr algn="ctr"/>
            <a:r>
              <a:rPr lang="es-MX" b="1" dirty="0" smtClean="0"/>
              <a:t>INSTRUMENTO: CUESTIONARIO ESTRUCTURADO</a:t>
            </a:r>
            <a:endParaRPr lang="es-MX" b="1" dirty="0"/>
          </a:p>
        </p:txBody>
      </p:sp>
      <p:sp>
        <p:nvSpPr>
          <p:cNvPr id="7" name="6 CuadroTexto"/>
          <p:cNvSpPr txBox="1"/>
          <p:nvPr/>
        </p:nvSpPr>
        <p:spPr>
          <a:xfrm>
            <a:off x="251520" y="5867735"/>
            <a:ext cx="1296060"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none" rtlCol="0">
            <a:spAutoFit/>
          </a:bodyPr>
          <a:lstStyle/>
          <a:p>
            <a:r>
              <a:rPr lang="es-MX" b="1" dirty="0" smtClean="0"/>
              <a:t>PILOTAJE</a:t>
            </a:r>
            <a:endParaRPr lang="es-MX" b="1" dirty="0"/>
          </a:p>
        </p:txBody>
      </p:sp>
      <p:sp>
        <p:nvSpPr>
          <p:cNvPr id="8" name="7 CuadroTexto"/>
          <p:cNvSpPr txBox="1"/>
          <p:nvPr/>
        </p:nvSpPr>
        <p:spPr>
          <a:xfrm>
            <a:off x="3722901" y="5867980"/>
            <a:ext cx="3501792"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p:spPr>
        <p:txBody>
          <a:bodyPr wrap="none" rtlCol="0">
            <a:spAutoFit/>
          </a:bodyPr>
          <a:lstStyle/>
          <a:p>
            <a:r>
              <a:rPr lang="es-MX" b="1" dirty="0" smtClean="0"/>
              <a:t>APLICACIÓN POR ENCUESTA</a:t>
            </a:r>
            <a:endParaRPr lang="es-MX" b="1" dirty="0"/>
          </a:p>
        </p:txBody>
      </p:sp>
      <p:cxnSp>
        <p:nvCxnSpPr>
          <p:cNvPr id="12" name="11 Conector angular"/>
          <p:cNvCxnSpPr>
            <a:stCxn id="2" idx="1"/>
          </p:cNvCxnSpPr>
          <p:nvPr/>
        </p:nvCxnSpPr>
        <p:spPr>
          <a:xfrm rot="10800000" flipV="1">
            <a:off x="251520" y="5538718"/>
            <a:ext cx="4064" cy="526168"/>
          </a:xfrm>
          <a:prstGeom prst="bentConnector3">
            <a:avLst>
              <a:gd name="adj1" fmla="val 5725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angular"/>
          <p:cNvCxnSpPr>
            <a:stCxn id="2" idx="3"/>
            <a:endCxn id="8" idx="3"/>
          </p:cNvCxnSpPr>
          <p:nvPr/>
        </p:nvCxnSpPr>
        <p:spPr>
          <a:xfrm flipH="1">
            <a:off x="7224693" y="5538718"/>
            <a:ext cx="42569" cy="513928"/>
          </a:xfrm>
          <a:prstGeom prst="bentConnector3">
            <a:avLst>
              <a:gd name="adj1" fmla="val -53701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2 Pergamino vertical"/>
          <p:cNvSpPr/>
          <p:nvPr/>
        </p:nvSpPr>
        <p:spPr>
          <a:xfrm>
            <a:off x="0" y="796688"/>
            <a:ext cx="2748247" cy="3929090"/>
          </a:xfrm>
          <a:prstGeom prst="verticalScroll">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smtClean="0">
                <a:solidFill>
                  <a:schemeClr val="tx1"/>
                </a:solidFill>
                <a:latin typeface="Arial" pitchFamily="34" charset="0"/>
                <a:cs typeface="Arial" pitchFamily="34" charset="0"/>
              </a:rPr>
              <a:t>TENDENCIAS </a:t>
            </a:r>
          </a:p>
          <a:p>
            <a:pPr algn="ctr"/>
            <a:r>
              <a:rPr lang="es-ES_tradnl" b="1" dirty="0" smtClean="0">
                <a:solidFill>
                  <a:schemeClr val="tx1"/>
                </a:solidFill>
                <a:latin typeface="Arial" pitchFamily="34" charset="0"/>
                <a:cs typeface="Arial" pitchFamily="34" charset="0"/>
              </a:rPr>
              <a:t>TENSIONES DEL CONOCIMIENTO Y DE LA PROFESION</a:t>
            </a:r>
          </a:p>
          <a:p>
            <a:pPr algn="ctr"/>
            <a:endParaRPr lang="es-ES_tradnl" sz="1600" b="1" dirty="0">
              <a:solidFill>
                <a:schemeClr val="tx1"/>
              </a:solidFill>
              <a:latin typeface="Arial" pitchFamily="34" charset="0"/>
              <a:cs typeface="Arial" pitchFamily="34" charset="0"/>
            </a:endParaRPr>
          </a:p>
        </p:txBody>
      </p:sp>
      <p:sp>
        <p:nvSpPr>
          <p:cNvPr id="13" name="3 Cheurón"/>
          <p:cNvSpPr/>
          <p:nvPr/>
        </p:nvSpPr>
        <p:spPr>
          <a:xfrm>
            <a:off x="2748247" y="1700808"/>
            <a:ext cx="1214446" cy="1785950"/>
          </a:xfrm>
          <a:prstGeom prst="chevron">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_tradnl" dirty="0">
              <a:solidFill>
                <a:schemeClr val="tx1"/>
              </a:solidFill>
            </a:endParaRPr>
          </a:p>
        </p:txBody>
      </p:sp>
      <p:graphicFrame>
        <p:nvGraphicFramePr>
          <p:cNvPr id="15" name="4 Tabla"/>
          <p:cNvGraphicFramePr>
            <a:graphicFrameLocks noGrp="1"/>
          </p:cNvGraphicFramePr>
          <p:nvPr>
            <p:extLst>
              <p:ext uri="{D42A27DB-BD31-4B8C-83A1-F6EECF244321}">
                <p14:modId xmlns:p14="http://schemas.microsoft.com/office/powerpoint/2010/main" val="173794191"/>
              </p:ext>
            </p:extLst>
          </p:nvPr>
        </p:nvGraphicFramePr>
        <p:xfrm>
          <a:off x="4067944" y="768679"/>
          <a:ext cx="4896544" cy="4522657"/>
        </p:xfrm>
        <a:graphic>
          <a:graphicData uri="http://schemas.openxmlformats.org/drawingml/2006/table">
            <a:tbl>
              <a:tblPr/>
              <a:tblGrid>
                <a:gridCol w="4896544"/>
              </a:tblGrid>
              <a:tr h="416579">
                <a:tc>
                  <a:txBody>
                    <a:bodyPr/>
                    <a:lstStyle/>
                    <a:p>
                      <a:pPr algn="ctr">
                        <a:lnSpc>
                          <a:spcPct val="115000"/>
                        </a:lnSpc>
                        <a:spcAft>
                          <a:spcPts val="0"/>
                        </a:spcAft>
                      </a:pPr>
                      <a:r>
                        <a:rPr lang="es-ES" sz="1600" b="1" dirty="0" smtClean="0">
                          <a:solidFill>
                            <a:schemeClr val="tx1"/>
                          </a:solidFill>
                          <a:latin typeface="Arial" pitchFamily="34" charset="0"/>
                          <a:ea typeface="Times New Roman"/>
                          <a:cs typeface="Arial" pitchFamily="34" charset="0"/>
                        </a:rPr>
                        <a:t>DIMENSIONES</a:t>
                      </a:r>
                      <a:endParaRPr lang="es-ES_tradnl" sz="1600" b="1"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019606">
                <a:tc>
                  <a:txBody>
                    <a:bodyPr/>
                    <a:lstStyle/>
                    <a:p>
                      <a:pPr algn="just">
                        <a:lnSpc>
                          <a:spcPct val="100000"/>
                        </a:lnSpc>
                      </a:pPr>
                      <a:r>
                        <a:rPr kumimoji="0" lang="es-EC" sz="1600" b="1" kern="1200" dirty="0" smtClean="0">
                          <a:solidFill>
                            <a:schemeClr val="tx1"/>
                          </a:solidFill>
                          <a:latin typeface="Arial" pitchFamily="34" charset="0"/>
                          <a:ea typeface="+mn-ea"/>
                          <a:cs typeface="Arial" pitchFamily="34" charset="0"/>
                        </a:rPr>
                        <a:t>Tendencias, necesidades, tensiones y aporte de la carrera del desarrollo científico y tecnológico</a:t>
                      </a:r>
                      <a:endParaRPr kumimoji="0" lang="es-ES_tradnl" sz="1600" b="1" kern="1200" dirty="0">
                        <a:solidFill>
                          <a:srgbClr val="FF0000"/>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648072">
                <a:tc>
                  <a:txBody>
                    <a:bodyPr/>
                    <a:lstStyle/>
                    <a:p>
                      <a:pPr algn="just">
                        <a:lnSpc>
                          <a:spcPct val="100000"/>
                        </a:lnSpc>
                      </a:pPr>
                      <a:r>
                        <a:rPr kumimoji="0" lang="es-EC" sz="1600" b="1" kern="1200" dirty="0" smtClean="0">
                          <a:solidFill>
                            <a:schemeClr val="tx1"/>
                          </a:solidFill>
                          <a:latin typeface="Arial" pitchFamily="34" charset="0"/>
                          <a:ea typeface="+mn-ea"/>
                          <a:cs typeface="Arial" pitchFamily="34" charset="0"/>
                        </a:rPr>
                        <a:t>Del régimen de desarrollo, del desarrollo nacional, regional y local</a:t>
                      </a:r>
                      <a:endParaRPr lang="es-ES" sz="1600" b="1" dirty="0" smtClean="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548640">
                <a:tc>
                  <a:txBody>
                    <a:bodyPr/>
                    <a:lstStyle/>
                    <a:p>
                      <a:pPr algn="just">
                        <a:lnSpc>
                          <a:spcPct val="100000"/>
                        </a:lnSpc>
                      </a:pPr>
                      <a:r>
                        <a:rPr kumimoji="0" lang="es-EC" sz="1600" b="1" kern="1200" dirty="0" smtClean="0">
                          <a:solidFill>
                            <a:schemeClr val="tx1"/>
                          </a:solidFill>
                          <a:latin typeface="Arial" pitchFamily="34" charset="0"/>
                          <a:ea typeface="+mn-ea"/>
                          <a:cs typeface="Arial" pitchFamily="34" charset="0"/>
                        </a:rPr>
                        <a:t>Del estudio laboral y de empleabilidad de los graduados</a:t>
                      </a:r>
                      <a:endParaRPr kumimoji="0" lang="es-ES_tradnl" sz="1600" b="1" kern="1200" dirty="0" smtClean="0">
                        <a:solidFill>
                          <a:schemeClr val="tx1"/>
                        </a:solidFill>
                        <a:latin typeface="Arial" pitchFamily="34" charset="0"/>
                        <a:ea typeface="+mn-ea"/>
                        <a:cs typeface="Arial" pitchFamily="34" charset="0"/>
                      </a:endParaRPr>
                    </a:p>
                    <a:p>
                      <a:pPr algn="ctr">
                        <a:lnSpc>
                          <a:spcPct val="100000"/>
                        </a:lnSpc>
                        <a:spcAft>
                          <a:spcPts val="0"/>
                        </a:spcAft>
                      </a:pPr>
                      <a:endParaRPr lang="es-ES" sz="1600" b="1" dirty="0" smtClean="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548640">
                <a:tc>
                  <a:txBody>
                    <a:bodyPr/>
                    <a:lstStyle/>
                    <a:p>
                      <a:pPr algn="just">
                        <a:lnSpc>
                          <a:spcPct val="100000"/>
                        </a:lnSpc>
                        <a:spcAft>
                          <a:spcPts val="0"/>
                        </a:spcAft>
                      </a:pPr>
                      <a:r>
                        <a:rPr lang="es-EC" sz="1600" b="1" dirty="0" smtClean="0">
                          <a:solidFill>
                            <a:schemeClr val="tx1"/>
                          </a:solidFill>
                          <a:latin typeface="Arial" pitchFamily="34" charset="0"/>
                          <a:ea typeface="Times New Roman"/>
                          <a:cs typeface="Arial" pitchFamily="34" charset="0"/>
                        </a:rPr>
                        <a:t>Políticas institucionales  del enfoque intercultural y la posibilidad de  diálogo con los otros saberes.</a:t>
                      </a:r>
                    </a:p>
                    <a:p>
                      <a:pPr algn="just">
                        <a:lnSpc>
                          <a:spcPct val="100000"/>
                        </a:lnSpc>
                        <a:spcAft>
                          <a:spcPts val="0"/>
                        </a:spcAft>
                      </a:pPr>
                      <a:r>
                        <a:rPr lang="es-EC" sz="1600" b="1" dirty="0" smtClean="0">
                          <a:solidFill>
                            <a:schemeClr val="tx1"/>
                          </a:solidFill>
                          <a:latin typeface="Arial" pitchFamily="34" charset="0"/>
                          <a:ea typeface="Times New Roman"/>
                          <a:cs typeface="Arial" pitchFamily="34" charset="0"/>
                        </a:rPr>
                        <a:t>Políticas institucionales que permitan evidenciar, cuando sea pertinente, un enfoque de género, de etnia, de capacidades diversas y armonía con la naturaleza</a:t>
                      </a:r>
                      <a:endParaRPr lang="es-ES" sz="1600" b="1" dirty="0" smtClean="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bl>
          </a:graphicData>
        </a:graphic>
      </p:graphicFrame>
    </p:spTree>
    <p:extLst>
      <p:ext uri="{BB962C8B-B14F-4D97-AF65-F5344CB8AC3E}">
        <p14:creationId xmlns:p14="http://schemas.microsoft.com/office/powerpoint/2010/main" val="2095575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inta perforada"/>
          <p:cNvSpPr/>
          <p:nvPr/>
        </p:nvSpPr>
        <p:spPr>
          <a:xfrm>
            <a:off x="198322" y="836712"/>
            <a:ext cx="2357454" cy="1500198"/>
          </a:xfrm>
          <a:prstGeom prst="flowChartPunchedTap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DOCUMENTAL:</a:t>
            </a:r>
          </a:p>
          <a:p>
            <a:pPr algn="ctr"/>
            <a:r>
              <a:rPr lang="es-ES_tradnl"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BIBLIOGRÁFICA</a:t>
            </a:r>
          </a:p>
          <a:p>
            <a:pPr algn="ctr"/>
            <a:r>
              <a:rPr lang="es-ES_tradnl"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INTERNET</a:t>
            </a:r>
            <a:endParaRPr lang="es-ES_tradnl"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3 Cinta perforada"/>
          <p:cNvSpPr/>
          <p:nvPr/>
        </p:nvSpPr>
        <p:spPr>
          <a:xfrm>
            <a:off x="6390440" y="638589"/>
            <a:ext cx="2286016" cy="1428760"/>
          </a:xfrm>
          <a:prstGeom prst="flowChartPunchedTap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DE </a:t>
            </a:r>
          </a:p>
          <a:p>
            <a:pPr algn="ctr"/>
            <a:r>
              <a:rPr lang="es-ES_tradnl"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CAMPO</a:t>
            </a:r>
            <a:endParaRPr lang="es-ES_tradnl"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Flecha abajo"/>
          <p:cNvSpPr/>
          <p:nvPr/>
        </p:nvSpPr>
        <p:spPr>
          <a:xfrm flipH="1">
            <a:off x="251520" y="2389301"/>
            <a:ext cx="2357454" cy="1928826"/>
          </a:xfrm>
          <a:prstGeom prst="downArrow">
            <a:avLst>
              <a:gd name="adj1" fmla="val 50000"/>
              <a:gd name="adj2" fmla="val 47419"/>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b="1" dirty="0">
              <a:solidFill>
                <a:schemeClr val="tx1"/>
              </a:solidFill>
            </a:endParaRPr>
          </a:p>
        </p:txBody>
      </p:sp>
      <p:sp>
        <p:nvSpPr>
          <p:cNvPr id="6" name="5 Decisión"/>
          <p:cNvSpPr/>
          <p:nvPr/>
        </p:nvSpPr>
        <p:spPr>
          <a:xfrm>
            <a:off x="35496" y="4333044"/>
            <a:ext cx="2857520" cy="1714512"/>
          </a:xfrm>
          <a:prstGeom prst="flowChartDecision">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v"/>
            </a:pPr>
            <a:r>
              <a:rPr lang="es-ES_tradnl" sz="1400" b="1" dirty="0" smtClean="0">
                <a:solidFill>
                  <a:schemeClr val="tx1"/>
                </a:solidFill>
                <a:latin typeface="Arial" pitchFamily="34" charset="0"/>
                <a:cs typeface="Arial" pitchFamily="34" charset="0"/>
              </a:rPr>
              <a:t>Directa</a:t>
            </a:r>
          </a:p>
          <a:p>
            <a:pPr algn="ctr">
              <a:buFont typeface="Wingdings" pitchFamily="2" charset="2"/>
              <a:buChar char="v"/>
            </a:pPr>
            <a:r>
              <a:rPr lang="es-ES_tradnl" sz="1400" b="1" dirty="0" smtClean="0">
                <a:solidFill>
                  <a:schemeClr val="tx1"/>
                </a:solidFill>
                <a:latin typeface="Arial" pitchFamily="34" charset="0"/>
                <a:cs typeface="Arial" pitchFamily="34" charset="0"/>
              </a:rPr>
              <a:t>Indirecta</a:t>
            </a:r>
            <a:endParaRPr lang="es-ES_tradnl" sz="1400" b="1" dirty="0">
              <a:solidFill>
                <a:schemeClr val="tx1"/>
              </a:solidFill>
              <a:latin typeface="Arial" pitchFamily="34" charset="0"/>
              <a:cs typeface="Arial" pitchFamily="34" charset="0"/>
            </a:endParaRPr>
          </a:p>
        </p:txBody>
      </p:sp>
      <p:sp>
        <p:nvSpPr>
          <p:cNvPr id="7" name="6 Flecha abajo"/>
          <p:cNvSpPr/>
          <p:nvPr/>
        </p:nvSpPr>
        <p:spPr>
          <a:xfrm>
            <a:off x="6607034" y="2336910"/>
            <a:ext cx="2357454" cy="1861378"/>
          </a:xfrm>
          <a:prstGeom prst="downArrow">
            <a:avLst>
              <a:gd name="adj1" fmla="val 50000"/>
              <a:gd name="adj2" fmla="val 21749"/>
            </a:avLst>
          </a:prstGeom>
          <a:solidFill>
            <a:srgbClr val="FFC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_tradnl" b="1" dirty="0">
              <a:solidFill>
                <a:schemeClr val="tx1"/>
              </a:solidFill>
            </a:endParaRPr>
          </a:p>
        </p:txBody>
      </p:sp>
      <p:sp>
        <p:nvSpPr>
          <p:cNvPr id="8" name="7 Decisión"/>
          <p:cNvSpPr/>
          <p:nvPr/>
        </p:nvSpPr>
        <p:spPr>
          <a:xfrm>
            <a:off x="6228184" y="4318127"/>
            <a:ext cx="2952328" cy="1643074"/>
          </a:xfrm>
          <a:prstGeom prst="flowChartDecision">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v"/>
            </a:pPr>
            <a:endParaRPr lang="es-ES_tradnl" sz="1400" b="1" dirty="0" smtClean="0">
              <a:solidFill>
                <a:schemeClr val="tx1"/>
              </a:solidFill>
              <a:latin typeface="Arial" pitchFamily="34" charset="0"/>
              <a:cs typeface="Arial" pitchFamily="34" charset="0"/>
            </a:endParaRPr>
          </a:p>
          <a:p>
            <a:pPr algn="ctr">
              <a:lnSpc>
                <a:spcPct val="150000"/>
              </a:lnSpc>
              <a:buFont typeface="Wingdings" pitchFamily="2" charset="2"/>
              <a:buChar char="v"/>
            </a:pPr>
            <a:r>
              <a:rPr lang="es-ES_tradnl" sz="1400" b="1" dirty="0" smtClean="0">
                <a:solidFill>
                  <a:schemeClr val="tx1"/>
                </a:solidFill>
                <a:latin typeface="Arial" pitchFamily="34" charset="0"/>
                <a:cs typeface="Arial" pitchFamily="34" charset="0"/>
              </a:rPr>
              <a:t>Observación</a:t>
            </a:r>
          </a:p>
          <a:p>
            <a:pPr algn="ctr">
              <a:buFont typeface="Wingdings" pitchFamily="2" charset="2"/>
              <a:buChar char="v"/>
            </a:pPr>
            <a:r>
              <a:rPr lang="es-ES_tradnl" sz="1400" b="1" dirty="0" smtClean="0">
                <a:solidFill>
                  <a:schemeClr val="tx1"/>
                </a:solidFill>
                <a:latin typeface="Arial" pitchFamily="34" charset="0"/>
                <a:cs typeface="Arial" pitchFamily="34" charset="0"/>
              </a:rPr>
              <a:t>Cuestionario</a:t>
            </a:r>
          </a:p>
          <a:p>
            <a:pPr algn="ctr">
              <a:buFont typeface="Wingdings" pitchFamily="2" charset="2"/>
              <a:buChar char="v"/>
            </a:pPr>
            <a:endParaRPr lang="es-ES_tradnl" sz="1400" b="1" dirty="0">
              <a:solidFill>
                <a:schemeClr val="tx1"/>
              </a:solidFill>
              <a:latin typeface="Arial" pitchFamily="34" charset="0"/>
              <a:cs typeface="Arial" pitchFamily="34" charset="0"/>
            </a:endParaRPr>
          </a:p>
        </p:txBody>
      </p:sp>
      <p:sp>
        <p:nvSpPr>
          <p:cNvPr id="9" name="8 Estrella de 8 puntas"/>
          <p:cNvSpPr/>
          <p:nvPr/>
        </p:nvSpPr>
        <p:spPr>
          <a:xfrm>
            <a:off x="2885090" y="836712"/>
            <a:ext cx="3500462" cy="3286148"/>
          </a:xfrm>
          <a:prstGeom prst="star8">
            <a:avLst/>
          </a:prstGeom>
          <a:solidFill>
            <a:srgbClr val="3696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DESCRIPTIVA</a:t>
            </a:r>
            <a:endParaRPr lang="es-ES_tradnl" sz="20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9 Rectángulo"/>
          <p:cNvSpPr/>
          <p:nvPr/>
        </p:nvSpPr>
        <p:spPr>
          <a:xfrm>
            <a:off x="0" y="43934"/>
            <a:ext cx="9144000" cy="523220"/>
          </a:xfrm>
          <a:prstGeom prst="rect">
            <a:avLst/>
          </a:prstGeom>
        </p:spPr>
        <p:txBody>
          <a:bodyPr wrap="square">
            <a:spAutoFit/>
          </a:bodyPr>
          <a:lstStyle/>
          <a:p>
            <a:pPr algn="ctr"/>
            <a:r>
              <a:rPr lang="es-ES_tradnl" sz="2800" b="1" dirty="0" smtClean="0">
                <a:latin typeface="Arial" pitchFamily="34" charset="0"/>
                <a:cs typeface="Arial" pitchFamily="34" charset="0"/>
              </a:rPr>
              <a:t>METODOLOGÍA Y DISEÑO DE </a:t>
            </a:r>
            <a:r>
              <a:rPr lang="es-ES_tradnl" sz="2800" b="1" dirty="0">
                <a:latin typeface="Arial" pitchFamily="34" charset="0"/>
                <a:cs typeface="Arial" pitchFamily="34" charset="0"/>
              </a:rPr>
              <a:t>LA </a:t>
            </a:r>
            <a:r>
              <a:rPr lang="es-ES_tradnl" sz="2800" b="1" dirty="0" smtClean="0">
                <a:latin typeface="Arial" pitchFamily="34" charset="0"/>
                <a:cs typeface="Arial" pitchFamily="34" charset="0"/>
              </a:rPr>
              <a:t>INVESTIGACIÓN</a:t>
            </a:r>
          </a:p>
        </p:txBody>
      </p:sp>
      <p:sp>
        <p:nvSpPr>
          <p:cNvPr id="2" name="1 Rectángulo"/>
          <p:cNvSpPr/>
          <p:nvPr/>
        </p:nvSpPr>
        <p:spPr>
          <a:xfrm>
            <a:off x="4811168" y="4284385"/>
            <a:ext cx="1705048" cy="584775"/>
          </a:xfrm>
          <a:prstGeom prst="rect">
            <a:avLst/>
          </a:prstGeom>
          <a:solidFill>
            <a:srgbClr val="FFFF00"/>
          </a:solidFill>
        </p:spPr>
        <p:txBody>
          <a:bodyPr wrap="square">
            <a:spAutoFit/>
          </a:bodyPr>
          <a:lstStyle/>
          <a:p>
            <a:pPr algn="ctr"/>
            <a:r>
              <a:rPr lang="es-ES_tradnl" sz="1600" b="1" dirty="0" smtClean="0"/>
              <a:t>Meso y microcurrículo</a:t>
            </a:r>
            <a:endParaRPr lang="es-ES_tradnl" sz="1600" b="1" dirty="0"/>
          </a:p>
        </p:txBody>
      </p:sp>
      <p:sp>
        <p:nvSpPr>
          <p:cNvPr id="11" name="10 Rectángulo"/>
          <p:cNvSpPr/>
          <p:nvPr/>
        </p:nvSpPr>
        <p:spPr>
          <a:xfrm>
            <a:off x="2938288" y="4326195"/>
            <a:ext cx="1705735" cy="830997"/>
          </a:xfrm>
          <a:prstGeom prst="rect">
            <a:avLst/>
          </a:prstGeom>
          <a:solidFill>
            <a:srgbClr val="FFFF00"/>
          </a:solidFill>
        </p:spPr>
        <p:txBody>
          <a:bodyPr wrap="square">
            <a:spAutoFit/>
          </a:bodyPr>
          <a:lstStyle/>
          <a:p>
            <a:pPr algn="ctr"/>
            <a:r>
              <a:rPr lang="es-ES_tradnl" sz="1600" b="1" dirty="0" smtClean="0"/>
              <a:t>Tendencias y tensiones del conocimiento </a:t>
            </a:r>
          </a:p>
        </p:txBody>
      </p:sp>
      <p:sp>
        <p:nvSpPr>
          <p:cNvPr id="12" name="11 Flecha izquierda y derecha"/>
          <p:cNvSpPr/>
          <p:nvPr/>
        </p:nvSpPr>
        <p:spPr>
          <a:xfrm>
            <a:off x="2555776" y="5733256"/>
            <a:ext cx="4032448" cy="314300"/>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302369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036496" cy="584775"/>
          </a:xfrm>
          <a:prstGeom prst="rect">
            <a:avLst/>
          </a:prstGeom>
        </p:spPr>
        <p:txBody>
          <a:bodyPr wrap="square">
            <a:spAutoFit/>
          </a:bodyPr>
          <a:lstStyle/>
          <a:p>
            <a:pPr algn="ctr"/>
            <a:r>
              <a:rPr lang="es-ES_tradnl" sz="3200" b="1" dirty="0" smtClean="0">
                <a:latin typeface="Arial" pitchFamily="34" charset="0"/>
                <a:cs typeface="Arial" pitchFamily="34" charset="0"/>
              </a:rPr>
              <a:t>POBLACION Y MUESTRA</a:t>
            </a:r>
            <a:endParaRPr lang="es-ES_tradnl" sz="3200" b="1" dirty="0">
              <a:latin typeface="Arial" pitchFamily="34" charset="0"/>
              <a:cs typeface="Arial" pitchFamily="34" charset="0"/>
            </a:endParaRPr>
          </a:p>
        </p:txBody>
      </p:sp>
      <p:sp>
        <p:nvSpPr>
          <p:cNvPr id="2" name="Rectángulo 1"/>
          <p:cNvSpPr/>
          <p:nvPr/>
        </p:nvSpPr>
        <p:spPr>
          <a:xfrm>
            <a:off x="242900" y="836712"/>
            <a:ext cx="8550696" cy="6247864"/>
          </a:xfrm>
          <a:prstGeom prst="rect">
            <a:avLst/>
          </a:prstGeom>
        </p:spPr>
        <p:txBody>
          <a:bodyPr wrap="square">
            <a:spAutoFit/>
          </a:bodyPr>
          <a:lstStyle/>
          <a:p>
            <a:pPr marL="257175" indent="14288" algn="just">
              <a:spcBef>
                <a:spcPts val="2400"/>
              </a:spcBef>
              <a:spcAft>
                <a:spcPts val="800"/>
              </a:spcAft>
            </a:pPr>
            <a:r>
              <a:rPr lang="es-EC" sz="2400" dirty="0">
                <a:latin typeface="Arial" panose="020B0604020202020204" pitchFamily="34" charset="0"/>
                <a:ea typeface="Calibri" panose="020F0502020204030204" pitchFamily="34" charset="0"/>
                <a:cs typeface="Arial" panose="020B0604020202020204" pitchFamily="34" charset="0"/>
              </a:rPr>
              <a:t>Sobre la base del portafolio de microempresas contenidas por el MIESS del cantón Quito, se determinó como población a cuatro de ellas al azar consideradas como las más importantes</a:t>
            </a:r>
            <a:r>
              <a:rPr lang="es-EC" sz="2400" dirty="0" smtClean="0">
                <a:latin typeface="Arial" panose="020B0604020202020204" pitchFamily="34" charset="0"/>
                <a:ea typeface="Calibri" panose="020F0502020204030204" pitchFamily="34" charset="0"/>
                <a:cs typeface="Arial" panose="020B0604020202020204" pitchFamily="34" charset="0"/>
              </a:rPr>
              <a:t>.</a:t>
            </a:r>
          </a:p>
          <a:p>
            <a:pPr marL="600075" indent="-342900" algn="just">
              <a:spcBef>
                <a:spcPts val="2400"/>
              </a:spcBef>
              <a:spcAft>
                <a:spcPts val="800"/>
              </a:spcAft>
              <a:buFont typeface="Arial" panose="020B0604020202020204" pitchFamily="34" charset="0"/>
              <a:buChar char="•"/>
            </a:pPr>
            <a:r>
              <a:rPr lang="es-EC" sz="2400" dirty="0" smtClean="0">
                <a:latin typeface="Arial" panose="020B0604020202020204" pitchFamily="34" charset="0"/>
                <a:ea typeface="Calibri" panose="020F0502020204030204" pitchFamily="34" charset="0"/>
                <a:cs typeface="Arial" panose="020B0604020202020204" pitchFamily="34" charset="0"/>
              </a:rPr>
              <a:t>PIPOS SHOES (producción de zapatos deportivos)</a:t>
            </a:r>
          </a:p>
          <a:p>
            <a:pPr marL="600075" indent="-342900" algn="just">
              <a:spcBef>
                <a:spcPts val="2400"/>
              </a:spcBef>
              <a:spcAft>
                <a:spcPts val="800"/>
              </a:spcAft>
              <a:buFont typeface="Arial" panose="020B0604020202020204" pitchFamily="34" charset="0"/>
              <a:buChar char="•"/>
            </a:pPr>
            <a:r>
              <a:rPr lang="es-EC" sz="2400" dirty="0" smtClean="0">
                <a:latin typeface="Arial" panose="020B0604020202020204" pitchFamily="34" charset="0"/>
                <a:ea typeface="Calibri" panose="020F0502020204030204" pitchFamily="34" charset="0"/>
                <a:cs typeface="Arial" panose="020B0604020202020204" pitchFamily="34" charset="0"/>
              </a:rPr>
              <a:t>ALYAL (Producción de mermeladas caseras) </a:t>
            </a:r>
          </a:p>
          <a:p>
            <a:pPr marL="600075" indent="-342900" algn="just">
              <a:spcBef>
                <a:spcPts val="2400"/>
              </a:spcBef>
              <a:spcAft>
                <a:spcPts val="800"/>
              </a:spcAft>
              <a:buFont typeface="Arial" panose="020B0604020202020204" pitchFamily="34" charset="0"/>
              <a:buChar char="•"/>
            </a:pPr>
            <a:r>
              <a:rPr lang="es-EC" sz="2400" dirty="0" smtClean="0">
                <a:latin typeface="Arial" panose="020B0604020202020204" pitchFamily="34" charset="0"/>
                <a:ea typeface="Calibri" panose="020F0502020204030204" pitchFamily="34" charset="0"/>
                <a:cs typeface="Arial" panose="020B0604020202020204" pitchFamily="34" charset="0"/>
              </a:rPr>
              <a:t>DJANGO (producción de cervezas artesanales)</a:t>
            </a:r>
          </a:p>
          <a:p>
            <a:pPr marL="600075" indent="-342900" algn="just">
              <a:spcBef>
                <a:spcPts val="2400"/>
              </a:spcBef>
              <a:spcAft>
                <a:spcPts val="800"/>
              </a:spcAft>
              <a:buFont typeface="Arial" panose="020B0604020202020204" pitchFamily="34" charset="0"/>
              <a:buChar char="•"/>
            </a:pPr>
            <a:r>
              <a:rPr lang="es-EC" sz="2400" dirty="0" smtClean="0">
                <a:latin typeface="Arial" panose="020B0604020202020204" pitchFamily="34" charset="0"/>
                <a:ea typeface="Calibri" panose="020F0502020204030204" pitchFamily="34" charset="0"/>
                <a:cs typeface="Arial" panose="020B0604020202020204" pitchFamily="34" charset="0"/>
              </a:rPr>
              <a:t>FRUPACK (empacadora </a:t>
            </a:r>
            <a:r>
              <a:rPr lang="es-EC" sz="2400" dirty="0">
                <a:latin typeface="Arial" panose="020B0604020202020204" pitchFamily="34" charset="0"/>
                <a:ea typeface="Calibri" panose="020F0502020204030204" pitchFamily="34" charset="0"/>
                <a:cs typeface="Arial" panose="020B0604020202020204" pitchFamily="34" charset="0"/>
              </a:rPr>
              <a:t>de hortalizas y frutas al vacío) </a:t>
            </a:r>
          </a:p>
          <a:p>
            <a:pPr marL="600075" indent="-342900" algn="just">
              <a:spcBef>
                <a:spcPts val="2400"/>
              </a:spcBef>
              <a:spcAft>
                <a:spcPts val="800"/>
              </a:spcAft>
              <a:buFont typeface="Arial" panose="020B0604020202020204" pitchFamily="34" charset="0"/>
              <a:buChar char="•"/>
            </a:pPr>
            <a:endParaRPr lang="es-EC" sz="2400" dirty="0" smtClean="0">
              <a:latin typeface="Arial" panose="020B0604020202020204" pitchFamily="34" charset="0"/>
              <a:ea typeface="Calibri" panose="020F0502020204030204" pitchFamily="34" charset="0"/>
              <a:cs typeface="Arial" panose="020B0604020202020204" pitchFamily="34" charset="0"/>
            </a:endParaRPr>
          </a:p>
          <a:p>
            <a:pPr marL="600075" indent="-342900" algn="just">
              <a:spcBef>
                <a:spcPts val="2400"/>
              </a:spcBef>
              <a:spcAft>
                <a:spcPts val="800"/>
              </a:spcAft>
              <a:buFont typeface="Arial" panose="020B0604020202020204" pitchFamily="34" charset="0"/>
              <a:buChar char="•"/>
            </a:pP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inta perforada"/>
          <p:cNvSpPr/>
          <p:nvPr/>
        </p:nvSpPr>
        <p:spPr>
          <a:xfrm>
            <a:off x="428596" y="1928802"/>
            <a:ext cx="8286808" cy="928694"/>
          </a:xfrm>
          <a:prstGeom prst="flowChartPunchedTap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smtClean="0">
                <a:solidFill>
                  <a:schemeClr val="tx1"/>
                </a:solidFill>
                <a:latin typeface="Arial" pitchFamily="34" charset="0"/>
                <a:cs typeface="Arial" pitchFamily="34" charset="0"/>
              </a:rPr>
              <a:t>TABULACIÓN DE CADA ÍTEM O REACTIVO</a:t>
            </a:r>
            <a:endParaRPr lang="es-ES_tradnl" b="1" dirty="0">
              <a:solidFill>
                <a:schemeClr val="tx1"/>
              </a:solidFill>
              <a:latin typeface="Arial" pitchFamily="34" charset="0"/>
              <a:cs typeface="Arial" pitchFamily="34" charset="0"/>
            </a:endParaRPr>
          </a:p>
        </p:txBody>
      </p:sp>
      <p:sp>
        <p:nvSpPr>
          <p:cNvPr id="5" name="4 Flecha abajo"/>
          <p:cNvSpPr/>
          <p:nvPr/>
        </p:nvSpPr>
        <p:spPr>
          <a:xfrm>
            <a:off x="2571736" y="2857496"/>
            <a:ext cx="4357718" cy="642942"/>
          </a:xfrm>
          <a:prstGeom prst="downArrow">
            <a:avLst>
              <a:gd name="adj1" fmla="val 50000"/>
              <a:gd name="adj2" fmla="val 44101"/>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99CC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S_tradnl" dirty="0"/>
          </a:p>
        </p:txBody>
      </p:sp>
      <p:sp>
        <p:nvSpPr>
          <p:cNvPr id="6" name="5 Cinta perforada"/>
          <p:cNvSpPr/>
          <p:nvPr/>
        </p:nvSpPr>
        <p:spPr>
          <a:xfrm>
            <a:off x="357158" y="3500438"/>
            <a:ext cx="8510646" cy="928694"/>
          </a:xfrm>
          <a:prstGeom prst="flowChartPunchedTap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smtClean="0">
                <a:solidFill>
                  <a:schemeClr val="tx1"/>
                </a:solidFill>
                <a:latin typeface="Arial" pitchFamily="34" charset="0"/>
                <a:cs typeface="Arial" pitchFamily="34" charset="0"/>
              </a:rPr>
              <a:t>GRAFICACIÓN DE CADA ÍTEM O REACTIVO</a:t>
            </a:r>
            <a:endParaRPr lang="es-ES_tradnl" b="1" dirty="0">
              <a:solidFill>
                <a:schemeClr val="tx1"/>
              </a:solidFill>
              <a:latin typeface="Arial" pitchFamily="34" charset="0"/>
              <a:cs typeface="Arial" pitchFamily="34" charset="0"/>
            </a:endParaRPr>
          </a:p>
        </p:txBody>
      </p:sp>
      <p:sp>
        <p:nvSpPr>
          <p:cNvPr id="7" name="6 Flecha abajo"/>
          <p:cNvSpPr/>
          <p:nvPr/>
        </p:nvSpPr>
        <p:spPr>
          <a:xfrm>
            <a:off x="2571736" y="4429132"/>
            <a:ext cx="4357718" cy="607223"/>
          </a:xfrm>
          <a:prstGeom prst="downArrow">
            <a:avLst>
              <a:gd name="adj1" fmla="val 50000"/>
              <a:gd name="adj2" fmla="val 44101"/>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S_tradnl" dirty="0"/>
          </a:p>
        </p:txBody>
      </p:sp>
      <p:sp>
        <p:nvSpPr>
          <p:cNvPr id="8" name="7 Cinta perforada"/>
          <p:cNvSpPr/>
          <p:nvPr/>
        </p:nvSpPr>
        <p:spPr>
          <a:xfrm>
            <a:off x="357158" y="5054213"/>
            <a:ext cx="8663046" cy="1143008"/>
          </a:xfrm>
          <a:prstGeom prst="flowChartPunchedTap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smtClean="0">
                <a:solidFill>
                  <a:schemeClr val="tx1"/>
                </a:solidFill>
                <a:latin typeface="Arial" pitchFamily="34" charset="0"/>
                <a:cs typeface="Arial" pitchFamily="34" charset="0"/>
              </a:rPr>
              <a:t>ANÁLISIS, DISCUSIÓN E  INTERPRETACIÓN DE CADA ÍTEM O REACTIVO</a:t>
            </a:r>
            <a:endParaRPr lang="es-ES_tradnl" b="1" dirty="0">
              <a:solidFill>
                <a:schemeClr val="tx1"/>
              </a:solidFill>
              <a:latin typeface="Arial" pitchFamily="34" charset="0"/>
              <a:cs typeface="Arial" pitchFamily="34" charset="0"/>
            </a:endParaRPr>
          </a:p>
        </p:txBody>
      </p:sp>
      <p:sp>
        <p:nvSpPr>
          <p:cNvPr id="9" name="8 CuadroTexto"/>
          <p:cNvSpPr txBox="1"/>
          <p:nvPr/>
        </p:nvSpPr>
        <p:spPr>
          <a:xfrm>
            <a:off x="2093900" y="1214422"/>
            <a:ext cx="5686685" cy="430887"/>
          </a:xfrm>
          <a:prstGeom prst="rect">
            <a:avLst/>
          </a:prstGeom>
          <a:solidFill>
            <a:srgbClr val="FFC000"/>
          </a:solidFill>
        </p:spPr>
        <p:txBody>
          <a:bodyPr wrap="none" rtlCol="0">
            <a:spAutoFit/>
          </a:bodyPr>
          <a:lstStyle/>
          <a:p>
            <a:r>
              <a:rPr lang="es-MX" sz="2200" b="1" dirty="0" smtClean="0"/>
              <a:t>PROCESAMIENTO DE LA INFORMACIÓN</a:t>
            </a:r>
            <a:endParaRPr lang="es-MX" sz="2200" b="1" dirty="0"/>
          </a:p>
        </p:txBody>
      </p:sp>
      <p:sp>
        <p:nvSpPr>
          <p:cNvPr id="3" name="2 Rectángulo"/>
          <p:cNvSpPr/>
          <p:nvPr/>
        </p:nvSpPr>
        <p:spPr>
          <a:xfrm>
            <a:off x="179512" y="40442"/>
            <a:ext cx="8964488" cy="830997"/>
          </a:xfrm>
          <a:prstGeom prst="rect">
            <a:avLst/>
          </a:prstGeom>
        </p:spPr>
        <p:txBody>
          <a:bodyPr wrap="square">
            <a:spAutoFit/>
          </a:bodyPr>
          <a:lstStyle/>
          <a:p>
            <a:pPr algn="ctr"/>
            <a:r>
              <a:rPr lang="es-ES_tradnl" sz="2400" b="1" dirty="0">
                <a:latin typeface="Arial" pitchFamily="34" charset="0"/>
                <a:cs typeface="Arial" pitchFamily="34" charset="0"/>
              </a:rPr>
              <a:t>TÉCNICA GENERAL: </a:t>
            </a:r>
            <a:r>
              <a:rPr lang="es-ES_tradnl" sz="2400" b="1" dirty="0" smtClean="0">
                <a:latin typeface="Arial" pitchFamily="34" charset="0"/>
                <a:cs typeface="Arial" pitchFamily="34" charset="0"/>
              </a:rPr>
              <a:t>CUESTIONARIO - ENCUESTA</a:t>
            </a:r>
            <a:endParaRPr lang="es-ES_tradnl" sz="2400" b="1" dirty="0">
              <a:latin typeface="Arial" pitchFamily="34" charset="0"/>
              <a:cs typeface="Arial" pitchFamily="34" charset="0"/>
            </a:endParaRPr>
          </a:p>
          <a:p>
            <a:pPr algn="ctr"/>
            <a:r>
              <a:rPr lang="es-ES_tradnl" sz="2400" b="1" dirty="0">
                <a:latin typeface="Arial" pitchFamily="34" charset="0"/>
                <a:cs typeface="Arial" pitchFamily="34" charset="0"/>
              </a:rPr>
              <a:t>APLICACIÓN A LA MUESTRA PARA RECABAR DATOS</a:t>
            </a:r>
          </a:p>
        </p:txBody>
      </p:sp>
    </p:spTree>
    <p:extLst>
      <p:ext uri="{BB962C8B-B14F-4D97-AF65-F5344CB8AC3E}">
        <p14:creationId xmlns:p14="http://schemas.microsoft.com/office/powerpoint/2010/main" val="4225496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macenamiento de acceso directo"/>
          <p:cNvSpPr/>
          <p:nvPr/>
        </p:nvSpPr>
        <p:spPr>
          <a:xfrm>
            <a:off x="357158" y="1976058"/>
            <a:ext cx="3429024" cy="3143272"/>
          </a:xfrm>
          <a:prstGeom prst="flowChartMagneticDrum">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p:spPr>
        <p:style>
          <a:lnRef idx="3">
            <a:schemeClr val="lt1"/>
          </a:lnRef>
          <a:fillRef idx="1">
            <a:schemeClr val="accent4"/>
          </a:fillRef>
          <a:effectRef idx="1">
            <a:schemeClr val="accent4"/>
          </a:effectRef>
          <a:fontRef idx="minor">
            <a:schemeClr val="lt1"/>
          </a:fontRef>
        </p:style>
        <p:txBody>
          <a:bodyPr rtlCol="0" anchor="ctr"/>
          <a:lstStyle/>
          <a:p>
            <a:pPr algn="ctr"/>
            <a:r>
              <a:rPr lang="es-ES_tradnl" sz="2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DOS</a:t>
            </a:r>
          </a:p>
          <a:p>
            <a:pPr algn="ctr"/>
            <a:r>
              <a:rPr lang="es-ES_tradnl" sz="2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MOMENTOS</a:t>
            </a:r>
            <a:endParaRPr lang="es-ES_tradnl" sz="20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6" name="5 Conector recto de flecha"/>
          <p:cNvCxnSpPr/>
          <p:nvPr/>
        </p:nvCxnSpPr>
        <p:spPr>
          <a:xfrm flipV="1">
            <a:off x="3224016" y="1930431"/>
            <a:ext cx="1643074" cy="7143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6 Cinta perforada"/>
          <p:cNvSpPr/>
          <p:nvPr/>
        </p:nvSpPr>
        <p:spPr>
          <a:xfrm>
            <a:off x="5000628" y="954107"/>
            <a:ext cx="3643338" cy="1571636"/>
          </a:xfrm>
          <a:prstGeom prst="flowChartPunchedTape">
            <a:avLst/>
          </a:prstGeom>
          <a:blipFill>
            <a:blip r:embed="rId2" cstate="print"/>
            <a:tile tx="0" ty="0" sx="100000" sy="100000" flip="none" algn="tl"/>
          </a:blipFill>
        </p:spPr>
        <p:style>
          <a:lnRef idx="1">
            <a:schemeClr val="dk1"/>
          </a:lnRef>
          <a:fillRef idx="2">
            <a:schemeClr val="dk1"/>
          </a:fillRef>
          <a:effectRef idx="1">
            <a:schemeClr val="dk1"/>
          </a:effectRef>
          <a:fontRef idx="minor">
            <a:schemeClr val="dk1"/>
          </a:fontRef>
        </p:style>
        <p:txBody>
          <a:bodyPr rtlCol="0" anchor="ctr"/>
          <a:lstStyle/>
          <a:p>
            <a:pPr algn="ctr"/>
            <a:r>
              <a:rPr lang="es-ES_tradnl" b="1" dirty="0" smtClean="0">
                <a:solidFill>
                  <a:schemeClr val="tx1"/>
                </a:solidFill>
                <a:latin typeface="Arial" pitchFamily="34" charset="0"/>
                <a:cs typeface="Arial" pitchFamily="34" charset="0"/>
              </a:rPr>
              <a:t>1ro. Análisis e interpretación descriptiva</a:t>
            </a:r>
            <a:endParaRPr lang="es-ES_tradnl" b="1" dirty="0">
              <a:solidFill>
                <a:schemeClr val="tx1"/>
              </a:solidFill>
              <a:latin typeface="Arial" pitchFamily="34" charset="0"/>
              <a:cs typeface="Arial" pitchFamily="34" charset="0"/>
            </a:endParaRPr>
          </a:p>
        </p:txBody>
      </p:sp>
      <p:cxnSp>
        <p:nvCxnSpPr>
          <p:cNvPr id="13" name="12 Conector recto de flecha"/>
          <p:cNvCxnSpPr/>
          <p:nvPr/>
        </p:nvCxnSpPr>
        <p:spPr>
          <a:xfrm>
            <a:off x="3152578" y="4276392"/>
            <a:ext cx="1785950" cy="78581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13 Cinta perforada"/>
          <p:cNvSpPr/>
          <p:nvPr/>
        </p:nvSpPr>
        <p:spPr>
          <a:xfrm>
            <a:off x="5012206" y="4246155"/>
            <a:ext cx="3714776" cy="1428760"/>
          </a:xfrm>
          <a:prstGeom prst="flowChartPunchedTape">
            <a:avLst/>
          </a:prstGeom>
          <a:blipFill>
            <a:blip r:embed="rId3" cstate="print"/>
            <a:tile tx="0" ty="0" sx="100000" sy="100000" flip="none" algn="tl"/>
          </a:blipFill>
        </p:spPr>
        <p:style>
          <a:lnRef idx="1">
            <a:schemeClr val="accent2"/>
          </a:lnRef>
          <a:fillRef idx="2">
            <a:schemeClr val="accent2"/>
          </a:fillRef>
          <a:effectRef idx="1">
            <a:schemeClr val="accent2"/>
          </a:effectRef>
          <a:fontRef idx="minor">
            <a:schemeClr val="dk1"/>
          </a:fontRef>
        </p:style>
        <p:txBody>
          <a:bodyPr rtlCol="0" anchor="ctr"/>
          <a:lstStyle/>
          <a:p>
            <a:pPr algn="ctr"/>
            <a:r>
              <a:rPr lang="es-ES_tradnl" b="1" dirty="0" smtClean="0">
                <a:solidFill>
                  <a:schemeClr val="tx1"/>
                </a:solidFill>
                <a:latin typeface="Arial" pitchFamily="34" charset="0"/>
                <a:cs typeface="Arial" pitchFamily="34" charset="0"/>
              </a:rPr>
              <a:t>2do. Discusión general </a:t>
            </a:r>
          </a:p>
          <a:p>
            <a:pPr algn="ctr"/>
            <a:r>
              <a:rPr lang="es-ES_tradnl" b="1" dirty="0" smtClean="0">
                <a:solidFill>
                  <a:schemeClr val="tx1"/>
                </a:solidFill>
                <a:latin typeface="Arial" pitchFamily="34" charset="0"/>
                <a:cs typeface="Arial" pitchFamily="34" charset="0"/>
              </a:rPr>
              <a:t>y  confirmación de la Hipótesis</a:t>
            </a:r>
            <a:endParaRPr lang="es-ES_tradnl" b="1" dirty="0">
              <a:solidFill>
                <a:schemeClr val="tx1"/>
              </a:solidFill>
              <a:latin typeface="Arial" pitchFamily="34" charset="0"/>
              <a:cs typeface="Arial" pitchFamily="34" charset="0"/>
            </a:endParaRPr>
          </a:p>
        </p:txBody>
      </p:sp>
      <p:sp>
        <p:nvSpPr>
          <p:cNvPr id="3" name="2 Rectángulo"/>
          <p:cNvSpPr/>
          <p:nvPr/>
        </p:nvSpPr>
        <p:spPr>
          <a:xfrm>
            <a:off x="357158" y="0"/>
            <a:ext cx="8501122" cy="954107"/>
          </a:xfrm>
          <a:prstGeom prst="rect">
            <a:avLst/>
          </a:prstGeom>
        </p:spPr>
        <p:txBody>
          <a:bodyPr wrap="square">
            <a:spAutoFit/>
          </a:bodyPr>
          <a:lstStyle/>
          <a:p>
            <a:pPr algn="ctr"/>
            <a:r>
              <a:rPr lang="es-ES" sz="2800" b="1" dirty="0">
                <a:effectLst>
                  <a:outerShdw blurRad="38100" dist="38100" dir="2700000" algn="tl">
                    <a:srgbClr val="000000">
                      <a:alpha val="43137"/>
                    </a:srgbClr>
                  </a:outerShdw>
                </a:effectLst>
                <a:latin typeface="Arial" pitchFamily="34" charset="0"/>
                <a:cs typeface="Arial" pitchFamily="34" charset="0"/>
              </a:rPr>
              <a:t>ANÁLISIS E INTERPRETACIÓN DE RESULTADOS</a:t>
            </a:r>
            <a:endParaRPr lang="es-ES_tradnl" sz="2800" b="1" dirty="0">
              <a:effectLst>
                <a:outerShdw blurRad="38100" dist="38100" dir="2700000" algn="tl">
                  <a:srgbClr val="000000">
                    <a:alpha val="43137"/>
                  </a:srgbClr>
                </a:outerShdw>
              </a:effectLst>
              <a:latin typeface="Arial" pitchFamily="34" charset="0"/>
              <a:cs typeface="Arial" pitchFamily="34" charset="0"/>
            </a:endParaRPr>
          </a:p>
          <a:p>
            <a:pPr algn="ctr"/>
            <a:r>
              <a:rPr lang="es-ES" sz="2800" b="1" dirty="0">
                <a:effectLst>
                  <a:outerShdw blurRad="38100" dist="38100" dir="2700000" algn="tl">
                    <a:srgbClr val="000000">
                      <a:alpha val="43137"/>
                    </a:srgbClr>
                  </a:outerShdw>
                </a:effectLst>
                <a:latin typeface="Arial" pitchFamily="34" charset="0"/>
                <a:cs typeface="Arial" pitchFamily="34" charset="0"/>
              </a:rPr>
              <a:t>Y COMPROBACIÓN DE LA HIPÓTESIS</a:t>
            </a:r>
            <a:endParaRPr lang="es-ES_tradnl" sz="28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9512" y="0"/>
            <a:ext cx="8712968" cy="830997"/>
          </a:xfrm>
          <a:prstGeom prst="rect">
            <a:avLst/>
          </a:prstGeom>
        </p:spPr>
        <p:txBody>
          <a:bodyPr wrap="square">
            <a:spAutoFit/>
          </a:bodyPr>
          <a:lstStyle/>
          <a:p>
            <a:pPr algn="ctr"/>
            <a:r>
              <a:rPr lang="es-ES_tradnl" sz="2400" b="1" dirty="0">
                <a:effectLst>
                  <a:outerShdw blurRad="38100" dist="38100" dir="2700000" algn="tl">
                    <a:srgbClr val="000000">
                      <a:alpha val="43137"/>
                    </a:srgbClr>
                  </a:outerShdw>
                </a:effectLst>
                <a:latin typeface="Arial" pitchFamily="34" charset="0"/>
                <a:cs typeface="Arial" pitchFamily="34" charset="0"/>
              </a:rPr>
              <a:t>RESULTADOS DE LA </a:t>
            </a:r>
            <a:r>
              <a:rPr lang="es-ES_tradnl" sz="2400" b="1" dirty="0" smtClean="0">
                <a:effectLst>
                  <a:outerShdw blurRad="38100" dist="38100" dir="2700000" algn="tl">
                    <a:srgbClr val="000000">
                      <a:alpha val="43137"/>
                    </a:srgbClr>
                  </a:outerShdw>
                </a:effectLst>
                <a:latin typeface="Arial" pitchFamily="34" charset="0"/>
                <a:cs typeface="Arial" pitchFamily="34" charset="0"/>
              </a:rPr>
              <a:t>INVESTIGACIÓN - 1ER </a:t>
            </a:r>
            <a:r>
              <a:rPr lang="es-ES_tradnl" sz="2400" b="1" dirty="0">
                <a:effectLst>
                  <a:outerShdw blurRad="38100" dist="38100" dir="2700000" algn="tl">
                    <a:srgbClr val="000000">
                      <a:alpha val="43137"/>
                    </a:srgbClr>
                  </a:outerShdw>
                </a:effectLst>
                <a:latin typeface="Arial" pitchFamily="34" charset="0"/>
                <a:cs typeface="Arial" pitchFamily="34" charset="0"/>
              </a:rPr>
              <a:t>MOMENTO. </a:t>
            </a:r>
          </a:p>
          <a:p>
            <a:pPr algn="ctr"/>
            <a:r>
              <a:rPr lang="es-ES_tradnl" sz="2400" b="1" dirty="0">
                <a:effectLst>
                  <a:outerShdw blurRad="38100" dist="38100" dir="2700000" algn="tl">
                    <a:srgbClr val="000000">
                      <a:alpha val="43137"/>
                    </a:srgbClr>
                  </a:outerShdw>
                </a:effectLst>
                <a:latin typeface="Arial" pitchFamily="34" charset="0"/>
                <a:cs typeface="Arial" pitchFamily="34" charset="0"/>
              </a:rPr>
              <a:t>ANÁLISIS E INTERPRETACIÓN DESCRIPTIVA</a:t>
            </a:r>
          </a:p>
        </p:txBody>
      </p:sp>
      <p:sp>
        <p:nvSpPr>
          <p:cNvPr id="6" name="Rectángulo 5"/>
          <p:cNvSpPr/>
          <p:nvPr/>
        </p:nvSpPr>
        <p:spPr>
          <a:xfrm>
            <a:off x="175493" y="908720"/>
            <a:ext cx="8712968" cy="1420325"/>
          </a:xfrm>
          <a:prstGeom prst="rect">
            <a:avLst/>
          </a:prstGeom>
        </p:spPr>
        <p:txBody>
          <a:bodyPr wrap="square">
            <a:spAutoFit/>
          </a:bodyPr>
          <a:lstStyle/>
          <a:p>
            <a:pPr marL="228600" algn="just">
              <a:lnSpc>
                <a:spcPct val="150000"/>
              </a:lnSpc>
              <a:spcBef>
                <a:spcPts val="2400"/>
              </a:spcBef>
              <a:spcAft>
                <a:spcPts val="800"/>
              </a:spcAft>
            </a:pPr>
            <a:r>
              <a:rPr lang="es-EC" sz="2000" b="1" dirty="0">
                <a:latin typeface="Arial" panose="020B0604020202020204" pitchFamily="34" charset="0"/>
                <a:ea typeface="Calibri" panose="020F0502020204030204" pitchFamily="34" charset="0"/>
                <a:cs typeface="Arial" panose="020B0604020202020204" pitchFamily="34" charset="0"/>
              </a:rPr>
              <a:t>Pregunta No. 1:</a:t>
            </a:r>
            <a:r>
              <a:rPr lang="es-EC" sz="2000" dirty="0">
                <a:latin typeface="Arial" panose="020B0604020202020204" pitchFamily="34" charset="0"/>
                <a:ea typeface="Calibri" panose="020F0502020204030204" pitchFamily="34" charset="0"/>
                <a:cs typeface="Arial" panose="020B0604020202020204" pitchFamily="34" charset="0"/>
              </a:rPr>
              <a:t> ¿Cuáles considera usted que son los desafíos más importantes que debe plantearse hoy las asociaciones, micros y pequeñas empresas para enfrentar mejor su funcionamiento?</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Imagen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2" y="2636912"/>
            <a:ext cx="4754880" cy="2750820"/>
          </a:xfrm>
          <a:prstGeom prst="rect">
            <a:avLst/>
          </a:prstGeom>
          <a:noFill/>
          <a:ln>
            <a:noFill/>
          </a:ln>
        </p:spPr>
      </p:pic>
      <p:sp>
        <p:nvSpPr>
          <p:cNvPr id="8" name="Rectángulo 7"/>
          <p:cNvSpPr/>
          <p:nvPr/>
        </p:nvSpPr>
        <p:spPr>
          <a:xfrm>
            <a:off x="4875410" y="2996952"/>
            <a:ext cx="4072471" cy="2118529"/>
          </a:xfrm>
          <a:prstGeom prst="rect">
            <a:avLst/>
          </a:prstGeom>
        </p:spPr>
        <p:txBody>
          <a:bodyPr wrap="square">
            <a:spAutoFit/>
          </a:bodyPr>
          <a:lstStyle/>
          <a:p>
            <a:pPr marL="257175" algn="just">
              <a:lnSpc>
                <a:spcPct val="150000"/>
              </a:lnSpc>
              <a:spcBef>
                <a:spcPts val="2400"/>
              </a:spcBef>
              <a:spcAft>
                <a:spcPts val="800"/>
              </a:spcAft>
            </a:pPr>
            <a:r>
              <a:rPr lang="es-EC" b="1" dirty="0">
                <a:latin typeface="Arial" panose="020B0604020202020204" pitchFamily="34" charset="0"/>
                <a:ea typeface="Calibri" panose="020F0502020204030204" pitchFamily="34" charset="0"/>
                <a:cs typeface="Arial" panose="020B0604020202020204" pitchFamily="34" charset="0"/>
              </a:rPr>
              <a:t>Interpretación:</a:t>
            </a:r>
            <a:r>
              <a:rPr lang="es-EC" dirty="0">
                <a:latin typeface="Arial" panose="020B0604020202020204" pitchFamily="34" charset="0"/>
                <a:ea typeface="Calibri" panose="020F0502020204030204" pitchFamily="34" charset="0"/>
                <a:cs typeface="Arial" panose="020B0604020202020204" pitchFamily="34" charset="0"/>
              </a:rPr>
              <a:t> De las microempresas se puede determinar que ALYAL no tiene enfocado los desafíos que tiene a futuro su organización.</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4202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9512" y="0"/>
            <a:ext cx="8712968" cy="830997"/>
          </a:xfrm>
          <a:prstGeom prst="rect">
            <a:avLst/>
          </a:prstGeom>
        </p:spPr>
        <p:txBody>
          <a:bodyPr wrap="square">
            <a:spAutoFit/>
          </a:bodyPr>
          <a:lstStyle/>
          <a:p>
            <a:pPr algn="ctr"/>
            <a:r>
              <a:rPr lang="es-ES_tradnl" sz="2400" b="1" dirty="0">
                <a:effectLst>
                  <a:outerShdw blurRad="38100" dist="38100" dir="2700000" algn="tl">
                    <a:srgbClr val="000000">
                      <a:alpha val="43137"/>
                    </a:srgbClr>
                  </a:outerShdw>
                </a:effectLst>
                <a:latin typeface="Arial" pitchFamily="34" charset="0"/>
                <a:cs typeface="Arial" pitchFamily="34" charset="0"/>
              </a:rPr>
              <a:t>RESULTADOS DE LA </a:t>
            </a:r>
            <a:r>
              <a:rPr lang="es-ES_tradnl" sz="2400" b="1" dirty="0" smtClean="0">
                <a:effectLst>
                  <a:outerShdw blurRad="38100" dist="38100" dir="2700000" algn="tl">
                    <a:srgbClr val="000000">
                      <a:alpha val="43137"/>
                    </a:srgbClr>
                  </a:outerShdw>
                </a:effectLst>
                <a:latin typeface="Arial" pitchFamily="34" charset="0"/>
                <a:cs typeface="Arial" pitchFamily="34" charset="0"/>
              </a:rPr>
              <a:t>INVESTIGACIÓN - 1ER </a:t>
            </a:r>
            <a:r>
              <a:rPr lang="es-ES_tradnl" sz="2400" b="1" dirty="0">
                <a:effectLst>
                  <a:outerShdw blurRad="38100" dist="38100" dir="2700000" algn="tl">
                    <a:srgbClr val="000000">
                      <a:alpha val="43137"/>
                    </a:srgbClr>
                  </a:outerShdw>
                </a:effectLst>
                <a:latin typeface="Arial" pitchFamily="34" charset="0"/>
                <a:cs typeface="Arial" pitchFamily="34" charset="0"/>
              </a:rPr>
              <a:t>MOMENTO. </a:t>
            </a:r>
          </a:p>
          <a:p>
            <a:pPr algn="ctr"/>
            <a:r>
              <a:rPr lang="es-ES_tradnl" sz="2400" b="1" dirty="0">
                <a:effectLst>
                  <a:outerShdw blurRad="38100" dist="38100" dir="2700000" algn="tl">
                    <a:srgbClr val="000000">
                      <a:alpha val="43137"/>
                    </a:srgbClr>
                  </a:outerShdw>
                </a:effectLst>
                <a:latin typeface="Arial" pitchFamily="34" charset="0"/>
                <a:cs typeface="Arial" pitchFamily="34" charset="0"/>
              </a:rPr>
              <a:t>ANÁLISIS E INTERPRETACIÓN DESCRIPTIVA</a:t>
            </a:r>
          </a:p>
        </p:txBody>
      </p:sp>
      <p:sp>
        <p:nvSpPr>
          <p:cNvPr id="6" name="Rectángulo 5"/>
          <p:cNvSpPr/>
          <p:nvPr/>
        </p:nvSpPr>
        <p:spPr>
          <a:xfrm>
            <a:off x="175493" y="908720"/>
            <a:ext cx="8712968" cy="1631216"/>
          </a:xfrm>
          <a:prstGeom prst="rect">
            <a:avLst/>
          </a:prstGeom>
        </p:spPr>
        <p:txBody>
          <a:bodyPr wrap="square">
            <a:spAutoFit/>
          </a:bodyPr>
          <a:lstStyle/>
          <a:p>
            <a:pPr algn="just"/>
            <a:r>
              <a:rPr lang="es-EC" sz="2000" b="1" dirty="0"/>
              <a:t>Pregunta No. 2:</a:t>
            </a:r>
            <a:r>
              <a:rPr lang="es-EC" sz="2000" dirty="0"/>
              <a:t> Particularmente cuáles considera usted que son los problemas que afronta su asociación, micro o pequeña empresa en el ámbito interno (organización del trabajo, manejo de personal, capacitación, comercialización de productos). En el ámbito externo (financiamiento, apoyo y trámites de organismos del gobierno)</a:t>
            </a:r>
          </a:p>
        </p:txBody>
      </p:sp>
      <p:sp>
        <p:nvSpPr>
          <p:cNvPr id="8" name="Rectángulo 7"/>
          <p:cNvSpPr/>
          <p:nvPr/>
        </p:nvSpPr>
        <p:spPr>
          <a:xfrm>
            <a:off x="4932040" y="2780928"/>
            <a:ext cx="4072471" cy="2528897"/>
          </a:xfrm>
          <a:prstGeom prst="rect">
            <a:avLst/>
          </a:prstGeom>
        </p:spPr>
        <p:txBody>
          <a:bodyPr wrap="square">
            <a:spAutoFit/>
          </a:bodyPr>
          <a:lstStyle/>
          <a:p>
            <a:pPr marL="257175" algn="just">
              <a:lnSpc>
                <a:spcPct val="150000"/>
              </a:lnSpc>
              <a:spcBef>
                <a:spcPts val="2400"/>
              </a:spcBef>
              <a:spcAft>
                <a:spcPts val="800"/>
              </a:spcAft>
            </a:pPr>
            <a:r>
              <a:rPr lang="es-EC" b="1" dirty="0"/>
              <a:t>Interpretación:</a:t>
            </a:r>
            <a:r>
              <a:rPr lang="es-EC" dirty="0"/>
              <a:t> La microempresa DYANGO no ha podido determinar estrategias de solución de problemas.</a:t>
            </a:r>
          </a:p>
          <a:p>
            <a:pPr marL="257175" algn="just">
              <a:lnSpc>
                <a:spcPct val="150000"/>
              </a:lnSpc>
              <a:spcBef>
                <a:spcPts val="2400"/>
              </a:spcBef>
              <a:spcAft>
                <a:spcPts val="800"/>
              </a:spcAft>
            </a:pP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Imagen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000" y="2812355"/>
            <a:ext cx="4638040" cy="2750820"/>
          </a:xfrm>
          <a:prstGeom prst="rect">
            <a:avLst/>
          </a:prstGeom>
          <a:noFill/>
          <a:ln>
            <a:noFill/>
          </a:ln>
        </p:spPr>
      </p:pic>
    </p:spTree>
    <p:extLst>
      <p:ext uri="{BB962C8B-B14F-4D97-AF65-F5344CB8AC3E}">
        <p14:creationId xmlns:p14="http://schemas.microsoft.com/office/powerpoint/2010/main" val="4142220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9512" y="0"/>
            <a:ext cx="8712968" cy="830997"/>
          </a:xfrm>
          <a:prstGeom prst="rect">
            <a:avLst/>
          </a:prstGeom>
        </p:spPr>
        <p:txBody>
          <a:bodyPr wrap="square">
            <a:spAutoFit/>
          </a:bodyPr>
          <a:lstStyle/>
          <a:p>
            <a:pPr algn="ctr"/>
            <a:r>
              <a:rPr lang="es-ES_tradnl" sz="2400" b="1" dirty="0">
                <a:effectLst>
                  <a:outerShdw blurRad="38100" dist="38100" dir="2700000" algn="tl">
                    <a:srgbClr val="000000">
                      <a:alpha val="43137"/>
                    </a:srgbClr>
                  </a:outerShdw>
                </a:effectLst>
                <a:latin typeface="Arial" pitchFamily="34" charset="0"/>
                <a:cs typeface="Arial" pitchFamily="34" charset="0"/>
              </a:rPr>
              <a:t>RESULTADOS DE LA </a:t>
            </a:r>
            <a:r>
              <a:rPr lang="es-ES_tradnl" sz="2400" b="1" dirty="0" smtClean="0">
                <a:effectLst>
                  <a:outerShdw blurRad="38100" dist="38100" dir="2700000" algn="tl">
                    <a:srgbClr val="000000">
                      <a:alpha val="43137"/>
                    </a:srgbClr>
                  </a:outerShdw>
                </a:effectLst>
                <a:latin typeface="Arial" pitchFamily="34" charset="0"/>
                <a:cs typeface="Arial" pitchFamily="34" charset="0"/>
              </a:rPr>
              <a:t>INVESTIGACIÓN - 1ER </a:t>
            </a:r>
            <a:r>
              <a:rPr lang="es-ES_tradnl" sz="2400" b="1" dirty="0">
                <a:effectLst>
                  <a:outerShdw blurRad="38100" dist="38100" dir="2700000" algn="tl">
                    <a:srgbClr val="000000">
                      <a:alpha val="43137"/>
                    </a:srgbClr>
                  </a:outerShdw>
                </a:effectLst>
                <a:latin typeface="Arial" pitchFamily="34" charset="0"/>
                <a:cs typeface="Arial" pitchFamily="34" charset="0"/>
              </a:rPr>
              <a:t>MOMENTO. </a:t>
            </a:r>
          </a:p>
          <a:p>
            <a:pPr algn="ctr"/>
            <a:r>
              <a:rPr lang="es-ES_tradnl" sz="2400" b="1" dirty="0">
                <a:effectLst>
                  <a:outerShdw blurRad="38100" dist="38100" dir="2700000" algn="tl">
                    <a:srgbClr val="000000">
                      <a:alpha val="43137"/>
                    </a:srgbClr>
                  </a:outerShdw>
                </a:effectLst>
                <a:latin typeface="Arial" pitchFamily="34" charset="0"/>
                <a:cs typeface="Arial" pitchFamily="34" charset="0"/>
              </a:rPr>
              <a:t>ANÁLISIS E INTERPRETACIÓN DESCRIPTIVA</a:t>
            </a:r>
          </a:p>
        </p:txBody>
      </p:sp>
      <p:sp>
        <p:nvSpPr>
          <p:cNvPr id="6" name="Rectángulo 5"/>
          <p:cNvSpPr/>
          <p:nvPr/>
        </p:nvSpPr>
        <p:spPr>
          <a:xfrm>
            <a:off x="175493" y="908720"/>
            <a:ext cx="8712968" cy="1323439"/>
          </a:xfrm>
          <a:prstGeom prst="rect">
            <a:avLst/>
          </a:prstGeom>
        </p:spPr>
        <p:txBody>
          <a:bodyPr wrap="square">
            <a:spAutoFit/>
          </a:bodyPr>
          <a:lstStyle/>
          <a:p>
            <a:r>
              <a:rPr lang="es-EC" sz="2000" b="1" dirty="0"/>
              <a:t>Pregunta No. 3:</a:t>
            </a:r>
            <a:r>
              <a:rPr lang="es-EC" sz="2000" dirty="0"/>
              <a:t> ¿Cuáles son los mecanismos que usted utilizó o cree que deba utilizar para la solución de los problemas que se han presentado? Mucho agradeceré plantear el problema y la solución, además en función de su experiencia indique los resultados obtenidos.</a:t>
            </a:r>
          </a:p>
        </p:txBody>
      </p:sp>
      <p:sp>
        <p:nvSpPr>
          <p:cNvPr id="8" name="Rectángulo 7"/>
          <p:cNvSpPr/>
          <p:nvPr/>
        </p:nvSpPr>
        <p:spPr>
          <a:xfrm>
            <a:off x="4932040" y="2780928"/>
            <a:ext cx="4072471" cy="2841804"/>
          </a:xfrm>
          <a:prstGeom prst="rect">
            <a:avLst/>
          </a:prstGeom>
        </p:spPr>
        <p:txBody>
          <a:bodyPr wrap="square">
            <a:spAutoFit/>
          </a:bodyPr>
          <a:lstStyle/>
          <a:p>
            <a:pPr algn="just">
              <a:lnSpc>
                <a:spcPct val="150000"/>
              </a:lnSpc>
            </a:pPr>
            <a:r>
              <a:rPr lang="es-EC" b="1" dirty="0"/>
              <a:t>Interpretación:</a:t>
            </a:r>
            <a:r>
              <a:rPr lang="es-EC" dirty="0"/>
              <a:t> Los mecanismos aplicados para solucionar problemas de las microempresas Pipos Shoes y ALYAL, no han dado resultados adecuados.</a:t>
            </a:r>
          </a:p>
          <a:p>
            <a:pPr marL="257175" algn="just">
              <a:lnSpc>
                <a:spcPct val="150000"/>
              </a:lnSpc>
              <a:spcBef>
                <a:spcPts val="2400"/>
              </a:spcBef>
              <a:spcAft>
                <a:spcPts val="800"/>
              </a:spcAft>
            </a:pP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Imagen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493" y="2578997"/>
            <a:ext cx="4579620" cy="2750820"/>
          </a:xfrm>
          <a:prstGeom prst="rect">
            <a:avLst/>
          </a:prstGeom>
          <a:noFill/>
          <a:ln>
            <a:noFill/>
          </a:ln>
        </p:spPr>
      </p:pic>
    </p:spTree>
    <p:extLst>
      <p:ext uri="{BB962C8B-B14F-4D97-AF65-F5344CB8AC3E}">
        <p14:creationId xmlns:p14="http://schemas.microsoft.com/office/powerpoint/2010/main" val="4129469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043608" y="1628800"/>
            <a:ext cx="7056784" cy="707886"/>
          </a:xfrm>
          <a:prstGeom prst="rect">
            <a:avLst/>
          </a:prstGeom>
        </p:spPr>
        <p:txBody>
          <a:bodyPr wrap="square">
            <a:spAutoFit/>
          </a:bodyPr>
          <a:lstStyle/>
          <a:p>
            <a:pPr algn="ctr" fontAlgn="ctr"/>
            <a:endParaRPr lang="es-ES" sz="4000" b="1" dirty="0">
              <a:solidFill>
                <a:srgbClr val="000000"/>
              </a:solidFill>
              <a:latin typeface="Calibri"/>
            </a:endParaRPr>
          </a:p>
        </p:txBody>
      </p:sp>
      <p:sp>
        <p:nvSpPr>
          <p:cNvPr id="14" name="13 Rectángulo"/>
          <p:cNvSpPr/>
          <p:nvPr/>
        </p:nvSpPr>
        <p:spPr>
          <a:xfrm>
            <a:off x="251520" y="11976"/>
            <a:ext cx="8821074"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EC" sz="3200" b="1" spc="50" dirty="0" smtClean="0">
                <a:ln w="11430"/>
                <a:solidFill>
                  <a:srgbClr val="000000"/>
                </a:solidFill>
                <a:effectLst>
                  <a:outerShdw blurRad="76200" dist="50800" dir="5400000" algn="tl" rotWithShape="0">
                    <a:srgbClr val="000000">
                      <a:alpha val="65000"/>
                    </a:srgbClr>
                  </a:outerShdw>
                </a:effectLst>
              </a:rPr>
              <a:t>PLANTEAMIENTO DEL PROBLEMA</a:t>
            </a:r>
            <a:endParaRPr lang="es-ES" sz="3200" b="1" spc="50" dirty="0">
              <a:ln w="11430"/>
              <a:solidFill>
                <a:srgbClr val="000000"/>
              </a:solidFill>
              <a:effectLst>
                <a:outerShdw blurRad="76200" dist="50800" dir="5400000" algn="tl" rotWithShape="0">
                  <a:srgbClr val="000000">
                    <a:alpha val="65000"/>
                  </a:srgbClr>
                </a:outerShdw>
              </a:effectLst>
            </a:endParaRPr>
          </a:p>
        </p:txBody>
      </p:sp>
      <p:sp>
        <p:nvSpPr>
          <p:cNvPr id="7" name="AutoShape 9"/>
          <p:cNvSpPr>
            <a:spLocks noChangeArrowheads="1"/>
          </p:cNvSpPr>
          <p:nvPr/>
        </p:nvSpPr>
        <p:spPr bwMode="auto">
          <a:xfrm>
            <a:off x="25370" y="1124745"/>
            <a:ext cx="3106470" cy="4507705"/>
          </a:xfrm>
          <a:prstGeom prst="chevron">
            <a:avLst>
              <a:gd name="adj" fmla="val 25000"/>
            </a:avLst>
          </a:prstGeom>
          <a:blipFill>
            <a:blip r:embed="rId3" cstate="print"/>
            <a:tile tx="0" ty="0" sx="100000" sy="100000" flip="none" algn="tl"/>
          </a:blip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defRPr/>
            </a:pPr>
            <a:r>
              <a:rPr kumimoji="0" lang="es-ES_tradnl" sz="9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Arial" pitchFamily="34" charset="0"/>
              </a:rPr>
              <a:t>      </a:t>
            </a:r>
            <a:r>
              <a:rPr kumimoji="0" lang="es-ES_tradnl" sz="16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Arial" pitchFamily="34" charset="0"/>
              </a:rPr>
              <a:t>POSIBLES    RAZONES </a:t>
            </a:r>
            <a:r>
              <a:rPr kumimoji="0" lang="es-ES_tradnl" sz="1600" b="1" i="0" u="none" strike="noStrike" kern="0" cap="none" spc="0" normalizeH="0" baseline="0" noProof="0" dirty="0" smtClean="0">
                <a:ln>
                  <a:noFill/>
                </a:ln>
                <a:solidFill>
                  <a:sysClr val="windowText" lastClr="000000"/>
                </a:solidFill>
                <a:effectLst/>
                <a:uLnTx/>
                <a:uFillTx/>
                <a:latin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defRPr/>
            </a:pPr>
            <a:r>
              <a:rPr kumimoji="0" lang="es-ES_tradnl" sz="1600" b="1" i="0" u="none" strike="noStrike" kern="0" cap="none" spc="0" normalizeH="0" baseline="0" noProof="0" dirty="0" smtClean="0">
                <a:ln>
                  <a:noFill/>
                </a:ln>
                <a:solidFill>
                  <a:sysClr val="windowText" lastClr="000000"/>
                </a:solidFill>
                <a:effectLst/>
                <a:uLnTx/>
                <a:uFillTx/>
                <a:latin typeface="Arial" pitchFamily="34" charset="0"/>
              </a:rPr>
              <a:t>No ajustada</a:t>
            </a:r>
            <a:r>
              <a:rPr kumimoji="0" lang="es-ES_tradnl" sz="1600" b="1" i="0" u="none" strike="noStrike" kern="0" cap="none" spc="0" normalizeH="0" noProof="0" dirty="0" smtClean="0">
                <a:ln>
                  <a:noFill/>
                </a:ln>
                <a:solidFill>
                  <a:sysClr val="windowText" lastClr="000000"/>
                </a:solidFill>
                <a:effectLst/>
                <a:uLnTx/>
                <a:uFillTx/>
                <a:latin typeface="Arial" pitchFamily="34" charset="0"/>
              </a:rPr>
              <a:t> a la normativa del CES</a:t>
            </a:r>
          </a:p>
          <a:p>
            <a:pPr marL="0" marR="0" lvl="0" indent="0" algn="l" defTabSz="914400" rtl="0" eaLnBrk="1" fontAlgn="base" latinLnBrk="0" hangingPunct="1">
              <a:lnSpc>
                <a:spcPct val="100000"/>
              </a:lnSpc>
              <a:spcBef>
                <a:spcPct val="0"/>
              </a:spcBef>
              <a:spcAft>
                <a:spcPts val="1000"/>
              </a:spcAft>
              <a:buClrTx/>
              <a:buSzTx/>
              <a:buFontTx/>
              <a:buNone/>
              <a:tabLst/>
              <a:defRPr/>
            </a:pPr>
            <a:r>
              <a:rPr lang="es-ES_tradnl" sz="1600" b="1" kern="0" baseline="0" dirty="0" smtClean="0">
                <a:solidFill>
                  <a:sysClr val="windowText" lastClr="000000"/>
                </a:solidFill>
                <a:latin typeface="Arial" pitchFamily="34" charset="0"/>
              </a:rPr>
              <a:t>No adecuada a la guía metodológica </a:t>
            </a:r>
          </a:p>
          <a:p>
            <a:pPr marL="0" marR="0" lvl="0" indent="0" algn="l" defTabSz="914400" rtl="0" eaLnBrk="1" fontAlgn="base" latinLnBrk="0" hangingPunct="1">
              <a:lnSpc>
                <a:spcPct val="100000"/>
              </a:lnSpc>
              <a:spcBef>
                <a:spcPct val="0"/>
              </a:spcBef>
              <a:spcAft>
                <a:spcPts val="1000"/>
              </a:spcAft>
              <a:buClrTx/>
              <a:buSzTx/>
              <a:buFontTx/>
              <a:buNone/>
              <a:tabLst/>
              <a:defRPr/>
            </a:pPr>
            <a:r>
              <a:rPr kumimoji="0" lang="es-ES_tradnl" sz="1600" b="1" i="0" u="none" strike="noStrike" kern="0" cap="none" spc="0" normalizeH="0" noProof="0" dirty="0" smtClean="0">
                <a:ln>
                  <a:noFill/>
                </a:ln>
                <a:solidFill>
                  <a:sysClr val="windowText" lastClr="000000"/>
                </a:solidFill>
                <a:effectLst/>
                <a:uLnTx/>
                <a:uFillTx/>
                <a:latin typeface="Arial" pitchFamily="34" charset="0"/>
              </a:rPr>
              <a:t>Falta de atención a las tendencias y tensiones de la carrera </a:t>
            </a:r>
            <a:endParaRPr kumimoji="0" lang="es-ES_tradnl" sz="1600" b="1" i="0" u="none" strike="noStrike" kern="0" cap="none" spc="0" normalizeH="0" baseline="0" noProof="0" dirty="0" smtClean="0">
              <a:ln>
                <a:noFill/>
              </a:ln>
              <a:solidFill>
                <a:sysClr val="windowText" lastClr="000000"/>
              </a:solidFill>
              <a:effectLst/>
              <a:uLnTx/>
              <a:uFillTx/>
              <a:latin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defRPr/>
            </a:pPr>
            <a:r>
              <a:rPr kumimoji="0" lang="es-ES_tradnl" sz="1600" b="1" i="0" u="none" strike="noStrike" kern="0" cap="none" spc="0" normalizeH="0" baseline="0" noProof="0" dirty="0" smtClean="0">
                <a:ln>
                  <a:noFill/>
                </a:ln>
                <a:solidFill>
                  <a:sysClr val="windowText" lastClr="000000"/>
                </a:solidFill>
                <a:effectLst/>
                <a:uLnTx/>
                <a:uFillTx/>
                <a:latin typeface="Arial" pitchFamily="34" charset="0"/>
              </a:rPr>
              <a:t>   </a:t>
            </a:r>
            <a:endParaRPr kumimoji="0" lang="es-ES_tradnl" sz="1600" b="0" i="0" u="none" strike="noStrike" kern="0" cap="none" spc="0" normalizeH="0" baseline="0" noProof="0" dirty="0" smtClean="0">
              <a:ln>
                <a:noFill/>
              </a:ln>
              <a:solidFill>
                <a:sysClr val="windowText" lastClr="000000"/>
              </a:solidFill>
              <a:effectLst/>
              <a:uLnTx/>
              <a:uFillTx/>
              <a:latin typeface="Arial" pitchFamily="34" charset="0"/>
            </a:endParaRPr>
          </a:p>
        </p:txBody>
      </p:sp>
      <p:sp>
        <p:nvSpPr>
          <p:cNvPr id="9" name="AutoShape 10"/>
          <p:cNvSpPr>
            <a:spLocks noChangeArrowheads="1"/>
          </p:cNvSpPr>
          <p:nvPr/>
        </p:nvSpPr>
        <p:spPr bwMode="auto">
          <a:xfrm>
            <a:off x="3275856" y="1628801"/>
            <a:ext cx="1795070" cy="3600400"/>
          </a:xfrm>
          <a:prstGeom prst="can">
            <a:avLst>
              <a:gd name="adj" fmla="val 39766"/>
            </a:avLst>
          </a:prstGeom>
          <a:gradFill flip="none" rotWithShape="1">
            <a:gsLst>
              <a:gs pos="0">
                <a:srgbClr val="C2D69B"/>
              </a:gs>
              <a:gs pos="50000">
                <a:srgbClr val="EAF1DD"/>
              </a:gs>
              <a:gs pos="100000">
                <a:srgbClr val="C2D69B"/>
              </a:gs>
            </a:gsLst>
            <a:lin ang="16200000" scaled="1"/>
            <a:tileRect/>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defRPr/>
            </a:pPr>
            <a:r>
              <a:rPr kumimoji="0" lang="es-ES_tradnl" sz="1050" b="1" i="0" u="none" strike="noStrike" kern="0" cap="none" spc="0" normalizeH="0" baseline="0" noProof="0" dirty="0" smtClean="0">
                <a:ln>
                  <a:noFill/>
                </a:ln>
                <a:solidFill>
                  <a:srgbClr val="000000"/>
                </a:solidFill>
                <a:effectLst/>
                <a:uLnTx/>
                <a:uFillTx/>
                <a:latin typeface="Arial" pitchFamily="34" charset="0"/>
              </a:rPr>
              <a:t>          </a:t>
            </a:r>
          </a:p>
          <a:p>
            <a:pPr marL="0" marR="0" lvl="0" indent="0" algn="ctr" defTabSz="914400" rtl="0" eaLnBrk="1" fontAlgn="base" latinLnBrk="0" hangingPunct="1">
              <a:lnSpc>
                <a:spcPct val="100000"/>
              </a:lnSpc>
              <a:spcBef>
                <a:spcPct val="0"/>
              </a:spcBef>
              <a:spcAft>
                <a:spcPts val="1000"/>
              </a:spcAft>
              <a:buClrTx/>
              <a:buSzTx/>
              <a:buFontTx/>
              <a:buNone/>
              <a:tabLst/>
              <a:defRPr/>
            </a:pPr>
            <a:r>
              <a:rPr kumimoji="0" lang="es-ES_tradnl"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rPr>
              <a:t>Falta</a:t>
            </a:r>
            <a:r>
              <a:rPr kumimoji="0" lang="es-ES_tradnl" b="1" i="0" u="none" strike="noStrike" kern="0" cap="none" spc="0" normalizeH="0" noProof="0" dirty="0" smtClean="0">
                <a:ln>
                  <a:noFill/>
                </a:ln>
                <a:solidFill>
                  <a:srgbClr val="000000"/>
                </a:solidFill>
                <a:effectLst>
                  <a:outerShdw blurRad="38100" dist="38100" dir="2700000" algn="tl">
                    <a:srgbClr val="000000">
                      <a:alpha val="43137"/>
                    </a:srgbClr>
                  </a:outerShdw>
                </a:effectLst>
                <a:uLnTx/>
                <a:uFillTx/>
                <a:latin typeface="Arial" pitchFamily="34" charset="0"/>
              </a:rPr>
              <a:t> de revisión de las características curriculares de la carrera.</a:t>
            </a:r>
            <a:endParaRPr kumimoji="0" lang="es-ES_tradnl" b="0"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Arial" pitchFamily="34" charset="0"/>
            </a:endParaRPr>
          </a:p>
        </p:txBody>
      </p:sp>
      <p:sp>
        <p:nvSpPr>
          <p:cNvPr id="10" name="AutoShape 12"/>
          <p:cNvSpPr>
            <a:spLocks noChangeArrowheads="1"/>
          </p:cNvSpPr>
          <p:nvPr/>
        </p:nvSpPr>
        <p:spPr bwMode="auto">
          <a:xfrm>
            <a:off x="5214942" y="1124745"/>
            <a:ext cx="3749546" cy="4507706"/>
          </a:xfrm>
          <a:prstGeom prst="leftArrowCallout">
            <a:avLst>
              <a:gd name="adj1" fmla="val 32381"/>
              <a:gd name="adj2" fmla="val 32381"/>
              <a:gd name="adj3" fmla="val 16667"/>
              <a:gd name="adj4" fmla="val 66667"/>
            </a:avLst>
          </a:prstGeom>
          <a:blipFill>
            <a:blip r:embed="rId3" cstate="print"/>
            <a:tile tx="0" ty="0" sx="100000" sy="100000" flip="none" algn="tl"/>
          </a:blip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defRPr/>
            </a:pPr>
            <a:r>
              <a:rPr kumimoji="0" lang="es-ES_tradnl" sz="1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cs typeface="Arial" pitchFamily="34" charset="0"/>
              </a:rPr>
              <a:t>POSIBLES SOLUCIONES	</a:t>
            </a:r>
            <a:endParaRPr kumimoji="0" lang="es-ES_tradnl" sz="1800" b="0"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defRPr/>
            </a:pPr>
            <a:r>
              <a:rPr kumimoji="0" lang="es-ES_tradnl" sz="1800" b="0"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cs typeface="Arial" pitchFamily="34" charset="0"/>
              </a:rPr>
              <a:t>Carrera ajustada a la normativa de educación superior CES.</a:t>
            </a:r>
          </a:p>
          <a:p>
            <a:pPr marL="0" marR="0" lvl="0" indent="0" algn="l" defTabSz="914400" rtl="0" eaLnBrk="1" fontAlgn="base" latinLnBrk="0" hangingPunct="1">
              <a:lnSpc>
                <a:spcPct val="100000"/>
              </a:lnSpc>
              <a:spcBef>
                <a:spcPct val="0"/>
              </a:spcBef>
              <a:spcAft>
                <a:spcPts val="1000"/>
              </a:spcAft>
              <a:buClrTx/>
              <a:buSzTx/>
              <a:buFontTx/>
              <a:buNone/>
              <a:tabLst/>
              <a:defRPr/>
            </a:pPr>
            <a:r>
              <a:rPr lang="es-ES_tradnl" kern="0" noProof="0"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Determinación de </a:t>
            </a:r>
            <a:r>
              <a:rPr lang="es-ES_tradnl" kern="0" dirty="0" err="1">
                <a:solidFill>
                  <a:srgbClr val="000000"/>
                </a:solidFill>
                <a:effectLst>
                  <a:outerShdw blurRad="38100" dist="38100" dir="2700000" algn="tl">
                    <a:srgbClr val="000000">
                      <a:alpha val="43137"/>
                    </a:srgbClr>
                  </a:outerShdw>
                </a:effectLst>
                <a:latin typeface="Arial" pitchFamily="34" charset="0"/>
                <a:cs typeface="Arial" pitchFamily="34" charset="0"/>
              </a:rPr>
              <a:t>l</a:t>
            </a:r>
            <a:r>
              <a:rPr lang="es-ES_tradnl" kern="0" noProof="0"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as características curriculares en función de la guía metodológica </a:t>
            </a:r>
          </a:p>
          <a:p>
            <a:pPr marL="0" marR="0" lvl="0" indent="0" algn="l" defTabSz="914400" rtl="0" eaLnBrk="1" fontAlgn="base" latinLnBrk="0" hangingPunct="1">
              <a:lnSpc>
                <a:spcPct val="100000"/>
              </a:lnSpc>
              <a:spcBef>
                <a:spcPct val="0"/>
              </a:spcBef>
              <a:spcAft>
                <a:spcPts val="1000"/>
              </a:spcAft>
              <a:buClrTx/>
              <a:buSzTx/>
              <a:buFontTx/>
              <a:buNone/>
              <a:tabLst/>
              <a:defRPr/>
            </a:pPr>
            <a:r>
              <a:rPr kumimoji="0" lang="es-ES_tradnl" sz="1800" b="0" i="0" u="none" strike="noStrike" kern="0" cap="none" spc="0" normalizeH="0" baseline="0" dirty="0" smtClean="0">
                <a:ln>
                  <a:noFill/>
                </a:ln>
                <a:solidFill>
                  <a:srgbClr val="000000"/>
                </a:solidFill>
                <a:effectLst>
                  <a:outerShdw blurRad="38100" dist="38100" dir="2700000" algn="tl">
                    <a:srgbClr val="000000">
                      <a:alpha val="43137"/>
                    </a:srgbClr>
                  </a:outerShdw>
                </a:effectLst>
                <a:uLnTx/>
                <a:uFillTx/>
                <a:latin typeface="Arial" pitchFamily="34" charset="0"/>
                <a:cs typeface="Arial" pitchFamily="34" charset="0"/>
              </a:rPr>
              <a:t>Meso y micro currículo producto del</a:t>
            </a:r>
            <a:r>
              <a:rPr kumimoji="0" lang="es-ES_tradnl" sz="1800" b="0" i="0" u="none" strike="noStrike" kern="0" cap="none" spc="0" normalizeH="0" dirty="0" smtClean="0">
                <a:ln>
                  <a:noFill/>
                </a:ln>
                <a:solidFill>
                  <a:srgbClr val="000000"/>
                </a:solidFill>
                <a:effectLst>
                  <a:outerShdw blurRad="38100" dist="38100" dir="2700000" algn="tl">
                    <a:srgbClr val="000000">
                      <a:alpha val="43137"/>
                    </a:srgbClr>
                  </a:outerShdw>
                </a:effectLst>
                <a:uLnTx/>
                <a:uFillTx/>
                <a:latin typeface="Arial" pitchFamily="34" charset="0"/>
                <a:cs typeface="Arial" pitchFamily="34" charset="0"/>
              </a:rPr>
              <a:t> análisis de las tendencias y tensiones </a:t>
            </a:r>
            <a:r>
              <a:rPr lang="es-ES_tradnl" kern="0" dirty="0">
                <a:solidFill>
                  <a:srgbClr val="000000"/>
                </a:solidFill>
                <a:effectLst>
                  <a:outerShdw blurRad="38100" dist="38100" dir="2700000" algn="tl">
                    <a:srgbClr val="000000">
                      <a:alpha val="43137"/>
                    </a:srgbClr>
                  </a:outerShdw>
                </a:effectLst>
                <a:latin typeface="Arial" pitchFamily="34" charset="0"/>
                <a:cs typeface="Arial" pitchFamily="34" charset="0"/>
              </a:rPr>
              <a:t>(</a:t>
            </a:r>
            <a:r>
              <a:rPr kumimoji="0" lang="es-ES_tradnl" sz="1800" b="0" i="0" u="none" strike="noStrike" kern="0" cap="none" spc="0" normalizeH="0" dirty="0" smtClean="0">
                <a:ln>
                  <a:noFill/>
                </a:ln>
                <a:solidFill>
                  <a:srgbClr val="000000"/>
                </a:solidFill>
                <a:effectLst>
                  <a:outerShdw blurRad="38100" dist="38100" dir="2700000" algn="tl">
                    <a:srgbClr val="000000">
                      <a:alpha val="43137"/>
                    </a:srgbClr>
                  </a:outerShdw>
                </a:effectLst>
                <a:uLnTx/>
                <a:uFillTx/>
                <a:latin typeface="Arial" pitchFamily="34" charset="0"/>
                <a:cs typeface="Arial" pitchFamily="34" charset="0"/>
              </a:rPr>
              <a:t>Macro)</a:t>
            </a:r>
            <a:endParaRPr kumimoji="0" lang="es-ES_tradnl" sz="1800" b="0"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defRPr/>
            </a:pPr>
            <a:endParaRPr kumimoji="0" lang="es-ES_tradnl" sz="1800" b="0"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defRPr/>
            </a:pPr>
            <a:endParaRPr kumimoji="0" lang="es-ES_tradnl" sz="1800" b="0"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defRPr/>
            </a:pPr>
            <a:r>
              <a:rPr kumimoji="0" lang="es-ES_tradnl" sz="1800" b="0"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cs typeface="Arial" pitchFamily="34" charset="0"/>
              </a:rPr>
              <a:t>.	</a:t>
            </a:r>
            <a:endParaRPr kumimoji="0" lang="es-ES_tradnl" sz="1800" b="0"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0" cap="none" spc="0" normalizeH="0" baseline="0" noProof="0" dirty="0" smtClean="0">
              <a:ln>
                <a:noFill/>
              </a:ln>
              <a:solidFill>
                <a:sysClr val="windowText" lastClr="000000"/>
              </a:solidFill>
              <a:effectLst/>
              <a:uLnTx/>
              <a:uFillTx/>
              <a:latin typeface="Arial" pitchFamily="34" charset="0"/>
            </a:endParaRPr>
          </a:p>
        </p:txBody>
      </p:sp>
    </p:spTree>
    <p:extLst>
      <p:ext uri="{BB962C8B-B14F-4D97-AF65-F5344CB8AC3E}">
        <p14:creationId xmlns:p14="http://schemas.microsoft.com/office/powerpoint/2010/main" val="4149045679"/>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9512" y="0"/>
            <a:ext cx="8712968" cy="830997"/>
          </a:xfrm>
          <a:prstGeom prst="rect">
            <a:avLst/>
          </a:prstGeom>
        </p:spPr>
        <p:txBody>
          <a:bodyPr wrap="square">
            <a:spAutoFit/>
          </a:bodyPr>
          <a:lstStyle/>
          <a:p>
            <a:pPr algn="ctr"/>
            <a:r>
              <a:rPr lang="es-ES_tradnl" sz="2400" b="1" dirty="0">
                <a:effectLst>
                  <a:outerShdw blurRad="38100" dist="38100" dir="2700000" algn="tl">
                    <a:srgbClr val="000000">
                      <a:alpha val="43137"/>
                    </a:srgbClr>
                  </a:outerShdw>
                </a:effectLst>
                <a:latin typeface="Arial" pitchFamily="34" charset="0"/>
                <a:cs typeface="Arial" pitchFamily="34" charset="0"/>
              </a:rPr>
              <a:t>RESULTADOS DE LA </a:t>
            </a:r>
            <a:r>
              <a:rPr lang="es-ES_tradnl" sz="2400" b="1" dirty="0" smtClean="0">
                <a:effectLst>
                  <a:outerShdw blurRad="38100" dist="38100" dir="2700000" algn="tl">
                    <a:srgbClr val="000000">
                      <a:alpha val="43137"/>
                    </a:srgbClr>
                  </a:outerShdw>
                </a:effectLst>
                <a:latin typeface="Arial" pitchFamily="34" charset="0"/>
                <a:cs typeface="Arial" pitchFamily="34" charset="0"/>
              </a:rPr>
              <a:t>INVESTIGACIÓN – 1er </a:t>
            </a:r>
            <a:r>
              <a:rPr lang="es-ES_tradnl" sz="2400" b="1" dirty="0">
                <a:effectLst>
                  <a:outerShdw blurRad="38100" dist="38100" dir="2700000" algn="tl">
                    <a:srgbClr val="000000">
                      <a:alpha val="43137"/>
                    </a:srgbClr>
                  </a:outerShdw>
                </a:effectLst>
                <a:latin typeface="Arial" pitchFamily="34" charset="0"/>
                <a:cs typeface="Arial" pitchFamily="34" charset="0"/>
              </a:rPr>
              <a:t>MOMENTO. </a:t>
            </a:r>
          </a:p>
          <a:p>
            <a:pPr algn="ctr"/>
            <a:r>
              <a:rPr lang="es-ES_tradnl" sz="2400" b="1" dirty="0">
                <a:effectLst>
                  <a:outerShdw blurRad="38100" dist="38100" dir="2700000" algn="tl">
                    <a:srgbClr val="000000">
                      <a:alpha val="43137"/>
                    </a:srgbClr>
                  </a:outerShdw>
                </a:effectLst>
                <a:latin typeface="Arial" pitchFamily="34" charset="0"/>
                <a:cs typeface="Arial" pitchFamily="34" charset="0"/>
              </a:rPr>
              <a:t>ANÁLISIS E INTERPRETACIÓN DESCRIPTIVA</a:t>
            </a:r>
          </a:p>
        </p:txBody>
      </p:sp>
      <p:sp>
        <p:nvSpPr>
          <p:cNvPr id="6" name="Rectángulo 5"/>
          <p:cNvSpPr/>
          <p:nvPr/>
        </p:nvSpPr>
        <p:spPr>
          <a:xfrm>
            <a:off x="175493" y="908720"/>
            <a:ext cx="8712968" cy="1015663"/>
          </a:xfrm>
          <a:prstGeom prst="rect">
            <a:avLst/>
          </a:prstGeom>
        </p:spPr>
        <p:txBody>
          <a:bodyPr wrap="square">
            <a:spAutoFit/>
          </a:bodyPr>
          <a:lstStyle/>
          <a:p>
            <a:pPr algn="just"/>
            <a:r>
              <a:rPr lang="es-EC" sz="2000" b="1" dirty="0"/>
              <a:t>Pregunta No. 4:</a:t>
            </a:r>
            <a:r>
              <a:rPr lang="es-EC" sz="2000" dirty="0"/>
              <a:t> Estaría usted dispuesto a colaborar con los estudiantes del Instituto para que realicen prácticas a que en su asociación, micro o pequeña empresa?  </a:t>
            </a:r>
          </a:p>
        </p:txBody>
      </p:sp>
      <p:sp>
        <p:nvSpPr>
          <p:cNvPr id="8" name="Rectángulo 7"/>
          <p:cNvSpPr/>
          <p:nvPr/>
        </p:nvSpPr>
        <p:spPr>
          <a:xfrm>
            <a:off x="4932040" y="2780928"/>
            <a:ext cx="4072471" cy="3308598"/>
          </a:xfrm>
          <a:prstGeom prst="rect">
            <a:avLst/>
          </a:prstGeom>
        </p:spPr>
        <p:txBody>
          <a:bodyPr wrap="square">
            <a:spAutoFit/>
          </a:bodyPr>
          <a:lstStyle/>
          <a:p>
            <a:pPr algn="just">
              <a:lnSpc>
                <a:spcPct val="150000"/>
              </a:lnSpc>
            </a:pPr>
            <a:r>
              <a:rPr lang="es-EC" b="1" dirty="0"/>
              <a:t>Interpretación:</a:t>
            </a:r>
            <a:r>
              <a:rPr lang="es-EC" dirty="0"/>
              <a:t> La totalidad de las microempresas consultadas tienen la predisposición de apoyar a las prácticas pre profesionales de los estudiantes de la carrera.</a:t>
            </a:r>
          </a:p>
          <a:p>
            <a:pPr>
              <a:lnSpc>
                <a:spcPct val="150000"/>
              </a:lnSpc>
            </a:pPr>
            <a:r>
              <a:rPr lang="es-EC" dirty="0"/>
              <a:t> </a:t>
            </a:r>
          </a:p>
          <a:p>
            <a:pPr marL="257175" algn="just">
              <a:lnSpc>
                <a:spcPct val="150000"/>
              </a:lnSpc>
              <a:spcBef>
                <a:spcPts val="2400"/>
              </a:spcBef>
              <a:spcAft>
                <a:spcPts val="800"/>
              </a:spcAft>
            </a:pP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Imagen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249" y="2564904"/>
            <a:ext cx="4579620" cy="2750820"/>
          </a:xfrm>
          <a:prstGeom prst="rect">
            <a:avLst/>
          </a:prstGeom>
          <a:noFill/>
          <a:ln>
            <a:noFill/>
          </a:ln>
        </p:spPr>
      </p:pic>
    </p:spTree>
    <p:extLst>
      <p:ext uri="{BB962C8B-B14F-4D97-AF65-F5344CB8AC3E}">
        <p14:creationId xmlns:p14="http://schemas.microsoft.com/office/powerpoint/2010/main" val="3756327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28596" y="-22050"/>
            <a:ext cx="8535892" cy="769441"/>
          </a:xfrm>
          <a:prstGeom prst="rect">
            <a:avLst/>
          </a:prstGeom>
        </p:spPr>
        <p:txBody>
          <a:bodyPr wrap="square">
            <a:spAutoFit/>
          </a:bodyPr>
          <a:lstStyle/>
          <a:p>
            <a:pPr algn="ctr"/>
            <a:r>
              <a:rPr lang="es-ES_tradnl" sz="2200" b="1" dirty="0" smtClean="0">
                <a:latin typeface="Arial" pitchFamily="34" charset="0"/>
                <a:cs typeface="Arial" pitchFamily="34" charset="0"/>
              </a:rPr>
              <a:t>2do </a:t>
            </a:r>
            <a:r>
              <a:rPr lang="es-ES_tradnl" sz="2200" b="1" dirty="0">
                <a:latin typeface="Arial" pitchFamily="34" charset="0"/>
                <a:cs typeface="Arial" pitchFamily="34" charset="0"/>
              </a:rPr>
              <a:t>MOMENTO</a:t>
            </a:r>
            <a:r>
              <a:rPr lang="es-ES_tradnl" sz="2200" b="1" dirty="0" smtClean="0">
                <a:latin typeface="Arial" pitchFamily="34" charset="0"/>
                <a:cs typeface="Arial" pitchFamily="34" charset="0"/>
              </a:rPr>
              <a:t>.  </a:t>
            </a:r>
            <a:r>
              <a:rPr lang="es-ES_tradnl" sz="2200" b="1" dirty="0">
                <a:latin typeface="Arial" pitchFamily="34" charset="0"/>
                <a:cs typeface="Arial" pitchFamily="34" charset="0"/>
              </a:rPr>
              <a:t>DISCUSIÓN GENERAL </a:t>
            </a:r>
            <a:r>
              <a:rPr lang="es-ES_tradnl" sz="2200" b="1" dirty="0" smtClean="0">
                <a:latin typeface="Arial" pitchFamily="34" charset="0"/>
                <a:cs typeface="Arial" pitchFamily="34" charset="0"/>
              </a:rPr>
              <a:t>Y  </a:t>
            </a:r>
            <a:r>
              <a:rPr lang="es-ES_tradnl" sz="2200" b="1" dirty="0">
                <a:latin typeface="Arial" pitchFamily="34" charset="0"/>
                <a:cs typeface="Arial" pitchFamily="34" charset="0"/>
              </a:rPr>
              <a:t>CONFIRMACIÓN DE LA HIPÓTESIS</a:t>
            </a:r>
          </a:p>
        </p:txBody>
      </p:sp>
      <p:graphicFrame>
        <p:nvGraphicFramePr>
          <p:cNvPr id="2" name="Tabla 1"/>
          <p:cNvGraphicFramePr>
            <a:graphicFrameLocks noGrp="1"/>
          </p:cNvGraphicFramePr>
          <p:nvPr>
            <p:extLst>
              <p:ext uri="{D42A27DB-BD31-4B8C-83A1-F6EECF244321}">
                <p14:modId xmlns:p14="http://schemas.microsoft.com/office/powerpoint/2010/main" val="1913763489"/>
              </p:ext>
            </p:extLst>
          </p:nvPr>
        </p:nvGraphicFramePr>
        <p:xfrm>
          <a:off x="107504" y="908720"/>
          <a:ext cx="6231636" cy="4864743"/>
        </p:xfrm>
        <a:graphic>
          <a:graphicData uri="http://schemas.openxmlformats.org/drawingml/2006/table">
            <a:tbl>
              <a:tblPr firstRow="1" bandRow="1">
                <a:tableStyleId>{5C22544A-7EE6-4342-B048-85BDC9FD1C3A}</a:tableStyleId>
              </a:tblPr>
              <a:tblGrid>
                <a:gridCol w="6231636"/>
              </a:tblGrid>
              <a:tr h="567063">
                <a:tc>
                  <a:txBody>
                    <a:bodyPr/>
                    <a:lstStyle/>
                    <a:p>
                      <a:pPr algn="ctr"/>
                      <a:r>
                        <a:rPr lang="es-EC" sz="1800" b="1" kern="1200" dirty="0" smtClean="0">
                          <a:solidFill>
                            <a:schemeClr val="tx1"/>
                          </a:solidFill>
                          <a:effectLst/>
                          <a:latin typeface="+mn-lt"/>
                          <a:ea typeface="+mn-ea"/>
                          <a:cs typeface="+mn-cs"/>
                        </a:rPr>
                        <a:t>Discusión de los resultados </a:t>
                      </a:r>
                      <a:endParaRPr lang="es-EC" dirty="0">
                        <a:solidFill>
                          <a:schemeClr val="tx1"/>
                        </a:solidFill>
                      </a:endParaRPr>
                    </a:p>
                  </a:txBody>
                  <a:tcPr/>
                </a:tc>
              </a:tr>
              <a:tr h="56706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effectLst/>
                          <a:latin typeface="+mn-lt"/>
                          <a:ea typeface="+mn-ea"/>
                          <a:cs typeface="+mn-cs"/>
                        </a:rPr>
                        <a:t>Los desafíos: ampliar sus productos y negocio, elevar el nivel de producción y mejora de la calidad.</a:t>
                      </a:r>
                    </a:p>
                  </a:txBody>
                  <a:tcPr/>
                </a:tc>
              </a:tr>
              <a:tr h="56706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effectLst/>
                          <a:latin typeface="+mn-lt"/>
                          <a:ea typeface="+mn-ea"/>
                          <a:cs typeface="+mn-cs"/>
                        </a:rPr>
                        <a:t>Los problemas: control de precios, costos de producción, manejo de los recursos humanos, administración de los procesos técnicos, conocimiento de la normativa legal para permiso de funcionamiento y registro sanitario, logística de transporte y debilidad en la comercialización.</a:t>
                      </a:r>
                    </a:p>
                  </a:txBody>
                  <a:tcPr/>
                </a:tc>
              </a:tr>
              <a:tr h="56706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effectLst/>
                          <a:latin typeface="+mn-lt"/>
                          <a:ea typeface="+mn-ea"/>
                          <a:cs typeface="+mn-cs"/>
                        </a:rPr>
                        <a:t>Los mecanismos que utilizan para solucionar sus problemas son: creatividad, inversión en maquinaria y buenas prácticas de manufactura.</a:t>
                      </a:r>
                    </a:p>
                  </a:txBody>
                  <a:tcPr/>
                </a:tc>
              </a:tr>
              <a:tr h="5670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effectLst/>
                          <a:latin typeface="+mn-lt"/>
                          <a:ea typeface="+mn-ea"/>
                          <a:cs typeface="+mn-cs"/>
                        </a:rPr>
                        <a:t>Las cuatro microempresas están dispuestas a colaborar en la realización de las prácticas pre profesionales con los estudiantes del Instituto. </a:t>
                      </a:r>
                    </a:p>
                  </a:txBody>
                  <a:tcPr/>
                </a:tc>
              </a:tr>
              <a:tr h="136953">
                <a:tc>
                  <a:txBody>
                    <a:bodyPr/>
                    <a:lstStyle/>
                    <a:p>
                      <a:endParaRPr lang="es-EC" dirty="0">
                        <a:solidFill>
                          <a:schemeClr val="tx1"/>
                        </a:solidFill>
                      </a:endParaRPr>
                    </a:p>
                  </a:txBody>
                  <a:tcPr/>
                </a:tc>
              </a:tr>
            </a:tbl>
          </a:graphicData>
        </a:graphic>
      </p:graphicFrame>
      <p:sp>
        <p:nvSpPr>
          <p:cNvPr id="4" name="Rectángulo 3"/>
          <p:cNvSpPr/>
          <p:nvPr/>
        </p:nvSpPr>
        <p:spPr>
          <a:xfrm>
            <a:off x="6444208" y="932522"/>
            <a:ext cx="2520280" cy="4524315"/>
          </a:xfrm>
          <a:prstGeom prst="rect">
            <a:avLst/>
          </a:prstGeom>
        </p:spPr>
        <p:txBody>
          <a:bodyPr wrap="square">
            <a:spAutoFit/>
          </a:bodyPr>
          <a:lstStyle/>
          <a:p>
            <a:pPr algn="just"/>
            <a:r>
              <a:rPr lang="es-EC" sz="1600" dirty="0">
                <a:latin typeface="Arial" panose="020B0604020202020204" pitchFamily="34" charset="0"/>
                <a:ea typeface="Calibri" panose="020F0502020204030204" pitchFamily="34" charset="0"/>
              </a:rPr>
              <a:t>En función </a:t>
            </a:r>
            <a:r>
              <a:rPr lang="es-EC" sz="1600" dirty="0" smtClean="0">
                <a:latin typeface="Arial" panose="020B0604020202020204" pitchFamily="34" charset="0"/>
                <a:ea typeface="Calibri" panose="020F0502020204030204" pitchFamily="34" charset="0"/>
              </a:rPr>
              <a:t>del análisis  </a:t>
            </a:r>
            <a:r>
              <a:rPr lang="es-EC" sz="1600" dirty="0">
                <a:latin typeface="Arial" panose="020B0604020202020204" pitchFamily="34" charset="0"/>
                <a:ea typeface="Calibri" panose="020F0502020204030204" pitchFamily="34" charset="0"/>
              </a:rPr>
              <a:t>permite obtener las tendencias y tensiones del conocimiento y de la profesión, la misma que permitirá orientar el rediseño de la carrera y así cumplir con la normativa vigente es decir la guía metodológica para la presentación de proyectos de carreras de nivel técnico superior, tecnológico superior y equivalentes, </a:t>
            </a:r>
            <a:r>
              <a:rPr lang="es-EC" sz="1600" b="1" u="sng" dirty="0">
                <a:latin typeface="Arial" panose="020B0604020202020204" pitchFamily="34" charset="0"/>
                <a:ea typeface="Calibri" panose="020F0502020204030204" pitchFamily="34" charset="0"/>
              </a:rPr>
              <a:t>por lo tanto la hipótesis se comprueba</a:t>
            </a:r>
            <a:endParaRPr lang="es-EC" sz="1600" b="1" u="sng"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0"/>
            <a:ext cx="7272808" cy="584775"/>
          </a:xfrm>
          <a:prstGeom prst="rect">
            <a:avLst/>
          </a:prstGeom>
        </p:spPr>
        <p:txBody>
          <a:bodyPr wrap="square">
            <a:spAutoFit/>
          </a:bodyPr>
          <a:lstStyle/>
          <a:p>
            <a:pPr algn="ctr"/>
            <a:r>
              <a:rPr lang="es-EC" sz="3200" b="1" dirty="0" smtClean="0"/>
              <a:t>PROPUESTA</a:t>
            </a:r>
            <a:endParaRPr lang="es-EC" sz="3200" b="1" dirty="0"/>
          </a:p>
        </p:txBody>
      </p:sp>
      <p:pic>
        <p:nvPicPr>
          <p:cNvPr id="3" name="Imagen 2"/>
          <p:cNvPicPr>
            <a:picLocks noChangeAspect="1"/>
          </p:cNvPicPr>
          <p:nvPr/>
        </p:nvPicPr>
        <p:blipFill rotWithShape="1">
          <a:blip r:embed="rId2"/>
          <a:srcRect l="19747" t="22439" r="11166" b="8656"/>
          <a:stretch/>
        </p:blipFill>
        <p:spPr>
          <a:xfrm>
            <a:off x="800733" y="980728"/>
            <a:ext cx="7704856" cy="4320480"/>
          </a:xfrm>
          <a:prstGeom prst="rect">
            <a:avLst/>
          </a:prstGeom>
        </p:spPr>
      </p:pic>
    </p:spTree>
    <p:extLst>
      <p:ext uri="{BB962C8B-B14F-4D97-AF65-F5344CB8AC3E}">
        <p14:creationId xmlns:p14="http://schemas.microsoft.com/office/powerpoint/2010/main" val="2419171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0"/>
            <a:ext cx="7272808" cy="584775"/>
          </a:xfrm>
          <a:prstGeom prst="rect">
            <a:avLst/>
          </a:prstGeom>
        </p:spPr>
        <p:txBody>
          <a:bodyPr wrap="square">
            <a:spAutoFit/>
          </a:bodyPr>
          <a:lstStyle/>
          <a:p>
            <a:pPr algn="ctr"/>
            <a:r>
              <a:rPr lang="es-EC" sz="3200" b="1" dirty="0" smtClean="0"/>
              <a:t>PROPUESTA</a:t>
            </a:r>
            <a:endParaRPr lang="es-EC" sz="3200" b="1" dirty="0"/>
          </a:p>
        </p:txBody>
      </p:sp>
      <p:pic>
        <p:nvPicPr>
          <p:cNvPr id="4" name="Imagen 3"/>
          <p:cNvPicPr>
            <a:picLocks noChangeAspect="1"/>
          </p:cNvPicPr>
          <p:nvPr/>
        </p:nvPicPr>
        <p:blipFill rotWithShape="1">
          <a:blip r:embed="rId2"/>
          <a:srcRect l="15687" t="24405" r="17901" b="12595"/>
          <a:stretch/>
        </p:blipFill>
        <p:spPr>
          <a:xfrm>
            <a:off x="251520" y="836712"/>
            <a:ext cx="8640960" cy="4608512"/>
          </a:xfrm>
          <a:prstGeom prst="rect">
            <a:avLst/>
          </a:prstGeom>
        </p:spPr>
      </p:pic>
    </p:spTree>
    <p:extLst>
      <p:ext uri="{BB962C8B-B14F-4D97-AF65-F5344CB8AC3E}">
        <p14:creationId xmlns:p14="http://schemas.microsoft.com/office/powerpoint/2010/main" val="722522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0"/>
            <a:ext cx="7272808" cy="584775"/>
          </a:xfrm>
          <a:prstGeom prst="rect">
            <a:avLst/>
          </a:prstGeom>
        </p:spPr>
        <p:txBody>
          <a:bodyPr wrap="square">
            <a:spAutoFit/>
          </a:bodyPr>
          <a:lstStyle/>
          <a:p>
            <a:pPr algn="ctr"/>
            <a:r>
              <a:rPr lang="es-EC" sz="3200" b="1" dirty="0" smtClean="0"/>
              <a:t>PROPUESTA</a:t>
            </a:r>
            <a:endParaRPr lang="es-EC" sz="3200" b="1" dirty="0"/>
          </a:p>
        </p:txBody>
      </p:sp>
      <p:pic>
        <p:nvPicPr>
          <p:cNvPr id="3" name="Imagen 2"/>
          <p:cNvPicPr>
            <a:picLocks noChangeAspect="1"/>
          </p:cNvPicPr>
          <p:nvPr/>
        </p:nvPicPr>
        <p:blipFill rotWithShape="1">
          <a:blip r:embed="rId2"/>
          <a:srcRect l="20115" t="23422" r="15687" b="10626"/>
          <a:stretch/>
        </p:blipFill>
        <p:spPr>
          <a:xfrm>
            <a:off x="467543" y="908720"/>
            <a:ext cx="8352929" cy="4824536"/>
          </a:xfrm>
          <a:prstGeom prst="rect">
            <a:avLst/>
          </a:prstGeom>
        </p:spPr>
      </p:pic>
    </p:spTree>
    <p:extLst>
      <p:ext uri="{BB962C8B-B14F-4D97-AF65-F5344CB8AC3E}">
        <p14:creationId xmlns:p14="http://schemas.microsoft.com/office/powerpoint/2010/main" val="1468560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0"/>
            <a:ext cx="7272808" cy="584775"/>
          </a:xfrm>
          <a:prstGeom prst="rect">
            <a:avLst/>
          </a:prstGeom>
        </p:spPr>
        <p:txBody>
          <a:bodyPr wrap="square">
            <a:spAutoFit/>
          </a:bodyPr>
          <a:lstStyle/>
          <a:p>
            <a:pPr algn="ctr"/>
            <a:r>
              <a:rPr lang="es-EC" sz="3200" b="1" dirty="0" smtClean="0"/>
              <a:t>PROPUESTA</a:t>
            </a:r>
            <a:endParaRPr lang="es-EC" sz="3200" b="1" dirty="0"/>
          </a:p>
        </p:txBody>
      </p:sp>
      <p:pic>
        <p:nvPicPr>
          <p:cNvPr id="3" name="Imagen 2"/>
          <p:cNvPicPr>
            <a:picLocks noChangeAspect="1"/>
          </p:cNvPicPr>
          <p:nvPr/>
        </p:nvPicPr>
        <p:blipFill rotWithShape="1">
          <a:blip r:embed="rId2"/>
          <a:srcRect l="21221" t="20470" r="15687" b="15547"/>
          <a:stretch/>
        </p:blipFill>
        <p:spPr>
          <a:xfrm>
            <a:off x="539552" y="1124744"/>
            <a:ext cx="8208913" cy="4680520"/>
          </a:xfrm>
          <a:prstGeom prst="rect">
            <a:avLst/>
          </a:prstGeom>
        </p:spPr>
      </p:pic>
    </p:spTree>
    <p:extLst>
      <p:ext uri="{BB962C8B-B14F-4D97-AF65-F5344CB8AC3E}">
        <p14:creationId xmlns:p14="http://schemas.microsoft.com/office/powerpoint/2010/main" val="3618537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0"/>
            <a:ext cx="7272808" cy="584775"/>
          </a:xfrm>
          <a:prstGeom prst="rect">
            <a:avLst/>
          </a:prstGeom>
        </p:spPr>
        <p:txBody>
          <a:bodyPr wrap="square">
            <a:spAutoFit/>
          </a:bodyPr>
          <a:lstStyle/>
          <a:p>
            <a:pPr algn="ctr"/>
            <a:r>
              <a:rPr lang="es-EC" sz="3200" b="1" dirty="0" smtClean="0"/>
              <a:t>PROPUESTA</a:t>
            </a:r>
            <a:endParaRPr lang="es-EC" sz="3200" b="1" dirty="0"/>
          </a:p>
        </p:txBody>
      </p:sp>
      <p:pic>
        <p:nvPicPr>
          <p:cNvPr id="4" name="Imagen 3"/>
          <p:cNvPicPr>
            <a:picLocks noChangeAspect="1"/>
          </p:cNvPicPr>
          <p:nvPr/>
        </p:nvPicPr>
        <p:blipFill rotWithShape="1">
          <a:blip r:embed="rId2"/>
          <a:srcRect l="28416" t="21454" r="20668" b="8657"/>
          <a:stretch/>
        </p:blipFill>
        <p:spPr>
          <a:xfrm>
            <a:off x="251520" y="764704"/>
            <a:ext cx="8568952" cy="5112568"/>
          </a:xfrm>
          <a:prstGeom prst="rect">
            <a:avLst/>
          </a:prstGeom>
        </p:spPr>
      </p:pic>
    </p:spTree>
    <p:extLst>
      <p:ext uri="{BB962C8B-B14F-4D97-AF65-F5344CB8AC3E}">
        <p14:creationId xmlns:p14="http://schemas.microsoft.com/office/powerpoint/2010/main" val="3099787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0"/>
            <a:ext cx="7272808" cy="584775"/>
          </a:xfrm>
          <a:prstGeom prst="rect">
            <a:avLst/>
          </a:prstGeom>
        </p:spPr>
        <p:txBody>
          <a:bodyPr wrap="square">
            <a:spAutoFit/>
          </a:bodyPr>
          <a:lstStyle/>
          <a:p>
            <a:pPr algn="ctr"/>
            <a:r>
              <a:rPr lang="es-EC" sz="3200" b="1" dirty="0" smtClean="0"/>
              <a:t>PROPUESTA</a:t>
            </a:r>
            <a:endParaRPr lang="es-EC" sz="3200" b="1" dirty="0"/>
          </a:p>
        </p:txBody>
      </p:sp>
      <p:pic>
        <p:nvPicPr>
          <p:cNvPr id="5" name="Imagen 4"/>
          <p:cNvPicPr>
            <a:picLocks noChangeAspect="1"/>
          </p:cNvPicPr>
          <p:nvPr/>
        </p:nvPicPr>
        <p:blipFill rotWithShape="1">
          <a:blip r:embed="rId2"/>
          <a:srcRect l="29522" t="21454" r="25096" b="8657"/>
          <a:stretch/>
        </p:blipFill>
        <p:spPr>
          <a:xfrm>
            <a:off x="827584" y="764704"/>
            <a:ext cx="7776864" cy="5112568"/>
          </a:xfrm>
          <a:prstGeom prst="rect">
            <a:avLst/>
          </a:prstGeom>
        </p:spPr>
      </p:pic>
    </p:spTree>
    <p:extLst>
      <p:ext uri="{BB962C8B-B14F-4D97-AF65-F5344CB8AC3E}">
        <p14:creationId xmlns:p14="http://schemas.microsoft.com/office/powerpoint/2010/main" val="5868058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0"/>
            <a:ext cx="7272808" cy="584775"/>
          </a:xfrm>
          <a:prstGeom prst="rect">
            <a:avLst/>
          </a:prstGeom>
        </p:spPr>
        <p:txBody>
          <a:bodyPr wrap="square">
            <a:spAutoFit/>
          </a:bodyPr>
          <a:lstStyle/>
          <a:p>
            <a:pPr algn="ctr"/>
            <a:r>
              <a:rPr lang="es-EC" sz="3200" b="1" dirty="0" smtClean="0"/>
              <a:t>PROPUESTA</a:t>
            </a:r>
            <a:endParaRPr lang="es-EC" sz="3200" b="1" dirty="0"/>
          </a:p>
        </p:txBody>
      </p:sp>
      <p:pic>
        <p:nvPicPr>
          <p:cNvPr id="3" name="Imagen 2"/>
          <p:cNvPicPr>
            <a:picLocks noChangeAspect="1"/>
          </p:cNvPicPr>
          <p:nvPr/>
        </p:nvPicPr>
        <p:blipFill rotWithShape="1">
          <a:blip r:embed="rId2"/>
          <a:srcRect l="28969" t="25391" r="25649" b="62797"/>
          <a:stretch/>
        </p:blipFill>
        <p:spPr>
          <a:xfrm>
            <a:off x="-1" y="980727"/>
            <a:ext cx="8676457" cy="1269725"/>
          </a:xfrm>
          <a:prstGeom prst="rect">
            <a:avLst/>
          </a:prstGeom>
        </p:spPr>
      </p:pic>
      <p:pic>
        <p:nvPicPr>
          <p:cNvPr id="4" name="Imagen 3"/>
          <p:cNvPicPr>
            <a:picLocks noChangeAspect="1"/>
          </p:cNvPicPr>
          <p:nvPr/>
        </p:nvPicPr>
        <p:blipFill rotWithShape="1">
          <a:blip r:embed="rId3"/>
          <a:srcRect l="30630" t="23422" r="24542" b="9641"/>
          <a:stretch/>
        </p:blipFill>
        <p:spPr>
          <a:xfrm>
            <a:off x="467544" y="1772816"/>
            <a:ext cx="8136904" cy="4248472"/>
          </a:xfrm>
          <a:prstGeom prst="rect">
            <a:avLst/>
          </a:prstGeom>
        </p:spPr>
      </p:pic>
    </p:spTree>
    <p:extLst>
      <p:ext uri="{BB962C8B-B14F-4D97-AF65-F5344CB8AC3E}">
        <p14:creationId xmlns:p14="http://schemas.microsoft.com/office/powerpoint/2010/main" val="1001179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0"/>
            <a:ext cx="7272808" cy="584775"/>
          </a:xfrm>
          <a:prstGeom prst="rect">
            <a:avLst/>
          </a:prstGeom>
        </p:spPr>
        <p:txBody>
          <a:bodyPr wrap="square">
            <a:spAutoFit/>
          </a:bodyPr>
          <a:lstStyle/>
          <a:p>
            <a:pPr algn="ctr"/>
            <a:r>
              <a:rPr lang="es-EC" sz="3200" b="1" dirty="0" smtClean="0"/>
              <a:t>PROPUESTA</a:t>
            </a:r>
            <a:endParaRPr lang="es-EC" sz="3200" b="1" dirty="0"/>
          </a:p>
        </p:txBody>
      </p:sp>
      <p:pic>
        <p:nvPicPr>
          <p:cNvPr id="5" name="Imagen 4"/>
          <p:cNvPicPr>
            <a:picLocks noChangeAspect="1"/>
          </p:cNvPicPr>
          <p:nvPr/>
        </p:nvPicPr>
        <p:blipFill rotWithShape="1">
          <a:blip r:embed="rId2"/>
          <a:srcRect l="32297" t="22439" r="26202" b="8656"/>
          <a:stretch/>
        </p:blipFill>
        <p:spPr>
          <a:xfrm>
            <a:off x="891035" y="908720"/>
            <a:ext cx="7632847" cy="5029250"/>
          </a:xfrm>
          <a:prstGeom prst="rect">
            <a:avLst/>
          </a:prstGeom>
        </p:spPr>
      </p:pic>
    </p:spTree>
    <p:extLst>
      <p:ext uri="{BB962C8B-B14F-4D97-AF65-F5344CB8AC3E}">
        <p14:creationId xmlns:p14="http://schemas.microsoft.com/office/powerpoint/2010/main" val="3380722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Flecha abajo"/>
          <p:cNvSpPr/>
          <p:nvPr/>
        </p:nvSpPr>
        <p:spPr>
          <a:xfrm>
            <a:off x="2807804" y="1689286"/>
            <a:ext cx="3528392" cy="1152128"/>
          </a:xfrm>
          <a:prstGeom prst="downArrow">
            <a:avLst/>
          </a:prstGeom>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 name="3 Rectángulo"/>
          <p:cNvSpPr/>
          <p:nvPr/>
        </p:nvSpPr>
        <p:spPr>
          <a:xfrm>
            <a:off x="0" y="0"/>
            <a:ext cx="9144000" cy="584775"/>
          </a:xfrm>
          <a:prstGeom prst="rect">
            <a:avLst/>
          </a:prstGeom>
        </p:spPr>
        <p:txBody>
          <a:bodyPr wrap="square">
            <a:spAutoFit/>
          </a:bodyPr>
          <a:lstStyle/>
          <a:p>
            <a:pPr algn="ctr"/>
            <a:r>
              <a:rPr lang="es-ES" sz="3200" b="1" dirty="0" smtClean="0">
                <a:effectLst>
                  <a:outerShdw blurRad="38100" dist="38100" dir="2700000" algn="tl">
                    <a:srgbClr val="000000">
                      <a:alpha val="43137"/>
                    </a:srgbClr>
                  </a:outerShdw>
                </a:effectLst>
                <a:latin typeface="Arial" pitchFamily="34" charset="0"/>
                <a:cs typeface="Arial" pitchFamily="34" charset="0"/>
              </a:rPr>
              <a:t>OBJETIVO GENERAL</a:t>
            </a:r>
            <a:endParaRPr lang="es-ES_tradnl" sz="32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4 Rectángulo"/>
          <p:cNvSpPr/>
          <p:nvPr/>
        </p:nvSpPr>
        <p:spPr>
          <a:xfrm>
            <a:off x="3282226" y="1052736"/>
            <a:ext cx="2579552" cy="523220"/>
          </a:xfrm>
          <a:prstGeom prst="rect">
            <a:avLst/>
          </a:prstGeom>
        </p:spPr>
        <p:txBody>
          <a:bodyPr wrap="none">
            <a:spAutoFit/>
          </a:bodyPr>
          <a:lstStyle/>
          <a:p>
            <a:pPr lvl="0" algn="ctr" fontAlgn="base">
              <a:spcBef>
                <a:spcPct val="0"/>
              </a:spcBef>
              <a:spcAft>
                <a:spcPct val="0"/>
              </a:spcAft>
            </a:pPr>
            <a:r>
              <a:rPr lang="es-ES" sz="2800" b="1" dirty="0" smtClean="0">
                <a:latin typeface="Arial" pitchFamily="34" charset="0"/>
                <a:ea typeface="Times New Roman" pitchFamily="18" charset="0"/>
                <a:cs typeface="Arial" pitchFamily="34" charset="0"/>
              </a:rPr>
              <a:t>DETERMINAR</a:t>
            </a:r>
            <a:endParaRPr lang="es-ES" sz="2800" b="1" dirty="0">
              <a:latin typeface="Arial" pitchFamily="34" charset="0"/>
              <a:ea typeface="Times New Roman" pitchFamily="18" charset="0"/>
              <a:cs typeface="Arial" pitchFamily="34" charset="0"/>
            </a:endParaRPr>
          </a:p>
        </p:txBody>
      </p:sp>
      <p:sp>
        <p:nvSpPr>
          <p:cNvPr id="6" name="5 Rectángulo"/>
          <p:cNvSpPr/>
          <p:nvPr/>
        </p:nvSpPr>
        <p:spPr>
          <a:xfrm>
            <a:off x="287524" y="2920100"/>
            <a:ext cx="8568952" cy="2677656"/>
          </a:xfrm>
          <a:prstGeom prst="rect">
            <a:avLst/>
          </a:prstGeom>
        </p:spPr>
        <p:txBody>
          <a:bodyPr wrap="square">
            <a:spAutoFit/>
          </a:bodyPr>
          <a:lstStyle/>
          <a:p>
            <a:pPr algn="just"/>
            <a:r>
              <a:rPr lang="es-EC" sz="2400" dirty="0" smtClean="0"/>
              <a:t>…</a:t>
            </a:r>
            <a:r>
              <a:rPr lang="es-EC" sz="2400" dirty="0"/>
              <a:t> las características curriculares de la carrera de tecnología superior en administración de empresas en el ITSHCPP,  sobre la base de la normativa vigente para las Instituciones de Educación Superior (IES) como son la LOES, el RRA y la guía metodológica para la presentación de proyectos de carrera de nivel técnico superior, tecnológico superior y equivalentes, que permita plantear una propuesta alternativa.</a:t>
            </a:r>
          </a:p>
        </p:txBody>
      </p:sp>
    </p:spTree>
    <p:extLst>
      <p:ext uri="{BB962C8B-B14F-4D97-AF65-F5344CB8AC3E}">
        <p14:creationId xmlns:p14="http://schemas.microsoft.com/office/powerpoint/2010/main" val="18959357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0"/>
            <a:ext cx="7272808" cy="584775"/>
          </a:xfrm>
          <a:prstGeom prst="rect">
            <a:avLst/>
          </a:prstGeom>
        </p:spPr>
        <p:txBody>
          <a:bodyPr wrap="square">
            <a:spAutoFit/>
          </a:bodyPr>
          <a:lstStyle/>
          <a:p>
            <a:pPr algn="ctr"/>
            <a:r>
              <a:rPr lang="es-EC" sz="3200" b="1" dirty="0" smtClean="0"/>
              <a:t>PROPUESTA</a:t>
            </a:r>
            <a:endParaRPr lang="es-EC" sz="3200" b="1" dirty="0"/>
          </a:p>
        </p:txBody>
      </p:sp>
      <p:pic>
        <p:nvPicPr>
          <p:cNvPr id="3" name="Imagen 2"/>
          <p:cNvPicPr>
            <a:picLocks noChangeAspect="1"/>
          </p:cNvPicPr>
          <p:nvPr/>
        </p:nvPicPr>
        <p:blipFill rotWithShape="1">
          <a:blip r:embed="rId2"/>
          <a:srcRect l="30077" t="23422" r="25649" b="56891"/>
          <a:stretch/>
        </p:blipFill>
        <p:spPr>
          <a:xfrm>
            <a:off x="107504" y="836712"/>
            <a:ext cx="8856984" cy="1440160"/>
          </a:xfrm>
          <a:prstGeom prst="rect">
            <a:avLst/>
          </a:prstGeom>
        </p:spPr>
      </p:pic>
      <p:pic>
        <p:nvPicPr>
          <p:cNvPr id="4" name="Imagen 3"/>
          <p:cNvPicPr>
            <a:picLocks noChangeAspect="1"/>
          </p:cNvPicPr>
          <p:nvPr/>
        </p:nvPicPr>
        <p:blipFill rotWithShape="1">
          <a:blip r:embed="rId3"/>
          <a:srcRect l="31183" t="25391" r="24542" b="22438"/>
          <a:stretch/>
        </p:blipFill>
        <p:spPr>
          <a:xfrm>
            <a:off x="288032" y="2204864"/>
            <a:ext cx="8892480" cy="3816424"/>
          </a:xfrm>
          <a:prstGeom prst="rect">
            <a:avLst/>
          </a:prstGeom>
        </p:spPr>
      </p:pic>
    </p:spTree>
    <p:extLst>
      <p:ext uri="{BB962C8B-B14F-4D97-AF65-F5344CB8AC3E}">
        <p14:creationId xmlns:p14="http://schemas.microsoft.com/office/powerpoint/2010/main" val="7531443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0"/>
            <a:ext cx="7272808" cy="584775"/>
          </a:xfrm>
          <a:prstGeom prst="rect">
            <a:avLst/>
          </a:prstGeom>
        </p:spPr>
        <p:txBody>
          <a:bodyPr wrap="square">
            <a:spAutoFit/>
          </a:bodyPr>
          <a:lstStyle/>
          <a:p>
            <a:pPr algn="ctr"/>
            <a:r>
              <a:rPr lang="es-EC" sz="3200" b="1" dirty="0" smtClean="0"/>
              <a:t>PROPUESTA</a:t>
            </a:r>
            <a:endParaRPr lang="es-EC" sz="3200" b="1" dirty="0"/>
          </a:p>
        </p:txBody>
      </p:sp>
      <p:pic>
        <p:nvPicPr>
          <p:cNvPr id="5" name="Imagen 4"/>
          <p:cNvPicPr>
            <a:picLocks noChangeAspect="1"/>
          </p:cNvPicPr>
          <p:nvPr/>
        </p:nvPicPr>
        <p:blipFill rotWithShape="1">
          <a:blip r:embed="rId2"/>
          <a:srcRect l="30630" t="22439" r="25649" b="23422"/>
          <a:stretch/>
        </p:blipFill>
        <p:spPr>
          <a:xfrm>
            <a:off x="179512" y="836712"/>
            <a:ext cx="8856984" cy="4862818"/>
          </a:xfrm>
          <a:prstGeom prst="rect">
            <a:avLst/>
          </a:prstGeom>
        </p:spPr>
      </p:pic>
    </p:spTree>
    <p:extLst>
      <p:ext uri="{BB962C8B-B14F-4D97-AF65-F5344CB8AC3E}">
        <p14:creationId xmlns:p14="http://schemas.microsoft.com/office/powerpoint/2010/main" val="31878742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0"/>
            <a:ext cx="7272808" cy="584775"/>
          </a:xfrm>
          <a:prstGeom prst="rect">
            <a:avLst/>
          </a:prstGeom>
        </p:spPr>
        <p:txBody>
          <a:bodyPr wrap="square">
            <a:spAutoFit/>
          </a:bodyPr>
          <a:lstStyle/>
          <a:p>
            <a:pPr algn="ctr"/>
            <a:r>
              <a:rPr lang="es-EC" sz="3200" b="1" dirty="0" smtClean="0"/>
              <a:t>PROPUESTA</a:t>
            </a:r>
            <a:endParaRPr lang="es-EC" sz="3200" b="1" dirty="0"/>
          </a:p>
        </p:txBody>
      </p:sp>
      <p:pic>
        <p:nvPicPr>
          <p:cNvPr id="3" name="Imagen 2"/>
          <p:cNvPicPr>
            <a:picLocks noChangeAspect="1"/>
          </p:cNvPicPr>
          <p:nvPr/>
        </p:nvPicPr>
        <p:blipFill rotWithShape="1">
          <a:blip r:embed="rId2"/>
          <a:srcRect l="27862" t="20469" r="20115" b="9641"/>
          <a:stretch/>
        </p:blipFill>
        <p:spPr>
          <a:xfrm>
            <a:off x="148928" y="764704"/>
            <a:ext cx="8964488" cy="5112568"/>
          </a:xfrm>
          <a:prstGeom prst="rect">
            <a:avLst/>
          </a:prstGeom>
        </p:spPr>
      </p:pic>
    </p:spTree>
    <p:extLst>
      <p:ext uri="{BB962C8B-B14F-4D97-AF65-F5344CB8AC3E}">
        <p14:creationId xmlns:p14="http://schemas.microsoft.com/office/powerpoint/2010/main" val="24160230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0"/>
            <a:ext cx="7272808" cy="584775"/>
          </a:xfrm>
          <a:prstGeom prst="rect">
            <a:avLst/>
          </a:prstGeom>
        </p:spPr>
        <p:txBody>
          <a:bodyPr wrap="square">
            <a:spAutoFit/>
          </a:bodyPr>
          <a:lstStyle/>
          <a:p>
            <a:pPr algn="ctr"/>
            <a:r>
              <a:rPr lang="es-EC" sz="3200" b="1" dirty="0" smtClean="0"/>
              <a:t>PROPUESTA</a:t>
            </a:r>
            <a:endParaRPr lang="es-EC" sz="3200" b="1" dirty="0"/>
          </a:p>
        </p:txBody>
      </p:sp>
      <p:pic>
        <p:nvPicPr>
          <p:cNvPr id="4" name="Imagen 3"/>
          <p:cNvPicPr>
            <a:picLocks noChangeAspect="1"/>
          </p:cNvPicPr>
          <p:nvPr/>
        </p:nvPicPr>
        <p:blipFill rotWithShape="1">
          <a:blip r:embed="rId2"/>
          <a:srcRect l="26202" t="32281" r="21775" b="58860"/>
          <a:stretch/>
        </p:blipFill>
        <p:spPr>
          <a:xfrm>
            <a:off x="0" y="584775"/>
            <a:ext cx="9144000" cy="648072"/>
          </a:xfrm>
          <a:prstGeom prst="rect">
            <a:avLst/>
          </a:prstGeom>
        </p:spPr>
      </p:pic>
      <p:pic>
        <p:nvPicPr>
          <p:cNvPr id="5" name="Imagen 4"/>
          <p:cNvPicPr>
            <a:picLocks noChangeAspect="1"/>
          </p:cNvPicPr>
          <p:nvPr/>
        </p:nvPicPr>
        <p:blipFill rotWithShape="1">
          <a:blip r:embed="rId3"/>
          <a:srcRect l="32289" t="20469" r="26757" b="7672"/>
          <a:stretch/>
        </p:blipFill>
        <p:spPr>
          <a:xfrm>
            <a:off x="0" y="1169550"/>
            <a:ext cx="9144000" cy="5688450"/>
          </a:xfrm>
          <a:prstGeom prst="rect">
            <a:avLst/>
          </a:prstGeom>
        </p:spPr>
      </p:pic>
    </p:spTree>
    <p:extLst>
      <p:ext uri="{BB962C8B-B14F-4D97-AF65-F5344CB8AC3E}">
        <p14:creationId xmlns:p14="http://schemas.microsoft.com/office/powerpoint/2010/main" val="5000027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0"/>
            <a:ext cx="7272808" cy="584775"/>
          </a:xfrm>
          <a:prstGeom prst="rect">
            <a:avLst/>
          </a:prstGeom>
        </p:spPr>
        <p:txBody>
          <a:bodyPr wrap="square">
            <a:spAutoFit/>
          </a:bodyPr>
          <a:lstStyle/>
          <a:p>
            <a:pPr algn="ctr"/>
            <a:r>
              <a:rPr lang="es-EC" sz="3200" b="1" dirty="0" smtClean="0"/>
              <a:t>PROPUESTA</a:t>
            </a:r>
            <a:endParaRPr lang="es-EC" sz="3200" b="1" dirty="0"/>
          </a:p>
        </p:txBody>
      </p:sp>
      <p:graphicFrame>
        <p:nvGraphicFramePr>
          <p:cNvPr id="6" name="Tabla 5"/>
          <p:cNvGraphicFramePr>
            <a:graphicFrameLocks noGrp="1"/>
          </p:cNvGraphicFramePr>
          <p:nvPr>
            <p:extLst>
              <p:ext uri="{D42A27DB-BD31-4B8C-83A1-F6EECF244321}">
                <p14:modId xmlns:p14="http://schemas.microsoft.com/office/powerpoint/2010/main" val="1996626331"/>
              </p:ext>
            </p:extLst>
          </p:nvPr>
        </p:nvGraphicFramePr>
        <p:xfrm>
          <a:off x="72008" y="1052736"/>
          <a:ext cx="9036496" cy="5544616"/>
        </p:xfrm>
        <a:graphic>
          <a:graphicData uri="http://schemas.openxmlformats.org/drawingml/2006/table">
            <a:tbl>
              <a:tblPr firstRow="1" bandRow="1">
                <a:tableStyleId>{5C22544A-7EE6-4342-B048-85BDC9FD1C3A}</a:tableStyleId>
              </a:tblPr>
              <a:tblGrid>
                <a:gridCol w="4518248"/>
                <a:gridCol w="4518248"/>
              </a:tblGrid>
              <a:tr h="2772308">
                <a:tc>
                  <a:txBody>
                    <a:bodyPr/>
                    <a:lstStyle/>
                    <a:p>
                      <a:pPr algn="just">
                        <a:lnSpc>
                          <a:spcPct val="150000"/>
                        </a:lnSpc>
                      </a:pPr>
                      <a:r>
                        <a:rPr lang="es-ES" sz="1800" b="1" kern="1200" dirty="0" smtClean="0">
                          <a:solidFill>
                            <a:schemeClr val="tx1"/>
                          </a:solidFill>
                          <a:effectLst/>
                          <a:latin typeface="+mn-lt"/>
                          <a:ea typeface="+mn-ea"/>
                          <a:cs typeface="+mn-cs"/>
                        </a:rPr>
                        <a:t>Asesorar  en procesos para promocionar el procesamiento, conservación y comercialización de productos con alto componente de materia prima local y valor agregado.</a:t>
                      </a:r>
                      <a:endParaRPr lang="es-EC" sz="1800" dirty="0">
                        <a:solidFill>
                          <a:schemeClr val="tx1"/>
                        </a:solidFill>
                      </a:endParaRPr>
                    </a:p>
                  </a:txBody>
                  <a:tcPr/>
                </a:tc>
                <a:tc>
                  <a:txBody>
                    <a:bodyPr/>
                    <a:lstStyle/>
                    <a:p>
                      <a:pPr lvl="0" algn="just">
                        <a:lnSpc>
                          <a:spcPct val="150000"/>
                        </a:lnSpc>
                      </a:pPr>
                      <a:r>
                        <a:rPr lang="es-ES" sz="1800" b="1" kern="1200" dirty="0" smtClean="0">
                          <a:solidFill>
                            <a:schemeClr val="tx1"/>
                          </a:solidFill>
                          <a:effectLst/>
                          <a:latin typeface="+mn-lt"/>
                          <a:ea typeface="+mn-ea"/>
                          <a:cs typeface="+mn-cs"/>
                        </a:rPr>
                        <a:t>Elaborar y asesorar estudios de planificación, ejecución y evaluación de proyectos de emprendimiento, de acuerdo con las dimensiones de sustentabilidad y principios de administración;</a:t>
                      </a:r>
                      <a:endParaRPr lang="es-EC" sz="1800" b="1" kern="1200" dirty="0">
                        <a:solidFill>
                          <a:schemeClr val="tx1"/>
                        </a:solidFill>
                        <a:effectLst/>
                        <a:latin typeface="+mn-lt"/>
                        <a:ea typeface="+mn-ea"/>
                        <a:cs typeface="+mn-cs"/>
                      </a:endParaRPr>
                    </a:p>
                  </a:txBody>
                  <a:tcPr/>
                </a:tc>
              </a:tr>
              <a:tr h="277230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s-ES" sz="1800" b="1" kern="1200" dirty="0" smtClean="0">
                          <a:solidFill>
                            <a:schemeClr val="tx1"/>
                          </a:solidFill>
                          <a:effectLst/>
                          <a:latin typeface="+mn-lt"/>
                          <a:ea typeface="+mn-ea"/>
                          <a:cs typeface="+mn-cs"/>
                        </a:rPr>
                        <a:t>Desarrollar actividades de asistencia técnica de acuerdo a la normativa de los Gobiernos Autónomos Descentralizados Locales, desde la perspectiva del emprendimiento de micros y pequeñas empresas. </a:t>
                      </a:r>
                      <a:endParaRPr lang="es-EC" sz="1800" b="1" kern="1200" dirty="0" smtClean="0">
                        <a:solidFill>
                          <a:schemeClr val="tx1"/>
                        </a:solidFill>
                        <a:effectLst/>
                        <a:latin typeface="+mn-lt"/>
                        <a:ea typeface="+mn-ea"/>
                        <a:cs typeface="+mn-cs"/>
                      </a:endParaRPr>
                    </a:p>
                  </a:txBody>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s-ES" sz="1800" b="1" kern="1200" dirty="0" smtClean="0">
                          <a:solidFill>
                            <a:schemeClr val="tx1"/>
                          </a:solidFill>
                          <a:effectLst/>
                          <a:latin typeface="+mn-lt"/>
                          <a:ea typeface="+mn-ea"/>
                          <a:cs typeface="+mn-cs"/>
                        </a:rPr>
                        <a:t>Promover  y ejecutar la gestión administrativa de micros y pequeñas empresas sobre la base de las metodologías asociativas. </a:t>
                      </a:r>
                      <a:endParaRPr lang="es-EC" sz="1800" b="1" kern="1200" dirty="0" smtClean="0">
                        <a:solidFill>
                          <a:schemeClr val="tx1"/>
                        </a:solidFill>
                        <a:effectLst/>
                        <a:latin typeface="+mn-lt"/>
                        <a:ea typeface="+mn-ea"/>
                        <a:cs typeface="+mn-cs"/>
                      </a:endParaRPr>
                    </a:p>
                    <a:p>
                      <a:pPr algn="just">
                        <a:lnSpc>
                          <a:spcPct val="150000"/>
                        </a:lnSpc>
                      </a:pPr>
                      <a:endParaRPr lang="es-EC" sz="1800" b="1" dirty="0">
                        <a:solidFill>
                          <a:schemeClr val="tx1"/>
                        </a:solidFill>
                      </a:endParaRPr>
                    </a:p>
                  </a:txBody>
                  <a:tcPr/>
                </a:tc>
              </a:tr>
            </a:tbl>
          </a:graphicData>
        </a:graphic>
      </p:graphicFrame>
      <p:pic>
        <p:nvPicPr>
          <p:cNvPr id="7" name="Imagen 6"/>
          <p:cNvPicPr>
            <a:picLocks noChangeAspect="1"/>
          </p:cNvPicPr>
          <p:nvPr/>
        </p:nvPicPr>
        <p:blipFill rotWithShape="1">
          <a:blip r:embed="rId2"/>
          <a:srcRect l="24351" t="52172" r="19199" b="39953"/>
          <a:stretch/>
        </p:blipFill>
        <p:spPr>
          <a:xfrm>
            <a:off x="0" y="584775"/>
            <a:ext cx="7344816" cy="467961"/>
          </a:xfrm>
          <a:prstGeom prst="rect">
            <a:avLst/>
          </a:prstGeom>
        </p:spPr>
      </p:pic>
    </p:spTree>
    <p:extLst>
      <p:ext uri="{BB962C8B-B14F-4D97-AF65-F5344CB8AC3E}">
        <p14:creationId xmlns:p14="http://schemas.microsoft.com/office/powerpoint/2010/main" val="27271490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0"/>
            <a:ext cx="7272808" cy="584775"/>
          </a:xfrm>
          <a:prstGeom prst="rect">
            <a:avLst/>
          </a:prstGeom>
        </p:spPr>
        <p:txBody>
          <a:bodyPr wrap="square">
            <a:spAutoFit/>
          </a:bodyPr>
          <a:lstStyle/>
          <a:p>
            <a:pPr algn="ctr"/>
            <a:r>
              <a:rPr lang="es-EC" sz="3200" b="1" dirty="0" smtClean="0"/>
              <a:t>PROPUESTA</a:t>
            </a:r>
            <a:endParaRPr lang="es-EC" sz="3200" b="1" dirty="0"/>
          </a:p>
        </p:txBody>
      </p:sp>
      <p:pic>
        <p:nvPicPr>
          <p:cNvPr id="3" name="Imagen 2"/>
          <p:cNvPicPr>
            <a:picLocks noChangeAspect="1"/>
          </p:cNvPicPr>
          <p:nvPr/>
        </p:nvPicPr>
        <p:blipFill rotWithShape="1">
          <a:blip r:embed="rId2"/>
          <a:srcRect l="24351" t="22639" r="18645" b="8456"/>
          <a:stretch/>
        </p:blipFill>
        <p:spPr>
          <a:xfrm>
            <a:off x="0" y="908720"/>
            <a:ext cx="8999984" cy="5040560"/>
          </a:xfrm>
          <a:prstGeom prst="rect">
            <a:avLst/>
          </a:prstGeom>
        </p:spPr>
      </p:pic>
    </p:spTree>
    <p:extLst>
      <p:ext uri="{BB962C8B-B14F-4D97-AF65-F5344CB8AC3E}">
        <p14:creationId xmlns:p14="http://schemas.microsoft.com/office/powerpoint/2010/main" val="36882483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0"/>
            <a:ext cx="7272808" cy="584775"/>
          </a:xfrm>
          <a:prstGeom prst="rect">
            <a:avLst/>
          </a:prstGeom>
        </p:spPr>
        <p:txBody>
          <a:bodyPr wrap="square">
            <a:spAutoFit/>
          </a:bodyPr>
          <a:lstStyle/>
          <a:p>
            <a:pPr algn="ctr"/>
            <a:r>
              <a:rPr lang="es-EC" sz="3200" b="1" dirty="0" smtClean="0"/>
              <a:t>PROPUESTA</a:t>
            </a:r>
            <a:endParaRPr lang="es-EC" sz="3200" b="1" dirty="0"/>
          </a:p>
        </p:txBody>
      </p:sp>
      <p:graphicFrame>
        <p:nvGraphicFramePr>
          <p:cNvPr id="6" name="Tabla 5"/>
          <p:cNvGraphicFramePr>
            <a:graphicFrameLocks noGrp="1"/>
          </p:cNvGraphicFramePr>
          <p:nvPr>
            <p:extLst>
              <p:ext uri="{D42A27DB-BD31-4B8C-83A1-F6EECF244321}">
                <p14:modId xmlns:p14="http://schemas.microsoft.com/office/powerpoint/2010/main" val="2112185974"/>
              </p:ext>
            </p:extLst>
          </p:nvPr>
        </p:nvGraphicFramePr>
        <p:xfrm>
          <a:off x="107504" y="1260262"/>
          <a:ext cx="8928992" cy="5337089"/>
        </p:xfrm>
        <a:graphic>
          <a:graphicData uri="http://schemas.openxmlformats.org/drawingml/2006/table">
            <a:tbl>
              <a:tblPr firstRow="1" bandRow="1">
                <a:tableStyleId>{5C22544A-7EE6-4342-B048-85BDC9FD1C3A}</a:tableStyleId>
              </a:tblPr>
              <a:tblGrid>
                <a:gridCol w="8928992"/>
              </a:tblGrid>
              <a:tr h="1793435">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s-EC" sz="1800" b="1" kern="1200" dirty="0" smtClean="0">
                          <a:solidFill>
                            <a:schemeClr val="tx1"/>
                          </a:solidFill>
                          <a:effectLst/>
                          <a:latin typeface="+mn-lt"/>
                          <a:ea typeface="+mn-ea"/>
                          <a:cs typeface="+mn-cs"/>
                        </a:rPr>
                        <a:t>Identificar  los  problemas locales que permitan el análisis de las causas que los generan y la búsqueda de  soluciones, sobre la base de la producción de manufactura y servicios, a través de la aplicación de las siguientes técnicas de investigación: Focus group, entrevistas, cuestionarios y observación de campo.</a:t>
                      </a:r>
                    </a:p>
                  </a:txBody>
                  <a:tcPr/>
                </a:tc>
              </a:tr>
              <a:tr h="3543654">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s-EC" sz="1800" b="1" kern="1200" dirty="0" smtClean="0">
                          <a:solidFill>
                            <a:schemeClr val="tx1"/>
                          </a:solidFill>
                          <a:effectLst/>
                          <a:latin typeface="+mn-lt"/>
                          <a:ea typeface="+mn-ea"/>
                          <a:cs typeface="+mn-cs"/>
                        </a:rPr>
                        <a:t>Asociar los conocimientos y métodos de producción ancestrales, con las técnicas de administración moderna para desarrollar una conciencia biocéntrica de la producción, con una visión autónoma, crítica y reflexiva, que será verificable mediante el éxito obtenido durante las prácticas pre profesionales y servicio de la comunidad en la aplicación de estas técnicas, en las Unidades de Producción en las zona incluidas entre otras las cuatro Microempresas FRUPACK, Conservas Caseras ALYAL, PIPOS SHOES y DJAN</a:t>
                      </a:r>
                      <a:r>
                        <a:rPr lang="es-EC" sz="1800" b="1" kern="1200" dirty="0" smtClean="0">
                          <a:solidFill>
                            <a:schemeClr val="dk1"/>
                          </a:solidFill>
                          <a:effectLst/>
                          <a:latin typeface="+mn-lt"/>
                          <a:ea typeface="+mn-ea"/>
                          <a:cs typeface="+mn-cs"/>
                        </a:rPr>
                        <a:t>GO las mismas que agrupan a un importante número de productores.</a:t>
                      </a:r>
                    </a:p>
                  </a:txBody>
                  <a:tcPr/>
                </a:tc>
              </a:tr>
            </a:tbl>
          </a:graphicData>
        </a:graphic>
      </p:graphicFrame>
      <p:pic>
        <p:nvPicPr>
          <p:cNvPr id="7" name="Imagen 6"/>
          <p:cNvPicPr>
            <a:picLocks noChangeAspect="1"/>
          </p:cNvPicPr>
          <p:nvPr/>
        </p:nvPicPr>
        <p:blipFill rotWithShape="1">
          <a:blip r:embed="rId2"/>
          <a:srcRect l="23244" t="43312" r="45211" b="47829"/>
          <a:stretch/>
        </p:blipFill>
        <p:spPr>
          <a:xfrm>
            <a:off x="0" y="620688"/>
            <a:ext cx="4104456" cy="648072"/>
          </a:xfrm>
          <a:prstGeom prst="rect">
            <a:avLst/>
          </a:prstGeom>
        </p:spPr>
      </p:pic>
    </p:spTree>
    <p:extLst>
      <p:ext uri="{BB962C8B-B14F-4D97-AF65-F5344CB8AC3E}">
        <p14:creationId xmlns:p14="http://schemas.microsoft.com/office/powerpoint/2010/main" val="15342499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0"/>
            <a:ext cx="7272808" cy="584775"/>
          </a:xfrm>
          <a:prstGeom prst="rect">
            <a:avLst/>
          </a:prstGeom>
        </p:spPr>
        <p:txBody>
          <a:bodyPr wrap="square">
            <a:spAutoFit/>
          </a:bodyPr>
          <a:lstStyle/>
          <a:p>
            <a:pPr algn="ctr"/>
            <a:r>
              <a:rPr lang="es-EC" sz="3200" b="1" dirty="0" smtClean="0"/>
              <a:t>PROPUESTA</a:t>
            </a:r>
            <a:endParaRPr lang="es-EC" sz="3200" b="1" dirty="0"/>
          </a:p>
        </p:txBody>
      </p:sp>
      <p:pic>
        <p:nvPicPr>
          <p:cNvPr id="5" name="Imagen 4">
            <a:hlinkClick r:id="rId2" action="ppaction://hlinkfile"/>
          </p:cNvPr>
          <p:cNvPicPr>
            <a:picLocks noChangeAspect="1"/>
          </p:cNvPicPr>
          <p:nvPr/>
        </p:nvPicPr>
        <p:blipFill rotWithShape="1">
          <a:blip r:embed="rId3"/>
          <a:srcRect l="18454" t="28344" r="10706" b="45078"/>
          <a:stretch/>
        </p:blipFill>
        <p:spPr>
          <a:xfrm>
            <a:off x="-24093" y="836712"/>
            <a:ext cx="9217024" cy="1944216"/>
          </a:xfrm>
          <a:prstGeom prst="rect">
            <a:avLst/>
          </a:prstGeom>
        </p:spPr>
      </p:pic>
    </p:spTree>
    <p:extLst>
      <p:ext uri="{BB962C8B-B14F-4D97-AF65-F5344CB8AC3E}">
        <p14:creationId xmlns:p14="http://schemas.microsoft.com/office/powerpoint/2010/main" val="2116799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0"/>
            <a:ext cx="7272808" cy="584775"/>
          </a:xfrm>
          <a:prstGeom prst="rect">
            <a:avLst/>
          </a:prstGeom>
        </p:spPr>
        <p:txBody>
          <a:bodyPr wrap="square">
            <a:spAutoFit/>
          </a:bodyPr>
          <a:lstStyle/>
          <a:p>
            <a:pPr algn="ctr"/>
            <a:r>
              <a:rPr lang="es-EC" sz="3200" b="1" dirty="0" smtClean="0"/>
              <a:t>PROPUESTA</a:t>
            </a:r>
            <a:endParaRPr lang="es-EC" sz="3200" b="1" dirty="0"/>
          </a:p>
        </p:txBody>
      </p:sp>
      <p:pic>
        <p:nvPicPr>
          <p:cNvPr id="5" name="Imagen 4"/>
          <p:cNvPicPr>
            <a:picLocks noChangeAspect="1"/>
          </p:cNvPicPr>
          <p:nvPr/>
        </p:nvPicPr>
        <p:blipFill rotWithShape="1">
          <a:blip r:embed="rId2"/>
          <a:srcRect l="22328" t="23422" r="15133" b="8657"/>
          <a:stretch/>
        </p:blipFill>
        <p:spPr>
          <a:xfrm>
            <a:off x="251520" y="908720"/>
            <a:ext cx="8784976" cy="4824536"/>
          </a:xfrm>
          <a:prstGeom prst="rect">
            <a:avLst/>
          </a:prstGeom>
        </p:spPr>
      </p:pic>
    </p:spTree>
    <p:extLst>
      <p:ext uri="{BB962C8B-B14F-4D97-AF65-F5344CB8AC3E}">
        <p14:creationId xmlns:p14="http://schemas.microsoft.com/office/powerpoint/2010/main" val="1390069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0"/>
            <a:ext cx="7272808" cy="584775"/>
          </a:xfrm>
          <a:prstGeom prst="rect">
            <a:avLst/>
          </a:prstGeom>
        </p:spPr>
        <p:txBody>
          <a:bodyPr wrap="square">
            <a:spAutoFit/>
          </a:bodyPr>
          <a:lstStyle/>
          <a:p>
            <a:pPr algn="ctr"/>
            <a:r>
              <a:rPr lang="es-EC" sz="3200" b="1" dirty="0" smtClean="0"/>
              <a:t>PROPUESTA</a:t>
            </a:r>
            <a:endParaRPr lang="es-EC" sz="3200" b="1" dirty="0"/>
          </a:p>
        </p:txBody>
      </p:sp>
      <p:pic>
        <p:nvPicPr>
          <p:cNvPr id="3" name="Imagen 2"/>
          <p:cNvPicPr>
            <a:picLocks noChangeAspect="1"/>
          </p:cNvPicPr>
          <p:nvPr/>
        </p:nvPicPr>
        <p:blipFill rotWithShape="1">
          <a:blip r:embed="rId2"/>
          <a:srcRect l="22328" t="26375" r="15133" b="67355"/>
          <a:stretch/>
        </p:blipFill>
        <p:spPr>
          <a:xfrm>
            <a:off x="29592" y="594038"/>
            <a:ext cx="8136904" cy="458698"/>
          </a:xfrm>
          <a:prstGeom prst="rect">
            <a:avLst/>
          </a:prstGeom>
        </p:spPr>
      </p:pic>
      <p:pic>
        <p:nvPicPr>
          <p:cNvPr id="4" name="Imagen 3"/>
          <p:cNvPicPr>
            <a:picLocks noChangeAspect="1"/>
          </p:cNvPicPr>
          <p:nvPr/>
        </p:nvPicPr>
        <p:blipFill rotWithShape="1">
          <a:blip r:embed="rId3"/>
          <a:srcRect l="27862" t="20470" r="22882" b="12594"/>
          <a:stretch/>
        </p:blipFill>
        <p:spPr>
          <a:xfrm>
            <a:off x="51161" y="1061999"/>
            <a:ext cx="9092839" cy="4896544"/>
          </a:xfrm>
          <a:prstGeom prst="rect">
            <a:avLst/>
          </a:prstGeom>
        </p:spPr>
      </p:pic>
    </p:spTree>
    <p:extLst>
      <p:ext uri="{BB962C8B-B14F-4D97-AF65-F5344CB8AC3E}">
        <p14:creationId xmlns:p14="http://schemas.microsoft.com/office/powerpoint/2010/main" val="3038520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584775"/>
          </a:xfrm>
          <a:prstGeom prst="rect">
            <a:avLst/>
          </a:prstGeom>
        </p:spPr>
        <p:txBody>
          <a:bodyPr wrap="square">
            <a:spAutoFit/>
          </a:bodyPr>
          <a:lstStyle/>
          <a:p>
            <a:pPr algn="ctr"/>
            <a:r>
              <a:rPr lang="es-ES" sz="3200" b="1" dirty="0" smtClean="0">
                <a:effectLst>
                  <a:outerShdw blurRad="38100" dist="38100" dir="2700000" algn="tl">
                    <a:srgbClr val="000000">
                      <a:alpha val="43137"/>
                    </a:srgbClr>
                  </a:outerShdw>
                </a:effectLst>
                <a:latin typeface="Arial" pitchFamily="34" charset="0"/>
                <a:cs typeface="Arial" pitchFamily="34" charset="0"/>
              </a:rPr>
              <a:t>OBJETIVOS ESPECIFICOS</a:t>
            </a:r>
            <a:endParaRPr lang="es-ES_tradnl" sz="32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2 Rectángulo"/>
          <p:cNvSpPr/>
          <p:nvPr/>
        </p:nvSpPr>
        <p:spPr>
          <a:xfrm>
            <a:off x="357159" y="1009269"/>
            <a:ext cx="8429684" cy="4708981"/>
          </a:xfrm>
          <a:prstGeom prst="rect">
            <a:avLst/>
          </a:prstGeom>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lin ang="16200000" scaled="1"/>
            <a:tileRect/>
          </a:gradFill>
        </p:spPr>
        <p:txBody>
          <a:bodyPr wrap="square">
            <a:spAutoFit/>
          </a:bodyPr>
          <a:lstStyle/>
          <a:p>
            <a:pPr marL="342900" lvl="0" indent="-342900" algn="just">
              <a:lnSpc>
                <a:spcPct val="150000"/>
              </a:lnSpc>
              <a:buFont typeface="Arial" panose="020B0604020202020204" pitchFamily="34" charset="0"/>
              <a:buChar char="•"/>
            </a:pPr>
            <a:r>
              <a:rPr lang="es-EC" sz="2000" b="1" dirty="0"/>
              <a:t>Recopilar la información de la carrera, sobre la base de la investigación bibliográfica y aplicación de las técnicas e instrumentos.  </a:t>
            </a:r>
          </a:p>
          <a:p>
            <a:pPr marL="342900" lvl="0" indent="-342900" algn="just">
              <a:lnSpc>
                <a:spcPct val="150000"/>
              </a:lnSpc>
              <a:buFont typeface="Arial" panose="020B0604020202020204" pitchFamily="34" charset="0"/>
              <a:buChar char="•"/>
            </a:pPr>
            <a:r>
              <a:rPr lang="es-EC" sz="2000" b="1" dirty="0"/>
              <a:t>Determinar las características curriculares en función de las tendencias y las tensiones del conocimiento y la profesión (macro currículo).</a:t>
            </a:r>
          </a:p>
          <a:p>
            <a:pPr marL="342900" lvl="0" indent="-342900" algn="just">
              <a:lnSpc>
                <a:spcPct val="150000"/>
              </a:lnSpc>
              <a:buFont typeface="Arial" panose="020B0604020202020204" pitchFamily="34" charset="0"/>
              <a:buChar char="•"/>
            </a:pPr>
            <a:r>
              <a:rPr lang="es-EC" sz="2000" b="1" dirty="0" smtClean="0"/>
              <a:t>Desarrollar </a:t>
            </a:r>
            <a:r>
              <a:rPr lang="es-EC" sz="2000" b="1" dirty="0"/>
              <a:t>el meso currículo de la carrera sobre la base de las tendencias y tensiones del conocimiento y de la profesión.</a:t>
            </a:r>
          </a:p>
          <a:p>
            <a:pPr marL="342900" lvl="0" indent="-342900" algn="just">
              <a:lnSpc>
                <a:spcPct val="150000"/>
              </a:lnSpc>
              <a:buFont typeface="Arial" panose="020B0604020202020204" pitchFamily="34" charset="0"/>
              <a:buChar char="•"/>
            </a:pPr>
            <a:r>
              <a:rPr lang="es-EC" sz="2000" b="1" dirty="0"/>
              <a:t>Desarrollar el micro currículo en función de la organización curricular del meso currículo.</a:t>
            </a:r>
          </a:p>
        </p:txBody>
      </p:sp>
    </p:spTree>
    <p:extLst>
      <p:ext uri="{BB962C8B-B14F-4D97-AF65-F5344CB8AC3E}">
        <p14:creationId xmlns:p14="http://schemas.microsoft.com/office/powerpoint/2010/main" val="26668094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0"/>
            <a:ext cx="7272808" cy="584775"/>
          </a:xfrm>
          <a:prstGeom prst="rect">
            <a:avLst/>
          </a:prstGeom>
        </p:spPr>
        <p:txBody>
          <a:bodyPr wrap="square">
            <a:spAutoFit/>
          </a:bodyPr>
          <a:lstStyle/>
          <a:p>
            <a:pPr algn="ctr"/>
            <a:r>
              <a:rPr lang="es-EC" sz="3200" b="1" dirty="0" smtClean="0"/>
              <a:t>PROPUESTA</a:t>
            </a:r>
            <a:endParaRPr lang="es-EC" sz="3200" b="1" dirty="0"/>
          </a:p>
        </p:txBody>
      </p:sp>
      <p:pic>
        <p:nvPicPr>
          <p:cNvPr id="3" name="Imagen 2"/>
          <p:cNvPicPr>
            <a:picLocks noChangeAspect="1"/>
          </p:cNvPicPr>
          <p:nvPr/>
        </p:nvPicPr>
        <p:blipFill rotWithShape="1">
          <a:blip r:embed="rId2"/>
          <a:srcRect l="33397" t="25391" r="27863" b="10626"/>
          <a:stretch/>
        </p:blipFill>
        <p:spPr>
          <a:xfrm>
            <a:off x="251520" y="1340768"/>
            <a:ext cx="8496944" cy="4680520"/>
          </a:xfrm>
          <a:prstGeom prst="rect">
            <a:avLst/>
          </a:prstGeom>
        </p:spPr>
      </p:pic>
      <p:pic>
        <p:nvPicPr>
          <p:cNvPr id="4" name="Imagen 3"/>
          <p:cNvPicPr>
            <a:picLocks noChangeAspect="1"/>
          </p:cNvPicPr>
          <p:nvPr/>
        </p:nvPicPr>
        <p:blipFill rotWithShape="1">
          <a:blip r:embed="rId3"/>
          <a:srcRect l="27672" t="28544" r="25287" b="56692"/>
          <a:stretch/>
        </p:blipFill>
        <p:spPr>
          <a:xfrm>
            <a:off x="251520" y="551622"/>
            <a:ext cx="6120680" cy="1080120"/>
          </a:xfrm>
          <a:prstGeom prst="rect">
            <a:avLst/>
          </a:prstGeom>
        </p:spPr>
      </p:pic>
    </p:spTree>
    <p:extLst>
      <p:ext uri="{BB962C8B-B14F-4D97-AF65-F5344CB8AC3E}">
        <p14:creationId xmlns:p14="http://schemas.microsoft.com/office/powerpoint/2010/main" val="9369208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0"/>
            <a:ext cx="7272808" cy="584775"/>
          </a:xfrm>
          <a:prstGeom prst="rect">
            <a:avLst/>
          </a:prstGeom>
        </p:spPr>
        <p:txBody>
          <a:bodyPr wrap="square">
            <a:spAutoFit/>
          </a:bodyPr>
          <a:lstStyle/>
          <a:p>
            <a:pPr algn="ctr"/>
            <a:r>
              <a:rPr lang="es-EC" sz="3200" b="1" dirty="0" smtClean="0"/>
              <a:t>PROPUESTA</a:t>
            </a:r>
            <a:endParaRPr lang="es-EC" sz="3200" b="1" dirty="0"/>
          </a:p>
        </p:txBody>
      </p:sp>
      <p:pic>
        <p:nvPicPr>
          <p:cNvPr id="4" name="Imagen 3"/>
          <p:cNvPicPr>
            <a:picLocks noChangeAspect="1"/>
          </p:cNvPicPr>
          <p:nvPr/>
        </p:nvPicPr>
        <p:blipFill rotWithShape="1">
          <a:blip r:embed="rId2"/>
          <a:srcRect l="25649" t="27360" r="18454" b="9641"/>
          <a:stretch/>
        </p:blipFill>
        <p:spPr>
          <a:xfrm>
            <a:off x="179512" y="908720"/>
            <a:ext cx="8568952" cy="4745398"/>
          </a:xfrm>
          <a:prstGeom prst="rect">
            <a:avLst/>
          </a:prstGeom>
        </p:spPr>
      </p:pic>
    </p:spTree>
    <p:extLst>
      <p:ext uri="{BB962C8B-B14F-4D97-AF65-F5344CB8AC3E}">
        <p14:creationId xmlns:p14="http://schemas.microsoft.com/office/powerpoint/2010/main" val="16884832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0"/>
            <a:ext cx="7272808" cy="584775"/>
          </a:xfrm>
          <a:prstGeom prst="rect">
            <a:avLst/>
          </a:prstGeom>
        </p:spPr>
        <p:txBody>
          <a:bodyPr wrap="square">
            <a:spAutoFit/>
          </a:bodyPr>
          <a:lstStyle/>
          <a:p>
            <a:pPr algn="ctr"/>
            <a:r>
              <a:rPr lang="es-EC" sz="3200" b="1" dirty="0" smtClean="0"/>
              <a:t>PROPUESTA</a:t>
            </a:r>
            <a:endParaRPr lang="es-EC" sz="3200" b="1" dirty="0"/>
          </a:p>
        </p:txBody>
      </p:sp>
      <p:pic>
        <p:nvPicPr>
          <p:cNvPr id="3" name="Imagen 2"/>
          <p:cNvPicPr>
            <a:picLocks noChangeAspect="1"/>
          </p:cNvPicPr>
          <p:nvPr/>
        </p:nvPicPr>
        <p:blipFill rotWithShape="1">
          <a:blip r:embed="rId2"/>
          <a:srcRect l="26203" t="22438" r="19561" b="31297"/>
          <a:stretch/>
        </p:blipFill>
        <p:spPr>
          <a:xfrm>
            <a:off x="395535" y="1124744"/>
            <a:ext cx="8408083" cy="4032448"/>
          </a:xfrm>
          <a:prstGeom prst="rect">
            <a:avLst/>
          </a:prstGeom>
        </p:spPr>
      </p:pic>
    </p:spTree>
    <p:extLst>
      <p:ext uri="{BB962C8B-B14F-4D97-AF65-F5344CB8AC3E}">
        <p14:creationId xmlns:p14="http://schemas.microsoft.com/office/powerpoint/2010/main" val="12516466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0"/>
            <a:ext cx="7272808" cy="584775"/>
          </a:xfrm>
          <a:prstGeom prst="rect">
            <a:avLst/>
          </a:prstGeom>
        </p:spPr>
        <p:txBody>
          <a:bodyPr wrap="square">
            <a:spAutoFit/>
          </a:bodyPr>
          <a:lstStyle/>
          <a:p>
            <a:pPr algn="ctr"/>
            <a:r>
              <a:rPr lang="es-EC" sz="3200" b="1" dirty="0" smtClean="0"/>
              <a:t>PROPUESTA</a:t>
            </a:r>
            <a:endParaRPr lang="es-EC" sz="3200" b="1" dirty="0"/>
          </a:p>
        </p:txBody>
      </p:sp>
      <p:pic>
        <p:nvPicPr>
          <p:cNvPr id="4" name="Imagen 3"/>
          <p:cNvPicPr>
            <a:picLocks noChangeAspect="1"/>
          </p:cNvPicPr>
          <p:nvPr/>
        </p:nvPicPr>
        <p:blipFill rotWithShape="1">
          <a:blip r:embed="rId2"/>
          <a:srcRect l="26756" t="32281" r="36718" b="52953"/>
          <a:stretch/>
        </p:blipFill>
        <p:spPr>
          <a:xfrm>
            <a:off x="0" y="656783"/>
            <a:ext cx="4752528" cy="900009"/>
          </a:xfrm>
          <a:prstGeom prst="rect">
            <a:avLst/>
          </a:prstGeom>
        </p:spPr>
      </p:pic>
      <p:pic>
        <p:nvPicPr>
          <p:cNvPr id="5" name="Imagen 4"/>
          <p:cNvPicPr>
            <a:picLocks noChangeAspect="1"/>
          </p:cNvPicPr>
          <p:nvPr/>
        </p:nvPicPr>
        <p:blipFill rotWithShape="1">
          <a:blip r:embed="rId3"/>
          <a:srcRect l="31737" t="27360" r="23435" b="10625"/>
          <a:stretch/>
        </p:blipFill>
        <p:spPr>
          <a:xfrm>
            <a:off x="323528" y="1628800"/>
            <a:ext cx="8712968" cy="4968552"/>
          </a:xfrm>
          <a:prstGeom prst="rect">
            <a:avLst/>
          </a:prstGeom>
        </p:spPr>
      </p:pic>
    </p:spTree>
    <p:extLst>
      <p:ext uri="{BB962C8B-B14F-4D97-AF65-F5344CB8AC3E}">
        <p14:creationId xmlns:p14="http://schemas.microsoft.com/office/powerpoint/2010/main" val="29232947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0"/>
            <a:ext cx="7272808" cy="584775"/>
          </a:xfrm>
          <a:prstGeom prst="rect">
            <a:avLst/>
          </a:prstGeom>
        </p:spPr>
        <p:txBody>
          <a:bodyPr wrap="square">
            <a:spAutoFit/>
          </a:bodyPr>
          <a:lstStyle/>
          <a:p>
            <a:pPr algn="ctr"/>
            <a:r>
              <a:rPr lang="es-EC" sz="3200" b="1" dirty="0" smtClean="0"/>
              <a:t>PROPUESTA</a:t>
            </a:r>
            <a:endParaRPr lang="es-EC" sz="3200" b="1" dirty="0"/>
          </a:p>
        </p:txBody>
      </p:sp>
      <p:pic>
        <p:nvPicPr>
          <p:cNvPr id="6" name="Imagen 5">
            <a:hlinkClick r:id="rId2" action="ppaction://hlinkfile"/>
          </p:cNvPr>
          <p:cNvPicPr>
            <a:picLocks noChangeAspect="1"/>
          </p:cNvPicPr>
          <p:nvPr/>
        </p:nvPicPr>
        <p:blipFill rotWithShape="1">
          <a:blip r:embed="rId3"/>
          <a:srcRect l="17901" t="24406" r="19561" b="57875"/>
          <a:stretch/>
        </p:blipFill>
        <p:spPr>
          <a:xfrm>
            <a:off x="251520" y="908720"/>
            <a:ext cx="8136904" cy="1296144"/>
          </a:xfrm>
          <a:prstGeom prst="rect">
            <a:avLst/>
          </a:prstGeom>
        </p:spPr>
      </p:pic>
    </p:spTree>
    <p:extLst>
      <p:ext uri="{BB962C8B-B14F-4D97-AF65-F5344CB8AC3E}">
        <p14:creationId xmlns:p14="http://schemas.microsoft.com/office/powerpoint/2010/main" val="19853893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0"/>
            <a:ext cx="7272808" cy="584775"/>
          </a:xfrm>
          <a:prstGeom prst="rect">
            <a:avLst/>
          </a:prstGeom>
        </p:spPr>
        <p:txBody>
          <a:bodyPr wrap="square">
            <a:spAutoFit/>
          </a:bodyPr>
          <a:lstStyle/>
          <a:p>
            <a:pPr algn="ctr"/>
            <a:r>
              <a:rPr lang="es-EC" sz="3200" b="1" dirty="0" smtClean="0"/>
              <a:t>PROPUESTA</a:t>
            </a:r>
            <a:endParaRPr lang="es-EC" sz="3200" b="1" dirty="0"/>
          </a:p>
        </p:txBody>
      </p:sp>
      <p:pic>
        <p:nvPicPr>
          <p:cNvPr id="3" name="Imagen 2">
            <a:hlinkClick r:id="rId2" action="ppaction://hlinkfile"/>
          </p:cNvPr>
          <p:cNvPicPr>
            <a:picLocks noChangeAspect="1"/>
          </p:cNvPicPr>
          <p:nvPr/>
        </p:nvPicPr>
        <p:blipFill rotWithShape="1">
          <a:blip r:embed="rId3"/>
          <a:srcRect l="18454" t="50000" r="18454" b="41141"/>
          <a:stretch/>
        </p:blipFill>
        <p:spPr>
          <a:xfrm>
            <a:off x="107504" y="908720"/>
            <a:ext cx="8208912" cy="648072"/>
          </a:xfrm>
          <a:prstGeom prst="rect">
            <a:avLst/>
          </a:prstGeom>
        </p:spPr>
      </p:pic>
    </p:spTree>
    <p:extLst>
      <p:ext uri="{BB962C8B-B14F-4D97-AF65-F5344CB8AC3E}">
        <p14:creationId xmlns:p14="http://schemas.microsoft.com/office/powerpoint/2010/main" val="3279563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0"/>
            <a:ext cx="7272808" cy="584775"/>
          </a:xfrm>
          <a:prstGeom prst="rect">
            <a:avLst/>
          </a:prstGeom>
        </p:spPr>
        <p:txBody>
          <a:bodyPr wrap="square">
            <a:spAutoFit/>
          </a:bodyPr>
          <a:lstStyle/>
          <a:p>
            <a:pPr algn="ctr"/>
            <a:r>
              <a:rPr lang="es-EC" sz="3200" b="1" dirty="0" smtClean="0"/>
              <a:t>PROPUESTA</a:t>
            </a:r>
            <a:endParaRPr lang="es-EC" sz="3200" b="1" dirty="0"/>
          </a:p>
        </p:txBody>
      </p:sp>
      <p:pic>
        <p:nvPicPr>
          <p:cNvPr id="4" name="Imagen 3">
            <a:hlinkClick r:id="rId2" action="ppaction://hlinkfile"/>
          </p:cNvPr>
          <p:cNvPicPr>
            <a:picLocks noChangeAspect="1"/>
          </p:cNvPicPr>
          <p:nvPr/>
        </p:nvPicPr>
        <p:blipFill rotWithShape="1">
          <a:blip r:embed="rId3"/>
          <a:srcRect l="20114" t="37203" r="16795" b="46063"/>
          <a:stretch/>
        </p:blipFill>
        <p:spPr>
          <a:xfrm>
            <a:off x="179512" y="836712"/>
            <a:ext cx="8208912" cy="1224136"/>
          </a:xfrm>
          <a:prstGeom prst="rect">
            <a:avLst/>
          </a:prstGeom>
        </p:spPr>
      </p:pic>
    </p:spTree>
    <p:extLst>
      <p:ext uri="{BB962C8B-B14F-4D97-AF65-F5344CB8AC3E}">
        <p14:creationId xmlns:p14="http://schemas.microsoft.com/office/powerpoint/2010/main" val="2028456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0"/>
            <a:ext cx="7272808" cy="584775"/>
          </a:xfrm>
          <a:prstGeom prst="rect">
            <a:avLst/>
          </a:prstGeom>
        </p:spPr>
        <p:txBody>
          <a:bodyPr wrap="square">
            <a:spAutoFit/>
          </a:bodyPr>
          <a:lstStyle/>
          <a:p>
            <a:pPr algn="ctr"/>
            <a:r>
              <a:rPr lang="es-EC" sz="3200" b="1" dirty="0" smtClean="0"/>
              <a:t>PROPUESTA</a:t>
            </a:r>
            <a:endParaRPr lang="es-EC" sz="3200" b="1" dirty="0"/>
          </a:p>
        </p:txBody>
      </p:sp>
      <p:pic>
        <p:nvPicPr>
          <p:cNvPr id="3" name="Imagen 2">
            <a:hlinkClick r:id="rId2" action="ppaction://hlinkfile"/>
          </p:cNvPr>
          <p:cNvPicPr>
            <a:picLocks noChangeAspect="1"/>
          </p:cNvPicPr>
          <p:nvPr/>
        </p:nvPicPr>
        <p:blipFill rotWithShape="1">
          <a:blip r:embed="rId3"/>
          <a:srcRect l="22328" t="27360" r="18454" b="61812"/>
          <a:stretch/>
        </p:blipFill>
        <p:spPr>
          <a:xfrm>
            <a:off x="323528" y="836712"/>
            <a:ext cx="7704856" cy="792088"/>
          </a:xfrm>
          <a:prstGeom prst="rect">
            <a:avLst/>
          </a:prstGeom>
        </p:spPr>
      </p:pic>
    </p:spTree>
    <p:extLst>
      <p:ext uri="{BB962C8B-B14F-4D97-AF65-F5344CB8AC3E}">
        <p14:creationId xmlns:p14="http://schemas.microsoft.com/office/powerpoint/2010/main" val="423213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0"/>
            <a:ext cx="7272808" cy="584775"/>
          </a:xfrm>
          <a:prstGeom prst="rect">
            <a:avLst/>
          </a:prstGeom>
        </p:spPr>
        <p:txBody>
          <a:bodyPr wrap="square">
            <a:spAutoFit/>
          </a:bodyPr>
          <a:lstStyle/>
          <a:p>
            <a:pPr algn="r"/>
            <a:r>
              <a:rPr lang="es-EC" sz="3200" b="1" dirty="0" smtClean="0"/>
              <a:t>CONCLUSIONES</a:t>
            </a:r>
            <a:endParaRPr lang="es-EC" sz="3200" b="1" dirty="0"/>
          </a:p>
        </p:txBody>
      </p:sp>
      <p:sp>
        <p:nvSpPr>
          <p:cNvPr id="20482" name="Rectangle 2"/>
          <p:cNvSpPr>
            <a:spLocks noChangeArrowheads="1"/>
          </p:cNvSpPr>
          <p:nvPr/>
        </p:nvSpPr>
        <p:spPr bwMode="auto">
          <a:xfrm>
            <a:off x="251520" y="902325"/>
            <a:ext cx="871543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just">
              <a:buFont typeface="Arial" panose="020B0604020202020204" pitchFamily="34" charset="0"/>
              <a:buChar char="•"/>
            </a:pPr>
            <a:r>
              <a:rPr lang="es-EC" sz="2400" dirty="0"/>
              <a:t>La investigación </a:t>
            </a:r>
            <a:r>
              <a:rPr lang="es-EC" sz="2400" dirty="0" smtClean="0"/>
              <a:t>permitió </a:t>
            </a:r>
            <a:r>
              <a:rPr lang="es-EC" sz="2400" dirty="0"/>
              <a:t>obtener los datos e información necesarias a través de la aplicación en cuatro microempresas, para en función de los enfoques del marco teórico y la normativa actual que regula a las instituciones de educación superior y  presentar una propuesta alternativa para el rediseño de la carrera a tecnología superior en administración</a:t>
            </a:r>
            <a:r>
              <a:rPr lang="es-EC" sz="2400" dirty="0" smtClean="0"/>
              <a:t>.</a:t>
            </a:r>
          </a:p>
          <a:p>
            <a:pPr marL="342900" indent="-342900" algn="just">
              <a:buFont typeface="Arial" panose="020B0604020202020204" pitchFamily="34" charset="0"/>
              <a:buChar char="•"/>
            </a:pPr>
            <a:r>
              <a:rPr lang="es-EC" sz="2400" dirty="0" smtClean="0"/>
              <a:t>Se pudo </a:t>
            </a:r>
            <a:r>
              <a:rPr lang="es-EC" sz="2400" dirty="0"/>
              <a:t>determinar que las microempresas tienen muchas debilidades en su gestión en cuanto a los costos de producción de sus productos, normativa legal para su funcionamiento y registro sanitario, manejo de los recursos humanos, la comercialización, gestión de procesos y el ámbito financiero, entre otros.</a:t>
            </a:r>
          </a:p>
          <a:p>
            <a:pPr marL="342900" lvl="0" indent="-342900" algn="just">
              <a:buFont typeface="Arial" panose="020B0604020202020204" pitchFamily="34" charset="0"/>
              <a:buChar char="•"/>
            </a:pPr>
            <a:endParaRPr lang="es-EC" sz="2400" dirty="0"/>
          </a:p>
        </p:txBody>
      </p:sp>
    </p:spTree>
    <p:extLst>
      <p:ext uri="{BB962C8B-B14F-4D97-AF65-F5344CB8AC3E}">
        <p14:creationId xmlns:p14="http://schemas.microsoft.com/office/powerpoint/2010/main" val="11967997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0"/>
            <a:ext cx="7272808" cy="584775"/>
          </a:xfrm>
          <a:prstGeom prst="rect">
            <a:avLst/>
          </a:prstGeom>
        </p:spPr>
        <p:txBody>
          <a:bodyPr wrap="square">
            <a:spAutoFit/>
          </a:bodyPr>
          <a:lstStyle/>
          <a:p>
            <a:pPr algn="r"/>
            <a:r>
              <a:rPr lang="es-EC" sz="3200" b="1" dirty="0" smtClean="0"/>
              <a:t>CONCLUSIONES</a:t>
            </a:r>
            <a:endParaRPr lang="es-EC" sz="3200" b="1" dirty="0"/>
          </a:p>
        </p:txBody>
      </p:sp>
      <p:sp>
        <p:nvSpPr>
          <p:cNvPr id="20482" name="Rectangle 2"/>
          <p:cNvSpPr>
            <a:spLocks noChangeArrowheads="1"/>
          </p:cNvSpPr>
          <p:nvPr/>
        </p:nvSpPr>
        <p:spPr bwMode="auto">
          <a:xfrm>
            <a:off x="251520" y="723175"/>
            <a:ext cx="8715436" cy="55861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lvl="0" indent="-285750" algn="just">
              <a:buFont typeface="Arial" panose="020B0604020202020204" pitchFamily="34" charset="0"/>
              <a:buChar char="•"/>
            </a:pPr>
            <a:r>
              <a:rPr lang="es-EC" sz="2100" dirty="0"/>
              <a:t>A través de la propuesta alternativa curricular para la carrera de tecnología superior en administración, permitirá optimizar los aprendizajes y alinear a funcionarios, coordinador de carrera  y fundamentalmente a los docentes de las nuevas cohortes en función del</a:t>
            </a:r>
            <a:r>
              <a:rPr lang="es-EC" sz="2100" dirty="0" smtClean="0"/>
              <a:t>:</a:t>
            </a:r>
            <a:endParaRPr lang="es-EC" sz="2100" dirty="0"/>
          </a:p>
          <a:p>
            <a:pPr marL="800100" lvl="1" indent="-342900">
              <a:buFont typeface="Courier New" panose="02070309020205020404" pitchFamily="49" charset="0"/>
              <a:buChar char="o"/>
            </a:pPr>
            <a:r>
              <a:rPr lang="es-EC" sz="2100" dirty="0"/>
              <a:t>Macro currículo que permite visualizar las tendencias y tensiones de la carrera y de la profesión, la justificación de la carrera, el perfil de egreso y el objeto de estudio.</a:t>
            </a:r>
          </a:p>
          <a:p>
            <a:pPr marL="800100" lvl="1" indent="-342900">
              <a:buFont typeface="Courier New" panose="02070309020205020404" pitchFamily="49" charset="0"/>
              <a:buChar char="o"/>
            </a:pPr>
            <a:r>
              <a:rPr lang="es-EC" sz="2100" dirty="0"/>
              <a:t>Meso currículo considerado por los objetivos de la carrera, estructura curricular, las prácticas pre profesionales y vinculación con la sociedad.</a:t>
            </a:r>
          </a:p>
          <a:p>
            <a:pPr marL="800100" lvl="1" indent="-342900">
              <a:buFont typeface="Courier New" panose="02070309020205020404" pitchFamily="49" charset="0"/>
              <a:buChar char="o"/>
            </a:pPr>
            <a:r>
              <a:rPr lang="es-EC" sz="2100" dirty="0"/>
              <a:t>Micro currículo establecido por la descripción micro curricular de las asignaturas, y</a:t>
            </a:r>
          </a:p>
          <a:p>
            <a:pPr marL="800100" lvl="1" indent="-342900">
              <a:buFont typeface="Courier New" panose="02070309020205020404" pitchFamily="49" charset="0"/>
              <a:buChar char="o"/>
            </a:pPr>
            <a:r>
              <a:rPr lang="es-EC" sz="2100" dirty="0"/>
              <a:t>Los recursos y equipamiento para el proyecto de carrera, personal académico - administrativo y la información financiera de la carrera.</a:t>
            </a:r>
          </a:p>
          <a:p>
            <a:pPr marL="742950" lvl="1" indent="-285750" algn="just">
              <a:buFont typeface="Arial" panose="020B0604020202020204" pitchFamily="34" charset="0"/>
              <a:buChar char="•"/>
            </a:pPr>
            <a:endParaRPr lang="es-EC" sz="2100" dirty="0"/>
          </a:p>
        </p:txBody>
      </p:sp>
    </p:spTree>
    <p:extLst>
      <p:ext uri="{BB962C8B-B14F-4D97-AF65-F5344CB8AC3E}">
        <p14:creationId xmlns:p14="http://schemas.microsoft.com/office/powerpoint/2010/main" val="618025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46331"/>
          </a:xfrm>
          <a:prstGeom prst="rect">
            <a:avLst/>
          </a:prstGeom>
        </p:spPr>
        <p:txBody>
          <a:bodyPr wrap="square">
            <a:spAutoFit/>
          </a:bodyPr>
          <a:lstStyle/>
          <a:p>
            <a:pPr algn="r"/>
            <a:r>
              <a:rPr lang="es-ES" sz="3600" b="1" dirty="0" smtClean="0">
                <a:effectLst>
                  <a:outerShdw blurRad="38100" dist="38100" dir="2700000" algn="tl">
                    <a:srgbClr val="000000">
                      <a:alpha val="43137"/>
                    </a:srgbClr>
                  </a:outerShdw>
                </a:effectLst>
                <a:latin typeface="Arial" pitchFamily="34" charset="0"/>
                <a:cs typeface="Arial" pitchFamily="34" charset="0"/>
              </a:rPr>
              <a:t>Fundamentación Teórica</a:t>
            </a:r>
            <a:endParaRPr lang="es-ES_tradnl"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2 Rectángulo"/>
          <p:cNvSpPr/>
          <p:nvPr/>
        </p:nvSpPr>
        <p:spPr>
          <a:xfrm>
            <a:off x="467544" y="1208941"/>
            <a:ext cx="8280920" cy="4524315"/>
          </a:xfrm>
          <a:prstGeom prst="rect">
            <a:avLst/>
          </a:prstGeom>
          <a:gradFill flip="none" rotWithShape="1">
            <a:gsLst>
              <a:gs pos="0">
                <a:srgbClr val="36963F">
                  <a:tint val="66000"/>
                  <a:satMod val="160000"/>
                </a:srgbClr>
              </a:gs>
              <a:gs pos="50000">
                <a:srgbClr val="36963F">
                  <a:tint val="44500"/>
                  <a:satMod val="160000"/>
                </a:srgbClr>
              </a:gs>
              <a:gs pos="100000">
                <a:srgbClr val="36963F">
                  <a:tint val="23500"/>
                  <a:satMod val="160000"/>
                </a:srgbClr>
              </a:gs>
            </a:gsLst>
            <a:lin ang="10800000" scaled="1"/>
            <a:tileRect/>
          </a:gradFill>
        </p:spPr>
        <p:txBody>
          <a:bodyPr wrap="square">
            <a:spAutoFit/>
          </a:bodyPr>
          <a:lstStyle/>
          <a:p>
            <a:pPr algn="just">
              <a:lnSpc>
                <a:spcPct val="150000"/>
              </a:lnSpc>
            </a:pPr>
            <a:r>
              <a:rPr lang="es-ES" sz="2400" dirty="0"/>
              <a:t> </a:t>
            </a:r>
            <a:r>
              <a:rPr lang="es-EC" sz="2400" dirty="0"/>
              <a:t>Según Larrea, E. (2013</a:t>
            </a:r>
            <a:r>
              <a:rPr lang="es-EC" sz="2400" dirty="0" smtClean="0"/>
              <a:t>), </a:t>
            </a:r>
            <a:r>
              <a:rPr lang="es-EC" sz="2400" dirty="0"/>
              <a:t>propone algunos enfoques, que permitan </a:t>
            </a:r>
            <a:r>
              <a:rPr lang="es-EC" sz="2400" i="1" u="sng" dirty="0"/>
              <a:t>alinear y estructurar un nuevo modelo de formación del nivel </a:t>
            </a:r>
            <a:r>
              <a:rPr lang="es-EC" sz="2400" i="1" u="sng" dirty="0" smtClean="0"/>
              <a:t>universitario</a:t>
            </a:r>
            <a:r>
              <a:rPr lang="es-EC" sz="2400" dirty="0" smtClean="0"/>
              <a:t>…</a:t>
            </a:r>
          </a:p>
          <a:p>
            <a:pPr marL="342900" lvl="0" indent="-342900" algn="just">
              <a:lnSpc>
                <a:spcPct val="150000"/>
              </a:lnSpc>
              <a:buFont typeface="Arial" panose="020B0604020202020204" pitchFamily="34" charset="0"/>
              <a:buChar char="•"/>
            </a:pPr>
            <a:r>
              <a:rPr lang="es-EC" sz="2400" i="1" u="sng" dirty="0" smtClean="0"/>
              <a:t>Transformar </a:t>
            </a:r>
            <a:r>
              <a:rPr lang="es-EC" sz="2400" i="1" u="sng" dirty="0"/>
              <a:t>el conocimiento, la organización académica y los </a:t>
            </a:r>
            <a:r>
              <a:rPr lang="es-EC" sz="2400" i="1" u="sng" dirty="0" smtClean="0"/>
              <a:t>aprendizaje </a:t>
            </a:r>
            <a:r>
              <a:rPr lang="es-EC" sz="2400" dirty="0" smtClean="0"/>
              <a:t>para integrar </a:t>
            </a:r>
            <a:r>
              <a:rPr lang="es-EC" sz="2400" dirty="0"/>
              <a:t>la </a:t>
            </a:r>
            <a:r>
              <a:rPr lang="es-EC" sz="2400" i="1" u="sng" dirty="0"/>
              <a:t>docencia, la investigación y la vinculación. </a:t>
            </a:r>
            <a:endParaRPr lang="es-EC" sz="2400" i="1" u="sng" dirty="0" smtClean="0"/>
          </a:p>
          <a:p>
            <a:pPr marL="342900" lvl="0" indent="-342900" algn="just">
              <a:lnSpc>
                <a:spcPct val="150000"/>
              </a:lnSpc>
              <a:buFont typeface="Arial" panose="020B0604020202020204" pitchFamily="34" charset="0"/>
              <a:buChar char="•"/>
            </a:pPr>
            <a:r>
              <a:rPr lang="es-EC" sz="2400" i="1" u="sng" dirty="0" smtClean="0"/>
              <a:t>Integrar </a:t>
            </a:r>
            <a:r>
              <a:rPr lang="es-EC" sz="2400" i="1" u="sng" dirty="0"/>
              <a:t>los saberes, complejizar el conocimiento y democratizar el nivel cognitivo</a:t>
            </a:r>
            <a:r>
              <a:rPr lang="es-EC" sz="2400" i="1" u="sng" dirty="0" smtClean="0"/>
              <a:t>.</a:t>
            </a:r>
            <a:endParaRPr lang="es-EC" sz="2400" i="1" u="sng" dirty="0"/>
          </a:p>
        </p:txBody>
      </p:sp>
      <p:sp>
        <p:nvSpPr>
          <p:cNvPr id="5" name="4 Rectángulo"/>
          <p:cNvSpPr/>
          <p:nvPr/>
        </p:nvSpPr>
        <p:spPr>
          <a:xfrm>
            <a:off x="3213366" y="646331"/>
            <a:ext cx="2645276" cy="523220"/>
          </a:xfrm>
          <a:prstGeom prst="rect">
            <a:avLst/>
          </a:prstGeom>
        </p:spPr>
        <p:txBody>
          <a:bodyPr wrap="none">
            <a:spAutoFit/>
          </a:bodyPr>
          <a:lstStyle/>
          <a:p>
            <a:pPr algn="ctr"/>
            <a:r>
              <a:rPr lang="es-ES" sz="2800" b="1" dirty="0" smtClean="0">
                <a:latin typeface="Arial" pitchFamily="34" charset="0"/>
                <a:cs typeface="Arial" pitchFamily="34" charset="0"/>
              </a:rPr>
              <a:t>Antecedentes </a:t>
            </a:r>
            <a:endParaRPr lang="es-ES_tradnl" sz="2800" b="1" dirty="0">
              <a:latin typeface="Arial" pitchFamily="34" charset="0"/>
              <a:cs typeface="Arial" pitchFamily="34" charset="0"/>
            </a:endParaRPr>
          </a:p>
        </p:txBody>
      </p:sp>
    </p:spTree>
    <p:extLst>
      <p:ext uri="{BB962C8B-B14F-4D97-AF65-F5344CB8AC3E}">
        <p14:creationId xmlns:p14="http://schemas.microsoft.com/office/powerpoint/2010/main" val="31887762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67544" y="116632"/>
            <a:ext cx="8501122" cy="523220"/>
          </a:xfrm>
          <a:prstGeom prst="rect">
            <a:avLst/>
          </a:prstGeom>
        </p:spPr>
        <p:txBody>
          <a:bodyPr wrap="square">
            <a:spAutoFit/>
          </a:bodyPr>
          <a:lstStyle/>
          <a:p>
            <a:pPr algn="r"/>
            <a:r>
              <a:rPr lang="es-EC" sz="2800" b="1" dirty="0" smtClean="0"/>
              <a:t>RECOMENDACIONES </a:t>
            </a:r>
            <a:endParaRPr lang="es-EC" sz="2800" b="1" dirty="0"/>
          </a:p>
        </p:txBody>
      </p:sp>
      <p:sp>
        <p:nvSpPr>
          <p:cNvPr id="7" name="Rectángulo 6"/>
          <p:cNvSpPr/>
          <p:nvPr/>
        </p:nvSpPr>
        <p:spPr>
          <a:xfrm>
            <a:off x="146105" y="908720"/>
            <a:ext cx="8822561" cy="5078313"/>
          </a:xfrm>
          <a:prstGeom prst="rect">
            <a:avLst/>
          </a:prstGeom>
        </p:spPr>
        <p:txBody>
          <a:bodyPr wrap="square">
            <a:spAutoFit/>
          </a:bodyPr>
          <a:lstStyle/>
          <a:p>
            <a:pPr algn="just">
              <a:lnSpc>
                <a:spcPct val="150000"/>
              </a:lnSpc>
            </a:pPr>
            <a:r>
              <a:rPr lang="es-EC" sz="2400" dirty="0"/>
              <a:t>Una vez determinado fundamentadamente a través de la presente investigación la propuesta alternativa para la carrera de tecnología superior en administración, se recomienda al Consejo Directivo, Sr. Rector y Vicerrector del Instituto Tecnológico Superior Honorable Consejo Provincial de Pichincha, validar la misma y autorizar el levantamiento a la plataforma de presentación de proyectos de carreras y programas de las instituciones de educación superior del Ecuador, administrada por el CES.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691680" y="1700808"/>
            <a:ext cx="6264696" cy="2123658"/>
          </a:xfrm>
          <a:prstGeom prst="rect">
            <a:avLst/>
          </a:prstGeom>
        </p:spPr>
        <p:txBody>
          <a:bodyPr wrap="square">
            <a:spAutoFit/>
          </a:bodyPr>
          <a:lstStyle/>
          <a:p>
            <a:pPr algn="ctr"/>
            <a:r>
              <a:rPr lang="es-ES_tradnl" sz="6600" b="1" dirty="0">
                <a:effectLst>
                  <a:outerShdw blurRad="38100" dist="38100" dir="2700000" algn="tl">
                    <a:srgbClr val="000000">
                      <a:alpha val="43137"/>
                    </a:srgbClr>
                  </a:outerShdw>
                </a:effectLst>
                <a:latin typeface="Freestyle Script" pitchFamily="66" charset="0"/>
              </a:rPr>
              <a:t>MUCHAS</a:t>
            </a:r>
          </a:p>
          <a:p>
            <a:pPr algn="ctr"/>
            <a:r>
              <a:rPr lang="es-ES_tradnl" sz="6600" b="1" dirty="0">
                <a:effectLst>
                  <a:outerShdw blurRad="38100" dist="38100" dir="2700000" algn="tl">
                    <a:srgbClr val="000000">
                      <a:alpha val="43137"/>
                    </a:srgbClr>
                  </a:outerShdw>
                </a:effectLst>
                <a:latin typeface="Freestyle Script" pitchFamily="66" charset="0"/>
              </a:rPr>
              <a:t>GRACIAS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19854" y="1200329"/>
            <a:ext cx="8306122" cy="452431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a:spAutoFit/>
          </a:bodyPr>
          <a:lstStyle/>
          <a:p>
            <a:pPr algn="just"/>
            <a:r>
              <a:rPr lang="es-CO" sz="2400" dirty="0" smtClean="0"/>
              <a:t>Morín, E., establece </a:t>
            </a:r>
            <a:r>
              <a:rPr lang="es-CO" sz="2400" dirty="0"/>
              <a:t>tres competencias a considerar en la educación superior: </a:t>
            </a:r>
            <a:endParaRPr lang="es-EC" sz="2400" dirty="0"/>
          </a:p>
          <a:p>
            <a:pPr lvl="0" algn="just"/>
            <a:r>
              <a:rPr lang="es-ES_tradnl" sz="2400" b="1" dirty="0"/>
              <a:t>Competencia interpretativa: </a:t>
            </a:r>
            <a:r>
              <a:rPr lang="es-EC" sz="2400" dirty="0" smtClean="0"/>
              <a:t>Procesos </a:t>
            </a:r>
            <a:r>
              <a:rPr lang="es-EC" sz="2400" dirty="0"/>
              <a:t>de comprensión de la información </a:t>
            </a:r>
            <a:endParaRPr lang="es-EC" sz="2400" dirty="0" smtClean="0"/>
          </a:p>
          <a:p>
            <a:pPr lvl="0" algn="just"/>
            <a:r>
              <a:rPr lang="es-ES_tradnl" sz="2400" b="1" dirty="0" smtClean="0"/>
              <a:t>Competencia </a:t>
            </a:r>
            <a:r>
              <a:rPr lang="es-ES_tradnl" sz="2400" b="1" dirty="0"/>
              <a:t>argumentativa: </a:t>
            </a:r>
            <a:r>
              <a:rPr lang="es-EC" sz="2400" dirty="0" smtClean="0"/>
              <a:t>Conjunto </a:t>
            </a:r>
            <a:r>
              <a:rPr lang="es-EC" sz="2400" dirty="0"/>
              <a:t>de habilidades, conocimientos y actitudes dirigidas a la explicación de determinados procesos, proposiciones, tesis, planteamientos, procedimientos, etc</a:t>
            </a:r>
            <a:r>
              <a:rPr lang="es-EC" sz="2400" dirty="0" smtClean="0"/>
              <a:t>.</a:t>
            </a:r>
          </a:p>
          <a:p>
            <a:pPr lvl="0" algn="just"/>
            <a:r>
              <a:rPr lang="es-ES_tradnl" sz="2400" b="1" dirty="0"/>
              <a:t>Competencia propositiva: </a:t>
            </a:r>
            <a:r>
              <a:rPr lang="es-EC" sz="2400" dirty="0"/>
              <a:t>Consiste en proponer hipótesis para explicar determinados hechos, construir soluciones a problemas, deducir las consecuencias de un determinado </a:t>
            </a:r>
            <a:r>
              <a:rPr lang="es-EC" sz="2400" dirty="0" smtClean="0"/>
              <a:t>procedimiento</a:t>
            </a:r>
            <a:endParaRPr lang="es-EC" sz="2400" dirty="0"/>
          </a:p>
        </p:txBody>
      </p:sp>
      <p:sp>
        <p:nvSpPr>
          <p:cNvPr id="3" name="2 Rectángulo"/>
          <p:cNvSpPr/>
          <p:nvPr/>
        </p:nvSpPr>
        <p:spPr>
          <a:xfrm>
            <a:off x="323528" y="0"/>
            <a:ext cx="8640959" cy="1200329"/>
          </a:xfrm>
          <a:prstGeom prst="rect">
            <a:avLst/>
          </a:prstGeom>
        </p:spPr>
        <p:txBody>
          <a:bodyPr wrap="square">
            <a:spAutoFit/>
          </a:bodyPr>
          <a:lstStyle/>
          <a:p>
            <a:pPr algn="ctr"/>
            <a:r>
              <a:rPr lang="es-EC" sz="3600" b="1" dirty="0"/>
              <a:t>Tendencias filosóficas que sustentan la educación superior</a:t>
            </a:r>
          </a:p>
        </p:txBody>
      </p:sp>
    </p:spTree>
    <p:extLst>
      <p:ext uri="{BB962C8B-B14F-4D97-AF65-F5344CB8AC3E}">
        <p14:creationId xmlns:p14="http://schemas.microsoft.com/office/powerpoint/2010/main" val="3579083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41811"/>
            <a:ext cx="8784976" cy="1077218"/>
          </a:xfrm>
          <a:prstGeom prst="rect">
            <a:avLst/>
          </a:prstGeom>
        </p:spPr>
        <p:txBody>
          <a:bodyPr wrap="square">
            <a:spAutoFit/>
          </a:bodyPr>
          <a:lstStyle/>
          <a:p>
            <a:pPr algn="ctr"/>
            <a:r>
              <a:rPr lang="es-EC" sz="3200" b="1" dirty="0"/>
              <a:t>Tendencias filosóficas que sustentan la educación superior</a:t>
            </a:r>
          </a:p>
        </p:txBody>
      </p:sp>
      <p:sp>
        <p:nvSpPr>
          <p:cNvPr id="3" name="2 Rectángulo"/>
          <p:cNvSpPr/>
          <p:nvPr/>
        </p:nvSpPr>
        <p:spPr>
          <a:xfrm>
            <a:off x="111313" y="1196752"/>
            <a:ext cx="8892480" cy="427809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p:spPr>
        <p:txBody>
          <a:bodyPr wrap="square">
            <a:spAutoFit/>
          </a:bodyPr>
          <a:lstStyle/>
          <a:p>
            <a:pPr algn="just"/>
            <a:r>
              <a:rPr lang="es-EC" sz="2400" dirty="0" smtClean="0"/>
              <a:t>Boaventura </a:t>
            </a:r>
            <a:r>
              <a:rPr lang="es-EC" sz="2400" dirty="0"/>
              <a:t>de Sousa </a:t>
            </a:r>
            <a:r>
              <a:rPr lang="es-EC" sz="2400" dirty="0" smtClean="0"/>
              <a:t>Santos, transgrede en </a:t>
            </a:r>
            <a:r>
              <a:rPr lang="es-EC" sz="2400" dirty="0"/>
              <a:t>todos los campos de investigación en los que trabaja. </a:t>
            </a:r>
            <a:r>
              <a:rPr lang="es-EC" sz="2400" dirty="0" smtClean="0"/>
              <a:t>Destaca al </a:t>
            </a:r>
            <a:r>
              <a:rPr lang="es-EC" sz="2400" dirty="0"/>
              <a:t>menos tres niveles en su transgresión</a:t>
            </a:r>
            <a:r>
              <a:rPr lang="es-EC" sz="2400" dirty="0" smtClean="0"/>
              <a:t>:</a:t>
            </a:r>
          </a:p>
          <a:p>
            <a:pPr marL="457200" indent="-457200" algn="just">
              <a:buAutoNum type="alphaLcParenR"/>
            </a:pPr>
            <a:r>
              <a:rPr lang="es-EC" sz="2400" dirty="0" smtClean="0"/>
              <a:t>El </a:t>
            </a:r>
            <a:r>
              <a:rPr lang="es-EC" sz="2400" dirty="0"/>
              <a:t>de las fronteras entre disciplinas académicas, ya que circula con gran libertad y </a:t>
            </a:r>
            <a:r>
              <a:rPr lang="es-EC" sz="2400" dirty="0" smtClean="0"/>
              <a:t>competencia</a:t>
            </a:r>
          </a:p>
          <a:p>
            <a:pPr marL="457200" indent="-457200" algn="just">
              <a:buAutoNum type="alphaLcParenR"/>
            </a:pPr>
            <a:r>
              <a:rPr lang="es-EC" sz="2400" dirty="0"/>
              <a:t>El de las fronteras geográficas y culturales, por su cosmopolitismo en el trabajo </a:t>
            </a:r>
            <a:r>
              <a:rPr lang="es-EC" sz="2400" dirty="0" smtClean="0"/>
              <a:t>científico, sobre </a:t>
            </a:r>
            <a:r>
              <a:rPr lang="es-EC" sz="2400" dirty="0"/>
              <a:t>todo en países del Tercer Mundo</a:t>
            </a:r>
            <a:endParaRPr lang="es-EC" sz="2400" dirty="0" smtClean="0"/>
          </a:p>
          <a:p>
            <a:pPr marL="457200" indent="-457200" algn="just">
              <a:buAutoNum type="alphaLcParenR"/>
            </a:pPr>
            <a:r>
              <a:rPr lang="es-EC" sz="2400" dirty="0"/>
              <a:t>El de la tan celosamente respetada separación en el ámbito académico, entre teoría y </a:t>
            </a:r>
            <a:r>
              <a:rPr lang="es-EC" sz="2400" dirty="0" smtClean="0"/>
              <a:t>práctica, </a:t>
            </a:r>
            <a:r>
              <a:rPr lang="es-EC" sz="2400" dirty="0"/>
              <a:t>al establecer una conexión intrínseca entre ambas</a:t>
            </a:r>
          </a:p>
        </p:txBody>
      </p:sp>
    </p:spTree>
    <p:extLst>
      <p:ext uri="{BB962C8B-B14F-4D97-AF65-F5344CB8AC3E}">
        <p14:creationId xmlns:p14="http://schemas.microsoft.com/office/powerpoint/2010/main" val="846462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764704"/>
            <a:ext cx="8568952" cy="483209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p:spPr>
        <p:txBody>
          <a:bodyPr wrap="square">
            <a:spAutoFit/>
          </a:bodyPr>
          <a:lstStyle/>
          <a:p>
            <a:pPr algn="just"/>
            <a:r>
              <a:rPr lang="es-EC" sz="2800" b="1" dirty="0"/>
              <a:t>Diseño curricular: </a:t>
            </a:r>
            <a:r>
              <a:rPr lang="es-EC" sz="2800" dirty="0"/>
              <a:t>Dimensión del currículo que revela la metodología, las acciones y el resultado del diagnóstico, modelación, estructuración, y organización de los proyectos curriculares.</a:t>
            </a:r>
          </a:p>
          <a:p>
            <a:pPr algn="just"/>
            <a:r>
              <a:rPr lang="es-EC" sz="2800" b="1" dirty="0"/>
              <a:t>Currículo:</a:t>
            </a:r>
            <a:r>
              <a:rPr lang="es-EC" sz="2800" dirty="0"/>
              <a:t> Conjunto de competencias básicas, objetivos, contenidos, criterios metodológicos y de evaluación que los estudiantes deben alcanzar en un determinado nivel educativo.</a:t>
            </a:r>
          </a:p>
          <a:p>
            <a:pPr algn="just"/>
            <a:r>
              <a:rPr lang="es-EC" sz="2800" b="1" dirty="0"/>
              <a:t>Características curriculares: </a:t>
            </a:r>
            <a:r>
              <a:rPr lang="es-EC" sz="2800" dirty="0"/>
              <a:t>Diseño, desarrollo, alcance, articulación evaluación del currículo escrito, enseñado y comprobado en todas las disciplinas.</a:t>
            </a:r>
          </a:p>
        </p:txBody>
      </p:sp>
      <p:sp>
        <p:nvSpPr>
          <p:cNvPr id="3" name="2 Rectángulo"/>
          <p:cNvSpPr/>
          <p:nvPr/>
        </p:nvSpPr>
        <p:spPr>
          <a:xfrm>
            <a:off x="0" y="35913"/>
            <a:ext cx="9144000" cy="584775"/>
          </a:xfrm>
          <a:prstGeom prst="rect">
            <a:avLst/>
          </a:prstGeom>
        </p:spPr>
        <p:txBody>
          <a:bodyPr wrap="square">
            <a:spAutoFit/>
          </a:bodyPr>
          <a:lstStyle/>
          <a:p>
            <a:pPr algn="r"/>
            <a:r>
              <a:rPr lang="es-EC" sz="3200" b="1" dirty="0"/>
              <a:t>Fundamentación </a:t>
            </a:r>
            <a:r>
              <a:rPr lang="es-EC" sz="3200" b="1" dirty="0" smtClean="0"/>
              <a:t>Conceptual Bases </a:t>
            </a:r>
            <a:r>
              <a:rPr lang="es-EC" sz="3200" b="1" dirty="0"/>
              <a:t>Teóricas</a:t>
            </a:r>
          </a:p>
        </p:txBody>
      </p:sp>
    </p:spTree>
    <p:extLst>
      <p:ext uri="{BB962C8B-B14F-4D97-AF65-F5344CB8AC3E}">
        <p14:creationId xmlns:p14="http://schemas.microsoft.com/office/powerpoint/2010/main" val="2056700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764704"/>
            <a:ext cx="8568952" cy="489364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p:spPr>
        <p:txBody>
          <a:bodyPr wrap="square">
            <a:spAutoFit/>
          </a:bodyPr>
          <a:lstStyle/>
          <a:p>
            <a:pPr algn="just"/>
            <a:r>
              <a:rPr lang="es-EC" sz="2400" dirty="0"/>
              <a:t>Según el régimen académico codificado  (Consejo de Educación Superior , 2017), como normativa que sustenta el marco de actuación y cumplimiento de los diferentes niveles de educación superior, determina diferentes articulados que sustentan la presente investigación, de las más importantes tenemos: </a:t>
            </a:r>
            <a:endParaRPr lang="es-EC" sz="2400" dirty="0" smtClean="0"/>
          </a:p>
          <a:p>
            <a:pPr algn="just"/>
            <a:r>
              <a:rPr lang="es-EC" sz="2400" b="1" dirty="0"/>
              <a:t>Titulo 11: Organización del proceso de aprendizaje</a:t>
            </a:r>
            <a:endParaRPr lang="es-EC" sz="2400" dirty="0"/>
          </a:p>
          <a:p>
            <a:pPr algn="just"/>
            <a:r>
              <a:rPr lang="es-EC" sz="2400" b="1" dirty="0"/>
              <a:t>Capítulo I: Niveles de formación de la educación </a:t>
            </a:r>
            <a:r>
              <a:rPr lang="es-EC" sz="2400" b="1" dirty="0" smtClean="0"/>
              <a:t>superior</a:t>
            </a:r>
          </a:p>
          <a:p>
            <a:pPr algn="just"/>
            <a:r>
              <a:rPr lang="es-EC" sz="2400" b="1" dirty="0"/>
              <a:t>Capítulo II: Formación de nivel tecnológico superior y sus equivalentes.-</a:t>
            </a:r>
            <a:endParaRPr lang="es-EC" sz="2400" dirty="0"/>
          </a:p>
          <a:p>
            <a:pPr algn="just"/>
            <a:r>
              <a:rPr lang="es-EC" sz="2400" b="1" dirty="0"/>
              <a:t>Capitulo III: De la estructura curricular</a:t>
            </a:r>
            <a:endParaRPr lang="es-EC" sz="2400" dirty="0"/>
          </a:p>
          <a:p>
            <a:pPr algn="just"/>
            <a:r>
              <a:rPr lang="es-EC" sz="2400" b="1" dirty="0"/>
              <a:t>Capítulo VI: Modalidades de estudios o aprendizaje</a:t>
            </a:r>
            <a:endParaRPr lang="es-EC" sz="2400" dirty="0"/>
          </a:p>
          <a:p>
            <a:pPr algn="just"/>
            <a:endParaRPr lang="es-EC" sz="2400" dirty="0"/>
          </a:p>
        </p:txBody>
      </p:sp>
      <p:sp>
        <p:nvSpPr>
          <p:cNvPr id="3" name="2 Rectángulo"/>
          <p:cNvSpPr/>
          <p:nvPr/>
        </p:nvSpPr>
        <p:spPr>
          <a:xfrm>
            <a:off x="0" y="35913"/>
            <a:ext cx="9144000" cy="584775"/>
          </a:xfrm>
          <a:prstGeom prst="rect">
            <a:avLst/>
          </a:prstGeom>
        </p:spPr>
        <p:txBody>
          <a:bodyPr wrap="square">
            <a:spAutoFit/>
          </a:bodyPr>
          <a:lstStyle/>
          <a:p>
            <a:pPr algn="r"/>
            <a:r>
              <a:rPr lang="es-EC" sz="3200" b="1" dirty="0"/>
              <a:t>Fundamentación </a:t>
            </a:r>
            <a:r>
              <a:rPr lang="es-EC" sz="3200" b="1" dirty="0" smtClean="0"/>
              <a:t>Legal</a:t>
            </a:r>
            <a:endParaRPr lang="es-EC" sz="3200" b="1" dirty="0"/>
          </a:p>
        </p:txBody>
      </p:sp>
    </p:spTree>
    <p:extLst>
      <p:ext uri="{BB962C8B-B14F-4D97-AF65-F5344CB8AC3E}">
        <p14:creationId xmlns:p14="http://schemas.microsoft.com/office/powerpoint/2010/main" val="3686702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4898</TotalTime>
  <Words>2054</Words>
  <Application>Microsoft Office PowerPoint</Application>
  <PresentationFormat>Presentación en pantalla (4:3)</PresentationFormat>
  <Paragraphs>195</Paragraphs>
  <Slides>51</Slides>
  <Notes>8</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1</vt:i4>
      </vt:variant>
      <vt:variant>
        <vt:lpstr>Títulos de diapositiva</vt:lpstr>
      </vt:variant>
      <vt:variant>
        <vt:i4>51</vt:i4>
      </vt:variant>
    </vt:vector>
  </HeadingPairs>
  <TitlesOfParts>
    <vt:vector size="61" baseType="lpstr">
      <vt:lpstr>Albertus</vt:lpstr>
      <vt:lpstr>Arial</vt:lpstr>
      <vt:lpstr>Calibri</vt:lpstr>
      <vt:lpstr>Courier New</vt:lpstr>
      <vt:lpstr>Freestyle Script</vt:lpstr>
      <vt:lpstr>Times New Roman</vt:lpstr>
      <vt:lpstr>Wingdings</vt:lpstr>
      <vt:lpstr>Diseño predeterminado</vt:lpstr>
      <vt:lpstr>1_Diseño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CENTRAL DEL ECUADOR FACULTAD DE FILOSOFÍA, LETRAS Y CIENCIAS DE LA EDUCACIÓN  CARRERA CIENCIAS SOCIALES</dc:title>
  <dc:creator>Jose Nunez</dc:creator>
  <cp:lastModifiedBy>Windows User</cp:lastModifiedBy>
  <cp:revision>285</cp:revision>
  <dcterms:modified xsi:type="dcterms:W3CDTF">2017-09-29T16:54:49Z</dcterms:modified>
</cp:coreProperties>
</file>