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34"/>
  </p:notesMasterIdLst>
  <p:sldIdLst>
    <p:sldId id="256" r:id="rId2"/>
    <p:sldId id="258" r:id="rId3"/>
    <p:sldId id="290" r:id="rId4"/>
    <p:sldId id="291" r:id="rId5"/>
    <p:sldId id="261" r:id="rId6"/>
    <p:sldId id="292" r:id="rId7"/>
    <p:sldId id="263" r:id="rId8"/>
    <p:sldId id="264" r:id="rId9"/>
    <p:sldId id="265" r:id="rId10"/>
    <p:sldId id="266" r:id="rId11"/>
    <p:sldId id="267" r:id="rId12"/>
    <p:sldId id="268" r:id="rId13"/>
    <p:sldId id="269" r:id="rId14"/>
    <p:sldId id="270" r:id="rId15"/>
    <p:sldId id="271" r:id="rId16"/>
    <p:sldId id="289" r:id="rId17"/>
    <p:sldId id="272" r:id="rId18"/>
    <p:sldId id="274" r:id="rId19"/>
    <p:sldId id="273" r:id="rId20"/>
    <p:sldId id="275" r:id="rId21"/>
    <p:sldId id="276" r:id="rId22"/>
    <p:sldId id="277" r:id="rId23"/>
    <p:sldId id="278" r:id="rId24"/>
    <p:sldId id="279" r:id="rId25"/>
    <p:sldId id="280" r:id="rId26"/>
    <p:sldId id="281" r:id="rId27"/>
    <p:sldId id="282" r:id="rId28"/>
    <p:sldId id="284" r:id="rId29"/>
    <p:sldId id="283" r:id="rId30"/>
    <p:sldId id="285"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590" autoAdjust="0"/>
  </p:normalViewPr>
  <p:slideViewPr>
    <p:cSldViewPr snapToGrid="0">
      <p:cViewPr>
        <p:scale>
          <a:sx n="70" d="100"/>
          <a:sy n="70" d="100"/>
        </p:scale>
        <p:origin x="-7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B2263-62B6-4316-A341-2A06BC7C49D2}" type="datetimeFigureOut">
              <a:rPr lang="es-EC" smtClean="0"/>
              <a:pPr/>
              <a:t>19/10/2017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9A7BD-8F37-4B99-9ECC-89A31677117E}" type="slidenum">
              <a:rPr lang="es-EC" smtClean="0"/>
              <a:pPr/>
              <a:t>‹Nº›</a:t>
            </a:fld>
            <a:endParaRPr lang="es-EC"/>
          </a:p>
        </p:txBody>
      </p:sp>
    </p:spTree>
    <p:extLst>
      <p:ext uri="{BB962C8B-B14F-4D97-AF65-F5344CB8AC3E}">
        <p14:creationId xmlns:p14="http://schemas.microsoft.com/office/powerpoint/2010/main" val="338765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no se disponen de los procesos, directrices o procedimientos a nivel operativo, y como tal no están definidas las actividades, tareas, responsabilidades y alcances de los trabajos, a nivel básico-operacional</a:t>
            </a:r>
            <a:endParaRPr lang="en-US" dirty="0"/>
          </a:p>
        </p:txBody>
      </p:sp>
      <p:sp>
        <p:nvSpPr>
          <p:cNvPr id="4" name="Slide Number Placeholder 3"/>
          <p:cNvSpPr>
            <a:spLocks noGrp="1"/>
          </p:cNvSpPr>
          <p:nvPr>
            <p:ph type="sldNum" sz="quarter" idx="10"/>
          </p:nvPr>
        </p:nvSpPr>
        <p:spPr/>
        <p:txBody>
          <a:bodyPr/>
          <a:lstStyle/>
          <a:p>
            <a:fld id="{EFD9A7BD-8F37-4B99-9ECC-89A31677117E}" type="slidenum">
              <a:rPr lang="es-EC" smtClean="0"/>
              <a:pPr/>
              <a:t>4</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dirty="0" smtClean="0">
                <a:solidFill>
                  <a:srgbClr val="00000A"/>
                </a:solidFill>
                <a:ea typeface="WenQuanYi Micro Hei"/>
              </a:rPr>
              <a:t>Manteniendo el alineamiento estratégico institucional, el Nivel Operativo actual del CEE debe ser redefinido ya que es importante concatenar, coordinar efectivamente y fortalecer los esfuerzos de los estamentos de administración  y ejecución de proyectos de construcción (UEC/GMT)  con aquellos que gestionan, planifican, supervisan y controlan el desarrollo de estos proyectos (Jefatura Técnica y sus direcciones que actualmente están concebidos en el Nivel de Apoyo).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dirty="0" smtClean="0">
                <a:solidFill>
                  <a:srgbClr val="00000A"/>
                </a:solidFill>
                <a:ea typeface="WenQuanYi Micro Hei"/>
              </a:rPr>
              <a:t>El Sistema de Administración por Procesos aplicado al Nivel Operativo del CEE debe ser desarrollado sobre la base de los Procesos </a:t>
            </a:r>
            <a:r>
              <a:rPr lang="es-EC" sz="1200" dirty="0" err="1" smtClean="0">
                <a:solidFill>
                  <a:srgbClr val="00000A"/>
                </a:solidFill>
                <a:ea typeface="WenQuanYi Micro Hei"/>
              </a:rPr>
              <a:t>Agregadores</a:t>
            </a:r>
            <a:r>
              <a:rPr lang="es-EC" sz="1200" dirty="0" smtClean="0">
                <a:solidFill>
                  <a:srgbClr val="00000A"/>
                </a:solidFill>
                <a:ea typeface="WenQuanYi Micro Hei"/>
              </a:rPr>
              <a:t> de valor en el ámbito de los proyectos de construcción., puesto que es en este nivel en donde se generan, administran y controlan los productos y servicios que se ofrecen y brindan en apoyo al desarrollo nacional como parte de su misión  institucional.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dirty="0" smtClean="0">
                <a:solidFill>
                  <a:srgbClr val="00000A"/>
                </a:solidFill>
                <a:ea typeface="WenQuanYi Micro Hei"/>
              </a:rPr>
              <a:t>El sistema de administración por procesos propuesto servirá para concatenar las acciones del Nivel Operativo del CEE al momento de gestionar, administrar, dirigir, supervisar y cerrar la ejecución de proyectos, pues, determina un procedimiento lógico, sistemático e integrado que potencializará el trabajo de los servidores públicos militares y civiles en los ámbitos de sus competencias. </a:t>
            </a:r>
            <a:endParaRPr lang="en-US" sz="1200" dirty="0" smtClean="0">
              <a:solidFill>
                <a:srgbClr val="00000A"/>
              </a:solidFill>
              <a:ea typeface="WenQuanYi Micro Hei"/>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solidFill>
                <a:srgbClr val="00000A"/>
              </a:solidFill>
              <a:ea typeface="WenQuanYi Micro Hei"/>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solidFill>
                <a:srgbClr val="00000A"/>
              </a:solidFill>
              <a:ea typeface="WenQuanYi Micro Hei"/>
            </a:endParaRPr>
          </a:p>
          <a:p>
            <a:endParaRPr lang="es-EC" dirty="0"/>
          </a:p>
        </p:txBody>
      </p:sp>
      <p:sp>
        <p:nvSpPr>
          <p:cNvPr id="4" name="Marcador de número de diapositiva 3"/>
          <p:cNvSpPr>
            <a:spLocks noGrp="1"/>
          </p:cNvSpPr>
          <p:nvPr>
            <p:ph type="sldNum" sz="quarter" idx="10"/>
          </p:nvPr>
        </p:nvSpPr>
        <p:spPr/>
        <p:txBody>
          <a:bodyPr/>
          <a:lstStyle/>
          <a:p>
            <a:fld id="{EFD9A7BD-8F37-4B99-9ECC-89A31677117E}" type="slidenum">
              <a:rPr lang="es-EC" smtClean="0"/>
              <a:pPr/>
              <a:t>30</a:t>
            </a:fld>
            <a:endParaRPr lang="es-EC"/>
          </a:p>
        </p:txBody>
      </p:sp>
    </p:spTree>
    <p:extLst>
      <p:ext uri="{BB962C8B-B14F-4D97-AF65-F5344CB8AC3E}">
        <p14:creationId xmlns:p14="http://schemas.microsoft.com/office/powerpoint/2010/main" val="1119532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D9A7BD-8F37-4B99-9ECC-89A31677117E}" type="slidenum">
              <a:rPr lang="es-EC" smtClean="0"/>
              <a:pPr/>
              <a:t>31</a:t>
            </a:fld>
            <a:endParaRPr lang="es-EC"/>
          </a:p>
        </p:txBody>
      </p:sp>
    </p:spTree>
    <p:extLst>
      <p:ext uri="{BB962C8B-B14F-4D97-AF65-F5344CB8AC3E}">
        <p14:creationId xmlns:p14="http://schemas.microsoft.com/office/powerpoint/2010/main" val="267832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estructura organizacional actual del CEE, resulta de una planificación estratégica basada en procesos, la misma que al momento se encuentra definida a nivel macro, es decir no están definidos procesos y como parte de estos actividades y tareas, en los diferentes niveles de esta estructura, especialmente en el nivel operativo.</a:t>
            </a:r>
            <a:endParaRPr lang="en-U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EFD9A7BD-8F37-4B99-9ECC-89A31677117E}" type="slidenum">
              <a:rPr lang="es-EC" smtClean="0"/>
              <a:pPr/>
              <a:t>12</a:t>
            </a:fld>
            <a:endParaRPr lang="es-EC"/>
          </a:p>
        </p:txBody>
      </p:sp>
    </p:spTree>
    <p:extLst>
      <p:ext uri="{BB962C8B-B14F-4D97-AF65-F5344CB8AC3E}">
        <p14:creationId xmlns:p14="http://schemas.microsoft.com/office/powerpoint/2010/main" val="54208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Nivel operativo del CEE para la ejecución de operaciones de ingeniería en apoyo al desarrollo nacional (obras civiles horizontales y verticales y servicios petroleros), está constituido por las Unidades de Ingeniería de Construcciones UEC, y como parte de estas los Grupos Militares de Trabajo GMT. La función de las UEC es muy importante, pues permite que los GMT se dediquen exclusivamente a la producción y libera de la carga administrativa al departamento de Gestión de la Ejecución en la matriz del CEE, ya que toda la gestión administrativa y contable, así como la supervisión y control técnico se lleva a cabo en esta instancia, más la falta de procesos, y en muchos de los casos la no materialización de este nivel de gestión (UEC), se ve reflejado en los resultados presentados en el diagnóstico situacional.</a:t>
            </a:r>
            <a:endParaRPr lang="en-U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EFD9A7BD-8F37-4B99-9ECC-89A31677117E}" type="slidenum">
              <a:rPr lang="es-EC" smtClean="0"/>
              <a:pPr/>
              <a:t>13</a:t>
            </a:fld>
            <a:endParaRPr lang="es-EC"/>
          </a:p>
        </p:txBody>
      </p:sp>
    </p:spTree>
    <p:extLst>
      <p:ext uri="{BB962C8B-B14F-4D97-AF65-F5344CB8AC3E}">
        <p14:creationId xmlns:p14="http://schemas.microsoft.com/office/powerpoint/2010/main" val="1284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diagnóstico situacional refleja el problema que representa para la Institución el proceso de cierre técnico, administrativo y financiero, de todas aquellas obras que fueron ya concluidas, pues el porcentaje de proyectos cerrados es apenas del 14,28%, comparado con el 85,72% de proyectos que se encuentran en esta fase, situación que igualmente se entiende no existiese si como parte de la fase de ejecución de los proyectos se considere el cierre técnico, administrativo y financiero de los mismos, debidamente soportado por procesos claramente definidos.</a:t>
            </a:r>
            <a:endParaRPr lang="en-U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EFD9A7BD-8F37-4B99-9ECC-89A31677117E}" type="slidenum">
              <a:rPr lang="es-EC" smtClean="0"/>
              <a:pPr/>
              <a:t>14</a:t>
            </a:fld>
            <a:endParaRPr lang="es-EC"/>
          </a:p>
        </p:txBody>
      </p:sp>
    </p:spTree>
    <p:extLst>
      <p:ext uri="{BB962C8B-B14F-4D97-AF65-F5344CB8AC3E}">
        <p14:creationId xmlns:p14="http://schemas.microsoft.com/office/powerpoint/2010/main" val="426739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Existe una cartera vencida actualizada de 75,8 millones, incluyendo planillas correspondientes a proyectos en ejecución, monto del cual se deberá descontar los anticipos respectivos, este monto obedece a que las planillas por trabajos realmente ejecutados no han sido canceladas por diferentes motivos, entre otros por falta de legalización, autorización, o por iliquidez de las entidades contratantes, pero si se considera que de este monto el 47,10% corresponde a planillas que no han sido legalizadas, podemos determinar que siendo esta una responsabilidad del nivel operativo, no existe un proceso que defina una adecuada gestión en este sentido.</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FD9A7BD-8F37-4B99-9ECC-89A31677117E}" type="slidenum">
              <a:rPr lang="es-EC" smtClean="0"/>
              <a:pPr/>
              <a:t>15</a:t>
            </a:fld>
            <a:endParaRPr lang="es-EC"/>
          </a:p>
        </p:txBody>
      </p:sp>
    </p:spTree>
    <p:extLst>
      <p:ext uri="{BB962C8B-B14F-4D97-AF65-F5344CB8AC3E}">
        <p14:creationId xmlns:p14="http://schemas.microsoft.com/office/powerpoint/2010/main" val="302910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A"/>
                </a:solidFill>
                <a:latin typeface="Times New Roman" panose="02020603050405020304" pitchFamily="18" charset="0"/>
                <a:ea typeface="WenQuanYi Micro Hei"/>
              </a:rPr>
              <a:t>El avance de obra físico de los proyectos en ejecución tomando como referencia el primer trimestre del año 2017 nos permite definir que en la generalidad de las obras existe una baja e incluso nula producción, que en muchos casos no es el reflejo del trabajo mismo, sino de una inadecuada gestión por parte de los responsables en los diferentes ámbitos del proceso constructivo y administrativo, que no generan la información suficiente o necesaria que permita tener una visión integral y gerencial del estado de los proyectos. </a:t>
            </a:r>
            <a:endParaRPr lang="en-US" dirty="0" smtClean="0">
              <a:solidFill>
                <a:srgbClr val="00000A"/>
              </a:solidFill>
              <a:effectLst/>
              <a:latin typeface="Times New Roman" panose="02020603050405020304" pitchFamily="18" charset="0"/>
              <a:ea typeface="WenQuanYi Micro Hei"/>
            </a:endParaRPr>
          </a:p>
          <a:p>
            <a:endParaRPr lang="en-US" dirty="0"/>
          </a:p>
        </p:txBody>
      </p:sp>
      <p:sp>
        <p:nvSpPr>
          <p:cNvPr id="4" name="Slide Number Placeholder 3"/>
          <p:cNvSpPr>
            <a:spLocks noGrp="1"/>
          </p:cNvSpPr>
          <p:nvPr>
            <p:ph type="sldNum" sz="quarter" idx="10"/>
          </p:nvPr>
        </p:nvSpPr>
        <p:spPr/>
        <p:txBody>
          <a:bodyPr/>
          <a:lstStyle/>
          <a:p>
            <a:fld id="{EFD9A7BD-8F37-4B99-9ECC-89A31677117E}" type="slidenum">
              <a:rPr lang="es-EC" smtClean="0"/>
              <a:pPr/>
              <a:t>16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D9A7BD-8F37-4B99-9ECC-89A31677117E}" type="slidenum">
              <a:rPr lang="es-EC" smtClean="0"/>
              <a:pPr/>
              <a:t>17</a:t>
            </a:fld>
            <a:endParaRPr lang="es-EC"/>
          </a:p>
        </p:txBody>
      </p:sp>
    </p:spTree>
    <p:extLst>
      <p:ext uri="{BB962C8B-B14F-4D97-AF65-F5344CB8AC3E}">
        <p14:creationId xmlns:p14="http://schemas.microsoft.com/office/powerpoint/2010/main" val="356330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D9A7BD-8F37-4B99-9ECC-89A31677117E}" type="slidenum">
              <a:rPr lang="es-EC" smtClean="0"/>
              <a:pPr/>
              <a:t>18</a:t>
            </a:fld>
            <a:endParaRPr lang="es-EC"/>
          </a:p>
        </p:txBody>
      </p:sp>
    </p:spTree>
    <p:extLst>
      <p:ext uri="{BB962C8B-B14F-4D97-AF65-F5344CB8AC3E}">
        <p14:creationId xmlns:p14="http://schemas.microsoft.com/office/powerpoint/2010/main" val="417697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enfoque de procesos enfatiza cómo los objetivos se pueden alcanzar de manera más eficiente si se consideran las actividades agrupadas entre sí, de modo que vayan transformando unas entradas en resultados y así poder ofrecer una obra/servicio que aporte valor al cliente</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EFD9A7BD-8F37-4B99-9ECC-89A31677117E}" type="slidenum">
              <a:rPr lang="es-EC" smtClean="0"/>
              <a:pPr/>
              <a:t>19</a:t>
            </a:fld>
            <a:endParaRPr lang="es-EC"/>
          </a:p>
        </p:txBody>
      </p:sp>
    </p:spTree>
    <p:extLst>
      <p:ext uri="{BB962C8B-B14F-4D97-AF65-F5344CB8AC3E}">
        <p14:creationId xmlns:p14="http://schemas.microsoft.com/office/powerpoint/2010/main" val="394144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0">
              <a:schemeClr val="accent2">
                <a:lumMod val="60000"/>
                <a:lumOff val="40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Avance%20fisico%20obras.doc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package" Target="../embeddings/Dibujo_de_Microsoft_Visio111111111111111111111111111111111111.vsd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6.xml"/><Relationship Id="rId5" Type="http://schemas.openxmlformats.org/officeDocument/2006/relationships/slide" Target="slide25.xml"/><Relationship Id="rId4" Type="http://schemas.openxmlformats.org/officeDocument/2006/relationships/slide" Target="slide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hyperlink" Target="Ficha%20del%20Proceso%20Interno%20de%20Construcci&#243;n%20de%20obras.docx"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Actividades%20del%20subproceso%20de%20Ejecuci&#243;n%20de%20obras.docx" TargetMode="External"/><Relationship Id="rId2" Type="http://schemas.openxmlformats.org/officeDocument/2006/relationships/hyperlink" Target="Ficha%20del%20Subproceso%20de%20Ejecuci&#243;n%20de%20obras.docx"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cleon\AppData\Local\Microsoft\Windows\Temporary Internet Files\Content.Word\IMG-20170119-WA0061.jpg"/>
          <p:cNvPicPr/>
          <p:nvPr/>
        </p:nvPicPr>
        <p:blipFill rotWithShape="1">
          <a:blip r:embed="rId2">
            <a:extLst>
              <a:ext uri="{28A0092B-C50C-407E-A947-70E740481C1C}">
                <a14:useLocalDpi xmlns:a14="http://schemas.microsoft.com/office/drawing/2010/main" val="0"/>
              </a:ext>
            </a:extLst>
          </a:blip>
          <a:srcRect b="7143"/>
          <a:stretch/>
        </p:blipFill>
        <p:spPr bwMode="auto">
          <a:xfrm>
            <a:off x="331540" y="338324"/>
            <a:ext cx="4188505" cy="1943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stretch>
            <a:fillRect/>
          </a:stretch>
        </p:blipFill>
        <p:spPr>
          <a:xfrm>
            <a:off x="161027" y="2508706"/>
            <a:ext cx="4359018" cy="3788184"/>
          </a:xfrm>
          <a:prstGeom prst="rect">
            <a:avLst/>
          </a:prstGeom>
        </p:spPr>
      </p:pic>
      <p:pic>
        <p:nvPicPr>
          <p:cNvPr id="6" name="Imagen 5"/>
          <p:cNvPicPr>
            <a:picLocks noChangeAspect="1"/>
          </p:cNvPicPr>
          <p:nvPr/>
        </p:nvPicPr>
        <p:blipFill>
          <a:blip r:embed="rId4"/>
          <a:stretch>
            <a:fillRect/>
          </a:stretch>
        </p:blipFill>
        <p:spPr>
          <a:xfrm>
            <a:off x="161027" y="4629489"/>
            <a:ext cx="4359018" cy="3334801"/>
          </a:xfrm>
          <a:prstGeom prst="rect">
            <a:avLst/>
          </a:prstGeom>
        </p:spPr>
      </p:pic>
      <p:pic>
        <p:nvPicPr>
          <p:cNvPr id="7" name="Imagen 6"/>
          <p:cNvPicPr>
            <a:picLocks noChangeAspect="1"/>
          </p:cNvPicPr>
          <p:nvPr/>
        </p:nvPicPr>
        <p:blipFill>
          <a:blip r:embed="rId5"/>
          <a:stretch>
            <a:fillRect/>
          </a:stretch>
        </p:blipFill>
        <p:spPr>
          <a:xfrm>
            <a:off x="4793736" y="384930"/>
            <a:ext cx="4932091" cy="1353429"/>
          </a:xfrm>
          <a:prstGeom prst="rect">
            <a:avLst/>
          </a:prstGeom>
        </p:spPr>
      </p:pic>
      <p:pic>
        <p:nvPicPr>
          <p:cNvPr id="8" name="Imagen 7"/>
          <p:cNvPicPr>
            <a:picLocks noChangeAspect="1"/>
          </p:cNvPicPr>
          <p:nvPr/>
        </p:nvPicPr>
        <p:blipFill>
          <a:blip r:embed="rId6"/>
          <a:stretch>
            <a:fillRect/>
          </a:stretch>
        </p:blipFill>
        <p:spPr>
          <a:xfrm>
            <a:off x="10072879" y="204246"/>
            <a:ext cx="1585097" cy="1621677"/>
          </a:xfrm>
          <a:prstGeom prst="rect">
            <a:avLst/>
          </a:prstGeom>
        </p:spPr>
      </p:pic>
      <p:sp>
        <p:nvSpPr>
          <p:cNvPr id="9" name="Rectángulo 8"/>
          <p:cNvSpPr/>
          <p:nvPr/>
        </p:nvSpPr>
        <p:spPr>
          <a:xfrm>
            <a:off x="5458690" y="2265218"/>
            <a:ext cx="6096000" cy="1446550"/>
          </a:xfrm>
          <a:prstGeom prst="rect">
            <a:avLst/>
          </a:prstGeom>
        </p:spPr>
        <p:txBody>
          <a:bodyPr>
            <a:spAutoFit/>
          </a:bodyPr>
          <a:lstStyle/>
          <a:p>
            <a:pPr algn="ctr"/>
            <a:r>
              <a:rPr lang="es-EC" sz="2200" b="1" dirty="0">
                <a:effectLst>
                  <a:outerShdw blurRad="38100" dist="38100" dir="2700000" algn="tl">
                    <a:srgbClr val="000000">
                      <a:alpha val="43137"/>
                    </a:srgbClr>
                  </a:outerShdw>
                </a:effectLst>
              </a:rPr>
              <a:t>“SISTEMA DE ADMINISTRACIÓN POR PROCESOS PARA PROYECTOS DE CONSTRUCCIÓN APLICADO AL NIVEL OPERATIVO DEL CUERPO DE INGENIEROS DEL EJÉRCITO DEL ECUADOR”</a:t>
            </a:r>
          </a:p>
        </p:txBody>
      </p:sp>
      <p:sp>
        <p:nvSpPr>
          <p:cNvPr id="10" name="Rectángulo 9"/>
          <p:cNvSpPr/>
          <p:nvPr/>
        </p:nvSpPr>
        <p:spPr>
          <a:xfrm>
            <a:off x="5354781" y="4238627"/>
            <a:ext cx="6096000" cy="1569660"/>
          </a:xfrm>
          <a:prstGeom prst="rect">
            <a:avLst/>
          </a:prstGeom>
        </p:spPr>
        <p:txBody>
          <a:bodyPr>
            <a:spAutoFit/>
          </a:bodyPr>
          <a:lstStyle/>
          <a:p>
            <a:pPr algn="ctr"/>
            <a:r>
              <a:rPr lang="pt-BR" sz="1600" b="1" dirty="0">
                <a:effectLst>
                  <a:outerShdw blurRad="38100" dist="38100" dir="2700000" algn="tl">
                    <a:srgbClr val="000000">
                      <a:alpha val="43137"/>
                    </a:srgbClr>
                  </a:outerShdw>
                </a:effectLst>
              </a:rPr>
              <a:t>AUTOR: CRNL. EM ROMERO CÁRDENAS EDGAR PAÚL, ING.</a:t>
            </a:r>
          </a:p>
          <a:p>
            <a:pPr algn="ctr"/>
            <a:endParaRPr lang="pt-BR" sz="1600" b="1" dirty="0">
              <a:effectLst>
                <a:outerShdw blurRad="38100" dist="38100" dir="2700000" algn="tl">
                  <a:srgbClr val="000000">
                    <a:alpha val="43137"/>
                  </a:srgbClr>
                </a:outerShdw>
              </a:effectLst>
            </a:endParaRPr>
          </a:p>
          <a:p>
            <a:pPr algn="ctr"/>
            <a:r>
              <a:rPr lang="pt-BR" sz="1600" b="1" dirty="0">
                <a:effectLst>
                  <a:outerShdw blurRad="38100" dist="38100" dir="2700000" algn="tl">
                    <a:srgbClr val="000000">
                      <a:alpha val="43137"/>
                    </a:srgbClr>
                  </a:outerShdw>
                </a:effectLst>
              </a:rPr>
              <a:t>DIRECTOR: RAÚL PAVÓN CORAL, ING, </a:t>
            </a:r>
            <a:r>
              <a:rPr lang="pt-BR" sz="1600" b="1" dirty="0" err="1" smtClean="0">
                <a:effectLst>
                  <a:outerShdw blurRad="38100" dist="38100" dir="2700000" algn="tl">
                    <a:srgbClr val="000000">
                      <a:alpha val="43137"/>
                    </a:srgbClr>
                  </a:outerShdw>
                </a:effectLst>
              </a:rPr>
              <a:t>MSc</a:t>
            </a:r>
            <a:r>
              <a:rPr lang="pt-BR" sz="1600" b="1" dirty="0" smtClean="0">
                <a:effectLst>
                  <a:outerShdw blurRad="38100" dist="38100" dir="2700000" algn="tl">
                    <a:srgbClr val="000000">
                      <a:alpha val="43137"/>
                    </a:srgbClr>
                  </a:outerShdw>
                </a:effectLst>
              </a:rPr>
              <a:t>, </a:t>
            </a:r>
            <a:r>
              <a:rPr lang="pt-BR" sz="1600" b="1" dirty="0">
                <a:effectLst>
                  <a:outerShdw blurRad="38100" dist="38100" dir="2700000" algn="tl">
                    <a:srgbClr val="000000">
                      <a:alpha val="43137"/>
                    </a:srgbClr>
                  </a:outerShdw>
                </a:effectLst>
              </a:rPr>
              <a:t>MBA, </a:t>
            </a:r>
            <a:r>
              <a:rPr lang="pt-BR" sz="1600" b="1" dirty="0" smtClean="0">
                <a:effectLst>
                  <a:outerShdw blurRad="38100" dist="38100" dir="2700000" algn="tl">
                    <a:srgbClr val="000000">
                      <a:alpha val="43137"/>
                    </a:srgbClr>
                  </a:outerShdw>
                </a:effectLst>
              </a:rPr>
              <a:t>PMP</a:t>
            </a:r>
          </a:p>
          <a:p>
            <a:pPr algn="ctr"/>
            <a:endParaRPr lang="pt-BR" sz="1600" b="1" dirty="0">
              <a:effectLst>
                <a:outerShdw blurRad="38100" dist="38100" dir="2700000" algn="tl">
                  <a:srgbClr val="000000">
                    <a:alpha val="43137"/>
                  </a:srgbClr>
                </a:outerShdw>
              </a:effectLst>
            </a:endParaRPr>
          </a:p>
          <a:p>
            <a:pPr algn="ctr"/>
            <a:r>
              <a:rPr lang="pt-BR" sz="1600" b="1" dirty="0" smtClean="0">
                <a:effectLst>
                  <a:outerShdw blurRad="38100" dist="38100" dir="2700000" algn="tl">
                    <a:srgbClr val="000000">
                      <a:alpha val="43137"/>
                    </a:srgbClr>
                  </a:outerShdw>
                </a:effectLst>
              </a:rPr>
              <a:t>OCTUBRE 2017</a:t>
            </a:r>
          </a:p>
          <a:p>
            <a:pPr algn="ctr"/>
            <a:endParaRPr lang="pt-BR"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6046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69540929"/>
              </p:ext>
            </p:extLst>
          </p:nvPr>
        </p:nvGraphicFramePr>
        <p:xfrm>
          <a:off x="903514" y="1023257"/>
          <a:ext cx="10504715" cy="5434874"/>
        </p:xfrm>
        <a:graphic>
          <a:graphicData uri="http://schemas.openxmlformats.org/drawingml/2006/table">
            <a:tbl>
              <a:tblPr firstRow="1" firstCol="1" bandRow="1">
                <a:tableStyleId>{5C22544A-7EE6-4342-B048-85BDC9FD1C3A}</a:tableStyleId>
              </a:tblPr>
              <a:tblGrid>
                <a:gridCol w="2119851"/>
                <a:gridCol w="1800509"/>
                <a:gridCol w="2014804"/>
                <a:gridCol w="1590414"/>
                <a:gridCol w="2014804"/>
                <a:gridCol w="964333"/>
              </a:tblGrid>
              <a:tr h="397674">
                <a:tc rowSpan="2">
                  <a:txBody>
                    <a:bodyPr/>
                    <a:lstStyle/>
                    <a:p>
                      <a:pPr algn="ctr">
                        <a:lnSpc>
                          <a:spcPct val="150000"/>
                        </a:lnSpc>
                        <a:spcBef>
                          <a:spcPts val="1200"/>
                        </a:spcBef>
                        <a:spcAft>
                          <a:spcPts val="0"/>
                        </a:spcAft>
                      </a:pPr>
                      <a:r>
                        <a:rPr lang="es-EC" sz="1200" b="1" dirty="0">
                          <a:solidFill>
                            <a:schemeClr val="bg1"/>
                          </a:solidFill>
                          <a:effectLst/>
                        </a:rPr>
                        <a:t>Objetivos Específicos</a:t>
                      </a:r>
                      <a:endParaRPr lang="es-EC" sz="1200" b="1" dirty="0">
                        <a:solidFill>
                          <a:schemeClr val="bg1"/>
                        </a:solidFill>
                        <a:effectLst/>
                        <a:latin typeface="Liberation Serif"/>
                        <a:ea typeface="WenQuanYi Micro Hei"/>
                        <a:cs typeface="Lohit Hindi"/>
                      </a:endParaRPr>
                    </a:p>
                  </a:txBody>
                  <a:tcPr marL="53488" marR="53488" marT="0" marB="0" anchor="ctr">
                    <a:solidFill>
                      <a:schemeClr val="tx2"/>
                    </a:solidFill>
                  </a:tcPr>
                </a:tc>
                <a:tc gridSpan="2">
                  <a:txBody>
                    <a:bodyPr/>
                    <a:lstStyle/>
                    <a:p>
                      <a:pPr algn="ctr">
                        <a:lnSpc>
                          <a:spcPct val="150000"/>
                        </a:lnSpc>
                        <a:spcBef>
                          <a:spcPts val="1200"/>
                        </a:spcBef>
                        <a:spcAft>
                          <a:spcPts val="0"/>
                        </a:spcAft>
                      </a:pPr>
                      <a:r>
                        <a:rPr lang="es-EC" sz="1200" b="1" dirty="0">
                          <a:solidFill>
                            <a:schemeClr val="bg1"/>
                          </a:solidFill>
                          <a:effectLst/>
                        </a:rPr>
                        <a:t>Fuentes de Información</a:t>
                      </a:r>
                      <a:endParaRPr lang="es-EC" sz="1200" b="1" dirty="0">
                        <a:solidFill>
                          <a:schemeClr val="bg1"/>
                        </a:solidFill>
                        <a:effectLst/>
                        <a:latin typeface="Liberation Serif"/>
                        <a:ea typeface="WenQuanYi Micro Hei"/>
                        <a:cs typeface="Lohit Hindi"/>
                      </a:endParaRPr>
                    </a:p>
                  </a:txBody>
                  <a:tcPr marL="53488" marR="53488" marT="0" marB="0" anchor="ctr">
                    <a:solidFill>
                      <a:schemeClr val="tx2"/>
                    </a:solidFill>
                  </a:tcPr>
                </a:tc>
                <a:tc hMerge="1">
                  <a:txBody>
                    <a:bodyPr/>
                    <a:lstStyle/>
                    <a:p>
                      <a:endParaRPr lang="es-EC"/>
                    </a:p>
                  </a:txBody>
                  <a:tcPr/>
                </a:tc>
                <a:tc rowSpan="2">
                  <a:txBody>
                    <a:bodyPr/>
                    <a:lstStyle/>
                    <a:p>
                      <a:pPr algn="ctr">
                        <a:lnSpc>
                          <a:spcPct val="150000"/>
                        </a:lnSpc>
                        <a:spcBef>
                          <a:spcPts val="1200"/>
                        </a:spcBef>
                        <a:spcAft>
                          <a:spcPts val="0"/>
                        </a:spcAft>
                      </a:pPr>
                      <a:r>
                        <a:rPr lang="es-EC" sz="1200" b="1">
                          <a:solidFill>
                            <a:schemeClr val="bg1"/>
                          </a:solidFill>
                          <a:effectLst/>
                        </a:rPr>
                        <a:t>Tipo de Investigación</a:t>
                      </a:r>
                      <a:endParaRPr lang="es-EC" sz="1200" b="1">
                        <a:solidFill>
                          <a:schemeClr val="bg1"/>
                        </a:solidFill>
                        <a:effectLst/>
                        <a:latin typeface="Liberation Serif"/>
                        <a:ea typeface="WenQuanYi Micro Hei"/>
                        <a:cs typeface="Lohit Hindi"/>
                      </a:endParaRPr>
                    </a:p>
                  </a:txBody>
                  <a:tcPr marL="53488" marR="53488" marT="0" marB="0" anchor="ctr">
                    <a:solidFill>
                      <a:schemeClr val="tx2"/>
                    </a:solidFill>
                  </a:tcPr>
                </a:tc>
                <a:tc>
                  <a:txBody>
                    <a:bodyPr/>
                    <a:lstStyle/>
                    <a:p>
                      <a:pPr algn="ctr">
                        <a:lnSpc>
                          <a:spcPct val="150000"/>
                        </a:lnSpc>
                        <a:spcBef>
                          <a:spcPts val="1200"/>
                        </a:spcBef>
                        <a:spcAft>
                          <a:spcPts val="0"/>
                        </a:spcAft>
                      </a:pPr>
                      <a:r>
                        <a:rPr lang="es-EC" sz="1200" b="1">
                          <a:solidFill>
                            <a:schemeClr val="bg1"/>
                          </a:solidFill>
                          <a:effectLst/>
                        </a:rPr>
                        <a:t>Método de investigación</a:t>
                      </a:r>
                      <a:endParaRPr lang="es-EC" sz="1200" b="1">
                        <a:solidFill>
                          <a:schemeClr val="bg1"/>
                        </a:solidFill>
                        <a:effectLst/>
                        <a:latin typeface="Liberation Serif"/>
                        <a:ea typeface="WenQuanYi Micro Hei"/>
                        <a:cs typeface="Lohit Hindi"/>
                      </a:endParaRPr>
                    </a:p>
                  </a:txBody>
                  <a:tcPr marL="53488" marR="53488" marT="0" marB="0" anchor="ctr">
                    <a:solidFill>
                      <a:schemeClr val="tx2"/>
                    </a:solidFill>
                  </a:tcPr>
                </a:tc>
                <a:tc rowSpan="2">
                  <a:txBody>
                    <a:bodyPr/>
                    <a:lstStyle/>
                    <a:p>
                      <a:pPr algn="ctr">
                        <a:lnSpc>
                          <a:spcPct val="150000"/>
                        </a:lnSpc>
                        <a:spcBef>
                          <a:spcPts val="1200"/>
                        </a:spcBef>
                        <a:spcAft>
                          <a:spcPts val="0"/>
                        </a:spcAft>
                      </a:pPr>
                      <a:r>
                        <a:rPr lang="es-EC" sz="1200" b="1">
                          <a:solidFill>
                            <a:schemeClr val="bg1"/>
                          </a:solidFill>
                          <a:effectLst/>
                        </a:rPr>
                        <a:t>Herramientas</a:t>
                      </a:r>
                      <a:endParaRPr lang="es-EC" sz="1200" b="1">
                        <a:solidFill>
                          <a:schemeClr val="bg1"/>
                        </a:solidFill>
                        <a:effectLst/>
                        <a:latin typeface="Liberation Serif"/>
                        <a:ea typeface="WenQuanYi Micro Hei"/>
                        <a:cs typeface="Lohit Hindi"/>
                      </a:endParaRPr>
                    </a:p>
                  </a:txBody>
                  <a:tcPr marL="53488" marR="53488" marT="0" marB="0" anchor="ctr">
                    <a:solidFill>
                      <a:schemeClr val="tx2"/>
                    </a:solidFill>
                  </a:tcPr>
                </a:tc>
              </a:tr>
              <a:tr h="353440">
                <a:tc vMerge="1">
                  <a:txBody>
                    <a:bodyPr/>
                    <a:lstStyle/>
                    <a:p>
                      <a:endParaRPr lang="es-EC"/>
                    </a:p>
                  </a:txBody>
                  <a:tcPr/>
                </a:tc>
                <a:tc>
                  <a:txBody>
                    <a:bodyPr/>
                    <a:lstStyle/>
                    <a:p>
                      <a:pPr algn="ctr">
                        <a:lnSpc>
                          <a:spcPct val="150000"/>
                        </a:lnSpc>
                        <a:spcBef>
                          <a:spcPts val="1200"/>
                        </a:spcBef>
                        <a:spcAft>
                          <a:spcPts val="0"/>
                        </a:spcAft>
                      </a:pPr>
                      <a:r>
                        <a:rPr lang="es-EC" sz="1200" b="1" dirty="0">
                          <a:solidFill>
                            <a:schemeClr val="bg1"/>
                          </a:solidFill>
                          <a:effectLst/>
                        </a:rPr>
                        <a:t>Primarias</a:t>
                      </a:r>
                      <a:endParaRPr lang="es-EC" sz="1200" b="1" dirty="0">
                        <a:solidFill>
                          <a:schemeClr val="bg1"/>
                        </a:solidFill>
                        <a:effectLst/>
                        <a:latin typeface="Liberation Serif"/>
                        <a:ea typeface="WenQuanYi Micro Hei"/>
                        <a:cs typeface="Lohit Hindi"/>
                      </a:endParaRPr>
                    </a:p>
                  </a:txBody>
                  <a:tcPr marL="53488" marR="53488" marT="0" marB="0" anchor="ctr">
                    <a:solidFill>
                      <a:schemeClr val="tx2"/>
                    </a:solidFill>
                  </a:tcPr>
                </a:tc>
                <a:tc>
                  <a:txBody>
                    <a:bodyPr/>
                    <a:lstStyle/>
                    <a:p>
                      <a:pPr algn="ctr">
                        <a:lnSpc>
                          <a:spcPct val="150000"/>
                        </a:lnSpc>
                        <a:spcBef>
                          <a:spcPts val="1200"/>
                        </a:spcBef>
                        <a:spcAft>
                          <a:spcPts val="0"/>
                        </a:spcAft>
                      </a:pPr>
                      <a:r>
                        <a:rPr lang="es-EC" sz="1200" b="1" dirty="0">
                          <a:solidFill>
                            <a:schemeClr val="bg1"/>
                          </a:solidFill>
                          <a:effectLst/>
                        </a:rPr>
                        <a:t>Secundarias</a:t>
                      </a:r>
                      <a:endParaRPr lang="es-EC" sz="1200" b="1" dirty="0">
                        <a:solidFill>
                          <a:schemeClr val="bg1"/>
                        </a:solidFill>
                        <a:effectLst/>
                        <a:latin typeface="Liberation Serif"/>
                        <a:ea typeface="WenQuanYi Micro Hei"/>
                        <a:cs typeface="Lohit Hindi"/>
                      </a:endParaRPr>
                    </a:p>
                  </a:txBody>
                  <a:tcPr marL="53488" marR="53488" marT="0" marB="0" anchor="ctr">
                    <a:solidFill>
                      <a:schemeClr val="tx2"/>
                    </a:solidFill>
                  </a:tcPr>
                </a:tc>
                <a:tc vMerge="1">
                  <a:txBody>
                    <a:bodyPr/>
                    <a:lstStyle/>
                    <a:p>
                      <a:endParaRPr lang="es-EC"/>
                    </a:p>
                  </a:txBody>
                  <a:tcPr/>
                </a:tc>
                <a:tc>
                  <a:txBody>
                    <a:bodyPr/>
                    <a:lstStyle/>
                    <a:p>
                      <a:pPr algn="ctr">
                        <a:lnSpc>
                          <a:spcPct val="150000"/>
                        </a:lnSpc>
                        <a:spcBef>
                          <a:spcPts val="1200"/>
                        </a:spcBef>
                        <a:spcAft>
                          <a:spcPts val="0"/>
                        </a:spcAft>
                      </a:pPr>
                      <a:r>
                        <a:rPr lang="es-EC" sz="1200" b="1" dirty="0">
                          <a:solidFill>
                            <a:schemeClr val="bg1"/>
                          </a:solidFill>
                          <a:effectLst/>
                        </a:rPr>
                        <a:t>Proyecto Factible</a:t>
                      </a:r>
                      <a:endParaRPr lang="es-EC" sz="1200" b="1" dirty="0">
                        <a:solidFill>
                          <a:schemeClr val="bg1"/>
                        </a:solidFill>
                        <a:effectLst/>
                        <a:latin typeface="Liberation Serif"/>
                        <a:ea typeface="WenQuanYi Micro Hei"/>
                        <a:cs typeface="Lohit Hindi"/>
                      </a:endParaRPr>
                    </a:p>
                  </a:txBody>
                  <a:tcPr marL="53488" marR="53488" marT="0" marB="0" anchor="ctr">
                    <a:solidFill>
                      <a:schemeClr val="tx2"/>
                    </a:solidFill>
                  </a:tcPr>
                </a:tc>
                <a:tc vMerge="1">
                  <a:txBody>
                    <a:bodyPr/>
                    <a:lstStyle/>
                    <a:p>
                      <a:endParaRPr lang="es-EC"/>
                    </a:p>
                  </a:txBody>
                  <a:tcPr/>
                </a:tc>
              </a:tr>
              <a:tr h="4534197">
                <a:tc>
                  <a:txBody>
                    <a:bodyPr/>
                    <a:lstStyle/>
                    <a:p>
                      <a:pPr marL="342900" lvl="0" indent="-342900">
                        <a:lnSpc>
                          <a:spcPct val="150000"/>
                        </a:lnSpc>
                        <a:spcBef>
                          <a:spcPts val="1200"/>
                        </a:spcBef>
                        <a:spcAft>
                          <a:spcPts val="1000"/>
                        </a:spcAft>
                        <a:buFont typeface="+mj-lt"/>
                        <a:buAutoNum type="alphaLcPeriod" startAt="2"/>
                      </a:pPr>
                      <a:endParaRPr lang="es-EC" sz="1200" dirty="0">
                        <a:effectLst/>
                      </a:endParaRPr>
                    </a:p>
                    <a:p>
                      <a:pPr marL="342900" lvl="0" indent="-342900">
                        <a:lnSpc>
                          <a:spcPct val="150000"/>
                        </a:lnSpc>
                        <a:spcBef>
                          <a:spcPts val="1200"/>
                        </a:spcBef>
                        <a:spcAft>
                          <a:spcPts val="1000"/>
                        </a:spcAft>
                        <a:buFont typeface="+mj-lt"/>
                        <a:buAutoNum type="alphaLcPeriod" startAt="2"/>
                      </a:pPr>
                      <a:r>
                        <a:rPr lang="es-EC" sz="1200" dirty="0">
                          <a:effectLst/>
                        </a:rPr>
                        <a:t>Definir lineamientos, procedimientos, procesos, actividades y/o tareas y responsabilidades, que faciliten una eficiente gestión administrativa institucional, para que sean incorporados holísticamente dentro de un sistema administrativo basado en procesos aplicable al nivel operativo del CEE.</a:t>
                      </a:r>
                      <a:endParaRPr lang="es-EC"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3488" marR="53488" marT="0" marB="0"/>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Los profesionales del CEE, encargados de la  planificación y ejecución de </a:t>
                      </a:r>
                      <a:r>
                        <a:rPr lang="es-EC" sz="1200" b="1" kern="1200" dirty="0">
                          <a:solidFill>
                            <a:schemeClr val="lt1"/>
                          </a:solidFill>
                          <a:effectLst/>
                          <a:latin typeface="+mn-lt"/>
                          <a:ea typeface="+mn-ea"/>
                          <a:cs typeface="+mn-cs"/>
                        </a:rPr>
                        <a:t>proyectos</a:t>
                      </a:r>
                    </a:p>
                  </a:txBody>
                  <a:tcPr marL="53488" marR="53488" marT="0" marB="0"/>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Modelos de gestión basados en procesos.</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Business </a:t>
                      </a:r>
                      <a:r>
                        <a:rPr lang="es-EC" sz="1200" b="1" dirty="0" err="1">
                          <a:effectLst/>
                        </a:rPr>
                        <a:t>Process</a:t>
                      </a:r>
                      <a:r>
                        <a:rPr lang="es-EC" sz="1200" b="1" dirty="0">
                          <a:effectLst/>
                        </a:rPr>
                        <a:t> Management (BPM)</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Modelo ISO 9001 :2015.</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Norma técnica de prestación de servicios y administración por procesos, ha sido emitida por la Secretaria Nacional de la Administración Pública</a:t>
                      </a:r>
                    </a:p>
                    <a:p>
                      <a:pPr algn="just">
                        <a:lnSpc>
                          <a:spcPct val="150000"/>
                        </a:lnSpc>
                        <a:spcBef>
                          <a:spcPts val="1200"/>
                        </a:spcBef>
                        <a:spcAft>
                          <a:spcPts val="0"/>
                        </a:spcAft>
                      </a:pPr>
                      <a:r>
                        <a:rPr lang="es-EC" sz="1200" b="1" dirty="0">
                          <a:effectLst/>
                        </a:rPr>
                        <a:t> </a:t>
                      </a:r>
                      <a:endParaRPr lang="es-EC" sz="1200" b="1" dirty="0">
                        <a:solidFill>
                          <a:srgbClr val="00000A"/>
                        </a:solidFill>
                        <a:effectLst/>
                        <a:latin typeface="Liberation Serif"/>
                        <a:ea typeface="WenQuanYi Micro Hei"/>
                        <a:cs typeface="Lohit Hindi"/>
                      </a:endParaRPr>
                    </a:p>
                  </a:txBody>
                  <a:tcPr marL="53488" marR="53488" marT="0" marB="0"/>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Análisis documental.</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Entrevistas de información.</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Preguntas de sondeo</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Observación participativa</a:t>
                      </a:r>
                      <a:endParaRPr lang="es-EC" sz="1200" b="1" dirty="0">
                        <a:solidFill>
                          <a:srgbClr val="00000A"/>
                        </a:solidFill>
                        <a:effectLst/>
                        <a:latin typeface="Liberation Serif"/>
                        <a:ea typeface="WenQuanYi Micro Hei"/>
                        <a:cs typeface="Lohit Hindi"/>
                      </a:endParaRPr>
                    </a:p>
                  </a:txBody>
                  <a:tcPr marL="53488" marR="53488" marT="0" marB="0"/>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Determinar los elementos base del problema definido.</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Interpretación del fenómeno de estudio.</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Análisis de recursos necesarios para el establecimiento de procedimientos, procesos, actividades y/o tareas y responsabilidades</a:t>
                      </a:r>
                      <a:endParaRPr lang="es-EC" sz="1200" b="1" dirty="0">
                        <a:solidFill>
                          <a:srgbClr val="00000A"/>
                        </a:solidFill>
                        <a:effectLst/>
                        <a:latin typeface="Liberation Serif"/>
                        <a:ea typeface="WenQuanYi Micro Hei"/>
                        <a:cs typeface="Lohit Hindi"/>
                      </a:endParaRPr>
                    </a:p>
                  </a:txBody>
                  <a:tcPr marL="53488" marR="53488" marT="0" marB="0"/>
                </a:tc>
                <a:tc>
                  <a:txBody>
                    <a:bodyPr/>
                    <a:lstStyle/>
                    <a:p>
                      <a:pPr marL="171450" indent="-171450" algn="just">
                        <a:lnSpc>
                          <a:spcPct val="150000"/>
                        </a:lnSpc>
                        <a:spcBef>
                          <a:spcPts val="1200"/>
                        </a:spcBef>
                        <a:spcAft>
                          <a:spcPts val="0"/>
                        </a:spcAft>
                        <a:buFont typeface="Arial" panose="020B0604020202020204" pitchFamily="34" charset="0"/>
                        <a:buChar char="•"/>
                      </a:pPr>
                      <a:r>
                        <a:rPr lang="es-EC" sz="1200" b="1" dirty="0">
                          <a:effectLst/>
                        </a:rPr>
                        <a:t>Juicio de expertos, para validar el modelo.</a:t>
                      </a:r>
                    </a:p>
                    <a:p>
                      <a:pPr algn="just">
                        <a:lnSpc>
                          <a:spcPct val="150000"/>
                        </a:lnSpc>
                        <a:spcBef>
                          <a:spcPts val="1200"/>
                        </a:spcBef>
                        <a:spcAft>
                          <a:spcPts val="0"/>
                        </a:spcAft>
                      </a:pPr>
                      <a:r>
                        <a:rPr lang="es-EC" sz="1200" b="1" dirty="0">
                          <a:effectLst/>
                        </a:rPr>
                        <a:t> </a:t>
                      </a:r>
                    </a:p>
                    <a:p>
                      <a:pPr algn="just">
                        <a:lnSpc>
                          <a:spcPct val="150000"/>
                        </a:lnSpc>
                        <a:spcBef>
                          <a:spcPts val="1200"/>
                        </a:spcBef>
                        <a:spcAft>
                          <a:spcPts val="0"/>
                        </a:spcAft>
                      </a:pPr>
                      <a:r>
                        <a:rPr lang="es-EC" sz="1200" b="1" dirty="0">
                          <a:effectLst/>
                        </a:rPr>
                        <a:t> </a:t>
                      </a:r>
                      <a:endParaRPr lang="es-EC" sz="1200" b="1" dirty="0">
                        <a:solidFill>
                          <a:srgbClr val="00000A"/>
                        </a:solidFill>
                        <a:effectLst/>
                        <a:latin typeface="Liberation Serif"/>
                        <a:ea typeface="WenQuanYi Micro Hei"/>
                        <a:cs typeface="Lohit Hindi"/>
                      </a:endParaRPr>
                    </a:p>
                  </a:txBody>
                  <a:tcPr marL="53488" marR="53488" marT="0" marB="0"/>
                </a:tc>
              </a:tr>
            </a:tbl>
          </a:graphicData>
        </a:graphic>
      </p:graphicFrame>
    </p:spTree>
    <p:extLst>
      <p:ext uri="{BB962C8B-B14F-4D97-AF65-F5344CB8AC3E}">
        <p14:creationId xmlns:p14="http://schemas.microsoft.com/office/powerpoint/2010/main" val="6210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081645" y="457200"/>
            <a:ext cx="8028709" cy="755506"/>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p:spPr>
        <p:txBody>
          <a:bodyPr>
            <a:normAutofit/>
          </a:bodyPr>
          <a:lstStyle/>
          <a:p>
            <a:pPr algn="ctr"/>
            <a:r>
              <a:rPr lang="es-EC" dirty="0" smtClean="0">
                <a:effectLst>
                  <a:outerShdw blurRad="38100" dist="38100" dir="2700000" algn="tl">
                    <a:srgbClr val="000000">
                      <a:alpha val="43137"/>
                    </a:srgbClr>
                  </a:outerShdw>
                </a:effectLst>
              </a:rPr>
              <a:t>DIAGNÓSTICO SITUACIONAL</a:t>
            </a:r>
            <a:endParaRPr lang="es-EC" dirty="0">
              <a:effectLst>
                <a:outerShdw blurRad="38100" dist="38100" dir="2700000" algn="tl">
                  <a:srgbClr val="000000">
                    <a:alpha val="43137"/>
                  </a:srgbClr>
                </a:outerShdw>
              </a:effectLst>
            </a:endParaRPr>
          </a:p>
        </p:txBody>
      </p:sp>
      <p:grpSp>
        <p:nvGrpSpPr>
          <p:cNvPr id="6" name="Grupo 5"/>
          <p:cNvGrpSpPr/>
          <p:nvPr/>
        </p:nvGrpSpPr>
        <p:grpSpPr>
          <a:xfrm>
            <a:off x="1034144" y="3462976"/>
            <a:ext cx="1796143" cy="892629"/>
            <a:chOff x="957943" y="2775857"/>
            <a:chExt cx="1796143" cy="892629"/>
          </a:xfrm>
          <a:solidFill>
            <a:schemeClr val="bg1">
              <a:lumMod val="75000"/>
            </a:schemeClr>
          </a:solidFill>
        </p:grpSpPr>
        <p:sp>
          <p:nvSpPr>
            <p:cNvPr id="4" name="Pentágono 3"/>
            <p:cNvSpPr/>
            <p:nvPr/>
          </p:nvSpPr>
          <p:spPr>
            <a:xfrm>
              <a:off x="957943" y="2775857"/>
              <a:ext cx="1796143" cy="892629"/>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p:cNvSpPr txBox="1"/>
            <p:nvPr/>
          </p:nvSpPr>
          <p:spPr>
            <a:xfrm>
              <a:off x="1186543" y="3037505"/>
              <a:ext cx="1110343" cy="369332"/>
            </a:xfrm>
            <a:prstGeom prst="rect">
              <a:avLst/>
            </a:prstGeom>
            <a:grpFill/>
          </p:spPr>
          <p:txBody>
            <a:bodyPr wrap="square" rtlCol="0">
              <a:spAutoFit/>
            </a:bodyPr>
            <a:lstStyle/>
            <a:p>
              <a:pPr algn="ctr"/>
              <a:r>
                <a:rPr lang="es-EC" b="1" dirty="0" smtClean="0"/>
                <a:t>CC.FF.AA</a:t>
              </a:r>
              <a:endParaRPr lang="es-EC" b="1" dirty="0"/>
            </a:p>
          </p:txBody>
        </p:sp>
      </p:grpSp>
      <p:grpSp>
        <p:nvGrpSpPr>
          <p:cNvPr id="7" name="Grupo 6"/>
          <p:cNvGrpSpPr/>
          <p:nvPr/>
        </p:nvGrpSpPr>
        <p:grpSpPr>
          <a:xfrm>
            <a:off x="3086101" y="3462977"/>
            <a:ext cx="1796143" cy="892629"/>
            <a:chOff x="957943" y="2775857"/>
            <a:chExt cx="1796143" cy="892629"/>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grpSpPr>
        <p:sp>
          <p:nvSpPr>
            <p:cNvPr id="8" name="Pentágono 7"/>
            <p:cNvSpPr/>
            <p:nvPr/>
          </p:nvSpPr>
          <p:spPr>
            <a:xfrm>
              <a:off x="957943" y="2775857"/>
              <a:ext cx="1796143" cy="892629"/>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186543" y="3037505"/>
              <a:ext cx="1110343" cy="369332"/>
            </a:xfrm>
            <a:prstGeom prst="rect">
              <a:avLst/>
            </a:prstGeom>
            <a:grpFill/>
          </p:spPr>
          <p:txBody>
            <a:bodyPr wrap="square" rtlCol="0">
              <a:spAutoFit/>
            </a:bodyPr>
            <a:lstStyle/>
            <a:p>
              <a:pPr algn="ctr"/>
              <a:r>
                <a:rPr lang="es-EC" b="1" dirty="0" smtClean="0"/>
                <a:t>EJÉRCITO</a:t>
              </a:r>
              <a:endParaRPr lang="es-EC" b="1" dirty="0"/>
            </a:p>
          </p:txBody>
        </p:sp>
      </p:grpSp>
      <p:sp>
        <p:nvSpPr>
          <p:cNvPr id="10" name="CuadroTexto 9"/>
          <p:cNvSpPr txBox="1"/>
          <p:nvPr/>
        </p:nvSpPr>
        <p:spPr>
          <a:xfrm>
            <a:off x="1583872" y="2831995"/>
            <a:ext cx="2694214" cy="369332"/>
          </a:xfrm>
          <a:prstGeom prst="rect">
            <a:avLst/>
          </a:prstGeom>
          <a:noFill/>
        </p:spPr>
        <p:txBody>
          <a:bodyPr wrap="square" rtlCol="0">
            <a:spAutoFit/>
          </a:bodyPr>
          <a:lstStyle/>
          <a:p>
            <a:r>
              <a:rPr lang="es-EC" b="1" u="sng" dirty="0" smtClean="0">
                <a:solidFill>
                  <a:srgbClr val="FF0000"/>
                </a:solidFill>
              </a:rPr>
              <a:t>OBJETIVOS ESTRATÉGICOS</a:t>
            </a:r>
            <a:endParaRPr lang="es-EC" b="1" u="sng" dirty="0">
              <a:solidFill>
                <a:srgbClr val="FF0000"/>
              </a:solidFill>
            </a:endParaRPr>
          </a:p>
        </p:txBody>
      </p:sp>
      <p:grpSp>
        <p:nvGrpSpPr>
          <p:cNvPr id="23" name="Grupo 22"/>
          <p:cNvGrpSpPr/>
          <p:nvPr/>
        </p:nvGrpSpPr>
        <p:grpSpPr>
          <a:xfrm>
            <a:off x="5159829" y="1446772"/>
            <a:ext cx="6411685" cy="4986685"/>
            <a:chOff x="5159829" y="1446772"/>
            <a:chExt cx="6411685" cy="4986685"/>
          </a:xfrm>
        </p:grpSpPr>
        <p:grpSp>
          <p:nvGrpSpPr>
            <p:cNvPr id="11" name="Grupo 10"/>
            <p:cNvGrpSpPr/>
            <p:nvPr/>
          </p:nvGrpSpPr>
          <p:grpSpPr>
            <a:xfrm>
              <a:off x="5159829" y="3506520"/>
              <a:ext cx="1796143" cy="892629"/>
              <a:chOff x="957943" y="2775857"/>
              <a:chExt cx="1796143" cy="892629"/>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p:grpSpPr>
          <p:sp>
            <p:nvSpPr>
              <p:cNvPr id="12" name="Pentágono 11"/>
              <p:cNvSpPr/>
              <p:nvPr/>
            </p:nvSpPr>
            <p:spPr>
              <a:xfrm>
                <a:off x="957943" y="2775857"/>
                <a:ext cx="1796143" cy="892629"/>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p:cNvSpPr txBox="1"/>
              <p:nvPr/>
            </p:nvSpPr>
            <p:spPr>
              <a:xfrm>
                <a:off x="1186543" y="3037505"/>
                <a:ext cx="1110343" cy="369332"/>
              </a:xfrm>
              <a:prstGeom prst="rect">
                <a:avLst/>
              </a:prstGeom>
              <a:grpFill/>
            </p:spPr>
            <p:txBody>
              <a:bodyPr wrap="square" rtlCol="0">
                <a:spAutoFit/>
              </a:bodyPr>
              <a:lstStyle/>
              <a:p>
                <a:pPr algn="ctr"/>
                <a:r>
                  <a:rPr lang="es-EC" b="1" dirty="0" smtClean="0"/>
                  <a:t>C.E.E</a:t>
                </a:r>
                <a:endParaRPr lang="es-EC" b="1" dirty="0"/>
              </a:p>
            </p:txBody>
          </p:sp>
        </p:grpSp>
        <p:grpSp>
          <p:nvGrpSpPr>
            <p:cNvPr id="22" name="Grupo 21"/>
            <p:cNvGrpSpPr/>
            <p:nvPr/>
          </p:nvGrpSpPr>
          <p:grpSpPr>
            <a:xfrm>
              <a:off x="7467599" y="1446772"/>
              <a:ext cx="4103915" cy="4986685"/>
              <a:chOff x="7467599" y="1446772"/>
              <a:chExt cx="4103915" cy="4986685"/>
            </a:xfrm>
          </p:grpSpPr>
          <p:grpSp>
            <p:nvGrpSpPr>
              <p:cNvPr id="2" name="Grupo 1"/>
              <p:cNvGrpSpPr/>
              <p:nvPr/>
            </p:nvGrpSpPr>
            <p:grpSpPr>
              <a:xfrm>
                <a:off x="7467599" y="1446772"/>
                <a:ext cx="4103915" cy="4986685"/>
                <a:chOff x="7467599" y="1446772"/>
                <a:chExt cx="4103915" cy="4986685"/>
              </a:xfrm>
            </p:grpSpPr>
            <p:sp>
              <p:nvSpPr>
                <p:cNvPr id="14" name="CuadroTexto 13"/>
                <p:cNvSpPr txBox="1"/>
                <p:nvPr/>
              </p:nvSpPr>
              <p:spPr>
                <a:xfrm>
                  <a:off x="7772399" y="1446772"/>
                  <a:ext cx="3287486" cy="369332"/>
                </a:xfrm>
                <a:prstGeom prst="rect">
                  <a:avLst/>
                </a:prstGeom>
                <a:noFill/>
              </p:spPr>
              <p:txBody>
                <a:bodyPr wrap="square" rtlCol="0">
                  <a:spAutoFit/>
                </a:bodyPr>
                <a:lstStyle/>
                <a:p>
                  <a:r>
                    <a:rPr lang="es-EC" b="1" u="sng" dirty="0" smtClean="0">
                      <a:solidFill>
                        <a:srgbClr val="FF0000"/>
                      </a:solidFill>
                    </a:rPr>
                    <a:t> 1, OBJETIVOS INSTITUCIONALES</a:t>
                  </a:r>
                  <a:endParaRPr lang="es-EC" b="1" u="sng" dirty="0">
                    <a:solidFill>
                      <a:srgbClr val="FF0000"/>
                    </a:solidFill>
                  </a:endParaRPr>
                </a:p>
              </p:txBody>
            </p:sp>
            <p:sp>
              <p:nvSpPr>
                <p:cNvPr id="15" name="Rectángulo redondeado 14"/>
                <p:cNvSpPr/>
                <p:nvPr/>
              </p:nvSpPr>
              <p:spPr>
                <a:xfrm>
                  <a:off x="7467599" y="1915886"/>
                  <a:ext cx="4103915" cy="451757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6" name="CuadroTexto 15"/>
              <p:cNvSpPr txBox="1"/>
              <p:nvPr/>
            </p:nvSpPr>
            <p:spPr>
              <a:xfrm>
                <a:off x="7859485" y="2187854"/>
                <a:ext cx="3450771" cy="338554"/>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t>Fortalecer imagen institucional</a:t>
                </a:r>
                <a:endParaRPr lang="es-EC" sz="1600" dirty="0"/>
              </a:p>
            </p:txBody>
          </p:sp>
          <p:sp>
            <p:nvSpPr>
              <p:cNvPr id="17" name="CuadroTexto 16"/>
              <p:cNvSpPr txBox="1"/>
              <p:nvPr/>
            </p:nvSpPr>
            <p:spPr>
              <a:xfrm>
                <a:off x="7859485" y="2579111"/>
                <a:ext cx="3450771" cy="584775"/>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t>Mantener participación en apoyo al Desarrollo Nacional</a:t>
                </a:r>
                <a:endParaRPr lang="es-EC" sz="1600" dirty="0"/>
              </a:p>
            </p:txBody>
          </p:sp>
          <p:sp>
            <p:nvSpPr>
              <p:cNvPr id="18" name="CuadroTexto 17"/>
              <p:cNvSpPr txBox="1"/>
              <p:nvPr/>
            </p:nvSpPr>
            <p:spPr>
              <a:xfrm>
                <a:off x="7859485" y="3178606"/>
                <a:ext cx="3450771" cy="1077218"/>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t>Incrementar capacidades de ingeniería, implementar nuevos modelos tecnológicos, mejorar la gestión del conocimiento.</a:t>
                </a:r>
                <a:endParaRPr lang="es-EC" sz="1600" dirty="0"/>
              </a:p>
            </p:txBody>
          </p:sp>
          <p:sp>
            <p:nvSpPr>
              <p:cNvPr id="19" name="CuadroTexto 18"/>
              <p:cNvSpPr txBox="1"/>
              <p:nvPr/>
            </p:nvSpPr>
            <p:spPr>
              <a:xfrm>
                <a:off x="7859485" y="4355606"/>
                <a:ext cx="3450771" cy="584775"/>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t>Potenciar el monitoreo del sistema de Gestión por resultados</a:t>
                </a:r>
                <a:endParaRPr lang="es-EC" sz="1600" dirty="0"/>
              </a:p>
            </p:txBody>
          </p:sp>
          <p:sp>
            <p:nvSpPr>
              <p:cNvPr id="20" name="CuadroTexto 19"/>
              <p:cNvSpPr txBox="1"/>
              <p:nvPr/>
            </p:nvSpPr>
            <p:spPr>
              <a:xfrm>
                <a:off x="7859485" y="5040163"/>
                <a:ext cx="3450771" cy="584775"/>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t>Fortalecer competencias y desarrollo de Talento Humano.</a:t>
                </a:r>
                <a:endParaRPr lang="es-EC" sz="1600" dirty="0"/>
              </a:p>
            </p:txBody>
          </p:sp>
          <p:sp>
            <p:nvSpPr>
              <p:cNvPr id="21" name="CuadroTexto 20"/>
              <p:cNvSpPr txBox="1"/>
              <p:nvPr/>
            </p:nvSpPr>
            <p:spPr>
              <a:xfrm>
                <a:off x="7892141" y="5643561"/>
                <a:ext cx="3450771" cy="584775"/>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t>Optimizar recurso financiero para asegurar la autogestión.</a:t>
                </a:r>
                <a:endParaRPr lang="es-EC" sz="1600" dirty="0"/>
              </a:p>
            </p:txBody>
          </p:sp>
        </p:grpSp>
      </p:grpSp>
    </p:spTree>
    <p:extLst>
      <p:ext uri="{BB962C8B-B14F-4D97-AF65-F5344CB8AC3E}">
        <p14:creationId xmlns:p14="http://schemas.microsoft.com/office/powerpoint/2010/main" val="283458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752889" y="165619"/>
            <a:ext cx="10515600" cy="1012413"/>
          </a:xfrm>
        </p:spPr>
        <p:txBody>
          <a:bodyPr>
            <a:normAutofit/>
          </a:bodyPr>
          <a:lstStyle/>
          <a:p>
            <a:r>
              <a:rPr lang="es-EC" sz="2800" dirty="0" smtClean="0">
                <a:solidFill>
                  <a:srgbClr val="FF0000"/>
                </a:solidFill>
              </a:rPr>
              <a:t>2. </a:t>
            </a:r>
            <a:r>
              <a:rPr lang="es-EC" sz="2800" b="1" dirty="0" smtClean="0">
                <a:solidFill>
                  <a:srgbClr val="FF0000"/>
                </a:solidFill>
              </a:rPr>
              <a:t>Estructura Organizacional Vigente del CEE</a:t>
            </a:r>
            <a:r>
              <a:rPr lang="es-EC" sz="2800" dirty="0" smtClean="0">
                <a:solidFill>
                  <a:srgbClr val="FF0000"/>
                </a:solidFill>
              </a:rPr>
              <a:t>.</a:t>
            </a:r>
            <a:endParaRPr lang="es-EC" sz="2800" dirty="0">
              <a:solidFill>
                <a:srgbClr val="FF0000"/>
              </a:solidFill>
            </a:endParaRPr>
          </a:p>
        </p:txBody>
      </p:sp>
      <p:pic>
        <p:nvPicPr>
          <p:cNvPr id="5" name="Imagen 4"/>
          <p:cNvPicPr>
            <a:picLocks noChangeAspect="1"/>
          </p:cNvPicPr>
          <p:nvPr/>
        </p:nvPicPr>
        <p:blipFill rotWithShape="1">
          <a:blip r:embed="rId3"/>
          <a:srcRect t="4093" b="11538"/>
          <a:stretch/>
        </p:blipFill>
        <p:spPr>
          <a:xfrm>
            <a:off x="971204" y="959922"/>
            <a:ext cx="10430289" cy="5480462"/>
          </a:xfrm>
          <a:prstGeom prst="rect">
            <a:avLst/>
          </a:prstGeom>
          <a:ln w="15875">
            <a:solidFill>
              <a:srgbClr val="FF0000"/>
            </a:solidFill>
          </a:ln>
        </p:spPr>
      </p:pic>
      <p:sp>
        <p:nvSpPr>
          <p:cNvPr id="2" name="Elipse 1"/>
          <p:cNvSpPr/>
          <p:nvPr/>
        </p:nvSpPr>
        <p:spPr>
          <a:xfrm>
            <a:off x="9693227" y="5221580"/>
            <a:ext cx="1096693" cy="936171"/>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5959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0">
              <a:schemeClr val="accent2">
                <a:lumMod val="60000"/>
                <a:lumOff val="40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985653" y="1567543"/>
            <a:ext cx="5605152" cy="3847605"/>
          </a:xfrm>
          <a:prstGeom prst="rect">
            <a:avLst/>
          </a:prstGeom>
          <a:noFill/>
          <a:ln>
            <a:noFill/>
          </a:ln>
        </p:spPr>
      </p:pic>
      <p:sp>
        <p:nvSpPr>
          <p:cNvPr id="6" name="Elipse 5"/>
          <p:cNvSpPr/>
          <p:nvPr/>
        </p:nvSpPr>
        <p:spPr>
          <a:xfrm>
            <a:off x="3301341" y="3657599"/>
            <a:ext cx="2220685" cy="2398816"/>
          </a:xfrm>
          <a:prstGeom prst="ellipse">
            <a:avLst/>
          </a:prstGeom>
          <a:solidFill>
            <a:srgbClr val="FF0000">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 name="Grupo 1"/>
          <p:cNvGrpSpPr/>
          <p:nvPr/>
        </p:nvGrpSpPr>
        <p:grpSpPr>
          <a:xfrm>
            <a:off x="5404371" y="1567543"/>
            <a:ext cx="6043442" cy="4683359"/>
            <a:chOff x="5404371" y="1567543"/>
            <a:chExt cx="6043442" cy="4683359"/>
          </a:xfrm>
        </p:grpSpPr>
        <p:pic>
          <p:nvPicPr>
            <p:cNvPr id="4" name="Imagen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5823" y="1567543"/>
              <a:ext cx="4191990" cy="2933205"/>
            </a:xfrm>
            <a:prstGeom prst="rect">
              <a:avLst/>
            </a:prstGeom>
            <a:noFill/>
            <a:ln>
              <a:noFill/>
            </a:ln>
          </p:spPr>
        </p:pic>
        <p:sp>
          <p:nvSpPr>
            <p:cNvPr id="8" name="Flecha curvada hacia la derecha 7"/>
            <p:cNvSpPr/>
            <p:nvPr/>
          </p:nvSpPr>
          <p:spPr>
            <a:xfrm rot="15308273">
              <a:off x="6850679" y="3934929"/>
              <a:ext cx="869665" cy="3762282"/>
            </a:xfrm>
            <a:prstGeom prst="curvedRightArrow">
              <a:avLst>
                <a:gd name="adj1" fmla="val 26971"/>
                <a:gd name="adj2" fmla="val 5542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9" name="Título 3"/>
          <p:cNvSpPr>
            <a:spLocks noGrp="1"/>
          </p:cNvSpPr>
          <p:nvPr>
            <p:ph type="title"/>
          </p:nvPr>
        </p:nvSpPr>
        <p:spPr>
          <a:xfrm>
            <a:off x="838200" y="365125"/>
            <a:ext cx="10515600" cy="1012413"/>
          </a:xfrm>
        </p:spPr>
        <p:txBody>
          <a:bodyPr>
            <a:normAutofit/>
          </a:bodyPr>
          <a:lstStyle/>
          <a:p>
            <a:r>
              <a:rPr lang="es-EC" sz="2800" dirty="0" smtClean="0">
                <a:solidFill>
                  <a:srgbClr val="FF0000"/>
                </a:solidFill>
              </a:rPr>
              <a:t>2.1 </a:t>
            </a:r>
            <a:r>
              <a:rPr lang="es-EC" sz="2800" b="1" dirty="0" smtClean="0">
                <a:solidFill>
                  <a:srgbClr val="FF0000"/>
                </a:solidFill>
              </a:rPr>
              <a:t>Organigrama estructural UEC/ GMT</a:t>
            </a:r>
            <a:r>
              <a:rPr lang="es-EC" sz="2800" dirty="0" smtClean="0">
                <a:solidFill>
                  <a:srgbClr val="FF0000"/>
                </a:solidFill>
              </a:rPr>
              <a:t>.</a:t>
            </a:r>
            <a:endParaRPr lang="es-EC" sz="2800" dirty="0">
              <a:solidFill>
                <a:srgbClr val="FF0000"/>
              </a:solidFill>
            </a:endParaRPr>
          </a:p>
        </p:txBody>
      </p:sp>
    </p:spTree>
    <p:extLst>
      <p:ext uri="{BB962C8B-B14F-4D97-AF65-F5344CB8AC3E}">
        <p14:creationId xmlns:p14="http://schemas.microsoft.com/office/powerpoint/2010/main" val="43580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838199" y="91993"/>
            <a:ext cx="10515600" cy="822408"/>
          </a:xfrm>
        </p:spPr>
        <p:txBody>
          <a:bodyPr>
            <a:normAutofit/>
          </a:bodyPr>
          <a:lstStyle/>
          <a:p>
            <a:r>
              <a:rPr lang="es-EC" sz="2800" b="1" dirty="0" smtClean="0">
                <a:solidFill>
                  <a:srgbClr val="FF0000"/>
                </a:solidFill>
              </a:rPr>
              <a:t>2.</a:t>
            </a:r>
            <a:r>
              <a:rPr lang="es-EC" sz="2800" dirty="0" smtClean="0">
                <a:solidFill>
                  <a:srgbClr val="FF0000"/>
                </a:solidFill>
              </a:rPr>
              <a:t> </a:t>
            </a:r>
            <a:r>
              <a:rPr lang="es-EC" sz="2800" b="1" dirty="0" smtClean="0">
                <a:solidFill>
                  <a:srgbClr val="FF0000"/>
                </a:solidFill>
              </a:rPr>
              <a:t>Estado de Proyectos a cargo del CEE</a:t>
            </a:r>
            <a:r>
              <a:rPr lang="es-EC" sz="2800" dirty="0" smtClean="0">
                <a:solidFill>
                  <a:srgbClr val="FF0000"/>
                </a:solidFill>
              </a:rPr>
              <a:t>.</a:t>
            </a:r>
            <a:endParaRPr lang="es-EC" sz="2800" dirty="0">
              <a:solidFill>
                <a:srgbClr val="FF0000"/>
              </a:solidFill>
            </a:endParaRPr>
          </a:p>
        </p:txBody>
      </p:sp>
      <p:grpSp>
        <p:nvGrpSpPr>
          <p:cNvPr id="2" name="Grupo 1"/>
          <p:cNvGrpSpPr/>
          <p:nvPr/>
        </p:nvGrpSpPr>
        <p:grpSpPr>
          <a:xfrm>
            <a:off x="838199" y="872837"/>
            <a:ext cx="10733117" cy="5956662"/>
            <a:chOff x="838199" y="872837"/>
            <a:chExt cx="10733117" cy="5956662"/>
          </a:xfrm>
        </p:grpSpPr>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838199" y="872837"/>
              <a:ext cx="10733117" cy="5587330"/>
            </a:xfrm>
            <a:prstGeom prst="rect">
              <a:avLst/>
            </a:prstGeom>
            <a:gradFill>
              <a:gsLst>
                <a:gs pos="0">
                  <a:schemeClr val="bg1">
                    <a:tint val="93000"/>
                    <a:satMod val="150000"/>
                    <a:shade val="98000"/>
                    <a:lumMod val="102000"/>
                  </a:schemeClr>
                </a:gs>
                <a:gs pos="0">
                  <a:schemeClr val="accent2">
                    <a:lumMod val="60000"/>
                    <a:lumOff val="40000"/>
                  </a:schemeClr>
                </a:gs>
                <a:gs pos="100000">
                  <a:schemeClr val="bg1">
                    <a:shade val="63000"/>
                    <a:satMod val="120000"/>
                  </a:schemeClr>
                </a:gs>
              </a:gsLst>
              <a:lin ang="5400000" scaled="0"/>
            </a:gradFill>
            <a:ln>
              <a:solidFill>
                <a:schemeClr val="accent1"/>
              </a:solidFill>
            </a:ln>
          </p:spPr>
        </p:pic>
        <p:sp>
          <p:nvSpPr>
            <p:cNvPr id="7" name="CuadroTexto 6"/>
            <p:cNvSpPr txBox="1"/>
            <p:nvPr/>
          </p:nvSpPr>
          <p:spPr>
            <a:xfrm>
              <a:off x="838199" y="6460167"/>
              <a:ext cx="2090057" cy="369332"/>
            </a:xfrm>
            <a:prstGeom prst="rect">
              <a:avLst/>
            </a:prstGeom>
            <a:noFill/>
          </p:spPr>
          <p:txBody>
            <a:bodyPr wrap="square" rtlCol="0">
              <a:spAutoFit/>
            </a:bodyPr>
            <a:lstStyle/>
            <a:p>
              <a:r>
                <a:rPr lang="es-EC" b="1" dirty="0" smtClean="0"/>
                <a:t>Fuente: CEE</a:t>
              </a:r>
              <a:endParaRPr lang="es-EC" b="1" dirty="0"/>
            </a:p>
          </p:txBody>
        </p:sp>
      </p:grpSp>
    </p:spTree>
    <p:extLst>
      <p:ext uri="{BB962C8B-B14F-4D97-AF65-F5344CB8AC3E}">
        <p14:creationId xmlns:p14="http://schemas.microsoft.com/office/powerpoint/2010/main" val="65880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1137457" y="58742"/>
            <a:ext cx="10515600" cy="822408"/>
          </a:xfrm>
        </p:spPr>
        <p:txBody>
          <a:bodyPr>
            <a:normAutofit/>
          </a:bodyPr>
          <a:lstStyle/>
          <a:p>
            <a:r>
              <a:rPr lang="es-EC" sz="2800" b="1" dirty="0" smtClean="0">
                <a:solidFill>
                  <a:srgbClr val="FF0000"/>
                </a:solidFill>
              </a:rPr>
              <a:t>3.</a:t>
            </a:r>
            <a:r>
              <a:rPr lang="es-EC" sz="2800" dirty="0" smtClean="0">
                <a:solidFill>
                  <a:srgbClr val="FF0000"/>
                </a:solidFill>
              </a:rPr>
              <a:t> </a:t>
            </a:r>
            <a:r>
              <a:rPr lang="es-EC" sz="2800" b="1" dirty="0" smtClean="0">
                <a:solidFill>
                  <a:srgbClr val="FF0000"/>
                </a:solidFill>
              </a:rPr>
              <a:t>Deudas al CEE por parte de entidades contratantes.</a:t>
            </a:r>
            <a:r>
              <a:rPr lang="es-EC" sz="2800" dirty="0" smtClean="0">
                <a:solidFill>
                  <a:srgbClr val="FF0000"/>
                </a:solidFill>
              </a:rPr>
              <a:t>.</a:t>
            </a:r>
            <a:endParaRPr lang="es-EC" sz="2800" dirty="0">
              <a:solidFill>
                <a:srgbClr val="FF0000"/>
              </a:solidFill>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2681" y="881150"/>
            <a:ext cx="7762097" cy="5408487"/>
          </a:xfrm>
          <a:prstGeom prst="rect">
            <a:avLst/>
          </a:prstGeom>
          <a:noFill/>
          <a:ln>
            <a:solidFill>
              <a:schemeClr val="accent1"/>
            </a:solidFill>
          </a:ln>
        </p:spPr>
      </p:pic>
      <p:pic>
        <p:nvPicPr>
          <p:cNvPr id="4" name="Imagen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2681" y="881150"/>
            <a:ext cx="7762097" cy="5408487"/>
          </a:xfrm>
          <a:prstGeom prst="rect">
            <a:avLst/>
          </a:prstGeom>
          <a:noFill/>
          <a:ln>
            <a:solidFill>
              <a:schemeClr val="accent1"/>
            </a:solidFill>
          </a:ln>
        </p:spPr>
      </p:pic>
      <p:sp>
        <p:nvSpPr>
          <p:cNvPr id="6" name="CuadroTexto 5"/>
          <p:cNvSpPr txBox="1"/>
          <p:nvPr/>
        </p:nvSpPr>
        <p:spPr>
          <a:xfrm>
            <a:off x="5350228" y="6289637"/>
            <a:ext cx="2090057" cy="369332"/>
          </a:xfrm>
          <a:prstGeom prst="rect">
            <a:avLst/>
          </a:prstGeom>
          <a:noFill/>
        </p:spPr>
        <p:txBody>
          <a:bodyPr wrap="square" rtlCol="0">
            <a:spAutoFit/>
          </a:bodyPr>
          <a:lstStyle/>
          <a:p>
            <a:r>
              <a:rPr lang="es-EC" b="1" dirty="0" smtClean="0"/>
              <a:t>Fuente: CEE</a:t>
            </a:r>
            <a:endParaRPr lang="es-EC" b="1" dirty="0"/>
          </a:p>
        </p:txBody>
      </p:sp>
    </p:spTree>
    <p:extLst>
      <p:ext uri="{BB962C8B-B14F-4D97-AF65-F5344CB8AC3E}">
        <p14:creationId xmlns:p14="http://schemas.microsoft.com/office/powerpoint/2010/main" val="39451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838199" y="91993"/>
            <a:ext cx="10515600" cy="822408"/>
          </a:xfrm>
        </p:spPr>
        <p:txBody>
          <a:bodyPr>
            <a:normAutofit/>
          </a:bodyPr>
          <a:lstStyle/>
          <a:p>
            <a:r>
              <a:rPr lang="es-EC" sz="2800" b="1" dirty="0" smtClean="0">
                <a:solidFill>
                  <a:srgbClr val="FF0000"/>
                </a:solidFill>
              </a:rPr>
              <a:t>3.</a:t>
            </a:r>
            <a:r>
              <a:rPr lang="es-EC" sz="2800" dirty="0" smtClean="0">
                <a:solidFill>
                  <a:srgbClr val="FF0000"/>
                </a:solidFill>
              </a:rPr>
              <a:t> </a:t>
            </a:r>
            <a:r>
              <a:rPr lang="es-EC" sz="2800" b="1" dirty="0" smtClean="0">
                <a:solidFill>
                  <a:srgbClr val="FF0000"/>
                </a:solidFill>
              </a:rPr>
              <a:t>Avance físico de los proyectos en ejecución por parte del CEE</a:t>
            </a:r>
            <a:r>
              <a:rPr lang="es-EC" sz="2800" dirty="0" smtClean="0">
                <a:solidFill>
                  <a:srgbClr val="FF0000"/>
                </a:solidFill>
              </a:rPr>
              <a:t>.</a:t>
            </a:r>
            <a:endParaRPr lang="es-EC" sz="2800" dirty="0">
              <a:solidFill>
                <a:srgbClr val="FF0000"/>
              </a:solidFill>
            </a:endParaRPr>
          </a:p>
        </p:txBody>
      </p:sp>
      <p:pic>
        <p:nvPicPr>
          <p:cNvPr id="5" name="Imagen 4">
            <a:hlinkClick r:id="rId3" action="ppaction://hlinkfile"/>
          </p:cNvPr>
          <p:cNvPicPr>
            <a:picLocks noChangeAspect="1"/>
          </p:cNvPicPr>
          <p:nvPr/>
        </p:nvPicPr>
        <p:blipFill>
          <a:blip r:embed="rId4"/>
          <a:stretch>
            <a:fillRect/>
          </a:stretch>
        </p:blipFill>
        <p:spPr>
          <a:xfrm>
            <a:off x="4824103" y="1091306"/>
            <a:ext cx="2688569" cy="3572566"/>
          </a:xfrm>
          <a:prstGeom prst="rect">
            <a:avLst/>
          </a:prstGeom>
        </p:spPr>
      </p:pic>
      <p:grpSp>
        <p:nvGrpSpPr>
          <p:cNvPr id="12" name="Group 11"/>
          <p:cNvGrpSpPr/>
          <p:nvPr/>
        </p:nvGrpSpPr>
        <p:grpSpPr>
          <a:xfrm>
            <a:off x="1828800" y="3790949"/>
            <a:ext cx="2800348" cy="1962151"/>
            <a:chOff x="1733550" y="4038599"/>
            <a:chExt cx="2800348" cy="1962151"/>
          </a:xfrm>
        </p:grpSpPr>
        <p:sp>
          <p:nvSpPr>
            <p:cNvPr id="10" name="Up Arrow Callout 9"/>
            <p:cNvSpPr/>
            <p:nvPr/>
          </p:nvSpPr>
          <p:spPr>
            <a:xfrm rot="5400000">
              <a:off x="2195510" y="3662362"/>
              <a:ext cx="1962151" cy="2714625"/>
            </a:xfrm>
            <a:prstGeom prst="upArrowCallout">
              <a:avLst/>
            </a:prstGeom>
            <a:solidFill>
              <a:schemeClr val="accent5">
                <a:lumMod val="40000"/>
                <a:lumOff val="6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33550" y="4419600"/>
              <a:ext cx="1962150" cy="1200150"/>
              <a:chOff x="2152650" y="4038600"/>
              <a:chExt cx="1962150" cy="1200150"/>
            </a:xfrm>
          </p:grpSpPr>
          <p:sp>
            <p:nvSpPr>
              <p:cNvPr id="7" name="TextBox 6"/>
              <p:cNvSpPr txBox="1"/>
              <p:nvPr/>
            </p:nvSpPr>
            <p:spPr>
              <a:xfrm>
                <a:off x="2152650" y="4038600"/>
                <a:ext cx="1962150" cy="369332"/>
              </a:xfrm>
              <a:prstGeom prst="rect">
                <a:avLst/>
              </a:prstGeom>
              <a:noFill/>
            </p:spPr>
            <p:txBody>
              <a:bodyPr wrap="square" rtlCol="0">
                <a:spAutoFit/>
              </a:bodyPr>
              <a:lstStyle/>
              <a:p>
                <a:pPr algn="ctr"/>
                <a:r>
                  <a:rPr lang="es-ES" b="1" dirty="0" smtClean="0"/>
                  <a:t>Producción  </a:t>
                </a:r>
                <a:endParaRPr lang="en-US" b="1" dirty="0"/>
              </a:p>
            </p:txBody>
          </p:sp>
          <p:sp>
            <p:nvSpPr>
              <p:cNvPr id="8" name="Multiply 7"/>
              <p:cNvSpPr/>
              <p:nvPr/>
            </p:nvSpPr>
            <p:spPr>
              <a:xfrm>
                <a:off x="2362200" y="432435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238500" y="4476750"/>
                <a:ext cx="5715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5410199" y="3533774"/>
            <a:ext cx="1904999" cy="2066925"/>
            <a:chOff x="5162549" y="3476624"/>
            <a:chExt cx="2038350" cy="2714625"/>
          </a:xfrm>
        </p:grpSpPr>
        <p:sp>
          <p:nvSpPr>
            <p:cNvPr id="14" name="Up Arrow Callout 13"/>
            <p:cNvSpPr/>
            <p:nvPr/>
          </p:nvSpPr>
          <p:spPr>
            <a:xfrm rot="10800000">
              <a:off x="5162549" y="3476624"/>
              <a:ext cx="1962151" cy="2714625"/>
            </a:xfrm>
            <a:prstGeom prst="upArrowCallout">
              <a:avLst/>
            </a:prstGeom>
            <a:solidFill>
              <a:schemeClr val="accent5">
                <a:lumMod val="40000"/>
                <a:lumOff val="6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0"/>
            <p:cNvGrpSpPr/>
            <p:nvPr/>
          </p:nvGrpSpPr>
          <p:grpSpPr>
            <a:xfrm>
              <a:off x="5238749" y="3752851"/>
              <a:ext cx="1962150" cy="1237108"/>
              <a:chOff x="2152650" y="4038600"/>
              <a:chExt cx="1962150" cy="1237108"/>
            </a:xfrm>
          </p:grpSpPr>
          <p:sp>
            <p:nvSpPr>
              <p:cNvPr id="16" name="TextBox 15"/>
              <p:cNvSpPr txBox="1"/>
              <p:nvPr/>
            </p:nvSpPr>
            <p:spPr>
              <a:xfrm>
                <a:off x="2152650" y="4038600"/>
                <a:ext cx="1962150" cy="369332"/>
              </a:xfrm>
              <a:prstGeom prst="rect">
                <a:avLst/>
              </a:prstGeom>
              <a:noFill/>
            </p:spPr>
            <p:txBody>
              <a:bodyPr wrap="square" rtlCol="0">
                <a:spAutoFit/>
              </a:bodyPr>
              <a:lstStyle/>
              <a:p>
                <a:pPr algn="ctr"/>
                <a:r>
                  <a:rPr lang="es-ES" b="1" dirty="0" smtClean="0"/>
                  <a:t>Gestión  </a:t>
                </a:r>
                <a:endParaRPr lang="en-US" b="1" dirty="0"/>
              </a:p>
            </p:txBody>
          </p:sp>
          <p:sp>
            <p:nvSpPr>
              <p:cNvPr id="17" name="Multiply 16"/>
              <p:cNvSpPr/>
              <p:nvPr/>
            </p:nvSpPr>
            <p:spPr>
              <a:xfrm>
                <a:off x="2590800" y="4361309"/>
                <a:ext cx="914400" cy="9143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981950" y="3552825"/>
            <a:ext cx="2133599" cy="2028825"/>
            <a:chOff x="5162549" y="3476624"/>
            <a:chExt cx="1981200" cy="2714625"/>
          </a:xfrm>
        </p:grpSpPr>
        <p:sp>
          <p:nvSpPr>
            <p:cNvPr id="28" name="Up Arrow Callout 27"/>
            <p:cNvSpPr/>
            <p:nvPr/>
          </p:nvSpPr>
          <p:spPr>
            <a:xfrm rot="10800000">
              <a:off x="5162549" y="3476624"/>
              <a:ext cx="1962151" cy="2714625"/>
            </a:xfrm>
            <a:prstGeom prst="upArrowCallout">
              <a:avLst/>
            </a:prstGeom>
            <a:solidFill>
              <a:schemeClr val="accent5">
                <a:lumMod val="40000"/>
                <a:lumOff val="6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0"/>
            <p:cNvGrpSpPr/>
            <p:nvPr/>
          </p:nvGrpSpPr>
          <p:grpSpPr>
            <a:xfrm>
              <a:off x="5181599" y="3714751"/>
              <a:ext cx="1962150" cy="1200150"/>
              <a:chOff x="2095500" y="4000500"/>
              <a:chExt cx="1962150" cy="1200150"/>
            </a:xfrm>
          </p:grpSpPr>
          <p:sp>
            <p:nvSpPr>
              <p:cNvPr id="30" name="TextBox 29"/>
              <p:cNvSpPr txBox="1"/>
              <p:nvPr/>
            </p:nvSpPr>
            <p:spPr>
              <a:xfrm>
                <a:off x="2095500" y="4000500"/>
                <a:ext cx="1962150" cy="369332"/>
              </a:xfrm>
              <a:prstGeom prst="rect">
                <a:avLst/>
              </a:prstGeom>
              <a:noFill/>
            </p:spPr>
            <p:txBody>
              <a:bodyPr wrap="square" rtlCol="0">
                <a:spAutoFit/>
              </a:bodyPr>
              <a:lstStyle/>
              <a:p>
                <a:pPr algn="ctr"/>
                <a:r>
                  <a:rPr lang="es-ES" b="1" dirty="0" smtClean="0"/>
                  <a:t>Información </a:t>
                </a:r>
                <a:endParaRPr lang="en-US" b="1" dirty="0"/>
              </a:p>
            </p:txBody>
          </p:sp>
          <p:sp>
            <p:nvSpPr>
              <p:cNvPr id="31" name="Multiply 30"/>
              <p:cNvSpPr/>
              <p:nvPr/>
            </p:nvSpPr>
            <p:spPr>
              <a:xfrm>
                <a:off x="2590800" y="428625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p:cNvSpPr txBox="1"/>
          <p:nvPr/>
        </p:nvSpPr>
        <p:spPr>
          <a:xfrm>
            <a:off x="5581650" y="5782270"/>
            <a:ext cx="4000500" cy="369332"/>
          </a:xfrm>
          <a:prstGeom prst="rect">
            <a:avLst/>
          </a:prstGeom>
          <a:noFill/>
        </p:spPr>
        <p:txBody>
          <a:bodyPr wrap="square" rtlCol="0">
            <a:spAutoFit/>
          </a:bodyPr>
          <a:lstStyle/>
          <a:p>
            <a:pPr algn="ctr"/>
            <a:r>
              <a:rPr lang="es-ES" b="1" dirty="0" smtClean="0"/>
              <a:t>VISION INTEGRAL Y GERENCIAL</a:t>
            </a:r>
            <a:endParaRPr lang="en-US" b="1" dirty="0"/>
          </a:p>
        </p:txBody>
      </p:sp>
      <p:sp>
        <p:nvSpPr>
          <p:cNvPr id="33" name="Multiply 32"/>
          <p:cNvSpPr/>
          <p:nvPr/>
        </p:nvSpPr>
        <p:spPr>
          <a:xfrm>
            <a:off x="9620250" y="550545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7448550" y="4114800"/>
            <a:ext cx="41910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19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683819" y="270123"/>
            <a:ext cx="10515600" cy="822408"/>
          </a:xfrm>
        </p:spPr>
        <p:txBody>
          <a:bodyPr>
            <a:normAutofit/>
          </a:bodyPr>
          <a:lstStyle/>
          <a:p>
            <a:r>
              <a:rPr lang="es-EC" sz="2800" b="1" dirty="0" smtClean="0">
                <a:solidFill>
                  <a:srgbClr val="FF0000"/>
                </a:solidFill>
              </a:rPr>
              <a:t>4.</a:t>
            </a:r>
            <a:r>
              <a:rPr lang="es-EC" sz="2800" dirty="0" smtClean="0">
                <a:solidFill>
                  <a:srgbClr val="FF0000"/>
                </a:solidFill>
              </a:rPr>
              <a:t> </a:t>
            </a:r>
            <a:r>
              <a:rPr lang="es-EC" sz="2800" b="1" dirty="0" smtClean="0">
                <a:solidFill>
                  <a:srgbClr val="FF0000"/>
                </a:solidFill>
              </a:rPr>
              <a:t>Conclusión del Diagnóstico Situacional</a:t>
            </a:r>
            <a:r>
              <a:rPr lang="es-EC" sz="2800" dirty="0" smtClean="0">
                <a:solidFill>
                  <a:srgbClr val="FF0000"/>
                </a:solidFill>
              </a:rPr>
              <a:t>.</a:t>
            </a:r>
            <a:endParaRPr lang="es-EC" sz="2800" dirty="0">
              <a:solidFill>
                <a:srgbClr val="FF0000"/>
              </a:solidFill>
            </a:endParaRPr>
          </a:p>
        </p:txBody>
      </p:sp>
      <p:sp>
        <p:nvSpPr>
          <p:cNvPr id="4" name="Rectángulo 3"/>
          <p:cNvSpPr/>
          <p:nvPr/>
        </p:nvSpPr>
        <p:spPr>
          <a:xfrm>
            <a:off x="997527" y="1472539"/>
            <a:ext cx="10509663" cy="3970318"/>
          </a:xfrm>
          <a:prstGeom prst="rect">
            <a:avLst/>
          </a:prstGeom>
        </p:spPr>
        <p:txBody>
          <a:bodyPr wrap="square">
            <a:spAutoFit/>
          </a:bodyPr>
          <a:lstStyle/>
          <a:p>
            <a:pPr algn="just"/>
            <a:r>
              <a:rPr lang="es-EC" sz="2800" dirty="0" smtClean="0"/>
              <a:t>Es imprescindible </a:t>
            </a:r>
            <a:r>
              <a:rPr lang="es-EC" sz="2800" dirty="0"/>
              <a:t>definir un sistema de administración por procesos hasta el </a:t>
            </a:r>
            <a:r>
              <a:rPr lang="es-EC" sz="2800" b="1" u="sng" dirty="0"/>
              <a:t>nivel de actividades y tareas</a:t>
            </a:r>
            <a:r>
              <a:rPr lang="es-EC" sz="2800" dirty="0"/>
              <a:t>, que </a:t>
            </a:r>
            <a:r>
              <a:rPr lang="es-EC" sz="2800" dirty="0" smtClean="0"/>
              <a:t>permita al Nivel Operativo del CEE:  </a:t>
            </a:r>
          </a:p>
          <a:p>
            <a:pPr lvl="3" algn="just">
              <a:buFont typeface="Arial" pitchFamily="34" charset="0"/>
              <a:buChar char="•"/>
            </a:pPr>
            <a:r>
              <a:rPr lang="es-EC" sz="2800" dirty="0" smtClean="0"/>
              <a:t>Efectividad en sus funciones.</a:t>
            </a:r>
          </a:p>
          <a:p>
            <a:pPr lvl="3" algn="just">
              <a:buFont typeface="Arial" pitchFamily="34" charset="0"/>
              <a:buChar char="•"/>
            </a:pPr>
            <a:r>
              <a:rPr lang="es-EC" sz="2800" dirty="0" smtClean="0"/>
              <a:t>Generar Valor Agregado.</a:t>
            </a:r>
          </a:p>
          <a:p>
            <a:pPr lvl="3" algn="just">
              <a:buFont typeface="Arial" pitchFamily="34" charset="0"/>
              <a:buChar char="•"/>
            </a:pPr>
            <a:r>
              <a:rPr lang="es-EC" sz="2800" dirty="0" smtClean="0"/>
              <a:t>Alcanzar objetivos institucionales.</a:t>
            </a:r>
          </a:p>
          <a:p>
            <a:pPr algn="just">
              <a:buFont typeface="Arial" pitchFamily="34" charset="0"/>
              <a:buChar char="•"/>
            </a:pPr>
            <a:endParaRPr lang="es-EC" sz="2800" dirty="0" smtClean="0"/>
          </a:p>
          <a:p>
            <a:pPr algn="just"/>
            <a:r>
              <a:rPr lang="es-EC" sz="2800" dirty="0" smtClean="0"/>
              <a:t>En </a:t>
            </a:r>
            <a:r>
              <a:rPr lang="es-EC" sz="2800" dirty="0"/>
              <a:t>las áreas de </a:t>
            </a:r>
            <a:r>
              <a:rPr lang="es-EC" sz="2800" b="1" u="sng" dirty="0"/>
              <a:t>Gestión Administrativa, Gestión Financiera y Gestión Técnica </a:t>
            </a:r>
            <a:r>
              <a:rPr lang="es-EC" sz="2800" dirty="0"/>
              <a:t>(Construcción).</a:t>
            </a:r>
          </a:p>
        </p:txBody>
      </p:sp>
    </p:spTree>
    <p:extLst>
      <p:ext uri="{BB962C8B-B14F-4D97-AF65-F5344CB8AC3E}">
        <p14:creationId xmlns:p14="http://schemas.microsoft.com/office/powerpoint/2010/main" val="5859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476250" y="354436"/>
            <a:ext cx="10592591" cy="1012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solidFill>
                  <a:srgbClr val="FF0000"/>
                </a:solidFill>
              </a:rPr>
              <a:t>4.1</a:t>
            </a:r>
            <a:r>
              <a:rPr lang="es-EC" sz="2800" dirty="0" smtClean="0">
                <a:solidFill>
                  <a:srgbClr val="FF0000"/>
                </a:solidFill>
              </a:rPr>
              <a:t>. </a:t>
            </a:r>
            <a:r>
              <a:rPr lang="es-EC" sz="2800" b="1" dirty="0" smtClean="0">
                <a:solidFill>
                  <a:srgbClr val="FF0000"/>
                </a:solidFill>
              </a:rPr>
              <a:t>Procesos del CEE.</a:t>
            </a:r>
            <a:endParaRPr lang="es-EC" sz="2800" dirty="0">
              <a:solidFill>
                <a:srgbClr val="FF0000"/>
              </a:solidFill>
            </a:endParaRPr>
          </a:p>
        </p:txBody>
      </p:sp>
      <p:grpSp>
        <p:nvGrpSpPr>
          <p:cNvPr id="19" name="Grupo 18"/>
          <p:cNvGrpSpPr/>
          <p:nvPr/>
        </p:nvGrpSpPr>
        <p:grpSpPr>
          <a:xfrm>
            <a:off x="2787830" y="1460905"/>
            <a:ext cx="3023211" cy="3052159"/>
            <a:chOff x="2787830" y="1460905"/>
            <a:chExt cx="3023211" cy="3052159"/>
          </a:xfrm>
        </p:grpSpPr>
        <p:sp>
          <p:nvSpPr>
            <p:cNvPr id="10" name="Flecha abajo 9"/>
            <p:cNvSpPr/>
            <p:nvPr/>
          </p:nvSpPr>
          <p:spPr>
            <a:xfrm>
              <a:off x="3847605" y="2078182"/>
              <a:ext cx="736270" cy="1104406"/>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7" name="Grupo 6"/>
            <p:cNvGrpSpPr/>
            <p:nvPr/>
          </p:nvGrpSpPr>
          <p:grpSpPr>
            <a:xfrm>
              <a:off x="2787830" y="1460905"/>
              <a:ext cx="3023211" cy="3052159"/>
              <a:chOff x="2787830" y="1460905"/>
              <a:chExt cx="3023211" cy="3052159"/>
            </a:xfrm>
          </p:grpSpPr>
          <p:sp>
            <p:nvSpPr>
              <p:cNvPr id="8" name="CuadroTexto 7"/>
              <p:cNvSpPr txBox="1"/>
              <p:nvPr/>
            </p:nvSpPr>
            <p:spPr>
              <a:xfrm>
                <a:off x="3085606" y="1460905"/>
                <a:ext cx="2127662" cy="523220"/>
              </a:xfrm>
              <a:prstGeom prst="rect">
                <a:avLst/>
              </a:prstGeom>
              <a:noFill/>
            </p:spPr>
            <p:txBody>
              <a:bodyPr wrap="square" rtlCol="0">
                <a:spAutoFit/>
              </a:bodyPr>
              <a:lstStyle/>
              <a:p>
                <a:pPr algn="ctr"/>
                <a:r>
                  <a:rPr lang="es-EC" sz="1400" dirty="0" smtClean="0">
                    <a:effectLst>
                      <a:outerShdw blurRad="38100" dist="38100" dir="2700000" algn="tl">
                        <a:srgbClr val="000000">
                          <a:alpha val="43137"/>
                        </a:srgbClr>
                      </a:outerShdw>
                    </a:effectLst>
                  </a:rPr>
                  <a:t>DEBEN SER ORDENADOS Y CLASIFICADOS</a:t>
                </a:r>
                <a:endParaRPr lang="es-EC" sz="1400" dirty="0">
                  <a:effectLst>
                    <a:outerShdw blurRad="38100" dist="38100" dir="2700000" algn="tl">
                      <a:srgbClr val="000000">
                        <a:alpha val="43137"/>
                      </a:srgbClr>
                    </a:outerShdw>
                  </a:effectLst>
                </a:endParaRPr>
              </a:p>
            </p:txBody>
          </p:sp>
          <p:sp>
            <p:nvSpPr>
              <p:cNvPr id="9" name="CuadroTexto 8"/>
              <p:cNvSpPr txBox="1"/>
              <p:nvPr/>
            </p:nvSpPr>
            <p:spPr>
              <a:xfrm>
                <a:off x="2787830" y="3312735"/>
                <a:ext cx="3023211" cy="1200329"/>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txBody>
              <a:bodyPr wrap="square" rtlCol="0">
                <a:spAutoFit/>
              </a:bodyPr>
              <a:lstStyle/>
              <a:p>
                <a:pPr marL="285750" indent="-285750">
                  <a:buFont typeface="Arial" panose="020B0604020202020204" pitchFamily="34" charset="0"/>
                  <a:buChar char="•"/>
                </a:pPr>
                <a:r>
                  <a:rPr lang="es-EC" dirty="0" smtClean="0"/>
                  <a:t>GOBERNANTES</a:t>
                </a:r>
              </a:p>
              <a:p>
                <a:pPr marL="285750" indent="-285750">
                  <a:buFont typeface="Arial" panose="020B0604020202020204" pitchFamily="34" charset="0"/>
                  <a:buChar char="•"/>
                </a:pPr>
                <a:r>
                  <a:rPr lang="es-EC" b="1" dirty="0" smtClean="0">
                    <a:solidFill>
                      <a:srgbClr val="FF0000"/>
                    </a:solidFill>
                  </a:rPr>
                  <a:t>AGREGADORES DE VALOR</a:t>
                </a:r>
              </a:p>
              <a:p>
                <a:pPr marL="285750" indent="-285750">
                  <a:buFont typeface="Arial" panose="020B0604020202020204" pitchFamily="34" charset="0"/>
                  <a:buChar char="•"/>
                </a:pPr>
                <a:r>
                  <a:rPr lang="es-EC" dirty="0" smtClean="0"/>
                  <a:t>HABILITANTES O APOYO</a:t>
                </a:r>
              </a:p>
              <a:p>
                <a:pPr marL="285750" indent="-285750">
                  <a:buFont typeface="Arial" panose="020B0604020202020204" pitchFamily="34" charset="0"/>
                  <a:buChar char="•"/>
                </a:pPr>
                <a:r>
                  <a:rPr lang="es-EC" dirty="0" smtClean="0"/>
                  <a:t>ETC.</a:t>
                </a:r>
                <a:endParaRPr lang="es-EC" dirty="0"/>
              </a:p>
            </p:txBody>
          </p:sp>
          <p:sp>
            <p:nvSpPr>
              <p:cNvPr id="12" name="CuadroTexto 11"/>
              <p:cNvSpPr txBox="1"/>
              <p:nvPr/>
            </p:nvSpPr>
            <p:spPr>
              <a:xfrm>
                <a:off x="3984907" y="1984125"/>
                <a:ext cx="461665" cy="1033153"/>
              </a:xfrm>
              <a:prstGeom prst="rect">
                <a:avLst/>
              </a:prstGeom>
              <a:noFill/>
            </p:spPr>
            <p:txBody>
              <a:bodyPr vert="vert270" wrap="square" rtlCol="0">
                <a:spAutoFit/>
              </a:bodyPr>
              <a:lstStyle/>
              <a:p>
                <a:r>
                  <a:rPr lang="es-EC" b="1" dirty="0" smtClean="0"/>
                  <a:t>Procesos</a:t>
                </a:r>
                <a:endParaRPr lang="es-EC" sz="2400" b="1" dirty="0"/>
              </a:p>
            </p:txBody>
          </p:sp>
        </p:grpSp>
      </p:grpSp>
      <p:sp>
        <p:nvSpPr>
          <p:cNvPr id="13" name="CuadroTexto 12"/>
          <p:cNvSpPr txBox="1"/>
          <p:nvPr/>
        </p:nvSpPr>
        <p:spPr>
          <a:xfrm>
            <a:off x="6324697" y="3774399"/>
            <a:ext cx="2391791" cy="36933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txBody>
          <a:bodyPr wrap="square" rtlCol="0">
            <a:spAutoFit/>
          </a:bodyPr>
          <a:lstStyle/>
          <a:p>
            <a:pPr algn="ctr"/>
            <a:r>
              <a:rPr lang="es-EC" b="1" dirty="0" smtClean="0"/>
              <a:t>CADENA DE VALOR</a:t>
            </a:r>
            <a:endParaRPr lang="es-EC" b="1" dirty="0"/>
          </a:p>
        </p:txBody>
      </p:sp>
      <p:grpSp>
        <p:nvGrpSpPr>
          <p:cNvPr id="5" name="Grupo 4"/>
          <p:cNvGrpSpPr/>
          <p:nvPr/>
        </p:nvGrpSpPr>
        <p:grpSpPr>
          <a:xfrm>
            <a:off x="553241" y="2078182"/>
            <a:ext cx="1619943" cy="2250215"/>
            <a:chOff x="553241" y="2078182"/>
            <a:chExt cx="1619943" cy="2250215"/>
          </a:xfrm>
        </p:grpSpPr>
        <p:sp>
          <p:nvSpPr>
            <p:cNvPr id="6" name="CuadroTexto 5"/>
            <p:cNvSpPr txBox="1"/>
            <p:nvPr/>
          </p:nvSpPr>
          <p:spPr>
            <a:xfrm>
              <a:off x="553241" y="3959065"/>
              <a:ext cx="1425039" cy="36933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txBody>
            <a:bodyPr wrap="square" rtlCol="0">
              <a:spAutoFit/>
            </a:bodyPr>
            <a:lstStyle/>
            <a:p>
              <a:pPr algn="ctr"/>
              <a:r>
                <a:rPr lang="es-EC" dirty="0" smtClean="0"/>
                <a:t>MACRO</a:t>
              </a:r>
              <a:endParaRPr lang="es-EC" dirty="0"/>
            </a:p>
          </p:txBody>
        </p:sp>
        <p:grpSp>
          <p:nvGrpSpPr>
            <p:cNvPr id="2" name="Grupo 1"/>
            <p:cNvGrpSpPr/>
            <p:nvPr/>
          </p:nvGrpSpPr>
          <p:grpSpPr>
            <a:xfrm>
              <a:off x="641268" y="2078182"/>
              <a:ext cx="1531916" cy="1472540"/>
              <a:chOff x="641268" y="2078182"/>
              <a:chExt cx="1531916" cy="1472540"/>
            </a:xfrm>
          </p:grpSpPr>
          <p:sp>
            <p:nvSpPr>
              <p:cNvPr id="4" name="CuadroTexto 3"/>
              <p:cNvSpPr txBox="1"/>
              <p:nvPr/>
            </p:nvSpPr>
            <p:spPr>
              <a:xfrm>
                <a:off x="641268" y="2078182"/>
                <a:ext cx="1531916" cy="369332"/>
              </a:xfrm>
              <a:prstGeom prst="rect">
                <a:avLst/>
              </a:prstGeom>
              <a:noFill/>
            </p:spPr>
            <p:txBody>
              <a:bodyPr wrap="square" rtlCol="0">
                <a:spAutoFit/>
              </a:bodyPr>
              <a:lstStyle/>
              <a:p>
                <a:r>
                  <a:rPr lang="es-EC" dirty="0" smtClean="0">
                    <a:effectLst>
                      <a:outerShdw blurRad="38100" dist="38100" dir="2700000" algn="tl">
                        <a:srgbClr val="000000">
                          <a:alpha val="43137"/>
                        </a:srgbClr>
                      </a:outerShdw>
                    </a:effectLst>
                  </a:rPr>
                  <a:t>DEFINIDOS.</a:t>
                </a:r>
                <a:endParaRPr lang="es-EC" dirty="0">
                  <a:effectLst>
                    <a:outerShdw blurRad="38100" dist="38100" dir="2700000" algn="tl">
                      <a:srgbClr val="000000">
                        <a:alpha val="43137"/>
                      </a:srgbClr>
                    </a:outerShdw>
                  </a:effectLst>
                </a:endParaRPr>
              </a:p>
            </p:txBody>
          </p:sp>
          <p:sp>
            <p:nvSpPr>
              <p:cNvPr id="16" name="Flecha abajo 15"/>
              <p:cNvSpPr/>
              <p:nvPr/>
            </p:nvSpPr>
            <p:spPr>
              <a:xfrm>
                <a:off x="1151906" y="2630385"/>
                <a:ext cx="190006" cy="920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sp>
        <p:nvSpPr>
          <p:cNvPr id="17" name="Flecha derecha 16"/>
          <p:cNvSpPr/>
          <p:nvPr/>
        </p:nvSpPr>
        <p:spPr>
          <a:xfrm>
            <a:off x="2173184" y="3959065"/>
            <a:ext cx="427512"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8" name="Grupo 17"/>
          <p:cNvGrpSpPr/>
          <p:nvPr/>
        </p:nvGrpSpPr>
        <p:grpSpPr>
          <a:xfrm>
            <a:off x="7691892" y="4306905"/>
            <a:ext cx="2391791" cy="1263752"/>
            <a:chOff x="7691892" y="4306905"/>
            <a:chExt cx="2391791" cy="1263752"/>
          </a:xfrm>
        </p:grpSpPr>
        <p:sp>
          <p:nvSpPr>
            <p:cNvPr id="15" name="CuadroTexto 14"/>
            <p:cNvSpPr txBox="1"/>
            <p:nvPr/>
          </p:nvSpPr>
          <p:spPr>
            <a:xfrm>
              <a:off x="7691892" y="4924326"/>
              <a:ext cx="2391791" cy="646331"/>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txBody>
            <a:bodyPr wrap="square" rtlCol="0">
              <a:spAutoFit/>
            </a:bodyPr>
            <a:lstStyle/>
            <a:p>
              <a:pPr algn="ctr"/>
              <a:r>
                <a:rPr lang="es-EC" b="1" dirty="0" smtClean="0"/>
                <a:t>ESTRUCTURA ORGANIZACIONAL</a:t>
              </a:r>
              <a:endParaRPr lang="es-EC" b="1" dirty="0"/>
            </a:p>
          </p:txBody>
        </p:sp>
        <p:sp>
          <p:nvSpPr>
            <p:cNvPr id="21" name="Abrir llave 20"/>
            <p:cNvSpPr/>
            <p:nvPr/>
          </p:nvSpPr>
          <p:spPr>
            <a:xfrm rot="16200000">
              <a:off x="8681628" y="3859921"/>
              <a:ext cx="412318" cy="1306286"/>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grpSp>
        <p:nvGrpSpPr>
          <p:cNvPr id="11" name="Grupo 10"/>
          <p:cNvGrpSpPr/>
          <p:nvPr/>
        </p:nvGrpSpPr>
        <p:grpSpPr>
          <a:xfrm>
            <a:off x="7901242" y="2758760"/>
            <a:ext cx="3378337" cy="1384971"/>
            <a:chOff x="7901242" y="2758760"/>
            <a:chExt cx="3378337" cy="1384971"/>
          </a:xfrm>
        </p:grpSpPr>
        <p:sp>
          <p:nvSpPr>
            <p:cNvPr id="14" name="CuadroTexto 13"/>
            <p:cNvSpPr txBox="1"/>
            <p:nvPr/>
          </p:nvSpPr>
          <p:spPr>
            <a:xfrm>
              <a:off x="8887788" y="3774399"/>
              <a:ext cx="2391791" cy="369332"/>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txBody>
            <a:bodyPr wrap="square" rtlCol="0">
              <a:spAutoFit/>
            </a:bodyPr>
            <a:lstStyle/>
            <a:p>
              <a:pPr algn="ctr"/>
              <a:r>
                <a:rPr lang="es-EC" b="1" dirty="0" smtClean="0"/>
                <a:t>MAPA DE PROCESOS</a:t>
              </a:r>
              <a:endParaRPr lang="es-EC" b="1" dirty="0"/>
            </a:p>
          </p:txBody>
        </p:sp>
        <p:sp>
          <p:nvSpPr>
            <p:cNvPr id="22" name="Flecha curvada hacia la izquierda 21"/>
            <p:cNvSpPr/>
            <p:nvPr/>
          </p:nvSpPr>
          <p:spPr>
            <a:xfrm rot="16200000">
              <a:off x="8501838" y="2158164"/>
              <a:ext cx="771898" cy="19730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sp>
        <p:nvSpPr>
          <p:cNvPr id="23" name="Flecha derecha 22"/>
          <p:cNvSpPr/>
          <p:nvPr/>
        </p:nvSpPr>
        <p:spPr>
          <a:xfrm>
            <a:off x="5941743" y="3829152"/>
            <a:ext cx="285007"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36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67989" y="457200"/>
            <a:ext cx="8242365" cy="1123406"/>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p:spPr>
        <p:txBody>
          <a:bodyPr>
            <a:normAutofit fontScale="90000"/>
          </a:bodyPr>
          <a:lstStyle/>
          <a:p>
            <a:pPr algn="ctr"/>
            <a:r>
              <a:rPr lang="es-EC" dirty="0" smtClean="0">
                <a:effectLst>
                  <a:outerShdw blurRad="38100" dist="38100" dir="2700000" algn="tl">
                    <a:srgbClr val="000000">
                      <a:alpha val="43137"/>
                    </a:srgbClr>
                  </a:outerShdw>
                </a:effectLst>
              </a:rPr>
              <a:t>SISTEMA DE ADMINISTRACIÓN POR PROCESOS PROPUESTO</a:t>
            </a:r>
            <a:endParaRPr lang="es-EC" dirty="0">
              <a:effectLst>
                <a:outerShdw blurRad="38100" dist="38100" dir="2700000" algn="tl">
                  <a:srgbClr val="000000">
                    <a:alpha val="43137"/>
                  </a:srgbClr>
                </a:outerShdw>
              </a:effectLst>
            </a:endParaRPr>
          </a:p>
        </p:txBody>
      </p:sp>
      <p:sp>
        <p:nvSpPr>
          <p:cNvPr id="3" name="Título 3"/>
          <p:cNvSpPr txBox="1">
            <a:spLocks/>
          </p:cNvSpPr>
          <p:nvPr/>
        </p:nvSpPr>
        <p:spPr>
          <a:xfrm>
            <a:off x="731371" y="1684473"/>
            <a:ext cx="10515600" cy="1012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dirty="0" smtClean="0">
                <a:solidFill>
                  <a:srgbClr val="FF0000"/>
                </a:solidFill>
              </a:rPr>
              <a:t>1. </a:t>
            </a:r>
            <a:r>
              <a:rPr lang="es-EC" sz="2800" b="1" dirty="0" smtClean="0">
                <a:solidFill>
                  <a:srgbClr val="FF0000"/>
                </a:solidFill>
              </a:rPr>
              <a:t>Introducción al Sistema de Administración por Procesos.</a:t>
            </a:r>
            <a:r>
              <a:rPr lang="es-EC" sz="2800" dirty="0" smtClean="0">
                <a:solidFill>
                  <a:srgbClr val="FF0000"/>
                </a:solidFill>
              </a:rPr>
              <a:t>.</a:t>
            </a:r>
            <a:endParaRPr lang="es-EC" sz="2800" dirty="0">
              <a:solidFill>
                <a:srgbClr val="FF0000"/>
              </a:solidFill>
            </a:endParaRPr>
          </a:p>
        </p:txBody>
      </p:sp>
      <p:pic>
        <p:nvPicPr>
          <p:cNvPr id="6" name="Imagen 5"/>
          <p:cNvPicPr>
            <a:picLocks noChangeAspect="1"/>
          </p:cNvPicPr>
          <p:nvPr/>
        </p:nvPicPr>
        <p:blipFill>
          <a:blip r:embed="rId3"/>
          <a:stretch>
            <a:fillRect/>
          </a:stretch>
        </p:blipFill>
        <p:spPr>
          <a:xfrm>
            <a:off x="1191986" y="2696886"/>
            <a:ext cx="6420653" cy="3357064"/>
          </a:xfrm>
          <a:prstGeom prst="rect">
            <a:avLst/>
          </a:prstGeom>
        </p:spPr>
      </p:pic>
      <p:sp>
        <p:nvSpPr>
          <p:cNvPr id="7" name="Rectángulo 6"/>
          <p:cNvSpPr/>
          <p:nvPr/>
        </p:nvSpPr>
        <p:spPr>
          <a:xfrm>
            <a:off x="1105159" y="6061430"/>
            <a:ext cx="6096000" cy="646331"/>
          </a:xfrm>
          <a:prstGeom prst="rect">
            <a:avLst/>
          </a:prstGeom>
        </p:spPr>
        <p:txBody>
          <a:bodyPr>
            <a:spAutoFit/>
          </a:bodyPr>
          <a:lstStyle/>
          <a:p>
            <a:r>
              <a:rPr lang="es-EC" b="1" dirty="0"/>
              <a:t>El Proceso como secuencia de actividades que van añadiendo valor</a:t>
            </a:r>
          </a:p>
        </p:txBody>
      </p:sp>
      <p:grpSp>
        <p:nvGrpSpPr>
          <p:cNvPr id="2" name="Grupo 1"/>
          <p:cNvGrpSpPr/>
          <p:nvPr/>
        </p:nvGrpSpPr>
        <p:grpSpPr>
          <a:xfrm>
            <a:off x="5379522" y="2455798"/>
            <a:ext cx="5912427" cy="1599663"/>
            <a:chOff x="5379522" y="2455798"/>
            <a:chExt cx="5912427" cy="1599663"/>
          </a:xfrm>
        </p:grpSpPr>
        <p:sp>
          <p:nvSpPr>
            <p:cNvPr id="10" name="CuadroTexto 9"/>
            <p:cNvSpPr txBox="1"/>
            <p:nvPr/>
          </p:nvSpPr>
          <p:spPr>
            <a:xfrm>
              <a:off x="8928759" y="2455798"/>
              <a:ext cx="2363190" cy="1477328"/>
            </a:xfrm>
            <a:prstGeom prst="rect">
              <a:avLst/>
            </a:prstGeom>
            <a:solidFill>
              <a:srgbClr val="FFC000"/>
            </a:solidFill>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s-EC" b="1" dirty="0" smtClean="0"/>
                <a:t>PLANIFICACIÓN</a:t>
              </a:r>
            </a:p>
            <a:p>
              <a:pPr marL="285750" indent="-285750">
                <a:buFont typeface="Arial" panose="020B0604020202020204" pitchFamily="34" charset="0"/>
                <a:buChar char="•"/>
              </a:pPr>
              <a:r>
                <a:rPr lang="es-EC" b="1" dirty="0" smtClean="0"/>
                <a:t>ORGANIZACIÓN</a:t>
              </a:r>
            </a:p>
            <a:p>
              <a:pPr marL="285750" indent="-285750">
                <a:buFont typeface="Arial" panose="020B0604020202020204" pitchFamily="34" charset="0"/>
                <a:buChar char="•"/>
              </a:pPr>
              <a:r>
                <a:rPr lang="es-EC" b="1" dirty="0" smtClean="0"/>
                <a:t>DIRECCIÓN</a:t>
              </a:r>
            </a:p>
            <a:p>
              <a:pPr marL="285750" indent="-285750">
                <a:buFont typeface="Arial" panose="020B0604020202020204" pitchFamily="34" charset="0"/>
                <a:buChar char="•"/>
              </a:pPr>
              <a:r>
                <a:rPr lang="es-EC" b="1" dirty="0" smtClean="0"/>
                <a:t>COORDINACIÓN</a:t>
              </a:r>
            </a:p>
            <a:p>
              <a:pPr marL="285750" indent="-285750">
                <a:buFont typeface="Arial" panose="020B0604020202020204" pitchFamily="34" charset="0"/>
                <a:buChar char="•"/>
              </a:pPr>
              <a:r>
                <a:rPr lang="es-EC" b="1" dirty="0" smtClean="0"/>
                <a:t>CONTROL</a:t>
              </a:r>
              <a:endParaRPr lang="es-EC" b="1" dirty="0"/>
            </a:p>
          </p:txBody>
        </p:sp>
        <p:cxnSp>
          <p:nvCxnSpPr>
            <p:cNvPr id="15" name="Conector recto 14"/>
            <p:cNvCxnSpPr/>
            <p:nvPr/>
          </p:nvCxnSpPr>
          <p:spPr>
            <a:xfrm flipV="1">
              <a:off x="5379522" y="3194462"/>
              <a:ext cx="3360717" cy="860999"/>
            </a:xfrm>
            <a:prstGeom prst="line">
              <a:avLst/>
            </a:prstGeom>
            <a:ln w="228600">
              <a:head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327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effectLst>
                  <a:outerShdw blurRad="38100" dist="38100" dir="2700000" algn="tl">
                    <a:srgbClr val="000000">
                      <a:alpha val="43137"/>
                    </a:srgbClr>
                  </a:outerShdw>
                </a:effectLst>
              </a:rPr>
              <a:t>SUMARIO</a:t>
            </a:r>
            <a:endParaRPr lang="es-EC" b="1" dirty="0">
              <a:effectLst>
                <a:outerShdw blurRad="38100" dist="38100" dir="2700000" algn="tl">
                  <a:srgbClr val="000000">
                    <a:alpha val="43137"/>
                  </a:srgbClr>
                </a:outerShdw>
              </a:effectLst>
            </a:endParaRPr>
          </a:p>
        </p:txBody>
      </p:sp>
      <p:grpSp>
        <p:nvGrpSpPr>
          <p:cNvPr id="11" name="Grupo 10"/>
          <p:cNvGrpSpPr/>
          <p:nvPr/>
        </p:nvGrpSpPr>
        <p:grpSpPr>
          <a:xfrm>
            <a:off x="-2205114" y="949105"/>
            <a:ext cx="13537972" cy="6128806"/>
            <a:chOff x="-2205114" y="949105"/>
            <a:chExt cx="13537972" cy="6128806"/>
          </a:xfrm>
        </p:grpSpPr>
        <p:sp>
          <p:nvSpPr>
            <p:cNvPr id="12" name="Rectángulo 11"/>
            <p:cNvSpPr/>
            <p:nvPr/>
          </p:nvSpPr>
          <p:spPr>
            <a:xfrm>
              <a:off x="2028838" y="1796087"/>
              <a:ext cx="9304020" cy="4434841"/>
            </a:xfrm>
            <a:prstGeom prst="rect">
              <a:avLst/>
            </a:prstGeom>
            <a:noFill/>
          </p:spPr>
        </p:sp>
        <p:sp>
          <p:nvSpPr>
            <p:cNvPr id="13" name="Arco de bloque 12"/>
            <p:cNvSpPr/>
            <p:nvPr/>
          </p:nvSpPr>
          <p:spPr>
            <a:xfrm>
              <a:off x="-2205114" y="949105"/>
              <a:ext cx="5929129" cy="6128806"/>
            </a:xfrm>
            <a:prstGeom prst="blockArc">
              <a:avLst>
                <a:gd name="adj1" fmla="val 18900000"/>
                <a:gd name="adj2" fmla="val 2700000"/>
                <a:gd name="adj3" fmla="val 362"/>
              </a:avLst>
            </a:prstGeom>
          </p:spPr>
          <p:style>
            <a:lnRef idx="2">
              <a:schemeClr val="accent3">
                <a:tint val="99000"/>
                <a:hueOff val="0"/>
                <a:satOff val="0"/>
                <a:lumOff val="0"/>
                <a:alphaOff val="0"/>
              </a:schemeClr>
            </a:lnRef>
            <a:fillRef idx="0">
              <a:schemeClr val="accent3">
                <a:tint val="99000"/>
                <a:hueOff val="0"/>
                <a:satOff val="0"/>
                <a:lumOff val="0"/>
                <a:alphaOff val="0"/>
              </a:schemeClr>
            </a:fillRef>
            <a:effectRef idx="0">
              <a:schemeClr val="accent3">
                <a:tint val="99000"/>
                <a:hueOff val="0"/>
                <a:satOff val="0"/>
                <a:lumOff val="0"/>
                <a:alphaOff val="0"/>
              </a:schemeClr>
            </a:effectRef>
            <a:fontRef idx="minor">
              <a:schemeClr val="tx1">
                <a:hueOff val="0"/>
                <a:satOff val="0"/>
                <a:lumOff val="0"/>
                <a:alphaOff val="0"/>
              </a:schemeClr>
            </a:fontRef>
          </p:style>
        </p:sp>
        <p:sp>
          <p:nvSpPr>
            <p:cNvPr id="14" name="Forma libre 13"/>
            <p:cNvSpPr/>
            <p:nvPr/>
          </p:nvSpPr>
          <p:spPr>
            <a:xfrm>
              <a:off x="3599172" y="2088827"/>
              <a:ext cx="3664236" cy="438751"/>
            </a:xfrm>
            <a:custGeom>
              <a:avLst/>
              <a:gdLst>
                <a:gd name="connsiteX0" fmla="*/ 0 w 3664236"/>
                <a:gd name="connsiteY0" fmla="*/ 0 h 438751"/>
                <a:gd name="connsiteX1" fmla="*/ 3664236 w 3664236"/>
                <a:gd name="connsiteY1" fmla="*/ 0 h 438751"/>
                <a:gd name="connsiteX2" fmla="*/ 3664236 w 3664236"/>
                <a:gd name="connsiteY2" fmla="*/ 438751 h 438751"/>
                <a:gd name="connsiteX3" fmla="*/ 0 w 3664236"/>
                <a:gd name="connsiteY3" fmla="*/ 438751 h 438751"/>
                <a:gd name="connsiteX4" fmla="*/ 0 w 3664236"/>
                <a:gd name="connsiteY4" fmla="*/ 0 h 438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236" h="438751">
                  <a:moveTo>
                    <a:pt x="0" y="0"/>
                  </a:moveTo>
                  <a:lnTo>
                    <a:pt x="3664236" y="0"/>
                  </a:lnTo>
                  <a:lnTo>
                    <a:pt x="3664236" y="438751"/>
                  </a:lnTo>
                  <a:lnTo>
                    <a:pt x="0" y="438751"/>
                  </a:lnTo>
                  <a:lnTo>
                    <a:pt x="0" y="0"/>
                  </a:lnTo>
                  <a:close/>
                </a:path>
              </a:pathLst>
            </a:cu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effectLst>
              <a:outerShdw blurRad="50800" dist="38100" dir="2700000" algn="tl" rotWithShape="0">
                <a:prstClr val="black">
                  <a:alpha val="40000"/>
                </a:prstClr>
              </a:outerShdw>
              <a:softEdge rad="0"/>
            </a:effectLst>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txBody>
            <a:bodyPr spcFirstLastPara="0" vert="horz" wrap="square" lIns="440160"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INTRODUCCIÓN</a:t>
              </a:r>
              <a:endParaRPr lang="es-EC" sz="1800" b="1" kern="1200" dirty="0"/>
            </a:p>
          </p:txBody>
        </p:sp>
        <p:sp>
          <p:nvSpPr>
            <p:cNvPr id="15" name="Elipse 14"/>
            <p:cNvSpPr/>
            <p:nvPr/>
          </p:nvSpPr>
          <p:spPr>
            <a:xfrm>
              <a:off x="2859958" y="2003859"/>
              <a:ext cx="693165" cy="693165"/>
            </a:xfrm>
            <a:prstGeom prst="ellipse">
              <a:avLst/>
            </a:prstGeom>
          </p:spPr>
          <p:style>
            <a:lnRef idx="1">
              <a:schemeClr val="accent3">
                <a:shade val="80000"/>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orma libre 15"/>
            <p:cNvSpPr/>
            <p:nvPr/>
          </p:nvSpPr>
          <p:spPr>
            <a:xfrm flipH="1">
              <a:off x="4003797" y="2899202"/>
              <a:ext cx="4458540" cy="554532"/>
            </a:xfrm>
            <a:custGeom>
              <a:avLst/>
              <a:gdLst>
                <a:gd name="connsiteX0" fmla="*/ 0 w 4458540"/>
                <a:gd name="connsiteY0" fmla="*/ 0 h 554532"/>
                <a:gd name="connsiteX1" fmla="*/ 4458540 w 4458540"/>
                <a:gd name="connsiteY1" fmla="*/ 0 h 554532"/>
                <a:gd name="connsiteX2" fmla="*/ 4458540 w 4458540"/>
                <a:gd name="connsiteY2" fmla="*/ 554532 h 554532"/>
                <a:gd name="connsiteX3" fmla="*/ 0 w 4458540"/>
                <a:gd name="connsiteY3" fmla="*/ 554532 h 554532"/>
                <a:gd name="connsiteX4" fmla="*/ 0 w 4458540"/>
                <a:gd name="connsiteY4" fmla="*/ 0 h 55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540" h="554532">
                  <a:moveTo>
                    <a:pt x="0" y="0"/>
                  </a:moveTo>
                  <a:lnTo>
                    <a:pt x="4458540" y="0"/>
                  </a:lnTo>
                  <a:lnTo>
                    <a:pt x="4458540" y="554532"/>
                  </a:lnTo>
                  <a:lnTo>
                    <a:pt x="0" y="554532"/>
                  </a:lnTo>
                  <a:lnTo>
                    <a:pt x="0" y="0"/>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shade val="80000"/>
                <a:hueOff val="33990"/>
                <a:satOff val="-1405"/>
                <a:lumOff val="6826"/>
                <a:alphaOff val="0"/>
              </a:schemeClr>
            </a:fillRef>
            <a:effectRef idx="1">
              <a:scrgbClr r="0" g="0" b="0"/>
            </a:effectRef>
            <a:fontRef idx="minor">
              <a:schemeClr val="dk1"/>
            </a:fontRef>
          </p:style>
          <p:txBody>
            <a:bodyPr spcFirstLastPara="0" vert="horz" wrap="square" lIns="440160"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MARCO TEÓRICO Y METODOLÓGICO</a:t>
              </a:r>
              <a:endParaRPr lang="es-EC" sz="1800" b="1" kern="1200" dirty="0"/>
            </a:p>
          </p:txBody>
        </p:sp>
        <p:sp>
          <p:nvSpPr>
            <p:cNvPr id="17" name="Elipse 16"/>
            <p:cNvSpPr/>
            <p:nvPr/>
          </p:nvSpPr>
          <p:spPr>
            <a:xfrm>
              <a:off x="3257320" y="2835391"/>
              <a:ext cx="693165" cy="693165"/>
            </a:xfrm>
            <a:prstGeom prst="ellipse">
              <a:avLst/>
            </a:prstGeom>
          </p:spPr>
          <p:style>
            <a:lnRef idx="1">
              <a:schemeClr val="accent3">
                <a:shade val="80000"/>
                <a:hueOff val="33990"/>
                <a:satOff val="-1405"/>
                <a:lumOff val="6826"/>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orma libre 17"/>
            <p:cNvSpPr/>
            <p:nvPr/>
          </p:nvSpPr>
          <p:spPr>
            <a:xfrm>
              <a:off x="4151734" y="3719183"/>
              <a:ext cx="5269261" cy="554532"/>
            </a:xfrm>
            <a:custGeom>
              <a:avLst/>
              <a:gdLst>
                <a:gd name="connsiteX0" fmla="*/ 0 w 5269261"/>
                <a:gd name="connsiteY0" fmla="*/ 0 h 554532"/>
                <a:gd name="connsiteX1" fmla="*/ 5269261 w 5269261"/>
                <a:gd name="connsiteY1" fmla="*/ 0 h 554532"/>
                <a:gd name="connsiteX2" fmla="*/ 5269261 w 5269261"/>
                <a:gd name="connsiteY2" fmla="*/ 554532 h 554532"/>
                <a:gd name="connsiteX3" fmla="*/ 0 w 5269261"/>
                <a:gd name="connsiteY3" fmla="*/ 554532 h 554532"/>
                <a:gd name="connsiteX4" fmla="*/ 0 w 5269261"/>
                <a:gd name="connsiteY4" fmla="*/ 0 h 55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261" h="554532">
                  <a:moveTo>
                    <a:pt x="0" y="0"/>
                  </a:moveTo>
                  <a:lnTo>
                    <a:pt x="5269261" y="0"/>
                  </a:lnTo>
                  <a:lnTo>
                    <a:pt x="5269261" y="554532"/>
                  </a:lnTo>
                  <a:lnTo>
                    <a:pt x="0" y="554532"/>
                  </a:lnTo>
                  <a:lnTo>
                    <a:pt x="0" y="0"/>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shade val="80000"/>
                <a:hueOff val="67980"/>
                <a:satOff val="-2809"/>
                <a:lumOff val="13653"/>
                <a:alphaOff val="0"/>
              </a:schemeClr>
            </a:fillRef>
            <a:effectRef idx="1">
              <a:scrgbClr r="0" g="0" b="0"/>
            </a:effectRef>
            <a:fontRef idx="minor">
              <a:schemeClr val="dk1"/>
            </a:fontRef>
          </p:style>
          <p:txBody>
            <a:bodyPr spcFirstLastPara="0" vert="horz" wrap="square" lIns="440160" tIns="25400" rIns="25400" bIns="25400" numCol="1" spcCol="1270" anchor="ctr" anchorCtr="0">
              <a:noAutofit/>
            </a:bodyPr>
            <a:lstStyle/>
            <a:p>
              <a:pPr lvl="0" algn="l" defTabSz="444500">
                <a:lnSpc>
                  <a:spcPct val="90000"/>
                </a:lnSpc>
                <a:spcBef>
                  <a:spcPct val="0"/>
                </a:spcBef>
                <a:spcAft>
                  <a:spcPct val="35000"/>
                </a:spcAft>
              </a:pPr>
              <a:endParaRPr lang="es-EC" sz="1000" kern="1200" dirty="0" smtClean="0"/>
            </a:p>
            <a:p>
              <a:pPr lvl="0" algn="l" defTabSz="444500">
                <a:lnSpc>
                  <a:spcPct val="90000"/>
                </a:lnSpc>
                <a:spcBef>
                  <a:spcPct val="0"/>
                </a:spcBef>
                <a:spcAft>
                  <a:spcPct val="35000"/>
                </a:spcAft>
              </a:pPr>
              <a:r>
                <a:rPr lang="es-EC" sz="1800" b="1" kern="1200" dirty="0" smtClean="0"/>
                <a:t>DIAGNÓSTICO SITUACIONAL</a:t>
              </a:r>
              <a:endParaRPr lang="es-EC" sz="1800" b="1" kern="1200" dirty="0"/>
            </a:p>
            <a:p>
              <a:pPr marL="57150" lvl="1" indent="-57150" algn="l" defTabSz="355600">
                <a:lnSpc>
                  <a:spcPct val="90000"/>
                </a:lnSpc>
                <a:spcBef>
                  <a:spcPct val="0"/>
                </a:spcBef>
                <a:spcAft>
                  <a:spcPct val="15000"/>
                </a:spcAft>
                <a:buChar char="••"/>
              </a:pPr>
              <a:endParaRPr lang="es-EC" sz="800" kern="1200" dirty="0"/>
            </a:p>
          </p:txBody>
        </p:sp>
        <p:sp>
          <p:nvSpPr>
            <p:cNvPr id="19" name="Elipse 18"/>
            <p:cNvSpPr/>
            <p:nvPr/>
          </p:nvSpPr>
          <p:spPr>
            <a:xfrm>
              <a:off x="3379278" y="3666924"/>
              <a:ext cx="693165" cy="693165"/>
            </a:xfrm>
            <a:prstGeom prst="ellipse">
              <a:avLst/>
            </a:prstGeom>
          </p:spPr>
          <p:style>
            <a:lnRef idx="1">
              <a:schemeClr val="accent3">
                <a:shade val="80000"/>
                <a:hueOff val="67980"/>
                <a:satOff val="-2809"/>
                <a:lumOff val="13653"/>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orma libre 19"/>
            <p:cNvSpPr/>
            <p:nvPr/>
          </p:nvSpPr>
          <p:spPr>
            <a:xfrm>
              <a:off x="4022167" y="4609774"/>
              <a:ext cx="5372848" cy="554532"/>
            </a:xfrm>
            <a:custGeom>
              <a:avLst/>
              <a:gdLst>
                <a:gd name="connsiteX0" fmla="*/ 0 w 5372848"/>
                <a:gd name="connsiteY0" fmla="*/ 0 h 554532"/>
                <a:gd name="connsiteX1" fmla="*/ 5372848 w 5372848"/>
                <a:gd name="connsiteY1" fmla="*/ 0 h 554532"/>
                <a:gd name="connsiteX2" fmla="*/ 5372848 w 5372848"/>
                <a:gd name="connsiteY2" fmla="*/ 554532 h 554532"/>
                <a:gd name="connsiteX3" fmla="*/ 0 w 5372848"/>
                <a:gd name="connsiteY3" fmla="*/ 554532 h 554532"/>
                <a:gd name="connsiteX4" fmla="*/ 0 w 5372848"/>
                <a:gd name="connsiteY4" fmla="*/ 0 h 55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48" h="554532">
                  <a:moveTo>
                    <a:pt x="0" y="0"/>
                  </a:moveTo>
                  <a:lnTo>
                    <a:pt x="5372848" y="0"/>
                  </a:lnTo>
                  <a:lnTo>
                    <a:pt x="5372848" y="554532"/>
                  </a:lnTo>
                  <a:lnTo>
                    <a:pt x="0" y="554532"/>
                  </a:lnTo>
                  <a:lnTo>
                    <a:pt x="0" y="0"/>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shade val="80000"/>
                <a:hueOff val="101969"/>
                <a:satOff val="-4214"/>
                <a:lumOff val="20480"/>
                <a:alphaOff val="0"/>
              </a:schemeClr>
            </a:fillRef>
            <a:effectRef idx="1">
              <a:scrgbClr r="0" g="0" b="0"/>
            </a:effectRef>
            <a:fontRef idx="minor">
              <a:schemeClr val="dk1"/>
            </a:fontRef>
          </p:style>
          <p:txBody>
            <a:bodyPr spcFirstLastPara="0" vert="horz" wrap="square" lIns="440160"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SISTEMA DE ADMINISTRACIÓN POR PROCESOS </a:t>
              </a:r>
              <a:endParaRPr lang="es-EC" sz="1800" b="1" kern="1200" dirty="0"/>
            </a:p>
          </p:txBody>
        </p:sp>
        <p:sp>
          <p:nvSpPr>
            <p:cNvPr id="21" name="Elipse 20"/>
            <p:cNvSpPr/>
            <p:nvPr/>
          </p:nvSpPr>
          <p:spPr>
            <a:xfrm>
              <a:off x="3257320" y="4498457"/>
              <a:ext cx="693165" cy="693165"/>
            </a:xfrm>
            <a:prstGeom prst="ellipse">
              <a:avLst/>
            </a:prstGeom>
          </p:spPr>
          <p:style>
            <a:lnRef idx="1">
              <a:schemeClr val="accent3">
                <a:shade val="80000"/>
                <a:hueOff val="101969"/>
                <a:satOff val="-4214"/>
                <a:lumOff val="2048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Forma libre 21"/>
            <p:cNvSpPr/>
            <p:nvPr/>
          </p:nvSpPr>
          <p:spPr>
            <a:xfrm>
              <a:off x="3682737" y="5391776"/>
              <a:ext cx="5060043" cy="554532"/>
            </a:xfrm>
            <a:custGeom>
              <a:avLst/>
              <a:gdLst>
                <a:gd name="connsiteX0" fmla="*/ 0 w 5060043"/>
                <a:gd name="connsiteY0" fmla="*/ 0 h 554532"/>
                <a:gd name="connsiteX1" fmla="*/ 5060043 w 5060043"/>
                <a:gd name="connsiteY1" fmla="*/ 0 h 554532"/>
                <a:gd name="connsiteX2" fmla="*/ 5060043 w 5060043"/>
                <a:gd name="connsiteY2" fmla="*/ 554532 h 554532"/>
                <a:gd name="connsiteX3" fmla="*/ 0 w 5060043"/>
                <a:gd name="connsiteY3" fmla="*/ 554532 h 554532"/>
                <a:gd name="connsiteX4" fmla="*/ 0 w 5060043"/>
                <a:gd name="connsiteY4" fmla="*/ 0 h 55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043" h="554532">
                  <a:moveTo>
                    <a:pt x="0" y="0"/>
                  </a:moveTo>
                  <a:lnTo>
                    <a:pt x="5060043" y="0"/>
                  </a:lnTo>
                  <a:lnTo>
                    <a:pt x="5060043" y="554532"/>
                  </a:lnTo>
                  <a:lnTo>
                    <a:pt x="0" y="554532"/>
                  </a:lnTo>
                  <a:lnTo>
                    <a:pt x="0" y="0"/>
                  </a:lnTo>
                  <a:close/>
                </a:path>
              </a:pathLst>
            </a:custGeom>
            <a:ln w="28575"/>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rgbClr r="0" g="0" b="0"/>
            </a:lnRef>
            <a:fillRef idx="2">
              <a:schemeClr val="accent3">
                <a:shade val="80000"/>
                <a:hueOff val="135959"/>
                <a:satOff val="-5618"/>
                <a:lumOff val="27306"/>
                <a:alphaOff val="0"/>
              </a:schemeClr>
            </a:fillRef>
            <a:effectRef idx="1">
              <a:scrgbClr r="0" g="0" b="0"/>
            </a:effectRef>
            <a:fontRef idx="minor">
              <a:schemeClr val="dk1"/>
            </a:fontRef>
          </p:style>
          <p:txBody>
            <a:bodyPr spcFirstLastPara="0" vert="horz" wrap="square" lIns="440160"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CONCLUSIONES Y RECOMENDACIONES</a:t>
              </a:r>
              <a:endParaRPr lang="es-EC" sz="1800" b="1" kern="1200" dirty="0"/>
            </a:p>
          </p:txBody>
        </p:sp>
        <p:sp>
          <p:nvSpPr>
            <p:cNvPr id="23" name="Elipse 22"/>
            <p:cNvSpPr/>
            <p:nvPr/>
          </p:nvSpPr>
          <p:spPr>
            <a:xfrm>
              <a:off x="2859958" y="5329990"/>
              <a:ext cx="693165" cy="693165"/>
            </a:xfrm>
            <a:prstGeom prst="ellipse">
              <a:avLst/>
            </a:prstGeom>
          </p:spPr>
          <p:style>
            <a:lnRef idx="1">
              <a:schemeClr val="accent3">
                <a:shade val="80000"/>
                <a:hueOff val="135959"/>
                <a:satOff val="-5618"/>
                <a:lumOff val="27306"/>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6" name="Rectángulo 5"/>
          <p:cNvSpPr/>
          <p:nvPr/>
        </p:nvSpPr>
        <p:spPr>
          <a:xfrm>
            <a:off x="2884196" y="2073296"/>
            <a:ext cx="670534"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1</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3299486" y="2910544"/>
            <a:ext cx="678154"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2</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3385198" y="3747792"/>
            <a:ext cx="626732"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3</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9" name="Rectángulo 8"/>
          <p:cNvSpPr/>
          <p:nvPr/>
        </p:nvSpPr>
        <p:spPr>
          <a:xfrm>
            <a:off x="3299486" y="4585040"/>
            <a:ext cx="678154"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4</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10" name="Rectángulo 9"/>
          <p:cNvSpPr/>
          <p:nvPr/>
        </p:nvSpPr>
        <p:spPr>
          <a:xfrm>
            <a:off x="2884196" y="5422288"/>
            <a:ext cx="636244" cy="523220"/>
          </a:xfrm>
          <a:prstGeom prst="rect">
            <a:avLst/>
          </a:prstGeom>
          <a:noFill/>
        </p:spPr>
        <p:txBody>
          <a:bodyPr wrap="squar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5</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2"/>
          <a:stretch>
            <a:fillRect/>
          </a:stretch>
        </p:blipFill>
        <p:spPr>
          <a:xfrm>
            <a:off x="9989751" y="217067"/>
            <a:ext cx="1585097" cy="1621677"/>
          </a:xfrm>
          <a:prstGeom prst="rect">
            <a:avLst/>
          </a:prstGeom>
        </p:spPr>
      </p:pic>
      <p:pic>
        <p:nvPicPr>
          <p:cNvPr id="4" name="Imagen 3"/>
          <p:cNvPicPr>
            <a:picLocks noChangeAspect="1"/>
          </p:cNvPicPr>
          <p:nvPr/>
        </p:nvPicPr>
        <p:blipFill>
          <a:blip r:embed="rId3"/>
          <a:stretch>
            <a:fillRect/>
          </a:stretch>
        </p:blipFill>
        <p:spPr>
          <a:xfrm>
            <a:off x="395262" y="365125"/>
            <a:ext cx="3345809" cy="918133"/>
          </a:xfrm>
          <a:prstGeom prst="rect">
            <a:avLst/>
          </a:prstGeom>
        </p:spPr>
      </p:pic>
    </p:spTree>
    <p:extLst>
      <p:ext uri="{BB962C8B-B14F-4D97-AF65-F5344CB8AC3E}">
        <p14:creationId xmlns:p14="http://schemas.microsoft.com/office/powerpoint/2010/main" val="2704279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638001" y="188182"/>
            <a:ext cx="10515600" cy="1012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solidFill>
                  <a:srgbClr val="FF0000"/>
                </a:solidFill>
              </a:rPr>
              <a:t>2.</a:t>
            </a:r>
            <a:r>
              <a:rPr lang="es-EC" sz="2800" dirty="0" smtClean="0">
                <a:solidFill>
                  <a:srgbClr val="FF0000"/>
                </a:solidFill>
              </a:rPr>
              <a:t>  </a:t>
            </a:r>
            <a:r>
              <a:rPr lang="es-EC" sz="2800" b="1" dirty="0" smtClean="0">
                <a:solidFill>
                  <a:srgbClr val="FF0000"/>
                </a:solidFill>
              </a:rPr>
              <a:t>Cadena de Valor propuesta.</a:t>
            </a:r>
            <a:endParaRPr lang="es-EC" sz="2800" dirty="0">
              <a:solidFill>
                <a:srgbClr val="FF0000"/>
              </a:solidFill>
            </a:endParaRPr>
          </a:p>
        </p:txBody>
      </p:sp>
      <p:pic>
        <p:nvPicPr>
          <p:cNvPr id="4" name="Imagen 3"/>
          <p:cNvPicPr>
            <a:picLocks noChangeAspect="1"/>
          </p:cNvPicPr>
          <p:nvPr/>
        </p:nvPicPr>
        <p:blipFill>
          <a:blip r:embed="rId2"/>
          <a:stretch>
            <a:fillRect/>
          </a:stretch>
        </p:blipFill>
        <p:spPr>
          <a:xfrm>
            <a:off x="3111335" y="902524"/>
            <a:ext cx="6412675" cy="5774241"/>
          </a:xfrm>
          <a:prstGeom prst="rect">
            <a:avLst/>
          </a:prstGeom>
        </p:spPr>
      </p:pic>
      <p:sp>
        <p:nvSpPr>
          <p:cNvPr id="5" name="Elipse 4"/>
          <p:cNvSpPr>
            <a:spLocks/>
          </p:cNvSpPr>
          <p:nvPr/>
        </p:nvSpPr>
        <p:spPr>
          <a:xfrm>
            <a:off x="3408218" y="3431969"/>
            <a:ext cx="4975167" cy="1345216"/>
          </a:xfrm>
          <a:prstGeom prst="ellipse">
            <a:avLst/>
          </a:prstGeom>
          <a:noFill/>
          <a:ln w="3175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9681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624492" y="200058"/>
            <a:ext cx="10515600" cy="773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solidFill>
                  <a:srgbClr val="FF0000"/>
                </a:solidFill>
              </a:rPr>
              <a:t>3. Mapa de Procesos propuesto.</a:t>
            </a:r>
            <a:endParaRPr lang="es-EC" sz="2800" dirty="0">
              <a:solidFill>
                <a:srgbClr val="FF0000"/>
              </a:solidFill>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926274" y="1004703"/>
            <a:ext cx="10438411" cy="5355770"/>
          </a:xfrm>
          <a:prstGeom prst="rect">
            <a:avLst/>
          </a:prstGeom>
          <a:noFill/>
          <a:ln>
            <a:noFill/>
          </a:ln>
        </p:spPr>
      </p:pic>
      <p:sp>
        <p:nvSpPr>
          <p:cNvPr id="7" name="Elipse 6"/>
          <p:cNvSpPr>
            <a:spLocks/>
          </p:cNvSpPr>
          <p:nvPr/>
        </p:nvSpPr>
        <p:spPr>
          <a:xfrm>
            <a:off x="4001984" y="2968832"/>
            <a:ext cx="7243948" cy="1258784"/>
          </a:xfrm>
          <a:prstGeom prst="ellipse">
            <a:avLst/>
          </a:prstGeom>
          <a:noFill/>
          <a:ln w="412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0998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769964" y="130306"/>
            <a:ext cx="10515600" cy="567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solidFill>
                  <a:srgbClr val="FF0000"/>
                </a:solidFill>
              </a:rPr>
              <a:t>4. Estructura organizacional propuesta para la gestión de los procesos.</a:t>
            </a:r>
            <a:endParaRPr lang="es-EC" sz="2800" dirty="0">
              <a:solidFill>
                <a:srgbClr val="FF0000"/>
              </a:solidFill>
            </a:endParaRPr>
          </a:p>
        </p:txBody>
      </p:sp>
      <p:sp>
        <p:nvSpPr>
          <p:cNvPr id="2" name="Rectangle 2"/>
          <p:cNvSpPr>
            <a:spLocks noChangeArrowheads="1"/>
          </p:cNvSpPr>
          <p:nvPr/>
        </p:nvSpPr>
        <p:spPr bwMode="auto">
          <a:xfrm>
            <a:off x="916601" y="1280684"/>
            <a:ext cx="14294432" cy="4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2595162537"/>
              </p:ext>
            </p:extLst>
          </p:nvPr>
        </p:nvGraphicFramePr>
        <p:xfrm>
          <a:off x="624491" y="698269"/>
          <a:ext cx="10806545" cy="5953974"/>
        </p:xfrm>
        <a:graphic>
          <a:graphicData uri="http://schemas.openxmlformats.org/presentationml/2006/ole">
            <mc:AlternateContent xmlns:mc="http://schemas.openxmlformats.org/markup-compatibility/2006">
              <mc:Choice xmlns:v="urn:schemas-microsoft-com:vml" Requires="v">
                <p:oleObj spid="_x0000_s1054" r:id="rId4" imgW="10157314" imgH="6309219" progId="">
                  <p:embed/>
                </p:oleObj>
              </mc:Choice>
              <mc:Fallback>
                <p:oleObj r:id="rId4" imgW="10157314" imgH="6309219" progId="">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91" y="698269"/>
                        <a:ext cx="10806545" cy="5953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Elipse 7"/>
          <p:cNvSpPr>
            <a:spLocks/>
          </p:cNvSpPr>
          <p:nvPr/>
        </p:nvSpPr>
        <p:spPr>
          <a:xfrm>
            <a:off x="6780810" y="4085112"/>
            <a:ext cx="4650227" cy="1959428"/>
          </a:xfrm>
          <a:prstGeom prst="ellipse">
            <a:avLst/>
          </a:prstGeom>
          <a:noFill/>
          <a:ln w="412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8811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624492" y="200058"/>
            <a:ext cx="10515600" cy="773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solidFill>
                  <a:srgbClr val="FF0000"/>
                </a:solidFill>
              </a:rPr>
              <a:t>5. Estructura del Sistema de Administración por procesos propuesto</a:t>
            </a:r>
            <a:endParaRPr lang="es-EC" sz="2800" dirty="0">
              <a:solidFill>
                <a:srgbClr val="FF0000"/>
              </a:solidFill>
            </a:endParaRPr>
          </a:p>
        </p:txBody>
      </p:sp>
      <p:sp>
        <p:nvSpPr>
          <p:cNvPr id="2" name="Rectangle 2"/>
          <p:cNvSpPr>
            <a:spLocks noChangeArrowheads="1"/>
          </p:cNvSpPr>
          <p:nvPr/>
        </p:nvSpPr>
        <p:spPr bwMode="auto">
          <a:xfrm>
            <a:off x="916601" y="1280684"/>
            <a:ext cx="14294432" cy="4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Tabla 4"/>
          <p:cNvGraphicFramePr>
            <a:graphicFrameLocks noGrp="1"/>
          </p:cNvGraphicFramePr>
          <p:nvPr>
            <p:extLst>
              <p:ext uri="{D42A27DB-BD31-4B8C-83A1-F6EECF244321}">
                <p14:modId xmlns:p14="http://schemas.microsoft.com/office/powerpoint/2010/main" val="1079966661"/>
              </p:ext>
            </p:extLst>
          </p:nvPr>
        </p:nvGraphicFramePr>
        <p:xfrm>
          <a:off x="2387977" y="973778"/>
          <a:ext cx="8752115" cy="5676182"/>
        </p:xfrm>
        <a:graphic>
          <a:graphicData uri="http://schemas.openxmlformats.org/drawingml/2006/table">
            <a:tbl>
              <a:tblPr firstRow="1" firstCol="1" bandRow="1">
                <a:tableStyleId>{5C22544A-7EE6-4342-B048-85BDC9FD1C3A}</a:tableStyleId>
              </a:tblPr>
              <a:tblGrid>
                <a:gridCol w="2243426"/>
                <a:gridCol w="2169563"/>
                <a:gridCol w="2169563"/>
                <a:gridCol w="2169563"/>
              </a:tblGrid>
              <a:tr h="402151">
                <a:tc>
                  <a:txBody>
                    <a:bodyPr/>
                    <a:lstStyle/>
                    <a:p>
                      <a:pPr algn="ctr">
                        <a:lnSpc>
                          <a:spcPct val="150000"/>
                        </a:lnSpc>
                        <a:spcBef>
                          <a:spcPts val="1200"/>
                        </a:spcBef>
                        <a:spcAft>
                          <a:spcPts val="0"/>
                        </a:spcAft>
                      </a:pPr>
                      <a:r>
                        <a:rPr lang="es-EC" sz="1200" b="1" dirty="0">
                          <a:effectLst/>
                        </a:rPr>
                        <a:t>PROCESO</a:t>
                      </a:r>
                      <a:endParaRPr lang="es-EC" sz="1200" b="1" dirty="0">
                        <a:effectLst/>
                        <a:latin typeface="Times New Roman" panose="02020603050405020304" pitchFamily="18" charset="0"/>
                        <a:ea typeface="Times New Roman" panose="02020603050405020304" pitchFamily="18" charset="0"/>
                      </a:endParaRPr>
                    </a:p>
                  </a:txBody>
                  <a:tcPr marL="42847" marR="42847" marT="0" marB="0"/>
                </a:tc>
                <a:tc>
                  <a:txBody>
                    <a:bodyPr/>
                    <a:lstStyle/>
                    <a:p>
                      <a:pPr algn="ctr">
                        <a:lnSpc>
                          <a:spcPct val="150000"/>
                        </a:lnSpc>
                        <a:spcBef>
                          <a:spcPts val="1200"/>
                        </a:spcBef>
                        <a:spcAft>
                          <a:spcPts val="0"/>
                        </a:spcAft>
                      </a:pPr>
                      <a:r>
                        <a:rPr lang="es-EC" sz="1200" b="1" dirty="0">
                          <a:effectLst/>
                        </a:rPr>
                        <a:t>ALCANCE</a:t>
                      </a:r>
                      <a:endParaRPr lang="es-EC" sz="1200" b="1" dirty="0">
                        <a:effectLst/>
                        <a:latin typeface="Times New Roman" panose="02020603050405020304" pitchFamily="18" charset="0"/>
                        <a:ea typeface="Times New Roman" panose="02020603050405020304" pitchFamily="18" charset="0"/>
                      </a:endParaRPr>
                    </a:p>
                  </a:txBody>
                  <a:tcPr marL="42847" marR="42847" marT="0" marB="0"/>
                </a:tc>
                <a:tc>
                  <a:txBody>
                    <a:bodyPr/>
                    <a:lstStyle/>
                    <a:p>
                      <a:pPr algn="ctr">
                        <a:lnSpc>
                          <a:spcPct val="150000"/>
                        </a:lnSpc>
                        <a:spcBef>
                          <a:spcPts val="1200"/>
                        </a:spcBef>
                        <a:spcAft>
                          <a:spcPts val="0"/>
                        </a:spcAft>
                      </a:pPr>
                      <a:r>
                        <a:rPr lang="es-EC" sz="1200" b="1">
                          <a:effectLst/>
                        </a:rPr>
                        <a:t>PROCESOS INTERNOS</a:t>
                      </a:r>
                      <a:endParaRPr lang="es-EC" sz="1200" b="1">
                        <a:effectLst/>
                        <a:latin typeface="Times New Roman" panose="02020603050405020304" pitchFamily="18" charset="0"/>
                        <a:ea typeface="Times New Roman" panose="02020603050405020304" pitchFamily="18" charset="0"/>
                      </a:endParaRPr>
                    </a:p>
                  </a:txBody>
                  <a:tcPr marL="42847" marR="42847" marT="0" marB="0"/>
                </a:tc>
                <a:tc>
                  <a:txBody>
                    <a:bodyPr/>
                    <a:lstStyle/>
                    <a:p>
                      <a:pPr algn="ctr">
                        <a:lnSpc>
                          <a:spcPct val="150000"/>
                        </a:lnSpc>
                        <a:spcBef>
                          <a:spcPts val="1200"/>
                        </a:spcBef>
                        <a:spcAft>
                          <a:spcPts val="0"/>
                        </a:spcAft>
                      </a:pPr>
                      <a:r>
                        <a:rPr lang="es-EC" sz="1200" b="1">
                          <a:effectLst/>
                        </a:rPr>
                        <a:t>SUBPROCESOS</a:t>
                      </a:r>
                      <a:endParaRPr lang="es-EC" sz="1200" b="1">
                        <a:effectLst/>
                        <a:latin typeface="Times New Roman" panose="02020603050405020304" pitchFamily="18" charset="0"/>
                        <a:ea typeface="Times New Roman" panose="02020603050405020304" pitchFamily="18" charset="0"/>
                      </a:endParaRPr>
                    </a:p>
                  </a:txBody>
                  <a:tcPr marL="42847" marR="42847" marT="0" marB="0"/>
                </a:tc>
              </a:tr>
              <a:tr h="436593">
                <a:tc rowSpan="7">
                  <a:txBody>
                    <a:bodyPr/>
                    <a:lstStyle/>
                    <a:p>
                      <a:pPr marL="342900" lvl="0" indent="-342900" algn="just">
                        <a:lnSpc>
                          <a:spcPct val="150000"/>
                        </a:lnSpc>
                        <a:spcBef>
                          <a:spcPts val="1200"/>
                        </a:spcBef>
                        <a:spcAft>
                          <a:spcPts val="0"/>
                        </a:spcAft>
                        <a:buFont typeface="+mj-lt"/>
                        <a:buAutoNum type="arabicPeriod"/>
                      </a:pPr>
                      <a:r>
                        <a:rPr lang="es-EC" sz="1200" b="1" dirty="0">
                          <a:effectLst/>
                        </a:rPr>
                        <a:t>Gestión Administrativa, Técnica y Financiera de proyectos de construcción</a:t>
                      </a:r>
                      <a:endParaRPr lang="es-EC" sz="1200" b="1" dirty="0">
                        <a:effectLst/>
                        <a:latin typeface="Calibri" panose="020F0502020204030204" pitchFamily="34" charset="0"/>
                        <a:ea typeface="Calibri" panose="020F0502020204030204" pitchFamily="34" charset="0"/>
                      </a:endParaRPr>
                    </a:p>
                  </a:txBody>
                  <a:tcPr marL="42847" marR="42847" marT="0" marB="0" anchor="ctr"/>
                </a:tc>
                <a:tc>
                  <a:txBody>
                    <a:bodyPr/>
                    <a:lstStyle/>
                    <a:p>
                      <a:pPr marL="228600">
                        <a:lnSpc>
                          <a:spcPct val="150000"/>
                        </a:lnSpc>
                        <a:spcAft>
                          <a:spcPts val="0"/>
                        </a:spcAft>
                      </a:pPr>
                      <a:r>
                        <a:rPr lang="es-EC" sz="1200" b="1">
                          <a:effectLst/>
                        </a:rPr>
                        <a:t> </a:t>
                      </a:r>
                      <a:endParaRPr lang="es-EC" sz="1200" b="1">
                        <a:effectLst/>
                        <a:latin typeface="Times New Roman" panose="02020603050405020304" pitchFamily="18" charset="0"/>
                        <a:ea typeface="Times New Roman" panose="02020603050405020304" pitchFamily="18" charset="0"/>
                      </a:endParaRPr>
                    </a:p>
                  </a:txBody>
                  <a:tcPr marL="42847" marR="42847" marT="0" marB="0"/>
                </a:tc>
                <a:tc rowSpan="2">
                  <a:txBody>
                    <a:bodyPr/>
                    <a:lstStyle/>
                    <a:p>
                      <a:pPr marL="342900" lvl="0" indent="-342900">
                        <a:lnSpc>
                          <a:spcPct val="150000"/>
                        </a:lnSpc>
                        <a:buSzPts val="1200"/>
                        <a:buFont typeface="Times New Roman" panose="02020603050405020304" pitchFamily="18" charset="0"/>
                        <a:buAutoNum type="alphaLcParenR"/>
                      </a:pPr>
                      <a:r>
                        <a:rPr lang="es-EC" sz="1200" b="1" dirty="0">
                          <a:effectLst/>
                        </a:rPr>
                        <a:t>Gestión de Captación y Planificación Técnica de Obras y Prestación de Servicios</a:t>
                      </a:r>
                      <a:endParaRPr lang="es-EC" sz="1200" b="1" dirty="0">
                        <a:effectLst/>
                        <a:latin typeface="Calibri" panose="020F0502020204030204" pitchFamily="34" charset="0"/>
                        <a:ea typeface="Calibri" panose="020F0502020204030204" pitchFamily="34" charset="0"/>
                      </a:endParaRPr>
                    </a:p>
                  </a:txBody>
                  <a:tcPr marL="42847" marR="42847" marT="0" marB="0"/>
                </a:tc>
                <a:tc>
                  <a:txBody>
                    <a:bodyPr/>
                    <a:lstStyle/>
                    <a:p>
                      <a:pPr marL="342900" lvl="0" indent="-342900">
                        <a:buFont typeface="Symbol" panose="05050102010706020507" pitchFamily="18" charset="2"/>
                        <a:buChar char=""/>
                      </a:pPr>
                      <a:r>
                        <a:rPr lang="es-EC" sz="1200" b="1">
                          <a:effectLst/>
                        </a:rPr>
                        <a:t>Captación</a:t>
                      </a:r>
                      <a:endParaRPr lang="es-EC" sz="1200" b="1">
                        <a:effectLst/>
                        <a:latin typeface="Calibri" panose="020F0502020204030204" pitchFamily="34" charset="0"/>
                        <a:ea typeface="Calibri" panose="020F0502020204030204" pitchFamily="34" charset="0"/>
                      </a:endParaRPr>
                    </a:p>
                  </a:txBody>
                  <a:tcPr marL="42847" marR="42847" marT="0" marB="0" anchor="ctr"/>
                </a:tc>
              </a:tr>
              <a:tr h="853639">
                <a:tc vMerge="1">
                  <a:txBody>
                    <a:bodyPr/>
                    <a:lstStyle/>
                    <a:p>
                      <a:endParaRPr lang="es-EC"/>
                    </a:p>
                  </a:txBody>
                  <a:tcPr/>
                </a:tc>
                <a:tc>
                  <a:txBody>
                    <a:bodyPr/>
                    <a:lstStyle/>
                    <a:p>
                      <a:pPr marL="342900" lvl="0" indent="-342900">
                        <a:lnSpc>
                          <a:spcPct val="150000"/>
                        </a:lnSpc>
                        <a:buFont typeface="Symbol" panose="05050102010706020507" pitchFamily="18" charset="2"/>
                        <a:buChar char=""/>
                      </a:pPr>
                      <a:r>
                        <a:rPr lang="es-EC" sz="1200" b="1" dirty="0">
                          <a:solidFill>
                            <a:srgbClr val="FF0000"/>
                          </a:solidFill>
                          <a:effectLst/>
                        </a:rPr>
                        <a:t>Administrativo</a:t>
                      </a:r>
                    </a:p>
                    <a:p>
                      <a:pPr marL="342900" lvl="0" indent="-342900">
                        <a:lnSpc>
                          <a:spcPct val="150000"/>
                        </a:lnSpc>
                        <a:buFont typeface="Symbol" panose="05050102010706020507" pitchFamily="18" charset="2"/>
                        <a:buChar char=""/>
                      </a:pPr>
                      <a:r>
                        <a:rPr lang="es-EC" sz="1200" b="1" dirty="0">
                          <a:solidFill>
                            <a:srgbClr val="FF0000"/>
                          </a:solidFill>
                          <a:effectLst/>
                        </a:rPr>
                        <a:t>Técnico</a:t>
                      </a:r>
                      <a:endParaRPr lang="es-EC" sz="1200" b="1" dirty="0">
                        <a:solidFill>
                          <a:srgbClr val="FF0000"/>
                        </a:solidFill>
                        <a:effectLst/>
                        <a:latin typeface="Calibri" panose="020F0502020204030204" pitchFamily="34" charset="0"/>
                        <a:ea typeface="Calibri" panose="020F0502020204030204" pitchFamily="34" charset="0"/>
                      </a:endParaRPr>
                    </a:p>
                  </a:txBody>
                  <a:tcPr marL="42847" marR="42847" marT="0" marB="0"/>
                </a:tc>
                <a:tc vMerge="1">
                  <a:txBody>
                    <a:bodyPr/>
                    <a:lstStyle/>
                    <a:p>
                      <a:endParaRPr lang="es-EC"/>
                    </a:p>
                  </a:txBody>
                  <a:tcPr/>
                </a:tc>
                <a:tc>
                  <a:txBody>
                    <a:bodyPr/>
                    <a:lstStyle/>
                    <a:p>
                      <a:pPr marL="342900" lvl="0" indent="-342900">
                        <a:buFont typeface="Symbol" panose="05050102010706020507" pitchFamily="18" charset="2"/>
                        <a:buChar char=""/>
                      </a:pPr>
                      <a:r>
                        <a:rPr lang="es-EC" sz="1200" b="1">
                          <a:effectLst/>
                        </a:rPr>
                        <a:t>Planificación Técnica</a:t>
                      </a:r>
                      <a:endParaRPr lang="es-EC" sz="1200" b="1">
                        <a:effectLst/>
                        <a:latin typeface="Calibri" panose="020F0502020204030204" pitchFamily="34" charset="0"/>
                        <a:ea typeface="Calibri" panose="020F0502020204030204" pitchFamily="34" charset="0"/>
                      </a:endParaRPr>
                    </a:p>
                  </a:txBody>
                  <a:tcPr marL="42847" marR="42847" marT="0" marB="0" anchor="ctr"/>
                </a:tc>
              </a:tr>
              <a:tr h="245760">
                <a:tc vMerge="1">
                  <a:txBody>
                    <a:bodyPr/>
                    <a:lstStyle/>
                    <a:p>
                      <a:endParaRPr lang="es-EC"/>
                    </a:p>
                  </a:txBody>
                  <a:tcPr/>
                </a:tc>
                <a:tc rowSpan="3">
                  <a:txBody>
                    <a:bodyPr/>
                    <a:lstStyle/>
                    <a:p>
                      <a:pPr marL="26670">
                        <a:lnSpc>
                          <a:spcPct val="150000"/>
                        </a:lnSpc>
                        <a:spcAft>
                          <a:spcPts val="0"/>
                        </a:spcAft>
                      </a:pPr>
                      <a:r>
                        <a:rPr lang="es-EC" sz="1200" b="1" dirty="0">
                          <a:solidFill>
                            <a:srgbClr val="FF0000"/>
                          </a:solidFill>
                          <a:effectLst/>
                        </a:rPr>
                        <a:t> </a:t>
                      </a:r>
                    </a:p>
                    <a:p>
                      <a:pPr marL="342900" lvl="0" indent="-342900">
                        <a:lnSpc>
                          <a:spcPct val="150000"/>
                        </a:lnSpc>
                        <a:buFont typeface="Symbol" panose="05050102010706020507" pitchFamily="18" charset="2"/>
                        <a:buChar char=""/>
                      </a:pPr>
                      <a:r>
                        <a:rPr lang="es-EC" sz="1200" b="1" dirty="0">
                          <a:solidFill>
                            <a:srgbClr val="FF0000"/>
                          </a:solidFill>
                          <a:effectLst/>
                        </a:rPr>
                        <a:t>Técnico</a:t>
                      </a:r>
                    </a:p>
                    <a:p>
                      <a:pPr marL="342900" lvl="0" indent="-342900">
                        <a:lnSpc>
                          <a:spcPct val="150000"/>
                        </a:lnSpc>
                        <a:buFont typeface="Symbol" panose="05050102010706020507" pitchFamily="18" charset="2"/>
                        <a:buChar char=""/>
                      </a:pPr>
                      <a:r>
                        <a:rPr lang="es-EC" sz="1200" b="1" dirty="0">
                          <a:solidFill>
                            <a:srgbClr val="FF0000"/>
                          </a:solidFill>
                          <a:effectLst/>
                        </a:rPr>
                        <a:t>Financiero</a:t>
                      </a:r>
                    </a:p>
                    <a:p>
                      <a:pPr marL="342900" lvl="0" indent="-342900">
                        <a:lnSpc>
                          <a:spcPct val="150000"/>
                        </a:lnSpc>
                        <a:buFont typeface="Symbol" panose="05050102010706020507" pitchFamily="18" charset="2"/>
                        <a:buChar char=""/>
                      </a:pPr>
                      <a:r>
                        <a:rPr lang="es-EC" sz="1200" b="1" dirty="0">
                          <a:solidFill>
                            <a:srgbClr val="FF0000"/>
                          </a:solidFill>
                          <a:effectLst/>
                        </a:rPr>
                        <a:t>Administrativo</a:t>
                      </a:r>
                    </a:p>
                    <a:p>
                      <a:pPr marL="26670">
                        <a:lnSpc>
                          <a:spcPct val="150000"/>
                        </a:lnSpc>
                        <a:spcAft>
                          <a:spcPts val="0"/>
                        </a:spcAft>
                      </a:pPr>
                      <a:r>
                        <a:rPr lang="es-EC" sz="1200" b="1" dirty="0">
                          <a:solidFill>
                            <a:srgbClr val="FF0000"/>
                          </a:solidFill>
                          <a:effectLst/>
                        </a:rPr>
                        <a:t> </a:t>
                      </a:r>
                      <a:endParaRPr lang="es-EC" sz="1200" b="1" dirty="0">
                        <a:solidFill>
                          <a:srgbClr val="FF0000"/>
                        </a:solidFill>
                        <a:effectLst/>
                        <a:latin typeface="Times New Roman" panose="02020603050405020304" pitchFamily="18" charset="0"/>
                        <a:ea typeface="Times New Roman" panose="02020603050405020304" pitchFamily="18" charset="0"/>
                      </a:endParaRPr>
                    </a:p>
                  </a:txBody>
                  <a:tcPr marL="42847" marR="42847" marT="0" marB="0"/>
                </a:tc>
                <a:tc rowSpan="3">
                  <a:txBody>
                    <a:bodyPr/>
                    <a:lstStyle/>
                    <a:p>
                      <a:pPr marL="342900" lvl="0" indent="-342900">
                        <a:lnSpc>
                          <a:spcPct val="150000"/>
                        </a:lnSpc>
                        <a:buSzPts val="1200"/>
                        <a:buFont typeface="Times New Roman" panose="02020603050405020304" pitchFamily="18" charset="0"/>
                        <a:buAutoNum type="alphaLcParenR"/>
                      </a:pPr>
                      <a:r>
                        <a:rPr lang="es-EC" sz="1200" b="1">
                          <a:effectLst/>
                        </a:rPr>
                        <a:t>Gestión de la Ejecución de Obras y Prestación de Servicios</a:t>
                      </a:r>
                      <a:endParaRPr lang="es-EC" sz="1200" b="1">
                        <a:effectLst/>
                        <a:latin typeface="Calibri" panose="020F0502020204030204" pitchFamily="34" charset="0"/>
                        <a:ea typeface="Calibri" panose="020F0502020204030204" pitchFamily="34" charset="0"/>
                      </a:endParaRPr>
                    </a:p>
                  </a:txBody>
                  <a:tcPr marL="42847" marR="42847" marT="0" marB="0"/>
                </a:tc>
                <a:tc>
                  <a:txBody>
                    <a:bodyPr/>
                    <a:lstStyle/>
                    <a:p>
                      <a:pPr marL="342900" lvl="0" indent="-342900">
                        <a:buFont typeface="Symbol" panose="05050102010706020507" pitchFamily="18" charset="2"/>
                        <a:buChar char=""/>
                      </a:pPr>
                      <a:r>
                        <a:rPr lang="es-EC" sz="1200" b="1">
                          <a:effectLst/>
                        </a:rPr>
                        <a:t>Seguimiento de obras.</a:t>
                      </a:r>
                      <a:endParaRPr lang="es-EC" sz="1200" b="1">
                        <a:effectLst/>
                        <a:latin typeface="Calibri" panose="020F0502020204030204" pitchFamily="34" charset="0"/>
                        <a:ea typeface="Calibri" panose="020F0502020204030204" pitchFamily="34" charset="0"/>
                      </a:endParaRPr>
                    </a:p>
                  </a:txBody>
                  <a:tcPr marL="42847" marR="42847" marT="0" marB="0" anchor="ctr"/>
                </a:tc>
              </a:tr>
              <a:tr h="36863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42900" lvl="0" indent="-342900">
                        <a:buFont typeface="Symbol" panose="05050102010706020507" pitchFamily="18" charset="2"/>
                        <a:buChar char=""/>
                      </a:pPr>
                      <a:r>
                        <a:rPr lang="es-EC" sz="1200" b="1">
                          <a:effectLst/>
                        </a:rPr>
                        <a:t>Apoyo y gestión técnica.</a:t>
                      </a:r>
                      <a:endParaRPr lang="es-EC" sz="1200" b="1">
                        <a:effectLst/>
                        <a:latin typeface="Calibri" panose="020F0502020204030204" pitchFamily="34" charset="0"/>
                        <a:ea typeface="Calibri" panose="020F0502020204030204" pitchFamily="34" charset="0"/>
                      </a:endParaRPr>
                    </a:p>
                  </a:txBody>
                  <a:tcPr marL="42847" marR="42847" marT="0" marB="0" anchor="ctr"/>
                </a:tc>
              </a:tr>
              <a:tr h="66405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42900" lvl="0" indent="-342900">
                        <a:buFont typeface="Symbol" panose="05050102010706020507" pitchFamily="18" charset="2"/>
                        <a:buChar char=""/>
                      </a:pPr>
                      <a:r>
                        <a:rPr lang="es-EC" sz="1200" b="1">
                          <a:effectLst/>
                        </a:rPr>
                        <a:t>Cierre de Proyectos.</a:t>
                      </a:r>
                      <a:endParaRPr lang="es-EC" sz="1200" b="1">
                        <a:effectLst/>
                        <a:latin typeface="Calibri" panose="020F0502020204030204" pitchFamily="34" charset="0"/>
                        <a:ea typeface="Calibri" panose="020F0502020204030204" pitchFamily="34" charset="0"/>
                      </a:endParaRPr>
                    </a:p>
                  </a:txBody>
                  <a:tcPr marL="42847" marR="42847" marT="0" marB="0" anchor="ctr"/>
                </a:tc>
              </a:tr>
              <a:tr h="1018094">
                <a:tc vMerge="1">
                  <a:txBody>
                    <a:bodyPr/>
                    <a:lstStyle/>
                    <a:p>
                      <a:endParaRPr lang="es-EC"/>
                    </a:p>
                  </a:txBody>
                  <a:tcPr/>
                </a:tc>
                <a:tc>
                  <a:txBody>
                    <a:bodyPr/>
                    <a:lstStyle/>
                    <a:p>
                      <a:pPr marL="26670">
                        <a:lnSpc>
                          <a:spcPct val="150000"/>
                        </a:lnSpc>
                        <a:spcAft>
                          <a:spcPts val="0"/>
                        </a:spcAft>
                      </a:pPr>
                      <a:r>
                        <a:rPr lang="es-EC" sz="1200" b="1" dirty="0">
                          <a:solidFill>
                            <a:srgbClr val="FF0000"/>
                          </a:solidFill>
                          <a:effectLst/>
                        </a:rPr>
                        <a:t> </a:t>
                      </a:r>
                    </a:p>
                    <a:p>
                      <a:pPr marL="342900" lvl="0" indent="-342900">
                        <a:lnSpc>
                          <a:spcPct val="150000"/>
                        </a:lnSpc>
                        <a:buFont typeface="Symbol" panose="05050102010706020507" pitchFamily="18" charset="2"/>
                        <a:buChar char=""/>
                      </a:pPr>
                      <a:r>
                        <a:rPr lang="es-EC" sz="1200" b="1" dirty="0">
                          <a:solidFill>
                            <a:srgbClr val="FF0000"/>
                          </a:solidFill>
                          <a:effectLst/>
                        </a:rPr>
                        <a:t>Administrativo</a:t>
                      </a:r>
                    </a:p>
                    <a:p>
                      <a:pPr marL="342900" lvl="0" indent="-342900">
                        <a:lnSpc>
                          <a:spcPct val="150000"/>
                        </a:lnSpc>
                        <a:buFont typeface="Symbol" panose="05050102010706020507" pitchFamily="18" charset="2"/>
                        <a:buChar char=""/>
                      </a:pPr>
                      <a:r>
                        <a:rPr lang="es-EC" sz="1200" b="1" dirty="0">
                          <a:solidFill>
                            <a:srgbClr val="FF0000"/>
                          </a:solidFill>
                          <a:effectLst/>
                        </a:rPr>
                        <a:t>Financiero</a:t>
                      </a:r>
                    </a:p>
                    <a:p>
                      <a:pPr marL="342900" lvl="0" indent="-342900">
                        <a:lnSpc>
                          <a:spcPct val="150000"/>
                        </a:lnSpc>
                        <a:buFont typeface="Symbol" panose="05050102010706020507" pitchFamily="18" charset="2"/>
                        <a:buChar char=""/>
                      </a:pPr>
                      <a:r>
                        <a:rPr lang="es-EC" sz="1200" b="1" dirty="0">
                          <a:solidFill>
                            <a:srgbClr val="FF0000"/>
                          </a:solidFill>
                          <a:effectLst/>
                        </a:rPr>
                        <a:t>Técnico</a:t>
                      </a:r>
                      <a:endParaRPr lang="es-EC" sz="1200" b="1" dirty="0">
                        <a:solidFill>
                          <a:srgbClr val="FF0000"/>
                        </a:solidFill>
                        <a:effectLst/>
                        <a:latin typeface="Calibri" panose="020F0502020204030204" pitchFamily="34" charset="0"/>
                        <a:ea typeface="Calibri" panose="020F0502020204030204" pitchFamily="34" charset="0"/>
                      </a:endParaRPr>
                    </a:p>
                  </a:txBody>
                  <a:tcPr marL="42847" marR="42847" marT="0" marB="0"/>
                </a:tc>
                <a:tc rowSpan="2">
                  <a:txBody>
                    <a:bodyPr/>
                    <a:lstStyle/>
                    <a:p>
                      <a:pPr marL="342900" lvl="0" indent="-342900">
                        <a:lnSpc>
                          <a:spcPct val="150000"/>
                        </a:lnSpc>
                        <a:buSzPts val="1200"/>
                        <a:buFont typeface="Times New Roman" panose="02020603050405020304" pitchFamily="18" charset="0"/>
                        <a:buAutoNum type="alphaLcParenR"/>
                      </a:pPr>
                      <a:r>
                        <a:rPr lang="es-EC" sz="1200" b="1">
                          <a:effectLst/>
                        </a:rPr>
                        <a:t>Gestión de la Supervisión y Control de Obras y Prestación de Servicios</a:t>
                      </a:r>
                      <a:endParaRPr lang="es-EC" sz="1200" b="1">
                        <a:effectLst/>
                        <a:latin typeface="Calibri" panose="020F0502020204030204" pitchFamily="34" charset="0"/>
                        <a:ea typeface="Calibri" panose="020F0502020204030204" pitchFamily="34" charset="0"/>
                      </a:endParaRPr>
                    </a:p>
                  </a:txBody>
                  <a:tcPr marL="42847" marR="42847" marT="0" marB="0"/>
                </a:tc>
                <a:tc>
                  <a:txBody>
                    <a:bodyPr/>
                    <a:lstStyle/>
                    <a:p>
                      <a:pPr marL="342900" lvl="0" indent="-342900">
                        <a:buFont typeface="Symbol" panose="05050102010706020507" pitchFamily="18" charset="2"/>
                        <a:buChar char=""/>
                      </a:pPr>
                      <a:r>
                        <a:rPr lang="es-EC" sz="1200" b="1">
                          <a:effectLst/>
                        </a:rPr>
                        <a:t>Supervisión y Control Técnico</a:t>
                      </a:r>
                      <a:endParaRPr lang="es-EC" sz="1200" b="1">
                        <a:effectLst/>
                        <a:latin typeface="Calibri" panose="020F0502020204030204" pitchFamily="34" charset="0"/>
                        <a:ea typeface="Calibri" panose="020F0502020204030204" pitchFamily="34" charset="0"/>
                      </a:endParaRPr>
                    </a:p>
                  </a:txBody>
                  <a:tcPr marL="42847" marR="42847" marT="0" marB="0" anchor="ctr"/>
                </a:tc>
              </a:tr>
              <a:tr h="614396">
                <a:tc vMerge="1">
                  <a:txBody>
                    <a:bodyPr/>
                    <a:lstStyle/>
                    <a:p>
                      <a:endParaRPr lang="es-EC"/>
                    </a:p>
                  </a:txBody>
                  <a:tcPr/>
                </a:tc>
                <a:tc>
                  <a:txBody>
                    <a:bodyPr/>
                    <a:lstStyle/>
                    <a:p>
                      <a:pPr marL="228600">
                        <a:lnSpc>
                          <a:spcPct val="150000"/>
                        </a:lnSpc>
                      </a:pPr>
                      <a:r>
                        <a:rPr lang="es-EC" sz="1200" b="1" dirty="0">
                          <a:solidFill>
                            <a:srgbClr val="FF0000"/>
                          </a:solidFill>
                          <a:effectLst/>
                        </a:rPr>
                        <a:t> </a:t>
                      </a:r>
                      <a:endParaRPr lang="es-EC" sz="1200" b="1" dirty="0">
                        <a:solidFill>
                          <a:srgbClr val="FF0000"/>
                        </a:solidFill>
                        <a:effectLst/>
                        <a:latin typeface="Calibri" panose="020F0502020204030204" pitchFamily="34" charset="0"/>
                        <a:ea typeface="Calibri" panose="020F0502020204030204" pitchFamily="34" charset="0"/>
                      </a:endParaRPr>
                    </a:p>
                  </a:txBody>
                  <a:tcPr marL="42847" marR="42847" marT="0" marB="0"/>
                </a:tc>
                <a:tc vMerge="1">
                  <a:txBody>
                    <a:bodyPr/>
                    <a:lstStyle/>
                    <a:p>
                      <a:endParaRPr lang="es-EC"/>
                    </a:p>
                  </a:txBody>
                  <a:tcPr/>
                </a:tc>
                <a:tc>
                  <a:txBody>
                    <a:bodyPr/>
                    <a:lstStyle/>
                    <a:p>
                      <a:pPr marL="342900" lvl="0" indent="-342900">
                        <a:buFont typeface="Symbol" panose="05050102010706020507" pitchFamily="18" charset="2"/>
                        <a:buChar char=""/>
                      </a:pPr>
                      <a:r>
                        <a:rPr lang="es-EC" sz="1200" b="1">
                          <a:effectLst/>
                        </a:rPr>
                        <a:t>Supervisión y Control Administrativo – Financiero</a:t>
                      </a:r>
                      <a:endParaRPr lang="es-EC" sz="1200" b="1">
                        <a:effectLst/>
                        <a:latin typeface="Calibri" panose="020F0502020204030204" pitchFamily="34" charset="0"/>
                        <a:ea typeface="Calibri" panose="020F0502020204030204" pitchFamily="34" charset="0"/>
                      </a:endParaRPr>
                    </a:p>
                  </a:txBody>
                  <a:tcPr marL="42847" marR="42847" marT="0" marB="0" anchor="ctr"/>
                </a:tc>
              </a:tr>
              <a:tr h="495560">
                <a:tc rowSpan="2">
                  <a:txBody>
                    <a:bodyPr/>
                    <a:lstStyle/>
                    <a:p>
                      <a:pPr marL="342900" lvl="0" indent="-342900">
                        <a:lnSpc>
                          <a:spcPct val="150000"/>
                        </a:lnSpc>
                        <a:spcBef>
                          <a:spcPts val="1200"/>
                        </a:spcBef>
                        <a:spcAft>
                          <a:spcPts val="0"/>
                        </a:spcAft>
                        <a:buFont typeface="+mj-lt"/>
                        <a:buAutoNum type="arabicPeriod"/>
                      </a:pPr>
                      <a:r>
                        <a:rPr lang="es-EC" sz="1200" b="1">
                          <a:effectLst/>
                        </a:rPr>
                        <a:t>Gestión de  la construcción de obras</a:t>
                      </a:r>
                      <a:endParaRPr lang="es-EC" sz="1200" b="1">
                        <a:effectLst/>
                        <a:latin typeface="Calibri" panose="020F0502020204030204" pitchFamily="34" charset="0"/>
                        <a:ea typeface="Calibri" panose="020F0502020204030204" pitchFamily="34" charset="0"/>
                      </a:endParaRPr>
                    </a:p>
                  </a:txBody>
                  <a:tcPr marL="42847" marR="42847" marT="0" marB="0"/>
                </a:tc>
                <a:tc>
                  <a:txBody>
                    <a:bodyPr/>
                    <a:lstStyle/>
                    <a:p>
                      <a:pPr marL="26670">
                        <a:lnSpc>
                          <a:spcPct val="150000"/>
                        </a:lnSpc>
                        <a:spcAft>
                          <a:spcPts val="0"/>
                        </a:spcAft>
                      </a:pPr>
                      <a:r>
                        <a:rPr lang="es-EC" sz="1200" b="1" dirty="0">
                          <a:solidFill>
                            <a:srgbClr val="FF0000"/>
                          </a:solidFill>
                          <a:effectLst/>
                        </a:rPr>
                        <a:t> </a:t>
                      </a:r>
                    </a:p>
                    <a:p>
                      <a:pPr marL="342900" lvl="0" indent="-342900">
                        <a:lnSpc>
                          <a:spcPct val="150000"/>
                        </a:lnSpc>
                        <a:buFont typeface="Symbol" panose="05050102010706020507" pitchFamily="18" charset="2"/>
                        <a:buChar char=""/>
                      </a:pPr>
                      <a:r>
                        <a:rPr lang="es-EC" sz="1200" b="1" dirty="0">
                          <a:solidFill>
                            <a:srgbClr val="FF0000"/>
                          </a:solidFill>
                          <a:effectLst/>
                        </a:rPr>
                        <a:t>Técnico</a:t>
                      </a:r>
                      <a:endParaRPr lang="es-EC" sz="1200" b="1" dirty="0">
                        <a:solidFill>
                          <a:srgbClr val="FF0000"/>
                        </a:solidFill>
                        <a:effectLst/>
                        <a:latin typeface="Calibri" panose="020F0502020204030204" pitchFamily="34" charset="0"/>
                        <a:ea typeface="Calibri" panose="020F0502020204030204" pitchFamily="34" charset="0"/>
                      </a:endParaRPr>
                    </a:p>
                  </a:txBody>
                  <a:tcPr marL="42847" marR="42847" marT="0" marB="0"/>
                </a:tc>
                <a:tc rowSpan="2">
                  <a:txBody>
                    <a:bodyPr/>
                    <a:lstStyle/>
                    <a:p>
                      <a:pPr marL="342900" lvl="0" indent="-342900">
                        <a:lnSpc>
                          <a:spcPct val="150000"/>
                        </a:lnSpc>
                        <a:spcBef>
                          <a:spcPts val="1200"/>
                        </a:spcBef>
                        <a:spcAft>
                          <a:spcPts val="0"/>
                        </a:spcAft>
                        <a:buFont typeface="+mj-lt"/>
                        <a:buAutoNum type="alphaLcParenR"/>
                      </a:pPr>
                      <a:r>
                        <a:rPr lang="es-EC" sz="1200" b="1" dirty="0">
                          <a:effectLst/>
                        </a:rPr>
                        <a:t>Construcción de obras</a:t>
                      </a:r>
                      <a:endParaRPr lang="es-EC" sz="1200" b="1" dirty="0">
                        <a:effectLst/>
                        <a:latin typeface="Calibri" panose="020F0502020204030204" pitchFamily="34" charset="0"/>
                        <a:ea typeface="Calibri" panose="020F0502020204030204" pitchFamily="34" charset="0"/>
                      </a:endParaRPr>
                    </a:p>
                  </a:txBody>
                  <a:tcPr marL="42847" marR="42847" marT="0" marB="0" anchor="ctr"/>
                </a:tc>
                <a:tc>
                  <a:txBody>
                    <a:bodyPr/>
                    <a:lstStyle/>
                    <a:p>
                      <a:pPr marL="342900" lvl="0" indent="-342900">
                        <a:buFont typeface="Symbol" panose="05050102010706020507" pitchFamily="18" charset="2"/>
                        <a:buChar char=""/>
                      </a:pPr>
                      <a:r>
                        <a:rPr lang="es-EC" sz="1200" b="1">
                          <a:effectLst/>
                        </a:rPr>
                        <a:t>Ejecución de obras</a:t>
                      </a:r>
                      <a:endParaRPr lang="es-EC" sz="1200" b="1">
                        <a:effectLst/>
                        <a:latin typeface="Calibri" panose="020F0502020204030204" pitchFamily="34" charset="0"/>
                        <a:ea typeface="Calibri" panose="020F0502020204030204" pitchFamily="34" charset="0"/>
                      </a:endParaRPr>
                    </a:p>
                  </a:txBody>
                  <a:tcPr marL="42847" marR="42847" marT="0" marB="0" anchor="ctr"/>
                </a:tc>
              </a:tr>
              <a:tr h="351883">
                <a:tc vMerge="1">
                  <a:txBody>
                    <a:bodyPr/>
                    <a:lstStyle/>
                    <a:p>
                      <a:endParaRPr lang="es-EC"/>
                    </a:p>
                  </a:txBody>
                  <a:tcPr/>
                </a:tc>
                <a:tc>
                  <a:txBody>
                    <a:bodyPr/>
                    <a:lstStyle/>
                    <a:p>
                      <a:pPr marL="228600">
                        <a:lnSpc>
                          <a:spcPct val="150000"/>
                        </a:lnSpc>
                        <a:spcBef>
                          <a:spcPts val="1200"/>
                        </a:spcBef>
                        <a:spcAft>
                          <a:spcPts val="0"/>
                        </a:spcAft>
                      </a:pPr>
                      <a:r>
                        <a:rPr lang="es-EC" sz="1200" b="1" dirty="0">
                          <a:solidFill>
                            <a:srgbClr val="FF0000"/>
                          </a:solidFill>
                          <a:effectLst/>
                        </a:rPr>
                        <a:t> </a:t>
                      </a:r>
                      <a:endParaRPr lang="es-EC" sz="1200" b="1" dirty="0">
                        <a:solidFill>
                          <a:srgbClr val="FF0000"/>
                        </a:solidFill>
                        <a:effectLst/>
                        <a:latin typeface="Times New Roman" panose="02020603050405020304" pitchFamily="18" charset="0"/>
                        <a:ea typeface="Times New Roman" panose="02020603050405020304" pitchFamily="18" charset="0"/>
                      </a:endParaRPr>
                    </a:p>
                  </a:txBody>
                  <a:tcPr marL="42847" marR="42847" marT="0" marB="0"/>
                </a:tc>
                <a:tc vMerge="1">
                  <a:txBody>
                    <a:bodyPr/>
                    <a:lstStyle/>
                    <a:p>
                      <a:endParaRPr lang="es-EC"/>
                    </a:p>
                  </a:txBody>
                  <a:tcPr/>
                </a:tc>
                <a:tc>
                  <a:txBody>
                    <a:bodyPr/>
                    <a:lstStyle/>
                    <a:p>
                      <a:pPr marL="342900" lvl="0" indent="-342900">
                        <a:buFont typeface="Symbol" panose="05050102010706020507" pitchFamily="18" charset="2"/>
                        <a:buChar char=""/>
                      </a:pPr>
                      <a:r>
                        <a:rPr lang="es-EC" sz="1200" b="1" dirty="0">
                          <a:effectLst/>
                        </a:rPr>
                        <a:t>Cierre de obras</a:t>
                      </a:r>
                      <a:endParaRPr lang="es-EC" sz="1200" b="1" dirty="0">
                        <a:effectLst/>
                        <a:latin typeface="Calibri" panose="020F0502020204030204" pitchFamily="34" charset="0"/>
                        <a:ea typeface="Calibri" panose="020F0502020204030204" pitchFamily="34" charset="0"/>
                      </a:endParaRPr>
                    </a:p>
                  </a:txBody>
                  <a:tcPr marL="42847" marR="42847" marT="0" marB="0" anchor="ctr"/>
                </a:tc>
              </a:tr>
            </a:tbl>
          </a:graphicData>
        </a:graphic>
      </p:graphicFrame>
    </p:spTree>
    <p:extLst>
      <p:ext uri="{BB962C8B-B14F-4D97-AF65-F5344CB8AC3E}">
        <p14:creationId xmlns:p14="http://schemas.microsoft.com/office/powerpoint/2010/main" val="182415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624492" y="200058"/>
            <a:ext cx="10515600" cy="773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es-EC" sz="2800" b="1" dirty="0" smtClean="0">
                <a:solidFill>
                  <a:srgbClr val="FF0000"/>
                </a:solidFill>
              </a:rPr>
              <a:t>6. Esquema del Sistema de Administración por procesos propuesto</a:t>
            </a:r>
            <a:endParaRPr lang="es-EC" sz="2800" dirty="0">
              <a:solidFill>
                <a:srgbClr val="FF0000"/>
              </a:solidFill>
            </a:endParaRPr>
          </a:p>
        </p:txBody>
      </p:sp>
      <p:sp>
        <p:nvSpPr>
          <p:cNvPr id="2" name="Rectangle 2"/>
          <p:cNvSpPr>
            <a:spLocks noChangeArrowheads="1"/>
          </p:cNvSpPr>
          <p:nvPr/>
        </p:nvSpPr>
        <p:spPr bwMode="auto">
          <a:xfrm>
            <a:off x="916601" y="1280684"/>
            <a:ext cx="14294432" cy="4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 name="Oval 1"/>
          <p:cNvSpPr/>
          <p:nvPr/>
        </p:nvSpPr>
        <p:spPr>
          <a:xfrm>
            <a:off x="1879918" y="838049"/>
            <a:ext cx="8360570" cy="59531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solidFill>
                <a:sysClr val="windowText" lastClr="000000"/>
              </a:solidFill>
            </a:endParaRPr>
          </a:p>
        </p:txBody>
      </p:sp>
      <p:grpSp>
        <p:nvGrpSpPr>
          <p:cNvPr id="6" name="Grupo 5"/>
          <p:cNvGrpSpPr/>
          <p:nvPr/>
        </p:nvGrpSpPr>
        <p:grpSpPr>
          <a:xfrm>
            <a:off x="6954527" y="2628748"/>
            <a:ext cx="3131342" cy="3095624"/>
            <a:chOff x="6954527" y="2628748"/>
            <a:chExt cx="3131342" cy="3095624"/>
          </a:xfrm>
        </p:grpSpPr>
        <p:sp>
          <p:nvSpPr>
            <p:cNvPr id="33" name="Oval 5"/>
            <p:cNvSpPr/>
            <p:nvPr/>
          </p:nvSpPr>
          <p:spPr>
            <a:xfrm>
              <a:off x="6954527" y="2628748"/>
              <a:ext cx="3131342" cy="3095624"/>
            </a:xfrm>
            <a:prstGeom prst="ellipse">
              <a:avLst/>
            </a:prstGeom>
            <a:solidFill>
              <a:srgbClr val="F7F3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35" name="Rectangle 7"/>
            <p:cNvSpPr/>
            <p:nvPr/>
          </p:nvSpPr>
          <p:spPr>
            <a:xfrm>
              <a:off x="7429415" y="2800200"/>
              <a:ext cx="2185502" cy="26456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cap="none" spc="0" dirty="0">
                  <a:ln w="1905"/>
                  <a:solidFill>
                    <a:srgbClr val="FF0000"/>
                  </a:solidFill>
                  <a:effectLst>
                    <a:innerShdw blurRad="69850" dist="43180" dir="5400000">
                      <a:srgbClr val="000000">
                        <a:alpha val="65000"/>
                      </a:srgbClr>
                    </a:innerShdw>
                  </a:effectLst>
                  <a:latin typeface="+mn-lt"/>
                  <a:ea typeface="+mn-ea"/>
                  <a:cs typeface="+mn-cs"/>
                </a:rPr>
                <a:t>GESTIÓN</a:t>
              </a:r>
              <a:r>
                <a:rPr lang="en-US" sz="900" b="1" cap="none" spc="0" baseline="0" dirty="0">
                  <a:ln w="1905"/>
                  <a:solidFill>
                    <a:srgbClr val="FF0000"/>
                  </a:solidFill>
                  <a:effectLst>
                    <a:innerShdw blurRad="69850" dist="43180" dir="5400000">
                      <a:srgbClr val="000000">
                        <a:alpha val="65000"/>
                      </a:srgbClr>
                    </a:innerShdw>
                  </a:effectLst>
                  <a:latin typeface="+mn-lt"/>
                  <a:ea typeface="+mn-ea"/>
                  <a:cs typeface="+mn-cs"/>
                </a:rPr>
                <a:t> DE LA </a:t>
              </a:r>
              <a:r>
                <a:rPr lang="en-US" sz="900" b="1" cap="none" spc="0" baseline="0" dirty="0">
                  <a:ln w="1905"/>
                  <a:solidFill>
                    <a:srgbClr val="FF0000"/>
                  </a:solidFill>
                  <a:effectLst>
                    <a:innerShdw blurRad="69850" dist="43180" dir="5400000">
                      <a:srgbClr val="000000">
                        <a:alpha val="65000"/>
                      </a:srgbClr>
                    </a:innerShdw>
                  </a:effectLst>
                  <a:latin typeface="+mn-lt"/>
                  <a:ea typeface="+mn-ea"/>
                  <a:cs typeface="+mn-cs"/>
                  <a:hlinkClick r:id="rId2" action="ppaction://hlinksldjump"/>
                </a:rPr>
                <a:t>CONSTRUCCION </a:t>
              </a:r>
            </a:p>
            <a:p>
              <a:pPr algn="ctr"/>
              <a:r>
                <a:rPr lang="en-US" sz="900" b="1" cap="none" spc="0" baseline="0" dirty="0">
                  <a:ln w="1905"/>
                  <a:solidFill>
                    <a:srgbClr val="FF0000"/>
                  </a:solidFill>
                  <a:effectLst>
                    <a:innerShdw blurRad="69850" dist="43180" dir="5400000">
                      <a:srgbClr val="000000">
                        <a:alpha val="65000"/>
                      </a:srgbClr>
                    </a:innerShdw>
                  </a:effectLst>
                  <a:latin typeface="+mn-lt"/>
                  <a:ea typeface="+mn-ea"/>
                  <a:cs typeface="+mn-cs"/>
                  <a:hlinkClick r:id="rId2" action="ppaction://hlinksldjump"/>
                </a:rPr>
                <a:t>DE OBRAS</a:t>
              </a:r>
              <a:endParaRPr lang="en-US" sz="900" b="1" cap="none" spc="0" baseline="0" dirty="0">
                <a:ln w="1905"/>
                <a:solidFill>
                  <a:srgbClr val="FF0000"/>
                </a:solidFill>
                <a:effectLst>
                  <a:innerShdw blurRad="69850" dist="43180" dir="5400000">
                    <a:srgbClr val="000000">
                      <a:alpha val="65000"/>
                    </a:srgbClr>
                  </a:innerShdw>
                </a:effectLst>
                <a:latin typeface="+mn-lt"/>
                <a:ea typeface="+mn-ea"/>
                <a:cs typeface="+mn-cs"/>
              </a:endParaRPr>
            </a:p>
            <a:p>
              <a:pPr algn="ctr"/>
              <a:r>
                <a:rPr lang="en-US" sz="800" b="1" cap="none" spc="0" baseline="0" dirty="0">
                  <a:ln w="1905"/>
                  <a:solidFill>
                    <a:sysClr val="windowText" lastClr="000000"/>
                  </a:solidFill>
                  <a:effectLst>
                    <a:innerShdw blurRad="69850" dist="43180" dir="5400000">
                      <a:srgbClr val="000000">
                        <a:alpha val="65000"/>
                      </a:srgbClr>
                    </a:innerShdw>
                  </a:effectLst>
                  <a:latin typeface="+mn-lt"/>
                  <a:ea typeface="+mn-ea"/>
                  <a:cs typeface="+mn-cs"/>
                </a:rPr>
                <a:t>(UNIDAD DE INGENIERÌA DE CONSTRUCCIONES UEC)</a:t>
              </a:r>
              <a:endParaRPr lang="en-US" sz="800" b="1" cap="none" spc="0" dirty="0">
                <a:ln w="1905"/>
                <a:solidFill>
                  <a:sysClr val="windowText" lastClr="000000"/>
                </a:solidFill>
                <a:effectLst>
                  <a:innerShdw blurRad="69850" dist="43180" dir="5400000">
                    <a:srgbClr val="000000">
                      <a:alpha val="65000"/>
                    </a:srgbClr>
                  </a:innerShdw>
                </a:effectLst>
                <a:latin typeface="+mn-lt"/>
                <a:ea typeface="+mn-ea"/>
                <a:cs typeface="+mn-cs"/>
              </a:endParaRPr>
            </a:p>
          </p:txBody>
        </p:sp>
      </p:grpSp>
      <p:grpSp>
        <p:nvGrpSpPr>
          <p:cNvPr id="15" name="Grupo 14"/>
          <p:cNvGrpSpPr/>
          <p:nvPr/>
        </p:nvGrpSpPr>
        <p:grpSpPr>
          <a:xfrm>
            <a:off x="7469629" y="3450279"/>
            <a:ext cx="2089313" cy="1916906"/>
            <a:chOff x="7469629" y="3450279"/>
            <a:chExt cx="2089313" cy="1916906"/>
          </a:xfrm>
        </p:grpSpPr>
        <p:sp>
          <p:nvSpPr>
            <p:cNvPr id="36" name="Oval 12"/>
            <p:cNvSpPr/>
            <p:nvPr/>
          </p:nvSpPr>
          <p:spPr>
            <a:xfrm>
              <a:off x="7469629" y="3450279"/>
              <a:ext cx="2089313" cy="1916906"/>
            </a:xfrm>
            <a:prstGeom prst="ellipse">
              <a:avLst/>
            </a:prstGeom>
            <a:solidFill>
              <a:srgbClr val="F8AB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37" name="Rectangle 19"/>
            <p:cNvSpPr/>
            <p:nvPr/>
          </p:nvSpPr>
          <p:spPr>
            <a:xfrm>
              <a:off x="7901944" y="3581249"/>
              <a:ext cx="1371852" cy="369093"/>
            </a:xfrm>
            <a:prstGeom prst="rect">
              <a:avLst/>
            </a:prstGeom>
            <a:noFill/>
          </p:spPr>
          <p:txBody>
            <a:bodyPr wrap="square" lIns="91440" tIns="45720" rIns="91440" bIns="4572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cap="none" spc="0" dirty="0">
                  <a:ln w="1905"/>
                  <a:solidFill>
                    <a:srgbClr val="FF0000"/>
                  </a:solidFill>
                  <a:effectLst>
                    <a:innerShdw blurRad="69850" dist="43180" dir="5400000">
                      <a:srgbClr val="000000">
                        <a:alpha val="65000"/>
                      </a:srgbClr>
                    </a:innerShdw>
                  </a:effectLst>
                  <a:hlinkClick r:id="rId3" action="ppaction://hlinksldjump"/>
                </a:rPr>
                <a:t>CONSTRUCCIÒN</a:t>
              </a:r>
              <a:r>
                <a:rPr lang="en-US" sz="800" b="1" cap="none" spc="0" dirty="0">
                  <a:ln w="1905"/>
                  <a:solidFill>
                    <a:srgbClr val="FF0000"/>
                  </a:solidFill>
                  <a:effectLst>
                    <a:innerShdw blurRad="69850" dist="43180" dir="5400000">
                      <a:srgbClr val="000000">
                        <a:alpha val="65000"/>
                      </a:srgbClr>
                    </a:innerShdw>
                  </a:effectLst>
                </a:rPr>
                <a:t> DE</a:t>
              </a:r>
              <a:r>
                <a:rPr lang="en-US" sz="800" b="1" cap="none" spc="0" baseline="0" dirty="0">
                  <a:ln w="1905"/>
                  <a:solidFill>
                    <a:srgbClr val="FF0000"/>
                  </a:solidFill>
                  <a:effectLst>
                    <a:innerShdw blurRad="69850" dist="43180" dir="5400000">
                      <a:srgbClr val="000000">
                        <a:alpha val="65000"/>
                      </a:srgbClr>
                    </a:innerShdw>
                  </a:effectLst>
                </a:rPr>
                <a:t> OBRAS.</a:t>
              </a:r>
            </a:p>
            <a:p>
              <a:pPr algn="ctr"/>
              <a:r>
                <a:rPr lang="en-US" sz="800" b="1" cap="none" spc="0" baseline="0" dirty="0">
                  <a:ln w="1905"/>
                  <a:solidFill>
                    <a:schemeClr val="tx1"/>
                  </a:solidFill>
                  <a:effectLst>
                    <a:innerShdw blurRad="69850" dist="43180" dir="5400000">
                      <a:srgbClr val="000000">
                        <a:alpha val="65000"/>
                      </a:srgbClr>
                    </a:innerShdw>
                  </a:effectLst>
                </a:rPr>
                <a:t>(GRUPO MILITAR DE TRABAJO G.M.T)</a:t>
              </a:r>
            </a:p>
            <a:p>
              <a:pPr algn="ctr"/>
              <a:endParaRPr lang="en-US" sz="800" b="1" cap="all" spc="0" baseline="0" dirty="0">
                <a:ln w="0"/>
                <a:solidFill>
                  <a:sysClr val="windowText" lastClr="000000"/>
                </a:solidFill>
                <a:effectLst>
                  <a:reflection blurRad="12700" stA="50000" endPos="50000" dist="5000" dir="5400000" sy="-100000" rotWithShape="0"/>
                </a:effectLst>
              </a:endParaRPr>
            </a:p>
            <a:p>
              <a:pPr algn="ctr"/>
              <a:endParaRPr lang="en-US" sz="800" b="1" cap="all" spc="0" dirty="0">
                <a:ln w="0"/>
                <a:solidFill>
                  <a:sysClr val="windowText" lastClr="000000"/>
                </a:solidFill>
                <a:effectLst>
                  <a:reflection blurRad="12700" stA="50000" endPos="50000" dist="5000" dir="5400000" sy="-100000" rotWithShape="0"/>
                </a:effectLst>
              </a:endParaRPr>
            </a:p>
          </p:txBody>
        </p:sp>
      </p:grpSp>
      <p:sp>
        <p:nvSpPr>
          <p:cNvPr id="38" name="TextBox 31"/>
          <p:cNvSpPr txBox="1"/>
          <p:nvPr/>
        </p:nvSpPr>
        <p:spPr>
          <a:xfrm>
            <a:off x="7920865" y="4081311"/>
            <a:ext cx="1195770" cy="392906"/>
          </a:xfrm>
          <a:prstGeom prst="rect">
            <a:avLst/>
          </a:prstGeom>
          <a:solidFill>
            <a:srgbClr val="99FFCC"/>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1" dirty="0">
                <a:hlinkClick r:id="rId4" action="ppaction://hlinksldjump"/>
              </a:rPr>
              <a:t>EJECUCIÒN DE OBRAS</a:t>
            </a:r>
            <a:endParaRPr lang="en-US" sz="800" b="1" dirty="0"/>
          </a:p>
        </p:txBody>
      </p:sp>
      <p:sp>
        <p:nvSpPr>
          <p:cNvPr id="39" name="TextBox 32"/>
          <p:cNvSpPr txBox="1"/>
          <p:nvPr/>
        </p:nvSpPr>
        <p:spPr>
          <a:xfrm>
            <a:off x="7925597" y="4593279"/>
            <a:ext cx="1195770" cy="392906"/>
          </a:xfrm>
          <a:prstGeom prst="rect">
            <a:avLst/>
          </a:prstGeom>
          <a:solidFill>
            <a:srgbClr val="99FFCC"/>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1"/>
              <a:t>CIERRE DE OBRAS</a:t>
            </a:r>
          </a:p>
        </p:txBody>
      </p:sp>
      <p:sp>
        <p:nvSpPr>
          <p:cNvPr id="10" name="Rectangle 33"/>
          <p:cNvSpPr/>
          <p:nvPr/>
        </p:nvSpPr>
        <p:spPr>
          <a:xfrm>
            <a:off x="3677599" y="1652434"/>
            <a:ext cx="4765209" cy="1666875"/>
          </a:xfrm>
          <a:prstGeom prst="rect">
            <a:avLst/>
          </a:prstGeom>
          <a:noFill/>
        </p:spPr>
        <p:txBody>
          <a:bodyPr spcFirstLastPara="1" wrap="none" lIns="91440" tIns="45720" rIns="91440" bIns="45720" numCol="1">
            <a:prstTxWarp prst="textArchUp">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PROCESOS AGREGADORES DE VALOR</a:t>
            </a:r>
          </a:p>
          <a:p>
            <a:pPr algn="ctr"/>
            <a:r>
              <a:rPr lang="en-US" sz="2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1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PROYECTOS DE</a:t>
            </a:r>
            <a:r>
              <a:rPr lang="en-US" sz="18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CONSTRUCCIÒN CEE.)</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5" name="Grupo 4"/>
          <p:cNvGrpSpPr/>
          <p:nvPr/>
        </p:nvGrpSpPr>
        <p:grpSpPr>
          <a:xfrm>
            <a:off x="2322995" y="2250130"/>
            <a:ext cx="4405313" cy="4057650"/>
            <a:chOff x="2322995" y="2250130"/>
            <a:chExt cx="4405313" cy="4057650"/>
          </a:xfrm>
        </p:grpSpPr>
        <p:sp>
          <p:nvSpPr>
            <p:cNvPr id="28" name="Oval 3"/>
            <p:cNvSpPr/>
            <p:nvPr/>
          </p:nvSpPr>
          <p:spPr>
            <a:xfrm>
              <a:off x="2322995" y="2250130"/>
              <a:ext cx="4405313" cy="405765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b="1">
                <a:solidFill>
                  <a:schemeClr val="tx1"/>
                </a:solidFill>
              </a:endParaRPr>
            </a:p>
          </p:txBody>
        </p:sp>
        <p:sp>
          <p:nvSpPr>
            <p:cNvPr id="29" name="Rectangle 6"/>
            <p:cNvSpPr/>
            <p:nvPr/>
          </p:nvSpPr>
          <p:spPr>
            <a:xfrm>
              <a:off x="3346041" y="2437993"/>
              <a:ext cx="2354441" cy="42888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cap="none" spc="0" dirty="0">
                  <a:ln w="1905"/>
                  <a:solidFill>
                    <a:srgbClr val="FF0000"/>
                  </a:solidFill>
                  <a:effectLst>
                    <a:innerShdw blurRad="69850" dist="43180" dir="5400000">
                      <a:srgbClr val="000000">
                        <a:alpha val="65000"/>
                      </a:srgbClr>
                    </a:innerShdw>
                  </a:effectLst>
                  <a:latin typeface="+mn-lt"/>
                  <a:ea typeface="+mn-ea"/>
                  <a:cs typeface="+mn-cs"/>
                </a:rPr>
                <a:t>GESTIÓN</a:t>
              </a:r>
              <a:r>
                <a:rPr lang="en-US" sz="900" b="1" cap="none" spc="0" baseline="0" dirty="0">
                  <a:ln w="1905"/>
                  <a:solidFill>
                    <a:srgbClr val="FF0000"/>
                  </a:solidFill>
                  <a:effectLst>
                    <a:innerShdw blurRad="69850" dist="43180" dir="5400000">
                      <a:srgbClr val="000000">
                        <a:alpha val="65000"/>
                      </a:srgbClr>
                    </a:innerShdw>
                  </a:effectLst>
                  <a:latin typeface="+mn-lt"/>
                  <a:ea typeface="+mn-ea"/>
                  <a:cs typeface="+mn-cs"/>
                </a:rPr>
                <a:t> </a:t>
              </a:r>
              <a:r>
                <a:rPr lang="en-US" sz="900" b="1" cap="none" spc="0" baseline="0" dirty="0">
                  <a:ln w="1905"/>
                  <a:solidFill>
                    <a:srgbClr val="FF0000"/>
                  </a:solidFill>
                  <a:effectLst>
                    <a:innerShdw blurRad="69850" dist="43180" dir="5400000">
                      <a:srgbClr val="000000">
                        <a:alpha val="65000"/>
                      </a:srgbClr>
                    </a:innerShdw>
                  </a:effectLst>
                  <a:latin typeface="+mn-lt"/>
                  <a:ea typeface="+mn-ea"/>
                  <a:cs typeface="+mn-cs"/>
                  <a:hlinkClick r:id="rId5" action="ppaction://hlinksldjump"/>
                </a:rPr>
                <a:t>ADMINISTRATIVA-TÈCNICA-FINANCIERA</a:t>
              </a:r>
              <a:r>
                <a:rPr lang="en-US" sz="900" b="1" cap="none" spc="0" baseline="0" dirty="0">
                  <a:ln w="1905"/>
                  <a:solidFill>
                    <a:srgbClr val="FF0000"/>
                  </a:solidFill>
                  <a:effectLst>
                    <a:innerShdw blurRad="69850" dist="43180" dir="5400000">
                      <a:srgbClr val="000000">
                        <a:alpha val="65000"/>
                      </a:srgbClr>
                    </a:innerShdw>
                  </a:effectLst>
                  <a:latin typeface="+mn-lt"/>
                  <a:ea typeface="+mn-ea"/>
                  <a:cs typeface="+mn-cs"/>
                </a:rPr>
                <a:t> PROYECTOS DE CONSTRUCCÒN</a:t>
              </a:r>
            </a:p>
            <a:p>
              <a:pPr algn="ctr"/>
              <a:r>
                <a:rPr lang="en-US" sz="800" b="1" cap="none" spc="0" baseline="0" dirty="0">
                  <a:ln w="1905"/>
                  <a:solidFill>
                    <a:sysClr val="windowText" lastClr="000000"/>
                  </a:solidFill>
                  <a:effectLst>
                    <a:innerShdw blurRad="69850" dist="43180" dir="5400000">
                      <a:srgbClr val="000000">
                        <a:alpha val="65000"/>
                      </a:srgbClr>
                    </a:innerShdw>
                  </a:effectLst>
                  <a:latin typeface="+mn-lt"/>
                  <a:ea typeface="+mn-ea"/>
                  <a:cs typeface="+mn-cs"/>
                </a:rPr>
                <a:t>(JEFATURA TÈCNICA CEE)</a:t>
              </a:r>
              <a:endParaRPr lang="en-US" sz="800" b="1" cap="none" spc="0" dirty="0">
                <a:ln w="1905"/>
                <a:solidFill>
                  <a:sysClr val="windowText" lastClr="000000"/>
                </a:solidFill>
                <a:effectLst>
                  <a:innerShdw blurRad="69850" dist="43180" dir="5400000">
                    <a:srgbClr val="000000">
                      <a:alpha val="65000"/>
                    </a:srgbClr>
                  </a:innerShdw>
                </a:effectLst>
                <a:latin typeface="+mn-lt"/>
                <a:ea typeface="+mn-ea"/>
                <a:cs typeface="+mn-cs"/>
              </a:endParaRPr>
            </a:p>
          </p:txBody>
        </p:sp>
      </p:grpSp>
      <p:grpSp>
        <p:nvGrpSpPr>
          <p:cNvPr id="8" name="Grupo 7"/>
          <p:cNvGrpSpPr/>
          <p:nvPr/>
        </p:nvGrpSpPr>
        <p:grpSpPr>
          <a:xfrm>
            <a:off x="2655611" y="2856137"/>
            <a:ext cx="1747307" cy="1721426"/>
            <a:chOff x="2655611" y="2856137"/>
            <a:chExt cx="1747307" cy="1721426"/>
          </a:xfrm>
        </p:grpSpPr>
        <p:sp>
          <p:nvSpPr>
            <p:cNvPr id="30" name="Oval 9"/>
            <p:cNvSpPr/>
            <p:nvPr/>
          </p:nvSpPr>
          <p:spPr>
            <a:xfrm>
              <a:off x="2655611" y="2856137"/>
              <a:ext cx="1747307" cy="172142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6" name="Rectangle 16"/>
            <p:cNvSpPr/>
            <p:nvPr/>
          </p:nvSpPr>
          <p:spPr>
            <a:xfrm>
              <a:off x="2902132" y="2995998"/>
              <a:ext cx="1272923" cy="239967"/>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cap="none" spc="0">
                  <a:ln w="1905"/>
                  <a:solidFill>
                    <a:srgbClr val="FF0000"/>
                  </a:solidFill>
                  <a:effectLst>
                    <a:innerShdw blurRad="69850" dist="43180" dir="5400000">
                      <a:srgbClr val="000000">
                        <a:alpha val="65000"/>
                      </a:srgbClr>
                    </a:innerShdw>
                  </a:effectLst>
                </a:rPr>
                <a:t>GESTIÒN DE CAPTACIÒN Y PLANIFICACIÒN </a:t>
              </a:r>
            </a:p>
          </p:txBody>
        </p:sp>
      </p:grpSp>
      <p:grpSp>
        <p:nvGrpSpPr>
          <p:cNvPr id="9" name="Grupo 8"/>
          <p:cNvGrpSpPr/>
          <p:nvPr/>
        </p:nvGrpSpPr>
        <p:grpSpPr>
          <a:xfrm>
            <a:off x="4671893" y="2844230"/>
            <a:ext cx="1747307" cy="1721426"/>
            <a:chOff x="4671893" y="2844230"/>
            <a:chExt cx="1747307" cy="1721426"/>
          </a:xfrm>
        </p:grpSpPr>
        <p:sp>
          <p:nvSpPr>
            <p:cNvPr id="31" name="Oval 13"/>
            <p:cNvSpPr/>
            <p:nvPr/>
          </p:nvSpPr>
          <p:spPr>
            <a:xfrm>
              <a:off x="4671893" y="2844230"/>
              <a:ext cx="1747307" cy="172142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7" name="Rectangle 17"/>
            <p:cNvSpPr/>
            <p:nvPr/>
          </p:nvSpPr>
          <p:spPr>
            <a:xfrm>
              <a:off x="4915669" y="2916879"/>
              <a:ext cx="1272923" cy="239967"/>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cap="none" spc="0">
                  <a:ln w="1905"/>
                  <a:solidFill>
                    <a:srgbClr val="FF0000"/>
                  </a:solidFill>
                  <a:effectLst>
                    <a:innerShdw blurRad="69850" dist="43180" dir="5400000">
                      <a:srgbClr val="000000">
                        <a:alpha val="65000"/>
                      </a:srgbClr>
                    </a:innerShdw>
                  </a:effectLst>
                </a:rPr>
                <a:t>GESTIÒN DE LA EJECUCIÒN</a:t>
              </a:r>
            </a:p>
          </p:txBody>
        </p:sp>
      </p:grpSp>
      <p:grpSp>
        <p:nvGrpSpPr>
          <p:cNvPr id="11" name="Grupo 10"/>
          <p:cNvGrpSpPr/>
          <p:nvPr/>
        </p:nvGrpSpPr>
        <p:grpSpPr>
          <a:xfrm>
            <a:off x="3641192" y="4487985"/>
            <a:ext cx="1747308" cy="1721426"/>
            <a:chOff x="3641192" y="4487985"/>
            <a:chExt cx="1747308" cy="1721426"/>
          </a:xfrm>
        </p:grpSpPr>
        <p:sp>
          <p:nvSpPr>
            <p:cNvPr id="32" name="Oval 14"/>
            <p:cNvSpPr/>
            <p:nvPr/>
          </p:nvSpPr>
          <p:spPr>
            <a:xfrm>
              <a:off x="3641192" y="4487985"/>
              <a:ext cx="1747308" cy="172142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8" name="Rectangle 18"/>
            <p:cNvSpPr/>
            <p:nvPr/>
          </p:nvSpPr>
          <p:spPr>
            <a:xfrm>
              <a:off x="3909085" y="4559942"/>
              <a:ext cx="1272923" cy="239967"/>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cap="none" spc="0">
                  <a:ln w="1905"/>
                  <a:solidFill>
                    <a:srgbClr val="FF0000"/>
                  </a:solidFill>
                  <a:effectLst>
                    <a:innerShdw blurRad="69850" dist="43180" dir="5400000">
                      <a:srgbClr val="000000">
                        <a:alpha val="65000"/>
                      </a:srgbClr>
                    </a:innerShdw>
                  </a:effectLst>
                </a:rPr>
                <a:t>GESTIÒN DE SUOERVISIÒN Y CONTROL</a:t>
              </a:r>
            </a:p>
          </p:txBody>
        </p:sp>
      </p:grpSp>
      <p:sp>
        <p:nvSpPr>
          <p:cNvPr id="19" name="TextBox 22"/>
          <p:cNvSpPr txBox="1"/>
          <p:nvPr/>
        </p:nvSpPr>
        <p:spPr>
          <a:xfrm>
            <a:off x="2927995" y="3355030"/>
            <a:ext cx="1189239" cy="285750"/>
          </a:xfrm>
          <a:prstGeom prst="rect">
            <a:avLst/>
          </a:prstGeom>
          <a:solidFill>
            <a:srgbClr val="FFFF66"/>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1"/>
              <a:t>CAPTACIÒN</a:t>
            </a:r>
          </a:p>
        </p:txBody>
      </p:sp>
      <p:sp>
        <p:nvSpPr>
          <p:cNvPr id="20" name="TextBox 24"/>
          <p:cNvSpPr txBox="1"/>
          <p:nvPr/>
        </p:nvSpPr>
        <p:spPr>
          <a:xfrm>
            <a:off x="2944554" y="3819373"/>
            <a:ext cx="1189239" cy="392906"/>
          </a:xfrm>
          <a:prstGeom prst="rect">
            <a:avLst/>
          </a:prstGeom>
          <a:solidFill>
            <a:srgbClr val="FFFF66"/>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1"/>
              <a:t>PLANIFICACIÒN</a:t>
            </a:r>
            <a:r>
              <a:rPr lang="en-US" sz="800" b="1" baseline="0"/>
              <a:t> TÈCNICA</a:t>
            </a:r>
            <a:endParaRPr lang="en-US" sz="800" b="1"/>
          </a:p>
        </p:txBody>
      </p:sp>
      <p:sp>
        <p:nvSpPr>
          <p:cNvPr id="21" name="TextBox 25"/>
          <p:cNvSpPr txBox="1"/>
          <p:nvPr/>
        </p:nvSpPr>
        <p:spPr>
          <a:xfrm>
            <a:off x="4915669" y="3238349"/>
            <a:ext cx="1195811" cy="342900"/>
          </a:xfrm>
          <a:prstGeom prst="rect">
            <a:avLst/>
          </a:prstGeom>
          <a:solidFill>
            <a:srgbClr val="CC99FF"/>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1"/>
              <a:t>SEGUIMIENTO</a:t>
            </a:r>
            <a:r>
              <a:rPr lang="en-US" sz="800" b="1" baseline="0"/>
              <a:t> DE OBRAS</a:t>
            </a:r>
            <a:endParaRPr lang="en-US" sz="800" b="1"/>
          </a:p>
        </p:txBody>
      </p:sp>
      <p:sp>
        <p:nvSpPr>
          <p:cNvPr id="22" name="TextBox 26"/>
          <p:cNvSpPr txBox="1"/>
          <p:nvPr/>
        </p:nvSpPr>
        <p:spPr>
          <a:xfrm>
            <a:off x="4915669" y="3643162"/>
            <a:ext cx="1195811" cy="342900"/>
          </a:xfrm>
          <a:prstGeom prst="rect">
            <a:avLst/>
          </a:prstGeom>
          <a:solidFill>
            <a:srgbClr val="CC99FF"/>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1" dirty="0"/>
              <a:t>APOYO Y GESTIÒN TÈCNICA</a:t>
            </a:r>
          </a:p>
        </p:txBody>
      </p:sp>
      <p:sp>
        <p:nvSpPr>
          <p:cNvPr id="23" name="TextBox 27"/>
          <p:cNvSpPr txBox="1"/>
          <p:nvPr/>
        </p:nvSpPr>
        <p:spPr>
          <a:xfrm>
            <a:off x="4915669" y="4047975"/>
            <a:ext cx="1195811" cy="223836"/>
          </a:xfrm>
          <a:prstGeom prst="rect">
            <a:avLst/>
          </a:prstGeom>
          <a:solidFill>
            <a:srgbClr val="CC99FF"/>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1"/>
              <a:t>CIERRE DE PROYECTOS</a:t>
            </a:r>
          </a:p>
        </p:txBody>
      </p:sp>
      <p:sp>
        <p:nvSpPr>
          <p:cNvPr id="24" name="TextBox 28"/>
          <p:cNvSpPr txBox="1"/>
          <p:nvPr/>
        </p:nvSpPr>
        <p:spPr>
          <a:xfrm>
            <a:off x="3909085" y="4982094"/>
            <a:ext cx="1195810" cy="392906"/>
          </a:xfrm>
          <a:prstGeom prst="rect">
            <a:avLst/>
          </a:prstGeom>
          <a:solidFill>
            <a:srgbClr val="FFCC99"/>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1"/>
              <a:t>SUPERVISIÒN</a:t>
            </a:r>
            <a:r>
              <a:rPr lang="en-US" sz="800" b="1" baseline="0"/>
              <a:t> Y CONTROL TÈCNICO</a:t>
            </a:r>
            <a:endParaRPr lang="en-US" sz="800" b="1"/>
          </a:p>
        </p:txBody>
      </p:sp>
      <p:sp>
        <p:nvSpPr>
          <p:cNvPr id="25" name="TextBox 29"/>
          <p:cNvSpPr txBox="1"/>
          <p:nvPr/>
        </p:nvSpPr>
        <p:spPr>
          <a:xfrm>
            <a:off x="3909085" y="5497397"/>
            <a:ext cx="1195810" cy="497680"/>
          </a:xfrm>
          <a:prstGeom prst="rect">
            <a:avLst/>
          </a:prstGeom>
          <a:solidFill>
            <a:srgbClr val="FFCC99"/>
          </a:solidFill>
          <a:ln w="9525" cmpd="sng">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b="1" dirty="0"/>
              <a:t>SUPERVISIÒN</a:t>
            </a:r>
            <a:r>
              <a:rPr lang="en-US" sz="800" b="1" baseline="0" dirty="0"/>
              <a:t> Y CONTROL ADMINISTRATIVO-CONTABLE</a:t>
            </a:r>
            <a:endParaRPr lang="en-US" sz="800" b="1" dirty="0"/>
          </a:p>
        </p:txBody>
      </p:sp>
      <p:sp>
        <p:nvSpPr>
          <p:cNvPr id="26" name="Right Arrow 36"/>
          <p:cNvSpPr/>
          <p:nvPr/>
        </p:nvSpPr>
        <p:spPr>
          <a:xfrm>
            <a:off x="4265726" y="3009748"/>
            <a:ext cx="503292" cy="30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27" name="Right Arrow 37"/>
          <p:cNvSpPr/>
          <p:nvPr/>
        </p:nvSpPr>
        <p:spPr>
          <a:xfrm rot="7382339">
            <a:off x="5464598" y="4870540"/>
            <a:ext cx="500063" cy="307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grpSp>
        <p:nvGrpSpPr>
          <p:cNvPr id="34" name="Grupo 33"/>
          <p:cNvGrpSpPr/>
          <p:nvPr/>
        </p:nvGrpSpPr>
        <p:grpSpPr>
          <a:xfrm>
            <a:off x="6578288" y="3104998"/>
            <a:ext cx="664369" cy="2476499"/>
            <a:chOff x="6578288" y="3104998"/>
            <a:chExt cx="664369" cy="2476499"/>
          </a:xfrm>
        </p:grpSpPr>
        <p:sp>
          <p:nvSpPr>
            <p:cNvPr id="12" name="Right Arrow 38"/>
            <p:cNvSpPr/>
            <p:nvPr/>
          </p:nvSpPr>
          <p:spPr>
            <a:xfrm>
              <a:off x="6578288" y="3104998"/>
              <a:ext cx="578644" cy="321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13" name="Right Arrow 42"/>
            <p:cNvSpPr/>
            <p:nvPr/>
          </p:nvSpPr>
          <p:spPr>
            <a:xfrm rot="10800000">
              <a:off x="6664013" y="5260028"/>
              <a:ext cx="578644" cy="321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grpSp>
      <p:sp>
        <p:nvSpPr>
          <p:cNvPr id="14" name="Rectangle 43"/>
          <p:cNvSpPr/>
          <p:nvPr/>
        </p:nvSpPr>
        <p:spPr>
          <a:xfrm>
            <a:off x="5925293" y="2103032"/>
            <a:ext cx="2120389" cy="405432"/>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u="sng" cap="none" spc="0">
                <a:ln w="1905"/>
                <a:solidFill>
                  <a:schemeClr val="tx1"/>
                </a:solidFill>
                <a:effectLst>
                  <a:innerShdw blurRad="69850" dist="43180" dir="5400000">
                    <a:srgbClr val="000000">
                      <a:alpha val="65000"/>
                    </a:srgbClr>
                  </a:innerShdw>
                </a:effectLst>
              </a:rPr>
              <a:t>NIVEL</a:t>
            </a:r>
            <a:r>
              <a:rPr lang="en-US" sz="2000" b="1" u="sng" cap="none" spc="0" baseline="0">
                <a:ln w="1905"/>
                <a:solidFill>
                  <a:schemeClr val="tx1"/>
                </a:solidFill>
                <a:effectLst>
                  <a:innerShdw blurRad="69850" dist="43180" dir="5400000">
                    <a:srgbClr val="000000">
                      <a:alpha val="65000"/>
                    </a:srgbClr>
                  </a:innerShdw>
                </a:effectLst>
              </a:rPr>
              <a:t> OPERATIVO</a:t>
            </a:r>
            <a:endParaRPr lang="en-US" sz="2000" b="1" u="sng" cap="none" spc="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920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8" grpId="0" animBg="1"/>
      <p:bldP spid="39" grpId="0" animBg="1"/>
      <p:bldP spid="10" grpId="0"/>
      <p:bldP spid="19" grpId="0" animBg="1"/>
      <p:bldP spid="20" grpId="0" animBg="1"/>
      <p:bldP spid="21" grpId="0" animBg="1"/>
      <p:bldP spid="22" grpId="0" animBg="1"/>
      <p:bldP spid="23" grpId="0" animBg="1"/>
      <p:bldP spid="24" grpId="0" animBg="1"/>
      <p:bldP spid="25" grpId="0" animBg="1"/>
      <p:bldP spid="26" grpId="0" animBg="1"/>
      <p:bldP spid="27"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3"/>
          <p:cNvSpPr txBox="1">
            <a:spLocks/>
          </p:cNvSpPr>
          <p:nvPr/>
        </p:nvSpPr>
        <p:spPr>
          <a:xfrm>
            <a:off x="624492" y="200058"/>
            <a:ext cx="10515600" cy="7737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r>
              <a:rPr lang="es-EC" sz="2800" b="1" dirty="0" smtClean="0">
                <a:solidFill>
                  <a:srgbClr val="FF0000"/>
                </a:solidFill>
              </a:rPr>
              <a:t>6.1 </a:t>
            </a:r>
            <a:r>
              <a:rPr lang="es-EC" sz="3000" b="1" dirty="0" smtClean="0">
                <a:solidFill>
                  <a:srgbClr val="FF0000"/>
                </a:solidFill>
              </a:rPr>
              <a:t>Gestión administrativa, técnica, financiera para proyectos de construcción </a:t>
            </a:r>
            <a:endParaRPr lang="es-EC" sz="3000" dirty="0">
              <a:solidFill>
                <a:srgbClr val="FF0000"/>
              </a:solidFill>
            </a:endParaRPr>
          </a:p>
        </p:txBody>
      </p:sp>
      <p:sp>
        <p:nvSpPr>
          <p:cNvPr id="2" name="Rectangle 2"/>
          <p:cNvSpPr>
            <a:spLocks noChangeArrowheads="1"/>
          </p:cNvSpPr>
          <p:nvPr/>
        </p:nvSpPr>
        <p:spPr bwMode="auto">
          <a:xfrm>
            <a:off x="916601" y="1280684"/>
            <a:ext cx="14294432" cy="4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624492" y="973778"/>
            <a:ext cx="11091258" cy="5940088"/>
          </a:xfrm>
          <a:prstGeom prst="rect">
            <a:avLst/>
          </a:prstGeom>
        </p:spPr>
        <p:txBody>
          <a:bodyPr wrap="square">
            <a:spAutoFit/>
          </a:bodyPr>
          <a:lstStyle/>
          <a:p>
            <a:pPr marL="1428750" indent="-962025" algn="just">
              <a:lnSpc>
                <a:spcPct val="150000"/>
              </a:lnSpc>
              <a:spcAft>
                <a:spcPts val="0"/>
              </a:spcAft>
            </a:pPr>
            <a:r>
              <a:rPr lang="es-EC" sz="2000" b="1" dirty="0">
                <a:solidFill>
                  <a:srgbClr val="00000A"/>
                </a:solidFill>
                <a:latin typeface="Times New Roman" panose="02020603050405020304" pitchFamily="18" charset="0"/>
                <a:ea typeface="WenQuanYi Micro Hei"/>
              </a:rPr>
              <a:t>Objetivo:</a:t>
            </a:r>
            <a:r>
              <a:rPr lang="es-EC" sz="2000" dirty="0">
                <a:solidFill>
                  <a:srgbClr val="00000A"/>
                </a:solidFill>
                <a:latin typeface="Times New Roman" panose="02020603050405020304" pitchFamily="18" charset="0"/>
                <a:ea typeface="WenQuanYi Micro Hei"/>
              </a:rPr>
              <a:t> Captar, planificar, supervisar y controlar la ejecución de las obras y prestación de servicios requeridos para el desarrollo nacional, así como para las operaciones de ingeniería militar requeridas por el Escalón Superior en apoyo a las Fuerzas Armadas.</a:t>
            </a:r>
            <a:endParaRPr lang="en-US" sz="2000" dirty="0">
              <a:solidFill>
                <a:srgbClr val="00000A"/>
              </a:solidFill>
              <a:latin typeface="Times New Roman" panose="02020603050405020304" pitchFamily="18" charset="0"/>
              <a:ea typeface="WenQuanYi Micro Hei"/>
            </a:endParaRPr>
          </a:p>
          <a:p>
            <a:pPr marL="323850" indent="144145" algn="just">
              <a:spcAft>
                <a:spcPts val="0"/>
              </a:spcAft>
            </a:pPr>
            <a:endParaRPr lang="es-EC" sz="2000" b="1" dirty="0" smtClean="0">
              <a:solidFill>
                <a:srgbClr val="00000A"/>
              </a:solidFill>
              <a:latin typeface="Times New Roman" panose="02020603050405020304" pitchFamily="18" charset="0"/>
              <a:ea typeface="WenQuanYi Micro Hei"/>
            </a:endParaRPr>
          </a:p>
          <a:p>
            <a:pPr marL="323850" indent="144145" algn="just">
              <a:lnSpc>
                <a:spcPct val="150000"/>
              </a:lnSpc>
              <a:spcAft>
                <a:spcPts val="0"/>
              </a:spcAft>
            </a:pPr>
            <a:r>
              <a:rPr lang="es-EC" sz="2000" b="1" dirty="0" smtClean="0">
                <a:solidFill>
                  <a:srgbClr val="00000A"/>
                </a:solidFill>
                <a:latin typeface="Times New Roman" panose="02020603050405020304" pitchFamily="18" charset="0"/>
                <a:ea typeface="WenQuanYi Micro Hei"/>
              </a:rPr>
              <a:t>Unidad </a:t>
            </a:r>
            <a:r>
              <a:rPr lang="es-EC" sz="2000" b="1" dirty="0">
                <a:solidFill>
                  <a:srgbClr val="00000A"/>
                </a:solidFill>
                <a:latin typeface="Times New Roman" panose="02020603050405020304" pitchFamily="18" charset="0"/>
                <a:ea typeface="WenQuanYi Micro Hei"/>
              </a:rPr>
              <a:t>responsable: </a:t>
            </a:r>
            <a:r>
              <a:rPr lang="es-EC" sz="2000" dirty="0">
                <a:solidFill>
                  <a:srgbClr val="00000A"/>
                </a:solidFill>
                <a:latin typeface="Times New Roman" panose="02020603050405020304" pitchFamily="18" charset="0"/>
                <a:ea typeface="WenQuanYi Micro Hei"/>
              </a:rPr>
              <a:t>Jefatura Técnica</a:t>
            </a:r>
            <a:endParaRPr lang="en-US" sz="2000" dirty="0">
              <a:solidFill>
                <a:srgbClr val="00000A"/>
              </a:solidFill>
              <a:latin typeface="Times New Roman" panose="02020603050405020304" pitchFamily="18" charset="0"/>
              <a:ea typeface="WenQuanYi Micro Hei"/>
            </a:endParaRPr>
          </a:p>
          <a:p>
            <a:pPr marL="323850" indent="144145" algn="just">
              <a:spcAft>
                <a:spcPts val="0"/>
              </a:spcAft>
            </a:pPr>
            <a:endParaRPr lang="es-EC" sz="2000" b="1" dirty="0" smtClean="0">
              <a:solidFill>
                <a:srgbClr val="00000A"/>
              </a:solidFill>
              <a:latin typeface="Times New Roman" panose="02020603050405020304" pitchFamily="18" charset="0"/>
              <a:ea typeface="WenQuanYi Micro Hei"/>
            </a:endParaRPr>
          </a:p>
          <a:p>
            <a:pPr marL="323850" indent="144145" algn="just">
              <a:lnSpc>
                <a:spcPct val="150000"/>
              </a:lnSpc>
              <a:spcAft>
                <a:spcPts val="0"/>
              </a:spcAft>
            </a:pPr>
            <a:r>
              <a:rPr lang="es-EC" sz="2000" b="1" dirty="0" smtClean="0">
                <a:solidFill>
                  <a:srgbClr val="00000A"/>
                </a:solidFill>
                <a:latin typeface="Times New Roman" panose="02020603050405020304" pitchFamily="18" charset="0"/>
                <a:ea typeface="WenQuanYi Micro Hei"/>
              </a:rPr>
              <a:t>Responsable</a:t>
            </a:r>
            <a:r>
              <a:rPr lang="es-EC" sz="2000" b="1" dirty="0">
                <a:solidFill>
                  <a:srgbClr val="00000A"/>
                </a:solidFill>
                <a:latin typeface="Times New Roman" panose="02020603050405020304" pitchFamily="18" charset="0"/>
                <a:ea typeface="WenQuanYi Micro Hei"/>
              </a:rPr>
              <a:t>: </a:t>
            </a:r>
            <a:r>
              <a:rPr lang="es-EC" sz="2000" dirty="0">
                <a:solidFill>
                  <a:srgbClr val="00000A"/>
                </a:solidFill>
                <a:latin typeface="Times New Roman" panose="02020603050405020304" pitchFamily="18" charset="0"/>
                <a:ea typeface="WenQuanYi Micro Hei"/>
              </a:rPr>
              <a:t>Jefe Técnico</a:t>
            </a:r>
            <a:endParaRPr lang="en-US" sz="2000" dirty="0">
              <a:solidFill>
                <a:srgbClr val="00000A"/>
              </a:solidFill>
              <a:latin typeface="Times New Roman" panose="02020603050405020304" pitchFamily="18" charset="0"/>
              <a:ea typeface="WenQuanYi Micro Hei"/>
            </a:endParaRPr>
          </a:p>
          <a:p>
            <a:pPr marL="323850" indent="144145" algn="just">
              <a:spcAft>
                <a:spcPts val="0"/>
              </a:spcAft>
            </a:pPr>
            <a:endParaRPr lang="es-EC" sz="2000" b="1" dirty="0" smtClean="0">
              <a:solidFill>
                <a:srgbClr val="00000A"/>
              </a:solidFill>
              <a:latin typeface="Times New Roman" panose="02020603050405020304" pitchFamily="18" charset="0"/>
              <a:ea typeface="WenQuanYi Micro Hei"/>
            </a:endParaRPr>
          </a:p>
          <a:p>
            <a:pPr marL="323850" indent="144145" algn="just">
              <a:lnSpc>
                <a:spcPct val="150000"/>
              </a:lnSpc>
              <a:spcAft>
                <a:spcPts val="0"/>
              </a:spcAft>
            </a:pPr>
            <a:r>
              <a:rPr lang="es-EC" sz="2000" b="1" dirty="0" smtClean="0">
                <a:solidFill>
                  <a:srgbClr val="00000A"/>
                </a:solidFill>
                <a:latin typeface="Times New Roman" panose="02020603050405020304" pitchFamily="18" charset="0"/>
                <a:ea typeface="WenQuanYi Micro Hei"/>
              </a:rPr>
              <a:t>Nivel </a:t>
            </a:r>
            <a:r>
              <a:rPr lang="es-EC" sz="2000" b="1" dirty="0">
                <a:solidFill>
                  <a:srgbClr val="00000A"/>
                </a:solidFill>
                <a:latin typeface="Times New Roman" panose="02020603050405020304" pitchFamily="18" charset="0"/>
                <a:ea typeface="WenQuanYi Micro Hei"/>
              </a:rPr>
              <a:t>de Reporte: </a:t>
            </a:r>
            <a:r>
              <a:rPr lang="es-EC" sz="2000" dirty="0">
                <a:solidFill>
                  <a:srgbClr val="00000A"/>
                </a:solidFill>
                <a:latin typeface="Times New Roman" panose="02020603050405020304" pitchFamily="18" charset="0"/>
                <a:ea typeface="WenQuanYi Micro Hei"/>
              </a:rPr>
              <a:t>Comandante</a:t>
            </a:r>
            <a:endParaRPr lang="en-US" sz="2000" dirty="0">
              <a:solidFill>
                <a:srgbClr val="00000A"/>
              </a:solidFill>
              <a:latin typeface="Times New Roman" panose="02020603050405020304" pitchFamily="18" charset="0"/>
              <a:ea typeface="WenQuanYi Micro Hei"/>
            </a:endParaRPr>
          </a:p>
          <a:p>
            <a:pPr marL="323850" indent="144145" algn="just">
              <a:lnSpc>
                <a:spcPct val="150000"/>
              </a:lnSpc>
              <a:spcAft>
                <a:spcPts val="0"/>
              </a:spcAft>
            </a:pPr>
            <a:endParaRPr lang="es-EC" sz="2000" b="1" dirty="0" smtClean="0">
              <a:solidFill>
                <a:srgbClr val="00000A"/>
              </a:solidFill>
              <a:latin typeface="Times New Roman" panose="02020603050405020304" pitchFamily="18" charset="0"/>
              <a:ea typeface="WenQuanYi Micro Hei"/>
            </a:endParaRPr>
          </a:p>
          <a:p>
            <a:pPr marL="323850" indent="144145" algn="just">
              <a:spcAft>
                <a:spcPts val="0"/>
              </a:spcAft>
            </a:pPr>
            <a:r>
              <a:rPr lang="es-EC" sz="2000" b="1" dirty="0" smtClean="0">
                <a:solidFill>
                  <a:srgbClr val="00000A"/>
                </a:solidFill>
                <a:latin typeface="Times New Roman" panose="02020603050405020304" pitchFamily="18" charset="0"/>
                <a:ea typeface="WenQuanYi Micro Hei"/>
              </a:rPr>
              <a:t>Procesos </a:t>
            </a:r>
            <a:r>
              <a:rPr lang="es-EC" sz="2000" b="1" dirty="0">
                <a:solidFill>
                  <a:srgbClr val="00000A"/>
                </a:solidFill>
                <a:latin typeface="Times New Roman" panose="02020603050405020304" pitchFamily="18" charset="0"/>
                <a:ea typeface="WenQuanYi Micro Hei"/>
              </a:rPr>
              <a:t>internos:</a:t>
            </a:r>
            <a:endParaRPr lang="en-US" sz="2000" dirty="0">
              <a:solidFill>
                <a:srgbClr val="00000A"/>
              </a:solidFill>
              <a:latin typeface="Times New Roman" panose="02020603050405020304" pitchFamily="18" charset="0"/>
              <a:ea typeface="WenQuanYi Micro Hei"/>
            </a:endParaRPr>
          </a:p>
          <a:p>
            <a:pPr marL="2628900" lvl="5" indent="-342900" algn="just">
              <a:lnSpc>
                <a:spcPct val="150000"/>
              </a:lnSpc>
              <a:buFont typeface="Arial" panose="020B0604020202020204" pitchFamily="34" charset="0"/>
              <a:buChar char="•"/>
            </a:pPr>
            <a:r>
              <a:rPr lang="es-EC" sz="2000" dirty="0" smtClean="0">
                <a:solidFill>
                  <a:srgbClr val="00000A"/>
                </a:solidFill>
                <a:latin typeface="Times New Roman" panose="02020603050405020304" pitchFamily="18" charset="0"/>
                <a:ea typeface="WenQuanYi Micro Hei"/>
              </a:rPr>
              <a:t>Gestión </a:t>
            </a:r>
            <a:r>
              <a:rPr lang="es-EC" sz="2000" dirty="0">
                <a:solidFill>
                  <a:srgbClr val="00000A"/>
                </a:solidFill>
                <a:latin typeface="Times New Roman" panose="02020603050405020304" pitchFamily="18" charset="0"/>
                <a:ea typeface="WenQuanYi Micro Hei"/>
              </a:rPr>
              <a:t>de Captación y Planificación Técnica de Obras y Servicios</a:t>
            </a:r>
            <a:endParaRPr lang="en-US" sz="2000" dirty="0">
              <a:solidFill>
                <a:srgbClr val="00000A"/>
              </a:solidFill>
              <a:latin typeface="Times New Roman" panose="02020603050405020304" pitchFamily="18" charset="0"/>
              <a:ea typeface="WenQuanYi Micro Hei"/>
            </a:endParaRPr>
          </a:p>
          <a:p>
            <a:pPr marL="2628900" lvl="5" indent="-342900" algn="just">
              <a:lnSpc>
                <a:spcPct val="150000"/>
              </a:lnSpc>
              <a:buFont typeface="Arial" panose="020B0604020202020204" pitchFamily="34" charset="0"/>
              <a:buChar char="•"/>
            </a:pPr>
            <a:r>
              <a:rPr lang="es-EC" sz="2000" dirty="0">
                <a:solidFill>
                  <a:srgbClr val="00000A"/>
                </a:solidFill>
                <a:latin typeface="Times New Roman" panose="02020603050405020304" pitchFamily="18" charset="0"/>
                <a:ea typeface="WenQuanYi Micro Hei"/>
              </a:rPr>
              <a:t>Gestión de la Ejecución de Obras y Servicios</a:t>
            </a:r>
            <a:endParaRPr lang="en-US" sz="2000" dirty="0">
              <a:solidFill>
                <a:srgbClr val="00000A"/>
              </a:solidFill>
              <a:latin typeface="Times New Roman" panose="02020603050405020304" pitchFamily="18" charset="0"/>
              <a:ea typeface="WenQuanYi Micro Hei"/>
            </a:endParaRPr>
          </a:p>
          <a:p>
            <a:pPr marL="2628900" lvl="5" indent="-342900" algn="just">
              <a:lnSpc>
                <a:spcPct val="150000"/>
              </a:lnSpc>
              <a:buFont typeface="Arial" panose="020B0604020202020204" pitchFamily="34" charset="0"/>
              <a:buChar char="•"/>
            </a:pPr>
            <a:r>
              <a:rPr lang="es-EC" sz="2000" dirty="0">
                <a:solidFill>
                  <a:srgbClr val="00000A"/>
                </a:solidFill>
                <a:latin typeface="Times New Roman" panose="02020603050405020304" pitchFamily="18" charset="0"/>
                <a:ea typeface="WenQuanYi Micro Hei"/>
              </a:rPr>
              <a:t>Gestión de la Supervisión y Control de Obras y Servicios</a:t>
            </a:r>
            <a:endParaRPr lang="en-US" sz="2000" dirty="0">
              <a:solidFill>
                <a:srgbClr val="00000A"/>
              </a:solidFill>
              <a:effectLst/>
              <a:latin typeface="Times New Roman" panose="02020603050405020304" pitchFamily="18" charset="0"/>
              <a:ea typeface="WenQuanYi Micro Hei"/>
            </a:endParaRPr>
          </a:p>
        </p:txBody>
      </p:sp>
    </p:spTree>
    <p:extLst>
      <p:ext uri="{BB962C8B-B14F-4D97-AF65-F5344CB8AC3E}">
        <p14:creationId xmlns:p14="http://schemas.microsoft.com/office/powerpoint/2010/main" val="40059001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3"/>
          <p:cNvSpPr txBox="1">
            <a:spLocks/>
          </p:cNvSpPr>
          <p:nvPr/>
        </p:nvSpPr>
        <p:spPr>
          <a:xfrm>
            <a:off x="624492" y="506964"/>
            <a:ext cx="10515600" cy="773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indent="-800100"/>
            <a:r>
              <a:rPr lang="es-EC" sz="2800" b="1" dirty="0" smtClean="0">
                <a:solidFill>
                  <a:srgbClr val="FF0000"/>
                </a:solidFill>
              </a:rPr>
              <a:t>6.2 </a:t>
            </a:r>
            <a:r>
              <a:rPr lang="es-EC" sz="3000" b="1" dirty="0" smtClean="0">
                <a:solidFill>
                  <a:srgbClr val="FF0000"/>
                </a:solidFill>
              </a:rPr>
              <a:t>Gestión de la construcción de obras.</a:t>
            </a:r>
            <a:endParaRPr lang="es-EC" sz="3000" dirty="0">
              <a:solidFill>
                <a:srgbClr val="FF0000"/>
              </a:solidFill>
            </a:endParaRPr>
          </a:p>
        </p:txBody>
      </p:sp>
      <p:sp>
        <p:nvSpPr>
          <p:cNvPr id="2" name="Rectangle 2"/>
          <p:cNvSpPr>
            <a:spLocks noChangeArrowheads="1"/>
          </p:cNvSpPr>
          <p:nvPr/>
        </p:nvSpPr>
        <p:spPr bwMode="auto">
          <a:xfrm>
            <a:off x="624492" y="1361218"/>
            <a:ext cx="1053244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085850" indent="-1085850"/>
            <a:r>
              <a:rPr lang="es-EC" sz="2400" b="1" dirty="0">
                <a:latin typeface="Times New Roman" panose="02020603050405020304" pitchFamily="18" charset="0"/>
                <a:cs typeface="Times New Roman" panose="02020603050405020304" pitchFamily="18" charset="0"/>
              </a:rPr>
              <a:t>Objetivo:</a:t>
            </a:r>
            <a:r>
              <a:rPr lang="es-EC" sz="2400" dirty="0">
                <a:latin typeface="Times New Roman" panose="02020603050405020304" pitchFamily="18" charset="0"/>
                <a:cs typeface="Times New Roman" panose="02020603050405020304" pitchFamily="18" charset="0"/>
              </a:rPr>
              <a:t> Garantizar un desempeño efectivo en la ejecución de proyectos de construcciones y administración de los recursos asignados a los mismos,..</a:t>
            </a:r>
            <a:endParaRPr lang="en-US" sz="2400" dirty="0">
              <a:latin typeface="Times New Roman" panose="02020603050405020304" pitchFamily="18" charset="0"/>
              <a:cs typeface="Times New Roman" panose="02020603050405020304" pitchFamily="18" charset="0"/>
            </a:endParaRPr>
          </a:p>
          <a:p>
            <a:endParaRPr lang="es-EC" sz="2400" b="1" dirty="0" smtClean="0">
              <a:latin typeface="Times New Roman" panose="02020603050405020304" pitchFamily="18" charset="0"/>
              <a:cs typeface="Times New Roman" panose="02020603050405020304" pitchFamily="18" charset="0"/>
            </a:endParaRPr>
          </a:p>
          <a:p>
            <a:r>
              <a:rPr lang="es-EC" sz="2400" b="1" dirty="0" smtClean="0">
                <a:latin typeface="Times New Roman" panose="02020603050405020304" pitchFamily="18" charset="0"/>
                <a:cs typeface="Times New Roman" panose="02020603050405020304" pitchFamily="18" charset="0"/>
              </a:rPr>
              <a:t>Unidad </a:t>
            </a:r>
            <a:r>
              <a:rPr lang="es-EC" sz="2400" b="1" dirty="0">
                <a:latin typeface="Times New Roman" panose="02020603050405020304" pitchFamily="18" charset="0"/>
                <a:cs typeface="Times New Roman" panose="02020603050405020304" pitchFamily="18" charset="0"/>
              </a:rPr>
              <a:t>Responsable: </a:t>
            </a:r>
            <a:r>
              <a:rPr lang="es-EC" sz="2400" dirty="0">
                <a:latin typeface="Times New Roman" panose="02020603050405020304" pitchFamily="18" charset="0"/>
                <a:cs typeface="Times New Roman" panose="02020603050405020304" pitchFamily="18" charset="0"/>
              </a:rPr>
              <a:t>Unidad de Ingeniería de Construcciones UEC</a:t>
            </a:r>
            <a:endParaRPr lang="en-US" sz="2400" dirty="0">
              <a:latin typeface="Times New Roman" panose="02020603050405020304" pitchFamily="18" charset="0"/>
              <a:cs typeface="Times New Roman" panose="02020603050405020304" pitchFamily="18" charset="0"/>
            </a:endParaRPr>
          </a:p>
          <a:p>
            <a:endParaRPr lang="es-EC" sz="2400" b="1" dirty="0" smtClean="0">
              <a:latin typeface="Times New Roman" panose="02020603050405020304" pitchFamily="18" charset="0"/>
              <a:cs typeface="Times New Roman" panose="02020603050405020304" pitchFamily="18" charset="0"/>
            </a:endParaRPr>
          </a:p>
          <a:p>
            <a:r>
              <a:rPr lang="es-EC" sz="2400" b="1" dirty="0" smtClean="0">
                <a:latin typeface="Times New Roman" panose="02020603050405020304" pitchFamily="18" charset="0"/>
                <a:cs typeface="Times New Roman" panose="02020603050405020304" pitchFamily="18" charset="0"/>
              </a:rPr>
              <a:t>Responsable</a:t>
            </a:r>
            <a:r>
              <a:rPr lang="es-EC" sz="2400" b="1" dirty="0">
                <a:latin typeface="Times New Roman" panose="02020603050405020304" pitchFamily="18" charset="0"/>
                <a:cs typeface="Times New Roman" panose="02020603050405020304" pitchFamily="18" charset="0"/>
              </a:rPr>
              <a:t>: </a:t>
            </a:r>
            <a:r>
              <a:rPr lang="es-EC" sz="2400" dirty="0">
                <a:latin typeface="Times New Roman" panose="02020603050405020304" pitchFamily="18" charset="0"/>
                <a:cs typeface="Times New Roman" panose="02020603050405020304" pitchFamily="18" charset="0"/>
              </a:rPr>
              <a:t>Jefe de la UEC</a:t>
            </a:r>
            <a:endParaRPr lang="en-US" sz="2400" dirty="0">
              <a:latin typeface="Times New Roman" panose="02020603050405020304" pitchFamily="18" charset="0"/>
              <a:cs typeface="Times New Roman" panose="02020603050405020304" pitchFamily="18" charset="0"/>
            </a:endParaRPr>
          </a:p>
          <a:p>
            <a:endParaRPr lang="es-EC" sz="2400" b="1" dirty="0" smtClean="0">
              <a:latin typeface="Times New Roman" panose="02020603050405020304" pitchFamily="18" charset="0"/>
              <a:cs typeface="Times New Roman" panose="02020603050405020304" pitchFamily="18" charset="0"/>
            </a:endParaRPr>
          </a:p>
          <a:p>
            <a:r>
              <a:rPr lang="es-EC" sz="2400" b="1" dirty="0" smtClean="0">
                <a:latin typeface="Times New Roman" panose="02020603050405020304" pitchFamily="18" charset="0"/>
                <a:cs typeface="Times New Roman" panose="02020603050405020304" pitchFamily="18" charset="0"/>
              </a:rPr>
              <a:t>Nivel </a:t>
            </a:r>
            <a:r>
              <a:rPr lang="es-EC" sz="2400" b="1" dirty="0">
                <a:latin typeface="Times New Roman" panose="02020603050405020304" pitchFamily="18" charset="0"/>
                <a:cs typeface="Times New Roman" panose="02020603050405020304" pitchFamily="18" charset="0"/>
              </a:rPr>
              <a:t>de Reporte: </a:t>
            </a:r>
            <a:r>
              <a:rPr lang="es-EC" sz="2400" dirty="0">
                <a:latin typeface="Times New Roman" panose="02020603050405020304" pitchFamily="18" charset="0"/>
                <a:cs typeface="Times New Roman" panose="02020603050405020304" pitchFamily="18" charset="0"/>
              </a:rPr>
              <a:t>Jefe del Departamento de Gestión de la ejecución del CEE</a:t>
            </a:r>
            <a:endParaRPr lang="en-US" sz="2400" dirty="0">
              <a:latin typeface="Times New Roman" panose="02020603050405020304" pitchFamily="18" charset="0"/>
              <a:cs typeface="Times New Roman" panose="02020603050405020304" pitchFamily="18" charset="0"/>
            </a:endParaRPr>
          </a:p>
          <a:p>
            <a:r>
              <a:rPr lang="es-EC"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s-EC" sz="2400" b="1" dirty="0">
                <a:latin typeface="Times New Roman" panose="02020603050405020304" pitchFamily="18" charset="0"/>
                <a:cs typeface="Times New Roman" panose="02020603050405020304" pitchFamily="18" charset="0"/>
              </a:rPr>
              <a:t>Procesos internos:</a:t>
            </a:r>
            <a:endParaRPr lang="en-US" sz="2400" dirty="0">
              <a:latin typeface="Times New Roman" panose="02020603050405020304" pitchFamily="18" charset="0"/>
              <a:cs typeface="Times New Roman" panose="02020603050405020304" pitchFamily="18" charset="0"/>
            </a:endParaRPr>
          </a:p>
          <a:p>
            <a:pPr marL="2171700" lvl="4" indent="-342900">
              <a:buFont typeface="Arial" panose="020B0604020202020204" pitchFamily="34" charset="0"/>
              <a:buChar char="•"/>
            </a:pPr>
            <a:r>
              <a:rPr lang="es-EC" sz="2400" b="1" dirty="0">
                <a:latin typeface="Times New Roman" panose="02020603050405020304" pitchFamily="18" charset="0"/>
                <a:cs typeface="Times New Roman" panose="02020603050405020304" pitchFamily="18" charset="0"/>
              </a:rPr>
              <a:t> </a:t>
            </a:r>
            <a:r>
              <a:rPr lang="es-EC" sz="2400" dirty="0" smtClean="0">
                <a:latin typeface="Times New Roman" panose="02020603050405020304" pitchFamily="18" charset="0"/>
                <a:cs typeface="Times New Roman" panose="02020603050405020304" pitchFamily="18" charset="0"/>
              </a:rPr>
              <a:t>Construcción </a:t>
            </a:r>
            <a:r>
              <a:rPr lang="es-EC" sz="2400" dirty="0">
                <a:latin typeface="Times New Roman" panose="02020603050405020304" pitchFamily="18" charset="0"/>
                <a:cs typeface="Times New Roman" panose="02020603050405020304" pitchFamily="18" charset="0"/>
              </a:rPr>
              <a:t>de obras</a:t>
            </a:r>
            <a:endParaRPr lang="en-US" sz="2400" dirty="0">
              <a:latin typeface="Times New Roman" panose="02020603050405020304" pitchFamily="18" charset="0"/>
              <a:cs typeface="Times New Roman" panose="02020603050405020304" pitchFamily="18" charset="0"/>
            </a:endParaRPr>
          </a:p>
        </p:txBody>
      </p:sp>
      <p:sp>
        <p:nvSpPr>
          <p:cNvPr id="6" name="Rectángulo 5"/>
          <p:cNvSpPr/>
          <p:nvPr/>
        </p:nvSpPr>
        <p:spPr>
          <a:xfrm>
            <a:off x="624492" y="1280684"/>
            <a:ext cx="11091258" cy="498663"/>
          </a:xfrm>
          <a:prstGeom prst="rect">
            <a:avLst/>
          </a:prstGeom>
        </p:spPr>
        <p:txBody>
          <a:bodyPr wrap="square">
            <a:spAutoFit/>
          </a:bodyPr>
          <a:lstStyle/>
          <a:p>
            <a:pPr marL="1428750" indent="-962025" algn="just">
              <a:lnSpc>
                <a:spcPct val="150000"/>
              </a:lnSpc>
              <a:spcAft>
                <a:spcPts val="0"/>
              </a:spcAft>
            </a:pPr>
            <a:endParaRPr lang="en-US" sz="2000" dirty="0">
              <a:solidFill>
                <a:srgbClr val="00000A"/>
              </a:solidFill>
              <a:effectLst/>
              <a:latin typeface="Times New Roman" panose="02020603050405020304" pitchFamily="18" charset="0"/>
              <a:ea typeface="WenQuanYi Micro Hei"/>
            </a:endParaRPr>
          </a:p>
        </p:txBody>
      </p:sp>
    </p:spTree>
    <p:extLst>
      <p:ext uri="{BB962C8B-B14F-4D97-AF65-F5344CB8AC3E}">
        <p14:creationId xmlns:p14="http://schemas.microsoft.com/office/powerpoint/2010/main" val="192537752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3"/>
          <p:cNvSpPr txBox="1">
            <a:spLocks/>
          </p:cNvSpPr>
          <p:nvPr/>
        </p:nvSpPr>
        <p:spPr>
          <a:xfrm>
            <a:off x="624492" y="506964"/>
            <a:ext cx="10515600" cy="773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indent="-800100"/>
            <a:r>
              <a:rPr lang="es-EC" sz="2800" b="1" dirty="0" smtClean="0">
                <a:solidFill>
                  <a:srgbClr val="FF0000"/>
                </a:solidFill>
              </a:rPr>
              <a:t>6.2.1 </a:t>
            </a:r>
            <a:r>
              <a:rPr lang="es-EC" sz="3000" b="1" dirty="0" smtClean="0">
                <a:solidFill>
                  <a:srgbClr val="FF0000"/>
                </a:solidFill>
              </a:rPr>
              <a:t>Proceso Interno de construcción de obras.</a:t>
            </a:r>
            <a:endParaRPr lang="es-EC" sz="3000" dirty="0">
              <a:solidFill>
                <a:srgbClr val="FF0000"/>
              </a:solidFill>
            </a:endParaRPr>
          </a:p>
        </p:txBody>
      </p:sp>
      <p:sp>
        <p:nvSpPr>
          <p:cNvPr id="2" name="Rectangle 2"/>
          <p:cNvSpPr>
            <a:spLocks noChangeArrowheads="1"/>
          </p:cNvSpPr>
          <p:nvPr/>
        </p:nvSpPr>
        <p:spPr bwMode="auto">
          <a:xfrm>
            <a:off x="1025545" y="1280684"/>
            <a:ext cx="10532449"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250950" indent="-1250950"/>
            <a:r>
              <a:rPr lang="es-EC" sz="2000" b="1" dirty="0">
                <a:latin typeface="Times New Roman" panose="02020603050405020304" pitchFamily="18" charset="0"/>
                <a:cs typeface="Times New Roman" panose="02020603050405020304" pitchFamily="18" charset="0"/>
              </a:rPr>
              <a:t>Objetivo: </a:t>
            </a:r>
            <a:r>
              <a:rPr lang="es-EC" sz="2000" dirty="0">
                <a:latin typeface="Times New Roman" panose="02020603050405020304" pitchFamily="18" charset="0"/>
                <a:cs typeface="Times New Roman" panose="02020603050405020304" pitchFamily="18" charset="0"/>
              </a:rPr>
              <a:t>Construir infraestructura civil y vial con calidad y efectividad a fin de satisfacer necesidades y requerimientos de Fuerzas Armadas, Entidades de derecho público y privado</a:t>
            </a:r>
            <a:r>
              <a:rPr lang="es-EC"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endParaRPr lang="es-EC" sz="2000" b="1" dirty="0" smtClean="0">
              <a:latin typeface="Times New Roman" panose="02020603050405020304" pitchFamily="18" charset="0"/>
              <a:cs typeface="Times New Roman" panose="02020603050405020304" pitchFamily="18" charset="0"/>
            </a:endParaRPr>
          </a:p>
          <a:p>
            <a:r>
              <a:rPr lang="es-EC" sz="2000" b="1" dirty="0" smtClean="0">
                <a:latin typeface="Times New Roman" panose="02020603050405020304" pitchFamily="18" charset="0"/>
                <a:cs typeface="Times New Roman" panose="02020603050405020304" pitchFamily="18" charset="0"/>
              </a:rPr>
              <a:t>Unidad </a:t>
            </a:r>
            <a:r>
              <a:rPr lang="es-EC" sz="2000" b="1" dirty="0">
                <a:latin typeface="Times New Roman" panose="02020603050405020304" pitchFamily="18" charset="0"/>
                <a:cs typeface="Times New Roman" panose="02020603050405020304" pitchFamily="18" charset="0"/>
              </a:rPr>
              <a:t>responsable: </a:t>
            </a:r>
            <a:r>
              <a:rPr lang="es-EC" sz="2000" dirty="0">
                <a:latin typeface="Times New Roman" panose="02020603050405020304" pitchFamily="18" charset="0"/>
                <a:cs typeface="Times New Roman" panose="02020603050405020304" pitchFamily="18" charset="0"/>
              </a:rPr>
              <a:t>Grupo Militar de Trabajo GMT</a:t>
            </a:r>
            <a:endParaRPr lang="en-US" sz="2000" dirty="0">
              <a:latin typeface="Times New Roman" panose="02020603050405020304" pitchFamily="18" charset="0"/>
              <a:cs typeface="Times New Roman" panose="02020603050405020304" pitchFamily="18" charset="0"/>
            </a:endParaRPr>
          </a:p>
          <a:p>
            <a:endParaRPr lang="es-EC" sz="2000" b="1" dirty="0" smtClean="0">
              <a:latin typeface="Times New Roman" panose="02020603050405020304" pitchFamily="18" charset="0"/>
              <a:cs typeface="Times New Roman" panose="02020603050405020304" pitchFamily="18" charset="0"/>
            </a:endParaRPr>
          </a:p>
          <a:p>
            <a:r>
              <a:rPr lang="es-EC" sz="2000" b="1" dirty="0" smtClean="0">
                <a:latin typeface="Times New Roman" panose="02020603050405020304" pitchFamily="18" charset="0"/>
                <a:cs typeface="Times New Roman" panose="02020603050405020304" pitchFamily="18" charset="0"/>
              </a:rPr>
              <a:t>Responsable</a:t>
            </a:r>
            <a:r>
              <a:rPr lang="es-EC" sz="2000" b="1"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Jefe del GMT</a:t>
            </a:r>
            <a:endParaRPr lang="en-US" sz="2000" dirty="0">
              <a:latin typeface="Times New Roman" panose="02020603050405020304" pitchFamily="18" charset="0"/>
              <a:cs typeface="Times New Roman" panose="02020603050405020304" pitchFamily="18" charset="0"/>
            </a:endParaRPr>
          </a:p>
          <a:p>
            <a:endParaRPr lang="es-EC" sz="2000" b="1" dirty="0" smtClean="0">
              <a:latin typeface="Times New Roman" panose="02020603050405020304" pitchFamily="18" charset="0"/>
              <a:cs typeface="Times New Roman" panose="02020603050405020304" pitchFamily="18" charset="0"/>
            </a:endParaRPr>
          </a:p>
          <a:p>
            <a:r>
              <a:rPr lang="es-EC" sz="2000" b="1" dirty="0" smtClean="0">
                <a:latin typeface="Times New Roman" panose="02020603050405020304" pitchFamily="18" charset="0"/>
                <a:cs typeface="Times New Roman" panose="02020603050405020304" pitchFamily="18" charset="0"/>
              </a:rPr>
              <a:t>Nivel </a:t>
            </a:r>
            <a:r>
              <a:rPr lang="es-EC" sz="2000" b="1" dirty="0">
                <a:latin typeface="Times New Roman" panose="02020603050405020304" pitchFamily="18" charset="0"/>
                <a:cs typeface="Times New Roman" panose="02020603050405020304" pitchFamily="18" charset="0"/>
              </a:rPr>
              <a:t>de Reporte: </a:t>
            </a:r>
            <a:r>
              <a:rPr lang="es-EC" sz="2000" dirty="0">
                <a:latin typeface="Times New Roman" panose="02020603050405020304" pitchFamily="18" charset="0"/>
                <a:cs typeface="Times New Roman" panose="02020603050405020304" pitchFamily="18" charset="0"/>
              </a:rPr>
              <a:t>Jefe de la UEC</a:t>
            </a:r>
            <a:endParaRPr lang="en-US" sz="2000" dirty="0">
              <a:latin typeface="Times New Roman" panose="02020603050405020304" pitchFamily="18" charset="0"/>
              <a:cs typeface="Times New Roman" panose="02020603050405020304" pitchFamily="18" charset="0"/>
            </a:endParaRPr>
          </a:p>
          <a:p>
            <a:r>
              <a:rPr lang="es-EC"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s-EC" sz="2000" b="1" dirty="0">
                <a:latin typeface="Times New Roman" panose="02020603050405020304" pitchFamily="18" charset="0"/>
                <a:cs typeface="Times New Roman" panose="02020603050405020304" pitchFamily="18" charset="0"/>
              </a:rPr>
              <a:t>Subprocesos:</a:t>
            </a:r>
            <a:endParaRPr lang="en-US" sz="2000" dirty="0">
              <a:latin typeface="Times New Roman" panose="02020603050405020304" pitchFamily="18" charset="0"/>
              <a:cs typeface="Times New Roman" panose="02020603050405020304" pitchFamily="18" charset="0"/>
            </a:endParaRPr>
          </a:p>
          <a:p>
            <a:pPr marL="2171700" lvl="4" indent="-342900">
              <a:buFont typeface="Arial" panose="020B0604020202020204" pitchFamily="34" charset="0"/>
              <a:buChar char="•"/>
            </a:pPr>
            <a:r>
              <a:rPr lang="es-EC" sz="2000" b="1" dirty="0">
                <a:latin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Ejecución </a:t>
            </a:r>
            <a:r>
              <a:rPr lang="es-EC" sz="2000" dirty="0">
                <a:latin typeface="Times New Roman" panose="02020603050405020304" pitchFamily="18" charset="0"/>
                <a:cs typeface="Times New Roman" panose="02020603050405020304" pitchFamily="18" charset="0"/>
              </a:rPr>
              <a:t>de obras</a:t>
            </a:r>
            <a:endParaRPr lang="en-US" sz="2000" dirty="0">
              <a:latin typeface="Times New Roman" panose="02020603050405020304" pitchFamily="18" charset="0"/>
              <a:cs typeface="Times New Roman" panose="02020603050405020304" pitchFamily="18" charset="0"/>
            </a:endParaRPr>
          </a:p>
          <a:p>
            <a:pPr marL="2171700" lvl="4" indent="-34290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Cierre de </a:t>
            </a:r>
            <a:r>
              <a:rPr lang="es-EC" sz="2000" dirty="0" smtClean="0">
                <a:latin typeface="Times New Roman" panose="02020603050405020304" pitchFamily="18" charset="0"/>
                <a:cs typeface="Times New Roman" panose="02020603050405020304" pitchFamily="18" charset="0"/>
              </a:rPr>
              <a:t>obras</a:t>
            </a:r>
          </a:p>
          <a:p>
            <a:pPr marL="2171700" lvl="4" indent="-342900">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hlinkClick r:id="rId2" action="ppaction://hlinkfile"/>
              </a:rPr>
              <a:t>Ficha del Proceso Interno de Construcción de obras.docx</a:t>
            </a:r>
            <a:endParaRPr lang="es-ES" sz="2000" dirty="0" smtClean="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hlinkClick r:id="rId3" action="ppaction://hlinksldjump"/>
              </a:rPr>
              <a:t>Mapa de interrelación de los Procesos Construcción de </a:t>
            </a:r>
            <a:r>
              <a:rPr lang="es-ES" sz="2000" dirty="0" err="1" smtClean="0">
                <a:latin typeface="Times New Roman" panose="02020603050405020304" pitchFamily="18" charset="0"/>
                <a:cs typeface="Times New Roman" panose="02020603050405020304" pitchFamily="18" charset="0"/>
                <a:hlinkClick r:id="rId3" action="ppaction://hlinksldjump"/>
              </a:rPr>
              <a:t>Obr</a:t>
            </a:r>
            <a:r>
              <a:rPr lang="es-ES" sz="2000" dirty="0" smtClean="0">
                <a:latin typeface="Times New Roman" panose="02020603050405020304" pitchFamily="18" charset="0"/>
                <a:cs typeface="Times New Roman" panose="02020603050405020304" pitchFamily="18" charset="0"/>
                <a:hlinkClick r:id="rId3" action="ppaction://hlinksldjump"/>
              </a:rPr>
              <a:t>...</a:t>
            </a:r>
            <a:endParaRPr lang="es-E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6" name="Rectángulo 5"/>
          <p:cNvSpPr/>
          <p:nvPr/>
        </p:nvSpPr>
        <p:spPr>
          <a:xfrm>
            <a:off x="624492" y="1280684"/>
            <a:ext cx="11091258" cy="498663"/>
          </a:xfrm>
          <a:prstGeom prst="rect">
            <a:avLst/>
          </a:prstGeom>
        </p:spPr>
        <p:txBody>
          <a:bodyPr wrap="square">
            <a:spAutoFit/>
          </a:bodyPr>
          <a:lstStyle/>
          <a:p>
            <a:pPr marL="1428750" indent="-962025" algn="just">
              <a:lnSpc>
                <a:spcPct val="150000"/>
              </a:lnSpc>
              <a:spcAft>
                <a:spcPts val="0"/>
              </a:spcAft>
            </a:pPr>
            <a:endParaRPr lang="en-US" sz="2000" dirty="0">
              <a:solidFill>
                <a:srgbClr val="00000A"/>
              </a:solidFill>
              <a:effectLst/>
              <a:latin typeface="Times New Roman" panose="02020603050405020304" pitchFamily="18" charset="0"/>
              <a:ea typeface="WenQuanYi Micro Hei"/>
            </a:endParaRPr>
          </a:p>
        </p:txBody>
      </p:sp>
    </p:spTree>
    <p:extLst>
      <p:ext uri="{BB962C8B-B14F-4D97-AF65-F5344CB8AC3E}">
        <p14:creationId xmlns:p14="http://schemas.microsoft.com/office/powerpoint/2010/main" val="24071253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93461"/>
            <a:ext cx="10515600" cy="709696"/>
          </a:xfrm>
        </p:spPr>
        <p:txBody>
          <a:bodyPr>
            <a:noAutofit/>
          </a:bodyPr>
          <a:lstStyle/>
          <a:p>
            <a:pPr algn="ctr"/>
            <a:r>
              <a:rPr lang="es-EC" sz="2400" b="1" dirty="0">
                <a:solidFill>
                  <a:srgbClr val="FF0000"/>
                </a:solidFill>
              </a:rPr>
              <a:t>Mapa de interrelación de los Procesos Construcción de Obras Propuesto </a:t>
            </a:r>
            <a:r>
              <a:rPr lang="en-US" sz="2400" b="1" dirty="0">
                <a:solidFill>
                  <a:srgbClr val="FF0000"/>
                </a:solidFill>
              </a:rPr>
              <a:t> </a:t>
            </a:r>
            <a:r>
              <a:rPr lang="es-EC" sz="2400" b="1" dirty="0">
                <a:solidFill>
                  <a:srgbClr val="FF0000"/>
                </a:solidFill>
              </a:rPr>
              <a:t> </a:t>
            </a:r>
            <a:r>
              <a:rPr lang="en-US" sz="2400" b="1" dirty="0">
                <a:solidFill>
                  <a:srgbClr val="FF0000"/>
                </a:solidFill>
              </a:rPr>
              <a:t/>
            </a:r>
            <a:br>
              <a:rPr lang="en-US" sz="2400" b="1" dirty="0">
                <a:solidFill>
                  <a:srgbClr val="FF0000"/>
                </a:solidFill>
              </a:rPr>
            </a:br>
            <a:endParaRPr lang="es-EC" sz="2400" b="1" dirty="0">
              <a:solidFill>
                <a:srgbClr val="FF0000"/>
              </a:solidFill>
            </a:endParaRPr>
          </a:p>
        </p:txBody>
      </p:sp>
      <p:pic>
        <p:nvPicPr>
          <p:cNvPr id="3" name="Imagen 2"/>
          <p:cNvPicPr/>
          <p:nvPr/>
        </p:nvPicPr>
        <p:blipFill rotWithShape="1">
          <a:blip r:embed="rId2" cstate="print">
            <a:extLst>
              <a:ext uri="{28A0092B-C50C-407E-A947-70E740481C1C}">
                <a14:useLocalDpi xmlns:a14="http://schemas.microsoft.com/office/drawing/2010/main" val="0"/>
              </a:ext>
            </a:extLst>
          </a:blip>
          <a:srcRect b="13303"/>
          <a:stretch/>
        </p:blipFill>
        <p:spPr bwMode="auto">
          <a:xfrm>
            <a:off x="838200" y="1058779"/>
            <a:ext cx="10311063" cy="5374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11976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3"/>
          <p:cNvSpPr txBox="1">
            <a:spLocks/>
          </p:cNvSpPr>
          <p:nvPr/>
        </p:nvSpPr>
        <p:spPr>
          <a:xfrm>
            <a:off x="624492" y="506964"/>
            <a:ext cx="10515600" cy="773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indent="-800100"/>
            <a:r>
              <a:rPr lang="es-EC" sz="2800" b="1" dirty="0" smtClean="0">
                <a:solidFill>
                  <a:srgbClr val="FF0000"/>
                </a:solidFill>
              </a:rPr>
              <a:t>6. 2 .1.1  </a:t>
            </a:r>
            <a:r>
              <a:rPr lang="es-EC" sz="3000" b="1" dirty="0" smtClean="0">
                <a:solidFill>
                  <a:srgbClr val="FF0000"/>
                </a:solidFill>
              </a:rPr>
              <a:t>Subproceso de ejecución de obras.</a:t>
            </a:r>
            <a:endParaRPr lang="es-EC" sz="3000" dirty="0">
              <a:solidFill>
                <a:srgbClr val="FF0000"/>
              </a:solidFill>
            </a:endParaRPr>
          </a:p>
        </p:txBody>
      </p:sp>
      <p:sp>
        <p:nvSpPr>
          <p:cNvPr id="6" name="Rectángulo 5"/>
          <p:cNvSpPr/>
          <p:nvPr/>
        </p:nvSpPr>
        <p:spPr>
          <a:xfrm>
            <a:off x="624492" y="1280684"/>
            <a:ext cx="11091258" cy="498663"/>
          </a:xfrm>
          <a:prstGeom prst="rect">
            <a:avLst/>
          </a:prstGeom>
        </p:spPr>
        <p:txBody>
          <a:bodyPr wrap="square">
            <a:spAutoFit/>
          </a:bodyPr>
          <a:lstStyle/>
          <a:p>
            <a:pPr marL="1428750" indent="-962025" algn="just">
              <a:lnSpc>
                <a:spcPct val="150000"/>
              </a:lnSpc>
              <a:spcAft>
                <a:spcPts val="0"/>
              </a:spcAft>
            </a:pPr>
            <a:endParaRPr lang="en-US" sz="2000" dirty="0">
              <a:solidFill>
                <a:srgbClr val="00000A"/>
              </a:solidFill>
              <a:effectLst/>
              <a:latin typeface="Times New Roman" panose="02020603050405020304" pitchFamily="18" charset="0"/>
              <a:ea typeface="WenQuanYi Micro Hei"/>
            </a:endParaRPr>
          </a:p>
        </p:txBody>
      </p:sp>
      <p:sp>
        <p:nvSpPr>
          <p:cNvPr id="4" name="Rectángulo 3"/>
          <p:cNvSpPr/>
          <p:nvPr/>
        </p:nvSpPr>
        <p:spPr>
          <a:xfrm>
            <a:off x="786064" y="1703147"/>
            <a:ext cx="10218820" cy="3416320"/>
          </a:xfrm>
          <a:prstGeom prst="rect">
            <a:avLst/>
          </a:prstGeom>
        </p:spPr>
        <p:txBody>
          <a:bodyPr wrap="square">
            <a:spAutoFit/>
          </a:bodyPr>
          <a:lstStyle/>
          <a:p>
            <a:pPr marL="540385" indent="144145" algn="just">
              <a:lnSpc>
                <a:spcPct val="150000"/>
              </a:lnSpc>
              <a:spcAft>
                <a:spcPts val="0"/>
              </a:spcAft>
            </a:pPr>
            <a:r>
              <a:rPr lang="es-EC" sz="2400" dirty="0">
                <a:solidFill>
                  <a:srgbClr val="00000A"/>
                </a:solidFill>
                <a:latin typeface="Times New Roman" panose="02020603050405020304" pitchFamily="18" charset="0"/>
                <a:ea typeface="WenQuanYi Micro Hei"/>
              </a:rPr>
              <a:t>El propósito de este subproceso es ejecutar la obra contratada y/o dispuestas de acuerdo a la programación establecida, cumpliendo con las normas de calidad, seguridad y medio ambiente, dentro del plazo definido</a:t>
            </a:r>
            <a:r>
              <a:rPr lang="es-EC" sz="2400" dirty="0" smtClean="0">
                <a:solidFill>
                  <a:srgbClr val="00000A"/>
                </a:solidFill>
                <a:latin typeface="Times New Roman" panose="02020603050405020304" pitchFamily="18" charset="0"/>
                <a:ea typeface="WenQuanYi Micro Hei"/>
              </a:rPr>
              <a:t>.</a:t>
            </a:r>
          </a:p>
          <a:p>
            <a:pPr marL="540385" indent="144145" algn="just">
              <a:lnSpc>
                <a:spcPct val="150000"/>
              </a:lnSpc>
              <a:spcAft>
                <a:spcPts val="0"/>
              </a:spcAft>
            </a:pPr>
            <a:endParaRPr lang="es-EC" sz="2400" dirty="0">
              <a:solidFill>
                <a:srgbClr val="00000A"/>
              </a:solidFill>
              <a:effectLst/>
              <a:latin typeface="Times New Roman" panose="02020603050405020304" pitchFamily="18" charset="0"/>
              <a:ea typeface="WenQuanYi Micro Hei"/>
            </a:endParaRPr>
          </a:p>
          <a:p>
            <a:pPr marL="540385" indent="144145" algn="just">
              <a:lnSpc>
                <a:spcPct val="150000"/>
              </a:lnSpc>
              <a:spcAft>
                <a:spcPts val="0"/>
              </a:spcAft>
            </a:pPr>
            <a:r>
              <a:rPr lang="es-ES" sz="2400" dirty="0" smtClean="0">
                <a:solidFill>
                  <a:srgbClr val="00000A"/>
                </a:solidFill>
                <a:effectLst/>
                <a:latin typeface="Times New Roman" panose="02020603050405020304" pitchFamily="18" charset="0"/>
                <a:ea typeface="WenQuanYi Micro Hei"/>
                <a:hlinkClick r:id="rId2" action="ppaction://hlinkfile"/>
              </a:rPr>
              <a:t>Ficha del Subproceso de Ejecución de obras.docx</a:t>
            </a:r>
            <a:endParaRPr lang="es-ES" sz="2400" dirty="0" smtClean="0">
              <a:solidFill>
                <a:srgbClr val="00000A"/>
              </a:solidFill>
              <a:effectLst/>
              <a:latin typeface="Times New Roman" panose="02020603050405020304" pitchFamily="18" charset="0"/>
              <a:ea typeface="WenQuanYi Micro Hei"/>
            </a:endParaRPr>
          </a:p>
          <a:p>
            <a:pPr marL="540385" indent="144145" algn="just">
              <a:lnSpc>
                <a:spcPct val="150000"/>
              </a:lnSpc>
              <a:spcAft>
                <a:spcPts val="0"/>
              </a:spcAft>
            </a:pPr>
            <a:r>
              <a:rPr lang="es-ES" sz="2400" dirty="0" smtClean="0">
                <a:solidFill>
                  <a:srgbClr val="00000A"/>
                </a:solidFill>
                <a:effectLst/>
                <a:latin typeface="Times New Roman" panose="02020603050405020304" pitchFamily="18" charset="0"/>
                <a:ea typeface="WenQuanYi Micro Hei"/>
                <a:hlinkClick r:id="rId3" action="ppaction://hlinkfile"/>
              </a:rPr>
              <a:t>Actividades del subproceso de Ejecución de obras.docx</a:t>
            </a:r>
            <a:endParaRPr lang="en-US" sz="2400" dirty="0">
              <a:solidFill>
                <a:srgbClr val="00000A"/>
              </a:solidFill>
              <a:effectLst/>
              <a:latin typeface="Times New Roman" panose="02020603050405020304" pitchFamily="18" charset="0"/>
              <a:ea typeface="WenQuanYi Micro Hei"/>
            </a:endParaRPr>
          </a:p>
        </p:txBody>
      </p:sp>
    </p:spTree>
    <p:extLst>
      <p:ext uri="{BB962C8B-B14F-4D97-AF65-F5344CB8AC3E}">
        <p14:creationId xmlns:p14="http://schemas.microsoft.com/office/powerpoint/2010/main" val="33569879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1645" y="457200"/>
            <a:ext cx="8028709" cy="755506"/>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p:spPr>
        <p:txBody>
          <a:bodyPr/>
          <a:lstStyle/>
          <a:p>
            <a:pPr algn="ctr"/>
            <a:r>
              <a:rPr lang="es-EC" dirty="0" smtClean="0">
                <a:effectLst>
                  <a:outerShdw blurRad="38100" dist="38100" dir="2700000" algn="tl">
                    <a:srgbClr val="000000">
                      <a:alpha val="43137"/>
                    </a:srgbClr>
                  </a:outerShdw>
                </a:effectLst>
              </a:rPr>
              <a:t>INTRODUCCIÓN</a:t>
            </a:r>
            <a:endParaRPr lang="es-EC"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899" y="3362412"/>
            <a:ext cx="1185086" cy="1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14 Grupo"/>
          <p:cNvGrpSpPr/>
          <p:nvPr/>
        </p:nvGrpSpPr>
        <p:grpSpPr>
          <a:xfrm>
            <a:off x="1486306" y="1523294"/>
            <a:ext cx="1622271" cy="1727241"/>
            <a:chOff x="1486306" y="1523294"/>
            <a:chExt cx="1622271" cy="1727241"/>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306" y="1523294"/>
              <a:ext cx="1622271" cy="104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Flecha derecha"/>
            <p:cNvSpPr/>
            <p:nvPr/>
          </p:nvSpPr>
          <p:spPr>
            <a:xfrm rot="5400000">
              <a:off x="2102567" y="2837068"/>
              <a:ext cx="44593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7" name="16 Grupo"/>
          <p:cNvGrpSpPr/>
          <p:nvPr/>
        </p:nvGrpSpPr>
        <p:grpSpPr>
          <a:xfrm>
            <a:off x="3220292" y="3823107"/>
            <a:ext cx="5060108" cy="716050"/>
            <a:chOff x="3220292" y="3823107"/>
            <a:chExt cx="5060108" cy="716050"/>
          </a:xfrm>
        </p:grpSpPr>
        <p:sp>
          <p:nvSpPr>
            <p:cNvPr id="5" name="4 CuadroTexto"/>
            <p:cNvSpPr txBox="1"/>
            <p:nvPr/>
          </p:nvSpPr>
          <p:spPr>
            <a:xfrm>
              <a:off x="4833784" y="3831271"/>
              <a:ext cx="3446616" cy="707886"/>
            </a:xfrm>
            <a:prstGeom prst="rect">
              <a:avLst/>
            </a:prstGeom>
            <a:solidFill>
              <a:schemeClr val="accent1">
                <a:lumMod val="60000"/>
                <a:lumOff val="40000"/>
              </a:schemeClr>
            </a:solidFill>
          </p:spPr>
          <p:txBody>
            <a:bodyPr wrap="square" rtlCol="0">
              <a:spAutoFit/>
            </a:bodyPr>
            <a:lstStyle/>
            <a:p>
              <a:pPr algn="ctr"/>
              <a:r>
                <a:rPr lang="es-EC" sz="2000" b="1" dirty="0" smtClean="0"/>
                <a:t>APOYO AL DESARROLLO NACIONAL</a:t>
              </a:r>
              <a:endParaRPr lang="es-EC" sz="2000" b="1" dirty="0"/>
            </a:p>
          </p:txBody>
        </p:sp>
        <p:sp>
          <p:nvSpPr>
            <p:cNvPr id="6" name="5 Flecha derecha"/>
            <p:cNvSpPr/>
            <p:nvPr/>
          </p:nvSpPr>
          <p:spPr>
            <a:xfrm>
              <a:off x="3220292" y="3823107"/>
              <a:ext cx="1506614" cy="707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OP. MILITARES DE INGENIERÍA</a:t>
              </a:r>
              <a:endParaRPr lang="es-EC" sz="1200" b="1" dirty="0">
                <a:solidFill>
                  <a:schemeClr val="tx1"/>
                </a:solidFill>
              </a:endParaRPr>
            </a:p>
          </p:txBody>
        </p:sp>
      </p:grpSp>
      <p:grpSp>
        <p:nvGrpSpPr>
          <p:cNvPr id="21" name="20 Grupo"/>
          <p:cNvGrpSpPr/>
          <p:nvPr/>
        </p:nvGrpSpPr>
        <p:grpSpPr>
          <a:xfrm>
            <a:off x="8807277" y="1819732"/>
            <a:ext cx="2579548" cy="1573570"/>
            <a:chOff x="8807277" y="1819732"/>
            <a:chExt cx="2579548" cy="1573570"/>
          </a:xfrm>
        </p:grpSpPr>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3174" y="1819732"/>
              <a:ext cx="1223651" cy="15426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7277" y="1828799"/>
              <a:ext cx="1201115" cy="15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2064" y="3027568"/>
            <a:ext cx="2424112" cy="188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21 Grupo"/>
          <p:cNvGrpSpPr/>
          <p:nvPr/>
        </p:nvGrpSpPr>
        <p:grpSpPr>
          <a:xfrm>
            <a:off x="8882065" y="4436850"/>
            <a:ext cx="2478557" cy="1861907"/>
            <a:chOff x="8882065" y="4436850"/>
            <a:chExt cx="2478557" cy="1861907"/>
          </a:xfrm>
        </p:grpSpPr>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2065" y="4473558"/>
              <a:ext cx="1205532" cy="178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9376" y="4436850"/>
              <a:ext cx="1171246" cy="186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22 Grupo"/>
          <p:cNvGrpSpPr/>
          <p:nvPr/>
        </p:nvGrpSpPr>
        <p:grpSpPr>
          <a:xfrm>
            <a:off x="8936829" y="5722608"/>
            <a:ext cx="2359587" cy="809955"/>
            <a:chOff x="8936829" y="5722608"/>
            <a:chExt cx="2359587" cy="809955"/>
          </a:xfrm>
        </p:grpSpPr>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6829" y="5722608"/>
              <a:ext cx="1150767" cy="80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3582" y="5722608"/>
              <a:ext cx="1042834" cy="78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17 Grupo"/>
          <p:cNvGrpSpPr/>
          <p:nvPr/>
        </p:nvGrpSpPr>
        <p:grpSpPr>
          <a:xfrm>
            <a:off x="2228578" y="4744141"/>
            <a:ext cx="3851588" cy="1238077"/>
            <a:chOff x="2228578" y="4744141"/>
            <a:chExt cx="3851588" cy="1238077"/>
          </a:xfrm>
        </p:grpSpPr>
        <p:sp>
          <p:nvSpPr>
            <p:cNvPr id="9" name="8 Flecha doblada hacia arriba"/>
            <p:cNvSpPr/>
            <p:nvPr/>
          </p:nvSpPr>
          <p:spPr>
            <a:xfrm rot="5400000">
              <a:off x="2299969" y="4672750"/>
              <a:ext cx="848931" cy="99171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2325534" y="5213915"/>
              <a:ext cx="718891" cy="307777"/>
            </a:xfrm>
            <a:prstGeom prst="rect">
              <a:avLst/>
            </a:prstGeom>
            <a:noFill/>
          </p:spPr>
          <p:txBody>
            <a:bodyPr wrap="square" rtlCol="0">
              <a:spAutoFit/>
            </a:bodyPr>
            <a:lstStyle/>
            <a:p>
              <a:r>
                <a:rPr lang="es-EC" sz="1400" b="1" dirty="0" smtClean="0"/>
                <a:t>ROLES</a:t>
              </a:r>
              <a:endParaRPr lang="es-EC" sz="1400" b="1" dirty="0"/>
            </a:p>
          </p:txBody>
        </p:sp>
        <p:sp>
          <p:nvSpPr>
            <p:cNvPr id="11" name="10 CuadroTexto"/>
            <p:cNvSpPr txBox="1"/>
            <p:nvPr/>
          </p:nvSpPr>
          <p:spPr>
            <a:xfrm>
              <a:off x="3776353" y="5058888"/>
              <a:ext cx="2303813" cy="923330"/>
            </a:xfrm>
            <a:prstGeom prst="rect">
              <a:avLst/>
            </a:prstGeom>
            <a:solidFill>
              <a:schemeClr val="accent5">
                <a:lumMod val="60000"/>
                <a:lumOff val="40000"/>
              </a:schemeClr>
            </a:solidFill>
            <a:ln>
              <a:solidFill>
                <a:srgbClr val="00B0F0"/>
              </a:solidFill>
            </a:ln>
          </p:spPr>
          <p:txBody>
            <a:bodyPr wrap="square" rtlCol="0">
              <a:spAutoFit/>
            </a:bodyPr>
            <a:lstStyle/>
            <a:p>
              <a:pPr marL="285750" indent="-285750">
                <a:buFont typeface="Arial" pitchFamily="34" charset="0"/>
                <a:buChar char="•"/>
              </a:pPr>
              <a:r>
                <a:rPr lang="es-EC" b="1" dirty="0" smtClean="0">
                  <a:solidFill>
                    <a:srgbClr val="FF0000"/>
                  </a:solidFill>
                </a:rPr>
                <a:t>ADMINISTRATIVOS</a:t>
              </a:r>
            </a:p>
            <a:p>
              <a:pPr marL="285750" indent="-285750">
                <a:buFont typeface="Arial" pitchFamily="34" charset="0"/>
                <a:buChar char="•"/>
              </a:pPr>
              <a:r>
                <a:rPr lang="es-EC" b="1" dirty="0" smtClean="0">
                  <a:solidFill>
                    <a:srgbClr val="FF0000"/>
                  </a:solidFill>
                </a:rPr>
                <a:t>FINANCIEROS</a:t>
              </a:r>
            </a:p>
            <a:p>
              <a:pPr marL="285750" indent="-285750">
                <a:buFont typeface="Arial" pitchFamily="34" charset="0"/>
                <a:buChar char="•"/>
              </a:pPr>
              <a:r>
                <a:rPr lang="es-EC" b="1" dirty="0" smtClean="0">
                  <a:solidFill>
                    <a:srgbClr val="FF0000"/>
                  </a:solidFill>
                </a:rPr>
                <a:t>TÉCNICOS</a:t>
              </a:r>
              <a:endParaRPr lang="es-EC" b="1" dirty="0">
                <a:solidFill>
                  <a:srgbClr val="FF0000"/>
                </a:solidFill>
              </a:endParaRPr>
            </a:p>
          </p:txBody>
        </p:sp>
      </p:grpSp>
      <p:grpSp>
        <p:nvGrpSpPr>
          <p:cNvPr id="20" name="19 Grupo"/>
          <p:cNvGrpSpPr/>
          <p:nvPr/>
        </p:nvGrpSpPr>
        <p:grpSpPr>
          <a:xfrm>
            <a:off x="6331504" y="1828799"/>
            <a:ext cx="2347251" cy="4712831"/>
            <a:chOff x="6331504" y="1828799"/>
            <a:chExt cx="2347251" cy="4712831"/>
          </a:xfrm>
        </p:grpSpPr>
        <p:sp>
          <p:nvSpPr>
            <p:cNvPr id="7" name="6 Abrir llave"/>
            <p:cNvSpPr/>
            <p:nvPr/>
          </p:nvSpPr>
          <p:spPr>
            <a:xfrm>
              <a:off x="8469213" y="1828799"/>
              <a:ext cx="209542" cy="4712831"/>
            </a:xfrm>
            <a:prstGeom prst="lef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13 Flecha derecha"/>
            <p:cNvSpPr/>
            <p:nvPr/>
          </p:nvSpPr>
          <p:spPr>
            <a:xfrm rot="20438148">
              <a:off x="6331504" y="5076646"/>
              <a:ext cx="2037006" cy="1839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8881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56"/>
                                        </p:tgtEl>
                                        <p:attrNameLst>
                                          <p:attrName>style.visibility</p:attrName>
                                        </p:attrNameLst>
                                      </p:cBhvr>
                                      <p:to>
                                        <p:strVal val="visible"/>
                                      </p:to>
                                    </p:set>
                                    <p:anim calcmode="lin" valueType="num">
                                      <p:cBhvr additive="base">
                                        <p:cTn id="36" dur="500" fill="hold"/>
                                        <p:tgtEl>
                                          <p:spTgt spid="2056"/>
                                        </p:tgtEl>
                                        <p:attrNameLst>
                                          <p:attrName>ppt_x</p:attrName>
                                        </p:attrNameLst>
                                      </p:cBhvr>
                                      <p:tavLst>
                                        <p:tav tm="0">
                                          <p:val>
                                            <p:strVal val="#ppt_x"/>
                                          </p:val>
                                        </p:tav>
                                        <p:tav tm="100000">
                                          <p:val>
                                            <p:strVal val="#ppt_x"/>
                                          </p:val>
                                        </p:tav>
                                      </p:tavLst>
                                    </p:anim>
                                    <p:anim calcmode="lin" valueType="num">
                                      <p:cBhvr additive="base">
                                        <p:cTn id="37"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48938" y="197892"/>
            <a:ext cx="8242365" cy="1123406"/>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p:spPr>
        <p:txBody>
          <a:bodyPr>
            <a:normAutofit fontScale="90000"/>
          </a:bodyPr>
          <a:lstStyle/>
          <a:p>
            <a:pPr algn="ctr"/>
            <a:r>
              <a:rPr lang="es-EC" dirty="0" smtClean="0">
                <a:effectLst>
                  <a:outerShdw blurRad="38100" dist="38100" dir="2700000" algn="tl">
                    <a:srgbClr val="000000">
                      <a:alpha val="43137"/>
                    </a:srgbClr>
                  </a:outerShdw>
                </a:effectLst>
              </a:rPr>
              <a:t>CONCLUSIONES Y RECOMENDACIONES</a:t>
            </a:r>
            <a:endParaRPr lang="es-EC" dirty="0">
              <a:effectLst>
                <a:outerShdw blurRad="38100" dist="38100" dir="2700000" algn="tl">
                  <a:srgbClr val="000000">
                    <a:alpha val="43137"/>
                  </a:srgbClr>
                </a:outerShdw>
              </a:effectLst>
            </a:endParaRPr>
          </a:p>
        </p:txBody>
      </p:sp>
      <p:sp>
        <p:nvSpPr>
          <p:cNvPr id="3" name="Título 3"/>
          <p:cNvSpPr txBox="1">
            <a:spLocks/>
          </p:cNvSpPr>
          <p:nvPr/>
        </p:nvSpPr>
        <p:spPr>
          <a:xfrm>
            <a:off x="666750" y="1070324"/>
            <a:ext cx="10515600" cy="1012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dirty="0" smtClean="0">
                <a:solidFill>
                  <a:srgbClr val="FF0000"/>
                </a:solidFill>
              </a:rPr>
              <a:t>1. </a:t>
            </a:r>
            <a:r>
              <a:rPr lang="es-EC" sz="2800" b="1" dirty="0" smtClean="0">
                <a:solidFill>
                  <a:srgbClr val="FF0000"/>
                </a:solidFill>
              </a:rPr>
              <a:t>CONCLUSIONES</a:t>
            </a:r>
            <a:r>
              <a:rPr lang="es-EC" sz="2800" dirty="0" smtClean="0">
                <a:solidFill>
                  <a:srgbClr val="FF0000"/>
                </a:solidFill>
              </a:rPr>
              <a:t>.</a:t>
            </a:r>
            <a:endParaRPr lang="es-EC" sz="2800" dirty="0">
              <a:solidFill>
                <a:srgbClr val="FF0000"/>
              </a:solidFill>
            </a:endParaRPr>
          </a:p>
        </p:txBody>
      </p:sp>
      <p:sp>
        <p:nvSpPr>
          <p:cNvPr id="2" name="Rectángulo 1"/>
          <p:cNvSpPr/>
          <p:nvPr/>
        </p:nvSpPr>
        <p:spPr>
          <a:xfrm>
            <a:off x="731371" y="1758286"/>
            <a:ext cx="10515600" cy="1477328"/>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EC" sz="2000" dirty="0">
                <a:solidFill>
                  <a:srgbClr val="00000A"/>
                </a:solidFill>
                <a:ea typeface="WenQuanYi Micro Hei"/>
              </a:rPr>
              <a:t>La concepción de la organización por procesos no se apoya en una estructura previa, sino que presupone que la misma deberá surgir de las exigencias de los </a:t>
            </a:r>
            <a:r>
              <a:rPr lang="es-EC" sz="2000" dirty="0" smtClean="0">
                <a:solidFill>
                  <a:srgbClr val="00000A"/>
                </a:solidFill>
                <a:ea typeface="WenQuanYi Micro Hei"/>
              </a:rPr>
              <a:t>procesos; </a:t>
            </a:r>
            <a:r>
              <a:rPr lang="es-EC" sz="2000" dirty="0">
                <a:solidFill>
                  <a:srgbClr val="00000A"/>
                </a:solidFill>
                <a:ea typeface="WenQuanYi Micro Hei"/>
              </a:rPr>
              <a:t>de ahí que se propone redefinir el Nivel Operativo del CEE. </a:t>
            </a:r>
            <a:endParaRPr lang="es-EC" sz="2000" dirty="0" smtClean="0">
              <a:solidFill>
                <a:srgbClr val="00000A"/>
              </a:solidFill>
              <a:ea typeface="WenQuanYi Micro Hei"/>
            </a:endParaRPr>
          </a:p>
        </p:txBody>
      </p:sp>
      <p:sp>
        <p:nvSpPr>
          <p:cNvPr id="5" name="Rectangle 4"/>
          <p:cNvSpPr/>
          <p:nvPr/>
        </p:nvSpPr>
        <p:spPr>
          <a:xfrm>
            <a:off x="712321" y="3044578"/>
            <a:ext cx="10820400" cy="101566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C" sz="2000" dirty="0" smtClean="0">
                <a:solidFill>
                  <a:srgbClr val="00000A"/>
                </a:solidFill>
                <a:ea typeface="WenQuanYi Micro Hei"/>
              </a:rPr>
              <a:t>Jefatura Técnica y sus direcciones que actualmente están concebidos en el Nivel de Apoyo</a:t>
            </a:r>
            <a:r>
              <a:rPr lang="es-EC" sz="2000" dirty="0">
                <a:solidFill>
                  <a:srgbClr val="00000A"/>
                </a:solidFill>
                <a:ea typeface="WenQuanYi Micro Hei"/>
              </a:rPr>
              <a:t> </a:t>
            </a:r>
            <a:r>
              <a:rPr lang="es-EC" sz="2000" dirty="0" smtClean="0">
                <a:solidFill>
                  <a:srgbClr val="00000A"/>
                </a:solidFill>
                <a:ea typeface="WenQuanYi Micro Hei"/>
              </a:rPr>
              <a:t>deben ser concebidas en el Nivel Operativo.</a:t>
            </a:r>
            <a:endParaRPr lang="en-US" sz="2000" dirty="0">
              <a:solidFill>
                <a:srgbClr val="00000A"/>
              </a:solidFill>
              <a:ea typeface="WenQuanYi Micro Hei"/>
            </a:endParaRPr>
          </a:p>
        </p:txBody>
      </p:sp>
      <p:sp>
        <p:nvSpPr>
          <p:cNvPr id="6" name="Rectángulo 1"/>
          <p:cNvSpPr/>
          <p:nvPr/>
        </p:nvSpPr>
        <p:spPr>
          <a:xfrm>
            <a:off x="731371" y="4053449"/>
            <a:ext cx="10515600" cy="101566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C" sz="2000" dirty="0">
                <a:solidFill>
                  <a:srgbClr val="00000A"/>
                </a:solidFill>
                <a:ea typeface="WenQuanYi Micro Hei"/>
              </a:rPr>
              <a:t>El Sistema </a:t>
            </a:r>
            <a:r>
              <a:rPr lang="es-EC" sz="2000" dirty="0" smtClean="0">
                <a:solidFill>
                  <a:srgbClr val="00000A"/>
                </a:solidFill>
                <a:ea typeface="WenQuanYi Micro Hei"/>
              </a:rPr>
              <a:t>propuesto debe </a:t>
            </a:r>
            <a:r>
              <a:rPr lang="es-EC" sz="2000" dirty="0">
                <a:solidFill>
                  <a:srgbClr val="00000A"/>
                </a:solidFill>
                <a:ea typeface="WenQuanYi Micro Hei"/>
              </a:rPr>
              <a:t>ser desarrollado sobre la base de los Procesos </a:t>
            </a:r>
            <a:r>
              <a:rPr lang="es-EC" sz="2000" dirty="0" err="1">
                <a:solidFill>
                  <a:srgbClr val="00000A"/>
                </a:solidFill>
                <a:ea typeface="WenQuanYi Micro Hei"/>
              </a:rPr>
              <a:t>Agregadores</a:t>
            </a:r>
            <a:r>
              <a:rPr lang="es-EC" sz="2000" dirty="0">
                <a:solidFill>
                  <a:srgbClr val="00000A"/>
                </a:solidFill>
                <a:ea typeface="WenQuanYi Micro Hei"/>
              </a:rPr>
              <a:t> de valor en el ámbito de los proyectos de </a:t>
            </a:r>
            <a:r>
              <a:rPr lang="es-EC" sz="2000" dirty="0" smtClean="0">
                <a:solidFill>
                  <a:srgbClr val="00000A"/>
                </a:solidFill>
                <a:ea typeface="WenQuanYi Micro Hei"/>
              </a:rPr>
              <a:t>construcción.</a:t>
            </a:r>
            <a:endParaRPr lang="en-US" sz="2000" dirty="0">
              <a:solidFill>
                <a:srgbClr val="00000A"/>
              </a:solidFill>
              <a:ea typeface="WenQuanYi Micro Hei"/>
            </a:endParaRPr>
          </a:p>
        </p:txBody>
      </p:sp>
      <p:sp>
        <p:nvSpPr>
          <p:cNvPr id="7" name="Rectangle 3"/>
          <p:cNvSpPr/>
          <p:nvPr/>
        </p:nvSpPr>
        <p:spPr>
          <a:xfrm>
            <a:off x="731371" y="5018953"/>
            <a:ext cx="10572750" cy="96795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C" sz="2000" dirty="0" smtClean="0">
                <a:solidFill>
                  <a:srgbClr val="00000A"/>
                </a:solidFill>
                <a:ea typeface="WenQuanYi Micro Hei"/>
              </a:rPr>
              <a:t>El sistema Propuesto servirá para concatenar las acciones del Nivel Operativo del CEE al momento de gestionar, administrar, dirigir, supervisar y cerrar la ejecución de proyectos.</a:t>
            </a:r>
            <a:endParaRPr lang="en-US" sz="2000" dirty="0">
              <a:solidFill>
                <a:srgbClr val="00000A"/>
              </a:solidFill>
              <a:ea typeface="WenQuanYi Micro Hei"/>
            </a:endParaRPr>
          </a:p>
        </p:txBody>
      </p:sp>
    </p:spTree>
    <p:extLst>
      <p:ext uri="{BB962C8B-B14F-4D97-AF65-F5344CB8AC3E}">
        <p14:creationId xmlns:p14="http://schemas.microsoft.com/office/powerpoint/2010/main" val="3199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646641" y="384523"/>
            <a:ext cx="10515600" cy="1012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dirty="0" smtClean="0">
                <a:solidFill>
                  <a:srgbClr val="FF0000"/>
                </a:solidFill>
              </a:rPr>
              <a:t>2. </a:t>
            </a:r>
            <a:r>
              <a:rPr lang="es-EC" sz="2800" b="1" dirty="0" smtClean="0">
                <a:solidFill>
                  <a:srgbClr val="FF0000"/>
                </a:solidFill>
              </a:rPr>
              <a:t>RECOMENDACIONES</a:t>
            </a:r>
            <a:r>
              <a:rPr lang="es-EC" sz="2800" dirty="0" smtClean="0">
                <a:solidFill>
                  <a:srgbClr val="FF0000"/>
                </a:solidFill>
              </a:rPr>
              <a:t>.</a:t>
            </a:r>
            <a:endParaRPr lang="es-EC" sz="2800" dirty="0">
              <a:solidFill>
                <a:srgbClr val="FF0000"/>
              </a:solidFill>
            </a:endParaRPr>
          </a:p>
        </p:txBody>
      </p:sp>
      <p:sp>
        <p:nvSpPr>
          <p:cNvPr id="2" name="Rectángulo 1"/>
          <p:cNvSpPr/>
          <p:nvPr/>
        </p:nvSpPr>
        <p:spPr>
          <a:xfrm>
            <a:off x="706918" y="1236006"/>
            <a:ext cx="10515600" cy="1477328"/>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es-EC" sz="2000" dirty="0">
                <a:solidFill>
                  <a:srgbClr val="00000A"/>
                </a:solidFill>
                <a:ea typeface="WenQuanYi Micro Hei"/>
              </a:rPr>
              <a:t>Manteniendo el alineamiento institucional, redefinir el Nivel Operativo del </a:t>
            </a:r>
            <a:r>
              <a:rPr lang="es-EC" sz="2000" dirty="0" smtClean="0">
                <a:solidFill>
                  <a:srgbClr val="00000A"/>
                </a:solidFill>
                <a:ea typeface="WenQuanYi Micro Hei"/>
              </a:rPr>
              <a:t>CEE, para </a:t>
            </a:r>
            <a:r>
              <a:rPr lang="es-EC" sz="2000" dirty="0">
                <a:solidFill>
                  <a:srgbClr val="00000A"/>
                </a:solidFill>
                <a:ea typeface="WenQuanYi Micro Hei"/>
              </a:rPr>
              <a:t>de esta manera apoyar de manera directa y fortalecer la gestión técnica administrativa y financiera de la UEC/GMT</a:t>
            </a:r>
            <a:r>
              <a:rPr lang="es-EC" sz="2000" dirty="0" smtClean="0">
                <a:solidFill>
                  <a:srgbClr val="00000A"/>
                </a:solidFill>
                <a:ea typeface="WenQuanYi Micro Hei"/>
              </a:rPr>
              <a:t>.</a:t>
            </a:r>
            <a:endParaRPr lang="en-US" sz="2000" dirty="0">
              <a:solidFill>
                <a:srgbClr val="00000A"/>
              </a:solidFill>
              <a:ea typeface="WenQuanYi Micro Hei"/>
            </a:endParaRPr>
          </a:p>
        </p:txBody>
      </p:sp>
      <p:sp>
        <p:nvSpPr>
          <p:cNvPr id="4" name="Rectangle 3"/>
          <p:cNvSpPr/>
          <p:nvPr/>
        </p:nvSpPr>
        <p:spPr>
          <a:xfrm>
            <a:off x="714375" y="2845928"/>
            <a:ext cx="10706100" cy="1477328"/>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es-EC" sz="2000" dirty="0" smtClean="0">
                <a:solidFill>
                  <a:srgbClr val="00000A"/>
                </a:solidFill>
                <a:ea typeface="WenQuanYi Micro Hei"/>
              </a:rPr>
              <a:t>Implementar este Sistema de Administración por Procesos para el Nivel Operativos del CEE, con el propósito de optimizar los procesos y procedimientos para la gestión institucional y potencializar sus resultados en el cumplimiento de sus misiones en apoyo al desarrollo nacional.</a:t>
            </a:r>
            <a:endParaRPr lang="en-US" sz="2000" dirty="0" smtClean="0">
              <a:solidFill>
                <a:srgbClr val="00000A"/>
              </a:solidFill>
              <a:ea typeface="WenQuanYi Micro Hei"/>
            </a:endParaRPr>
          </a:p>
        </p:txBody>
      </p:sp>
      <p:sp>
        <p:nvSpPr>
          <p:cNvPr id="5" name="Rectangle 4"/>
          <p:cNvSpPr/>
          <p:nvPr/>
        </p:nvSpPr>
        <p:spPr>
          <a:xfrm>
            <a:off x="725968" y="4482405"/>
            <a:ext cx="10496550" cy="1015663"/>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es-EC" sz="2000" dirty="0" smtClean="0">
                <a:solidFill>
                  <a:srgbClr val="00000A"/>
                </a:solidFill>
                <a:ea typeface="WenQuanYi Micro Hei"/>
              </a:rPr>
              <a:t>Implementar y/o mejorar las herramientas informáticas necesarias para apoyar la gestión y optimizar el Sistema de Administración por Procesos</a:t>
            </a:r>
            <a:endParaRPr lang="en-US" sz="2000" dirty="0">
              <a:solidFill>
                <a:srgbClr val="00000A"/>
              </a:solidFill>
              <a:ea typeface="WenQuanYi Micro Hei"/>
            </a:endParaRPr>
          </a:p>
        </p:txBody>
      </p:sp>
    </p:spTree>
    <p:extLst>
      <p:ext uri="{BB962C8B-B14F-4D97-AF65-F5344CB8AC3E}">
        <p14:creationId xmlns:p14="http://schemas.microsoft.com/office/powerpoint/2010/main" val="254561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32303" y="3799685"/>
            <a:ext cx="8736325" cy="3926164"/>
          </a:xfrm>
          <a:prstGeom prst="rect">
            <a:avLst/>
          </a:prstGeom>
        </p:spPr>
      </p:pic>
      <p:pic>
        <p:nvPicPr>
          <p:cNvPr id="4" name="Imagen 3"/>
          <p:cNvPicPr>
            <a:picLocks noChangeAspect="1"/>
          </p:cNvPicPr>
          <p:nvPr/>
        </p:nvPicPr>
        <p:blipFill>
          <a:blip r:embed="rId3"/>
          <a:stretch>
            <a:fillRect/>
          </a:stretch>
        </p:blipFill>
        <p:spPr>
          <a:xfrm>
            <a:off x="3126303" y="1468423"/>
            <a:ext cx="5011346" cy="1737511"/>
          </a:xfrm>
          <a:prstGeom prst="rect">
            <a:avLst/>
          </a:prstGeom>
        </p:spPr>
      </p:pic>
      <p:pic>
        <p:nvPicPr>
          <p:cNvPr id="5" name="Imagen 4"/>
          <p:cNvPicPr>
            <a:picLocks noChangeAspect="1"/>
          </p:cNvPicPr>
          <p:nvPr/>
        </p:nvPicPr>
        <p:blipFill>
          <a:blip r:embed="rId4"/>
          <a:stretch>
            <a:fillRect/>
          </a:stretch>
        </p:blipFill>
        <p:spPr>
          <a:xfrm>
            <a:off x="504618" y="430827"/>
            <a:ext cx="3234870" cy="887690"/>
          </a:xfrm>
          <a:prstGeom prst="rect">
            <a:avLst/>
          </a:prstGeom>
        </p:spPr>
      </p:pic>
      <p:pic>
        <p:nvPicPr>
          <p:cNvPr id="6" name="Imagen 5"/>
          <p:cNvPicPr>
            <a:picLocks noChangeAspect="1"/>
          </p:cNvPicPr>
          <p:nvPr/>
        </p:nvPicPr>
        <p:blipFill>
          <a:blip r:embed="rId5"/>
          <a:stretch>
            <a:fillRect/>
          </a:stretch>
        </p:blipFill>
        <p:spPr>
          <a:xfrm>
            <a:off x="9684382" y="220830"/>
            <a:ext cx="1585097" cy="1621677"/>
          </a:xfrm>
          <a:prstGeom prst="rect">
            <a:avLst/>
          </a:prstGeom>
        </p:spPr>
      </p:pic>
    </p:spTree>
    <p:extLst>
      <p:ext uri="{BB962C8B-B14F-4D97-AF65-F5344CB8AC3E}">
        <p14:creationId xmlns:p14="http://schemas.microsoft.com/office/powerpoint/2010/main" val="171678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10905" y="228648"/>
            <a:ext cx="10515600" cy="691779"/>
          </a:xfrm>
        </p:spPr>
        <p:txBody>
          <a:bodyPr>
            <a:normAutofit/>
          </a:bodyPr>
          <a:lstStyle/>
          <a:p>
            <a:r>
              <a:rPr lang="es-EC" sz="2800" b="1" dirty="0" smtClean="0">
                <a:solidFill>
                  <a:srgbClr val="FF0000"/>
                </a:solidFill>
              </a:rPr>
              <a:t>1. Descripción del Problema de Investigación.</a:t>
            </a:r>
            <a:endParaRPr lang="es-EC" sz="2800" b="1" dirty="0">
              <a:solidFill>
                <a:srgbClr val="FF0000"/>
              </a:solidFill>
            </a:endParaRPr>
          </a:p>
        </p:txBody>
      </p:sp>
      <p:sp>
        <p:nvSpPr>
          <p:cNvPr id="73" name="Rectangle 68"/>
          <p:cNvSpPr>
            <a:spLocks noChangeArrowheads="1"/>
          </p:cNvSpPr>
          <p:nvPr/>
        </p:nvSpPr>
        <p:spPr bwMode="auto">
          <a:xfrm>
            <a:off x="339130" y="0"/>
            <a:ext cx="143411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4" name="Rectangle 95"/>
          <p:cNvSpPr>
            <a:spLocks noChangeArrowheads="1"/>
          </p:cNvSpPr>
          <p:nvPr/>
        </p:nvSpPr>
        <p:spPr bwMode="auto">
          <a:xfrm>
            <a:off x="339130" y="457200"/>
            <a:ext cx="143411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75" name="Rectangle 74"/>
          <p:cNvSpPr/>
          <p:nvPr/>
        </p:nvSpPr>
        <p:spPr>
          <a:xfrm>
            <a:off x="2017986" y="3148717"/>
            <a:ext cx="6713045" cy="646331"/>
          </a:xfrm>
          <a:prstGeom prst="rect">
            <a:avLst/>
          </a:prstGeom>
          <a:solidFill>
            <a:schemeClr val="accent3">
              <a:lumMod val="60000"/>
              <a:lumOff val="40000"/>
            </a:schemeClr>
          </a:solidFill>
          <a:ln>
            <a:solidFill>
              <a:srgbClr val="92D050"/>
            </a:solidFill>
          </a:ln>
          <a:effectLst>
            <a:outerShdw blurRad="50800" dist="38100" dir="2700000" algn="tl" rotWithShape="0">
              <a:prstClr val="black">
                <a:alpha val="40000"/>
              </a:prstClr>
            </a:outerShdw>
          </a:effectLst>
        </p:spPr>
        <p:txBody>
          <a:bodyPr wrap="square">
            <a:spAutoFit/>
          </a:bodyPr>
          <a:lstStyle/>
          <a:p>
            <a:pPr algn="ctr"/>
            <a:r>
              <a:rPr lang="es-EC" b="1" dirty="0" smtClean="0"/>
              <a:t>NO SE DISPONEN DE PROCESOS, DIRECTRICES O PROCEDIMIENTOS A NIVEL OPERATIVO DEL  CEE</a:t>
            </a:r>
            <a:endParaRPr lang="en-US" b="1" dirty="0"/>
          </a:p>
        </p:txBody>
      </p:sp>
      <p:grpSp>
        <p:nvGrpSpPr>
          <p:cNvPr id="169" name="Group 168"/>
          <p:cNvGrpSpPr/>
          <p:nvPr/>
        </p:nvGrpSpPr>
        <p:grpSpPr>
          <a:xfrm>
            <a:off x="8914963" y="2711231"/>
            <a:ext cx="2844800" cy="1244600"/>
            <a:chOff x="8914963" y="2711231"/>
            <a:chExt cx="2844800" cy="1244600"/>
          </a:xfrm>
        </p:grpSpPr>
        <p:sp>
          <p:nvSpPr>
            <p:cNvPr id="80" name="Left Arrow Callout 79"/>
            <p:cNvSpPr/>
            <p:nvPr/>
          </p:nvSpPr>
          <p:spPr>
            <a:xfrm>
              <a:off x="8914963" y="2711231"/>
              <a:ext cx="2844800" cy="1244600"/>
            </a:xfrm>
            <a:prstGeom prst="leftArrowCallout">
              <a:avLst>
                <a:gd name="adj1" fmla="val 25000"/>
                <a:gd name="adj2" fmla="val 25000"/>
                <a:gd name="adj3" fmla="val 22080"/>
                <a:gd name="adj4" fmla="val 76137"/>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9793451" y="2809328"/>
              <a:ext cx="1905000" cy="1107996"/>
            </a:xfrm>
            <a:prstGeom prst="rect">
              <a:avLst/>
            </a:prstGeom>
            <a:noFill/>
          </p:spPr>
          <p:txBody>
            <a:bodyPr wrap="square" rtlCol="0">
              <a:spAutoFit/>
            </a:bodyPr>
            <a:lstStyle/>
            <a:p>
              <a:pPr>
                <a:buFont typeface="Arial" pitchFamily="34" charset="0"/>
                <a:buChar char="•"/>
              </a:pPr>
              <a:r>
                <a:rPr lang="es-ES" sz="1600" b="1" dirty="0" smtClean="0"/>
                <a:t>Actividades.</a:t>
              </a:r>
            </a:p>
            <a:p>
              <a:pPr>
                <a:buFont typeface="Arial" pitchFamily="34" charset="0"/>
                <a:buChar char="•"/>
              </a:pPr>
              <a:r>
                <a:rPr lang="es-ES" sz="1600" b="1" dirty="0" smtClean="0"/>
                <a:t>Tareas.</a:t>
              </a:r>
            </a:p>
            <a:p>
              <a:pPr>
                <a:buFont typeface="Arial" pitchFamily="34" charset="0"/>
                <a:buChar char="•"/>
              </a:pPr>
              <a:r>
                <a:rPr lang="es-ES" sz="1600" b="1" dirty="0" smtClean="0"/>
                <a:t>Responsabilidades.</a:t>
              </a:r>
            </a:p>
            <a:p>
              <a:pPr>
                <a:buFont typeface="Arial" pitchFamily="34" charset="0"/>
                <a:buChar char="•"/>
              </a:pPr>
              <a:r>
                <a:rPr lang="es-ES" sz="1600" b="1" dirty="0" smtClean="0"/>
                <a:t> Alcance</a:t>
              </a:r>
              <a:endParaRPr lang="en-US" sz="1600" b="1" dirty="0" smtClean="0"/>
            </a:p>
          </p:txBody>
        </p:sp>
      </p:grpSp>
      <p:grpSp>
        <p:nvGrpSpPr>
          <p:cNvPr id="166" name="Group 165"/>
          <p:cNvGrpSpPr/>
          <p:nvPr/>
        </p:nvGrpSpPr>
        <p:grpSpPr>
          <a:xfrm>
            <a:off x="1691619" y="4477626"/>
            <a:ext cx="2349500" cy="2156373"/>
            <a:chOff x="1691619" y="4477626"/>
            <a:chExt cx="2349500" cy="2156373"/>
          </a:xfrm>
        </p:grpSpPr>
        <p:sp>
          <p:nvSpPr>
            <p:cNvPr id="77" name="TextBox 76"/>
            <p:cNvSpPr txBox="1"/>
            <p:nvPr/>
          </p:nvSpPr>
          <p:spPr>
            <a:xfrm>
              <a:off x="1691619" y="4477626"/>
              <a:ext cx="2349500" cy="307777"/>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1400" b="1" dirty="0" smtClean="0"/>
                <a:t>GESTI</a:t>
              </a:r>
              <a:r>
                <a:rPr lang="es-ES" sz="1400" b="1" dirty="0" smtClean="0"/>
                <a:t>ÓN ADMINISTRATIVA</a:t>
              </a:r>
              <a:endParaRPr lang="en-US" sz="1400" b="1" dirty="0"/>
            </a:p>
          </p:txBody>
        </p:sp>
        <p:grpSp>
          <p:nvGrpSpPr>
            <p:cNvPr id="84" name="Group 83"/>
            <p:cNvGrpSpPr/>
            <p:nvPr/>
          </p:nvGrpSpPr>
          <p:grpSpPr>
            <a:xfrm>
              <a:off x="1873141" y="5025915"/>
              <a:ext cx="2081047" cy="1608084"/>
              <a:chOff x="2301766" y="5044965"/>
              <a:chExt cx="2081047" cy="1608084"/>
            </a:xfrm>
          </p:grpSpPr>
          <p:sp>
            <p:nvSpPr>
              <p:cNvPr id="82" name="Up Arrow Callout 81"/>
              <p:cNvSpPr/>
              <p:nvPr/>
            </p:nvSpPr>
            <p:spPr>
              <a:xfrm>
                <a:off x="2301766" y="5044965"/>
                <a:ext cx="1907627" cy="1529255"/>
              </a:xfrm>
              <a:prstGeom prst="up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80592" y="5575831"/>
                <a:ext cx="2002221" cy="1077218"/>
              </a:xfrm>
              <a:prstGeom prst="rect">
                <a:avLst/>
              </a:prstGeom>
              <a:noFill/>
            </p:spPr>
            <p:txBody>
              <a:bodyPr wrap="square" rtlCol="0">
                <a:spAutoFit/>
              </a:bodyPr>
              <a:lstStyle/>
              <a:p>
                <a:pPr>
                  <a:buFont typeface="Arial" pitchFamily="34" charset="0"/>
                  <a:buChar char="•"/>
                </a:pPr>
                <a:r>
                  <a:rPr lang="es-ES" sz="1600" b="1" dirty="0" smtClean="0"/>
                  <a:t>Talento Humano</a:t>
                </a:r>
              </a:p>
              <a:p>
                <a:pPr>
                  <a:buFont typeface="Arial" pitchFamily="34" charset="0"/>
                  <a:buChar char="•"/>
                </a:pPr>
                <a:r>
                  <a:rPr lang="es-ES" sz="1600" b="1" dirty="0" smtClean="0"/>
                  <a:t>Estatuto Orgánico</a:t>
                </a:r>
              </a:p>
              <a:p>
                <a:pPr>
                  <a:buFont typeface="Arial" pitchFamily="34" charset="0"/>
                  <a:buChar char="•"/>
                </a:pPr>
                <a:r>
                  <a:rPr lang="es-ES" sz="1600" b="1" dirty="0" smtClean="0"/>
                  <a:t>Manual de puestos</a:t>
                </a:r>
              </a:p>
              <a:p>
                <a:pPr>
                  <a:buFont typeface="Arial" pitchFamily="34" charset="0"/>
                  <a:buChar char="•"/>
                </a:pPr>
                <a:endParaRPr lang="en-US" sz="1600" b="1" dirty="0"/>
              </a:p>
            </p:txBody>
          </p:sp>
        </p:grpSp>
      </p:grpSp>
      <p:grpSp>
        <p:nvGrpSpPr>
          <p:cNvPr id="167" name="Group 166"/>
          <p:cNvGrpSpPr/>
          <p:nvPr/>
        </p:nvGrpSpPr>
        <p:grpSpPr>
          <a:xfrm>
            <a:off x="4465912" y="4483866"/>
            <a:ext cx="2433144" cy="2374134"/>
            <a:chOff x="4465912" y="4483866"/>
            <a:chExt cx="2433144" cy="2374134"/>
          </a:xfrm>
        </p:grpSpPr>
        <p:sp>
          <p:nvSpPr>
            <p:cNvPr id="78" name="TextBox 77"/>
            <p:cNvSpPr txBox="1"/>
            <p:nvPr/>
          </p:nvSpPr>
          <p:spPr>
            <a:xfrm>
              <a:off x="4527222" y="4483866"/>
              <a:ext cx="2349500" cy="307777"/>
            </a:xfrm>
            <a:prstGeom prst="rect">
              <a:avLst/>
            </a:prstGeom>
            <a:solidFill>
              <a:srgbClr val="FFFF66"/>
            </a:solidFill>
            <a:ln>
              <a:solidFill>
                <a:schemeClr val="tx1"/>
              </a:solidFill>
            </a:ln>
          </p:spPr>
          <p:txBody>
            <a:bodyPr wrap="square" rtlCol="0">
              <a:spAutoFit/>
            </a:bodyPr>
            <a:lstStyle/>
            <a:p>
              <a:pPr algn="ctr"/>
              <a:r>
                <a:rPr lang="en-US" sz="1400" b="1" dirty="0" smtClean="0"/>
                <a:t>GESTI</a:t>
              </a:r>
              <a:r>
                <a:rPr lang="es-ES" sz="1400" b="1" dirty="0" smtClean="0"/>
                <a:t>ÓN TÈCNICA</a:t>
              </a:r>
              <a:endParaRPr lang="en-US" sz="1400" b="1" dirty="0"/>
            </a:p>
          </p:txBody>
        </p:sp>
        <p:grpSp>
          <p:nvGrpSpPr>
            <p:cNvPr id="88" name="Group 87"/>
            <p:cNvGrpSpPr/>
            <p:nvPr/>
          </p:nvGrpSpPr>
          <p:grpSpPr>
            <a:xfrm>
              <a:off x="4465912" y="4976648"/>
              <a:ext cx="2433144" cy="1881352"/>
              <a:chOff x="5134304" y="4976648"/>
              <a:chExt cx="2433144" cy="1881352"/>
            </a:xfrm>
          </p:grpSpPr>
          <p:sp>
            <p:nvSpPr>
              <p:cNvPr id="86" name="Up Arrow Callout 85"/>
              <p:cNvSpPr/>
              <p:nvPr/>
            </p:nvSpPr>
            <p:spPr>
              <a:xfrm>
                <a:off x="5134304" y="4976648"/>
                <a:ext cx="2433144" cy="1644869"/>
              </a:xfrm>
              <a:prstGeom prst="upArrowCallou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5213130" y="5534561"/>
                <a:ext cx="2354318" cy="1323439"/>
              </a:xfrm>
              <a:prstGeom prst="rect">
                <a:avLst/>
              </a:prstGeom>
              <a:noFill/>
            </p:spPr>
            <p:txBody>
              <a:bodyPr wrap="square" rtlCol="0">
                <a:spAutoFit/>
              </a:bodyPr>
              <a:lstStyle/>
              <a:p>
                <a:pPr marL="63500" indent="-63500">
                  <a:buFont typeface="Arial" pitchFamily="34" charset="0"/>
                  <a:buChar char="•"/>
                </a:pPr>
                <a:r>
                  <a:rPr lang="es-ES" sz="1600" b="1" dirty="0" smtClean="0"/>
                  <a:t>Indicadores de evaluación</a:t>
                </a:r>
              </a:p>
              <a:p>
                <a:pPr>
                  <a:buFont typeface="Arial" pitchFamily="34" charset="0"/>
                  <a:buChar char="•"/>
                </a:pPr>
                <a:r>
                  <a:rPr lang="es-ES" sz="1600" b="1" dirty="0" smtClean="0"/>
                  <a:t>Rendimientos</a:t>
                </a:r>
              </a:p>
              <a:p>
                <a:pPr>
                  <a:buFont typeface="Arial" pitchFamily="34" charset="0"/>
                  <a:buChar char="•"/>
                </a:pPr>
                <a:r>
                  <a:rPr lang="es-ES" sz="1600" b="1" dirty="0" smtClean="0"/>
                  <a:t>Documentación técnica</a:t>
                </a:r>
              </a:p>
              <a:p>
                <a:pPr>
                  <a:buFont typeface="Arial" pitchFamily="34" charset="0"/>
                  <a:buChar char="•"/>
                </a:pPr>
                <a:endParaRPr lang="en-US" sz="1600" b="1" dirty="0"/>
              </a:p>
            </p:txBody>
          </p:sp>
        </p:grpSp>
      </p:grpSp>
      <p:grpSp>
        <p:nvGrpSpPr>
          <p:cNvPr id="168" name="Group 167"/>
          <p:cNvGrpSpPr/>
          <p:nvPr/>
        </p:nvGrpSpPr>
        <p:grpSpPr>
          <a:xfrm>
            <a:off x="7357132" y="4502806"/>
            <a:ext cx="2425043" cy="2097691"/>
            <a:chOff x="7357132" y="4502806"/>
            <a:chExt cx="2425043" cy="2097691"/>
          </a:xfrm>
        </p:grpSpPr>
        <p:sp>
          <p:nvSpPr>
            <p:cNvPr id="79" name="TextBox 78"/>
            <p:cNvSpPr txBox="1"/>
            <p:nvPr/>
          </p:nvSpPr>
          <p:spPr>
            <a:xfrm>
              <a:off x="7357132" y="4502806"/>
              <a:ext cx="2349500" cy="307777"/>
            </a:xfrm>
            <a:prstGeom prst="rect">
              <a:avLst/>
            </a:prstGeom>
            <a:solidFill>
              <a:srgbClr val="FF9966"/>
            </a:solidFill>
            <a:ln>
              <a:solidFill>
                <a:schemeClr val="tx1"/>
              </a:solidFill>
            </a:ln>
          </p:spPr>
          <p:txBody>
            <a:bodyPr wrap="square" rtlCol="0">
              <a:spAutoFit/>
            </a:bodyPr>
            <a:lstStyle/>
            <a:p>
              <a:pPr algn="ctr"/>
              <a:r>
                <a:rPr lang="en-US" sz="1400" b="1" dirty="0" smtClean="0"/>
                <a:t>GESTI</a:t>
              </a:r>
              <a:r>
                <a:rPr lang="es-ES" sz="1400" b="1" dirty="0" smtClean="0"/>
                <a:t>ÓN FINANCIERA</a:t>
              </a:r>
              <a:endParaRPr lang="en-US" sz="1400" b="1" dirty="0"/>
            </a:p>
          </p:txBody>
        </p:sp>
        <p:grpSp>
          <p:nvGrpSpPr>
            <p:cNvPr id="121" name="Group 120"/>
            <p:cNvGrpSpPr/>
            <p:nvPr/>
          </p:nvGrpSpPr>
          <p:grpSpPr>
            <a:xfrm>
              <a:off x="7404865" y="4992413"/>
              <a:ext cx="2377310" cy="1608084"/>
              <a:chOff x="7404865" y="4992413"/>
              <a:chExt cx="2377310" cy="1608084"/>
            </a:xfrm>
          </p:grpSpPr>
          <p:sp>
            <p:nvSpPr>
              <p:cNvPr id="90" name="Up Arrow Callout 89"/>
              <p:cNvSpPr/>
              <p:nvPr/>
            </p:nvSpPr>
            <p:spPr>
              <a:xfrm>
                <a:off x="7404865" y="4992413"/>
                <a:ext cx="2301109" cy="1529255"/>
              </a:xfrm>
              <a:prstGeom prst="upArrowCallou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7483692" y="5523279"/>
                <a:ext cx="2298483" cy="1077218"/>
              </a:xfrm>
              <a:prstGeom prst="rect">
                <a:avLst/>
              </a:prstGeom>
              <a:noFill/>
            </p:spPr>
            <p:txBody>
              <a:bodyPr wrap="square" rtlCol="0">
                <a:spAutoFit/>
              </a:bodyPr>
              <a:lstStyle/>
              <a:p>
                <a:pPr marL="114300" indent="-114300">
                  <a:buFont typeface="Arial" pitchFamily="34" charset="0"/>
                  <a:buChar char="•"/>
                </a:pPr>
                <a:r>
                  <a:rPr lang="es-ES" sz="1600" b="1" dirty="0" smtClean="0"/>
                  <a:t>Indicadores de gestión</a:t>
                </a:r>
              </a:p>
              <a:p>
                <a:pPr>
                  <a:buFont typeface="Arial" pitchFamily="34" charset="0"/>
                  <a:buChar char="•"/>
                </a:pPr>
                <a:r>
                  <a:rPr lang="es-ES" sz="1600" b="1" dirty="0" smtClean="0"/>
                  <a:t>Normativas</a:t>
                </a:r>
              </a:p>
              <a:p>
                <a:pPr>
                  <a:buFont typeface="Arial" pitchFamily="34" charset="0"/>
                  <a:buChar char="•"/>
                </a:pPr>
                <a:r>
                  <a:rPr lang="es-ES" sz="1600" b="1" dirty="0" smtClean="0"/>
                  <a:t>Control presupuestario</a:t>
                </a:r>
              </a:p>
              <a:p>
                <a:pPr>
                  <a:buFont typeface="Arial" pitchFamily="34" charset="0"/>
                  <a:buChar char="•"/>
                </a:pPr>
                <a:endParaRPr lang="en-US" sz="1600" b="1" dirty="0"/>
              </a:p>
            </p:txBody>
          </p:sp>
        </p:grpSp>
      </p:grpSp>
      <p:grpSp>
        <p:nvGrpSpPr>
          <p:cNvPr id="120" name="Group 119"/>
          <p:cNvGrpSpPr/>
          <p:nvPr/>
        </p:nvGrpSpPr>
        <p:grpSpPr>
          <a:xfrm>
            <a:off x="2866369" y="3786997"/>
            <a:ext cx="5631245" cy="690630"/>
            <a:chOff x="2866369" y="3786997"/>
            <a:chExt cx="5631245" cy="690630"/>
          </a:xfrm>
        </p:grpSpPr>
        <p:cxnSp>
          <p:nvCxnSpPr>
            <p:cNvPr id="96" name="Straight Connector 95"/>
            <p:cNvCxnSpPr/>
            <p:nvPr/>
          </p:nvCxnSpPr>
          <p:spPr>
            <a:xfrm>
              <a:off x="2881223" y="4080294"/>
              <a:ext cx="5616391" cy="187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77" idx="0"/>
            </p:cNvCxnSpPr>
            <p:nvPr/>
          </p:nvCxnSpPr>
          <p:spPr>
            <a:xfrm rot="5400000">
              <a:off x="2683757" y="4288787"/>
              <a:ext cx="371452" cy="6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8288053" y="4277285"/>
              <a:ext cx="371452" cy="6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16200000" flipV="1">
              <a:off x="5300933" y="4127741"/>
              <a:ext cx="690113" cy="8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p:nvGrpSpPr>
        <p:grpSpPr>
          <a:xfrm>
            <a:off x="2152062" y="2041019"/>
            <a:ext cx="2837792" cy="599090"/>
            <a:chOff x="2152062" y="2041019"/>
            <a:chExt cx="2837792" cy="599090"/>
          </a:xfrm>
        </p:grpSpPr>
        <p:sp>
          <p:nvSpPr>
            <p:cNvPr id="122" name="Rounded Rectangle 121"/>
            <p:cNvSpPr/>
            <p:nvPr/>
          </p:nvSpPr>
          <p:spPr>
            <a:xfrm>
              <a:off x="2152062" y="2041019"/>
              <a:ext cx="2837792" cy="59909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2238703" y="2175641"/>
              <a:ext cx="2554014" cy="369332"/>
            </a:xfrm>
            <a:prstGeom prst="rect">
              <a:avLst/>
            </a:prstGeom>
            <a:noFill/>
          </p:spPr>
          <p:txBody>
            <a:bodyPr wrap="square" rtlCol="0">
              <a:spAutoFit/>
            </a:bodyPr>
            <a:lstStyle/>
            <a:p>
              <a:pPr algn="ctr"/>
              <a:r>
                <a:rPr lang="es-ES" b="1" dirty="0" smtClean="0"/>
                <a:t>Autogestión insostenible</a:t>
              </a:r>
              <a:endParaRPr lang="en-US" b="1" dirty="0"/>
            </a:p>
          </p:txBody>
        </p:sp>
      </p:grpSp>
      <p:grpSp>
        <p:nvGrpSpPr>
          <p:cNvPr id="171" name="Group 170"/>
          <p:cNvGrpSpPr/>
          <p:nvPr/>
        </p:nvGrpSpPr>
        <p:grpSpPr>
          <a:xfrm>
            <a:off x="5780279" y="1922298"/>
            <a:ext cx="2953406" cy="720312"/>
            <a:chOff x="5780279" y="1922298"/>
            <a:chExt cx="2953406" cy="720312"/>
          </a:xfrm>
        </p:grpSpPr>
        <p:sp>
          <p:nvSpPr>
            <p:cNvPr id="124" name="Rounded Rectangle 123"/>
            <p:cNvSpPr/>
            <p:nvPr/>
          </p:nvSpPr>
          <p:spPr>
            <a:xfrm>
              <a:off x="5780279" y="1922298"/>
              <a:ext cx="2953406" cy="71995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6056517" y="1996279"/>
              <a:ext cx="2554014" cy="646331"/>
            </a:xfrm>
            <a:prstGeom prst="rect">
              <a:avLst/>
            </a:prstGeom>
            <a:noFill/>
          </p:spPr>
          <p:txBody>
            <a:bodyPr wrap="square" rtlCol="0">
              <a:spAutoFit/>
            </a:bodyPr>
            <a:lstStyle/>
            <a:p>
              <a:pPr algn="ctr"/>
              <a:r>
                <a:rPr lang="es-ES" b="1" dirty="0" smtClean="0"/>
                <a:t>Decisiones inoportunas y/o inadecuadas</a:t>
              </a:r>
              <a:endParaRPr lang="en-US" b="1" dirty="0"/>
            </a:p>
          </p:txBody>
        </p:sp>
      </p:grpSp>
      <p:grpSp>
        <p:nvGrpSpPr>
          <p:cNvPr id="126" name="Group 125"/>
          <p:cNvGrpSpPr/>
          <p:nvPr/>
        </p:nvGrpSpPr>
        <p:grpSpPr>
          <a:xfrm rot="10800000">
            <a:off x="3196798" y="2651760"/>
            <a:ext cx="4663425" cy="501867"/>
            <a:chOff x="2861047" y="4013594"/>
            <a:chExt cx="5655686" cy="466516"/>
          </a:xfrm>
        </p:grpSpPr>
        <p:cxnSp>
          <p:nvCxnSpPr>
            <p:cNvPr id="127" name="Straight Connector 126"/>
            <p:cNvCxnSpPr/>
            <p:nvPr/>
          </p:nvCxnSpPr>
          <p:spPr>
            <a:xfrm>
              <a:off x="2861047" y="4217720"/>
              <a:ext cx="5655686" cy="104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flipV="1">
              <a:off x="2742277" y="4349201"/>
              <a:ext cx="252507" cy="4324"/>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flipV="1">
              <a:off x="8369337" y="4350391"/>
              <a:ext cx="254996" cy="4441"/>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flipV="1">
              <a:off x="5479225" y="4124423"/>
              <a:ext cx="224403" cy="2746"/>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44034" name="AutoShape 2" descr="Resultado de imagen para no 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6" name="AutoShape 4" descr="Resultado de imagen para no 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Resultado de imagen para no 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2" name="AutoShape 10"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4" name="AutoShape 12"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6" name="AutoShape 14"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8" name="AutoShape 16"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50" name="AutoShape 18"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72" name="Group 171"/>
          <p:cNvGrpSpPr/>
          <p:nvPr/>
        </p:nvGrpSpPr>
        <p:grpSpPr>
          <a:xfrm>
            <a:off x="3570959" y="679731"/>
            <a:ext cx="3563023" cy="1361288"/>
            <a:chOff x="3570959" y="679731"/>
            <a:chExt cx="3563023" cy="1361288"/>
          </a:xfrm>
        </p:grpSpPr>
        <p:pic>
          <p:nvPicPr>
            <p:cNvPr id="44051" name="Picture 19" descr="C:\Users\acer\AppData\Local\Microsoft\Windows\Temporary Internet Files\Content.IE5\KXEZEXXJ\Thumbs-Down-Circle[1].png"/>
            <p:cNvPicPr>
              <a:picLocks noChangeAspect="1" noChangeArrowheads="1"/>
            </p:cNvPicPr>
            <p:nvPr/>
          </p:nvPicPr>
          <p:blipFill>
            <a:blip r:embed="rId3"/>
            <a:srcRect/>
            <a:stretch>
              <a:fillRect/>
            </a:stretch>
          </p:blipFill>
          <p:spPr bwMode="auto">
            <a:xfrm>
              <a:off x="6216030" y="800100"/>
              <a:ext cx="917952" cy="914400"/>
            </a:xfrm>
            <a:prstGeom prst="rect">
              <a:avLst/>
            </a:prstGeom>
            <a:noFill/>
          </p:spPr>
        </p:pic>
        <p:pic>
          <p:nvPicPr>
            <p:cNvPr id="152" name="Imagen 2"/>
            <p:cNvPicPr>
              <a:picLocks noChangeAspect="1"/>
            </p:cNvPicPr>
            <p:nvPr/>
          </p:nvPicPr>
          <p:blipFill>
            <a:blip r:embed="rId4"/>
            <a:stretch>
              <a:fillRect/>
            </a:stretch>
          </p:blipFill>
          <p:spPr>
            <a:xfrm>
              <a:off x="5105400" y="679731"/>
              <a:ext cx="1021148" cy="1044713"/>
            </a:xfrm>
            <a:prstGeom prst="rect">
              <a:avLst/>
            </a:prstGeom>
          </p:spPr>
        </p:pic>
        <p:cxnSp>
          <p:nvCxnSpPr>
            <p:cNvPr id="155" name="Straight Arrow Connector 154"/>
            <p:cNvCxnSpPr>
              <a:stCxn id="122" idx="0"/>
            </p:cNvCxnSpPr>
            <p:nvPr/>
          </p:nvCxnSpPr>
          <p:spPr>
            <a:xfrm rot="5400000" flipH="1" flipV="1">
              <a:off x="4155870" y="1186739"/>
              <a:ext cx="269369" cy="1439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10800000">
              <a:off x="6038850" y="1714500"/>
              <a:ext cx="476250" cy="171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912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ox(in)">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6"/>
                                        </p:tgtEl>
                                        <p:attrNameLst>
                                          <p:attrName>style.visibility</p:attrName>
                                        </p:attrNameLst>
                                      </p:cBhvr>
                                      <p:to>
                                        <p:strVal val="visible"/>
                                      </p:to>
                                    </p:set>
                                    <p:anim calcmode="lin" valueType="num">
                                      <p:cBhvr additive="base">
                                        <p:cTn id="20" dur="500" fill="hold"/>
                                        <p:tgtEl>
                                          <p:spTgt spid="166"/>
                                        </p:tgtEl>
                                        <p:attrNameLst>
                                          <p:attrName>ppt_x</p:attrName>
                                        </p:attrNameLst>
                                      </p:cBhvr>
                                      <p:tavLst>
                                        <p:tav tm="0">
                                          <p:val>
                                            <p:strVal val="#ppt_x"/>
                                          </p:val>
                                        </p:tav>
                                        <p:tav tm="100000">
                                          <p:val>
                                            <p:strVal val="#ppt_x"/>
                                          </p:val>
                                        </p:tav>
                                      </p:tavLst>
                                    </p:anim>
                                    <p:anim calcmode="lin" valueType="num">
                                      <p:cBhvr additive="base">
                                        <p:cTn id="21"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7"/>
                                        </p:tgtEl>
                                        <p:attrNameLst>
                                          <p:attrName>style.visibility</p:attrName>
                                        </p:attrNameLst>
                                      </p:cBhvr>
                                      <p:to>
                                        <p:strVal val="visible"/>
                                      </p:to>
                                    </p:set>
                                    <p:anim calcmode="lin" valueType="num">
                                      <p:cBhvr additive="base">
                                        <p:cTn id="26" dur="500" fill="hold"/>
                                        <p:tgtEl>
                                          <p:spTgt spid="167"/>
                                        </p:tgtEl>
                                        <p:attrNameLst>
                                          <p:attrName>ppt_x</p:attrName>
                                        </p:attrNameLst>
                                      </p:cBhvr>
                                      <p:tavLst>
                                        <p:tav tm="0">
                                          <p:val>
                                            <p:strVal val="#ppt_x"/>
                                          </p:val>
                                        </p:tav>
                                        <p:tav tm="100000">
                                          <p:val>
                                            <p:strVal val="#ppt_x"/>
                                          </p:val>
                                        </p:tav>
                                      </p:tavLst>
                                    </p:anim>
                                    <p:anim calcmode="lin" valueType="num">
                                      <p:cBhvr additive="base">
                                        <p:cTn id="27"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8"/>
                                        </p:tgtEl>
                                        <p:attrNameLst>
                                          <p:attrName>style.visibility</p:attrName>
                                        </p:attrNameLst>
                                      </p:cBhvr>
                                      <p:to>
                                        <p:strVal val="visible"/>
                                      </p:to>
                                    </p:set>
                                    <p:anim calcmode="lin" valueType="num">
                                      <p:cBhvr additive="base">
                                        <p:cTn id="32" dur="500" fill="hold"/>
                                        <p:tgtEl>
                                          <p:spTgt spid="168"/>
                                        </p:tgtEl>
                                        <p:attrNameLst>
                                          <p:attrName>ppt_x</p:attrName>
                                        </p:attrNameLst>
                                      </p:cBhvr>
                                      <p:tavLst>
                                        <p:tav tm="0">
                                          <p:val>
                                            <p:strVal val="#ppt_x"/>
                                          </p:val>
                                        </p:tav>
                                        <p:tav tm="100000">
                                          <p:val>
                                            <p:strVal val="#ppt_x"/>
                                          </p:val>
                                        </p:tav>
                                      </p:tavLst>
                                    </p:anim>
                                    <p:anim calcmode="lin" valueType="num">
                                      <p:cBhvr additive="base">
                                        <p:cTn id="33"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0"/>
                                        </p:tgtEl>
                                        <p:attrNameLst>
                                          <p:attrName>style.visibility</p:attrName>
                                        </p:attrNameLst>
                                      </p:cBhvr>
                                      <p:to>
                                        <p:strVal val="visible"/>
                                      </p:to>
                                    </p:set>
                                    <p:animEffect transition="in" filter="wipe(down)">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71"/>
                                        </p:tgtEl>
                                        <p:attrNameLst>
                                          <p:attrName>style.visibility</p:attrName>
                                        </p:attrNameLst>
                                      </p:cBhvr>
                                      <p:to>
                                        <p:strVal val="visible"/>
                                      </p:to>
                                    </p:set>
                                    <p:animEffect transition="in" filter="wipe(down)">
                                      <p:cBhvr>
                                        <p:cTn id="47" dur="500"/>
                                        <p:tgtEl>
                                          <p:spTgt spid="17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0">
              <a:schemeClr val="accent2">
                <a:lumMod val="60000"/>
                <a:lumOff val="40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3" name="Título 3"/>
          <p:cNvSpPr>
            <a:spLocks noGrp="1"/>
          </p:cNvSpPr>
          <p:nvPr>
            <p:ph type="title"/>
          </p:nvPr>
        </p:nvSpPr>
        <p:spPr>
          <a:xfrm>
            <a:off x="838200" y="356474"/>
            <a:ext cx="10515600" cy="1012413"/>
          </a:xfrm>
        </p:spPr>
        <p:txBody>
          <a:bodyPr>
            <a:normAutofit/>
          </a:bodyPr>
          <a:lstStyle/>
          <a:p>
            <a:r>
              <a:rPr lang="es-EC" sz="2800" b="1" dirty="0" smtClean="0">
                <a:solidFill>
                  <a:srgbClr val="FF0000"/>
                </a:solidFill>
              </a:rPr>
              <a:t>2. Objetivos de la Investigación.</a:t>
            </a:r>
            <a:endParaRPr lang="es-EC" sz="2800" b="1" dirty="0">
              <a:solidFill>
                <a:srgbClr val="FF0000"/>
              </a:solidFill>
            </a:endParaRPr>
          </a:p>
        </p:txBody>
      </p:sp>
      <p:grpSp>
        <p:nvGrpSpPr>
          <p:cNvPr id="23" name="Grupo 22"/>
          <p:cNvGrpSpPr/>
          <p:nvPr/>
        </p:nvGrpSpPr>
        <p:grpSpPr>
          <a:xfrm>
            <a:off x="1698172" y="1890823"/>
            <a:ext cx="2185060" cy="1206842"/>
            <a:chOff x="1698172" y="1890823"/>
            <a:chExt cx="2185060" cy="1206842"/>
          </a:xfrm>
        </p:grpSpPr>
        <p:sp>
          <p:nvSpPr>
            <p:cNvPr id="4" name="CuadroTexto 3"/>
            <p:cNvSpPr txBox="1"/>
            <p:nvPr/>
          </p:nvSpPr>
          <p:spPr>
            <a:xfrm>
              <a:off x="1698172" y="1890823"/>
              <a:ext cx="2185060" cy="369332"/>
            </a:xfrm>
            <a:prstGeom prst="rect">
              <a:avLst/>
            </a:prstGeom>
            <a:solidFill>
              <a:srgbClr val="FFFF66"/>
            </a:solidFill>
            <a:ln w="9525">
              <a:solidFill>
                <a:schemeClr val="tx1"/>
              </a:solidFill>
            </a:ln>
            <a:effectLst>
              <a:innerShdw blurRad="63500" dist="50800" dir="13500000">
                <a:prstClr val="black">
                  <a:alpha val="50000"/>
                </a:prstClr>
              </a:innerShdw>
            </a:effectLst>
          </p:spPr>
          <p:txBody>
            <a:bodyPr wrap="square" rtlCol="0">
              <a:spAutoFit/>
            </a:bodyPr>
            <a:lstStyle/>
            <a:p>
              <a:pPr algn="ctr"/>
              <a:r>
                <a:rPr lang="es-EC" b="1" dirty="0" smtClean="0"/>
                <a:t>OBJETIVO GENERAL</a:t>
              </a:r>
              <a:endParaRPr lang="es-EC" b="1" dirty="0"/>
            </a:p>
          </p:txBody>
        </p:sp>
        <p:sp>
          <p:nvSpPr>
            <p:cNvPr id="5" name="Flecha abajo 4"/>
            <p:cNvSpPr/>
            <p:nvPr/>
          </p:nvSpPr>
          <p:spPr>
            <a:xfrm>
              <a:off x="2634975" y="2576347"/>
              <a:ext cx="484632" cy="52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2" name="Grupo 21"/>
          <p:cNvGrpSpPr/>
          <p:nvPr/>
        </p:nvGrpSpPr>
        <p:grpSpPr>
          <a:xfrm>
            <a:off x="838200" y="3360717"/>
            <a:ext cx="4078184" cy="2660073"/>
            <a:chOff x="838200" y="3360717"/>
            <a:chExt cx="4078184" cy="2660073"/>
          </a:xfrm>
        </p:grpSpPr>
        <p:sp>
          <p:nvSpPr>
            <p:cNvPr id="6" name="Rectángulo redondeado 5"/>
            <p:cNvSpPr/>
            <p:nvPr/>
          </p:nvSpPr>
          <p:spPr>
            <a:xfrm>
              <a:off x="838200" y="3360717"/>
              <a:ext cx="4078184" cy="266007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1179120" y="3721257"/>
              <a:ext cx="3396343" cy="1938992"/>
            </a:xfrm>
            <a:prstGeom prst="rect">
              <a:avLst/>
            </a:prstGeom>
            <a:noFill/>
          </p:spPr>
          <p:txBody>
            <a:bodyPr wrap="square" rtlCol="0">
              <a:spAutoFit/>
            </a:bodyPr>
            <a:lstStyle/>
            <a:p>
              <a:pPr algn="just"/>
              <a:r>
                <a:rPr lang="es-EC" sz="2000" b="1" dirty="0"/>
                <a:t>Diseñar y proponer un sistema administrativo basado en procesos, que direccione la gestión del nivel operativo del CEE en la ejecución de proyectos de </a:t>
              </a:r>
              <a:r>
                <a:rPr lang="es-EC" sz="2000" b="1" dirty="0" smtClean="0"/>
                <a:t>construcción</a:t>
              </a:r>
              <a:endParaRPr lang="es-EC" sz="2000" b="1" dirty="0"/>
            </a:p>
          </p:txBody>
        </p:sp>
      </p:grpSp>
      <p:sp>
        <p:nvSpPr>
          <p:cNvPr id="9" name="CuadroTexto 8"/>
          <p:cNvSpPr txBox="1"/>
          <p:nvPr/>
        </p:nvSpPr>
        <p:spPr>
          <a:xfrm>
            <a:off x="6602681" y="3182587"/>
            <a:ext cx="1567541" cy="369332"/>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ln w="19050">
            <a:solidFill>
              <a:schemeClr val="tx1"/>
            </a:solidFill>
          </a:ln>
        </p:spPr>
        <p:txBody>
          <a:bodyPr wrap="square" rtlCol="0">
            <a:spAutoFit/>
          </a:bodyPr>
          <a:lstStyle/>
          <a:p>
            <a:pPr algn="ctr"/>
            <a:r>
              <a:rPr lang="es-EC" b="1" dirty="0" smtClean="0"/>
              <a:t>Diagnosticar</a:t>
            </a:r>
            <a:endParaRPr lang="es-EC" b="1" dirty="0"/>
          </a:p>
        </p:txBody>
      </p:sp>
      <p:grpSp>
        <p:nvGrpSpPr>
          <p:cNvPr id="2" name="Grupo 1"/>
          <p:cNvGrpSpPr/>
          <p:nvPr/>
        </p:nvGrpSpPr>
        <p:grpSpPr>
          <a:xfrm>
            <a:off x="8324603" y="3146961"/>
            <a:ext cx="2683824" cy="380011"/>
            <a:chOff x="8324603" y="3146961"/>
            <a:chExt cx="2683824" cy="380011"/>
          </a:xfrm>
        </p:grpSpPr>
        <p:cxnSp>
          <p:nvCxnSpPr>
            <p:cNvPr id="11" name="Conector recto de flecha 10"/>
            <p:cNvCxnSpPr/>
            <p:nvPr/>
          </p:nvCxnSpPr>
          <p:spPr>
            <a:xfrm>
              <a:off x="8324603" y="3360717"/>
              <a:ext cx="7243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9203378" y="3146961"/>
              <a:ext cx="1805049" cy="380011"/>
            </a:xfrm>
            <a:prstGeom prst="rect">
              <a:avLst/>
            </a:prstGeom>
            <a:noFill/>
          </p:spPr>
          <p:txBody>
            <a:bodyPr wrap="square" rtlCol="0">
              <a:spAutoFit/>
            </a:bodyPr>
            <a:lstStyle/>
            <a:p>
              <a:r>
                <a:rPr lang="es-EC" dirty="0" smtClean="0"/>
                <a:t>Línea Base</a:t>
              </a:r>
              <a:endParaRPr lang="es-EC" dirty="0"/>
            </a:p>
          </p:txBody>
        </p:sp>
      </p:grpSp>
      <p:sp>
        <p:nvSpPr>
          <p:cNvPr id="13" name="CuadroTexto 12"/>
          <p:cNvSpPr txBox="1"/>
          <p:nvPr/>
        </p:nvSpPr>
        <p:spPr>
          <a:xfrm>
            <a:off x="6602680" y="3828020"/>
            <a:ext cx="1567541" cy="92333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ln w="19050">
            <a:solidFill>
              <a:schemeClr val="tx1"/>
            </a:solidFill>
          </a:ln>
        </p:spPr>
        <p:txBody>
          <a:bodyPr wrap="square" rtlCol="0">
            <a:spAutoFit/>
          </a:bodyPr>
          <a:lstStyle/>
          <a:p>
            <a:pPr algn="ctr"/>
            <a:r>
              <a:rPr lang="es-EC" b="1" dirty="0" smtClean="0"/>
              <a:t>Investigar.</a:t>
            </a:r>
          </a:p>
          <a:p>
            <a:pPr algn="ctr"/>
            <a:r>
              <a:rPr lang="es-EC" b="1" dirty="0" smtClean="0"/>
              <a:t>Analizar.</a:t>
            </a:r>
          </a:p>
          <a:p>
            <a:pPr algn="ctr"/>
            <a:r>
              <a:rPr lang="es-EC" b="1" dirty="0" smtClean="0"/>
              <a:t>Evaluar.</a:t>
            </a:r>
            <a:endParaRPr lang="es-EC" b="1" dirty="0"/>
          </a:p>
        </p:txBody>
      </p:sp>
      <p:grpSp>
        <p:nvGrpSpPr>
          <p:cNvPr id="10" name="Grupo 9"/>
          <p:cNvGrpSpPr/>
          <p:nvPr/>
        </p:nvGrpSpPr>
        <p:grpSpPr>
          <a:xfrm>
            <a:off x="8324603" y="3844912"/>
            <a:ext cx="2683824" cy="923330"/>
            <a:chOff x="8324603" y="3844912"/>
            <a:chExt cx="2683824" cy="923330"/>
          </a:xfrm>
        </p:grpSpPr>
        <p:sp>
          <p:nvSpPr>
            <p:cNvPr id="14" name="CuadroTexto 13"/>
            <p:cNvSpPr txBox="1"/>
            <p:nvPr/>
          </p:nvSpPr>
          <p:spPr>
            <a:xfrm>
              <a:off x="9203378" y="3844912"/>
              <a:ext cx="1805049" cy="923330"/>
            </a:xfrm>
            <a:prstGeom prst="rect">
              <a:avLst/>
            </a:prstGeom>
            <a:noFill/>
          </p:spPr>
          <p:txBody>
            <a:bodyPr wrap="square" rtlCol="0">
              <a:spAutoFit/>
            </a:bodyPr>
            <a:lstStyle/>
            <a:p>
              <a:r>
                <a:rPr lang="es-EC" dirty="0" smtClean="0"/>
                <a:t>Herramientas</a:t>
              </a:r>
            </a:p>
            <a:p>
              <a:r>
                <a:rPr lang="es-EC" dirty="0" smtClean="0"/>
                <a:t>Métodos</a:t>
              </a:r>
            </a:p>
            <a:p>
              <a:r>
                <a:rPr lang="es-EC" dirty="0" smtClean="0"/>
                <a:t>modelos</a:t>
              </a:r>
              <a:endParaRPr lang="es-EC" dirty="0"/>
            </a:p>
          </p:txBody>
        </p:sp>
        <p:cxnSp>
          <p:nvCxnSpPr>
            <p:cNvPr id="15" name="Conector recto de flecha 14"/>
            <p:cNvCxnSpPr/>
            <p:nvPr/>
          </p:nvCxnSpPr>
          <p:spPr>
            <a:xfrm>
              <a:off x="8324603" y="4289685"/>
              <a:ext cx="7243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Abrir llave 15"/>
            <p:cNvSpPr/>
            <p:nvPr/>
          </p:nvSpPr>
          <p:spPr>
            <a:xfrm>
              <a:off x="9203378" y="3844912"/>
              <a:ext cx="45719" cy="9064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sp>
        <p:nvSpPr>
          <p:cNvPr id="17" name="CuadroTexto 16"/>
          <p:cNvSpPr txBox="1"/>
          <p:nvPr/>
        </p:nvSpPr>
        <p:spPr>
          <a:xfrm>
            <a:off x="6602679" y="5271355"/>
            <a:ext cx="1567541" cy="369332"/>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a:ln w="19050">
            <a:solidFill>
              <a:schemeClr val="tx1"/>
            </a:solidFill>
          </a:ln>
        </p:spPr>
        <p:txBody>
          <a:bodyPr wrap="square" rtlCol="0">
            <a:spAutoFit/>
          </a:bodyPr>
          <a:lstStyle/>
          <a:p>
            <a:pPr algn="ctr"/>
            <a:r>
              <a:rPr lang="es-EC" b="1" dirty="0" smtClean="0"/>
              <a:t>Definir.</a:t>
            </a:r>
            <a:endParaRPr lang="es-EC" b="1" dirty="0"/>
          </a:p>
        </p:txBody>
      </p:sp>
      <p:grpSp>
        <p:nvGrpSpPr>
          <p:cNvPr id="27" name="Grupo 26"/>
          <p:cNvGrpSpPr/>
          <p:nvPr/>
        </p:nvGrpSpPr>
        <p:grpSpPr>
          <a:xfrm>
            <a:off x="8324603" y="4994356"/>
            <a:ext cx="3241963" cy="1200329"/>
            <a:chOff x="8324603" y="4994356"/>
            <a:chExt cx="3241963" cy="1200329"/>
          </a:xfrm>
        </p:grpSpPr>
        <p:cxnSp>
          <p:nvCxnSpPr>
            <p:cNvPr id="18" name="Conector recto de flecha 17"/>
            <p:cNvCxnSpPr/>
            <p:nvPr/>
          </p:nvCxnSpPr>
          <p:spPr>
            <a:xfrm>
              <a:off x="8324603" y="5456021"/>
              <a:ext cx="7243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9203377" y="4994356"/>
              <a:ext cx="2363189" cy="1200329"/>
            </a:xfrm>
            <a:prstGeom prst="rect">
              <a:avLst/>
            </a:prstGeom>
            <a:noFill/>
          </p:spPr>
          <p:txBody>
            <a:bodyPr wrap="square" rtlCol="0">
              <a:spAutoFit/>
            </a:bodyPr>
            <a:lstStyle/>
            <a:p>
              <a:r>
                <a:rPr lang="es-EC" dirty="0" smtClean="0"/>
                <a:t>Lineamientos</a:t>
              </a:r>
            </a:p>
            <a:p>
              <a:r>
                <a:rPr lang="es-EC" dirty="0" smtClean="0"/>
                <a:t>Procedimientos</a:t>
              </a:r>
            </a:p>
            <a:p>
              <a:r>
                <a:rPr lang="es-EC" dirty="0" smtClean="0"/>
                <a:t>Actividades y/o Tareas</a:t>
              </a:r>
            </a:p>
            <a:p>
              <a:r>
                <a:rPr lang="es-EC" dirty="0" smtClean="0"/>
                <a:t>Responsabilidades</a:t>
              </a:r>
              <a:endParaRPr lang="es-EC" dirty="0"/>
            </a:p>
          </p:txBody>
        </p:sp>
        <p:sp>
          <p:nvSpPr>
            <p:cNvPr id="20" name="Abrir llave 19"/>
            <p:cNvSpPr/>
            <p:nvPr/>
          </p:nvSpPr>
          <p:spPr>
            <a:xfrm>
              <a:off x="9180518" y="5025816"/>
              <a:ext cx="68579" cy="11281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grpSp>
        <p:nvGrpSpPr>
          <p:cNvPr id="24" name="Grupo 23"/>
          <p:cNvGrpSpPr/>
          <p:nvPr/>
        </p:nvGrpSpPr>
        <p:grpSpPr>
          <a:xfrm>
            <a:off x="7386449" y="1712981"/>
            <a:ext cx="2185060" cy="1328393"/>
            <a:chOff x="7386449" y="1712981"/>
            <a:chExt cx="2185060" cy="1328393"/>
          </a:xfrm>
        </p:grpSpPr>
        <p:sp>
          <p:nvSpPr>
            <p:cNvPr id="8" name="CuadroTexto 7"/>
            <p:cNvSpPr txBox="1"/>
            <p:nvPr/>
          </p:nvSpPr>
          <p:spPr>
            <a:xfrm>
              <a:off x="7386449" y="1712981"/>
              <a:ext cx="2185060" cy="646331"/>
            </a:xfrm>
            <a:prstGeom prst="rect">
              <a:avLst/>
            </a:prstGeom>
            <a:solidFill>
              <a:schemeClr val="accent5">
                <a:lumMod val="40000"/>
                <a:lumOff val="60000"/>
              </a:schemeClr>
            </a:solidFill>
            <a:ln w="9525">
              <a:solidFill>
                <a:schemeClr val="tx1"/>
              </a:solidFill>
            </a:ln>
            <a:effectLst>
              <a:innerShdw blurRad="63500" dist="50800" dir="13500000">
                <a:prstClr val="black">
                  <a:alpha val="50000"/>
                </a:prstClr>
              </a:innerShdw>
            </a:effectLst>
          </p:spPr>
          <p:txBody>
            <a:bodyPr wrap="square" rtlCol="0">
              <a:spAutoFit/>
            </a:bodyPr>
            <a:lstStyle/>
            <a:p>
              <a:pPr algn="ctr"/>
              <a:r>
                <a:rPr lang="es-EC" b="1" dirty="0" smtClean="0"/>
                <a:t>OBJETIVOS ESPECÍFICOS</a:t>
              </a:r>
              <a:endParaRPr lang="es-EC" b="1" dirty="0"/>
            </a:p>
          </p:txBody>
        </p:sp>
        <p:sp>
          <p:nvSpPr>
            <p:cNvPr id="21" name="Flecha abajo 20"/>
            <p:cNvSpPr/>
            <p:nvPr/>
          </p:nvSpPr>
          <p:spPr>
            <a:xfrm>
              <a:off x="8236663" y="2520056"/>
              <a:ext cx="484632" cy="52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9923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style.rotation</p:attrName>
                                        </p:attrNameLst>
                                      </p:cBhvr>
                                      <p:tavLst>
                                        <p:tav tm="0">
                                          <p:val>
                                            <p:fltVal val="90"/>
                                          </p:val>
                                        </p:tav>
                                        <p:tav tm="100000">
                                          <p:val>
                                            <p:fltVal val="0"/>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0">
              <a:schemeClr val="accent2">
                <a:lumMod val="60000"/>
                <a:lumOff val="40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3" name="Título 3"/>
          <p:cNvSpPr>
            <a:spLocks noGrp="1"/>
          </p:cNvSpPr>
          <p:nvPr>
            <p:ph type="title"/>
          </p:nvPr>
        </p:nvSpPr>
        <p:spPr>
          <a:xfrm>
            <a:off x="838200" y="365125"/>
            <a:ext cx="10515600" cy="1012413"/>
          </a:xfrm>
        </p:spPr>
        <p:txBody>
          <a:bodyPr>
            <a:normAutofit/>
          </a:bodyPr>
          <a:lstStyle/>
          <a:p>
            <a:r>
              <a:rPr lang="es-EC" sz="2800" dirty="0" smtClean="0">
                <a:solidFill>
                  <a:srgbClr val="FF0000"/>
                </a:solidFill>
              </a:rPr>
              <a:t>3. </a:t>
            </a:r>
            <a:r>
              <a:rPr lang="es-EC" sz="2800" b="1" dirty="0" smtClean="0">
                <a:solidFill>
                  <a:srgbClr val="FF0000"/>
                </a:solidFill>
              </a:rPr>
              <a:t>Justificación e Importancia de la Investigación</a:t>
            </a:r>
            <a:r>
              <a:rPr lang="es-EC" sz="2800" dirty="0" smtClean="0">
                <a:solidFill>
                  <a:srgbClr val="FF0000"/>
                </a:solidFill>
              </a:rPr>
              <a:t>.</a:t>
            </a:r>
            <a:endParaRPr lang="es-EC" sz="2800" dirty="0">
              <a:solidFill>
                <a:srgbClr val="FF0000"/>
              </a:solidFill>
            </a:endParaRPr>
          </a:p>
        </p:txBody>
      </p:sp>
      <p:grpSp>
        <p:nvGrpSpPr>
          <p:cNvPr id="2" name="Grupo 22"/>
          <p:cNvGrpSpPr/>
          <p:nvPr/>
        </p:nvGrpSpPr>
        <p:grpSpPr>
          <a:xfrm>
            <a:off x="1698172" y="1890823"/>
            <a:ext cx="2185060" cy="1206842"/>
            <a:chOff x="1698172" y="1890823"/>
            <a:chExt cx="2185060" cy="1206842"/>
          </a:xfrm>
        </p:grpSpPr>
        <p:sp>
          <p:nvSpPr>
            <p:cNvPr id="4" name="CuadroTexto 3"/>
            <p:cNvSpPr txBox="1"/>
            <p:nvPr/>
          </p:nvSpPr>
          <p:spPr>
            <a:xfrm>
              <a:off x="1698172" y="1890823"/>
              <a:ext cx="2185060" cy="369332"/>
            </a:xfrm>
            <a:prstGeom prst="rect">
              <a:avLst/>
            </a:prstGeom>
            <a:solidFill>
              <a:srgbClr val="FFFF66"/>
            </a:solidFill>
            <a:ln w="9525">
              <a:solidFill>
                <a:schemeClr val="tx1"/>
              </a:solidFill>
            </a:ln>
            <a:effectLst>
              <a:innerShdw blurRad="63500" dist="50800" dir="13500000">
                <a:prstClr val="black">
                  <a:alpha val="50000"/>
                </a:prstClr>
              </a:innerShdw>
            </a:effectLst>
          </p:spPr>
          <p:txBody>
            <a:bodyPr wrap="square" rtlCol="0">
              <a:spAutoFit/>
            </a:bodyPr>
            <a:lstStyle/>
            <a:p>
              <a:pPr algn="ctr"/>
              <a:r>
                <a:rPr lang="es-EC" b="1" dirty="0" smtClean="0"/>
                <a:t>JUSTIFICACIÓN</a:t>
              </a:r>
              <a:endParaRPr lang="es-EC" b="1" dirty="0"/>
            </a:p>
          </p:txBody>
        </p:sp>
        <p:sp>
          <p:nvSpPr>
            <p:cNvPr id="5" name="Flecha abajo 4"/>
            <p:cNvSpPr/>
            <p:nvPr/>
          </p:nvSpPr>
          <p:spPr>
            <a:xfrm>
              <a:off x="2634975" y="2576347"/>
              <a:ext cx="484632" cy="52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9" name="Grupo 21"/>
          <p:cNvGrpSpPr/>
          <p:nvPr/>
        </p:nvGrpSpPr>
        <p:grpSpPr>
          <a:xfrm>
            <a:off x="711281" y="3130283"/>
            <a:ext cx="4813219" cy="3365766"/>
            <a:chOff x="838199" y="3386117"/>
            <a:chExt cx="4446319" cy="3125445"/>
          </a:xfrm>
        </p:grpSpPr>
        <p:sp>
          <p:nvSpPr>
            <p:cNvPr id="6" name="Rectángulo redondeado 5"/>
            <p:cNvSpPr/>
            <p:nvPr/>
          </p:nvSpPr>
          <p:spPr>
            <a:xfrm>
              <a:off x="838199" y="3386117"/>
              <a:ext cx="4446319" cy="31254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1165892" y="3677570"/>
              <a:ext cx="3916929" cy="2657948"/>
            </a:xfrm>
            <a:prstGeom prst="rect">
              <a:avLst/>
            </a:prstGeom>
            <a:noFill/>
          </p:spPr>
          <p:txBody>
            <a:bodyPr wrap="square" rtlCol="0">
              <a:spAutoFit/>
            </a:bodyPr>
            <a:lstStyle/>
            <a:p>
              <a:pPr marL="914400" indent="-914400" algn="just"/>
              <a:r>
                <a:rPr lang="es-EC" sz="2000" b="1" dirty="0" smtClean="0"/>
                <a:t>Lograr:</a:t>
              </a:r>
              <a:r>
                <a:rPr lang="es-EC" sz="2000" dirty="0" smtClean="0"/>
                <a:t>  </a:t>
              </a:r>
              <a:r>
                <a:rPr lang="es-EC" sz="2000" b="1" dirty="0" smtClean="0"/>
                <a:t>Acertado </a:t>
              </a:r>
              <a:r>
                <a:rPr lang="es-EC" sz="2000" b="1" dirty="0"/>
                <a:t>gerenciamiento </a:t>
              </a:r>
              <a:r>
                <a:rPr lang="es-EC" sz="2000" dirty="0" smtClean="0"/>
                <a:t>en </a:t>
              </a:r>
              <a:r>
                <a:rPr lang="es-EC" sz="2000" dirty="0"/>
                <a:t>el nivel </a:t>
              </a:r>
              <a:r>
                <a:rPr lang="es-EC" sz="2000" dirty="0" smtClean="0"/>
                <a:t>operativo del CEE.</a:t>
              </a:r>
            </a:p>
            <a:p>
              <a:pPr algn="just"/>
              <a:r>
                <a:rPr lang="es-EC" sz="2000" b="1" dirty="0" smtClean="0"/>
                <a:t>Conocer:    </a:t>
              </a:r>
            </a:p>
            <a:p>
              <a:pPr lvl="2" algn="just">
                <a:buFont typeface="Arial" pitchFamily="34" charset="0"/>
                <a:buChar char="•"/>
              </a:pPr>
              <a:r>
                <a:rPr lang="es-EC" sz="2000" dirty="0" smtClean="0"/>
                <a:t>Procesos.</a:t>
              </a:r>
            </a:p>
            <a:p>
              <a:pPr lvl="2" algn="just">
                <a:buFont typeface="Arial" pitchFamily="34" charset="0"/>
                <a:buChar char="•"/>
              </a:pPr>
              <a:r>
                <a:rPr lang="es-EC" sz="2000" dirty="0" smtClean="0"/>
                <a:t>Actividades </a:t>
              </a:r>
            </a:p>
            <a:p>
              <a:pPr lvl="2" algn="just">
                <a:buFont typeface="Arial" pitchFamily="34" charset="0"/>
                <a:buChar char="•"/>
              </a:pPr>
              <a:r>
                <a:rPr lang="es-EC" sz="2000" dirty="0" smtClean="0"/>
                <a:t>Tareas </a:t>
              </a:r>
            </a:p>
            <a:p>
              <a:pPr algn="just"/>
              <a:r>
                <a:rPr lang="es-EC" sz="2000" b="1" dirty="0" smtClean="0"/>
                <a:t>Cumplir:</a:t>
              </a:r>
            </a:p>
            <a:p>
              <a:pPr lvl="2" algn="just">
                <a:buFont typeface="Arial" pitchFamily="34" charset="0"/>
                <a:buChar char="•"/>
              </a:pPr>
              <a:r>
                <a:rPr lang="es-EC" sz="2000" dirty="0" smtClean="0"/>
                <a:t>Función.</a:t>
              </a:r>
            </a:p>
            <a:p>
              <a:pPr lvl="2" algn="just">
                <a:buFont typeface="Arial" pitchFamily="34" charset="0"/>
                <a:buChar char="•"/>
              </a:pPr>
              <a:r>
                <a:rPr lang="es-EC" sz="2000" dirty="0" smtClean="0"/>
                <a:t>Competencias</a:t>
              </a:r>
              <a:endParaRPr lang="es-EC" sz="2800" dirty="0"/>
            </a:p>
          </p:txBody>
        </p:sp>
      </p:grpSp>
      <p:grpSp>
        <p:nvGrpSpPr>
          <p:cNvPr id="10" name="Grupo 23"/>
          <p:cNvGrpSpPr/>
          <p:nvPr/>
        </p:nvGrpSpPr>
        <p:grpSpPr>
          <a:xfrm>
            <a:off x="7386449" y="1831586"/>
            <a:ext cx="2185060" cy="1209788"/>
            <a:chOff x="7386449" y="1831586"/>
            <a:chExt cx="2185060" cy="1209788"/>
          </a:xfrm>
        </p:grpSpPr>
        <p:sp>
          <p:nvSpPr>
            <p:cNvPr id="8" name="CuadroTexto 7"/>
            <p:cNvSpPr txBox="1"/>
            <p:nvPr/>
          </p:nvSpPr>
          <p:spPr>
            <a:xfrm>
              <a:off x="7386449" y="1831586"/>
              <a:ext cx="2185060" cy="369332"/>
            </a:xfrm>
            <a:prstGeom prst="rect">
              <a:avLst/>
            </a:prstGeom>
            <a:solidFill>
              <a:schemeClr val="accent5">
                <a:lumMod val="40000"/>
                <a:lumOff val="60000"/>
              </a:schemeClr>
            </a:solidFill>
            <a:ln w="9525">
              <a:solidFill>
                <a:schemeClr val="tx1"/>
              </a:solidFill>
            </a:ln>
            <a:effectLst>
              <a:innerShdw blurRad="63500" dist="50800" dir="13500000">
                <a:prstClr val="black">
                  <a:alpha val="50000"/>
                </a:prstClr>
              </a:innerShdw>
            </a:effectLst>
          </p:spPr>
          <p:txBody>
            <a:bodyPr wrap="square" rtlCol="0">
              <a:spAutoFit/>
            </a:bodyPr>
            <a:lstStyle/>
            <a:p>
              <a:pPr algn="ctr"/>
              <a:r>
                <a:rPr lang="es-EC" b="1" dirty="0" smtClean="0"/>
                <a:t>IMPORTANCIA</a:t>
              </a:r>
              <a:endParaRPr lang="es-EC" b="1" dirty="0"/>
            </a:p>
          </p:txBody>
        </p:sp>
        <p:sp>
          <p:nvSpPr>
            <p:cNvPr id="21" name="Flecha abajo 20"/>
            <p:cNvSpPr/>
            <p:nvPr/>
          </p:nvSpPr>
          <p:spPr>
            <a:xfrm>
              <a:off x="8236663" y="2520056"/>
              <a:ext cx="484632" cy="52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1" name="Grupo 27"/>
          <p:cNvGrpSpPr/>
          <p:nvPr/>
        </p:nvGrpSpPr>
        <p:grpSpPr>
          <a:xfrm>
            <a:off x="6255819" y="3350038"/>
            <a:ext cx="4446319" cy="2945080"/>
            <a:chOff x="838199" y="3360717"/>
            <a:chExt cx="4446319" cy="2945080"/>
          </a:xfrm>
        </p:grpSpPr>
        <p:sp>
          <p:nvSpPr>
            <p:cNvPr id="29" name="Rectángulo redondeado 28"/>
            <p:cNvSpPr/>
            <p:nvPr/>
          </p:nvSpPr>
          <p:spPr>
            <a:xfrm>
              <a:off x="838199" y="3360717"/>
              <a:ext cx="4446319" cy="2945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CuadroTexto 29"/>
            <p:cNvSpPr txBox="1"/>
            <p:nvPr/>
          </p:nvSpPr>
          <p:spPr>
            <a:xfrm>
              <a:off x="1277289" y="3551919"/>
              <a:ext cx="3566060" cy="2739211"/>
            </a:xfrm>
            <a:prstGeom prst="rect">
              <a:avLst/>
            </a:prstGeom>
            <a:noFill/>
          </p:spPr>
          <p:txBody>
            <a:bodyPr wrap="square" rtlCol="0">
              <a:spAutoFit/>
            </a:bodyPr>
            <a:lstStyle/>
            <a:p>
              <a:pPr algn="just"/>
              <a:r>
                <a:rPr lang="es-EC" b="1" dirty="0" smtClean="0"/>
                <a:t>Sistema:</a:t>
              </a:r>
            </a:p>
            <a:p>
              <a:pPr lvl="2" algn="just">
                <a:buFont typeface="Arial" pitchFamily="34" charset="0"/>
                <a:buChar char="•"/>
              </a:pPr>
              <a:r>
                <a:rPr lang="es-EC" dirty="0" smtClean="0"/>
                <a:t>Gestionar.</a:t>
              </a:r>
            </a:p>
            <a:p>
              <a:pPr lvl="2" algn="just">
                <a:buFont typeface="Arial" pitchFamily="34" charset="0"/>
                <a:buChar char="•"/>
              </a:pPr>
              <a:r>
                <a:rPr lang="es-EC" dirty="0" smtClean="0"/>
                <a:t>Administrar.</a:t>
              </a:r>
            </a:p>
            <a:p>
              <a:pPr lvl="2" algn="just">
                <a:buFont typeface="Arial" pitchFamily="34" charset="0"/>
                <a:buChar char="•"/>
              </a:pPr>
              <a:r>
                <a:rPr lang="es-EC" dirty="0" smtClean="0"/>
                <a:t>Dirigir.</a:t>
              </a:r>
            </a:p>
            <a:p>
              <a:pPr lvl="2" algn="just">
                <a:buFont typeface="Arial" pitchFamily="34" charset="0"/>
                <a:buChar char="•"/>
              </a:pPr>
              <a:r>
                <a:rPr lang="es-EC" dirty="0" smtClean="0"/>
                <a:t>Supervisar.</a:t>
              </a:r>
            </a:p>
            <a:p>
              <a:pPr lvl="2" algn="just">
                <a:buFont typeface="Arial" pitchFamily="34" charset="0"/>
                <a:buChar char="•"/>
              </a:pPr>
              <a:r>
                <a:rPr lang="es-EC" dirty="0" smtClean="0"/>
                <a:t>Controlar </a:t>
              </a:r>
              <a:r>
                <a:rPr lang="es-EC" dirty="0"/>
                <a:t>y cerrar </a:t>
              </a:r>
              <a:endParaRPr lang="es-EC" dirty="0" smtClean="0"/>
            </a:p>
            <a:p>
              <a:pPr algn="just"/>
              <a:endParaRPr lang="es-EC" b="1" dirty="0" smtClean="0"/>
            </a:p>
            <a:p>
              <a:pPr algn="just">
                <a:buFont typeface="Wingdings" pitchFamily="2" charset="2"/>
                <a:buChar char="ü"/>
              </a:pPr>
              <a:r>
                <a:rPr lang="es-EC" b="1" dirty="0" smtClean="0"/>
                <a:t>Forma </a:t>
              </a:r>
              <a:r>
                <a:rPr lang="es-EC" b="1" dirty="0"/>
                <a:t>estandarizada </a:t>
              </a:r>
              <a:endParaRPr lang="es-EC" b="1" dirty="0" smtClean="0"/>
            </a:p>
            <a:p>
              <a:pPr algn="just">
                <a:buFont typeface="Wingdings" pitchFamily="2" charset="2"/>
                <a:buChar char="ü"/>
              </a:pPr>
              <a:r>
                <a:rPr lang="es-EC" b="1" dirty="0" smtClean="0"/>
                <a:t>Optimizando recursos.</a:t>
              </a:r>
            </a:p>
            <a:p>
              <a:pPr algn="just"/>
              <a:endParaRPr lang="es-EC" sz="1000" b="1" dirty="0"/>
            </a:p>
          </p:txBody>
        </p:sp>
      </p:grpSp>
    </p:spTree>
    <p:extLst>
      <p:ext uri="{BB962C8B-B14F-4D97-AF65-F5344CB8AC3E}">
        <p14:creationId xmlns:p14="http://schemas.microsoft.com/office/powerpoint/2010/main" val="276285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43050" y="457200"/>
            <a:ext cx="8972549" cy="755506"/>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p:spPr>
        <p:txBody>
          <a:bodyPr>
            <a:normAutofit/>
          </a:bodyPr>
          <a:lstStyle/>
          <a:p>
            <a:pPr algn="ctr"/>
            <a:r>
              <a:rPr lang="es-EC" sz="3600" dirty="0" smtClean="0">
                <a:effectLst>
                  <a:outerShdw blurRad="38100" dist="38100" dir="2700000" algn="tl">
                    <a:srgbClr val="000000">
                      <a:alpha val="43137"/>
                    </a:srgbClr>
                  </a:outerShdw>
                </a:effectLst>
              </a:rPr>
              <a:t>MARCO TEÓRICO Y METODOLÓGICO</a:t>
            </a:r>
            <a:endParaRPr lang="es-EC" sz="3600" dirty="0">
              <a:effectLst>
                <a:outerShdw blurRad="38100" dist="38100" dir="2700000" algn="tl">
                  <a:srgbClr val="000000">
                    <a:alpha val="43137"/>
                  </a:srgbClr>
                </a:outerShdw>
              </a:effectLst>
            </a:endParaRPr>
          </a:p>
        </p:txBody>
      </p:sp>
      <p:sp>
        <p:nvSpPr>
          <p:cNvPr id="2" name="CuadroTexto 1"/>
          <p:cNvSpPr txBox="1"/>
          <p:nvPr/>
        </p:nvSpPr>
        <p:spPr>
          <a:xfrm>
            <a:off x="4454730" y="3276600"/>
            <a:ext cx="2490355" cy="369332"/>
          </a:xfrm>
          <a:prstGeom prst="rect">
            <a:avLst/>
          </a:prstGeom>
          <a:solidFill>
            <a:schemeClr val="accent3">
              <a:lumMod val="60000"/>
              <a:lumOff val="40000"/>
            </a:schemeClr>
          </a:solidFill>
          <a:ln w="19050">
            <a:solidFill>
              <a:schemeClr val="tx2">
                <a:lumMod val="75000"/>
              </a:schemeClr>
            </a:solidFill>
          </a:ln>
          <a:effectLst>
            <a:glow rad="63500">
              <a:schemeClr val="accent1">
                <a:satMod val="175000"/>
                <a:alpha val="40000"/>
              </a:schemeClr>
            </a:glow>
            <a:innerShdw blurRad="63500" dist="50800" dir="18900000">
              <a:prstClr val="black">
                <a:alpha val="50000"/>
              </a:prstClr>
            </a:innerShdw>
          </a:effectLst>
        </p:spPr>
        <p:txBody>
          <a:bodyPr wrap="square" rtlCol="0">
            <a:spAutoFit/>
          </a:bodyPr>
          <a:lstStyle/>
          <a:p>
            <a:pPr algn="ctr"/>
            <a:r>
              <a:rPr lang="es-EC" b="1" dirty="0" smtClean="0"/>
              <a:t>MARCO TEÓRICO</a:t>
            </a:r>
            <a:endParaRPr lang="es-EC" b="1" dirty="0"/>
          </a:p>
        </p:txBody>
      </p:sp>
      <p:grpSp>
        <p:nvGrpSpPr>
          <p:cNvPr id="8" name="Grupo 7"/>
          <p:cNvGrpSpPr/>
          <p:nvPr/>
        </p:nvGrpSpPr>
        <p:grpSpPr>
          <a:xfrm>
            <a:off x="5008663" y="1643743"/>
            <a:ext cx="1588079" cy="1003681"/>
            <a:chOff x="5008663" y="1643743"/>
            <a:chExt cx="1588079" cy="1003681"/>
          </a:xfrm>
        </p:grpSpPr>
        <p:sp>
          <p:nvSpPr>
            <p:cNvPr id="3" name="Elipse 2"/>
            <p:cNvSpPr/>
            <p:nvPr/>
          </p:nvSpPr>
          <p:spPr>
            <a:xfrm>
              <a:off x="5008663" y="1643743"/>
              <a:ext cx="1588079" cy="10036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4" name="CuadroTexto 3"/>
            <p:cNvSpPr txBox="1"/>
            <p:nvPr/>
          </p:nvSpPr>
          <p:spPr>
            <a:xfrm>
              <a:off x="5258418" y="1730084"/>
              <a:ext cx="1057150" cy="830997"/>
            </a:xfrm>
            <a:prstGeom prst="rect">
              <a:avLst/>
            </a:prstGeom>
            <a:noFill/>
          </p:spPr>
          <p:txBody>
            <a:bodyPr wrap="square" rtlCol="0">
              <a:spAutoFit/>
            </a:bodyPr>
            <a:lstStyle/>
            <a:p>
              <a:pPr algn="ctr"/>
              <a:r>
                <a:rPr lang="es-EC" sz="1600" b="1" dirty="0" smtClean="0"/>
                <a:t>Gestión basada en Procesos</a:t>
              </a:r>
              <a:endParaRPr lang="es-EC" sz="1600" b="1" dirty="0"/>
            </a:p>
          </p:txBody>
        </p:sp>
      </p:grpSp>
      <p:grpSp>
        <p:nvGrpSpPr>
          <p:cNvPr id="9" name="Grupo 8"/>
          <p:cNvGrpSpPr/>
          <p:nvPr/>
        </p:nvGrpSpPr>
        <p:grpSpPr>
          <a:xfrm>
            <a:off x="7229348" y="2754088"/>
            <a:ext cx="1726872" cy="1433582"/>
            <a:chOff x="7164034" y="2024744"/>
            <a:chExt cx="1609851" cy="1208158"/>
          </a:xfrm>
        </p:grpSpPr>
        <p:sp>
          <p:nvSpPr>
            <p:cNvPr id="6" name="Elipse 5"/>
            <p:cNvSpPr/>
            <p:nvPr/>
          </p:nvSpPr>
          <p:spPr>
            <a:xfrm>
              <a:off x="7164034" y="2024744"/>
              <a:ext cx="1609851" cy="10254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7" name="CuadroTexto 6"/>
            <p:cNvSpPr txBox="1"/>
            <p:nvPr/>
          </p:nvSpPr>
          <p:spPr>
            <a:xfrm>
              <a:off x="7243493" y="2278795"/>
              <a:ext cx="1384917" cy="954107"/>
            </a:xfrm>
            <a:prstGeom prst="rect">
              <a:avLst/>
            </a:prstGeom>
            <a:noFill/>
          </p:spPr>
          <p:txBody>
            <a:bodyPr wrap="square" rtlCol="0">
              <a:spAutoFit/>
            </a:bodyPr>
            <a:lstStyle/>
            <a:p>
              <a:pPr algn="ctr"/>
              <a:r>
                <a:rPr lang="es-EC" sz="1400" b="1" dirty="0" smtClean="0"/>
                <a:t>Business </a:t>
              </a:r>
              <a:r>
                <a:rPr lang="es-EC" sz="1400" b="1" dirty="0" err="1" smtClean="0"/>
                <a:t>Process</a:t>
              </a:r>
              <a:r>
                <a:rPr lang="es-EC" sz="1400" b="1" dirty="0" smtClean="0"/>
                <a:t> Management</a:t>
              </a:r>
            </a:p>
            <a:p>
              <a:pPr algn="ctr"/>
              <a:r>
                <a:rPr lang="es-EC" sz="1400" b="1" dirty="0" smtClean="0"/>
                <a:t>BMP</a:t>
              </a:r>
              <a:endParaRPr lang="es-EC" sz="1400" b="1" dirty="0"/>
            </a:p>
          </p:txBody>
        </p:sp>
      </p:grpSp>
      <p:grpSp>
        <p:nvGrpSpPr>
          <p:cNvPr id="10" name="Grupo 9"/>
          <p:cNvGrpSpPr/>
          <p:nvPr/>
        </p:nvGrpSpPr>
        <p:grpSpPr>
          <a:xfrm>
            <a:off x="5095749" y="4275108"/>
            <a:ext cx="1609851" cy="1025452"/>
            <a:chOff x="7164034" y="2024744"/>
            <a:chExt cx="1609851" cy="1025452"/>
          </a:xfrm>
        </p:grpSpPr>
        <p:sp>
          <p:nvSpPr>
            <p:cNvPr id="11" name="Elipse 10"/>
            <p:cNvSpPr/>
            <p:nvPr/>
          </p:nvSpPr>
          <p:spPr>
            <a:xfrm>
              <a:off x="7164034" y="2024744"/>
              <a:ext cx="1609851" cy="10254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12" name="CuadroTexto 11"/>
            <p:cNvSpPr txBox="1"/>
            <p:nvPr/>
          </p:nvSpPr>
          <p:spPr>
            <a:xfrm>
              <a:off x="7440384" y="2204200"/>
              <a:ext cx="1057150" cy="830997"/>
            </a:xfrm>
            <a:prstGeom prst="rect">
              <a:avLst/>
            </a:prstGeom>
            <a:noFill/>
          </p:spPr>
          <p:txBody>
            <a:bodyPr wrap="square" rtlCol="0">
              <a:spAutoFit/>
            </a:bodyPr>
            <a:lstStyle/>
            <a:p>
              <a:pPr algn="ctr"/>
              <a:r>
                <a:rPr lang="es-EC" sz="1600" b="1" dirty="0" smtClean="0"/>
                <a:t>MODELO ISO 9001-2015</a:t>
              </a:r>
              <a:endParaRPr lang="es-EC" sz="1600" b="1" dirty="0"/>
            </a:p>
          </p:txBody>
        </p:sp>
      </p:grpSp>
      <p:grpSp>
        <p:nvGrpSpPr>
          <p:cNvPr id="13" name="Grupo 12"/>
          <p:cNvGrpSpPr/>
          <p:nvPr/>
        </p:nvGrpSpPr>
        <p:grpSpPr>
          <a:xfrm>
            <a:off x="2081644" y="2561081"/>
            <a:ext cx="2174669" cy="1491501"/>
            <a:chOff x="7164034" y="2024744"/>
            <a:chExt cx="1609851" cy="1071316"/>
          </a:xfrm>
        </p:grpSpPr>
        <p:sp>
          <p:nvSpPr>
            <p:cNvPr id="14" name="Elipse 13"/>
            <p:cNvSpPr/>
            <p:nvPr/>
          </p:nvSpPr>
          <p:spPr>
            <a:xfrm>
              <a:off x="7164034" y="2024744"/>
              <a:ext cx="1609851" cy="102545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15" name="CuadroTexto 14"/>
            <p:cNvSpPr txBox="1"/>
            <p:nvPr/>
          </p:nvSpPr>
          <p:spPr>
            <a:xfrm>
              <a:off x="7440383" y="2131129"/>
              <a:ext cx="1126673" cy="964931"/>
            </a:xfrm>
            <a:prstGeom prst="rect">
              <a:avLst/>
            </a:prstGeom>
            <a:noFill/>
          </p:spPr>
          <p:txBody>
            <a:bodyPr wrap="square" rtlCol="0">
              <a:spAutoFit/>
            </a:bodyPr>
            <a:lstStyle/>
            <a:p>
              <a:pPr algn="ctr"/>
              <a:r>
                <a:rPr lang="es-EC" sz="1400" b="1" dirty="0" smtClean="0"/>
                <a:t>Norma Técnica de Prestación de Servicios y Administración por procesos</a:t>
              </a:r>
              <a:endParaRPr lang="es-EC" sz="1400" b="1" dirty="0"/>
            </a:p>
          </p:txBody>
        </p:sp>
      </p:grpSp>
      <p:grpSp>
        <p:nvGrpSpPr>
          <p:cNvPr id="21" name="Grupo 20"/>
          <p:cNvGrpSpPr/>
          <p:nvPr/>
        </p:nvGrpSpPr>
        <p:grpSpPr>
          <a:xfrm>
            <a:off x="6846497" y="1789650"/>
            <a:ext cx="3560246" cy="830997"/>
            <a:chOff x="6846497" y="1789650"/>
            <a:chExt cx="3560246" cy="830997"/>
          </a:xfrm>
        </p:grpSpPr>
        <p:sp>
          <p:nvSpPr>
            <p:cNvPr id="16" name="CuadroTexto 15"/>
            <p:cNvSpPr txBox="1"/>
            <p:nvPr/>
          </p:nvSpPr>
          <p:spPr>
            <a:xfrm>
              <a:off x="7505698" y="1789650"/>
              <a:ext cx="2901045" cy="830997"/>
            </a:xfrm>
            <a:prstGeom prst="rect">
              <a:avLst/>
            </a:prstGeom>
            <a:noFill/>
          </p:spPr>
          <p:txBody>
            <a:bodyPr wrap="square" rtlCol="0">
              <a:spAutoFit/>
            </a:bodyPr>
            <a:lstStyle/>
            <a:p>
              <a:pPr algn="just"/>
              <a:r>
                <a:rPr lang="es-EC" sz="1200" dirty="0" smtClean="0"/>
                <a:t>Los resultados se alcanzan con mas eficiencia cuando las actividades y los recursos relacionados se gestionan como un proceso</a:t>
              </a:r>
              <a:endParaRPr lang="es-EC" sz="1200" dirty="0"/>
            </a:p>
          </p:txBody>
        </p:sp>
        <p:sp>
          <p:nvSpPr>
            <p:cNvPr id="20" name="Flecha derecha 19"/>
            <p:cNvSpPr/>
            <p:nvPr/>
          </p:nvSpPr>
          <p:spPr>
            <a:xfrm>
              <a:off x="6846497" y="2006153"/>
              <a:ext cx="468086" cy="23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3" name="Grupo 22"/>
          <p:cNvGrpSpPr/>
          <p:nvPr/>
        </p:nvGrpSpPr>
        <p:grpSpPr>
          <a:xfrm>
            <a:off x="8034273" y="3232582"/>
            <a:ext cx="2901045" cy="1970750"/>
            <a:chOff x="8034273" y="3232582"/>
            <a:chExt cx="2901045" cy="1970750"/>
          </a:xfrm>
        </p:grpSpPr>
        <p:sp>
          <p:nvSpPr>
            <p:cNvPr id="17" name="CuadroTexto 16"/>
            <p:cNvSpPr txBox="1"/>
            <p:nvPr/>
          </p:nvSpPr>
          <p:spPr>
            <a:xfrm>
              <a:off x="8034273" y="4187669"/>
              <a:ext cx="2901045" cy="1015663"/>
            </a:xfrm>
            <a:prstGeom prst="rect">
              <a:avLst/>
            </a:prstGeom>
            <a:noFill/>
          </p:spPr>
          <p:txBody>
            <a:bodyPr wrap="square" rtlCol="0">
              <a:spAutoFit/>
            </a:bodyPr>
            <a:lstStyle/>
            <a:p>
              <a:pPr algn="just"/>
              <a:r>
                <a:rPr lang="es-EC" sz="1200" dirty="0" smtClean="0"/>
                <a:t>Metodología corporativa y disciplina de gestión, cuyo objetivo es mejorar el desempeño (eficiencia y eficacia) y la optimización de los procesos de una organización</a:t>
              </a:r>
              <a:endParaRPr lang="es-EC" sz="1200" dirty="0"/>
            </a:p>
          </p:txBody>
        </p:sp>
        <p:sp>
          <p:nvSpPr>
            <p:cNvPr id="22" name="Flecha doblada 21"/>
            <p:cNvSpPr/>
            <p:nvPr/>
          </p:nvSpPr>
          <p:spPr>
            <a:xfrm rot="5400000">
              <a:off x="9142600" y="3222087"/>
              <a:ext cx="468086" cy="4890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nvGrpSpPr>
          <p:cNvPr id="25" name="Grupo 24"/>
          <p:cNvGrpSpPr/>
          <p:nvPr/>
        </p:nvGrpSpPr>
        <p:grpSpPr>
          <a:xfrm>
            <a:off x="4454730" y="5382856"/>
            <a:ext cx="3295899" cy="1228341"/>
            <a:chOff x="4454730" y="5382856"/>
            <a:chExt cx="3295899" cy="1228341"/>
          </a:xfrm>
        </p:grpSpPr>
        <p:sp>
          <p:nvSpPr>
            <p:cNvPr id="18" name="CuadroTexto 17"/>
            <p:cNvSpPr txBox="1"/>
            <p:nvPr/>
          </p:nvSpPr>
          <p:spPr>
            <a:xfrm>
              <a:off x="4454730" y="5595534"/>
              <a:ext cx="3295899" cy="1015663"/>
            </a:xfrm>
            <a:prstGeom prst="rect">
              <a:avLst/>
            </a:prstGeom>
            <a:noFill/>
          </p:spPr>
          <p:txBody>
            <a:bodyPr wrap="square" rtlCol="0">
              <a:spAutoFit/>
            </a:bodyPr>
            <a:lstStyle/>
            <a:p>
              <a:pPr algn="just"/>
              <a:r>
                <a:rPr lang="es-EC" sz="1200" b="1" dirty="0" smtClean="0"/>
                <a:t>Integración:</a:t>
              </a:r>
            </a:p>
            <a:p>
              <a:pPr marL="171450" indent="-171450" algn="just">
                <a:buFont typeface="Arial" panose="020B0604020202020204" pitchFamily="34" charset="0"/>
                <a:buChar char="•"/>
              </a:pPr>
              <a:r>
                <a:rPr lang="es-EC" sz="1200" dirty="0" smtClean="0"/>
                <a:t>Responsabilidad de la Dirección.</a:t>
              </a:r>
            </a:p>
            <a:p>
              <a:pPr marL="171450" indent="-171450" algn="just">
                <a:buFont typeface="Arial" panose="020B0604020202020204" pitchFamily="34" charset="0"/>
                <a:buChar char="•"/>
              </a:pPr>
              <a:r>
                <a:rPr lang="es-EC" sz="1200" dirty="0" smtClean="0"/>
                <a:t>Gestión de los Recursos.</a:t>
              </a:r>
            </a:p>
            <a:p>
              <a:pPr marL="171450" indent="-171450" algn="just">
                <a:buFont typeface="Arial" panose="020B0604020202020204" pitchFamily="34" charset="0"/>
                <a:buChar char="•"/>
              </a:pPr>
              <a:r>
                <a:rPr lang="es-EC" sz="1200" dirty="0" smtClean="0"/>
                <a:t>Prestación del servicio o ejecución de la obra.</a:t>
              </a:r>
            </a:p>
            <a:p>
              <a:pPr marL="171450" indent="-171450" algn="just">
                <a:buFont typeface="Arial" panose="020B0604020202020204" pitchFamily="34" charset="0"/>
                <a:buChar char="•"/>
              </a:pPr>
              <a:r>
                <a:rPr lang="es-EC" sz="1200" dirty="0" smtClean="0"/>
                <a:t>Medición, análisis y mejora</a:t>
              </a:r>
              <a:endParaRPr lang="es-EC" sz="1200" dirty="0"/>
            </a:p>
          </p:txBody>
        </p:sp>
        <p:sp>
          <p:nvSpPr>
            <p:cNvPr id="24" name="Flecha abajo 23"/>
            <p:cNvSpPr/>
            <p:nvPr/>
          </p:nvSpPr>
          <p:spPr>
            <a:xfrm>
              <a:off x="5776107" y="5382856"/>
              <a:ext cx="330779" cy="239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9" name="Grupo 28"/>
          <p:cNvGrpSpPr/>
          <p:nvPr/>
        </p:nvGrpSpPr>
        <p:grpSpPr>
          <a:xfrm>
            <a:off x="960415" y="3361965"/>
            <a:ext cx="3295899" cy="2118365"/>
            <a:chOff x="960415" y="3361965"/>
            <a:chExt cx="3295899" cy="2118365"/>
          </a:xfrm>
        </p:grpSpPr>
        <p:sp>
          <p:nvSpPr>
            <p:cNvPr id="19" name="CuadroTexto 18"/>
            <p:cNvSpPr txBox="1"/>
            <p:nvPr/>
          </p:nvSpPr>
          <p:spPr>
            <a:xfrm>
              <a:off x="960415" y="4280001"/>
              <a:ext cx="3295899" cy="1200329"/>
            </a:xfrm>
            <a:prstGeom prst="rect">
              <a:avLst/>
            </a:prstGeom>
            <a:noFill/>
          </p:spPr>
          <p:txBody>
            <a:bodyPr wrap="square" rtlCol="0">
              <a:spAutoFit/>
            </a:bodyPr>
            <a:lstStyle/>
            <a:p>
              <a:pPr algn="just"/>
              <a:r>
                <a:rPr lang="es-EC" sz="1200" b="1" dirty="0" smtClean="0"/>
                <a:t>Lineamientos y directrices:</a:t>
              </a:r>
            </a:p>
            <a:p>
              <a:pPr marL="171450" indent="-171450" algn="just">
                <a:buFont typeface="Arial" panose="020B0604020202020204" pitchFamily="34" charset="0"/>
                <a:buChar char="•"/>
              </a:pPr>
              <a:r>
                <a:rPr lang="es-EC" sz="1200" dirty="0" smtClean="0"/>
                <a:t>Fomentar el ordenamiento, eficacia y eficiencia en la Instituciones Públicas.</a:t>
              </a:r>
            </a:p>
            <a:p>
              <a:pPr marL="171450" indent="-171450" algn="just">
                <a:buFont typeface="Arial" panose="020B0604020202020204" pitchFamily="34" charset="0"/>
                <a:buChar char="•"/>
              </a:pPr>
              <a:r>
                <a:rPr lang="es-EC" sz="1200" dirty="0" smtClean="0"/>
                <a:t>Asegurar la provisión de servicios y productos de calidad orientados a satisfacer necesidades y expectativas de los clientes.</a:t>
              </a:r>
            </a:p>
          </p:txBody>
        </p:sp>
        <p:sp>
          <p:nvSpPr>
            <p:cNvPr id="28" name="Flecha doblada hacia arriba 27"/>
            <p:cNvSpPr/>
            <p:nvPr/>
          </p:nvSpPr>
          <p:spPr>
            <a:xfrm rot="10800000">
              <a:off x="1443595" y="3361965"/>
              <a:ext cx="511629" cy="635027"/>
            </a:xfrm>
            <a:prstGeom prst="bentUpArrow">
              <a:avLst>
                <a:gd name="adj1" fmla="val 25000"/>
                <a:gd name="adj2" fmla="val 2819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237584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randombar(horizontal)">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11241339"/>
              </p:ext>
            </p:extLst>
          </p:nvPr>
        </p:nvGraphicFramePr>
        <p:xfrm>
          <a:off x="827314" y="946099"/>
          <a:ext cx="10689772" cy="5639514"/>
        </p:xfrm>
        <a:graphic>
          <a:graphicData uri="http://schemas.openxmlformats.org/drawingml/2006/table">
            <a:tbl>
              <a:tblPr firstRow="1" firstCol="1" bandRow="1">
                <a:tableStyleId>{5C22544A-7EE6-4342-B048-85BDC9FD1C3A}</a:tableStyleId>
              </a:tblPr>
              <a:tblGrid>
                <a:gridCol w="2157195"/>
                <a:gridCol w="1832227"/>
                <a:gridCol w="2050299"/>
                <a:gridCol w="1618431"/>
                <a:gridCol w="2050299"/>
                <a:gridCol w="981321"/>
              </a:tblGrid>
              <a:tr h="328565">
                <a:tc rowSpan="2">
                  <a:txBody>
                    <a:bodyPr/>
                    <a:lstStyle/>
                    <a:p>
                      <a:pPr algn="ctr">
                        <a:lnSpc>
                          <a:spcPct val="150000"/>
                        </a:lnSpc>
                        <a:spcBef>
                          <a:spcPts val="1200"/>
                        </a:spcBef>
                        <a:spcAft>
                          <a:spcPts val="0"/>
                        </a:spcAft>
                      </a:pPr>
                      <a:r>
                        <a:rPr lang="es-EC" sz="1200" b="1" dirty="0">
                          <a:effectLst/>
                        </a:rPr>
                        <a:t>Objetivos Específicos</a:t>
                      </a:r>
                      <a:endParaRPr lang="es-EC" sz="1200" b="1" dirty="0">
                        <a:solidFill>
                          <a:srgbClr val="00000A"/>
                        </a:solidFill>
                        <a:effectLst/>
                        <a:latin typeface="Liberation Serif"/>
                        <a:ea typeface="WenQuanYi Micro Hei"/>
                        <a:cs typeface="Lohit Hindi"/>
                      </a:endParaRPr>
                    </a:p>
                  </a:txBody>
                  <a:tcPr marL="39846" marR="39846" marT="0" marB="0" anchor="ctr">
                    <a:solidFill>
                      <a:schemeClr val="tx2"/>
                    </a:solidFill>
                  </a:tcPr>
                </a:tc>
                <a:tc gridSpan="2">
                  <a:txBody>
                    <a:bodyPr/>
                    <a:lstStyle/>
                    <a:p>
                      <a:pPr algn="ctr">
                        <a:lnSpc>
                          <a:spcPct val="150000"/>
                        </a:lnSpc>
                        <a:spcBef>
                          <a:spcPts val="1200"/>
                        </a:spcBef>
                        <a:spcAft>
                          <a:spcPts val="0"/>
                        </a:spcAft>
                      </a:pPr>
                      <a:r>
                        <a:rPr lang="es-EC" sz="1200" b="1" dirty="0">
                          <a:effectLst/>
                        </a:rPr>
                        <a:t>Fuentes de Información</a:t>
                      </a:r>
                      <a:endParaRPr lang="es-EC" sz="1200" b="1" dirty="0">
                        <a:solidFill>
                          <a:srgbClr val="00000A"/>
                        </a:solidFill>
                        <a:effectLst/>
                        <a:latin typeface="Liberation Serif"/>
                        <a:ea typeface="WenQuanYi Micro Hei"/>
                        <a:cs typeface="Lohit Hindi"/>
                      </a:endParaRPr>
                    </a:p>
                  </a:txBody>
                  <a:tcPr marL="39846" marR="39846" marT="0" marB="0" anchor="ctr">
                    <a:solidFill>
                      <a:schemeClr val="tx2"/>
                    </a:solidFill>
                  </a:tcPr>
                </a:tc>
                <a:tc hMerge="1">
                  <a:txBody>
                    <a:bodyPr/>
                    <a:lstStyle/>
                    <a:p>
                      <a:endParaRPr lang="es-EC"/>
                    </a:p>
                  </a:txBody>
                  <a:tcPr/>
                </a:tc>
                <a:tc rowSpan="2">
                  <a:txBody>
                    <a:bodyPr/>
                    <a:lstStyle/>
                    <a:p>
                      <a:pPr algn="ctr">
                        <a:lnSpc>
                          <a:spcPct val="150000"/>
                        </a:lnSpc>
                        <a:spcBef>
                          <a:spcPts val="1200"/>
                        </a:spcBef>
                        <a:spcAft>
                          <a:spcPts val="0"/>
                        </a:spcAft>
                      </a:pPr>
                      <a:r>
                        <a:rPr lang="es-EC" sz="1200" b="1" dirty="0">
                          <a:effectLst/>
                        </a:rPr>
                        <a:t>Tipo de Investigación</a:t>
                      </a:r>
                      <a:endParaRPr lang="es-EC" sz="1200" b="1" dirty="0">
                        <a:solidFill>
                          <a:srgbClr val="00000A"/>
                        </a:solidFill>
                        <a:effectLst/>
                        <a:latin typeface="Liberation Serif"/>
                        <a:ea typeface="WenQuanYi Micro Hei"/>
                        <a:cs typeface="Lohit Hindi"/>
                      </a:endParaRPr>
                    </a:p>
                  </a:txBody>
                  <a:tcPr marL="39846" marR="39846" marT="0" marB="0" anchor="ctr">
                    <a:solidFill>
                      <a:schemeClr val="tx2"/>
                    </a:solidFill>
                  </a:tcPr>
                </a:tc>
                <a:tc>
                  <a:txBody>
                    <a:bodyPr/>
                    <a:lstStyle/>
                    <a:p>
                      <a:pPr algn="ctr">
                        <a:lnSpc>
                          <a:spcPct val="150000"/>
                        </a:lnSpc>
                        <a:spcBef>
                          <a:spcPts val="1200"/>
                        </a:spcBef>
                        <a:spcAft>
                          <a:spcPts val="0"/>
                        </a:spcAft>
                      </a:pPr>
                      <a:r>
                        <a:rPr lang="es-EC" sz="1200" b="1" dirty="0">
                          <a:effectLst/>
                        </a:rPr>
                        <a:t>Método de investigación</a:t>
                      </a:r>
                      <a:endParaRPr lang="es-EC" sz="1200" b="1" dirty="0">
                        <a:solidFill>
                          <a:srgbClr val="00000A"/>
                        </a:solidFill>
                        <a:effectLst/>
                        <a:latin typeface="Liberation Serif"/>
                        <a:ea typeface="WenQuanYi Micro Hei"/>
                        <a:cs typeface="Lohit Hindi"/>
                      </a:endParaRPr>
                    </a:p>
                  </a:txBody>
                  <a:tcPr marL="39846" marR="39846" marT="0" marB="0" anchor="ctr">
                    <a:solidFill>
                      <a:schemeClr val="tx2"/>
                    </a:solidFill>
                  </a:tcPr>
                </a:tc>
                <a:tc rowSpan="2">
                  <a:txBody>
                    <a:bodyPr/>
                    <a:lstStyle/>
                    <a:p>
                      <a:pPr algn="ctr">
                        <a:lnSpc>
                          <a:spcPct val="150000"/>
                        </a:lnSpc>
                        <a:spcBef>
                          <a:spcPts val="1200"/>
                        </a:spcBef>
                        <a:spcAft>
                          <a:spcPts val="0"/>
                        </a:spcAft>
                      </a:pPr>
                      <a:r>
                        <a:rPr lang="es-EC" sz="1200" b="1">
                          <a:effectLst/>
                        </a:rPr>
                        <a:t>Herramientas</a:t>
                      </a:r>
                      <a:endParaRPr lang="es-EC" sz="1200" b="1">
                        <a:solidFill>
                          <a:srgbClr val="00000A"/>
                        </a:solidFill>
                        <a:effectLst/>
                        <a:latin typeface="Liberation Serif"/>
                        <a:ea typeface="WenQuanYi Micro Hei"/>
                        <a:cs typeface="Lohit Hindi"/>
                      </a:endParaRPr>
                    </a:p>
                  </a:txBody>
                  <a:tcPr marL="39846" marR="39846" marT="0" marB="0" anchor="ctr">
                    <a:solidFill>
                      <a:schemeClr val="tx2"/>
                    </a:solidFill>
                  </a:tcPr>
                </a:tc>
              </a:tr>
              <a:tr h="390850">
                <a:tc vMerge="1">
                  <a:txBody>
                    <a:bodyPr/>
                    <a:lstStyle/>
                    <a:p>
                      <a:endParaRPr lang="es-EC"/>
                    </a:p>
                  </a:txBody>
                  <a:tcPr/>
                </a:tc>
                <a:tc>
                  <a:txBody>
                    <a:bodyPr/>
                    <a:lstStyle/>
                    <a:p>
                      <a:pPr algn="ctr">
                        <a:lnSpc>
                          <a:spcPct val="150000"/>
                        </a:lnSpc>
                        <a:spcBef>
                          <a:spcPts val="1200"/>
                        </a:spcBef>
                        <a:spcAft>
                          <a:spcPts val="0"/>
                        </a:spcAft>
                      </a:pPr>
                      <a:r>
                        <a:rPr lang="es-EC" sz="1200" b="1" dirty="0">
                          <a:solidFill>
                            <a:schemeClr val="bg1"/>
                          </a:solidFill>
                          <a:effectLst/>
                        </a:rPr>
                        <a:t>Primarias</a:t>
                      </a:r>
                      <a:endParaRPr lang="es-EC" sz="1200" b="1" dirty="0">
                        <a:solidFill>
                          <a:schemeClr val="bg1"/>
                        </a:solidFill>
                        <a:effectLst/>
                        <a:latin typeface="Liberation Serif"/>
                        <a:ea typeface="WenQuanYi Micro Hei"/>
                        <a:cs typeface="Lohit Hindi"/>
                      </a:endParaRPr>
                    </a:p>
                  </a:txBody>
                  <a:tcPr marL="39846" marR="39846" marT="0" marB="0" anchor="ctr">
                    <a:solidFill>
                      <a:schemeClr val="tx2"/>
                    </a:solidFill>
                  </a:tcPr>
                </a:tc>
                <a:tc>
                  <a:txBody>
                    <a:bodyPr/>
                    <a:lstStyle/>
                    <a:p>
                      <a:pPr algn="ctr">
                        <a:lnSpc>
                          <a:spcPct val="150000"/>
                        </a:lnSpc>
                        <a:spcBef>
                          <a:spcPts val="1200"/>
                        </a:spcBef>
                        <a:spcAft>
                          <a:spcPts val="0"/>
                        </a:spcAft>
                      </a:pPr>
                      <a:r>
                        <a:rPr lang="es-EC" sz="1200" b="1" dirty="0">
                          <a:solidFill>
                            <a:schemeClr val="bg1"/>
                          </a:solidFill>
                          <a:effectLst/>
                        </a:rPr>
                        <a:t>Secundarias</a:t>
                      </a:r>
                      <a:endParaRPr lang="es-EC" sz="1200" b="1" dirty="0">
                        <a:solidFill>
                          <a:schemeClr val="bg1"/>
                        </a:solidFill>
                        <a:effectLst/>
                        <a:latin typeface="Liberation Serif"/>
                        <a:ea typeface="WenQuanYi Micro Hei"/>
                        <a:cs typeface="Lohit Hindi"/>
                      </a:endParaRPr>
                    </a:p>
                  </a:txBody>
                  <a:tcPr marL="39846" marR="39846" marT="0" marB="0" anchor="ctr">
                    <a:solidFill>
                      <a:schemeClr val="tx2"/>
                    </a:solidFill>
                  </a:tcPr>
                </a:tc>
                <a:tc vMerge="1">
                  <a:txBody>
                    <a:bodyPr/>
                    <a:lstStyle/>
                    <a:p>
                      <a:endParaRPr lang="es-EC"/>
                    </a:p>
                  </a:txBody>
                  <a:tcPr/>
                </a:tc>
                <a:tc>
                  <a:txBody>
                    <a:bodyPr/>
                    <a:lstStyle/>
                    <a:p>
                      <a:pPr algn="ctr">
                        <a:lnSpc>
                          <a:spcPct val="150000"/>
                        </a:lnSpc>
                        <a:spcBef>
                          <a:spcPts val="1200"/>
                        </a:spcBef>
                        <a:spcAft>
                          <a:spcPts val="0"/>
                        </a:spcAft>
                      </a:pPr>
                      <a:r>
                        <a:rPr lang="es-EC" sz="1200" b="1" dirty="0">
                          <a:solidFill>
                            <a:schemeClr val="bg1"/>
                          </a:solidFill>
                          <a:effectLst/>
                        </a:rPr>
                        <a:t>Proyecto Factible</a:t>
                      </a:r>
                      <a:endParaRPr lang="es-EC" sz="1200" b="1" dirty="0">
                        <a:solidFill>
                          <a:schemeClr val="bg1"/>
                        </a:solidFill>
                        <a:effectLst/>
                        <a:latin typeface="Liberation Serif"/>
                        <a:ea typeface="WenQuanYi Micro Hei"/>
                        <a:cs typeface="Lohit Hindi"/>
                      </a:endParaRPr>
                    </a:p>
                  </a:txBody>
                  <a:tcPr marL="39846" marR="39846" marT="0" marB="0" anchor="ctr">
                    <a:solidFill>
                      <a:schemeClr val="tx2"/>
                    </a:solidFill>
                  </a:tcPr>
                </a:tc>
                <a:tc vMerge="1">
                  <a:txBody>
                    <a:bodyPr/>
                    <a:lstStyle/>
                    <a:p>
                      <a:endParaRPr lang="es-EC"/>
                    </a:p>
                  </a:txBody>
                  <a:tcPr/>
                </a:tc>
              </a:tr>
              <a:tr h="4920099">
                <a:tc>
                  <a:txBody>
                    <a:bodyPr/>
                    <a:lstStyle/>
                    <a:p>
                      <a:pPr marL="342900" lvl="0" indent="-342900">
                        <a:lnSpc>
                          <a:spcPct val="150000"/>
                        </a:lnSpc>
                        <a:spcBef>
                          <a:spcPts val="1200"/>
                        </a:spcBef>
                        <a:spcAft>
                          <a:spcPts val="1000"/>
                        </a:spcAft>
                        <a:buFont typeface="+mj-lt"/>
                        <a:buAutoNum type="alphaLcPeriod"/>
                      </a:pPr>
                      <a:endParaRPr lang="es-EC" sz="1200" dirty="0" smtClean="0">
                        <a:effectLst/>
                      </a:endParaRPr>
                    </a:p>
                    <a:p>
                      <a:pPr marL="342900" lvl="0" indent="-342900">
                        <a:lnSpc>
                          <a:spcPct val="150000"/>
                        </a:lnSpc>
                        <a:spcBef>
                          <a:spcPts val="1200"/>
                        </a:spcBef>
                        <a:spcAft>
                          <a:spcPts val="1000"/>
                        </a:spcAft>
                        <a:buFont typeface="+mj-lt"/>
                        <a:buAutoNum type="alphaLcPeriod"/>
                      </a:pPr>
                      <a:endParaRPr lang="es-EC" sz="1200" dirty="0" smtClean="0">
                        <a:effectLst/>
                      </a:endParaRPr>
                    </a:p>
                    <a:p>
                      <a:pPr marL="342900" lvl="0" indent="-342900">
                        <a:lnSpc>
                          <a:spcPct val="150000"/>
                        </a:lnSpc>
                        <a:spcBef>
                          <a:spcPts val="1200"/>
                        </a:spcBef>
                        <a:spcAft>
                          <a:spcPts val="1000"/>
                        </a:spcAft>
                        <a:buFont typeface="+mj-lt"/>
                        <a:buAutoNum type="alphaLcPeriod"/>
                      </a:pPr>
                      <a:r>
                        <a:rPr lang="es-EC" sz="1200" dirty="0" smtClean="0">
                          <a:effectLst/>
                        </a:rPr>
                        <a:t>Realizar </a:t>
                      </a:r>
                      <a:r>
                        <a:rPr lang="es-EC" sz="1200" dirty="0">
                          <a:effectLst/>
                        </a:rPr>
                        <a:t>un diagnóstico y establecer una línea base en la administración de proyectos que actualmente dispone el CEE en el nivel operativo UEC/GMT</a:t>
                      </a:r>
                      <a:r>
                        <a:rPr lang="es-EC" sz="1000" dirty="0">
                          <a:effectLst/>
                        </a:rPr>
                        <a:t>. </a:t>
                      </a:r>
                      <a:endParaRPr lang="es-EC"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9846" marR="39846" marT="0" marB="0"/>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Los profesionales del CEE, encargados de la  planificación y ejecución de proyectos</a:t>
                      </a:r>
                      <a:endParaRPr lang="es-EC" sz="1050" b="1" dirty="0">
                        <a:solidFill>
                          <a:srgbClr val="00000A"/>
                        </a:solidFill>
                        <a:effectLst/>
                        <a:latin typeface="Liberation Serif"/>
                        <a:ea typeface="WenQuanYi Micro Hei"/>
                        <a:cs typeface="Lohit Hindi"/>
                      </a:endParaRPr>
                    </a:p>
                  </a:txBody>
                  <a:tcPr marL="39846" marR="39846" marT="0" marB="0">
                    <a:solidFill>
                      <a:schemeClr val="tx2">
                        <a:lumMod val="20000"/>
                        <a:lumOff val="80000"/>
                      </a:schemeClr>
                    </a:solidFill>
                  </a:tcPr>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Informes de gestión.</a:t>
                      </a:r>
                    </a:p>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Reportes de productividad.</a:t>
                      </a:r>
                    </a:p>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Cronogramas de avance de obra.</a:t>
                      </a:r>
                    </a:p>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Reportes y análisis de costos</a:t>
                      </a:r>
                      <a:endParaRPr lang="es-EC" sz="1050" b="1" dirty="0">
                        <a:solidFill>
                          <a:srgbClr val="00000A"/>
                        </a:solidFill>
                        <a:effectLst/>
                        <a:latin typeface="Liberation Serif"/>
                        <a:ea typeface="WenQuanYi Micro Hei"/>
                        <a:cs typeface="Lohit Hindi"/>
                      </a:endParaRPr>
                    </a:p>
                  </a:txBody>
                  <a:tcPr marL="39846" marR="39846" marT="0" marB="0">
                    <a:solidFill>
                      <a:schemeClr val="tx2">
                        <a:lumMod val="20000"/>
                        <a:lumOff val="80000"/>
                      </a:schemeClr>
                    </a:solidFill>
                  </a:tcPr>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Análisis documental.</a:t>
                      </a:r>
                    </a:p>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Entrevistas de información.</a:t>
                      </a:r>
                    </a:p>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Preguntas de sondeo</a:t>
                      </a:r>
                    </a:p>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Observación participativa</a:t>
                      </a:r>
                      <a:endParaRPr lang="es-EC" sz="1050" b="1" dirty="0">
                        <a:solidFill>
                          <a:srgbClr val="00000A"/>
                        </a:solidFill>
                        <a:effectLst/>
                        <a:latin typeface="Liberation Serif"/>
                        <a:ea typeface="WenQuanYi Micro Hei"/>
                        <a:cs typeface="Lohit Hindi"/>
                      </a:endParaRPr>
                    </a:p>
                  </a:txBody>
                  <a:tcPr marL="39846" marR="39846" marT="0" marB="0">
                    <a:solidFill>
                      <a:schemeClr val="tx2">
                        <a:lumMod val="20000"/>
                        <a:lumOff val="80000"/>
                      </a:schemeClr>
                    </a:solidFill>
                  </a:tcPr>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Estudio tipo diagnóstico de los principales problemas técnicos, administrativos y financieros desde en el nivel operativo del CEE  (UEC/GTM).</a:t>
                      </a:r>
                    </a:p>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Caracterización de la problemática y las acciones que  actualmente se realizan en el CEE para gestionar los proyectos.</a:t>
                      </a:r>
                    </a:p>
                    <a:p>
                      <a:pPr marL="342900" lvl="0" indent="-342900" algn="just">
                        <a:lnSpc>
                          <a:spcPct val="150000"/>
                        </a:lnSpc>
                        <a:spcBef>
                          <a:spcPts val="1200"/>
                        </a:spcBef>
                        <a:spcAft>
                          <a:spcPts val="1000"/>
                        </a:spcAft>
                        <a:buFont typeface="Symbol" panose="05050102010706020507" pitchFamily="18" charset="2"/>
                        <a:buChar char=""/>
                      </a:pPr>
                      <a:r>
                        <a:rPr lang="es-EC" sz="1050" b="1" dirty="0">
                          <a:effectLst/>
                        </a:rPr>
                        <a:t>Establecimiento de la  línea base en gestión de proyectos que actualmente dispone el CEE en el nivel operativo para la ejecución de proyectos de construcción de obras civiles</a:t>
                      </a:r>
                      <a:endParaRPr lang="es-EC" sz="1050" b="1" dirty="0">
                        <a:solidFill>
                          <a:srgbClr val="00000A"/>
                        </a:solidFill>
                        <a:effectLst/>
                        <a:latin typeface="Liberation Serif"/>
                        <a:ea typeface="WenQuanYi Micro Hei"/>
                        <a:cs typeface="Lohit Hindi"/>
                      </a:endParaRPr>
                    </a:p>
                  </a:txBody>
                  <a:tcPr marL="39846" marR="39846" marT="0" marB="0">
                    <a:solidFill>
                      <a:schemeClr val="tx2">
                        <a:lumMod val="20000"/>
                        <a:lumOff val="80000"/>
                      </a:schemeClr>
                    </a:solidFill>
                  </a:tcPr>
                </a:tc>
                <a:tc>
                  <a:txBody>
                    <a:bodyPr/>
                    <a:lstStyle/>
                    <a:p>
                      <a:pPr marL="171450" indent="-171450" algn="just">
                        <a:lnSpc>
                          <a:spcPct val="150000"/>
                        </a:lnSpc>
                        <a:spcBef>
                          <a:spcPts val="1200"/>
                        </a:spcBef>
                        <a:spcAft>
                          <a:spcPts val="0"/>
                        </a:spcAft>
                        <a:buFont typeface="Arial" panose="020B0604020202020204" pitchFamily="34" charset="0"/>
                        <a:buChar char="•"/>
                      </a:pPr>
                      <a:r>
                        <a:rPr lang="es-EC" sz="1050" b="1" dirty="0">
                          <a:effectLst/>
                        </a:rPr>
                        <a:t>Juicio de expertos.</a:t>
                      </a:r>
                    </a:p>
                    <a:p>
                      <a:pPr marL="171450" indent="-171450" algn="just">
                        <a:lnSpc>
                          <a:spcPct val="150000"/>
                        </a:lnSpc>
                        <a:spcBef>
                          <a:spcPts val="1200"/>
                        </a:spcBef>
                        <a:spcAft>
                          <a:spcPts val="0"/>
                        </a:spcAft>
                        <a:buFont typeface="Arial" panose="020B0604020202020204" pitchFamily="34" charset="0"/>
                        <a:buChar char="•"/>
                      </a:pPr>
                      <a:r>
                        <a:rPr lang="es-EC" sz="1050" b="1" dirty="0">
                          <a:effectLst/>
                        </a:rPr>
                        <a:t>Datos estadísticos reflejados en tablas y cuadros..</a:t>
                      </a:r>
                    </a:p>
                    <a:p>
                      <a:pPr algn="just">
                        <a:lnSpc>
                          <a:spcPct val="150000"/>
                        </a:lnSpc>
                        <a:spcBef>
                          <a:spcPts val="1200"/>
                        </a:spcBef>
                        <a:spcAft>
                          <a:spcPts val="0"/>
                        </a:spcAft>
                      </a:pPr>
                      <a:r>
                        <a:rPr lang="es-EC" sz="1050" b="1" dirty="0">
                          <a:effectLst/>
                        </a:rPr>
                        <a:t> </a:t>
                      </a:r>
                    </a:p>
                    <a:p>
                      <a:pPr algn="just">
                        <a:lnSpc>
                          <a:spcPct val="150000"/>
                        </a:lnSpc>
                        <a:spcBef>
                          <a:spcPts val="1200"/>
                        </a:spcBef>
                        <a:spcAft>
                          <a:spcPts val="0"/>
                        </a:spcAft>
                      </a:pPr>
                      <a:r>
                        <a:rPr lang="es-EC" sz="1050" b="1" dirty="0">
                          <a:effectLst/>
                        </a:rPr>
                        <a:t> </a:t>
                      </a:r>
                    </a:p>
                    <a:p>
                      <a:pPr algn="just">
                        <a:lnSpc>
                          <a:spcPct val="150000"/>
                        </a:lnSpc>
                        <a:spcBef>
                          <a:spcPts val="1200"/>
                        </a:spcBef>
                        <a:spcAft>
                          <a:spcPts val="0"/>
                        </a:spcAft>
                      </a:pPr>
                      <a:r>
                        <a:rPr lang="es-EC" sz="1050" b="1" dirty="0">
                          <a:effectLst/>
                        </a:rPr>
                        <a:t> </a:t>
                      </a:r>
                      <a:endParaRPr lang="es-EC" sz="1050" b="1" dirty="0">
                        <a:solidFill>
                          <a:srgbClr val="00000A"/>
                        </a:solidFill>
                        <a:effectLst/>
                        <a:latin typeface="Liberation Serif"/>
                        <a:ea typeface="WenQuanYi Micro Hei"/>
                        <a:cs typeface="Lohit Hindi"/>
                      </a:endParaRPr>
                    </a:p>
                  </a:txBody>
                  <a:tcPr marL="39846" marR="39846" marT="0" marB="0">
                    <a:solidFill>
                      <a:schemeClr val="tx2">
                        <a:lumMod val="20000"/>
                        <a:lumOff val="80000"/>
                      </a:schemeClr>
                    </a:solidFill>
                  </a:tcPr>
                </a:tc>
              </a:tr>
            </a:tbl>
          </a:graphicData>
        </a:graphic>
      </p:graphicFrame>
      <p:sp>
        <p:nvSpPr>
          <p:cNvPr id="4" name="CuadroTexto 3"/>
          <p:cNvSpPr txBox="1"/>
          <p:nvPr/>
        </p:nvSpPr>
        <p:spPr>
          <a:xfrm>
            <a:off x="4792187" y="250372"/>
            <a:ext cx="2490355" cy="646331"/>
          </a:xfrm>
          <a:prstGeom prst="rect">
            <a:avLst/>
          </a:prstGeom>
          <a:solidFill>
            <a:schemeClr val="accent3">
              <a:lumMod val="60000"/>
              <a:lumOff val="40000"/>
            </a:schemeClr>
          </a:solidFill>
          <a:ln w="19050">
            <a:solidFill>
              <a:schemeClr val="tx2">
                <a:lumMod val="75000"/>
              </a:schemeClr>
            </a:solidFill>
          </a:ln>
          <a:effectLst>
            <a:glow rad="63500">
              <a:schemeClr val="accent1">
                <a:satMod val="175000"/>
                <a:alpha val="40000"/>
              </a:schemeClr>
            </a:glow>
            <a:innerShdw blurRad="63500" dist="50800" dir="18900000">
              <a:prstClr val="black">
                <a:alpha val="50000"/>
              </a:prstClr>
            </a:innerShdw>
          </a:effectLst>
        </p:spPr>
        <p:txBody>
          <a:bodyPr wrap="square" rtlCol="0">
            <a:spAutoFit/>
          </a:bodyPr>
          <a:lstStyle/>
          <a:p>
            <a:pPr algn="ctr"/>
            <a:r>
              <a:rPr lang="es-EC" b="1" dirty="0" smtClean="0"/>
              <a:t>MARCO METODOLÓGICO</a:t>
            </a:r>
            <a:endParaRPr lang="es-EC" b="1" dirty="0"/>
          </a:p>
        </p:txBody>
      </p:sp>
    </p:spTree>
    <p:extLst>
      <p:ext uri="{BB962C8B-B14F-4D97-AF65-F5344CB8AC3E}">
        <p14:creationId xmlns:p14="http://schemas.microsoft.com/office/powerpoint/2010/main" val="157925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897850172"/>
              </p:ext>
            </p:extLst>
          </p:nvPr>
        </p:nvGraphicFramePr>
        <p:xfrm>
          <a:off x="718458" y="731323"/>
          <a:ext cx="10907484" cy="4867125"/>
        </p:xfrm>
        <a:graphic>
          <a:graphicData uri="http://schemas.openxmlformats.org/drawingml/2006/table">
            <a:tbl>
              <a:tblPr firstRow="1" firstCol="1" bandRow="1">
                <a:tableStyleId>{5C22544A-7EE6-4342-B048-85BDC9FD1C3A}</a:tableStyleId>
              </a:tblPr>
              <a:tblGrid>
                <a:gridCol w="2201132"/>
                <a:gridCol w="1869541"/>
                <a:gridCol w="2092055"/>
                <a:gridCol w="1651394"/>
                <a:gridCol w="2092055"/>
                <a:gridCol w="1001307"/>
              </a:tblGrid>
              <a:tr h="411677">
                <a:tc rowSpan="2">
                  <a:txBody>
                    <a:bodyPr/>
                    <a:lstStyle/>
                    <a:p>
                      <a:pPr algn="ctr">
                        <a:lnSpc>
                          <a:spcPct val="150000"/>
                        </a:lnSpc>
                        <a:spcBef>
                          <a:spcPts val="1200"/>
                        </a:spcBef>
                        <a:spcAft>
                          <a:spcPts val="0"/>
                        </a:spcAft>
                      </a:pPr>
                      <a:r>
                        <a:rPr lang="es-EC" sz="1200" b="1" dirty="0">
                          <a:solidFill>
                            <a:schemeClr val="bg1"/>
                          </a:solidFill>
                          <a:effectLst/>
                        </a:rPr>
                        <a:t>Objetivos Específicos</a:t>
                      </a:r>
                      <a:endParaRPr lang="es-EC" sz="1200" b="1" dirty="0">
                        <a:solidFill>
                          <a:schemeClr val="bg1"/>
                        </a:solidFill>
                        <a:effectLst/>
                        <a:latin typeface="Liberation Serif"/>
                        <a:ea typeface="WenQuanYi Micro Hei"/>
                        <a:cs typeface="Lohit Hindi"/>
                      </a:endParaRPr>
                    </a:p>
                  </a:txBody>
                  <a:tcPr marL="68580" marR="68580" marT="0" marB="0" anchor="ctr">
                    <a:solidFill>
                      <a:schemeClr val="tx2"/>
                    </a:solidFill>
                  </a:tcPr>
                </a:tc>
                <a:tc gridSpan="2">
                  <a:txBody>
                    <a:bodyPr/>
                    <a:lstStyle/>
                    <a:p>
                      <a:pPr algn="ctr">
                        <a:lnSpc>
                          <a:spcPct val="150000"/>
                        </a:lnSpc>
                        <a:spcBef>
                          <a:spcPts val="1200"/>
                        </a:spcBef>
                        <a:spcAft>
                          <a:spcPts val="0"/>
                        </a:spcAft>
                      </a:pPr>
                      <a:r>
                        <a:rPr lang="es-EC" sz="1200" b="1" dirty="0">
                          <a:solidFill>
                            <a:schemeClr val="bg1"/>
                          </a:solidFill>
                          <a:effectLst/>
                        </a:rPr>
                        <a:t>Fuentes de Información</a:t>
                      </a:r>
                      <a:endParaRPr lang="es-EC" sz="1200" b="1" dirty="0">
                        <a:solidFill>
                          <a:schemeClr val="bg1"/>
                        </a:solidFill>
                        <a:effectLst/>
                        <a:latin typeface="Liberation Serif"/>
                        <a:ea typeface="WenQuanYi Micro Hei"/>
                        <a:cs typeface="Lohit Hindi"/>
                      </a:endParaRPr>
                    </a:p>
                  </a:txBody>
                  <a:tcPr marL="68580" marR="68580" marT="0" marB="0" anchor="ctr">
                    <a:solidFill>
                      <a:schemeClr val="tx2"/>
                    </a:solidFill>
                  </a:tcPr>
                </a:tc>
                <a:tc hMerge="1">
                  <a:txBody>
                    <a:bodyPr/>
                    <a:lstStyle/>
                    <a:p>
                      <a:endParaRPr lang="es-EC"/>
                    </a:p>
                  </a:txBody>
                  <a:tcPr/>
                </a:tc>
                <a:tc rowSpan="2">
                  <a:txBody>
                    <a:bodyPr/>
                    <a:lstStyle/>
                    <a:p>
                      <a:pPr algn="ctr">
                        <a:lnSpc>
                          <a:spcPct val="150000"/>
                        </a:lnSpc>
                        <a:spcBef>
                          <a:spcPts val="1200"/>
                        </a:spcBef>
                        <a:spcAft>
                          <a:spcPts val="0"/>
                        </a:spcAft>
                      </a:pPr>
                      <a:r>
                        <a:rPr lang="es-EC" sz="1200" b="1" dirty="0">
                          <a:solidFill>
                            <a:schemeClr val="bg1"/>
                          </a:solidFill>
                          <a:effectLst/>
                        </a:rPr>
                        <a:t>Tipo de Investigación</a:t>
                      </a:r>
                      <a:endParaRPr lang="es-EC" sz="1200" b="1" dirty="0">
                        <a:solidFill>
                          <a:schemeClr val="bg1"/>
                        </a:solidFill>
                        <a:effectLst/>
                        <a:latin typeface="Liberation Serif"/>
                        <a:ea typeface="WenQuanYi Micro Hei"/>
                        <a:cs typeface="Lohit Hindi"/>
                      </a:endParaRPr>
                    </a:p>
                  </a:txBody>
                  <a:tcPr marL="68580" marR="68580" marT="0" marB="0" anchor="ctr">
                    <a:solidFill>
                      <a:schemeClr val="tx2"/>
                    </a:solidFill>
                  </a:tcPr>
                </a:tc>
                <a:tc>
                  <a:txBody>
                    <a:bodyPr/>
                    <a:lstStyle/>
                    <a:p>
                      <a:pPr algn="ctr">
                        <a:lnSpc>
                          <a:spcPct val="150000"/>
                        </a:lnSpc>
                        <a:spcBef>
                          <a:spcPts val="1200"/>
                        </a:spcBef>
                        <a:spcAft>
                          <a:spcPts val="0"/>
                        </a:spcAft>
                      </a:pPr>
                      <a:r>
                        <a:rPr lang="es-EC" sz="1200" b="1" dirty="0">
                          <a:solidFill>
                            <a:schemeClr val="bg1"/>
                          </a:solidFill>
                          <a:effectLst/>
                        </a:rPr>
                        <a:t>Método de investigación</a:t>
                      </a:r>
                      <a:endParaRPr lang="es-EC" sz="1200" b="1" dirty="0">
                        <a:solidFill>
                          <a:schemeClr val="bg1"/>
                        </a:solidFill>
                        <a:effectLst/>
                        <a:latin typeface="Liberation Serif"/>
                        <a:ea typeface="WenQuanYi Micro Hei"/>
                        <a:cs typeface="Lohit Hindi"/>
                      </a:endParaRPr>
                    </a:p>
                  </a:txBody>
                  <a:tcPr marL="68580" marR="68580" marT="0" marB="0" anchor="ctr">
                    <a:solidFill>
                      <a:schemeClr val="tx2"/>
                    </a:solidFill>
                  </a:tcPr>
                </a:tc>
                <a:tc rowSpan="2">
                  <a:txBody>
                    <a:bodyPr/>
                    <a:lstStyle/>
                    <a:p>
                      <a:pPr algn="ctr">
                        <a:lnSpc>
                          <a:spcPct val="150000"/>
                        </a:lnSpc>
                        <a:spcBef>
                          <a:spcPts val="1200"/>
                        </a:spcBef>
                        <a:spcAft>
                          <a:spcPts val="0"/>
                        </a:spcAft>
                      </a:pPr>
                      <a:r>
                        <a:rPr lang="es-EC" sz="1200" b="1">
                          <a:solidFill>
                            <a:schemeClr val="bg1"/>
                          </a:solidFill>
                          <a:effectLst/>
                        </a:rPr>
                        <a:t>Herramientas</a:t>
                      </a:r>
                      <a:endParaRPr lang="es-EC" sz="1200" b="1">
                        <a:solidFill>
                          <a:schemeClr val="bg1"/>
                        </a:solidFill>
                        <a:effectLst/>
                        <a:latin typeface="Liberation Serif"/>
                        <a:ea typeface="WenQuanYi Micro Hei"/>
                        <a:cs typeface="Lohit Hindi"/>
                      </a:endParaRPr>
                    </a:p>
                  </a:txBody>
                  <a:tcPr marL="68580" marR="68580" marT="0" marB="0" anchor="ctr">
                    <a:solidFill>
                      <a:schemeClr val="tx2"/>
                    </a:solidFill>
                  </a:tcPr>
                </a:tc>
              </a:tr>
              <a:tr h="337457">
                <a:tc vMerge="1">
                  <a:txBody>
                    <a:bodyPr/>
                    <a:lstStyle/>
                    <a:p>
                      <a:endParaRPr lang="es-EC"/>
                    </a:p>
                  </a:txBody>
                  <a:tcPr/>
                </a:tc>
                <a:tc>
                  <a:txBody>
                    <a:bodyPr/>
                    <a:lstStyle/>
                    <a:p>
                      <a:pPr algn="ctr">
                        <a:lnSpc>
                          <a:spcPct val="150000"/>
                        </a:lnSpc>
                        <a:spcBef>
                          <a:spcPts val="1200"/>
                        </a:spcBef>
                        <a:spcAft>
                          <a:spcPts val="0"/>
                        </a:spcAft>
                      </a:pPr>
                      <a:r>
                        <a:rPr lang="es-EC" sz="1200" b="1" dirty="0">
                          <a:solidFill>
                            <a:schemeClr val="bg1"/>
                          </a:solidFill>
                          <a:effectLst/>
                        </a:rPr>
                        <a:t>Primarias</a:t>
                      </a:r>
                      <a:endParaRPr lang="es-EC" sz="1200" b="1" dirty="0">
                        <a:solidFill>
                          <a:schemeClr val="bg1"/>
                        </a:solidFill>
                        <a:effectLst/>
                        <a:latin typeface="Liberation Serif"/>
                        <a:ea typeface="WenQuanYi Micro Hei"/>
                        <a:cs typeface="Lohit Hindi"/>
                      </a:endParaRPr>
                    </a:p>
                  </a:txBody>
                  <a:tcPr marL="68580" marR="68580" marT="0" marB="0" anchor="ctr">
                    <a:solidFill>
                      <a:schemeClr val="tx2"/>
                    </a:solidFill>
                  </a:tcPr>
                </a:tc>
                <a:tc>
                  <a:txBody>
                    <a:bodyPr/>
                    <a:lstStyle/>
                    <a:p>
                      <a:pPr algn="ctr">
                        <a:lnSpc>
                          <a:spcPct val="150000"/>
                        </a:lnSpc>
                        <a:spcBef>
                          <a:spcPts val="1200"/>
                        </a:spcBef>
                        <a:spcAft>
                          <a:spcPts val="0"/>
                        </a:spcAft>
                      </a:pPr>
                      <a:r>
                        <a:rPr lang="es-EC" sz="1200" b="1" dirty="0">
                          <a:solidFill>
                            <a:schemeClr val="bg1"/>
                          </a:solidFill>
                          <a:effectLst/>
                        </a:rPr>
                        <a:t>Secundarias</a:t>
                      </a:r>
                      <a:endParaRPr lang="es-EC" sz="1200" b="1" dirty="0">
                        <a:solidFill>
                          <a:schemeClr val="bg1"/>
                        </a:solidFill>
                        <a:effectLst/>
                        <a:latin typeface="Liberation Serif"/>
                        <a:ea typeface="WenQuanYi Micro Hei"/>
                        <a:cs typeface="Lohit Hindi"/>
                      </a:endParaRPr>
                    </a:p>
                  </a:txBody>
                  <a:tcPr marL="68580" marR="68580" marT="0" marB="0" anchor="ctr">
                    <a:solidFill>
                      <a:schemeClr val="tx2"/>
                    </a:solidFill>
                  </a:tcPr>
                </a:tc>
                <a:tc vMerge="1">
                  <a:txBody>
                    <a:bodyPr/>
                    <a:lstStyle/>
                    <a:p>
                      <a:endParaRPr lang="es-EC"/>
                    </a:p>
                  </a:txBody>
                  <a:tcPr/>
                </a:tc>
                <a:tc>
                  <a:txBody>
                    <a:bodyPr/>
                    <a:lstStyle/>
                    <a:p>
                      <a:pPr algn="ctr">
                        <a:lnSpc>
                          <a:spcPct val="150000"/>
                        </a:lnSpc>
                        <a:spcBef>
                          <a:spcPts val="1200"/>
                        </a:spcBef>
                        <a:spcAft>
                          <a:spcPts val="0"/>
                        </a:spcAft>
                      </a:pPr>
                      <a:r>
                        <a:rPr lang="es-EC" sz="1200" b="1" dirty="0">
                          <a:solidFill>
                            <a:schemeClr val="bg1"/>
                          </a:solidFill>
                          <a:effectLst/>
                        </a:rPr>
                        <a:t>Proyecto Factible</a:t>
                      </a:r>
                      <a:endParaRPr lang="es-EC" sz="1200" b="1" dirty="0">
                        <a:solidFill>
                          <a:schemeClr val="bg1"/>
                        </a:solidFill>
                        <a:effectLst/>
                        <a:latin typeface="Liberation Serif"/>
                        <a:ea typeface="WenQuanYi Micro Hei"/>
                        <a:cs typeface="Lohit Hindi"/>
                      </a:endParaRPr>
                    </a:p>
                  </a:txBody>
                  <a:tcPr marL="68580" marR="68580" marT="0" marB="0" anchor="ctr">
                    <a:solidFill>
                      <a:schemeClr val="tx2"/>
                    </a:solidFill>
                  </a:tcPr>
                </a:tc>
                <a:tc vMerge="1">
                  <a:txBody>
                    <a:bodyPr/>
                    <a:lstStyle/>
                    <a:p>
                      <a:endParaRPr lang="es-EC"/>
                    </a:p>
                  </a:txBody>
                  <a:tcPr/>
                </a:tc>
              </a:tr>
              <a:tr h="4117991">
                <a:tc>
                  <a:txBody>
                    <a:bodyPr/>
                    <a:lstStyle/>
                    <a:p>
                      <a:pPr marL="342900" lvl="0" indent="-342900">
                        <a:lnSpc>
                          <a:spcPct val="150000"/>
                        </a:lnSpc>
                        <a:spcBef>
                          <a:spcPts val="1200"/>
                        </a:spcBef>
                        <a:spcAft>
                          <a:spcPts val="1000"/>
                        </a:spcAft>
                        <a:buFont typeface="+mj-lt"/>
                        <a:buAutoNum type="alphaLcPeriod" startAt="3"/>
                      </a:pPr>
                      <a:r>
                        <a:rPr lang="es-EC" sz="1200" dirty="0">
                          <a:effectLst/>
                        </a:rPr>
                        <a:t>Investigar, analizar y evaluar las mejores herramientas, métodos y modelos, que  aporten y soporten el diseño y desarrollo de un sistema de administración por procesos de aplicación en el nivel operativo en el CEE</a:t>
                      </a:r>
                      <a:endParaRPr lang="es-EC"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Los profesionales del CEE, encargados de la  planificación y ejecución de proyectos</a:t>
                      </a:r>
                      <a:endParaRPr lang="es-EC" sz="1200" b="1" dirty="0">
                        <a:solidFill>
                          <a:srgbClr val="00000A"/>
                        </a:solidFill>
                        <a:effectLst/>
                        <a:latin typeface="Liberation Serif"/>
                        <a:ea typeface="WenQuanYi Micro Hei"/>
                        <a:cs typeface="Lohit Hindi"/>
                      </a:endParaRPr>
                    </a:p>
                  </a:txBody>
                  <a:tcPr marL="68580" marR="68580" marT="0" marB="0">
                    <a:solidFill>
                      <a:schemeClr val="tx2">
                        <a:lumMod val="20000"/>
                        <a:lumOff val="80000"/>
                      </a:schemeClr>
                    </a:solidFill>
                  </a:tcPr>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Modelos de gestión basados en procesos.</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Enfoque basado en procesos.</a:t>
                      </a:r>
                    </a:p>
                    <a:p>
                      <a:pPr marL="342900" lvl="0" indent="-342900" algn="just">
                        <a:lnSpc>
                          <a:spcPct val="150000"/>
                        </a:lnSpc>
                        <a:spcBef>
                          <a:spcPts val="1200"/>
                        </a:spcBef>
                        <a:spcAft>
                          <a:spcPts val="1000"/>
                        </a:spcAft>
                        <a:buFont typeface="Symbol" panose="05050102010706020507" pitchFamily="18" charset="2"/>
                        <a:buChar char=""/>
                      </a:pPr>
                      <a:r>
                        <a:rPr lang="es-EC" sz="1200" b="1" dirty="0" err="1">
                          <a:effectLst/>
                        </a:rPr>
                        <a:t>Introduction</a:t>
                      </a:r>
                      <a:r>
                        <a:rPr lang="es-EC" sz="1200" b="1" dirty="0">
                          <a:effectLst/>
                        </a:rPr>
                        <a:t> al Business </a:t>
                      </a:r>
                      <a:r>
                        <a:rPr lang="es-EC" sz="1200" b="1" dirty="0" err="1">
                          <a:effectLst/>
                        </a:rPr>
                        <a:t>Process</a:t>
                      </a:r>
                      <a:r>
                        <a:rPr lang="es-EC" sz="1200" b="1" dirty="0">
                          <a:effectLst/>
                        </a:rPr>
                        <a:t> Management (BPM).</a:t>
                      </a:r>
                    </a:p>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Modelo ISO 9001 :2015</a:t>
                      </a:r>
                      <a:endParaRPr lang="es-EC" sz="1200" b="1" dirty="0">
                        <a:solidFill>
                          <a:srgbClr val="00000A"/>
                        </a:solidFill>
                        <a:effectLst/>
                        <a:latin typeface="Liberation Serif"/>
                        <a:ea typeface="WenQuanYi Micro Hei"/>
                        <a:cs typeface="Lohit Hindi"/>
                      </a:endParaRPr>
                    </a:p>
                  </a:txBody>
                  <a:tcPr marL="68580" marR="68580" marT="0" marB="0">
                    <a:solidFill>
                      <a:schemeClr val="tx2">
                        <a:lumMod val="20000"/>
                        <a:lumOff val="80000"/>
                      </a:schemeClr>
                    </a:solidFill>
                  </a:tcPr>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Análisis documental.</a:t>
                      </a:r>
                    </a:p>
                    <a:p>
                      <a:pPr algn="just">
                        <a:lnSpc>
                          <a:spcPct val="150000"/>
                        </a:lnSpc>
                        <a:spcBef>
                          <a:spcPts val="1200"/>
                        </a:spcBef>
                        <a:spcAft>
                          <a:spcPts val="0"/>
                        </a:spcAft>
                      </a:pPr>
                      <a:r>
                        <a:rPr lang="es-EC" sz="1200" b="1" dirty="0">
                          <a:effectLst/>
                        </a:rPr>
                        <a:t> </a:t>
                      </a:r>
                      <a:endParaRPr lang="es-EC" sz="1200" b="1" dirty="0">
                        <a:solidFill>
                          <a:srgbClr val="00000A"/>
                        </a:solidFill>
                        <a:effectLst/>
                        <a:latin typeface="Liberation Serif"/>
                        <a:ea typeface="WenQuanYi Micro Hei"/>
                        <a:cs typeface="Lohit Hindi"/>
                      </a:endParaRPr>
                    </a:p>
                  </a:txBody>
                  <a:tcPr marL="68580" marR="68580" marT="0" marB="0">
                    <a:solidFill>
                      <a:schemeClr val="tx2">
                        <a:lumMod val="20000"/>
                        <a:lumOff val="80000"/>
                      </a:schemeClr>
                    </a:solidFill>
                  </a:tcPr>
                </a:tc>
                <a:tc>
                  <a:txBody>
                    <a:bodyPr/>
                    <a:lstStyle/>
                    <a:p>
                      <a:pPr marL="342900" lvl="0" indent="-342900" algn="just">
                        <a:lnSpc>
                          <a:spcPct val="150000"/>
                        </a:lnSpc>
                        <a:spcBef>
                          <a:spcPts val="1200"/>
                        </a:spcBef>
                        <a:spcAft>
                          <a:spcPts val="1000"/>
                        </a:spcAft>
                        <a:buFont typeface="Symbol" panose="05050102010706020507" pitchFamily="18" charset="2"/>
                        <a:buChar char=""/>
                      </a:pPr>
                      <a:r>
                        <a:rPr lang="es-EC" sz="1200" b="1" dirty="0">
                          <a:effectLst/>
                        </a:rPr>
                        <a:t>Conocer, distinguir y seleccionar las fuentes de información adecuadas para el trabajo</a:t>
                      </a:r>
                      <a:endParaRPr lang="es-EC" sz="1200" b="1" dirty="0">
                        <a:solidFill>
                          <a:srgbClr val="00000A"/>
                        </a:solidFill>
                        <a:effectLst/>
                        <a:latin typeface="Liberation Serif"/>
                        <a:ea typeface="WenQuanYi Micro Hei"/>
                        <a:cs typeface="Lohit Hindi"/>
                      </a:endParaRPr>
                    </a:p>
                  </a:txBody>
                  <a:tcPr marL="68580" marR="68580" marT="0" marB="0">
                    <a:solidFill>
                      <a:schemeClr val="tx2">
                        <a:lumMod val="20000"/>
                        <a:lumOff val="80000"/>
                      </a:schemeClr>
                    </a:solidFill>
                  </a:tcPr>
                </a:tc>
                <a:tc>
                  <a:txBody>
                    <a:bodyPr/>
                    <a:lstStyle/>
                    <a:p>
                      <a:pPr marL="171450" indent="-171450" algn="just">
                        <a:lnSpc>
                          <a:spcPct val="150000"/>
                        </a:lnSpc>
                        <a:spcBef>
                          <a:spcPts val="1200"/>
                        </a:spcBef>
                        <a:spcAft>
                          <a:spcPts val="0"/>
                        </a:spcAft>
                        <a:buFont typeface="Arial" panose="020B0604020202020204" pitchFamily="34" charset="0"/>
                        <a:buChar char="•"/>
                      </a:pPr>
                      <a:r>
                        <a:rPr lang="es-EC" sz="1200" b="1" dirty="0">
                          <a:effectLst/>
                        </a:rPr>
                        <a:t>Aplicación del benchmarking teórico.</a:t>
                      </a:r>
                    </a:p>
                    <a:p>
                      <a:pPr marL="171450" indent="-171450" algn="just">
                        <a:lnSpc>
                          <a:spcPct val="150000"/>
                        </a:lnSpc>
                        <a:spcBef>
                          <a:spcPts val="1200"/>
                        </a:spcBef>
                        <a:spcAft>
                          <a:spcPts val="0"/>
                        </a:spcAft>
                        <a:buFont typeface="Arial" panose="020B0604020202020204" pitchFamily="34" charset="0"/>
                        <a:buChar char="•"/>
                      </a:pPr>
                      <a:r>
                        <a:rPr lang="es-EC" sz="1200" b="1" dirty="0">
                          <a:effectLst/>
                        </a:rPr>
                        <a:t>Fuentes documentales</a:t>
                      </a:r>
                      <a:endParaRPr lang="es-EC" sz="1200" b="1" dirty="0">
                        <a:solidFill>
                          <a:srgbClr val="00000A"/>
                        </a:solidFill>
                        <a:effectLst/>
                        <a:latin typeface="Liberation Serif"/>
                        <a:ea typeface="WenQuanYi Micro Hei"/>
                        <a:cs typeface="Lohit Hindi"/>
                      </a:endParaRP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274338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1776</TotalTime>
  <Words>2610</Words>
  <Application>Microsoft Office PowerPoint</Application>
  <PresentationFormat>Personalizado</PresentationFormat>
  <Paragraphs>362</Paragraphs>
  <Slides>32</Slides>
  <Notes>11</Notes>
  <HiddenSlides>5</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32</vt:i4>
      </vt:variant>
    </vt:vector>
  </HeadingPairs>
  <TitlesOfParts>
    <vt:vector size="33" baseType="lpstr">
      <vt:lpstr>Tema de Office</vt:lpstr>
      <vt:lpstr>Presentación de PowerPoint</vt:lpstr>
      <vt:lpstr>SUMARIO</vt:lpstr>
      <vt:lpstr>INTRODUCCIÓN</vt:lpstr>
      <vt:lpstr>1. Descripción del Problema de Investigación.</vt:lpstr>
      <vt:lpstr>2. Objetivos de la Investigación.</vt:lpstr>
      <vt:lpstr>3. Justificación e Importancia de la Investigación.</vt:lpstr>
      <vt:lpstr>MARCO TEÓRICO Y METODOLÓGICO</vt:lpstr>
      <vt:lpstr>Presentación de PowerPoint</vt:lpstr>
      <vt:lpstr>Presentación de PowerPoint</vt:lpstr>
      <vt:lpstr>Presentación de PowerPoint</vt:lpstr>
      <vt:lpstr>DIAGNÓSTICO SITUACIONAL</vt:lpstr>
      <vt:lpstr>2. Estructura Organizacional Vigente del CEE.</vt:lpstr>
      <vt:lpstr>2.1 Organigrama estructural UEC/ GMT.</vt:lpstr>
      <vt:lpstr>2. Estado de Proyectos a cargo del CEE.</vt:lpstr>
      <vt:lpstr>3. Deudas al CEE por parte de entidades contratantes..</vt:lpstr>
      <vt:lpstr>3. Avance físico de los proyectos en ejecución por parte del CEE.</vt:lpstr>
      <vt:lpstr>4. Conclusión del Diagnóstico Situacional.</vt:lpstr>
      <vt:lpstr>Presentación de PowerPoint</vt:lpstr>
      <vt:lpstr>SISTEMA DE ADMINISTRACIÓN POR PROCESOS PROPUESTO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 de interrelación de los Procesos Construcción de Obras Propuesto    </vt:lpstr>
      <vt:lpstr>Presentación de PowerPoint</vt:lpstr>
      <vt:lpstr>CONCLUSIONES Y RECOMENDACIONES</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Romero Paul Tcrn.</dc:creator>
  <cp:lastModifiedBy>Paul Romero</cp:lastModifiedBy>
  <cp:revision>110</cp:revision>
  <dcterms:created xsi:type="dcterms:W3CDTF">2017-08-16T02:55:12Z</dcterms:created>
  <dcterms:modified xsi:type="dcterms:W3CDTF">2017-10-19T22:12:44Z</dcterms:modified>
</cp:coreProperties>
</file>